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397" r:id="rId3"/>
    <p:sldId id="382" r:id="rId4"/>
    <p:sldId id="398" r:id="rId5"/>
    <p:sldId id="401" r:id="rId6"/>
    <p:sldId id="408" r:id="rId7"/>
    <p:sldId id="399" r:id="rId8"/>
    <p:sldId id="402" r:id="rId9"/>
    <p:sldId id="403" r:id="rId10"/>
    <p:sldId id="404" r:id="rId11"/>
    <p:sldId id="417" r:id="rId12"/>
    <p:sldId id="405" r:id="rId13"/>
    <p:sldId id="406" r:id="rId14"/>
    <p:sldId id="407" r:id="rId15"/>
    <p:sldId id="409" r:id="rId16"/>
    <p:sldId id="416" r:id="rId17"/>
    <p:sldId id="410" r:id="rId18"/>
    <p:sldId id="412" r:id="rId19"/>
    <p:sldId id="414" r:id="rId20"/>
    <p:sldId id="418" r:id="rId21"/>
    <p:sldId id="415" r:id="rId22"/>
    <p:sldId id="413" r:id="rId2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83" d="100"/>
          <a:sy n="83" d="100"/>
        </p:scale>
        <p:origin x="10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78FE7-B958-47EE-A2C4-D7BB4A36C845}"/>
              </a:ext>
            </a:extLst>
          </p:cNvPr>
          <p:cNvSpPr txBox="1"/>
          <p:nvPr/>
        </p:nvSpPr>
        <p:spPr>
          <a:xfrm>
            <a:off x="179512" y="1185499"/>
            <a:ext cx="763284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 Modification extraction from Donor)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 = Source AST    B = Target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 ↔ :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F8E7B-CF31-4F56-946E-3B0263F654C2}"/>
              </a:ext>
            </a:extLst>
          </p:cNvPr>
          <p:cNvSpPr txBox="1"/>
          <p:nvPr/>
        </p:nvSpPr>
        <p:spPr>
          <a:xfrm>
            <a:off x="636042" y="2558008"/>
            <a:ext cx="78719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Condition: a ↔ b ∧ parent(a) ↔ b ′ ∧ b ′ , parent(b)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Modification: Replace(parent(a),t), where t is obtained by 	applying Replace(b, tree(a)) to tree(b ′ ).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5B52BF-47B3-4EA6-BF5E-947A041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795826"/>
            <a:ext cx="6019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0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E511-DE60-4F10-93B0-E89C6DBB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 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0A644C-A683-4F91-BF08-4B1D44DCE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AC1AB-47E5-4D85-A5AA-7521AC1363CD}"/>
              </a:ext>
            </a:extLst>
          </p:cNvPr>
          <p:cNvSpPr txBox="1"/>
          <p:nvPr/>
        </p:nvSpPr>
        <p:spPr>
          <a:xfrm>
            <a:off x="179512" y="1185499"/>
            <a:ext cx="763284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 Pattern matching)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F6380-86D6-4151-94A7-746AC37298DC}"/>
              </a:ext>
            </a:extLst>
          </p:cNvPr>
          <p:cNvSpPr txBox="1"/>
          <p:nvPr/>
        </p:nvSpPr>
        <p:spPr>
          <a:xfrm>
            <a:off x="815396" y="1769307"/>
            <a:ext cx="822110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identify donor code snippets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Structure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the number of for statements , the number of 			arithmetic operators (cosine similarity between two vectors)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Variable Name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splitting a variable name in Camel case, obtain two 		sets of tokenized variable names (Dice`s </a:t>
            </a:r>
            <a:r>
              <a:rPr lang="en-US" altLang="ko-KR" dirty="0" err="1"/>
              <a:t>coeficient</a:t>
            </a:r>
            <a:r>
              <a:rPr lang="en-US" altLang="ko-KR" dirty="0"/>
              <a:t> for 		calculating similarity)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Method Name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Same with 2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49080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43625-A151-4373-80B2-32FFCF1B8727}"/>
              </a:ext>
            </a:extLst>
          </p:cNvPr>
          <p:cNvSpPr txBox="1"/>
          <p:nvPr/>
        </p:nvSpPr>
        <p:spPr>
          <a:xfrm>
            <a:off x="598860" y="4324570"/>
            <a:ext cx="787191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Manually assessing all fix patterns from previous papers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Identified 15 categories of patterns labeled based on the code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Given category may include one or several specialized sub-categories.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about</a:t>
            </a:r>
            <a:r>
              <a:rPr lang="ko-KR" altLang="en-US" dirty="0"/>
              <a:t> </a:t>
            </a:r>
            <a:r>
              <a:rPr lang="en-US" altLang="ko-KR" dirty="0"/>
              <a:t>35 code change patterns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97C84F-D70B-49B9-8A69-E75AB377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06"/>
            <a:ext cx="9144000" cy="155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7789A-FCF7-4FC0-AD1F-4D309CBD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04" y="306408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8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16BFA-EB44-4636-B1E4-1DD3B6820B2D}"/>
              </a:ext>
            </a:extLst>
          </p:cNvPr>
          <p:cNvSpPr txBox="1"/>
          <p:nvPr/>
        </p:nvSpPr>
        <p:spPr>
          <a:xfrm>
            <a:off x="179512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19AB-5B17-4ED2-961D-0D4D9C61335A}"/>
              </a:ext>
            </a:extLst>
          </p:cNvPr>
          <p:cNvSpPr txBox="1"/>
          <p:nvPr/>
        </p:nvSpPr>
        <p:spPr>
          <a:xfrm>
            <a:off x="395536" y="1543560"/>
            <a:ext cx="842493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lang="en-US" altLang="ko-KR" dirty="0" err="1"/>
              <a:t>Tbar</a:t>
            </a:r>
            <a:r>
              <a:rPr lang="en-US" altLang="ko-KR" dirty="0"/>
              <a:t> sequentially traverse each node of the suspicious statement 	AST from its first child to its last leaf node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Try to match each node against the context AST of the fix patterns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B95EF3-414C-4E3E-8DFC-871008AB40A0}"/>
              </a:ext>
            </a:extLst>
          </p:cNvPr>
          <p:cNvGrpSpPr/>
          <p:nvPr/>
        </p:nvGrpSpPr>
        <p:grpSpPr>
          <a:xfrm>
            <a:off x="574014" y="3413374"/>
            <a:ext cx="3900086" cy="2758826"/>
            <a:chOff x="179512" y="2636912"/>
            <a:chExt cx="3900086" cy="27588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C042B8-6E3C-4C62-8437-4C9410081F3E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E7FD5B-663B-4F7E-B9E9-1A72768BD524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A1F44-1FF2-4870-BA86-FBAB1D63CEEF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37AA4B7-5E93-4C61-BA12-56B741AA9444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7142083-594B-412D-BD80-38333BCBC370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8BACF47-3EF4-4DA4-9B7F-23FBCE61BDC2}"/>
                </a:ext>
              </a:extLst>
            </p:cNvPr>
            <p:cNvCxnSpPr>
              <a:cxnSpLocks/>
              <a:stCxn id="10" idx="4"/>
              <a:endCxn id="52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AAE604D-103B-46E9-AA7C-641149771F8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FD169A-16BD-4E2B-B1E7-D8BE34F4449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510B4B-3EC5-4EDB-A5FD-8F91953EF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435154-165F-4036-8560-3AD5D7F74758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689F25B-BF5E-44D1-BEB8-86FC4CDE2F03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7327910D-4409-4EC4-BCAE-7A6CFCFB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04" y="306408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DB523-A68B-4ECC-A376-0923EAC22A8C}"/>
              </a:ext>
            </a:extLst>
          </p:cNvPr>
          <p:cNvSpPr txBox="1"/>
          <p:nvPr/>
        </p:nvSpPr>
        <p:spPr>
          <a:xfrm>
            <a:off x="323528" y="1340768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C727A-8946-4624-B3A2-C66296952ABF}"/>
              </a:ext>
            </a:extLst>
          </p:cNvPr>
          <p:cNvSpPr txBox="1"/>
          <p:nvPr/>
        </p:nvSpPr>
        <p:spPr>
          <a:xfrm>
            <a:off x="673224" y="1988840"/>
            <a:ext cx="757118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Tbar</a:t>
            </a:r>
            <a:r>
              <a:rPr lang="en-US" altLang="ko-KR" dirty="0"/>
              <a:t> update over Insert that is over Delete, which is prioritized over Move.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case of multiple donor code options for a </a:t>
            </a:r>
            <a:r>
              <a:rPr lang="en-US" altLang="ko-KR" dirty="0"/>
              <a:t>given fix pattern, the candidate patches are ordered based on the </a:t>
            </a:r>
            <a:r>
              <a:rPr lang="en-US" altLang="ko-KR" b="1" dirty="0"/>
              <a:t>distances</a:t>
            </a:r>
            <a:r>
              <a:rPr lang="en-US" altLang="ko-KR" dirty="0"/>
              <a:t> between </a:t>
            </a:r>
            <a:r>
              <a:rPr lang="en-US" altLang="ko-KR" b="1" dirty="0"/>
              <a:t>donor code node and buggy code node </a:t>
            </a:r>
            <a:r>
              <a:rPr lang="en-US" altLang="ko-KR" dirty="0"/>
              <a:t>in the AST of the buggy code file.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78054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Capgen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1EF5A-A20B-4EC3-8848-A2227EA6D7EF}"/>
              </a:ext>
            </a:extLst>
          </p:cNvPr>
          <p:cNvSpPr txBox="1"/>
          <p:nvPr/>
        </p:nvSpPr>
        <p:spPr>
          <a:xfrm>
            <a:off x="395536" y="1340768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F323E-5311-4275-9D72-EA37DB6E85B9}"/>
              </a:ext>
            </a:extLst>
          </p:cNvPr>
          <p:cNvSpPr txBox="1"/>
          <p:nvPr/>
        </p:nvSpPr>
        <p:spPr>
          <a:xfrm>
            <a:off x="755576" y="1844824"/>
            <a:ext cx="77152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Consider the tree basic AST mutation operators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Replacement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Insertion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Deletion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Correct fixing ingredients should share high similarity with the target nodes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Replacement, insertion, deletion each 10 patterns.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0670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78592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matching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lang="en-US" altLang="ko-KR" dirty="0"/>
              <a:t>	1. augment a mutation operator with the context information of 	the source node`s type and the target node`s type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B5332-F8DF-4D6F-8C0E-4DDE1153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" y="4667741"/>
            <a:ext cx="8964488" cy="1642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D8A10-6679-4FBE-A9B6-F12E36CE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74683"/>
            <a:ext cx="5334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97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785921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Hypothesis is that the </a:t>
            </a:r>
            <a:r>
              <a:rPr lang="en-US" altLang="ko-KR" dirty="0"/>
              <a:t>correct fixing ingredients should share high similarity with the target nodes in terms of their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context information of an AST node from three aspects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genealogy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variable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dependency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14154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F6FC-5334-4006-ACA2-3517C739DE8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2008-CB83-4B0A-A827-7B3B4CEB9C3A}"/>
              </a:ext>
            </a:extLst>
          </p:cNvPr>
          <p:cNvSpPr txBox="1"/>
          <p:nvPr/>
        </p:nvSpPr>
        <p:spPr>
          <a:xfrm>
            <a:off x="539552" y="1700808"/>
            <a:ext cx="815994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Genealogical structure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ex) infix expression equals(x,y,1) used as the returning value in 	return statements.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Variable usages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fixing ingredients uses the same variable as the target expression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Dependency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Variables used or defined in a given node are affected by or can 	affect other nodes.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02525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DF22-8AC1-4B62-83D1-5559FB3F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568A3-C28B-4F98-9CE6-8D93B8691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DEF46-5296-46B1-9993-5C0CAD6BAD09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F7FF0-1D8F-44EF-A0D6-3EE9CB772EBF}"/>
              </a:ext>
            </a:extLst>
          </p:cNvPr>
          <p:cNvSpPr txBox="1"/>
          <p:nvPr/>
        </p:nvSpPr>
        <p:spPr>
          <a:xfrm>
            <a:off x="755576" y="1988840"/>
            <a:ext cx="756084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Integrate the three models to prioritize the extracted ingredients.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three different mutation operators, different treatments.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Patch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Each mutation operators has the corresponding operation 	probability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freq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(mutation) </a:t>
            </a:r>
            <a:r>
              <a:rPr lang="en-US" altLang="ko-KR" dirty="0"/>
              <a:t>by considering the contexts of </a:t>
            </a:r>
            <a:r>
              <a:rPr lang="en-US" altLang="ko-KR" dirty="0" err="1"/>
              <a:t>Nt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prioritize</a:t>
            </a:r>
            <a:r>
              <a:rPr lang="en-US" altLang="ko-KR" dirty="0"/>
              <a:t>s all compatible source nodes based on  context 	similarity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21027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23528" y="1484784"/>
            <a:ext cx="784887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Research Scenario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Technique`s pattern extraction and match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Future work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9232-EF4F-4763-956C-74A5132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95387D-38D4-4F7C-9010-1179F9A31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FD903B-88DD-4E9C-8D52-672D3E629A39}"/>
              </a:ext>
            </a:extLst>
          </p:cNvPr>
          <p:cNvGrpSpPr/>
          <p:nvPr/>
        </p:nvGrpSpPr>
        <p:grpSpPr>
          <a:xfrm>
            <a:off x="1115616" y="2780928"/>
            <a:ext cx="3900086" cy="2758826"/>
            <a:chOff x="179512" y="2636912"/>
            <a:chExt cx="3900086" cy="275882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FFC6374-E799-4CFC-8C48-39BEAEB4B281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35A6C8-AA12-491D-A429-99CC35C82515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6423B5-1116-4153-9E46-4B7A0FFF4945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AFCE20-7167-4DDA-844A-3BDA37EB591C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3991DAC-1C90-4F3C-B950-FB1747579552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D0C4C1-6ABF-474D-9EA6-4EA6B3895ED2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5A9D02-ED1B-4FA4-92CD-94CB82D72A7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C2C3B6D-9D03-48CA-975D-E85BB26A654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7B6313-4B25-456E-AC8A-6052938D2D0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F2087E7-F537-404F-89CE-376EAD39BE1A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C501E8F-B5AE-4C88-95AB-76EDE586A159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4CC210-B4E5-4CA8-A8E6-0D47E823D8B8}"/>
              </a:ext>
            </a:extLst>
          </p:cNvPr>
          <p:cNvSpPr txBox="1"/>
          <p:nvPr/>
        </p:nvSpPr>
        <p:spPr>
          <a:xfrm>
            <a:off x="395536" y="1480139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Analyzing the AST of buggy code, can take the better approach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98796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3556F-98CC-4D84-AD99-049AE5C9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D36B51-1595-4560-B923-9E6B78CED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1373A-2406-4675-8FA5-B5C6C8B719F1}"/>
              </a:ext>
            </a:extLst>
          </p:cNvPr>
          <p:cNvSpPr txBox="1"/>
          <p:nvPr/>
        </p:nvSpPr>
        <p:spPr>
          <a:xfrm>
            <a:off x="395536" y="1484784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FL application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All techniques use </a:t>
            </a:r>
            <a:r>
              <a:rPr lang="en-US" altLang="ko-KR" dirty="0" err="1"/>
              <a:t>gzoltar</a:t>
            </a:r>
            <a:r>
              <a:rPr lang="en-US" altLang="ko-KR" dirty="0"/>
              <a:t> based with </a:t>
            </a:r>
            <a:r>
              <a:rPr lang="en-US" altLang="ko-KR" dirty="0" err="1"/>
              <a:t>Ochiai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Some techniques use FL result to calculate patches score.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 prediction problem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9274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EFB5-1562-4E4B-91D5-3AC82588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7EFD4-D904-49E8-A69E-86D04B0A5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C55D9-E65B-4420-8092-2D0A544F9AA3}"/>
              </a:ext>
            </a:extLst>
          </p:cNvPr>
          <p:cNvSpPr txBox="1"/>
          <p:nvPr/>
        </p:nvSpPr>
        <p:spPr>
          <a:xfrm>
            <a:off x="395536" y="1340768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classifier what approaches better using AST structures or something else.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1929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7484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Not Targeting the concrete techniques, targeting better approach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(ex, focusing ingredient prioritization or pattern prioritization) – not fixed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7929-6C37-4444-866C-0BE3909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1D0013-BCF2-44BC-831A-B32EB7D82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9AE7F-85D9-467A-A5B6-BAE672901BE2}"/>
              </a:ext>
            </a:extLst>
          </p:cNvPr>
          <p:cNvSpPr txBox="1"/>
          <p:nvPr/>
        </p:nvSpPr>
        <p:spPr>
          <a:xfrm>
            <a:off x="179512" y="1305342"/>
            <a:ext cx="851998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Add template-based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</a:t>
            </a:r>
            <a:r>
              <a:rPr lang="en-US" altLang="ko-KR" dirty="0"/>
              <a:t> Document process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read more papers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lvl="1" indent="0"/>
            <a:r>
              <a:rPr lang="en-US" altLang="ko-KR" dirty="0"/>
              <a:t>	   - comparing each pattern use</a:t>
            </a:r>
          </a:p>
          <a:p>
            <a:pPr lvl="1" indent="0"/>
            <a:r>
              <a:rPr lang="en-US" altLang="ko-KR" dirty="0"/>
              <a:t>	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Future work</a:t>
            </a:r>
          </a:p>
          <a:p>
            <a:pPr lvl="1" indent="0"/>
            <a:r>
              <a:rPr lang="en-US" altLang="ko-KR" dirty="0"/>
              <a:t>	   - Real case verification.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0793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9ECD-71B2-4B26-87DF-694F3D37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Target paper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C72F92-759A-413F-A0A0-25AE3D61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36B64-E79B-40C4-90CE-66F2D9E85F85}"/>
              </a:ext>
            </a:extLst>
          </p:cNvPr>
          <p:cNvSpPr txBox="1"/>
          <p:nvPr/>
        </p:nvSpPr>
        <p:spPr>
          <a:xfrm>
            <a:off x="467544" y="141277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AVATAR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FixM</a:t>
            </a:r>
            <a:r>
              <a:rPr lang="en-US" altLang="ko-KR" dirty="0" err="1"/>
              <a:t>iner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0454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F6E-15C5-453D-BDEF-64C8469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Real scenario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F8D53C-73DC-458C-9F1F-1BBD9DC3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F9C0-2B7E-422F-B57B-3DA22ECF5C91}"/>
              </a:ext>
            </a:extLst>
          </p:cNvPr>
          <p:cNvSpPr txBox="1"/>
          <p:nvPr/>
        </p:nvSpPr>
        <p:spPr>
          <a:xfrm>
            <a:off x="395536" y="117541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Pattern matching , get ingredients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Use AST for these process.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categorize each technique`s pattern extraction and matching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Can distinguish each bug type fit with what approaches.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8598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3999-36C6-45A2-B78E-0068FA12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SimFix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CED96A-039A-4733-AAF9-302CBC7E3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C580A-664C-496E-8BC9-70630A4D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" y="3212976"/>
            <a:ext cx="9144000" cy="2544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B5F42-39E8-478D-87F0-4EE5F63BFD22}"/>
              </a:ext>
            </a:extLst>
          </p:cNvPr>
          <p:cNvSpPr txBox="1"/>
          <p:nvPr/>
        </p:nvSpPr>
        <p:spPr>
          <a:xfrm>
            <a:off x="395536" y="1340768"/>
            <a:ext cx="82089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donor code in same projects with faulty code, fix faulty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Modification operations : Insert, Replace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82D8C-68FD-4DF2-BFB6-D50129E992C3}"/>
              </a:ext>
            </a:extLst>
          </p:cNvPr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0215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A74B2-436D-4409-B3AB-A341153177A9}"/>
              </a:ext>
            </a:extLst>
          </p:cNvPr>
          <p:cNvSpPr txBox="1"/>
          <p:nvPr/>
        </p:nvSpPr>
        <p:spPr>
          <a:xfrm>
            <a:off x="470250" y="1174230"/>
            <a:ext cx="8278214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(Modification extraction from Donor)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Matching AST to the Source code     (Match : same node 						type, ancestors are matched)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match function with the roots of the two ASTs.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</a:t>
            </a:r>
            <a:r>
              <a:rPr lang="en-US" altLang="ko-KR" b="1" dirty="0"/>
              <a:t>if the two nodes can be 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recursively check their children</a:t>
            </a:r>
            <a:r>
              <a:rPr lang="en-US" altLang="ko-KR" dirty="0"/>
              <a:t> or check whether the nodes can be 	matched by inserting some parent nodes in the referenced AST to 	the faulty AST.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nodes are 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Check their children (two types of nodes)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tuple nodes, children at the corresponding positions are 		matched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Sequence nodes, children can be freely matched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14065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BE3BB-151C-4859-B429-A6A00F8E3D65}"/>
                  </a:ext>
                </a:extLst>
              </p:cNvPr>
              <p:cNvSpPr txBox="1"/>
              <p:nvPr/>
            </p:nvSpPr>
            <p:spPr>
              <a:xfrm>
                <a:off x="981911" y="2624330"/>
                <a:ext cx="8159948" cy="42473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a ↔ b ∧ type(a) = type(b) ∧ value(a)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value(b) 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Modification: Replace(a, tree(b))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parent(a) ↔ parent(b)∧</a:t>
                </a:r>
                <a:r>
                  <a:rPr lang="en-US" altLang="ko-KR" dirty="0" err="1"/>
                  <a:t>isTuple</a:t>
                </a:r>
                <a:r>
                  <a:rPr lang="en-US" altLang="ko-KR" dirty="0"/>
                  <a:t>(parent(a))∧index(a) = index(b)∧ a does not match any node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Modification: Replace(a, tree(b))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 : parent(a) ↔ parent(b)∧¬</a:t>
                </a:r>
                <a:r>
                  <a:rPr lang="en-US" altLang="ko-KR" dirty="0" err="1"/>
                  <a:t>isTuple</a:t>
                </a:r>
                <a:r>
                  <a:rPr lang="en-US" altLang="ko-KR" dirty="0"/>
                  <a:t>(parent(a))∧a ↔ b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	Modification: {Insert(parent(a),b ′ ,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| b ′ is an unmatched sibling of 	b ∧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index(b ′ ) − index(b) + index(a)}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BE3BB-151C-4859-B429-A6A00F8E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1" y="2624330"/>
                <a:ext cx="8159948" cy="4247317"/>
              </a:xfrm>
              <a:prstGeom prst="rect">
                <a:avLst/>
              </a:prstGeom>
              <a:blipFill>
                <a:blip r:embed="rId2"/>
                <a:stretch>
                  <a:fillRect l="-448" t="-862" r="-7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FB5248-53B1-4ABD-8FDB-DC221A9E63C7}"/>
              </a:ext>
            </a:extLst>
          </p:cNvPr>
          <p:cNvSpPr txBox="1"/>
          <p:nvPr/>
        </p:nvSpPr>
        <p:spPr>
          <a:xfrm>
            <a:off x="395536" y="1147002"/>
            <a:ext cx="763284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(Matching AST nodes)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lang="en-US" altLang="ko-KR" b="1" dirty="0"/>
              <a:t>a = from Source AST    b = from Target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/>
              <a:t>		 ↔ :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626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163809</TotalTime>
  <Words>1125</Words>
  <Application>Microsoft Office PowerPoint</Application>
  <PresentationFormat>화면 슬라이드 쇼(4:3)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나눔고딕</vt:lpstr>
      <vt:lpstr>맑은 고딕</vt:lpstr>
      <vt:lpstr>Arial</vt:lpstr>
      <vt:lpstr>Cambria Math</vt:lpstr>
      <vt:lpstr>Wingdings</vt:lpstr>
      <vt:lpstr>Default</vt:lpstr>
      <vt:lpstr>PowerPoint 프레젠테이션</vt:lpstr>
      <vt:lpstr>- Contents</vt:lpstr>
      <vt:lpstr>- Summary</vt:lpstr>
      <vt:lpstr>- Progress</vt:lpstr>
      <vt:lpstr>- Target paper</vt:lpstr>
      <vt:lpstr>- Real scenario </vt:lpstr>
      <vt:lpstr>- SimFix</vt:lpstr>
      <vt:lpstr>- Matching Pattern</vt:lpstr>
      <vt:lpstr>- Matching Pattern</vt:lpstr>
      <vt:lpstr>- Matching Pattern</vt:lpstr>
      <vt:lpstr>- Matching Pattern</vt:lpstr>
      <vt:lpstr>- TBar</vt:lpstr>
      <vt:lpstr>- Matching Pattern</vt:lpstr>
      <vt:lpstr>- Matching Pattern</vt:lpstr>
      <vt:lpstr>- Capgen</vt:lpstr>
      <vt:lpstr>- Matching Pattern</vt:lpstr>
      <vt:lpstr>- Matching Pattern</vt:lpstr>
      <vt:lpstr>- Matching Pattern</vt:lpstr>
      <vt:lpstr>- Matching Pattern</vt:lpstr>
      <vt:lpstr>- Approach</vt:lpstr>
      <vt:lpstr>- Issue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1198</cp:revision>
  <cp:lastPrinted>2019-01-25T10:57:37Z</cp:lastPrinted>
  <dcterms:modified xsi:type="dcterms:W3CDTF">2021-01-21T01:59:23Z</dcterms:modified>
</cp:coreProperties>
</file>