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3BA23B1-9221-436E-865A-0063620EA4FD}" styleName=""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>
      <p:cViewPr varScale="1">
        <p:scale>
          <a:sx n="102" d="100"/>
          <a:sy n="102" d="100"/>
        </p:scale>
        <p:origin x="348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780086-C677-475F-9277-99F57B230547}" type="datetime1">
              <a:rPr lang="ko-KR" altLang="en-US"/>
              <a:pPr lvl="0">
                <a:defRPr/>
              </a:pPr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ECDFAC3-E511-4E2E-9F2D-B2F855AEFC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20-02-03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B9232-EF4F-4763-956C-74A5132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Tbar</a:t>
            </a:r>
            <a:r>
              <a:rPr lang="en-US" altLang="ko-KR" dirty="0"/>
              <a:t> AST extraction.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95387D-38D4-4F7C-9010-1179F9A31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B0C4366-344A-4D69-A312-9C5F6625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3" y="2298662"/>
            <a:ext cx="5210175" cy="2705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C37D0F-8D9E-48C6-9A86-3EB1E80E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699" y="409851"/>
            <a:ext cx="4464496" cy="6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-Prediction result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65900" y="6174105"/>
            <a:ext cx="2133600" cy="275094"/>
          </a:xfr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539552" y="1599079"/>
            <a:ext cx="3816444" cy="16138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sz="2000" b="0" i="0" strike="noStrike">
                <a:solidFill>
                  <a:srgbClr val="000000">
                    <a:alpha val="100000"/>
                  </a:srgbClr>
                </a:solidFill>
                <a:latin typeface="Arial"/>
                <a:ea typeface="맑은 고딕"/>
              </a:rPr>
              <a:t>prediction rate    24/33</a:t>
            </a:r>
          </a:p>
          <a:p>
            <a:pPr algn="l">
              <a:defRPr/>
            </a:pPr>
            <a:r>
              <a:rPr sz="20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</a:p>
          <a:p>
            <a:pPr algn="l">
              <a:defRPr/>
            </a:pPr>
            <a:r>
              <a:rPr sz="20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capgen : 9/12</a:t>
            </a:r>
          </a:p>
          <a:p>
            <a:pPr algn="l">
              <a:defRPr/>
            </a:pPr>
            <a:r>
              <a:rPr sz="20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</a:p>
          <a:p>
            <a:pPr algn="l">
              <a:defRPr/>
            </a:pPr>
            <a:r>
              <a:rPr sz="2000" b="0" i="0" strike="noStrike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simfix : 15/21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 Future work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65900" y="6174105"/>
            <a:ext cx="2133600" cy="275094"/>
          </a:xfr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12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075240" cy="63852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kumimoji="0" lang="en-US" altLang="ko-KR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Comparison 1:1 techniques or Rank what techniques is better.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 Contents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65900" y="6174105"/>
            <a:ext cx="2133600" cy="275094"/>
          </a:xfr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7848872" cy="310436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en-US" altLang="ko-KR"/>
              <a:t>Summary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kumimoji="0" lang="en-US" altLang="ko-KR" sz="1800" b="0" i="0" u="none" strike="noStrike" cap="none" spc="0" normalizeH="0" baseline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Progress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lang="en-US" altLang="ko-KR"/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Research Scenario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lang="en-US" altLang="ko-KR"/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en-US" altLang="ko-KR"/>
              <a:t>Technique`s pattern extraction and match</a:t>
            </a:r>
          </a:p>
          <a:p>
            <a:pPr marR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ko-KR"/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Issue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lang="en-US" altLang="ko-KR"/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kumimoji="0" lang="en-US" altLang="ko-KR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Future work</a:t>
            </a:r>
            <a:endParaRPr kumimoji="0" lang="ko-KR" altLang="en-US" sz="1800" b="0" i="0" u="none" strike="noStrike" cap="none" spc="0" normalizeH="0" baseline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555E-6B64-40E8-AA78-0DC47DF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Summary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BCE7D2-42A3-4B0F-822A-0B3DFBA38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BCF20-28D4-40C1-BA28-73A8EDEC10F9}"/>
              </a:ext>
            </a:extLst>
          </p:cNvPr>
          <p:cNvSpPr txBox="1"/>
          <p:nvPr/>
        </p:nvSpPr>
        <p:spPr>
          <a:xfrm>
            <a:off x="395536" y="1484784"/>
            <a:ext cx="874846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Recently APR techniques characteristics and Comparisons for improvement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Each Techniques have their own granularity about AST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8007041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 Progress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65900" y="6174105"/>
            <a:ext cx="2133600" cy="275094"/>
          </a:xfr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79512" y="1305342"/>
            <a:ext cx="8519988" cy="286232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lang="en-US" altLang="ko-KR" dirty="0"/>
              <a:t>Previous Work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lang="en-US" altLang="ko-KR" dirty="0"/>
          </a:p>
          <a:p>
            <a:pPr marR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ko-KR" dirty="0"/>
              <a:t>	- </a:t>
            </a:r>
            <a:r>
              <a:rPr lang="en-US" altLang="ko-KR" dirty="0" err="1"/>
              <a:t>Capgen</a:t>
            </a:r>
            <a:r>
              <a:rPr lang="en-US" altLang="ko-KR" dirty="0"/>
              <a:t> vs </a:t>
            </a:r>
            <a:r>
              <a:rPr lang="en-US" altLang="ko-KR" dirty="0" err="1"/>
              <a:t>SimFix</a:t>
            </a:r>
            <a:r>
              <a:rPr lang="en-US" altLang="ko-KR" dirty="0"/>
              <a:t> Extraction.</a:t>
            </a:r>
          </a:p>
          <a:p>
            <a:pPr marR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ko-KR" dirty="0"/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kumimoji="0" lang="en-US" altLang="ko-KR" sz="1800" b="0" i="0" u="none" strike="noStrike" cap="none" spc="0" normalizeH="0" baseline="0" dirty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Processing work</a:t>
            </a:r>
          </a:p>
          <a:p>
            <a:pPr lvl="1" indent="0">
              <a:defRPr/>
            </a:pPr>
            <a:r>
              <a:rPr lang="en-US" altLang="ko-KR" dirty="0"/>
              <a:t>	   - </a:t>
            </a:r>
            <a:r>
              <a:rPr lang="en-US" altLang="ko-KR" dirty="0" err="1"/>
              <a:t>Tbar</a:t>
            </a:r>
            <a:r>
              <a:rPr lang="en-US" altLang="ko-KR" dirty="0"/>
              <a:t> time cost and Extraction, Ubuntu processing</a:t>
            </a:r>
          </a:p>
          <a:p>
            <a:pPr lvl="1" indent="0">
              <a:defRPr/>
            </a:pPr>
            <a:r>
              <a:rPr lang="en-US" altLang="ko-KR" dirty="0"/>
              <a:t>	   </a:t>
            </a:r>
            <a:r>
              <a:rPr kumimoji="0" lang="en-US" altLang="ko-KR" sz="1800" b="0" i="0" u="none" strike="noStrike" cap="none" spc="0" normalizeH="0" baseline="0" dirty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   	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lang="en-US" altLang="ko-KR" dirty="0"/>
              <a:t>Future work</a:t>
            </a:r>
          </a:p>
          <a:p>
            <a:pPr lvl="1" indent="0">
              <a:defRPr/>
            </a:pPr>
            <a:r>
              <a:rPr lang="en-US" altLang="ko-KR" dirty="0"/>
              <a:t>	   - Calculate Time and Rank Techniques.</a:t>
            </a:r>
          </a:p>
          <a:p>
            <a:pPr marR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ko-KR" dirty="0"/>
              <a:t>		</a:t>
            </a:r>
            <a:endParaRPr kumimoji="0" lang="ko-KR" altLang="en-US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16F6E-15C5-453D-BDEF-64C84699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Real scenario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F8D53C-73DC-458C-9F1F-1BBD9DC30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F9C0-2B7E-422F-B57B-3DA22ECF5C91}"/>
              </a:ext>
            </a:extLst>
          </p:cNvPr>
          <p:cNvSpPr txBox="1"/>
          <p:nvPr/>
        </p:nvSpPr>
        <p:spPr>
          <a:xfrm>
            <a:off x="395536" y="1175416"/>
            <a:ext cx="777686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Using Bug code, checking pattern existence.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If </a:t>
            </a:r>
            <a:r>
              <a:rPr lang="en-US" altLang="ko-KR" dirty="0"/>
              <a:t>both techniques have pattern, check AST configuration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technique`s AST utilization.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Can predict which techniques more effective ( in terms of correctness, time</a:t>
            </a:r>
            <a:r>
              <a:rPr lang="en-US" altLang="ko-KR" dirty="0"/>
              <a:t>)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8598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 SimFix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65900" y="6174105"/>
            <a:ext cx="2133600" cy="275094"/>
          </a:xfr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789040"/>
            <a:ext cx="9144000" cy="2544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1340768"/>
            <a:ext cx="8208912" cy="2553051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lang="en-US" altLang="ko-KR" dirty="0"/>
              <a:t>Using extracted code snippet between maximum [-5,5] as the faulty snippet (enough snippet)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kumimoji="0" lang="en-US" altLang="ko-KR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lang="en-US" altLang="ko-KR" dirty="0"/>
              <a:t>Variable`s parent node type 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lang="en-US" altLang="ko-KR" dirty="0"/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lang="en-US" altLang="ko-KR" dirty="0"/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kumimoji="0" lang="en-US" altLang="ko-KR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kumimoji="0" lang="en-US" altLang="ko-KR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kumimoji="0" lang="ko-KR" altLang="en-US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" y="2060848"/>
            <a:ext cx="226368" cy="7200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0" marR="0" indent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cap="none" spc="0" normalizeH="0" baseline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 SimFix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65900" y="6174105"/>
            <a:ext cx="2133600" cy="275094"/>
          </a:xfr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669664" y="1201061"/>
            <a:ext cx="8208912" cy="1200327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lang="en-US" altLang="ko-KR" dirty="0"/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lang="en-US" altLang="ko-KR" dirty="0"/>
              <a:t>Ex)_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kumimoji="0" lang="en-US" altLang="ko-KR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kumimoji="0" lang="en-US" altLang="ko-KR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" y="2060848"/>
            <a:ext cx="226368" cy="7200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0" marR="0" indent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cap="none" spc="0" normalizeH="0" baseline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82230A-6615-4BAD-9E26-55EF5D58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08" y="2089510"/>
            <a:ext cx="5267325" cy="2657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5C2573-6F27-4F3E-A57A-FBE14D37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148547"/>
            <a:ext cx="38862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9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 CapGen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65900" y="6174105"/>
            <a:ext cx="2133600" cy="275094"/>
          </a:xfr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8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71988" y="1155953"/>
            <a:ext cx="8278214" cy="146151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kumimoji="0" lang="en-US" altLang="ko-KR" sz="1800" b="0" i="0" u="none" strike="noStrike" cap="none" spc="0" normalizeH="0" baseline="0" dirty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Ancestor </a:t>
            </a:r>
            <a:r>
              <a:rPr lang="en-US" altLang="ko-KR" dirty="0"/>
              <a:t>Node level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kumimoji="0" lang="en-US" altLang="ko-KR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lang="en-US" altLang="ko-KR" dirty="0"/>
              <a:t>Checking its sibling nodes to see what types of code elements.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kumimoji="0" lang="en-US" altLang="ko-KR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endParaRPr kumimoji="0" lang="ko-KR" altLang="en-US" sz="1800" b="0" i="0" u="none" strike="noStrike" cap="none" spc="0" normalizeH="0" baseline="0" dirty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5" name="그룹 8"/>
          <p:cNvGrpSpPr/>
          <p:nvPr/>
        </p:nvGrpSpPr>
        <p:grpSpPr>
          <a:xfrm>
            <a:off x="599906" y="3068960"/>
            <a:ext cx="5257800" cy="2758826"/>
            <a:chOff x="179512" y="2636912"/>
            <a:chExt cx="5257800" cy="2758826"/>
          </a:xfrm>
        </p:grpSpPr>
        <p:sp>
          <p:nvSpPr>
            <p:cNvPr id="6" name="타원 9"/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7" name="타원 11"/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타원 12"/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9" name="타원 13"/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0" name="타원 14"/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1" name="직선 연결선 15"/>
            <p:cNvCxnSpPr/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6"/>
            <p:cNvCxnSpPr/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7"/>
            <p:cNvCxnSpPr/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8"/>
            <p:cNvCxnSpPr/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9"/>
            <p:cNvCxnSpPr/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51"/>
            <p:cNvSpPr/>
            <p:nvPr/>
          </p:nvSpPr>
          <p:spPr>
            <a:xfrm>
              <a:off x="1331640" y="3508654"/>
              <a:ext cx="709642" cy="64807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7" name="타원 51"/>
            <p:cNvSpPr/>
            <p:nvPr/>
          </p:nvSpPr>
          <p:spPr>
            <a:xfrm>
              <a:off x="4727670" y="2736975"/>
              <a:ext cx="709642" cy="519954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12160" y="3212976"/>
            <a:ext cx="1872208" cy="366518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0" marR="0" indent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Bug statement.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 Matching</a:t>
            </a:r>
            <a:r>
              <a:rPr lang="ko-KR" altLang="en-US"/>
              <a:t> </a:t>
            </a:r>
            <a:r>
              <a:rPr lang="en-US" altLang="ko-KR"/>
              <a:t>Pattern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65900" y="6174105"/>
            <a:ext cx="2133600" cy="275094"/>
          </a:xfr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79512" y="1174230"/>
            <a:ext cx="8424936" cy="36933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§"/>
              <a:defRPr/>
            </a:pPr>
            <a:r>
              <a:rPr lang="en-US" altLang="ko-KR"/>
              <a:t>TBar</a:t>
            </a:r>
            <a:endParaRPr kumimoji="0" lang="ko-KR" altLang="en-US" sz="1800" b="0" i="0" u="none" strike="noStrike" cap="none" spc="0" normalizeH="0" baseline="0"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543560"/>
            <a:ext cx="8424936" cy="2007359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lang="en-US" altLang="ko-KR"/>
              <a:t>Fix pattern Selection</a:t>
            </a:r>
          </a:p>
          <a:p>
            <a:pPr marL="285750" marR="0" indent="-28575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endParaRPr lang="en-US" altLang="ko-KR"/>
          </a:p>
          <a:p>
            <a:pPr marR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ko-KR"/>
              <a:t>	1. Tbar sequentially traverse each node of the suspicious statement 	AST from its first child to its last leaf node</a:t>
            </a:r>
          </a:p>
          <a:p>
            <a:pPr marR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ko-KR"/>
              <a:t>	</a:t>
            </a:r>
          </a:p>
          <a:p>
            <a:pPr marR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ko-KR"/>
              <a:t>	2. Try to match each node against the context AST of the fix patterns</a:t>
            </a:r>
          </a:p>
          <a:p>
            <a:pPr marR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574014" y="3413374"/>
            <a:ext cx="3900086" cy="2758826"/>
            <a:chOff x="179512" y="2636912"/>
            <a:chExt cx="3900086" cy="2758826"/>
          </a:xfrm>
        </p:grpSpPr>
        <p:sp>
          <p:nvSpPr>
            <p:cNvPr id="10" name="타원 9"/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1225168" y="3559315"/>
              <a:ext cx="816112" cy="519954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45719" tIns="45719" rIns="45719" bIns="45719" anchor="ctr">
              <a:spAutoFit/>
            </a:bodyPr>
            <a:lstStyle/>
            <a:p>
              <a:pPr marL="0" marR="0" indent="0" algn="l" defTabSz="9144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en-US" altLang="ko-KR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436096" y="3717032"/>
            <a:ext cx="3096344" cy="643512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45719" tIns="45719" rIns="45719" bIns="45719" anchor="t">
            <a:spAutoFit/>
          </a:bodyPr>
          <a:lstStyle/>
          <a:p>
            <a:pPr marL="0" marR="0" indent="0" algn="l" defTabSz="9144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method invocation, if statment ,return statement</a:t>
            </a:r>
          </a:p>
        </p:txBody>
      </p:sp>
      <p:pic>
        <p:nvPicPr>
          <p:cNvPr id="54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6699" y="409851"/>
            <a:ext cx="4464496" cy="6245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279</Words>
  <Application>Microsoft Office PowerPoint</Application>
  <PresentationFormat>화면 슬라이드 쇼(4:3)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Contents</vt:lpstr>
      <vt:lpstr>- Summary</vt:lpstr>
      <vt:lpstr>- Progress</vt:lpstr>
      <vt:lpstr>- Real scenario </vt:lpstr>
      <vt:lpstr>- SimFix</vt:lpstr>
      <vt:lpstr>- SimFix</vt:lpstr>
      <vt:lpstr>- CapGen</vt:lpstr>
      <vt:lpstr>- Matching Pattern</vt:lpstr>
      <vt:lpstr>- Tbar AST extraction.</vt:lpstr>
      <vt:lpstr>-Prediction result</vt:lpstr>
      <vt:lpstr>-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1217</cp:revision>
  <dcterms:modified xsi:type="dcterms:W3CDTF">2021-02-03T04:58:47Z</dcterms:modified>
  <cp:version>1000.0000.01</cp:version>
</cp:coreProperties>
</file>