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9" r:id="rId2"/>
    <p:sldId id="397" r:id="rId3"/>
    <p:sldId id="382" r:id="rId4"/>
    <p:sldId id="398" r:id="rId5"/>
    <p:sldId id="399" r:id="rId6"/>
    <p:sldId id="400" r:id="rId7"/>
    <p:sldId id="401" r:id="rId8"/>
    <p:sldId id="404" r:id="rId9"/>
    <p:sldId id="402" r:id="rId10"/>
    <p:sldId id="405" r:id="rId11"/>
    <p:sldId id="406" r:id="rId12"/>
    <p:sldId id="407" r:id="rId13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hkjh612@o365.skku.edu" initials="k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5" autoAdjust="0"/>
    <p:restoredTop sz="87340" autoAdjust="0"/>
  </p:normalViewPr>
  <p:slideViewPr>
    <p:cSldViewPr showGuides="1">
      <p:cViewPr varScale="1">
        <p:scale>
          <a:sx n="104" d="100"/>
          <a:sy n="104" d="100"/>
        </p:scale>
        <p:origin x="7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2020-12-22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20-12-24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4C6E6-9312-4F81-B42B-827A4CF7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Comparison 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ADFA75-46AB-41F6-91B4-77A16E66ED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6A89DCEA-80C2-4D30-B3C5-C3967080C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60028"/>
              </p:ext>
            </p:extLst>
          </p:nvPr>
        </p:nvGraphicFramePr>
        <p:xfrm>
          <a:off x="251520" y="1808820"/>
          <a:ext cx="8293620" cy="324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540">
                  <a:extLst>
                    <a:ext uri="{9D8B030D-6E8A-4147-A177-3AD203B41FA5}">
                      <a16:colId xmlns:a16="http://schemas.microsoft.com/office/drawing/2014/main" val="1839943130"/>
                    </a:ext>
                  </a:extLst>
                </a:gridCol>
                <a:gridCol w="2764540">
                  <a:extLst>
                    <a:ext uri="{9D8B030D-6E8A-4147-A177-3AD203B41FA5}">
                      <a16:colId xmlns:a16="http://schemas.microsoft.com/office/drawing/2014/main" val="3247743178"/>
                    </a:ext>
                  </a:extLst>
                </a:gridCol>
                <a:gridCol w="2764540">
                  <a:extLst>
                    <a:ext uri="{9D8B030D-6E8A-4147-A177-3AD203B41FA5}">
                      <a16:colId xmlns:a16="http://schemas.microsoft.com/office/drawing/2014/main" val="2916334157"/>
                    </a:ext>
                  </a:extLst>
                </a:gridCol>
              </a:tblGrid>
              <a:tr h="4402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Sequencer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CoConut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52056"/>
                  </a:ext>
                </a:extLst>
              </a:tr>
              <a:tr h="863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Encoder configuration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One encoder for buggy line and context.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One encoder for buggy line, one encoder for context (surrounding of buggy line)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09155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Learning-model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RNN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CNN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11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Model configuration.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One single model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Ensemble model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33295"/>
                  </a:ext>
                </a:extLst>
              </a:tr>
              <a:tr h="78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Context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All source code including buggy line within 1000 tokens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Method where buggy line exist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0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2630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8FD85-F388-47DB-8EDA-FA4568EB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RQ 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7894FFF-D5EF-4CDF-B449-D4C9CC8B4B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7287D-B876-4120-841B-E9FD368CDFFC}"/>
              </a:ext>
            </a:extLst>
          </p:cNvPr>
          <p:cNvSpPr txBox="1"/>
          <p:nvPr/>
        </p:nvSpPr>
        <p:spPr>
          <a:xfrm>
            <a:off x="323528" y="1340768"/>
            <a:ext cx="8075240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What techniques can better approach and cause.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What techniques are better speed for same bug type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What problems to fix over all APR techniques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What techniques is promising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003783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F6E08-78E0-45CE-91F9-F6FB8794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Plan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3E7D34-B8F7-497A-8D92-97D6E0C8D7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86039-05C8-48A1-BC78-5ADB3DE8C946}"/>
              </a:ext>
            </a:extLst>
          </p:cNvPr>
          <p:cNvSpPr txBox="1"/>
          <p:nvPr/>
        </p:nvSpPr>
        <p:spPr>
          <a:xfrm>
            <a:off x="323528" y="1340768"/>
            <a:ext cx="777686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Run test set with APR techniques.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Organize the result and analysis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20070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68DD6-05EE-4989-8131-E5B5399A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EB875B-3CC3-4B94-9E47-D324455E9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2A437-ECFB-4720-A699-4D005C582BD7}"/>
              </a:ext>
            </a:extLst>
          </p:cNvPr>
          <p:cNvSpPr txBox="1"/>
          <p:nvPr/>
        </p:nvSpPr>
        <p:spPr>
          <a:xfrm>
            <a:off x="395536" y="1484784"/>
            <a:ext cx="7848872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Summary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Techniques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Data set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Experimental criteria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Comparison Analysis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RQ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9260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555E-6B64-40E8-AA78-0DC47DF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Summary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BCE7D2-42A3-4B0F-822A-0B3DFBA38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BCF20-28D4-40C1-BA28-73A8EDEC10F9}"/>
              </a:ext>
            </a:extLst>
          </p:cNvPr>
          <p:cNvSpPr txBox="1"/>
          <p:nvPr/>
        </p:nvSpPr>
        <p:spPr>
          <a:xfrm>
            <a:off x="395536" y="1484784"/>
            <a:ext cx="807524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Recently APR techniques characteristics and Comparisons.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07041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81CFE-6657-40E2-9C4F-E4CC9452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Techniques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E7721A-414A-4FD7-B311-2DFD5FB3E3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C1A58-4B0E-453F-8F43-F4CA0D190D3D}"/>
              </a:ext>
            </a:extLst>
          </p:cNvPr>
          <p:cNvSpPr txBox="1"/>
          <p:nvPr/>
        </p:nvSpPr>
        <p:spPr>
          <a:xfrm>
            <a:off x="251520" y="1556792"/>
            <a:ext cx="8447980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JgenProg</a:t>
            </a:r>
            <a:r>
              <a:rPr lang="en-US" altLang="ko-KR" dirty="0"/>
              <a:t> : statement level search-based techniques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Cardumen</a:t>
            </a:r>
            <a:r>
              <a:rPr lang="en-US" altLang="ko-KR" dirty="0"/>
              <a:t> : expression level search-based techniques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Seqeuncer</a:t>
            </a:r>
            <a:r>
              <a:rPr lang="en-US" altLang="ko-KR" dirty="0"/>
              <a:t> : Learning-based NMT model with RNN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CoConut</a:t>
            </a:r>
            <a:r>
              <a:rPr lang="en-US" altLang="ko-KR" dirty="0"/>
              <a:t> : Learning-based NMT model with CNN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Tbar</a:t>
            </a:r>
            <a:r>
              <a:rPr lang="en-US" altLang="ko-KR" dirty="0"/>
              <a:t> : template-based algorithm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: context-based algorithm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-&gt; can be changed or added.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397323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8AF0A-4316-47CD-8DB5-2FD8CE5A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Data set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2E47EB-CE8F-429F-80ED-D67431D6F9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DA07A-1CCD-46EB-94ED-45846CE92DCD}"/>
              </a:ext>
            </a:extLst>
          </p:cNvPr>
          <p:cNvSpPr txBox="1"/>
          <p:nvPr/>
        </p:nvSpPr>
        <p:spPr>
          <a:xfrm>
            <a:off x="323528" y="1174230"/>
            <a:ext cx="8147248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Defects4J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Each </a:t>
            </a:r>
            <a:r>
              <a:rPr lang="en-US" altLang="ko-KR" dirty="0"/>
              <a:t>techniques experiment dataset version is different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-&gt; Test with 1.4.0 versions. 395 bugs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(Chart, Math, Closure, Mockito, Time)</a:t>
            </a:r>
          </a:p>
        </p:txBody>
      </p:sp>
    </p:spTree>
    <p:extLst>
      <p:ext uri="{BB962C8B-B14F-4D97-AF65-F5344CB8AC3E}">
        <p14:creationId xmlns:p14="http://schemas.microsoft.com/office/powerpoint/2010/main" val="28906349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AF838-20B5-493C-8298-1CD52118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Experimental criteria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5A25E22-A9C6-4AC7-AE86-61711FC294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E48F5-05AD-40EA-9218-96C85D686D7F}"/>
              </a:ext>
            </a:extLst>
          </p:cNvPr>
          <p:cNvSpPr txBox="1"/>
          <p:nvPr/>
        </p:nvSpPr>
        <p:spPr>
          <a:xfrm>
            <a:off x="323528" y="1412776"/>
            <a:ext cx="8375972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Fault Localization : To focusing on APR quality, provide the perfect buggy line to APR techniques  (To remove FL bias)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Time cost : Exclude preparation time, because of one time cost, Not valid measurement for long term view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Categorize techniques can fix and not fix and plausible fix.</a:t>
            </a:r>
          </a:p>
        </p:txBody>
      </p:sp>
    </p:spTree>
    <p:extLst>
      <p:ext uri="{BB962C8B-B14F-4D97-AF65-F5344CB8AC3E}">
        <p14:creationId xmlns:p14="http://schemas.microsoft.com/office/powerpoint/2010/main" val="42368306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63F6E-27BC-4D1B-BB06-060678CD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Comparison 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9032D7-4997-4F54-B3D8-0121CCCE74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563E9-7241-4A8B-8629-7A2EC92BE11C}"/>
              </a:ext>
            </a:extLst>
          </p:cNvPr>
          <p:cNvSpPr txBox="1"/>
          <p:nvPr/>
        </p:nvSpPr>
        <p:spPr>
          <a:xfrm>
            <a:off x="179512" y="1412776"/>
            <a:ext cx="8519988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Introduce techniques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Techniques comparison analysis with similarities, explain techniques with differences.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Best techniques comparison with different bug fix type and same bug differences.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17794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4C6E6-9312-4F81-B42B-827A4CF7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Comparison 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ADFA75-46AB-41F6-91B4-77A16E66ED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7C42BF59-7FAA-465D-BB34-E868A0F4B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05567"/>
              </p:ext>
            </p:extLst>
          </p:nvPr>
        </p:nvGraphicFramePr>
        <p:xfrm>
          <a:off x="353181" y="1628800"/>
          <a:ext cx="8159949" cy="3474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983">
                  <a:extLst>
                    <a:ext uri="{9D8B030D-6E8A-4147-A177-3AD203B41FA5}">
                      <a16:colId xmlns:a16="http://schemas.microsoft.com/office/drawing/2014/main" val="1839943130"/>
                    </a:ext>
                  </a:extLst>
                </a:gridCol>
                <a:gridCol w="2719983">
                  <a:extLst>
                    <a:ext uri="{9D8B030D-6E8A-4147-A177-3AD203B41FA5}">
                      <a16:colId xmlns:a16="http://schemas.microsoft.com/office/drawing/2014/main" val="3247743178"/>
                    </a:ext>
                  </a:extLst>
                </a:gridCol>
                <a:gridCol w="2719983">
                  <a:extLst>
                    <a:ext uri="{9D8B030D-6E8A-4147-A177-3AD203B41FA5}">
                      <a16:colId xmlns:a16="http://schemas.microsoft.com/office/drawing/2014/main" val="2916334157"/>
                    </a:ext>
                  </a:extLst>
                </a:gridCol>
              </a:tblGrid>
              <a:tr h="48339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JgenProg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Cardumen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52056"/>
                  </a:ext>
                </a:extLst>
              </a:tr>
              <a:tr h="452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Granularity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Statement level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Expression level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09155"/>
                  </a:ext>
                </a:extLst>
              </a:tr>
              <a:tr h="669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Operator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Insertion, removement and replacement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replacement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11"/>
                  </a:ext>
                </a:extLst>
              </a:tr>
              <a:tr h="669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Ingredient pool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Package ingredient pool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Global ingredient pool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33295"/>
                  </a:ext>
                </a:extLst>
              </a:tr>
              <a:tr h="119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Ingredient transformation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No-transformation for ingredients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Out-of-scope variables from ingredients replaced by in-scope variable based on the frequency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0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7106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4C6E6-9312-4F81-B42B-827A4CF7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Comparison 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ADFA75-46AB-41F6-91B4-77A16E66ED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767D3A28-343C-415F-934B-FE4F5E2B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99174"/>
              </p:ext>
            </p:extLst>
          </p:nvPr>
        </p:nvGraphicFramePr>
        <p:xfrm>
          <a:off x="310827" y="1556793"/>
          <a:ext cx="8293620" cy="4308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540">
                  <a:extLst>
                    <a:ext uri="{9D8B030D-6E8A-4147-A177-3AD203B41FA5}">
                      <a16:colId xmlns:a16="http://schemas.microsoft.com/office/drawing/2014/main" val="1839943130"/>
                    </a:ext>
                  </a:extLst>
                </a:gridCol>
                <a:gridCol w="2764540">
                  <a:extLst>
                    <a:ext uri="{9D8B030D-6E8A-4147-A177-3AD203B41FA5}">
                      <a16:colId xmlns:a16="http://schemas.microsoft.com/office/drawing/2014/main" val="3247743178"/>
                    </a:ext>
                  </a:extLst>
                </a:gridCol>
                <a:gridCol w="2764540">
                  <a:extLst>
                    <a:ext uri="{9D8B030D-6E8A-4147-A177-3AD203B41FA5}">
                      <a16:colId xmlns:a16="http://schemas.microsoft.com/office/drawing/2014/main" val="2916334157"/>
                    </a:ext>
                  </a:extLst>
                </a:gridCol>
              </a:tblGrid>
              <a:tr h="4324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TBar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Confix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52056"/>
                  </a:ext>
                </a:extLst>
              </a:tr>
              <a:tr h="695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Pattern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Fixed pattern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Collected pattern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09155"/>
                  </a:ext>
                </a:extLst>
              </a:tr>
              <a:tr h="598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Pattern matching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Traverses each node from its first child node to its last leaf node of buggy line and match each node context AST of the fix pattern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Check coincidence that parent of the subtree`s root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11"/>
                  </a:ext>
                </a:extLst>
              </a:tr>
              <a:tr h="598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Operation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Update, Insert, Delete, Move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Update, insert, replace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33295"/>
                  </a:ext>
                </a:extLst>
              </a:tr>
              <a:tr h="673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Patch Prioritization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Several pattern for one node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Update&gt;Insert&gt;Delete&gt;Move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Maxcount</a:t>
                      </a:r>
                      <a:r>
                        <a:rPr lang="en-US" altLang="ko-KR" sz="1500" dirty="0"/>
                        <a:t>-based for all prioritization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09344"/>
                  </a:ext>
                </a:extLst>
              </a:tr>
              <a:tr h="673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Others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Process of abstraction and concretization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7748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B058F1F-C10F-4BFF-B5F7-0F7E3268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156" y="620039"/>
            <a:ext cx="4587676" cy="582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41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131448</TotalTime>
  <Words>441</Words>
  <Application>Microsoft Office PowerPoint</Application>
  <PresentationFormat>화면 슬라이드 쇼(4:3)</PresentationFormat>
  <Paragraphs>126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Helvetica Neue</vt:lpstr>
      <vt:lpstr>나눔고딕</vt:lpstr>
      <vt:lpstr>맑은 고딕</vt:lpstr>
      <vt:lpstr>Arial</vt:lpstr>
      <vt:lpstr>Wingdings</vt:lpstr>
      <vt:lpstr>Default</vt:lpstr>
      <vt:lpstr>PowerPoint 프레젠테이션</vt:lpstr>
      <vt:lpstr>- Contents</vt:lpstr>
      <vt:lpstr>- Summary</vt:lpstr>
      <vt:lpstr>- Techniques</vt:lpstr>
      <vt:lpstr>- Data set</vt:lpstr>
      <vt:lpstr>- Experimental criteria</vt:lpstr>
      <vt:lpstr>- Comparison analysis</vt:lpstr>
      <vt:lpstr>- Comparison analysis</vt:lpstr>
      <vt:lpstr>- Comparison analysis</vt:lpstr>
      <vt:lpstr>- Comparison analysis</vt:lpstr>
      <vt:lpstr>- RQ list</vt:lpstr>
      <vt:lpstr>-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1051</cp:revision>
  <cp:lastPrinted>2019-01-25T10:57:37Z</cp:lastPrinted>
  <dcterms:modified xsi:type="dcterms:W3CDTF">2020-12-23T08:23:20Z</dcterms:modified>
</cp:coreProperties>
</file>