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70" r:id="rId4"/>
    <p:sldId id="271" r:id="rId5"/>
    <p:sldId id="263" r:id="rId6"/>
    <p:sldId id="264" r:id="rId7"/>
    <p:sldId id="272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10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AE46C-6D5A-47E2-90B0-F42344BF3C3B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166F0-B0C5-49BF-89E3-A6DCA83D9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0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Tooltab</a:t>
            </a:r>
            <a:r>
              <a:rPr lang="zh-TW" altLang="en-US" dirty="0"/>
              <a:t>頁面切換</a:t>
            </a:r>
            <a:endParaRPr lang="en-US" altLang="zh-TW" dirty="0"/>
          </a:p>
          <a:p>
            <a:r>
              <a:rPr lang="zh-TW" altLang="en-US" dirty="0"/>
              <a:t>個人課表狀態</a:t>
            </a:r>
            <a:endParaRPr lang="en-US" altLang="zh-TW" dirty="0"/>
          </a:p>
          <a:p>
            <a:r>
              <a:rPr lang="zh-TW" altLang="en-US" dirty="0"/>
              <a:t>全校確診班級列表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166F0-B0C5-49BF-89E3-A6DCA83D95E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90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宿舍：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東宿舍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新北宿舍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南港宿舍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166F0-B0C5-49BF-89E3-A6DCA83D95E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399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地點用下拉式選單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166F0-B0C5-49BF-89E3-A6DCA83D95E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13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前一頁的確認頁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166F0-B0C5-49BF-89E3-A6DCA83D95E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55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Tooltab</a:t>
            </a:r>
            <a:r>
              <a:rPr lang="zh-TW" altLang="en-US" dirty="0"/>
              <a:t>頁面切換</a:t>
            </a:r>
            <a:endParaRPr lang="en-US" altLang="zh-TW" dirty="0"/>
          </a:p>
          <a:p>
            <a:r>
              <a:rPr lang="zh-TW" altLang="en-US" dirty="0"/>
              <a:t>個人課表狀態</a:t>
            </a:r>
            <a:endParaRPr lang="en-US" altLang="zh-TW" dirty="0"/>
          </a:p>
          <a:p>
            <a:r>
              <a:rPr lang="zh-TW" altLang="en-US" dirty="0"/>
              <a:t>全校確診班級列表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166F0-B0C5-49BF-89E3-A6DCA83D95E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23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0B598-C7A6-4874-80D6-988FD43AC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E2D6AC-9770-48C0-9F7B-E96252566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04F90D-924E-4862-BCE3-663887D0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6A04B6-D894-4075-A89A-3360E515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DD605F-5770-4B80-8E61-199A6119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82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F44A5-9631-4074-A7D1-F22D302F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FD5374-5BFB-4518-B5C5-4B66F0535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A1D0E6-7384-480F-8284-16B66135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CF8A73-C5FF-4F79-BE2F-AA0C94BD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5519C-0A9B-41BD-B560-496D52B5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06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99F87F-171B-4D94-B0A2-292F0B02B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D0049C-BEE5-4FB9-8D6A-E53BF0A14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140CA8-A1DC-4373-8287-8F9F5B2A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D5FD4A-433E-4878-AD7A-3670507F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60DE91-DC58-443B-8985-A44B48C0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78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56334-744D-497C-A09B-90E7D8D9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5D529-7B2E-4186-BA84-2E537291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09E3DE-B6E9-4560-B13D-DE43EEBA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4D9A11-D5FC-4E65-963D-CF9C606F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280678-0A6D-4C96-8C34-0EA5A10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74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A9EE9-73BA-47A5-8A3C-C73362FD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1D29C7-AEA2-46BD-9D39-EC1935E3B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6F809C-0511-4659-A226-667D5AF2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F3B238-0FFB-4845-AFE4-E72C77C1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55E439-CECB-436E-84CF-10BE684D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09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CEB23-630F-474E-9882-2E90B3CE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74DF2D-927F-4E9A-A199-0AE9CA995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EA384D-77A4-4A3F-AA4E-7538EA258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0F91B7-F0F4-4365-9CC2-1E9B7F7B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43F21A-74AF-4309-A8A6-2E04968F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A0A9EF-B429-43E5-A844-C48E834F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95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B092B-2B83-4C89-B802-E688462C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6C5C6D-9ABB-4E7F-AB56-72D5DE1F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CA19F3-F931-44CB-BC1E-448802773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542567-067C-4822-967D-36B5B15ED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CF9218-4877-47C7-89ED-A055066FC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12A020-2F77-4CF0-BA04-9AB6F44B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319712-D127-4085-AD41-2BC20977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7A3F99-79F2-4FB0-A827-83B1F961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3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D0532-513A-4625-9D3E-F3659A6E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08EDEC-FD13-4A74-A5C9-74B31F37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F4BA53-84A3-424D-97AF-FEB5C231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B2F4FA-040B-4D48-9165-87D69BFE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4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C3BE42-1C16-43B1-9786-E2E880AD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ABFDEB-3AC3-4C22-A323-0835D29D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A62654-A800-40A5-9BEC-7D1FF422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4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8D47B-45F8-4922-9ECC-BB350503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2261B6-0FF1-43B1-8350-B22EDC08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79312E-5480-4089-8179-3748D27A8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62D0F7-49B6-43A3-9E7A-B97D2E72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CED38F-907E-4255-8BF2-CFCC6D89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40E0AE-A54F-4C4C-AE2C-A98352EA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D6886-3F26-42CD-A384-2E65E10C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B6F458-98BA-4D9E-A10B-81B13260C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5548EC-5436-4A4C-A56A-FAE6A539F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4D9DDD-300C-45C1-81B3-10FFD83B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B17B76-CFC0-4044-A01A-3F642DAE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A6D211-476F-4337-B589-A601EDA5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83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23803B8-1A16-4AE0-80FB-D223A38E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ABA6FF-2A9F-49D0-85EA-BB1E683D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6FEB3-FC63-4DE3-8F5E-EBEC985DB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279B2E-3E00-485D-998A-748F2185D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5BFF67-0759-435F-AA00-3CF0AA63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3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85863B03-A88B-40DE-ADAC-0AF65BF3FE09}"/>
              </a:ext>
            </a:extLst>
          </p:cNvPr>
          <p:cNvSpPr txBox="1"/>
          <p:nvPr/>
        </p:nvSpPr>
        <p:spPr>
          <a:xfrm>
            <a:off x="5081138" y="312909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確診通報 </a:t>
            </a:r>
            <a:r>
              <a:rPr lang="en-US" altLang="zh-TW" dirty="0"/>
              <a:t>UI design</a:t>
            </a:r>
          </a:p>
        </p:txBody>
      </p:sp>
    </p:spTree>
    <p:extLst>
      <p:ext uri="{BB962C8B-B14F-4D97-AF65-F5344CB8AC3E}">
        <p14:creationId xmlns:p14="http://schemas.microsoft.com/office/powerpoint/2010/main" val="345495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987A61E-1EA1-4B57-BE27-940245C83AAC}"/>
              </a:ext>
            </a:extLst>
          </p:cNvPr>
          <p:cNvGrpSpPr/>
          <p:nvPr/>
        </p:nvGrpSpPr>
        <p:grpSpPr>
          <a:xfrm>
            <a:off x="775067" y="869787"/>
            <a:ext cx="3204594" cy="5402511"/>
            <a:chOff x="671610" y="880144"/>
            <a:chExt cx="3204594" cy="540251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07B3AF4-55CB-4AB9-AB40-0CE89875FDFF}"/>
                </a:ext>
              </a:extLst>
            </p:cNvPr>
            <p:cNvSpPr/>
            <p:nvPr/>
          </p:nvSpPr>
          <p:spPr>
            <a:xfrm>
              <a:off x="671610" y="880145"/>
              <a:ext cx="3204594" cy="5402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902AEB8-4595-4559-9A6D-B33A21C56BAC}"/>
                </a:ext>
              </a:extLst>
            </p:cNvPr>
            <p:cNvSpPr/>
            <p:nvPr/>
          </p:nvSpPr>
          <p:spPr>
            <a:xfrm>
              <a:off x="671610" y="880144"/>
              <a:ext cx="3204594" cy="522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84BEF2C3-F056-487D-B318-07DD78AFF290}"/>
                </a:ext>
              </a:extLst>
            </p:cNvPr>
            <p:cNvSpPr txBox="1"/>
            <p:nvPr/>
          </p:nvSpPr>
          <p:spPr>
            <a:xfrm>
              <a:off x="778113" y="97197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</a:rPr>
                <a:t>完成</a:t>
              </a:r>
              <a:endParaRPr lang="en-US" altLang="zh-TW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2FA0F542-5E51-451E-A87E-66D4B661FB2B}"/>
              </a:ext>
            </a:extLst>
          </p:cNvPr>
          <p:cNvSpPr/>
          <p:nvPr/>
        </p:nvSpPr>
        <p:spPr>
          <a:xfrm>
            <a:off x="300830" y="258791"/>
            <a:ext cx="1844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Complete Activity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CC63357-11E5-4790-A908-5E6AD58E7DE0}"/>
              </a:ext>
            </a:extLst>
          </p:cNvPr>
          <p:cNvSpPr txBox="1"/>
          <p:nvPr/>
        </p:nvSpPr>
        <p:spPr>
          <a:xfrm>
            <a:off x="924847" y="2414312"/>
            <a:ext cx="2441694" cy="228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感謝您協助校園疫調</a:t>
            </a:r>
            <a:endParaRPr lang="en-US" altLang="zh-TW" sz="1600" b="1" dirty="0"/>
          </a:p>
          <a:p>
            <a:pPr>
              <a:lnSpc>
                <a:spcPts val="1400"/>
              </a:lnSpc>
            </a:pPr>
            <a:endParaRPr lang="en-US" altLang="zh-TW" sz="1600" b="1" dirty="0"/>
          </a:p>
          <a:p>
            <a:r>
              <a:rPr lang="zh-TW" altLang="en-US" sz="1600" b="1" dirty="0"/>
              <a:t>在家休養期間記得多喝水</a:t>
            </a:r>
            <a:endParaRPr lang="en-US" altLang="zh-TW" sz="1600" b="1" dirty="0"/>
          </a:p>
          <a:p>
            <a:pPr>
              <a:lnSpc>
                <a:spcPts val="1400"/>
              </a:lnSpc>
            </a:pPr>
            <a:endParaRPr lang="en-US" altLang="zh-TW" sz="1600" b="1" dirty="0"/>
          </a:p>
          <a:p>
            <a:r>
              <a:rPr lang="zh-TW" altLang="en-US" sz="1600" b="1" dirty="0"/>
              <a:t>隨時注意身體狀況</a:t>
            </a:r>
            <a:endParaRPr lang="en-US" altLang="zh-TW" sz="1600" b="1" dirty="0"/>
          </a:p>
          <a:p>
            <a:pPr>
              <a:lnSpc>
                <a:spcPts val="1400"/>
              </a:lnSpc>
            </a:pPr>
            <a:endParaRPr lang="en-US" altLang="zh-TW" sz="1600" b="1" dirty="0"/>
          </a:p>
          <a:p>
            <a:pPr>
              <a:lnSpc>
                <a:spcPts val="1400"/>
              </a:lnSpc>
            </a:pPr>
            <a:endParaRPr lang="en-US" altLang="zh-TW" sz="1600" b="1" dirty="0"/>
          </a:p>
          <a:p>
            <a:r>
              <a:rPr lang="en-US" altLang="zh-TW" sz="1600" b="1" dirty="0"/>
              <a:t>~~~~~~~~~~~~~~</a:t>
            </a:r>
          </a:p>
          <a:p>
            <a:r>
              <a:rPr lang="zh-TW" altLang="en-US" sz="1600" b="1" dirty="0"/>
              <a:t>祝您早日康復</a:t>
            </a:r>
            <a:endParaRPr lang="en-US" altLang="zh-TW" sz="1600" b="1" dirty="0"/>
          </a:p>
          <a:p>
            <a:r>
              <a:rPr lang="en-US" altLang="zh-TW" sz="1600" b="1" dirty="0"/>
              <a:t>~~~~~~~~~~~~~~</a:t>
            </a:r>
          </a:p>
        </p:txBody>
      </p:sp>
      <p:sp>
        <p:nvSpPr>
          <p:cNvPr id="3" name="動作按鈕: 移至首頁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5F2ED01-BA1D-409F-B23F-1BE0B19E9AB6}"/>
              </a:ext>
            </a:extLst>
          </p:cNvPr>
          <p:cNvSpPr/>
          <p:nvPr/>
        </p:nvSpPr>
        <p:spPr>
          <a:xfrm>
            <a:off x="2003765" y="5465997"/>
            <a:ext cx="576029" cy="522215"/>
          </a:xfrm>
          <a:prstGeom prst="actionButtonHom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動作按鈕: 移至首頁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35E307-E6F8-408A-A528-6381FFC69E4E}"/>
              </a:ext>
            </a:extLst>
          </p:cNvPr>
          <p:cNvSpPr/>
          <p:nvPr/>
        </p:nvSpPr>
        <p:spPr>
          <a:xfrm>
            <a:off x="4790170" y="3354626"/>
            <a:ext cx="576029" cy="522215"/>
          </a:xfrm>
          <a:prstGeom prst="actionButtonHom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662D84B-41CC-4F68-9B50-D87C195BE71C}"/>
              </a:ext>
            </a:extLst>
          </p:cNvPr>
          <p:cNvCxnSpPr/>
          <p:nvPr/>
        </p:nvCxnSpPr>
        <p:spPr>
          <a:xfrm>
            <a:off x="5549137" y="3666962"/>
            <a:ext cx="1526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AE46BB3-A10A-4A2B-84D6-C6759C96206E}"/>
              </a:ext>
            </a:extLst>
          </p:cNvPr>
          <p:cNvSpPr txBox="1"/>
          <p:nvPr/>
        </p:nvSpPr>
        <p:spPr>
          <a:xfrm>
            <a:off x="5959714" y="3319081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3E4CDC-4D6C-4469-86C0-E00630D0B02E}"/>
              </a:ext>
            </a:extLst>
          </p:cNvPr>
          <p:cNvSpPr/>
          <p:nvPr/>
        </p:nvSpPr>
        <p:spPr>
          <a:xfrm>
            <a:off x="7475866" y="727745"/>
            <a:ext cx="3204594" cy="540251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Main Activity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FA4559-B1D7-4E98-B30B-54CF15C39452}"/>
              </a:ext>
            </a:extLst>
          </p:cNvPr>
          <p:cNvSpPr/>
          <p:nvPr/>
        </p:nvSpPr>
        <p:spPr>
          <a:xfrm>
            <a:off x="7475866" y="727744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DF11D9A-9FFE-4387-879D-2FAEE2F88B85}"/>
              </a:ext>
            </a:extLst>
          </p:cNvPr>
          <p:cNvSpPr txBox="1"/>
          <p:nvPr/>
        </p:nvSpPr>
        <p:spPr>
          <a:xfrm>
            <a:off x="7475866" y="81957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校園足跡通報系統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0F15B4C-75EE-49A5-94B9-665D0CC2D288}"/>
              </a:ext>
            </a:extLst>
          </p:cNvPr>
          <p:cNvGrpSpPr/>
          <p:nvPr/>
        </p:nvGrpSpPr>
        <p:grpSpPr>
          <a:xfrm>
            <a:off x="10388775" y="888869"/>
            <a:ext cx="45720" cy="199962"/>
            <a:chOff x="3808601" y="921738"/>
            <a:chExt cx="58724" cy="256838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05F87DA1-F44F-4AD3-AB27-4E4F1AF7F6FD}"/>
                </a:ext>
              </a:extLst>
            </p:cNvPr>
            <p:cNvSpPr/>
            <p:nvPr/>
          </p:nvSpPr>
          <p:spPr>
            <a:xfrm>
              <a:off x="3808602" y="921738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F6E0812A-5ABF-4F59-AB6C-DD427C0267A4}"/>
                </a:ext>
              </a:extLst>
            </p:cNvPr>
            <p:cNvSpPr/>
            <p:nvPr/>
          </p:nvSpPr>
          <p:spPr>
            <a:xfrm>
              <a:off x="3808601" y="1013418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64F4001E-18FB-4ED8-9FD9-9AC077D45ABF}"/>
                </a:ext>
              </a:extLst>
            </p:cNvPr>
            <p:cNvSpPr/>
            <p:nvPr/>
          </p:nvSpPr>
          <p:spPr>
            <a:xfrm>
              <a:off x="3808601" y="1111464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79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85863B03-A88B-40DE-ADAC-0AF65BF3FE09}"/>
              </a:ext>
            </a:extLst>
          </p:cNvPr>
          <p:cNvSpPr txBox="1"/>
          <p:nvPr/>
        </p:nvSpPr>
        <p:spPr>
          <a:xfrm>
            <a:off x="5081138" y="3129094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主頁面 </a:t>
            </a:r>
            <a:r>
              <a:rPr lang="en-US" altLang="zh-TW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82992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871C0E-9842-4D49-B05D-ECD77A32E1A9}"/>
              </a:ext>
            </a:extLst>
          </p:cNvPr>
          <p:cNvSpPr/>
          <p:nvPr/>
        </p:nvSpPr>
        <p:spPr>
          <a:xfrm>
            <a:off x="4001550" y="727745"/>
            <a:ext cx="3204594" cy="540251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70D806-83E7-406C-8EFA-E2D3475648E1}"/>
              </a:ext>
            </a:extLst>
          </p:cNvPr>
          <p:cNvSpPr/>
          <p:nvPr/>
        </p:nvSpPr>
        <p:spPr>
          <a:xfrm>
            <a:off x="4001550" y="727744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A38ECA-C29A-4931-9DDB-0B2F231F07AC}"/>
              </a:ext>
            </a:extLst>
          </p:cNvPr>
          <p:cNvSpPr txBox="1"/>
          <p:nvPr/>
        </p:nvSpPr>
        <p:spPr>
          <a:xfrm>
            <a:off x="4001550" y="81957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校園足跡通報系統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40A8EAF-48E5-4F32-A514-D2ADE248E228}"/>
              </a:ext>
            </a:extLst>
          </p:cNvPr>
          <p:cNvGrpSpPr/>
          <p:nvPr/>
        </p:nvGrpSpPr>
        <p:grpSpPr>
          <a:xfrm>
            <a:off x="6979750" y="875546"/>
            <a:ext cx="45720" cy="199962"/>
            <a:chOff x="3808601" y="921738"/>
            <a:chExt cx="58724" cy="25683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9F9F1DD6-A6F9-43D4-804A-4306ED74BC11}"/>
                </a:ext>
              </a:extLst>
            </p:cNvPr>
            <p:cNvSpPr/>
            <p:nvPr/>
          </p:nvSpPr>
          <p:spPr>
            <a:xfrm>
              <a:off x="3808602" y="921738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BA9E69B-EAED-4E31-A472-2289E9F247C0}"/>
                </a:ext>
              </a:extLst>
            </p:cNvPr>
            <p:cNvSpPr/>
            <p:nvPr/>
          </p:nvSpPr>
          <p:spPr>
            <a:xfrm>
              <a:off x="3808601" y="1013418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A07CE32-B93A-4A8B-BAEB-9CFA91555400}"/>
                </a:ext>
              </a:extLst>
            </p:cNvPr>
            <p:cNvSpPr/>
            <p:nvPr/>
          </p:nvSpPr>
          <p:spPr>
            <a:xfrm>
              <a:off x="3808601" y="1111464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9BA99607-6185-42D0-97EB-91053AB694D3}"/>
              </a:ext>
            </a:extLst>
          </p:cNvPr>
          <p:cNvSpPr/>
          <p:nvPr/>
        </p:nvSpPr>
        <p:spPr>
          <a:xfrm>
            <a:off x="227281" y="249464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Main Activity</a:t>
            </a:r>
            <a:endParaRPr lang="zh-TW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7A4493C-B404-48CB-B0DE-8EDA303D9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41381"/>
              </p:ext>
            </p:extLst>
          </p:nvPr>
        </p:nvGraphicFramePr>
        <p:xfrm>
          <a:off x="4041795" y="1833294"/>
          <a:ext cx="312410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30">
                  <a:extLst>
                    <a:ext uri="{9D8B030D-6E8A-4147-A177-3AD203B41FA5}">
                      <a16:colId xmlns:a16="http://schemas.microsoft.com/office/drawing/2014/main" val="1524942549"/>
                    </a:ext>
                  </a:extLst>
                </a:gridCol>
                <a:gridCol w="1324704">
                  <a:extLst>
                    <a:ext uri="{9D8B030D-6E8A-4147-A177-3AD203B41FA5}">
                      <a16:colId xmlns:a16="http://schemas.microsoft.com/office/drawing/2014/main" val="2306974865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488104977"/>
                    </a:ext>
                  </a:extLst>
                </a:gridCol>
                <a:gridCol w="516340">
                  <a:extLst>
                    <a:ext uri="{9D8B030D-6E8A-4147-A177-3AD203B41FA5}">
                      <a16:colId xmlns:a16="http://schemas.microsoft.com/office/drawing/2014/main" val="1207201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課號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課程名稱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教師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遠距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88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297013</a:t>
                      </a:r>
                      <a:endParaRPr lang="zh-TW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資料科學導論 </a:t>
                      </a:r>
                      <a:endParaRPr lang="zh-TW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白敦文</a:t>
                      </a:r>
                      <a:endParaRPr lang="zh-TW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301702</a:t>
                      </a:r>
                      <a:endParaRPr lang="zh-TW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Android</a:t>
                      </a:r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應用程式開發 </a:t>
                      </a:r>
                      <a:endParaRPr lang="zh-TW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劉建宏</a:t>
                      </a:r>
                      <a:endParaRPr lang="zh-TW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zh-TW" altLang="en-US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07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297071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多媒體技術與應用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陳彥霖</a:t>
                      </a:r>
                      <a:endParaRPr lang="en-US" altLang="zh-TW" sz="11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黃志勝</a:t>
                      </a:r>
                      <a:endParaRPr lang="en-US" altLang="zh-TW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02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301893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計算機演算法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蕭榮修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05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297005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物件導向程式設計</a:t>
                      </a:r>
                      <a:endParaRPr lang="en-US" altLang="zh-TW" sz="11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實習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陳碩漢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70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302733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感測技術基礎科學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陳隆建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490340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89BE4833-04DC-4738-988F-089098DC20B5}"/>
              </a:ext>
            </a:extLst>
          </p:cNvPr>
          <p:cNvSpPr/>
          <p:nvPr/>
        </p:nvSpPr>
        <p:spPr>
          <a:xfrm>
            <a:off x="4001550" y="5627129"/>
            <a:ext cx="3204594" cy="522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41D98CF-0B3D-4FF0-BE5A-E2BF9F35CF33}"/>
              </a:ext>
            </a:extLst>
          </p:cNvPr>
          <p:cNvCxnSpPr/>
          <p:nvPr/>
        </p:nvCxnSpPr>
        <p:spPr>
          <a:xfrm>
            <a:off x="4795111" y="5617072"/>
            <a:ext cx="0" cy="529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F487A3B-6C96-4C60-893F-A228EC28801C}"/>
              </a:ext>
            </a:extLst>
          </p:cNvPr>
          <p:cNvCxnSpPr/>
          <p:nvPr/>
        </p:nvCxnSpPr>
        <p:spPr>
          <a:xfrm>
            <a:off x="5600962" y="5617072"/>
            <a:ext cx="0" cy="529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802708C-5E4E-4133-AB01-163A777D205A}"/>
              </a:ext>
            </a:extLst>
          </p:cNvPr>
          <p:cNvSpPr txBox="1"/>
          <p:nvPr/>
        </p:nvSpPr>
        <p:spPr>
          <a:xfrm>
            <a:off x="4125628" y="58697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個人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178D16-C775-4D7A-B4E6-52AFC5A1A583}"/>
              </a:ext>
            </a:extLst>
          </p:cNvPr>
          <p:cNvSpPr txBox="1"/>
          <p:nvPr/>
        </p:nvSpPr>
        <p:spPr>
          <a:xfrm>
            <a:off x="4943993" y="58697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</a:rPr>
              <a:t>全校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FC606C6-9CA1-4414-83AC-FF1161D7C7A5}"/>
              </a:ext>
            </a:extLst>
          </p:cNvPr>
          <p:cNvCxnSpPr/>
          <p:nvPr/>
        </p:nvCxnSpPr>
        <p:spPr>
          <a:xfrm>
            <a:off x="6406814" y="5617072"/>
            <a:ext cx="0" cy="529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3B6FB8A-6B13-42A7-A625-75B73122A15E}"/>
              </a:ext>
            </a:extLst>
          </p:cNvPr>
          <p:cNvSpPr txBox="1"/>
          <p:nvPr/>
        </p:nvSpPr>
        <p:spPr>
          <a:xfrm>
            <a:off x="5762358" y="58697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</a:rPr>
              <a:t>班級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49320DB-54DE-46CC-964C-93041140A1F7}"/>
              </a:ext>
            </a:extLst>
          </p:cNvPr>
          <p:cNvSpPr txBox="1"/>
          <p:nvPr/>
        </p:nvSpPr>
        <p:spPr>
          <a:xfrm>
            <a:off x="6568353" y="58697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</a:rPr>
              <a:t>設定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336FC4D-6A9F-4F03-B7A9-A62C335B4550}"/>
              </a:ext>
            </a:extLst>
          </p:cNvPr>
          <p:cNvSpPr txBox="1"/>
          <p:nvPr/>
        </p:nvSpPr>
        <p:spPr>
          <a:xfrm>
            <a:off x="4626796" y="1372349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</a:rPr>
              <a:t>110-2 </a:t>
            </a:r>
            <a:r>
              <a:rPr lang="zh-TW" altLang="en-US" sz="1600" b="1" dirty="0">
                <a:solidFill>
                  <a:schemeClr val="bg1"/>
                </a:solidFill>
              </a:rPr>
              <a:t>個人課程總覽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2792CC4B-3A78-4082-B5A6-F5FC4BEA3EA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778" y1="20889" x2="33778" y2="20889"/>
                        <a14:foregroundMark x1="51556" y1="64444" x2="51556" y2="64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6074" y="5656410"/>
            <a:ext cx="276999" cy="2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871C0E-9842-4D49-B05D-ECD77A32E1A9}"/>
              </a:ext>
            </a:extLst>
          </p:cNvPr>
          <p:cNvSpPr/>
          <p:nvPr/>
        </p:nvSpPr>
        <p:spPr>
          <a:xfrm>
            <a:off x="4001550" y="727745"/>
            <a:ext cx="3204594" cy="540251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Main Activity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70D806-83E7-406C-8EFA-E2D3475648E1}"/>
              </a:ext>
            </a:extLst>
          </p:cNvPr>
          <p:cNvSpPr/>
          <p:nvPr/>
        </p:nvSpPr>
        <p:spPr>
          <a:xfrm>
            <a:off x="4001550" y="727744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53C0175-6F27-415B-AD3F-B888B62F5694}"/>
              </a:ext>
            </a:extLst>
          </p:cNvPr>
          <p:cNvSpPr txBox="1"/>
          <p:nvPr/>
        </p:nvSpPr>
        <p:spPr>
          <a:xfrm>
            <a:off x="6179531" y="1075508"/>
            <a:ext cx="80021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chemeClr val="bg1"/>
                </a:solidFill>
              </a:rPr>
              <a:t>確診通報</a:t>
            </a:r>
            <a:endParaRPr lang="en-US" altLang="zh-TW" sz="12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A38ECA-C29A-4931-9DDB-0B2F231F07AC}"/>
              </a:ext>
            </a:extLst>
          </p:cNvPr>
          <p:cNvSpPr txBox="1"/>
          <p:nvPr/>
        </p:nvSpPr>
        <p:spPr>
          <a:xfrm>
            <a:off x="4001550" y="81957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校園足跡通報系統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40A8EAF-48E5-4F32-A514-D2ADE248E228}"/>
              </a:ext>
            </a:extLst>
          </p:cNvPr>
          <p:cNvGrpSpPr/>
          <p:nvPr/>
        </p:nvGrpSpPr>
        <p:grpSpPr>
          <a:xfrm>
            <a:off x="6979750" y="875546"/>
            <a:ext cx="45720" cy="199962"/>
            <a:chOff x="3808601" y="921738"/>
            <a:chExt cx="58724" cy="25683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9F9F1DD6-A6F9-43D4-804A-4306ED74BC11}"/>
                </a:ext>
              </a:extLst>
            </p:cNvPr>
            <p:cNvSpPr/>
            <p:nvPr/>
          </p:nvSpPr>
          <p:spPr>
            <a:xfrm>
              <a:off x="3808602" y="921738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BA9E69B-EAED-4E31-A472-2289E9F247C0}"/>
                </a:ext>
              </a:extLst>
            </p:cNvPr>
            <p:cNvSpPr/>
            <p:nvPr/>
          </p:nvSpPr>
          <p:spPr>
            <a:xfrm>
              <a:off x="3808601" y="1013418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A07CE32-B93A-4A8B-BAEB-9CFA91555400}"/>
                </a:ext>
              </a:extLst>
            </p:cNvPr>
            <p:cNvSpPr/>
            <p:nvPr/>
          </p:nvSpPr>
          <p:spPr>
            <a:xfrm>
              <a:off x="3808601" y="1111464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9BA99607-6185-42D0-97EB-91053AB694D3}"/>
              </a:ext>
            </a:extLst>
          </p:cNvPr>
          <p:cNvSpPr/>
          <p:nvPr/>
        </p:nvSpPr>
        <p:spPr>
          <a:xfrm>
            <a:off x="227281" y="249464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Main Activity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428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CAC151-32F3-46A4-9CBF-5FBCEA9E37BB}"/>
              </a:ext>
            </a:extLst>
          </p:cNvPr>
          <p:cNvSpPr/>
          <p:nvPr/>
        </p:nvSpPr>
        <p:spPr>
          <a:xfrm>
            <a:off x="671610" y="880145"/>
            <a:ext cx="3204594" cy="540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AA7B96-D838-4F2D-A287-8E34F5243080}"/>
              </a:ext>
            </a:extLst>
          </p:cNvPr>
          <p:cNvSpPr/>
          <p:nvPr/>
        </p:nvSpPr>
        <p:spPr>
          <a:xfrm>
            <a:off x="671610" y="880144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ABFBE1-215C-41FF-8243-6605E1636BFB}"/>
              </a:ext>
            </a:extLst>
          </p:cNvPr>
          <p:cNvSpPr txBox="1"/>
          <p:nvPr/>
        </p:nvSpPr>
        <p:spPr>
          <a:xfrm>
            <a:off x="1190206" y="9719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確診通報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B2D6FBF-A942-41D7-8384-CD21ACA68773}"/>
              </a:ext>
            </a:extLst>
          </p:cNvPr>
          <p:cNvGrpSpPr/>
          <p:nvPr/>
        </p:nvGrpSpPr>
        <p:grpSpPr>
          <a:xfrm>
            <a:off x="818504" y="1038561"/>
            <a:ext cx="248042" cy="205379"/>
            <a:chOff x="4253219" y="878681"/>
            <a:chExt cx="248042" cy="205379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BE4750B-43EA-4BC6-9759-E001771E7D74}"/>
                </a:ext>
              </a:extLst>
            </p:cNvPr>
            <p:cNvCxnSpPr/>
            <p:nvPr/>
          </p:nvCxnSpPr>
          <p:spPr>
            <a:xfrm>
              <a:off x="4257981" y="981708"/>
              <a:ext cx="243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AF61580D-F2BC-4A86-A8ED-A5BEE624F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219" y="878681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F81FE31-C7F5-49A9-829E-8CFEC4ADBDD3}"/>
                </a:ext>
              </a:extLst>
            </p:cNvPr>
            <p:cNvCxnSpPr>
              <a:cxnSpLocks/>
            </p:cNvCxnSpPr>
            <p:nvPr/>
          </p:nvCxnSpPr>
          <p:spPr>
            <a:xfrm>
              <a:off x="4255600" y="973890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218D70-582D-42FE-B35C-EC2348AD0DCD}"/>
              </a:ext>
            </a:extLst>
          </p:cNvPr>
          <p:cNvSpPr txBox="1"/>
          <p:nvPr/>
        </p:nvSpPr>
        <p:spPr>
          <a:xfrm>
            <a:off x="818504" y="166380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快篩陽性日期</a:t>
            </a:r>
            <a:endParaRPr lang="en-US" altLang="zh-TW" sz="16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88330E-FCEC-47E8-B1CF-C849B6D8DC16}"/>
              </a:ext>
            </a:extLst>
          </p:cNvPr>
          <p:cNvSpPr/>
          <p:nvPr/>
        </p:nvSpPr>
        <p:spPr>
          <a:xfrm>
            <a:off x="1066546" y="2141302"/>
            <a:ext cx="2180483" cy="244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FB18BF9-34FB-48DE-86F7-65C71E8A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2513" y="2103202"/>
            <a:ext cx="317072" cy="31233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43F5A11-6DB9-4115-9408-62B47B4BC0A4}"/>
              </a:ext>
            </a:extLst>
          </p:cNvPr>
          <p:cNvSpPr/>
          <p:nvPr/>
        </p:nvSpPr>
        <p:spPr>
          <a:xfrm>
            <a:off x="1805521" y="5666860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B69BAB8-963A-4CD0-B60C-BA6D36371466}"/>
              </a:ext>
            </a:extLst>
          </p:cNvPr>
          <p:cNvSpPr txBox="1"/>
          <p:nvPr/>
        </p:nvSpPr>
        <p:spPr>
          <a:xfrm>
            <a:off x="1077244" y="2084226"/>
            <a:ext cx="1495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</a:rPr>
              <a:t>yyyy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 / mm / dd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E48AA7-6D11-45E2-9D66-86B9A0BC8B15}"/>
              </a:ext>
            </a:extLst>
          </p:cNvPr>
          <p:cNvSpPr/>
          <p:nvPr/>
        </p:nvSpPr>
        <p:spPr>
          <a:xfrm>
            <a:off x="1055563" y="3202985"/>
            <a:ext cx="983319" cy="33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/>
              <a:t>上傳快篩證明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CB08A26-B76C-46A3-842B-B771F518F29E}"/>
              </a:ext>
            </a:extLst>
          </p:cNvPr>
          <p:cNvSpPr txBox="1"/>
          <p:nvPr/>
        </p:nvSpPr>
        <p:spPr>
          <a:xfrm>
            <a:off x="805861" y="251701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快篩陽性證明</a:t>
            </a:r>
            <a:endParaRPr lang="en-US" altLang="zh-TW" sz="16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EE2F32C-4ED7-41E1-9A4C-FE37891EE31B}"/>
              </a:ext>
            </a:extLst>
          </p:cNvPr>
          <p:cNvSpPr txBox="1"/>
          <p:nvPr/>
        </p:nvSpPr>
        <p:spPr>
          <a:xfrm>
            <a:off x="954907" y="287885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chemeClr val="bg1">
                    <a:lumMod val="65000"/>
                  </a:schemeClr>
                </a:solidFill>
              </a:rPr>
              <a:t>請確實拍攝陽性快篩試劑</a:t>
            </a:r>
            <a:endParaRPr lang="en-US" altLang="zh-TW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813320-7ED0-4600-A25B-2762863E210E}"/>
              </a:ext>
            </a:extLst>
          </p:cNvPr>
          <p:cNvSpPr/>
          <p:nvPr/>
        </p:nvSpPr>
        <p:spPr>
          <a:xfrm>
            <a:off x="227281" y="249464"/>
            <a:ext cx="203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Notification Activity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07D6D93-05E3-4E04-9294-0D3652A9420C}"/>
              </a:ext>
            </a:extLst>
          </p:cNvPr>
          <p:cNvSpPr/>
          <p:nvPr/>
        </p:nvSpPr>
        <p:spPr>
          <a:xfrm>
            <a:off x="4459163" y="3373111"/>
            <a:ext cx="983319" cy="33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/>
              <a:t>上傳快篩證明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5C3C42-86CC-4769-BFAE-68992450AFFD}"/>
              </a:ext>
            </a:extLst>
          </p:cNvPr>
          <p:cNvSpPr/>
          <p:nvPr/>
        </p:nvSpPr>
        <p:spPr>
          <a:xfrm>
            <a:off x="7866244" y="880145"/>
            <a:ext cx="3204594" cy="540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88AAC8-8137-4E45-9681-5BF8EC31755D}"/>
              </a:ext>
            </a:extLst>
          </p:cNvPr>
          <p:cNvSpPr/>
          <p:nvPr/>
        </p:nvSpPr>
        <p:spPr>
          <a:xfrm>
            <a:off x="7866244" y="880144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C12D5F5-DD05-4F5F-8207-C93FAE655C35}"/>
              </a:ext>
            </a:extLst>
          </p:cNvPr>
          <p:cNvSpPr txBox="1"/>
          <p:nvPr/>
        </p:nvSpPr>
        <p:spPr>
          <a:xfrm>
            <a:off x="8384840" y="9719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確診通報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F23DDF66-68C3-4FE4-A276-30ABE6361E58}"/>
              </a:ext>
            </a:extLst>
          </p:cNvPr>
          <p:cNvGrpSpPr/>
          <p:nvPr/>
        </p:nvGrpSpPr>
        <p:grpSpPr>
          <a:xfrm>
            <a:off x="8013138" y="1038561"/>
            <a:ext cx="248042" cy="205379"/>
            <a:chOff x="4253219" y="878681"/>
            <a:chExt cx="248042" cy="205379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1E38E84-F8CB-48BA-B302-8D7E34740934}"/>
                </a:ext>
              </a:extLst>
            </p:cNvPr>
            <p:cNvCxnSpPr/>
            <p:nvPr/>
          </p:nvCxnSpPr>
          <p:spPr>
            <a:xfrm>
              <a:off x="4257981" y="981708"/>
              <a:ext cx="243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EC660CF-C253-4B93-B2B9-D15C5B2B6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219" y="878681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1AAE689-050B-487E-BC6C-4CF536FF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255600" y="973890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AC06DDB-0ED1-4EA6-AA85-3B9293796DAF}"/>
              </a:ext>
            </a:extLst>
          </p:cNvPr>
          <p:cNvSpPr txBox="1"/>
          <p:nvPr/>
        </p:nvSpPr>
        <p:spPr>
          <a:xfrm>
            <a:off x="8013138" y="166380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快篩陽性日期</a:t>
            </a:r>
            <a:endParaRPr lang="en-US" altLang="zh-TW" sz="1600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B1DAF47-E7C1-49B5-A8C3-B186E6A7B452}"/>
              </a:ext>
            </a:extLst>
          </p:cNvPr>
          <p:cNvSpPr/>
          <p:nvPr/>
        </p:nvSpPr>
        <p:spPr>
          <a:xfrm>
            <a:off x="8261180" y="2141302"/>
            <a:ext cx="2180483" cy="244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A3F889B7-D241-4279-AA48-62834979D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7147" y="2103202"/>
            <a:ext cx="317072" cy="312339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EF57EF95-09D2-4363-A673-3AC97906EDA3}"/>
              </a:ext>
            </a:extLst>
          </p:cNvPr>
          <p:cNvSpPr/>
          <p:nvPr/>
        </p:nvSpPr>
        <p:spPr>
          <a:xfrm>
            <a:off x="9000155" y="5666860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F519205-B8E9-4BE4-8921-03212D769C8F}"/>
              </a:ext>
            </a:extLst>
          </p:cNvPr>
          <p:cNvSpPr txBox="1"/>
          <p:nvPr/>
        </p:nvSpPr>
        <p:spPr>
          <a:xfrm>
            <a:off x="8271878" y="2084226"/>
            <a:ext cx="1495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</a:rPr>
              <a:t>yyyy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 / mm / dd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7113905-957F-4DD7-AAC0-4C400F58A584}"/>
              </a:ext>
            </a:extLst>
          </p:cNvPr>
          <p:cNvSpPr/>
          <p:nvPr/>
        </p:nvSpPr>
        <p:spPr>
          <a:xfrm>
            <a:off x="10210800" y="4956476"/>
            <a:ext cx="500938" cy="33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/>
              <a:t>刪除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7120E56-2686-4E2D-BA86-EB4B0810A739}"/>
              </a:ext>
            </a:extLst>
          </p:cNvPr>
          <p:cNvSpPr txBox="1"/>
          <p:nvPr/>
        </p:nvSpPr>
        <p:spPr>
          <a:xfrm>
            <a:off x="8000495" y="251701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快篩陽性證明</a:t>
            </a:r>
            <a:endParaRPr lang="en-US" altLang="zh-TW" sz="16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7816F1-1517-4E37-ACD0-FCA1096135C0}"/>
              </a:ext>
            </a:extLst>
          </p:cNvPr>
          <p:cNvSpPr txBox="1"/>
          <p:nvPr/>
        </p:nvSpPr>
        <p:spPr>
          <a:xfrm>
            <a:off x="8149541" y="287885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chemeClr val="bg1">
                    <a:lumMod val="65000"/>
                  </a:schemeClr>
                </a:solidFill>
              </a:rPr>
              <a:t>請確實拍攝陽性快篩試劑</a:t>
            </a:r>
            <a:endParaRPr lang="en-US" altLang="zh-TW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0BEDB06-773A-43F8-930D-0FF91E730FF3}"/>
              </a:ext>
            </a:extLst>
          </p:cNvPr>
          <p:cNvSpPr/>
          <p:nvPr/>
        </p:nvSpPr>
        <p:spPr>
          <a:xfrm>
            <a:off x="8261180" y="3202985"/>
            <a:ext cx="2447460" cy="16842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Picture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B64040F-136B-4CEC-9F4F-E01FBCAF4C67}"/>
              </a:ext>
            </a:extLst>
          </p:cNvPr>
          <p:cNvCxnSpPr/>
          <p:nvPr/>
        </p:nvCxnSpPr>
        <p:spPr>
          <a:xfrm>
            <a:off x="5685423" y="3541540"/>
            <a:ext cx="1526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80A6DD4-8904-4B23-B9AA-4CC387922221}"/>
              </a:ext>
            </a:extLst>
          </p:cNvPr>
          <p:cNvSpPr txBox="1"/>
          <p:nvPr/>
        </p:nvSpPr>
        <p:spPr>
          <a:xfrm>
            <a:off x="6096000" y="3193659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A709B1D-4367-44F1-A3CA-3E389FCE52D3}"/>
              </a:ext>
            </a:extLst>
          </p:cNvPr>
          <p:cNvCxnSpPr>
            <a:cxnSpLocks/>
          </p:cNvCxnSpPr>
          <p:nvPr/>
        </p:nvCxnSpPr>
        <p:spPr>
          <a:xfrm flipH="1">
            <a:off x="4459163" y="4669300"/>
            <a:ext cx="21549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EB2C0D1-2CBC-4B98-B428-0BE6DBC97DD1}"/>
              </a:ext>
            </a:extLst>
          </p:cNvPr>
          <p:cNvSpPr txBox="1"/>
          <p:nvPr/>
        </p:nvSpPr>
        <p:spPr>
          <a:xfrm>
            <a:off x="5334096" y="4330746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954E0D-CAA0-4276-A44C-2670AA4BC1E0}"/>
              </a:ext>
            </a:extLst>
          </p:cNvPr>
          <p:cNvSpPr/>
          <p:nvPr/>
        </p:nvSpPr>
        <p:spPr>
          <a:xfrm>
            <a:off x="6719571" y="4471230"/>
            <a:ext cx="500938" cy="33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/>
              <a:t>刪除</a:t>
            </a: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648ED99C-B284-4358-8BC1-A2C181757748}"/>
              </a:ext>
            </a:extLst>
          </p:cNvPr>
          <p:cNvCxnSpPr/>
          <p:nvPr/>
        </p:nvCxnSpPr>
        <p:spPr>
          <a:xfrm>
            <a:off x="879324" y="3711666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C67EC172-9A8E-4965-8D96-C6425DDBCE8C}"/>
              </a:ext>
            </a:extLst>
          </p:cNvPr>
          <p:cNvCxnSpPr/>
          <p:nvPr/>
        </p:nvCxnSpPr>
        <p:spPr>
          <a:xfrm>
            <a:off x="8099779" y="5489666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24844AB-F96E-4840-B270-AAC32C6E4BF5}"/>
              </a:ext>
            </a:extLst>
          </p:cNvPr>
          <p:cNvSpPr/>
          <p:nvPr/>
        </p:nvSpPr>
        <p:spPr>
          <a:xfrm>
            <a:off x="5155720" y="5835686"/>
            <a:ext cx="1277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recycleview</a:t>
            </a:r>
            <a:endParaRPr lang="zh-TW" altLang="en-US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6A97C7E-4ED9-4030-8221-85667018035C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3719608" y="5797060"/>
            <a:ext cx="1436112" cy="22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157FD02-F4E2-4E8A-AAD3-952D71C82042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6433377" y="5739474"/>
            <a:ext cx="1567118" cy="28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862DE16-0B0A-4D7C-84F1-3689569D21FF}"/>
              </a:ext>
            </a:extLst>
          </p:cNvPr>
          <p:cNvSpPr txBox="1"/>
          <p:nvPr/>
        </p:nvSpPr>
        <p:spPr>
          <a:xfrm>
            <a:off x="848960" y="3819374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PCR</a:t>
            </a:r>
            <a:r>
              <a:rPr lang="zh-TW" altLang="en-US" sz="1600" b="1" dirty="0"/>
              <a:t> 檢測結果</a:t>
            </a:r>
            <a:endParaRPr lang="en-US" altLang="zh-TW" sz="1600" b="1" dirty="0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45541D49-626B-4C21-AEC9-0D7C201B699F}"/>
              </a:ext>
            </a:extLst>
          </p:cNvPr>
          <p:cNvSpPr/>
          <p:nvPr/>
        </p:nvSpPr>
        <p:spPr>
          <a:xfrm>
            <a:off x="1055563" y="4239928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5B391E85-24E0-4105-8DE5-4AA01FAE0AFA}"/>
              </a:ext>
            </a:extLst>
          </p:cNvPr>
          <p:cNvSpPr/>
          <p:nvPr/>
        </p:nvSpPr>
        <p:spPr>
          <a:xfrm>
            <a:off x="1055563" y="4538890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27500C79-0FF6-4BD0-B729-97957F087958}"/>
              </a:ext>
            </a:extLst>
          </p:cNvPr>
          <p:cNvSpPr txBox="1"/>
          <p:nvPr/>
        </p:nvSpPr>
        <p:spPr>
          <a:xfrm>
            <a:off x="1227206" y="41281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陽性</a:t>
            </a:r>
            <a:endParaRPr lang="en-US" altLang="zh-TW" sz="1600" b="1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DC1379F9-51EB-4C1E-BD1E-98F83CA4EA31}"/>
              </a:ext>
            </a:extLst>
          </p:cNvPr>
          <p:cNvSpPr txBox="1"/>
          <p:nvPr/>
        </p:nvSpPr>
        <p:spPr>
          <a:xfrm>
            <a:off x="1227206" y="443698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未知</a:t>
            </a:r>
            <a:endParaRPr lang="en-US" altLang="zh-TW" sz="1600" b="1" dirty="0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04375435-FAFD-4665-9D58-AD97AF4364D7}"/>
              </a:ext>
            </a:extLst>
          </p:cNvPr>
          <p:cNvCxnSpPr/>
          <p:nvPr/>
        </p:nvCxnSpPr>
        <p:spPr>
          <a:xfrm>
            <a:off x="849145" y="4947987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25D0E0B5-322B-4EC1-8697-9E19CDF5180C}"/>
              </a:ext>
            </a:extLst>
          </p:cNvPr>
          <p:cNvSpPr txBox="1"/>
          <p:nvPr/>
        </p:nvSpPr>
        <p:spPr>
          <a:xfrm>
            <a:off x="828030" y="501630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明顯發病日</a:t>
            </a:r>
            <a:endParaRPr lang="en-US" altLang="zh-TW" sz="16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FCD7393-B47B-4191-B032-FAAF0BF2DEFB}"/>
              </a:ext>
            </a:extLst>
          </p:cNvPr>
          <p:cNvSpPr/>
          <p:nvPr/>
        </p:nvSpPr>
        <p:spPr>
          <a:xfrm>
            <a:off x="1066546" y="5372910"/>
            <a:ext cx="2180483" cy="244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3" name="圖片 82">
            <a:extLst>
              <a:ext uri="{FF2B5EF4-FFF2-40B4-BE49-F238E27FC236}">
                <a16:creationId xmlns:a16="http://schemas.microsoft.com/office/drawing/2014/main" id="{1EFC2A5B-6458-42B6-8C0E-548F3CA43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2513" y="5334810"/>
            <a:ext cx="317072" cy="312339"/>
          </a:xfrm>
          <a:prstGeom prst="rect">
            <a:avLst/>
          </a:prstGeom>
        </p:spPr>
      </p:pic>
      <p:sp>
        <p:nvSpPr>
          <p:cNvPr id="84" name="文字方塊 83">
            <a:extLst>
              <a:ext uri="{FF2B5EF4-FFF2-40B4-BE49-F238E27FC236}">
                <a16:creationId xmlns:a16="http://schemas.microsoft.com/office/drawing/2014/main" id="{DB60757A-B841-4F5F-8376-44543714C7E2}"/>
              </a:ext>
            </a:extLst>
          </p:cNvPr>
          <p:cNvSpPr txBox="1"/>
          <p:nvPr/>
        </p:nvSpPr>
        <p:spPr>
          <a:xfrm>
            <a:off x="1077244" y="5315834"/>
            <a:ext cx="1495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</a:rPr>
              <a:t>yyyy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 / mm / dd</a:t>
            </a:r>
          </a:p>
        </p:txBody>
      </p:sp>
    </p:spTree>
    <p:extLst>
      <p:ext uri="{BB962C8B-B14F-4D97-AF65-F5344CB8AC3E}">
        <p14:creationId xmlns:p14="http://schemas.microsoft.com/office/powerpoint/2010/main" val="403698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CAC151-32F3-46A4-9CBF-5FBCEA9E37BB}"/>
              </a:ext>
            </a:extLst>
          </p:cNvPr>
          <p:cNvSpPr/>
          <p:nvPr/>
        </p:nvSpPr>
        <p:spPr>
          <a:xfrm>
            <a:off x="671610" y="880145"/>
            <a:ext cx="3204594" cy="540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AA7B96-D838-4F2D-A287-8E34F5243080}"/>
              </a:ext>
            </a:extLst>
          </p:cNvPr>
          <p:cNvSpPr/>
          <p:nvPr/>
        </p:nvSpPr>
        <p:spPr>
          <a:xfrm>
            <a:off x="671610" y="880144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ABFBE1-215C-41FF-8243-6605E1636BFB}"/>
              </a:ext>
            </a:extLst>
          </p:cNvPr>
          <p:cNvSpPr txBox="1"/>
          <p:nvPr/>
        </p:nvSpPr>
        <p:spPr>
          <a:xfrm>
            <a:off x="1190206" y="9719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確診通報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B2D6FBF-A942-41D7-8384-CD21ACA68773}"/>
              </a:ext>
            </a:extLst>
          </p:cNvPr>
          <p:cNvGrpSpPr/>
          <p:nvPr/>
        </p:nvGrpSpPr>
        <p:grpSpPr>
          <a:xfrm>
            <a:off x="818504" y="1038561"/>
            <a:ext cx="248042" cy="205379"/>
            <a:chOff x="4253219" y="878681"/>
            <a:chExt cx="248042" cy="205379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BE4750B-43EA-4BC6-9759-E001771E7D74}"/>
                </a:ext>
              </a:extLst>
            </p:cNvPr>
            <p:cNvCxnSpPr/>
            <p:nvPr/>
          </p:nvCxnSpPr>
          <p:spPr>
            <a:xfrm>
              <a:off x="4257981" y="981708"/>
              <a:ext cx="243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AF61580D-F2BC-4A86-A8ED-A5BEE624F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219" y="878681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F81FE31-C7F5-49A9-829E-8CFEC4ADBDD3}"/>
                </a:ext>
              </a:extLst>
            </p:cNvPr>
            <p:cNvCxnSpPr>
              <a:cxnSpLocks/>
            </p:cNvCxnSpPr>
            <p:nvPr/>
          </p:nvCxnSpPr>
          <p:spPr>
            <a:xfrm>
              <a:off x="4255600" y="973890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218D70-582D-42FE-B35C-EC2348AD0DCD}"/>
              </a:ext>
            </a:extLst>
          </p:cNvPr>
          <p:cNvSpPr txBox="1"/>
          <p:nvPr/>
        </p:nvSpPr>
        <p:spPr>
          <a:xfrm>
            <a:off x="818504" y="166380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快篩陽性日期</a:t>
            </a:r>
            <a:endParaRPr lang="en-US" altLang="zh-TW" sz="16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88330E-FCEC-47E8-B1CF-C849B6D8DC16}"/>
              </a:ext>
            </a:extLst>
          </p:cNvPr>
          <p:cNvSpPr/>
          <p:nvPr/>
        </p:nvSpPr>
        <p:spPr>
          <a:xfrm>
            <a:off x="1066546" y="2141302"/>
            <a:ext cx="2180483" cy="244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FB18BF9-34FB-48DE-86F7-65C71E8A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2513" y="2103202"/>
            <a:ext cx="317072" cy="31233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43F5A11-6DB9-4115-9408-62B47B4BC0A4}"/>
              </a:ext>
            </a:extLst>
          </p:cNvPr>
          <p:cNvSpPr/>
          <p:nvPr/>
        </p:nvSpPr>
        <p:spPr>
          <a:xfrm>
            <a:off x="1805521" y="5666860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B69BAB8-963A-4CD0-B60C-BA6D36371466}"/>
              </a:ext>
            </a:extLst>
          </p:cNvPr>
          <p:cNvSpPr txBox="1"/>
          <p:nvPr/>
        </p:nvSpPr>
        <p:spPr>
          <a:xfrm>
            <a:off x="1077244" y="2084226"/>
            <a:ext cx="1495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</a:rPr>
              <a:t>yyyy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 / mm / dd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E48AA7-6D11-45E2-9D66-86B9A0BC8B15}"/>
              </a:ext>
            </a:extLst>
          </p:cNvPr>
          <p:cNvSpPr/>
          <p:nvPr/>
        </p:nvSpPr>
        <p:spPr>
          <a:xfrm>
            <a:off x="1055563" y="3202985"/>
            <a:ext cx="983319" cy="33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/>
              <a:t>上傳快篩證明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CB08A26-B76C-46A3-842B-B771F518F29E}"/>
              </a:ext>
            </a:extLst>
          </p:cNvPr>
          <p:cNvSpPr txBox="1"/>
          <p:nvPr/>
        </p:nvSpPr>
        <p:spPr>
          <a:xfrm>
            <a:off x="805861" y="251701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快篩陽性證明</a:t>
            </a:r>
            <a:endParaRPr lang="en-US" altLang="zh-TW" sz="16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EE2F32C-4ED7-41E1-9A4C-FE37891EE31B}"/>
              </a:ext>
            </a:extLst>
          </p:cNvPr>
          <p:cNvSpPr txBox="1"/>
          <p:nvPr/>
        </p:nvSpPr>
        <p:spPr>
          <a:xfrm>
            <a:off x="954907" y="287885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chemeClr val="bg1">
                    <a:lumMod val="65000"/>
                  </a:schemeClr>
                </a:solidFill>
              </a:rPr>
              <a:t>請確實拍攝陽性快篩試劑</a:t>
            </a:r>
            <a:endParaRPr lang="en-US" altLang="zh-TW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813320-7ED0-4600-A25B-2762863E210E}"/>
              </a:ext>
            </a:extLst>
          </p:cNvPr>
          <p:cNvSpPr/>
          <p:nvPr/>
        </p:nvSpPr>
        <p:spPr>
          <a:xfrm>
            <a:off x="227281" y="249464"/>
            <a:ext cx="203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Notification Activity</a:t>
            </a:r>
            <a:endParaRPr lang="zh-TW" altLang="en-US" dirty="0"/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648ED99C-B284-4358-8BC1-A2C181757748}"/>
              </a:ext>
            </a:extLst>
          </p:cNvPr>
          <p:cNvCxnSpPr/>
          <p:nvPr/>
        </p:nvCxnSpPr>
        <p:spPr>
          <a:xfrm>
            <a:off x="879324" y="3711666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FC64E2F8-CB8F-4A10-980A-BEFB5D563371}"/>
              </a:ext>
            </a:extLst>
          </p:cNvPr>
          <p:cNvSpPr/>
          <p:nvPr/>
        </p:nvSpPr>
        <p:spPr>
          <a:xfrm>
            <a:off x="7973937" y="881965"/>
            <a:ext cx="3204594" cy="540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B839F3D-4520-4456-80E7-C6254F7150EF}"/>
              </a:ext>
            </a:extLst>
          </p:cNvPr>
          <p:cNvSpPr/>
          <p:nvPr/>
        </p:nvSpPr>
        <p:spPr>
          <a:xfrm>
            <a:off x="7973937" y="881964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F3BA040A-386E-4BD0-A7DE-FEDD4541A890}"/>
              </a:ext>
            </a:extLst>
          </p:cNvPr>
          <p:cNvSpPr txBox="1"/>
          <p:nvPr/>
        </p:nvSpPr>
        <p:spPr>
          <a:xfrm>
            <a:off x="8492533" y="97379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確診通報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84D27D6-8CB5-4C08-9D0B-1423C31ED7A0}"/>
              </a:ext>
            </a:extLst>
          </p:cNvPr>
          <p:cNvGrpSpPr/>
          <p:nvPr/>
        </p:nvGrpSpPr>
        <p:grpSpPr>
          <a:xfrm>
            <a:off x="8120831" y="1040381"/>
            <a:ext cx="248042" cy="205379"/>
            <a:chOff x="4253219" y="878681"/>
            <a:chExt cx="248042" cy="205379"/>
          </a:xfrm>
        </p:grpSpPr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30169F24-62ED-4ECA-8F89-3D113C5E3CF0}"/>
                </a:ext>
              </a:extLst>
            </p:cNvPr>
            <p:cNvCxnSpPr/>
            <p:nvPr/>
          </p:nvCxnSpPr>
          <p:spPr>
            <a:xfrm>
              <a:off x="4257981" y="981708"/>
              <a:ext cx="243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EA6BD9A9-8171-4D86-B6D3-3AE95DD4B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219" y="878681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BDDF2C5E-2D67-432B-BEC6-E9E700FD57E0}"/>
                </a:ext>
              </a:extLst>
            </p:cNvPr>
            <p:cNvCxnSpPr>
              <a:cxnSpLocks/>
            </p:cNvCxnSpPr>
            <p:nvPr/>
          </p:nvCxnSpPr>
          <p:spPr>
            <a:xfrm>
              <a:off x="4255600" y="973890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ECAEFF96-796F-421C-A1A7-5DCD54B46BEF}"/>
              </a:ext>
            </a:extLst>
          </p:cNvPr>
          <p:cNvSpPr/>
          <p:nvPr/>
        </p:nvSpPr>
        <p:spPr>
          <a:xfrm>
            <a:off x="9107848" y="5668680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FE2AF79E-1EFD-4DEB-BB5C-BDD563086B1E}"/>
              </a:ext>
            </a:extLst>
          </p:cNvPr>
          <p:cNvCxnSpPr/>
          <p:nvPr/>
        </p:nvCxnSpPr>
        <p:spPr>
          <a:xfrm>
            <a:off x="8181651" y="1832229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8E7718BC-520B-4AC7-BB35-57B12BB3953B}"/>
              </a:ext>
            </a:extLst>
          </p:cNvPr>
          <p:cNvSpPr txBox="1"/>
          <p:nvPr/>
        </p:nvSpPr>
        <p:spPr>
          <a:xfrm>
            <a:off x="8151287" y="2002356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PCR</a:t>
            </a:r>
            <a:r>
              <a:rPr lang="zh-TW" altLang="en-US" sz="1600" b="1" dirty="0"/>
              <a:t> 檢測結果</a:t>
            </a:r>
            <a:endParaRPr lang="en-US" altLang="zh-TW" sz="1600" b="1" dirty="0"/>
          </a:p>
        </p:txBody>
      </p:sp>
      <p:sp>
        <p:nvSpPr>
          <p:cNvPr id="121" name="橢圓 120">
            <a:extLst>
              <a:ext uri="{FF2B5EF4-FFF2-40B4-BE49-F238E27FC236}">
                <a16:creationId xmlns:a16="http://schemas.microsoft.com/office/drawing/2014/main" id="{A6C19999-62F3-4814-AC3A-3F828B0D67E7}"/>
              </a:ext>
            </a:extLst>
          </p:cNvPr>
          <p:cNvSpPr/>
          <p:nvPr/>
        </p:nvSpPr>
        <p:spPr>
          <a:xfrm>
            <a:off x="8357890" y="5183337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55EE50F8-7FF4-48C6-B57A-4DC1A003E6BC}"/>
              </a:ext>
            </a:extLst>
          </p:cNvPr>
          <p:cNvSpPr txBox="1"/>
          <p:nvPr/>
        </p:nvSpPr>
        <p:spPr>
          <a:xfrm>
            <a:off x="8529533" y="24041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陽性</a:t>
            </a:r>
            <a:endParaRPr lang="en-US" altLang="zh-TW" sz="16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B1243B6D-089C-4F9B-B3E4-F150B226B15D}"/>
              </a:ext>
            </a:extLst>
          </p:cNvPr>
          <p:cNvSpPr txBox="1"/>
          <p:nvPr/>
        </p:nvSpPr>
        <p:spPr>
          <a:xfrm>
            <a:off x="8529533" y="50736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未知</a:t>
            </a:r>
            <a:endParaRPr lang="en-US" altLang="zh-TW" sz="1600" b="1" dirty="0"/>
          </a:p>
        </p:txBody>
      </p: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B57F7421-933E-4617-B01A-6702586AEA74}"/>
              </a:ext>
            </a:extLst>
          </p:cNvPr>
          <p:cNvGrpSpPr/>
          <p:nvPr/>
        </p:nvGrpSpPr>
        <p:grpSpPr>
          <a:xfrm>
            <a:off x="8354477" y="2517132"/>
            <a:ext cx="136870" cy="136870"/>
            <a:chOff x="12165647" y="3531373"/>
            <a:chExt cx="136870" cy="136870"/>
          </a:xfrm>
        </p:grpSpPr>
        <p:sp>
          <p:nvSpPr>
            <p:cNvPr id="128" name="橢圓 127">
              <a:extLst>
                <a:ext uri="{FF2B5EF4-FFF2-40B4-BE49-F238E27FC236}">
                  <a16:creationId xmlns:a16="http://schemas.microsoft.com/office/drawing/2014/main" id="{E22646F7-EA9D-4946-89D1-835F993795F8}"/>
                </a:ext>
              </a:extLst>
            </p:cNvPr>
            <p:cNvSpPr/>
            <p:nvPr/>
          </p:nvSpPr>
          <p:spPr>
            <a:xfrm>
              <a:off x="12165647" y="3531373"/>
              <a:ext cx="136870" cy="136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DAD50E71-912B-476D-A178-34DB1B85E147}"/>
                </a:ext>
              </a:extLst>
            </p:cNvPr>
            <p:cNvSpPr/>
            <p:nvPr/>
          </p:nvSpPr>
          <p:spPr>
            <a:xfrm>
              <a:off x="12191097" y="3554442"/>
              <a:ext cx="85913" cy="85913"/>
            </a:xfrm>
            <a:prstGeom prst="ellipse">
              <a:avLst/>
            </a:prstGeom>
            <a:solidFill>
              <a:srgbClr val="FF3399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0" name="圖片 129">
            <a:extLst>
              <a:ext uri="{FF2B5EF4-FFF2-40B4-BE49-F238E27FC236}">
                <a16:creationId xmlns:a16="http://schemas.microsoft.com/office/drawing/2014/main" id="{ED4192BF-B69C-49AF-81AF-CD69800BD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47722" y="2751827"/>
            <a:ext cx="317072" cy="312339"/>
          </a:xfrm>
          <a:prstGeom prst="rect">
            <a:avLst/>
          </a:prstGeom>
        </p:spPr>
      </p:pic>
      <p:sp>
        <p:nvSpPr>
          <p:cNvPr id="132" name="矩形 131">
            <a:extLst>
              <a:ext uri="{FF2B5EF4-FFF2-40B4-BE49-F238E27FC236}">
                <a16:creationId xmlns:a16="http://schemas.microsoft.com/office/drawing/2014/main" id="{EE31C030-2914-4E5F-BF28-34998DF30698}"/>
              </a:ext>
            </a:extLst>
          </p:cNvPr>
          <p:cNvSpPr/>
          <p:nvPr/>
        </p:nvSpPr>
        <p:spPr>
          <a:xfrm>
            <a:off x="8374797" y="2796403"/>
            <a:ext cx="2180483" cy="244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77EBBC7C-F1A5-4CAF-84F0-6685F1DCFD50}"/>
              </a:ext>
            </a:extLst>
          </p:cNvPr>
          <p:cNvSpPr txBox="1"/>
          <p:nvPr/>
        </p:nvSpPr>
        <p:spPr>
          <a:xfrm>
            <a:off x="8385495" y="2739327"/>
            <a:ext cx="1495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</a:rPr>
              <a:t>yyyy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 / mm / dd</a:t>
            </a: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423F1A16-E646-415D-96C7-82E2822EDC31}"/>
              </a:ext>
            </a:extLst>
          </p:cNvPr>
          <p:cNvSpPr txBox="1"/>
          <p:nvPr/>
        </p:nvSpPr>
        <p:spPr>
          <a:xfrm>
            <a:off x="8273718" y="322642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是否收到居家隔離通知書？</a:t>
            </a:r>
            <a:endParaRPr lang="en-US" altLang="zh-TW" sz="1600" b="1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61C599DD-C69E-4C2E-9107-6F563E8D93F2}"/>
              </a:ext>
            </a:extLst>
          </p:cNvPr>
          <p:cNvSpPr txBox="1"/>
          <p:nvPr/>
        </p:nvSpPr>
        <p:spPr>
          <a:xfrm>
            <a:off x="848960" y="3819374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PCR</a:t>
            </a:r>
            <a:r>
              <a:rPr lang="zh-TW" altLang="en-US" sz="1600" b="1" dirty="0"/>
              <a:t> 檢測結果</a:t>
            </a:r>
            <a:endParaRPr lang="en-US" altLang="zh-TW" sz="1600" b="1" dirty="0"/>
          </a:p>
        </p:txBody>
      </p:sp>
      <p:sp>
        <p:nvSpPr>
          <p:cNvPr id="136" name="橢圓 135">
            <a:extLst>
              <a:ext uri="{FF2B5EF4-FFF2-40B4-BE49-F238E27FC236}">
                <a16:creationId xmlns:a16="http://schemas.microsoft.com/office/drawing/2014/main" id="{6D0974F7-4900-4B0C-AB29-D39CF587CC8E}"/>
              </a:ext>
            </a:extLst>
          </p:cNvPr>
          <p:cNvSpPr/>
          <p:nvPr/>
        </p:nvSpPr>
        <p:spPr>
          <a:xfrm>
            <a:off x="1055563" y="4239928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>
            <a:extLst>
              <a:ext uri="{FF2B5EF4-FFF2-40B4-BE49-F238E27FC236}">
                <a16:creationId xmlns:a16="http://schemas.microsoft.com/office/drawing/2014/main" id="{C0E63B89-1941-4331-B1B7-2B8512E7FAFA}"/>
              </a:ext>
            </a:extLst>
          </p:cNvPr>
          <p:cNvSpPr/>
          <p:nvPr/>
        </p:nvSpPr>
        <p:spPr>
          <a:xfrm>
            <a:off x="1055563" y="4538890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6A39CD0E-BAFB-4C5B-929D-11F4243C6C1D}"/>
              </a:ext>
            </a:extLst>
          </p:cNvPr>
          <p:cNvSpPr txBox="1"/>
          <p:nvPr/>
        </p:nvSpPr>
        <p:spPr>
          <a:xfrm>
            <a:off x="1227206" y="41281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陽性</a:t>
            </a:r>
            <a:endParaRPr lang="en-US" altLang="zh-TW" sz="1600" b="1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532933A8-58A9-4107-B63A-2456FE14D973}"/>
              </a:ext>
            </a:extLst>
          </p:cNvPr>
          <p:cNvSpPr txBox="1"/>
          <p:nvPr/>
        </p:nvSpPr>
        <p:spPr>
          <a:xfrm>
            <a:off x="1227206" y="443698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未知</a:t>
            </a:r>
            <a:endParaRPr lang="en-US" altLang="zh-TW" sz="1600" b="1" dirty="0"/>
          </a:p>
        </p:txBody>
      </p: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7F37153A-18FD-4DF6-86BC-0C61372703F7}"/>
              </a:ext>
            </a:extLst>
          </p:cNvPr>
          <p:cNvCxnSpPr/>
          <p:nvPr/>
        </p:nvCxnSpPr>
        <p:spPr>
          <a:xfrm>
            <a:off x="849145" y="4947987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B516DC7B-9BE3-46CF-A1FB-02808F90E21B}"/>
              </a:ext>
            </a:extLst>
          </p:cNvPr>
          <p:cNvSpPr txBox="1"/>
          <p:nvPr/>
        </p:nvSpPr>
        <p:spPr>
          <a:xfrm>
            <a:off x="828030" y="501630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明顯發病日</a:t>
            </a:r>
            <a:endParaRPr lang="en-US" altLang="zh-TW" sz="1600" b="1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E6816B18-26A0-4666-9B9D-1406603BFD7B}"/>
              </a:ext>
            </a:extLst>
          </p:cNvPr>
          <p:cNvSpPr/>
          <p:nvPr/>
        </p:nvSpPr>
        <p:spPr>
          <a:xfrm>
            <a:off x="1066546" y="5372910"/>
            <a:ext cx="2180483" cy="244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3" name="圖片 142">
            <a:extLst>
              <a:ext uri="{FF2B5EF4-FFF2-40B4-BE49-F238E27FC236}">
                <a16:creationId xmlns:a16="http://schemas.microsoft.com/office/drawing/2014/main" id="{5387DDF1-5CFE-40A5-99EC-A89DD448B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2513" y="5334810"/>
            <a:ext cx="317072" cy="312339"/>
          </a:xfrm>
          <a:prstGeom prst="rect">
            <a:avLst/>
          </a:prstGeom>
        </p:spPr>
      </p:pic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B380165A-21B0-40B7-837D-C244355CE15E}"/>
              </a:ext>
            </a:extLst>
          </p:cNvPr>
          <p:cNvSpPr txBox="1"/>
          <p:nvPr/>
        </p:nvSpPr>
        <p:spPr>
          <a:xfrm>
            <a:off x="1077244" y="5315834"/>
            <a:ext cx="1495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</a:rPr>
              <a:t>yyyy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 / mm / dd</a:t>
            </a:r>
          </a:p>
        </p:txBody>
      </p: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6A242E6F-11EC-426F-BBB1-B6D553394B4E}"/>
              </a:ext>
            </a:extLst>
          </p:cNvPr>
          <p:cNvGrpSpPr/>
          <p:nvPr/>
        </p:nvGrpSpPr>
        <p:grpSpPr>
          <a:xfrm>
            <a:off x="8677607" y="3715473"/>
            <a:ext cx="136870" cy="136870"/>
            <a:chOff x="12165647" y="3531373"/>
            <a:chExt cx="136870" cy="136870"/>
          </a:xfrm>
        </p:grpSpPr>
        <p:sp>
          <p:nvSpPr>
            <p:cNvPr id="146" name="橢圓 145">
              <a:extLst>
                <a:ext uri="{FF2B5EF4-FFF2-40B4-BE49-F238E27FC236}">
                  <a16:creationId xmlns:a16="http://schemas.microsoft.com/office/drawing/2014/main" id="{83BDDE16-92AC-46CF-B1B5-BA8B9C155713}"/>
                </a:ext>
              </a:extLst>
            </p:cNvPr>
            <p:cNvSpPr/>
            <p:nvPr/>
          </p:nvSpPr>
          <p:spPr>
            <a:xfrm>
              <a:off x="12165647" y="3531373"/>
              <a:ext cx="136870" cy="136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橢圓 146">
              <a:extLst>
                <a:ext uri="{FF2B5EF4-FFF2-40B4-BE49-F238E27FC236}">
                  <a16:creationId xmlns:a16="http://schemas.microsoft.com/office/drawing/2014/main" id="{6FD2FD96-711F-4070-93D8-6B0230FDF6B5}"/>
                </a:ext>
              </a:extLst>
            </p:cNvPr>
            <p:cNvSpPr/>
            <p:nvPr/>
          </p:nvSpPr>
          <p:spPr>
            <a:xfrm>
              <a:off x="12191097" y="3554442"/>
              <a:ext cx="85913" cy="85913"/>
            </a:xfrm>
            <a:prstGeom prst="ellipse">
              <a:avLst/>
            </a:prstGeom>
            <a:solidFill>
              <a:srgbClr val="FF3399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4F1EC08F-39CE-49D2-B605-30562AB3009E}"/>
              </a:ext>
            </a:extLst>
          </p:cNvPr>
          <p:cNvSpPr txBox="1"/>
          <p:nvPr/>
        </p:nvSpPr>
        <p:spPr>
          <a:xfrm>
            <a:off x="8839927" y="361381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是</a:t>
            </a:r>
            <a:endParaRPr lang="en-US" altLang="zh-TW" sz="1600" b="1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64B1FC4-1CDE-44BF-8B61-09CD7EA1E8B1}"/>
              </a:ext>
            </a:extLst>
          </p:cNvPr>
          <p:cNvSpPr/>
          <p:nvPr/>
        </p:nvSpPr>
        <p:spPr>
          <a:xfrm>
            <a:off x="8921352" y="4297513"/>
            <a:ext cx="780177" cy="252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9231FAAB-B546-4EDD-BE3E-1971019FD246}"/>
              </a:ext>
            </a:extLst>
          </p:cNvPr>
          <p:cNvSpPr txBox="1"/>
          <p:nvPr/>
        </p:nvSpPr>
        <p:spPr>
          <a:xfrm>
            <a:off x="9733221" y="42247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~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409F25F-2923-4524-9B7B-11FB17AB2AD0}"/>
              </a:ext>
            </a:extLst>
          </p:cNvPr>
          <p:cNvSpPr/>
          <p:nvPr/>
        </p:nvSpPr>
        <p:spPr>
          <a:xfrm>
            <a:off x="10052171" y="4297512"/>
            <a:ext cx="780177" cy="252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BA5072A7-D7C6-421E-8D37-744982CCB504}"/>
              </a:ext>
            </a:extLst>
          </p:cNvPr>
          <p:cNvSpPr txBox="1"/>
          <p:nvPr/>
        </p:nvSpPr>
        <p:spPr>
          <a:xfrm>
            <a:off x="8839927" y="391831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隔離期間：</a:t>
            </a:r>
            <a:endParaRPr lang="en-US" altLang="zh-TW" sz="1600" b="1" dirty="0"/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A97868CC-A74C-4B37-907E-FDF2834DBAE4}"/>
              </a:ext>
            </a:extLst>
          </p:cNvPr>
          <p:cNvSpPr txBox="1"/>
          <p:nvPr/>
        </p:nvSpPr>
        <p:spPr>
          <a:xfrm>
            <a:off x="8839927" y="45673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否</a:t>
            </a:r>
            <a:endParaRPr lang="en-US" altLang="zh-TW" sz="1600" b="1" dirty="0"/>
          </a:p>
        </p:txBody>
      </p:sp>
      <p:sp>
        <p:nvSpPr>
          <p:cNvPr id="159" name="橢圓 158">
            <a:extLst>
              <a:ext uri="{FF2B5EF4-FFF2-40B4-BE49-F238E27FC236}">
                <a16:creationId xmlns:a16="http://schemas.microsoft.com/office/drawing/2014/main" id="{F25F1E51-379C-4812-913A-CEEAB5AA0FEB}"/>
              </a:ext>
            </a:extLst>
          </p:cNvPr>
          <p:cNvSpPr/>
          <p:nvPr/>
        </p:nvSpPr>
        <p:spPr>
          <a:xfrm>
            <a:off x="8677578" y="4675760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CBF63F38-EA06-4E7B-8FFC-8DF9FCF0C021}"/>
              </a:ext>
            </a:extLst>
          </p:cNvPr>
          <p:cNvCxnSpPr/>
          <p:nvPr/>
        </p:nvCxnSpPr>
        <p:spPr>
          <a:xfrm>
            <a:off x="8181651" y="5538626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B6EAFD2F-5A1A-446F-B8A8-320F1538C8C1}"/>
              </a:ext>
            </a:extLst>
          </p:cNvPr>
          <p:cNvSpPr/>
          <p:nvPr/>
        </p:nvSpPr>
        <p:spPr>
          <a:xfrm>
            <a:off x="4349282" y="880145"/>
            <a:ext cx="3204594" cy="540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A90C831C-B316-49F0-9381-F3E05F252372}"/>
              </a:ext>
            </a:extLst>
          </p:cNvPr>
          <p:cNvSpPr/>
          <p:nvPr/>
        </p:nvSpPr>
        <p:spPr>
          <a:xfrm>
            <a:off x="4349282" y="880144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EB3520AD-DED9-491A-A209-D6D965EB1AE1}"/>
              </a:ext>
            </a:extLst>
          </p:cNvPr>
          <p:cNvSpPr txBox="1"/>
          <p:nvPr/>
        </p:nvSpPr>
        <p:spPr>
          <a:xfrm>
            <a:off x="4867878" y="9719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確診通報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33EA4881-248D-4BC1-A550-F7AF464286AE}"/>
              </a:ext>
            </a:extLst>
          </p:cNvPr>
          <p:cNvGrpSpPr/>
          <p:nvPr/>
        </p:nvGrpSpPr>
        <p:grpSpPr>
          <a:xfrm>
            <a:off x="4496176" y="1038561"/>
            <a:ext cx="248042" cy="205379"/>
            <a:chOff x="4253219" y="878681"/>
            <a:chExt cx="248042" cy="205379"/>
          </a:xfrm>
        </p:grpSpPr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AD2C8A45-0858-4171-B9AD-43F5BE8426B0}"/>
                </a:ext>
              </a:extLst>
            </p:cNvPr>
            <p:cNvCxnSpPr/>
            <p:nvPr/>
          </p:nvCxnSpPr>
          <p:spPr>
            <a:xfrm>
              <a:off x="4257981" y="981708"/>
              <a:ext cx="243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A06C5856-BDF9-4FA9-A21E-65CFD2189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219" y="878681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82CA6752-3DB6-49FC-8D6D-3DB3F20D8E74}"/>
                </a:ext>
              </a:extLst>
            </p:cNvPr>
            <p:cNvCxnSpPr>
              <a:cxnSpLocks/>
            </p:cNvCxnSpPr>
            <p:nvPr/>
          </p:nvCxnSpPr>
          <p:spPr>
            <a:xfrm>
              <a:off x="4255600" y="973890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矩形 167">
            <a:extLst>
              <a:ext uri="{FF2B5EF4-FFF2-40B4-BE49-F238E27FC236}">
                <a16:creationId xmlns:a16="http://schemas.microsoft.com/office/drawing/2014/main" id="{FABF74F3-E19B-442E-A6F5-DEF8CD38BDC9}"/>
              </a:ext>
            </a:extLst>
          </p:cNvPr>
          <p:cNvSpPr/>
          <p:nvPr/>
        </p:nvSpPr>
        <p:spPr>
          <a:xfrm>
            <a:off x="5483193" y="5666860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17649F4A-CB3C-42ED-A67B-A7BD9C3414F3}"/>
              </a:ext>
            </a:extLst>
          </p:cNvPr>
          <p:cNvCxnSpPr/>
          <p:nvPr/>
        </p:nvCxnSpPr>
        <p:spPr>
          <a:xfrm>
            <a:off x="4556996" y="1830409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54A2767F-0FF2-49E3-8F98-762468EFA4FF}"/>
              </a:ext>
            </a:extLst>
          </p:cNvPr>
          <p:cNvSpPr txBox="1"/>
          <p:nvPr/>
        </p:nvSpPr>
        <p:spPr>
          <a:xfrm>
            <a:off x="4526632" y="2000536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PCR</a:t>
            </a:r>
            <a:r>
              <a:rPr lang="zh-TW" altLang="en-US" sz="1600" b="1" dirty="0"/>
              <a:t> 檢測結果</a:t>
            </a:r>
            <a:endParaRPr lang="en-US" altLang="zh-TW" sz="1600" b="1" dirty="0"/>
          </a:p>
        </p:txBody>
      </p:sp>
      <p:sp>
        <p:nvSpPr>
          <p:cNvPr id="171" name="橢圓 170">
            <a:extLst>
              <a:ext uri="{FF2B5EF4-FFF2-40B4-BE49-F238E27FC236}">
                <a16:creationId xmlns:a16="http://schemas.microsoft.com/office/drawing/2014/main" id="{1310F6E0-BABB-40E6-847D-96269F0BB5C9}"/>
              </a:ext>
            </a:extLst>
          </p:cNvPr>
          <p:cNvSpPr/>
          <p:nvPr/>
        </p:nvSpPr>
        <p:spPr>
          <a:xfrm>
            <a:off x="4733235" y="4590195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C265DB6-96EC-49F5-8AD7-7775E7C449C8}"/>
              </a:ext>
            </a:extLst>
          </p:cNvPr>
          <p:cNvSpPr txBox="1"/>
          <p:nvPr/>
        </p:nvSpPr>
        <p:spPr>
          <a:xfrm>
            <a:off x="4904878" y="2402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陽性</a:t>
            </a:r>
            <a:endParaRPr lang="en-US" altLang="zh-TW" sz="1600" b="1" dirty="0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09A6026E-7DB2-415F-8B41-3DFFB6697134}"/>
              </a:ext>
            </a:extLst>
          </p:cNvPr>
          <p:cNvSpPr txBox="1"/>
          <p:nvPr/>
        </p:nvSpPr>
        <p:spPr>
          <a:xfrm>
            <a:off x="4904878" y="44805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未知</a:t>
            </a:r>
            <a:endParaRPr lang="en-US" altLang="zh-TW" sz="1600" b="1" dirty="0"/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EF22313A-46A0-4C60-AED5-7F36A55543F2}"/>
              </a:ext>
            </a:extLst>
          </p:cNvPr>
          <p:cNvGrpSpPr/>
          <p:nvPr/>
        </p:nvGrpSpPr>
        <p:grpSpPr>
          <a:xfrm>
            <a:off x="4729822" y="2515312"/>
            <a:ext cx="136870" cy="136870"/>
            <a:chOff x="12165647" y="3531373"/>
            <a:chExt cx="136870" cy="136870"/>
          </a:xfrm>
        </p:grpSpPr>
        <p:sp>
          <p:nvSpPr>
            <p:cNvPr id="175" name="橢圓 174">
              <a:extLst>
                <a:ext uri="{FF2B5EF4-FFF2-40B4-BE49-F238E27FC236}">
                  <a16:creationId xmlns:a16="http://schemas.microsoft.com/office/drawing/2014/main" id="{9D0E80D7-3344-4F20-87F1-C49FCA6EB393}"/>
                </a:ext>
              </a:extLst>
            </p:cNvPr>
            <p:cNvSpPr/>
            <p:nvPr/>
          </p:nvSpPr>
          <p:spPr>
            <a:xfrm>
              <a:off x="12165647" y="3531373"/>
              <a:ext cx="136870" cy="136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橢圓 175">
              <a:extLst>
                <a:ext uri="{FF2B5EF4-FFF2-40B4-BE49-F238E27FC236}">
                  <a16:creationId xmlns:a16="http://schemas.microsoft.com/office/drawing/2014/main" id="{DBB46A24-C49D-4160-8FF7-F07C0DDC24EC}"/>
                </a:ext>
              </a:extLst>
            </p:cNvPr>
            <p:cNvSpPr/>
            <p:nvPr/>
          </p:nvSpPr>
          <p:spPr>
            <a:xfrm>
              <a:off x="12191097" y="3554442"/>
              <a:ext cx="85913" cy="85913"/>
            </a:xfrm>
            <a:prstGeom prst="ellipse">
              <a:avLst/>
            </a:prstGeom>
            <a:solidFill>
              <a:srgbClr val="FF3399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77" name="圖片 176">
            <a:extLst>
              <a:ext uri="{FF2B5EF4-FFF2-40B4-BE49-F238E27FC236}">
                <a16:creationId xmlns:a16="http://schemas.microsoft.com/office/drawing/2014/main" id="{F7048A53-D2E4-4E76-BAB8-7B0293C43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3067" y="2750007"/>
            <a:ext cx="317072" cy="312339"/>
          </a:xfrm>
          <a:prstGeom prst="rect">
            <a:avLst/>
          </a:prstGeom>
        </p:spPr>
      </p:pic>
      <p:sp>
        <p:nvSpPr>
          <p:cNvPr id="178" name="矩形 177">
            <a:extLst>
              <a:ext uri="{FF2B5EF4-FFF2-40B4-BE49-F238E27FC236}">
                <a16:creationId xmlns:a16="http://schemas.microsoft.com/office/drawing/2014/main" id="{9AFF03BD-1AEE-48DF-B842-DCDC2C510C76}"/>
              </a:ext>
            </a:extLst>
          </p:cNvPr>
          <p:cNvSpPr/>
          <p:nvPr/>
        </p:nvSpPr>
        <p:spPr>
          <a:xfrm>
            <a:off x="4750142" y="2794583"/>
            <a:ext cx="2180483" cy="244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96930E66-269B-4A99-9F91-AB1844EFD655}"/>
              </a:ext>
            </a:extLst>
          </p:cNvPr>
          <p:cNvSpPr txBox="1"/>
          <p:nvPr/>
        </p:nvSpPr>
        <p:spPr>
          <a:xfrm>
            <a:off x="4760840" y="2737507"/>
            <a:ext cx="1495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</a:rPr>
              <a:t>yyyy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 / mm / dd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341AC11C-F897-4354-9BA2-6CFF22FD2C91}"/>
              </a:ext>
            </a:extLst>
          </p:cNvPr>
          <p:cNvSpPr txBox="1"/>
          <p:nvPr/>
        </p:nvSpPr>
        <p:spPr>
          <a:xfrm>
            <a:off x="4649063" y="322460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是否收到居家隔離通知書？</a:t>
            </a:r>
            <a:endParaRPr lang="en-US" altLang="zh-TW" sz="1600" b="1" dirty="0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15D80B93-5215-415E-9664-A9F9752C6C71}"/>
              </a:ext>
            </a:extLst>
          </p:cNvPr>
          <p:cNvSpPr txBox="1"/>
          <p:nvPr/>
        </p:nvSpPr>
        <p:spPr>
          <a:xfrm>
            <a:off x="5215272" y="361199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是</a:t>
            </a:r>
            <a:endParaRPr lang="en-US" altLang="zh-TW" sz="1600" b="1" dirty="0"/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3E8549DC-00C3-4FDE-8600-70F7785F6837}"/>
              </a:ext>
            </a:extLst>
          </p:cNvPr>
          <p:cNvSpPr txBox="1"/>
          <p:nvPr/>
        </p:nvSpPr>
        <p:spPr>
          <a:xfrm>
            <a:off x="5215272" y="397418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否</a:t>
            </a:r>
            <a:endParaRPr lang="en-US" altLang="zh-TW" sz="1600" b="1" dirty="0"/>
          </a:p>
        </p:txBody>
      </p:sp>
      <p:sp>
        <p:nvSpPr>
          <p:cNvPr id="190" name="橢圓 189">
            <a:extLst>
              <a:ext uri="{FF2B5EF4-FFF2-40B4-BE49-F238E27FC236}">
                <a16:creationId xmlns:a16="http://schemas.microsoft.com/office/drawing/2014/main" id="{08957118-76EA-49C1-A058-625F20EE2D30}"/>
              </a:ext>
            </a:extLst>
          </p:cNvPr>
          <p:cNvSpPr/>
          <p:nvPr/>
        </p:nvSpPr>
        <p:spPr>
          <a:xfrm>
            <a:off x="5052923" y="4082618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1" name="直線接點 190">
            <a:extLst>
              <a:ext uri="{FF2B5EF4-FFF2-40B4-BE49-F238E27FC236}">
                <a16:creationId xmlns:a16="http://schemas.microsoft.com/office/drawing/2014/main" id="{C0BD4AF0-CB14-4E70-ACD1-F8A854B37044}"/>
              </a:ext>
            </a:extLst>
          </p:cNvPr>
          <p:cNvCxnSpPr/>
          <p:nvPr/>
        </p:nvCxnSpPr>
        <p:spPr>
          <a:xfrm>
            <a:off x="4556996" y="5536806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橢圓 191">
            <a:extLst>
              <a:ext uri="{FF2B5EF4-FFF2-40B4-BE49-F238E27FC236}">
                <a16:creationId xmlns:a16="http://schemas.microsoft.com/office/drawing/2014/main" id="{30A9B5BE-EB8D-4BF2-A4DF-72661EF49847}"/>
              </a:ext>
            </a:extLst>
          </p:cNvPr>
          <p:cNvSpPr/>
          <p:nvPr/>
        </p:nvSpPr>
        <p:spPr>
          <a:xfrm>
            <a:off x="5052895" y="3715797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EC9A8B8F-2077-414D-9A3D-3AFB6008ED23}"/>
              </a:ext>
            </a:extLst>
          </p:cNvPr>
          <p:cNvSpPr/>
          <p:nvPr/>
        </p:nvSpPr>
        <p:spPr>
          <a:xfrm>
            <a:off x="8858437" y="4256001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mm / dd</a:t>
            </a:r>
            <a:endParaRPr lang="zh-TW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56D19ED6-E0C7-4158-943B-0DF0A7A5CDCE}"/>
              </a:ext>
            </a:extLst>
          </p:cNvPr>
          <p:cNvSpPr/>
          <p:nvPr/>
        </p:nvSpPr>
        <p:spPr>
          <a:xfrm>
            <a:off x="9986453" y="4258817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mm / dd</a:t>
            </a:r>
            <a:endParaRPr lang="zh-TW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0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B5274A3-03B6-456A-9261-7BE4A7DDC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7" t="2194" b="1789"/>
          <a:stretch/>
        </p:blipFill>
        <p:spPr>
          <a:xfrm>
            <a:off x="4040947" y="533047"/>
            <a:ext cx="1533021" cy="2590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A373CC8-F568-4379-B0D0-C6B7AF6CA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2907" y="2174439"/>
            <a:ext cx="317072" cy="312339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B2F557-324B-45A6-98B7-3D0E514270D7}"/>
              </a:ext>
            </a:extLst>
          </p:cNvPr>
          <p:cNvCxnSpPr/>
          <p:nvPr/>
        </p:nvCxnSpPr>
        <p:spPr>
          <a:xfrm>
            <a:off x="2143781" y="1932848"/>
            <a:ext cx="1526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63A72F-C66E-4304-85F1-2AEE3DE068E5}"/>
              </a:ext>
            </a:extLst>
          </p:cNvPr>
          <p:cNvSpPr txBox="1"/>
          <p:nvPr/>
        </p:nvSpPr>
        <p:spPr>
          <a:xfrm>
            <a:off x="2554358" y="1584967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34B07A0-7F44-4694-AB27-B0BC368E06F7}"/>
              </a:ext>
            </a:extLst>
          </p:cNvPr>
          <p:cNvCxnSpPr/>
          <p:nvPr/>
        </p:nvCxnSpPr>
        <p:spPr>
          <a:xfrm>
            <a:off x="5768289" y="1907699"/>
            <a:ext cx="1526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ECFD66A-2786-484A-AE8E-6591A9B9B8D4}"/>
              </a:ext>
            </a:extLst>
          </p:cNvPr>
          <p:cNvSpPr txBox="1"/>
          <p:nvPr/>
        </p:nvSpPr>
        <p:spPr>
          <a:xfrm>
            <a:off x="5830405" y="1569145"/>
            <a:ext cx="1402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Select &amp; Show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D5AA66-F98D-45FB-86E2-66D927CC77AB}"/>
              </a:ext>
            </a:extLst>
          </p:cNvPr>
          <p:cNvSpPr/>
          <p:nvPr/>
        </p:nvSpPr>
        <p:spPr>
          <a:xfrm>
            <a:off x="7607556" y="1785203"/>
            <a:ext cx="2180483" cy="244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D6C5A3E-129E-42AF-BACF-46074123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13745" y="1751529"/>
            <a:ext cx="317072" cy="31233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443AFA-5136-4D40-8001-BF1166176929}"/>
              </a:ext>
            </a:extLst>
          </p:cNvPr>
          <p:cNvSpPr txBox="1"/>
          <p:nvPr/>
        </p:nvSpPr>
        <p:spPr>
          <a:xfrm>
            <a:off x="7621610" y="173746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2022 / 05 / 11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CD6BE5-F334-436C-A61D-E1867D9339F3}"/>
              </a:ext>
            </a:extLst>
          </p:cNvPr>
          <p:cNvSpPr/>
          <p:nvPr/>
        </p:nvSpPr>
        <p:spPr>
          <a:xfrm>
            <a:off x="227281" y="249464"/>
            <a:ext cx="203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Notification Activity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6B697A-BAF3-41F6-A454-B6805D656940}"/>
              </a:ext>
            </a:extLst>
          </p:cNvPr>
          <p:cNvSpPr/>
          <p:nvPr/>
        </p:nvSpPr>
        <p:spPr>
          <a:xfrm>
            <a:off x="443419" y="5288855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86C65CE-362F-49BC-BC5E-D7EFCC1C3875}"/>
              </a:ext>
            </a:extLst>
          </p:cNvPr>
          <p:cNvCxnSpPr/>
          <p:nvPr/>
        </p:nvCxnSpPr>
        <p:spPr>
          <a:xfrm>
            <a:off x="1380383" y="5442357"/>
            <a:ext cx="1526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0D3309-56F7-4AC0-B6B5-68A8736AF2D9}"/>
              </a:ext>
            </a:extLst>
          </p:cNvPr>
          <p:cNvSpPr txBox="1"/>
          <p:nvPr/>
        </p:nvSpPr>
        <p:spPr>
          <a:xfrm>
            <a:off x="1790960" y="5094476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7DBE611-C79F-4F44-BEEA-08A397BA5180}"/>
              </a:ext>
            </a:extLst>
          </p:cNvPr>
          <p:cNvSpPr txBox="1"/>
          <p:nvPr/>
        </p:nvSpPr>
        <p:spPr>
          <a:xfrm>
            <a:off x="3029186" y="426797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填寫完整</a:t>
            </a:r>
            <a:endParaRPr lang="en-US" altLang="zh-TW" sz="16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716F673-A761-402B-AD18-6F07EE038A3C}"/>
              </a:ext>
            </a:extLst>
          </p:cNvPr>
          <p:cNvSpPr txBox="1"/>
          <p:nvPr/>
        </p:nvSpPr>
        <p:spPr>
          <a:xfrm>
            <a:off x="3029186" y="478538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快篩日期未填寫</a:t>
            </a:r>
            <a:endParaRPr lang="en-US" altLang="zh-TW" sz="16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D7E8CFE-7F7D-425A-8F05-8CC588CFFF22}"/>
              </a:ext>
            </a:extLst>
          </p:cNvPr>
          <p:cNvSpPr txBox="1"/>
          <p:nvPr/>
        </p:nvSpPr>
        <p:spPr>
          <a:xfrm>
            <a:off x="3029186" y="5353038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PCR</a:t>
            </a:r>
            <a:r>
              <a:rPr lang="zh-TW" altLang="en-US" sz="1600" b="1" dirty="0"/>
              <a:t> 結果未選擇</a:t>
            </a:r>
            <a:endParaRPr lang="en-US" altLang="zh-TW" sz="16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C22291A-FA19-496F-AB00-0909C9910208}"/>
              </a:ext>
            </a:extLst>
          </p:cNvPr>
          <p:cNvCxnSpPr>
            <a:cxnSpLocks/>
          </p:cNvCxnSpPr>
          <p:nvPr/>
        </p:nvCxnSpPr>
        <p:spPr>
          <a:xfrm>
            <a:off x="2968861" y="6299793"/>
            <a:ext cx="2169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3DFDFAA-950E-4842-876D-B1F81A0F02A0}"/>
              </a:ext>
            </a:extLst>
          </p:cNvPr>
          <p:cNvSpPr txBox="1"/>
          <p:nvPr/>
        </p:nvSpPr>
        <p:spPr>
          <a:xfrm>
            <a:off x="3029186" y="5961239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PCR</a:t>
            </a:r>
            <a:r>
              <a:rPr lang="zh-TW" altLang="en-US" sz="1600" b="1" dirty="0"/>
              <a:t> 陽性日期未填寫</a:t>
            </a:r>
            <a:endParaRPr lang="en-US" altLang="zh-TW" sz="1600" b="1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04BD3CA-D8FF-4B8A-B8DB-DA6AADB19B2A}"/>
              </a:ext>
            </a:extLst>
          </p:cNvPr>
          <p:cNvCxnSpPr>
            <a:cxnSpLocks/>
          </p:cNvCxnSpPr>
          <p:nvPr/>
        </p:nvCxnSpPr>
        <p:spPr>
          <a:xfrm>
            <a:off x="2968861" y="5691592"/>
            <a:ext cx="2169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FB64F19-0B45-4CBB-8514-BD5B48E88DC5}"/>
              </a:ext>
            </a:extLst>
          </p:cNvPr>
          <p:cNvCxnSpPr>
            <a:cxnSpLocks/>
          </p:cNvCxnSpPr>
          <p:nvPr/>
        </p:nvCxnSpPr>
        <p:spPr>
          <a:xfrm>
            <a:off x="2968861" y="5123943"/>
            <a:ext cx="2169861" cy="175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7295365-F57E-4653-8EA3-9D5B6A4D7E3B}"/>
              </a:ext>
            </a:extLst>
          </p:cNvPr>
          <p:cNvCxnSpPr>
            <a:cxnSpLocks/>
          </p:cNvCxnSpPr>
          <p:nvPr/>
        </p:nvCxnSpPr>
        <p:spPr>
          <a:xfrm>
            <a:off x="2968861" y="4634391"/>
            <a:ext cx="2169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E1B692C-597C-43D8-8D37-3DD119683F6B}"/>
              </a:ext>
            </a:extLst>
          </p:cNvPr>
          <p:cNvCxnSpPr>
            <a:cxnSpLocks/>
          </p:cNvCxnSpPr>
          <p:nvPr/>
        </p:nvCxnSpPr>
        <p:spPr>
          <a:xfrm>
            <a:off x="2968861" y="4631216"/>
            <a:ext cx="0" cy="167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F2456E5-A02F-4715-8878-D2D2A1E7C072}"/>
              </a:ext>
            </a:extLst>
          </p:cNvPr>
          <p:cNvSpPr txBox="1"/>
          <p:nvPr/>
        </p:nvSpPr>
        <p:spPr>
          <a:xfrm>
            <a:off x="5199046" y="4954666"/>
            <a:ext cx="2214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Toast : </a:t>
            </a:r>
            <a:r>
              <a:rPr lang="zh-TW" altLang="en-US" sz="1600" b="1" dirty="0"/>
              <a:t>快篩日期未填寫</a:t>
            </a:r>
            <a:endParaRPr lang="en-US" altLang="zh-TW" sz="1600" b="1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554350D-9274-4437-83B6-8B3870423F12}"/>
              </a:ext>
            </a:extLst>
          </p:cNvPr>
          <p:cNvSpPr txBox="1"/>
          <p:nvPr/>
        </p:nvSpPr>
        <p:spPr>
          <a:xfrm>
            <a:off x="5199046" y="5522315"/>
            <a:ext cx="2184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Toast : PCR</a:t>
            </a:r>
            <a:r>
              <a:rPr lang="zh-TW" altLang="en-US" sz="1600" b="1" dirty="0"/>
              <a:t> 結果未選擇</a:t>
            </a:r>
            <a:endParaRPr lang="en-US" altLang="zh-TW" sz="1600" b="1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2529CC4-C9B1-43D2-9B24-E6EA696C4690}"/>
              </a:ext>
            </a:extLst>
          </p:cNvPr>
          <p:cNvSpPr txBox="1"/>
          <p:nvPr/>
        </p:nvSpPr>
        <p:spPr>
          <a:xfrm>
            <a:off x="5194781" y="6115372"/>
            <a:ext cx="2594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Toast : PCR</a:t>
            </a:r>
            <a:r>
              <a:rPr lang="zh-TW" altLang="en-US" sz="1600" b="1" dirty="0"/>
              <a:t> 陽性日期未填寫</a:t>
            </a:r>
            <a:endParaRPr lang="en-US" altLang="zh-TW" sz="1600" b="1" dirty="0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9F001D3F-4BF1-47ED-A39E-5678336BA626}"/>
              </a:ext>
            </a:extLst>
          </p:cNvPr>
          <p:cNvGrpSpPr/>
          <p:nvPr/>
        </p:nvGrpSpPr>
        <p:grpSpPr>
          <a:xfrm>
            <a:off x="5194781" y="3380956"/>
            <a:ext cx="3067478" cy="1404433"/>
            <a:chOff x="5350249" y="3543439"/>
            <a:chExt cx="3067478" cy="1404433"/>
          </a:xfrm>
        </p:grpSpPr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E8CDCA5B-02F3-4108-99B9-944F72207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009"/>
            <a:stretch/>
          </p:blipFill>
          <p:spPr>
            <a:xfrm>
              <a:off x="5350249" y="3543439"/>
              <a:ext cx="3067478" cy="14044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CA62D96C-5DBD-457A-B203-21EE5EC3F9AD}"/>
                </a:ext>
              </a:extLst>
            </p:cNvPr>
            <p:cNvSpPr txBox="1"/>
            <p:nvPr/>
          </p:nvSpPr>
          <p:spPr>
            <a:xfrm>
              <a:off x="5452346" y="3982817"/>
              <a:ext cx="268200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快篩陽性日期為 </a:t>
              </a:r>
              <a:r>
                <a:rPr lang="en-US" altLang="zh-TW" sz="1400" dirty="0"/>
                <a:t>2022 / 05 / 11</a:t>
              </a:r>
            </a:p>
            <a:p>
              <a:r>
                <a:rPr lang="en-US" altLang="zh-TW" sz="1400" dirty="0"/>
                <a:t>PCR </a:t>
              </a:r>
              <a:r>
                <a:rPr lang="zh-TW" altLang="en-US" sz="1400" dirty="0"/>
                <a:t>陽性日期 </a:t>
              </a:r>
              <a:r>
                <a:rPr lang="en-US" altLang="zh-TW" sz="1400" dirty="0"/>
                <a:t>2022 / 05 / 12</a:t>
              </a: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C5FC49AD-CDF2-4A9D-99B9-E94950F52F70}"/>
              </a:ext>
            </a:extLst>
          </p:cNvPr>
          <p:cNvSpPr/>
          <p:nvPr/>
        </p:nvSpPr>
        <p:spPr>
          <a:xfrm>
            <a:off x="290141" y="1415642"/>
            <a:ext cx="1526797" cy="290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3B59FD2-D3EF-4AF4-B8E2-71B83ADEF73D}"/>
              </a:ext>
            </a:extLst>
          </p:cNvPr>
          <p:cNvSpPr txBox="1"/>
          <p:nvPr/>
        </p:nvSpPr>
        <p:spPr>
          <a:xfrm>
            <a:off x="300839" y="1378886"/>
            <a:ext cx="1495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</a:rPr>
              <a:t>yyyy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 / mm / dd</a:t>
            </a: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C807343F-95B2-4752-8392-FFF7FF2FC8A3}"/>
              </a:ext>
            </a:extLst>
          </p:cNvPr>
          <p:cNvCxnSpPr>
            <a:cxnSpLocks/>
          </p:cNvCxnSpPr>
          <p:nvPr/>
        </p:nvCxnSpPr>
        <p:spPr>
          <a:xfrm>
            <a:off x="2143781" y="1499555"/>
            <a:ext cx="0" cy="844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CA869AD-9BCB-402B-951E-DA6AA98ABDBF}"/>
              </a:ext>
            </a:extLst>
          </p:cNvPr>
          <p:cNvCxnSpPr>
            <a:cxnSpLocks/>
          </p:cNvCxnSpPr>
          <p:nvPr/>
        </p:nvCxnSpPr>
        <p:spPr>
          <a:xfrm>
            <a:off x="1901190" y="1503365"/>
            <a:ext cx="246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8BDE0C0-237C-4C44-A44D-B2105CDBB7A3}"/>
              </a:ext>
            </a:extLst>
          </p:cNvPr>
          <p:cNvCxnSpPr>
            <a:cxnSpLocks/>
          </p:cNvCxnSpPr>
          <p:nvPr/>
        </p:nvCxnSpPr>
        <p:spPr>
          <a:xfrm>
            <a:off x="1905000" y="2339823"/>
            <a:ext cx="246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92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987A61E-1EA1-4B57-BE27-940245C83AAC}"/>
              </a:ext>
            </a:extLst>
          </p:cNvPr>
          <p:cNvGrpSpPr/>
          <p:nvPr/>
        </p:nvGrpSpPr>
        <p:grpSpPr>
          <a:xfrm>
            <a:off x="775067" y="869787"/>
            <a:ext cx="3204594" cy="5402511"/>
            <a:chOff x="671610" y="880144"/>
            <a:chExt cx="3204594" cy="540251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07B3AF4-55CB-4AB9-AB40-0CE89875FDFF}"/>
                </a:ext>
              </a:extLst>
            </p:cNvPr>
            <p:cNvSpPr/>
            <p:nvPr/>
          </p:nvSpPr>
          <p:spPr>
            <a:xfrm>
              <a:off x="671610" y="880145"/>
              <a:ext cx="3204594" cy="5402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902AEB8-4595-4559-9A6D-B33A21C56BAC}"/>
                </a:ext>
              </a:extLst>
            </p:cNvPr>
            <p:cNvSpPr/>
            <p:nvPr/>
          </p:nvSpPr>
          <p:spPr>
            <a:xfrm>
              <a:off x="671610" y="880144"/>
              <a:ext cx="3204594" cy="522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84BEF2C3-F056-487D-B318-07DD78AFF290}"/>
                </a:ext>
              </a:extLst>
            </p:cNvPr>
            <p:cNvSpPr txBox="1"/>
            <p:nvPr/>
          </p:nvSpPr>
          <p:spPr>
            <a:xfrm>
              <a:off x="1190206" y="97197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</a:rPr>
                <a:t>課程足跡確認</a:t>
              </a:r>
              <a:endParaRPr lang="en-US" altLang="zh-TW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3102EE37-09A0-461A-B29C-A490C77DC2B1}"/>
                </a:ext>
              </a:extLst>
            </p:cNvPr>
            <p:cNvGrpSpPr/>
            <p:nvPr/>
          </p:nvGrpSpPr>
          <p:grpSpPr>
            <a:xfrm>
              <a:off x="818504" y="1038561"/>
              <a:ext cx="248042" cy="205379"/>
              <a:chOff x="4253219" y="878681"/>
              <a:chExt cx="248042" cy="205379"/>
            </a:xfrm>
          </p:grpSpPr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2C129770-ECD5-45CF-A5F5-8A39AB1CB583}"/>
                  </a:ext>
                </a:extLst>
              </p:cNvPr>
              <p:cNvCxnSpPr/>
              <p:nvPr/>
            </p:nvCxnSpPr>
            <p:spPr>
              <a:xfrm>
                <a:off x="4257981" y="981708"/>
                <a:ext cx="24328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B43172A7-0907-47A3-973D-9C759D3C3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3219" y="878681"/>
                <a:ext cx="121640" cy="11017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BB8159B6-E899-4E73-AEC1-94DA5ED12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5600" y="973890"/>
                <a:ext cx="121640" cy="11017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1416E16-6D08-4329-8B7D-B9D363929F6D}"/>
                </a:ext>
              </a:extLst>
            </p:cNvPr>
            <p:cNvSpPr/>
            <p:nvPr/>
          </p:nvSpPr>
          <p:spPr>
            <a:xfrm>
              <a:off x="1768531" y="5507207"/>
              <a:ext cx="78017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確認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543F3914-F250-4813-8ED5-DE116832DBF9}"/>
                </a:ext>
              </a:extLst>
            </p:cNvPr>
            <p:cNvSpPr txBox="1"/>
            <p:nvPr/>
          </p:nvSpPr>
          <p:spPr>
            <a:xfrm>
              <a:off x="778113" y="1663802"/>
              <a:ext cx="2852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/>
                <a:t>勾選該日期有實體到課之課程</a:t>
              </a:r>
              <a:endParaRPr lang="en-US" altLang="zh-TW" sz="1600" b="1" dirty="0"/>
            </a:p>
            <a:p>
              <a:endParaRPr lang="en-US" altLang="zh-TW" sz="1600" b="1" dirty="0"/>
            </a:p>
            <a:p>
              <a:r>
                <a:rPr lang="en-US" altLang="zh-TW" sz="1600" b="1" dirty="0"/>
                <a:t>2022 / 05 / 09</a:t>
              </a: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2FA0F542-5E51-451E-A87E-66D4B661FB2B}"/>
              </a:ext>
            </a:extLst>
          </p:cNvPr>
          <p:cNvSpPr/>
          <p:nvPr/>
        </p:nvSpPr>
        <p:spPr>
          <a:xfrm>
            <a:off x="249918" y="258791"/>
            <a:ext cx="2512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Course Footprint Activity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3F0061-CE27-409E-85CC-1EE278629D64}"/>
              </a:ext>
            </a:extLst>
          </p:cNvPr>
          <p:cNvSpPr/>
          <p:nvPr/>
        </p:nvSpPr>
        <p:spPr>
          <a:xfrm>
            <a:off x="1191569" y="2636245"/>
            <a:ext cx="204187" cy="204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0B1BB40-C2BF-438C-9D0E-FEAC22AB76F4}"/>
              </a:ext>
            </a:extLst>
          </p:cNvPr>
          <p:cNvSpPr txBox="1"/>
          <p:nvPr/>
        </p:nvSpPr>
        <p:spPr>
          <a:xfrm>
            <a:off x="1506224" y="258217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A</a:t>
            </a:r>
            <a:r>
              <a:rPr lang="zh-TW" altLang="en-US" sz="1600" b="1" dirty="0"/>
              <a:t>課</a:t>
            </a:r>
            <a:endParaRPr lang="en-US" altLang="zh-TW" sz="1600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35AA9C1-D941-4DE1-A820-3B5843BC59F4}"/>
              </a:ext>
            </a:extLst>
          </p:cNvPr>
          <p:cNvSpPr/>
          <p:nvPr/>
        </p:nvSpPr>
        <p:spPr>
          <a:xfrm>
            <a:off x="1191569" y="3046307"/>
            <a:ext cx="204187" cy="204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B35031F-CBF7-42FB-A3C5-DA9E7525C8AF}"/>
              </a:ext>
            </a:extLst>
          </p:cNvPr>
          <p:cNvSpPr txBox="1"/>
          <p:nvPr/>
        </p:nvSpPr>
        <p:spPr>
          <a:xfrm>
            <a:off x="1506224" y="2992235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B</a:t>
            </a:r>
            <a:r>
              <a:rPr lang="zh-TW" altLang="en-US" sz="1600" b="1" dirty="0"/>
              <a:t>課</a:t>
            </a:r>
            <a:endParaRPr lang="en-US" altLang="zh-TW" sz="1600" b="1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6101156-DDCC-48CB-B8D0-F565C9786FAC}"/>
              </a:ext>
            </a:extLst>
          </p:cNvPr>
          <p:cNvSpPr txBox="1"/>
          <p:nvPr/>
        </p:nvSpPr>
        <p:spPr>
          <a:xfrm>
            <a:off x="873034" y="3387621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2022 / 05 / 10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1D9A0D8-FAFD-4C04-9AA4-827CB0C29996}"/>
              </a:ext>
            </a:extLst>
          </p:cNvPr>
          <p:cNvSpPr/>
          <p:nvPr/>
        </p:nvSpPr>
        <p:spPr>
          <a:xfrm>
            <a:off x="1191569" y="3848502"/>
            <a:ext cx="204187" cy="204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A15507D-EDE6-429B-AD10-DF4C72082008}"/>
              </a:ext>
            </a:extLst>
          </p:cNvPr>
          <p:cNvSpPr txBox="1"/>
          <p:nvPr/>
        </p:nvSpPr>
        <p:spPr>
          <a:xfrm>
            <a:off x="1506224" y="3794430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</a:t>
            </a:r>
            <a:r>
              <a:rPr lang="zh-TW" altLang="en-US" sz="1600" b="1" dirty="0"/>
              <a:t>課</a:t>
            </a:r>
            <a:endParaRPr lang="en-US" altLang="zh-TW" sz="1600" b="1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E5920C6-4C6D-4735-85E2-288E6FAB4F66}"/>
              </a:ext>
            </a:extLst>
          </p:cNvPr>
          <p:cNvSpPr/>
          <p:nvPr/>
        </p:nvSpPr>
        <p:spPr>
          <a:xfrm>
            <a:off x="1191569" y="4650464"/>
            <a:ext cx="204187" cy="204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B4586784-0C15-4B4B-81B6-705B80AF9897}"/>
              </a:ext>
            </a:extLst>
          </p:cNvPr>
          <p:cNvSpPr txBox="1"/>
          <p:nvPr/>
        </p:nvSpPr>
        <p:spPr>
          <a:xfrm>
            <a:off x="1506224" y="4596392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D</a:t>
            </a:r>
            <a:r>
              <a:rPr lang="zh-TW" altLang="en-US" sz="1600" b="1" dirty="0"/>
              <a:t>課</a:t>
            </a:r>
            <a:endParaRPr lang="en-US" altLang="zh-TW" sz="1600" b="1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813BFF1-255C-424E-AE04-62B7F6498BDD}"/>
              </a:ext>
            </a:extLst>
          </p:cNvPr>
          <p:cNvSpPr txBox="1"/>
          <p:nvPr/>
        </p:nvSpPr>
        <p:spPr>
          <a:xfrm>
            <a:off x="881570" y="4255117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2022 / 05 / 11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E1FD1B9-959A-4455-831E-6592C0F66E3E}"/>
              </a:ext>
            </a:extLst>
          </p:cNvPr>
          <p:cNvSpPr/>
          <p:nvPr/>
        </p:nvSpPr>
        <p:spPr>
          <a:xfrm>
            <a:off x="4306659" y="2520485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1B96D0A5-F221-4752-86BE-C59869325BE8}"/>
              </a:ext>
            </a:extLst>
          </p:cNvPr>
          <p:cNvCxnSpPr/>
          <p:nvPr/>
        </p:nvCxnSpPr>
        <p:spPr>
          <a:xfrm>
            <a:off x="5189193" y="2700621"/>
            <a:ext cx="1526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2929A48-16AA-4E5C-9603-0DA2F14D2B86}"/>
              </a:ext>
            </a:extLst>
          </p:cNvPr>
          <p:cNvSpPr txBox="1"/>
          <p:nvPr/>
        </p:nvSpPr>
        <p:spPr>
          <a:xfrm>
            <a:off x="5599770" y="2352740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673EBBC-07BE-48ED-B2DD-1D744CECEC6B}"/>
              </a:ext>
            </a:extLst>
          </p:cNvPr>
          <p:cNvSpPr txBox="1"/>
          <p:nvPr/>
        </p:nvSpPr>
        <p:spPr>
          <a:xfrm>
            <a:off x="6837996" y="152624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有勾選課程</a:t>
            </a:r>
            <a:endParaRPr lang="en-US" altLang="zh-TW" sz="1600" b="1" dirty="0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8D26C723-8552-4BA1-8C70-D141466CFCC5}"/>
              </a:ext>
            </a:extLst>
          </p:cNvPr>
          <p:cNvCxnSpPr>
            <a:cxnSpLocks/>
          </p:cNvCxnSpPr>
          <p:nvPr/>
        </p:nvCxnSpPr>
        <p:spPr>
          <a:xfrm>
            <a:off x="6777671" y="3558057"/>
            <a:ext cx="15051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80FF721-25EA-4A2B-AD5D-0D3AA9225327}"/>
              </a:ext>
            </a:extLst>
          </p:cNvPr>
          <p:cNvSpPr txBox="1"/>
          <p:nvPr/>
        </p:nvSpPr>
        <p:spPr>
          <a:xfrm>
            <a:off x="6837996" y="321950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無勾選課程</a:t>
            </a:r>
            <a:endParaRPr lang="en-US" altLang="zh-TW" sz="1600" b="1" dirty="0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DC1BCF04-671F-4E78-8CCC-A4F3BA23359B}"/>
              </a:ext>
            </a:extLst>
          </p:cNvPr>
          <p:cNvCxnSpPr>
            <a:cxnSpLocks/>
          </p:cNvCxnSpPr>
          <p:nvPr/>
        </p:nvCxnSpPr>
        <p:spPr>
          <a:xfrm>
            <a:off x="6777671" y="1892655"/>
            <a:ext cx="14341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D9776E96-59C8-4425-B4A0-56E2D2CA91B6}"/>
              </a:ext>
            </a:extLst>
          </p:cNvPr>
          <p:cNvCxnSpPr>
            <a:cxnSpLocks/>
          </p:cNvCxnSpPr>
          <p:nvPr/>
        </p:nvCxnSpPr>
        <p:spPr>
          <a:xfrm>
            <a:off x="6777671" y="1889480"/>
            <a:ext cx="0" cy="167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4D78742A-5033-43E1-8157-F3FD8DF42239}"/>
              </a:ext>
            </a:extLst>
          </p:cNvPr>
          <p:cNvGrpSpPr/>
          <p:nvPr/>
        </p:nvGrpSpPr>
        <p:grpSpPr>
          <a:xfrm>
            <a:off x="8423372" y="554553"/>
            <a:ext cx="3067478" cy="1827654"/>
            <a:chOff x="5350249" y="3543439"/>
            <a:chExt cx="3067478" cy="1827654"/>
          </a:xfrm>
        </p:grpSpPr>
        <p:pic>
          <p:nvPicPr>
            <p:cNvPr id="92" name="圖片 91">
              <a:extLst>
                <a:ext uri="{FF2B5EF4-FFF2-40B4-BE49-F238E27FC236}">
                  <a16:creationId xmlns:a16="http://schemas.microsoft.com/office/drawing/2014/main" id="{8546C6FA-92DA-4FBB-BE16-CB7630997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9"/>
            <a:stretch/>
          </p:blipFill>
          <p:spPr>
            <a:xfrm>
              <a:off x="5350249" y="3543439"/>
              <a:ext cx="3067478" cy="18276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6E65AF26-DC3D-4881-8238-9B0D5FF91290}"/>
                </a:ext>
              </a:extLst>
            </p:cNvPr>
            <p:cNvSpPr txBox="1"/>
            <p:nvPr/>
          </p:nvSpPr>
          <p:spPr>
            <a:xfrm>
              <a:off x="5466256" y="4017364"/>
              <a:ext cx="2682004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以下為曾實體到課之課程：</a:t>
              </a:r>
              <a:endParaRPr lang="en-US" altLang="zh-TW" sz="1400" dirty="0"/>
            </a:p>
            <a:p>
              <a:pPr marL="342900" indent="-342900">
                <a:buAutoNum type="arabicPeriod"/>
              </a:pPr>
              <a:r>
                <a:rPr lang="en-US" altLang="zh-TW" sz="1400" dirty="0"/>
                <a:t>A</a:t>
              </a:r>
              <a:r>
                <a:rPr lang="zh-TW" altLang="en-US" sz="1400" dirty="0"/>
                <a:t>課</a:t>
              </a:r>
              <a:endParaRPr lang="en-US" altLang="zh-TW" sz="1400" dirty="0"/>
            </a:p>
            <a:p>
              <a:pPr marL="342900" indent="-342900">
                <a:buAutoNum type="arabicPeriod"/>
              </a:pPr>
              <a:r>
                <a:rPr lang="en-US" altLang="zh-TW" sz="1400" dirty="0"/>
                <a:t>B</a:t>
              </a:r>
              <a:r>
                <a:rPr lang="zh-TW" altLang="en-US" sz="1400" dirty="0"/>
                <a:t>課</a:t>
              </a:r>
              <a:endParaRPr lang="en-US" altLang="zh-TW" sz="1400" dirty="0"/>
            </a:p>
            <a:p>
              <a:pPr marL="342900" indent="-342900">
                <a:buAutoNum type="arabicPeriod"/>
              </a:pPr>
              <a:r>
                <a:rPr lang="en-US" altLang="zh-TW" sz="1400" dirty="0"/>
                <a:t>D</a:t>
              </a:r>
              <a:r>
                <a:rPr lang="zh-TW" altLang="en-US" sz="1400" dirty="0"/>
                <a:t>課</a:t>
              </a:r>
              <a:endParaRPr lang="en-US" altLang="zh-TW" sz="1400" dirty="0"/>
            </a:p>
          </p:txBody>
        </p: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926E84EB-14FD-4C20-9164-9C9D0BDFA53A}"/>
              </a:ext>
            </a:extLst>
          </p:cNvPr>
          <p:cNvGrpSpPr/>
          <p:nvPr/>
        </p:nvGrpSpPr>
        <p:grpSpPr>
          <a:xfrm>
            <a:off x="8423372" y="2840432"/>
            <a:ext cx="3067478" cy="1571766"/>
            <a:chOff x="5350249" y="3543439"/>
            <a:chExt cx="3067478" cy="1571766"/>
          </a:xfrm>
        </p:grpSpPr>
        <p:pic>
          <p:nvPicPr>
            <p:cNvPr id="95" name="圖片 94">
              <a:extLst>
                <a:ext uri="{FF2B5EF4-FFF2-40B4-BE49-F238E27FC236}">
                  <a16:creationId xmlns:a16="http://schemas.microsoft.com/office/drawing/2014/main" id="{861DC792-3ADC-401F-B051-EC7A7516C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9"/>
            <a:stretch/>
          </p:blipFill>
          <p:spPr>
            <a:xfrm>
              <a:off x="5350249" y="3543439"/>
              <a:ext cx="3067478" cy="15717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01759A9C-A6A0-47DB-9DDB-9C90C723FE20}"/>
                </a:ext>
              </a:extLst>
            </p:cNvPr>
            <p:cNvSpPr txBox="1"/>
            <p:nvPr/>
          </p:nvSpPr>
          <p:spPr>
            <a:xfrm>
              <a:off x="5466256" y="4061549"/>
              <a:ext cx="26820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三天內未進入校園授課？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240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2FA0F542-5E51-451E-A87E-66D4B661FB2B}"/>
              </a:ext>
            </a:extLst>
          </p:cNvPr>
          <p:cNvSpPr/>
          <p:nvPr/>
        </p:nvSpPr>
        <p:spPr>
          <a:xfrm>
            <a:off x="249918" y="258791"/>
            <a:ext cx="1900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Dormitory</a:t>
            </a:r>
            <a:r>
              <a:rPr lang="zh-TW" altLang="en-US" dirty="0"/>
              <a:t> </a:t>
            </a:r>
            <a:r>
              <a:rPr lang="en-US" altLang="zh-TW" dirty="0"/>
              <a:t>Activity</a:t>
            </a:r>
            <a:endParaRPr lang="zh-TW" altLang="en-US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336FE17-81AD-417A-AD55-33ACB1BFAE6F}"/>
              </a:ext>
            </a:extLst>
          </p:cNvPr>
          <p:cNvGrpSpPr/>
          <p:nvPr/>
        </p:nvGrpSpPr>
        <p:grpSpPr>
          <a:xfrm>
            <a:off x="902803" y="864506"/>
            <a:ext cx="3204594" cy="5402511"/>
            <a:chOff x="671610" y="880144"/>
            <a:chExt cx="3204594" cy="5402511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EC49A89-62C9-4BA7-B23F-889DB36E3171}"/>
                </a:ext>
              </a:extLst>
            </p:cNvPr>
            <p:cNvSpPr/>
            <p:nvPr/>
          </p:nvSpPr>
          <p:spPr>
            <a:xfrm>
              <a:off x="671610" y="880145"/>
              <a:ext cx="3204594" cy="5402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58904E9-F576-4A59-BD5D-B5FB34D79A45}"/>
                </a:ext>
              </a:extLst>
            </p:cNvPr>
            <p:cNvSpPr/>
            <p:nvPr/>
          </p:nvSpPr>
          <p:spPr>
            <a:xfrm>
              <a:off x="671610" y="880144"/>
              <a:ext cx="3204594" cy="522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D6CBC43F-0769-4C83-974D-2C168E94145D}"/>
                </a:ext>
              </a:extLst>
            </p:cNvPr>
            <p:cNvSpPr txBox="1"/>
            <p:nvPr/>
          </p:nvSpPr>
          <p:spPr>
            <a:xfrm>
              <a:off x="1190206" y="971974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</a:rPr>
                <a:t>住宿生確認</a:t>
              </a:r>
              <a:endParaRPr lang="en-US" altLang="zh-TW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C3F6291C-095E-47EF-BEA8-4CFA782F6581}"/>
                </a:ext>
              </a:extLst>
            </p:cNvPr>
            <p:cNvGrpSpPr/>
            <p:nvPr/>
          </p:nvGrpSpPr>
          <p:grpSpPr>
            <a:xfrm>
              <a:off x="818504" y="1038561"/>
              <a:ext cx="248042" cy="205379"/>
              <a:chOff x="4253219" y="878681"/>
              <a:chExt cx="248042" cy="205379"/>
            </a:xfrm>
          </p:grpSpPr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E48541AE-EC80-4645-9E58-F2C9CFD15905}"/>
                  </a:ext>
                </a:extLst>
              </p:cNvPr>
              <p:cNvCxnSpPr/>
              <p:nvPr/>
            </p:nvCxnSpPr>
            <p:spPr>
              <a:xfrm>
                <a:off x="4257981" y="981708"/>
                <a:ext cx="24328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A8202959-CF17-41CC-81A4-6050B02EBA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3219" y="878681"/>
                <a:ext cx="121640" cy="11017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CAF5D317-10D3-42B9-BF53-496941828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5600" y="973890"/>
                <a:ext cx="121640" cy="11017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7446AA93-5283-4F72-9B0D-6469F5062C9F}"/>
                </a:ext>
              </a:extLst>
            </p:cNvPr>
            <p:cNvSpPr/>
            <p:nvPr/>
          </p:nvSpPr>
          <p:spPr>
            <a:xfrm>
              <a:off x="1768531" y="5507207"/>
              <a:ext cx="78017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確認</a:t>
              </a: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22E460C7-9743-44B6-9669-B3FEC7E9F88A}"/>
                </a:ext>
              </a:extLst>
            </p:cNvPr>
            <p:cNvSpPr txBox="1"/>
            <p:nvPr/>
          </p:nvSpPr>
          <p:spPr>
            <a:xfrm>
              <a:off x="778113" y="1663802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/>
                <a:t>請問是否為宿舍住宿生</a:t>
              </a:r>
              <a:endParaRPr lang="en-US" altLang="zh-TW" sz="1600" b="1" dirty="0"/>
            </a:p>
          </p:txBody>
        </p:sp>
      </p:grp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4D390887-C3E2-4CE3-BEF0-C6ACEC9A71F2}"/>
              </a:ext>
            </a:extLst>
          </p:cNvPr>
          <p:cNvSpPr txBox="1"/>
          <p:nvPr/>
        </p:nvSpPr>
        <p:spPr>
          <a:xfrm>
            <a:off x="1333714" y="2088039"/>
            <a:ext cx="1446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是，宿舍區：</a:t>
            </a:r>
            <a:endParaRPr lang="en-US" altLang="zh-TW" sz="1600" b="1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2037EDF-D86E-4373-A9AC-69E9D92DE06E}"/>
              </a:ext>
            </a:extLst>
          </p:cNvPr>
          <p:cNvSpPr txBox="1"/>
          <p:nvPr/>
        </p:nvSpPr>
        <p:spPr>
          <a:xfrm>
            <a:off x="1333714" y="246243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否</a:t>
            </a:r>
            <a:endParaRPr lang="en-US" altLang="zh-TW" sz="1600" b="1" dirty="0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3D0FA157-6DE8-4AA6-B485-9BBCA325B838}"/>
              </a:ext>
            </a:extLst>
          </p:cNvPr>
          <p:cNvSpPr/>
          <p:nvPr/>
        </p:nvSpPr>
        <p:spPr>
          <a:xfrm>
            <a:off x="1171365" y="2570870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0938121F-F1CE-4538-88C9-F17EFBE50CCD}"/>
              </a:ext>
            </a:extLst>
          </p:cNvPr>
          <p:cNvSpPr/>
          <p:nvPr/>
        </p:nvSpPr>
        <p:spPr>
          <a:xfrm>
            <a:off x="1171337" y="2191837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18170092-B268-4F82-9D62-5AFDB80BFCB8}"/>
              </a:ext>
            </a:extLst>
          </p:cNvPr>
          <p:cNvSpPr/>
          <p:nvPr/>
        </p:nvSpPr>
        <p:spPr>
          <a:xfrm>
            <a:off x="955310" y="3458751"/>
            <a:ext cx="3099579" cy="1726546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4A1F08FF-CFD5-4E6A-B08C-44FB7FA4981C}"/>
              </a:ext>
            </a:extLst>
          </p:cNvPr>
          <p:cNvSpPr txBox="1"/>
          <p:nvPr/>
        </p:nvSpPr>
        <p:spPr>
          <a:xfrm>
            <a:off x="1187000" y="3510002"/>
            <a:ext cx="2484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班級            學號           姓名</a:t>
            </a:r>
          </a:p>
        </p:txBody>
      </p: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F5818A9E-44B2-4BF9-9915-41A8AC38820C}"/>
              </a:ext>
            </a:extLst>
          </p:cNvPr>
          <p:cNvGrpSpPr/>
          <p:nvPr/>
        </p:nvGrpSpPr>
        <p:grpSpPr>
          <a:xfrm>
            <a:off x="2240637" y="4697427"/>
            <a:ext cx="338554" cy="338554"/>
            <a:chOff x="4136549" y="3668504"/>
            <a:chExt cx="567800" cy="567800"/>
          </a:xfrm>
        </p:grpSpPr>
        <p:sp>
          <p:nvSpPr>
            <p:cNvPr id="128" name="橢圓 127">
              <a:extLst>
                <a:ext uri="{FF2B5EF4-FFF2-40B4-BE49-F238E27FC236}">
                  <a16:creationId xmlns:a16="http://schemas.microsoft.com/office/drawing/2014/main" id="{FF2B62C2-BB7B-4C01-8D0B-23A9A1B99805}"/>
                </a:ext>
              </a:extLst>
            </p:cNvPr>
            <p:cNvSpPr/>
            <p:nvPr/>
          </p:nvSpPr>
          <p:spPr>
            <a:xfrm>
              <a:off x="4136549" y="3668504"/>
              <a:ext cx="567800" cy="5678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加號 128">
              <a:extLst>
                <a:ext uri="{FF2B5EF4-FFF2-40B4-BE49-F238E27FC236}">
                  <a16:creationId xmlns:a16="http://schemas.microsoft.com/office/drawing/2014/main" id="{2CAF6E8F-6341-4EA9-9B69-AB698EF79E25}"/>
                </a:ext>
              </a:extLst>
            </p:cNvPr>
            <p:cNvSpPr/>
            <p:nvPr/>
          </p:nvSpPr>
          <p:spPr>
            <a:xfrm>
              <a:off x="4249654" y="3781609"/>
              <a:ext cx="341590" cy="341590"/>
            </a:xfrm>
            <a:prstGeom prst="mathPlus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B67B8B38-1D01-468A-8525-01A0454D1CB5}"/>
              </a:ext>
            </a:extLst>
          </p:cNvPr>
          <p:cNvSpPr txBox="1"/>
          <p:nvPr/>
        </p:nvSpPr>
        <p:spPr>
          <a:xfrm>
            <a:off x="985105" y="3831818"/>
            <a:ext cx="2823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資財四甲  </a:t>
            </a:r>
            <a:r>
              <a:rPr lang="en-US" altLang="zh-TW" sz="1600" b="1" dirty="0"/>
              <a:t>107AB0008 </a:t>
            </a:r>
            <a:r>
              <a:rPr lang="zh-TW" altLang="en-US" sz="1600" b="1" dirty="0"/>
              <a:t> 黃詩洳</a:t>
            </a:r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62B5FF8B-3758-47FE-AD5C-B415D9124962}"/>
              </a:ext>
            </a:extLst>
          </p:cNvPr>
          <p:cNvSpPr txBox="1"/>
          <p:nvPr/>
        </p:nvSpPr>
        <p:spPr>
          <a:xfrm>
            <a:off x="993501" y="4207913"/>
            <a:ext cx="2832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________</a:t>
            </a:r>
            <a:r>
              <a:rPr lang="zh-TW" altLang="en-US" sz="1600" b="1" dirty="0"/>
              <a:t>  </a:t>
            </a:r>
            <a:r>
              <a:rPr lang="en-US" altLang="zh-TW" sz="1600" b="1" dirty="0"/>
              <a:t>_________ 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_______</a:t>
            </a:r>
            <a:endParaRPr lang="zh-TW" altLang="en-US" sz="1600" b="1" dirty="0"/>
          </a:p>
        </p:txBody>
      </p:sp>
      <p:pic>
        <p:nvPicPr>
          <p:cNvPr id="132" name="Picture 2" descr="delete Vector Icons free download in SVG, PNG Format">
            <a:extLst>
              <a:ext uri="{FF2B5EF4-FFF2-40B4-BE49-F238E27FC236}">
                <a16:creationId xmlns:a16="http://schemas.microsoft.com/office/drawing/2014/main" id="{C2647B8B-A236-41A7-8B71-1421E950B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333" y1="53778" x2="41333" y2="53778"/>
                        <a14:foregroundMark x1="50222" y1="56000" x2="50222" y2="56000"/>
                        <a14:foregroundMark x1="60444" y1="56889" x2="60444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03" t="13439" r="21744" b="17487"/>
          <a:stretch/>
        </p:blipFill>
        <p:spPr bwMode="auto">
          <a:xfrm>
            <a:off x="3764878" y="3794277"/>
            <a:ext cx="270267" cy="34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delete Vector Icons free download in SVG, PNG Format">
            <a:extLst>
              <a:ext uri="{FF2B5EF4-FFF2-40B4-BE49-F238E27FC236}">
                <a16:creationId xmlns:a16="http://schemas.microsoft.com/office/drawing/2014/main" id="{8654547A-9240-4E49-81AE-F558E464C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333" y1="53778" x2="41333" y2="53778"/>
                        <a14:foregroundMark x1="50222" y1="56000" x2="50222" y2="56000"/>
                        <a14:foregroundMark x1="60444" y1="56889" x2="60444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03" t="13439" r="21744" b="17487"/>
          <a:stretch/>
        </p:blipFill>
        <p:spPr bwMode="auto">
          <a:xfrm>
            <a:off x="3771252" y="4181255"/>
            <a:ext cx="270267" cy="34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矩形 134">
            <a:extLst>
              <a:ext uri="{FF2B5EF4-FFF2-40B4-BE49-F238E27FC236}">
                <a16:creationId xmlns:a16="http://schemas.microsoft.com/office/drawing/2014/main" id="{C0F3670B-F9D9-4551-9762-B51AA1A0A1F7}"/>
              </a:ext>
            </a:extLst>
          </p:cNvPr>
          <p:cNvSpPr/>
          <p:nvPr/>
        </p:nvSpPr>
        <p:spPr>
          <a:xfrm>
            <a:off x="4423363" y="5212352"/>
            <a:ext cx="1277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recycleview</a:t>
            </a:r>
            <a:endParaRPr lang="zh-TW" altLang="en-US" dirty="0"/>
          </a:p>
        </p:txBody>
      </p:sp>
      <p:cxnSp>
        <p:nvCxnSpPr>
          <p:cNvPr id="136" name="接點: 弧形 135">
            <a:extLst>
              <a:ext uri="{FF2B5EF4-FFF2-40B4-BE49-F238E27FC236}">
                <a16:creationId xmlns:a16="http://schemas.microsoft.com/office/drawing/2014/main" id="{EC648804-DC87-4F05-B36C-A3F4DB438CC1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>
            <a:off x="3949119" y="5043526"/>
            <a:ext cx="474244" cy="3534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0444D031-1089-418A-9EAD-C73F5F50696D}"/>
              </a:ext>
            </a:extLst>
          </p:cNvPr>
          <p:cNvSpPr txBox="1"/>
          <p:nvPr/>
        </p:nvSpPr>
        <p:spPr>
          <a:xfrm>
            <a:off x="895512" y="2846921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如有本校同住室友請填寫以下資料</a:t>
            </a:r>
            <a:endParaRPr lang="en-US" altLang="zh-TW" sz="1600" b="1" dirty="0"/>
          </a:p>
          <a:p>
            <a:r>
              <a:rPr lang="en-US" altLang="zh-TW" sz="1600" b="1" dirty="0"/>
              <a:t>(</a:t>
            </a:r>
            <a:r>
              <a:rPr lang="zh-TW" altLang="en-US" sz="1600" b="1" dirty="0"/>
              <a:t>含住宿生、外宿生</a:t>
            </a:r>
            <a:r>
              <a:rPr lang="en-US" altLang="zh-TW" sz="1600" b="1" dirty="0"/>
              <a:t>)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2A314636-5928-4D60-8F6E-29C11D2EE2A2}"/>
              </a:ext>
            </a:extLst>
          </p:cNvPr>
          <p:cNvGrpSpPr/>
          <p:nvPr/>
        </p:nvGrpSpPr>
        <p:grpSpPr>
          <a:xfrm>
            <a:off x="2725035" y="2117146"/>
            <a:ext cx="1277184" cy="280340"/>
            <a:chOff x="8373298" y="1641035"/>
            <a:chExt cx="1650896" cy="28034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AE34D2B-0BE3-4FC6-873A-FF1BC0E39647}"/>
                </a:ext>
              </a:extLst>
            </p:cNvPr>
            <p:cNvSpPr/>
            <p:nvPr/>
          </p:nvSpPr>
          <p:spPr>
            <a:xfrm>
              <a:off x="8373298" y="1641035"/>
              <a:ext cx="1650896" cy="280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561D1532-3E6C-43C0-A3D3-8435726A9F9E}"/>
                </a:ext>
              </a:extLst>
            </p:cNvPr>
            <p:cNvSpPr/>
            <p:nvPr/>
          </p:nvSpPr>
          <p:spPr>
            <a:xfrm rot="10800000">
              <a:off x="9727385" y="1704853"/>
              <a:ext cx="205961" cy="17755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59D64554-8221-461D-8BAE-0B2506EF31CF}"/>
              </a:ext>
            </a:extLst>
          </p:cNvPr>
          <p:cNvSpPr/>
          <p:nvPr/>
        </p:nvSpPr>
        <p:spPr>
          <a:xfrm>
            <a:off x="4659983" y="2594055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90795FA8-5EB0-496A-BD96-A39CB66E0299}"/>
              </a:ext>
            </a:extLst>
          </p:cNvPr>
          <p:cNvCxnSpPr/>
          <p:nvPr/>
        </p:nvCxnSpPr>
        <p:spPr>
          <a:xfrm>
            <a:off x="5542517" y="2774191"/>
            <a:ext cx="1526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F90FA959-3851-43EF-8388-4046DAF02D49}"/>
              </a:ext>
            </a:extLst>
          </p:cNvPr>
          <p:cNvSpPr txBox="1"/>
          <p:nvPr/>
        </p:nvSpPr>
        <p:spPr>
          <a:xfrm>
            <a:off x="5953094" y="2426310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A80EC6D1-D479-4A7C-855C-5549DA1A1E39}"/>
              </a:ext>
            </a:extLst>
          </p:cNvPr>
          <p:cNvSpPr txBox="1"/>
          <p:nvPr/>
        </p:nvSpPr>
        <p:spPr>
          <a:xfrm>
            <a:off x="7191320" y="15998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有勾選住宿</a:t>
            </a:r>
            <a:endParaRPr lang="en-US" altLang="zh-TW" sz="1600" b="1" dirty="0"/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400560E0-2A2B-4221-9371-C1B661FD9C2A}"/>
              </a:ext>
            </a:extLst>
          </p:cNvPr>
          <p:cNvCxnSpPr>
            <a:cxnSpLocks/>
          </p:cNvCxnSpPr>
          <p:nvPr/>
        </p:nvCxnSpPr>
        <p:spPr>
          <a:xfrm>
            <a:off x="7130995" y="3631627"/>
            <a:ext cx="15051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9B815217-B65A-4984-8E2D-8C787831A488}"/>
              </a:ext>
            </a:extLst>
          </p:cNvPr>
          <p:cNvSpPr txBox="1"/>
          <p:nvPr/>
        </p:nvSpPr>
        <p:spPr>
          <a:xfrm>
            <a:off x="7191320" y="329307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無勾選住宿</a:t>
            </a:r>
            <a:endParaRPr lang="en-US" altLang="zh-TW" sz="1600" b="1" dirty="0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91B05439-53CD-45AC-8FF4-DA8F4B56EF34}"/>
              </a:ext>
            </a:extLst>
          </p:cNvPr>
          <p:cNvCxnSpPr>
            <a:cxnSpLocks/>
          </p:cNvCxnSpPr>
          <p:nvPr/>
        </p:nvCxnSpPr>
        <p:spPr>
          <a:xfrm>
            <a:off x="7130995" y="1966225"/>
            <a:ext cx="14341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C25EF3DF-EEF4-41C1-A2F0-24E826D608F7}"/>
              </a:ext>
            </a:extLst>
          </p:cNvPr>
          <p:cNvCxnSpPr>
            <a:cxnSpLocks/>
          </p:cNvCxnSpPr>
          <p:nvPr/>
        </p:nvCxnSpPr>
        <p:spPr>
          <a:xfrm>
            <a:off x="7130995" y="1963050"/>
            <a:ext cx="0" cy="167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8F4AD7B7-8A0B-43FE-A3CA-429FDE6AA992}"/>
              </a:ext>
            </a:extLst>
          </p:cNvPr>
          <p:cNvGrpSpPr/>
          <p:nvPr/>
        </p:nvGrpSpPr>
        <p:grpSpPr>
          <a:xfrm>
            <a:off x="8776696" y="628123"/>
            <a:ext cx="3067478" cy="1827654"/>
            <a:chOff x="5350249" y="3543439"/>
            <a:chExt cx="3067478" cy="1827654"/>
          </a:xfrm>
        </p:grpSpPr>
        <p:pic>
          <p:nvPicPr>
            <p:cNvPr id="151" name="圖片 150">
              <a:extLst>
                <a:ext uri="{FF2B5EF4-FFF2-40B4-BE49-F238E27FC236}">
                  <a16:creationId xmlns:a16="http://schemas.microsoft.com/office/drawing/2014/main" id="{CF93B625-B120-4B99-8219-BD5AD9B4AF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009"/>
            <a:stretch/>
          </p:blipFill>
          <p:spPr>
            <a:xfrm>
              <a:off x="5350249" y="3543439"/>
              <a:ext cx="3067478" cy="18276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64C2328D-8B8C-4DD1-B3F7-A6A0B8A98ABF}"/>
                </a:ext>
              </a:extLst>
            </p:cNvPr>
            <p:cNvSpPr txBox="1"/>
            <p:nvPr/>
          </p:nvSpPr>
          <p:spPr>
            <a:xfrm>
              <a:off x="5466256" y="4017364"/>
              <a:ext cx="2682004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東宿舍住宿生</a:t>
              </a:r>
              <a:endParaRPr lang="en-US" altLang="zh-TW" sz="1400" dirty="0"/>
            </a:p>
            <a:p>
              <a:r>
                <a:rPr lang="zh-TW" altLang="en-US" sz="1400" dirty="0"/>
                <a:t>室友名單：</a:t>
              </a:r>
              <a:endParaRPr lang="en-US" altLang="zh-TW" sz="1400" dirty="0"/>
            </a:p>
            <a:p>
              <a:r>
                <a:rPr lang="en-US" altLang="zh-TW" sz="1400" dirty="0"/>
                <a:t>1.</a:t>
              </a:r>
              <a:r>
                <a:rPr lang="zh-TW" altLang="en-US" sz="1400" dirty="0"/>
                <a:t> 資財四甲 </a:t>
              </a:r>
              <a:r>
                <a:rPr lang="en-US" altLang="zh-TW" sz="1400" dirty="0"/>
                <a:t>107AB0008 </a:t>
              </a:r>
              <a:r>
                <a:rPr lang="zh-TW" altLang="en-US" sz="1400" dirty="0"/>
                <a:t>黃詩洳</a:t>
              </a:r>
              <a:endParaRPr lang="en-US" altLang="zh-TW" sz="1400" dirty="0"/>
            </a:p>
          </p:txBody>
        </p: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85CBEA0D-8EEE-4C85-BF26-6E3D32E6802E}"/>
              </a:ext>
            </a:extLst>
          </p:cNvPr>
          <p:cNvGrpSpPr/>
          <p:nvPr/>
        </p:nvGrpSpPr>
        <p:grpSpPr>
          <a:xfrm>
            <a:off x="8776696" y="2914001"/>
            <a:ext cx="3067478" cy="1850861"/>
            <a:chOff x="5350249" y="3543439"/>
            <a:chExt cx="3067478" cy="1571766"/>
          </a:xfrm>
        </p:grpSpPr>
        <p:pic>
          <p:nvPicPr>
            <p:cNvPr id="154" name="圖片 153">
              <a:extLst>
                <a:ext uri="{FF2B5EF4-FFF2-40B4-BE49-F238E27FC236}">
                  <a16:creationId xmlns:a16="http://schemas.microsoft.com/office/drawing/2014/main" id="{EC469941-41E7-4010-A6AC-2FBA73E4B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009"/>
            <a:stretch/>
          </p:blipFill>
          <p:spPr>
            <a:xfrm>
              <a:off x="5350249" y="3543439"/>
              <a:ext cx="3067478" cy="15717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750EAB7E-7B34-4F6E-88C3-30D540CC87C5}"/>
                </a:ext>
              </a:extLst>
            </p:cNvPr>
            <p:cNvSpPr txBox="1"/>
            <p:nvPr/>
          </p:nvSpPr>
          <p:spPr>
            <a:xfrm>
              <a:off x="5466256" y="4006045"/>
              <a:ext cx="2682004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非住宿生</a:t>
              </a:r>
              <a:endParaRPr lang="en-US" altLang="zh-TW" sz="1400" dirty="0"/>
            </a:p>
            <a:p>
              <a:r>
                <a:rPr lang="zh-TW" altLang="en-US" sz="1400" dirty="0"/>
                <a:t>室友名單：</a:t>
              </a:r>
              <a:endParaRPr lang="en-US" altLang="zh-TW" sz="1400" dirty="0"/>
            </a:p>
            <a:p>
              <a:r>
                <a:rPr lang="en-US" altLang="zh-TW" sz="1400" dirty="0"/>
                <a:t>1.</a:t>
              </a:r>
              <a:r>
                <a:rPr lang="zh-TW" altLang="en-US" sz="1400" dirty="0"/>
                <a:t> 資財四甲 </a:t>
              </a:r>
              <a:r>
                <a:rPr lang="en-US" altLang="zh-TW" sz="1400" dirty="0"/>
                <a:t>107AB0008 </a:t>
              </a:r>
              <a:r>
                <a:rPr lang="zh-TW" altLang="en-US" sz="1400" dirty="0"/>
                <a:t>黃詩洳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65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群組 62">
            <a:extLst>
              <a:ext uri="{FF2B5EF4-FFF2-40B4-BE49-F238E27FC236}">
                <a16:creationId xmlns:a16="http://schemas.microsoft.com/office/drawing/2014/main" id="{D36508DA-C55B-43B5-9956-84E4D808DC06}"/>
              </a:ext>
            </a:extLst>
          </p:cNvPr>
          <p:cNvGrpSpPr/>
          <p:nvPr/>
        </p:nvGrpSpPr>
        <p:grpSpPr>
          <a:xfrm>
            <a:off x="7190275" y="869787"/>
            <a:ext cx="3204594" cy="5402511"/>
            <a:chOff x="671610" y="880144"/>
            <a:chExt cx="3204594" cy="540251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DD5F572-892C-46F8-83FA-8C438A03C420}"/>
                </a:ext>
              </a:extLst>
            </p:cNvPr>
            <p:cNvSpPr/>
            <p:nvPr/>
          </p:nvSpPr>
          <p:spPr>
            <a:xfrm>
              <a:off x="671610" y="880145"/>
              <a:ext cx="3204594" cy="5402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ACDD9F7-0F08-487D-9D8A-6C80E6C81E2E}"/>
                </a:ext>
              </a:extLst>
            </p:cNvPr>
            <p:cNvSpPr/>
            <p:nvPr/>
          </p:nvSpPr>
          <p:spPr>
            <a:xfrm>
              <a:off x="671610" y="880144"/>
              <a:ext cx="3204594" cy="522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68D926DD-A2CD-4BC8-862A-4AFAD8C17C8F}"/>
                </a:ext>
              </a:extLst>
            </p:cNvPr>
            <p:cNvSpPr txBox="1"/>
            <p:nvPr/>
          </p:nvSpPr>
          <p:spPr>
            <a:xfrm>
              <a:off x="1190206" y="97197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</a:rPr>
                <a:t>新增足跡</a:t>
              </a:r>
              <a:endParaRPr lang="en-US" altLang="zh-TW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96BD72E9-9345-434A-B2B6-2E58E1B90C5A}"/>
                </a:ext>
              </a:extLst>
            </p:cNvPr>
            <p:cNvGrpSpPr/>
            <p:nvPr/>
          </p:nvGrpSpPr>
          <p:grpSpPr>
            <a:xfrm>
              <a:off x="818504" y="1038561"/>
              <a:ext cx="248042" cy="205379"/>
              <a:chOff x="4253219" y="878681"/>
              <a:chExt cx="248042" cy="205379"/>
            </a:xfrm>
          </p:grpSpPr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329115B1-918D-4D3D-976C-0A02259070A7}"/>
                  </a:ext>
                </a:extLst>
              </p:cNvPr>
              <p:cNvCxnSpPr/>
              <p:nvPr/>
            </p:nvCxnSpPr>
            <p:spPr>
              <a:xfrm>
                <a:off x="4257981" y="981708"/>
                <a:ext cx="24328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C817C148-76C9-4837-8183-91A750614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3219" y="878681"/>
                <a:ext cx="121640" cy="11017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157E1FA9-A3C5-408B-A00E-9A80A97B9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5600" y="973890"/>
                <a:ext cx="121640" cy="11017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7A6D9A7-69D6-44E5-90A1-15A5AAC1F9A5}"/>
                </a:ext>
              </a:extLst>
            </p:cNvPr>
            <p:cNvSpPr/>
            <p:nvPr/>
          </p:nvSpPr>
          <p:spPr>
            <a:xfrm>
              <a:off x="1854633" y="5906740"/>
              <a:ext cx="78017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完成</a:t>
              </a: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351D89F3-9B4F-4AAD-9EAD-9C55523EC02A}"/>
              </a:ext>
            </a:extLst>
          </p:cNvPr>
          <p:cNvSpPr/>
          <p:nvPr/>
        </p:nvSpPr>
        <p:spPr>
          <a:xfrm>
            <a:off x="7249569" y="3594122"/>
            <a:ext cx="3099579" cy="2140466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987A61E-1EA1-4B57-BE27-940245C83AAC}"/>
              </a:ext>
            </a:extLst>
          </p:cNvPr>
          <p:cNvGrpSpPr/>
          <p:nvPr/>
        </p:nvGrpSpPr>
        <p:grpSpPr>
          <a:xfrm>
            <a:off x="775067" y="869787"/>
            <a:ext cx="3227870" cy="5402511"/>
            <a:chOff x="671610" y="880144"/>
            <a:chExt cx="3227870" cy="540251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07B3AF4-55CB-4AB9-AB40-0CE89875FDFF}"/>
                </a:ext>
              </a:extLst>
            </p:cNvPr>
            <p:cNvSpPr/>
            <p:nvPr/>
          </p:nvSpPr>
          <p:spPr>
            <a:xfrm>
              <a:off x="671610" y="880145"/>
              <a:ext cx="3204594" cy="5402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902AEB8-4595-4559-9A6D-B33A21C56BAC}"/>
                </a:ext>
              </a:extLst>
            </p:cNvPr>
            <p:cNvSpPr/>
            <p:nvPr/>
          </p:nvSpPr>
          <p:spPr>
            <a:xfrm>
              <a:off x="671610" y="880144"/>
              <a:ext cx="3204594" cy="522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84BEF2C3-F056-487D-B318-07DD78AFF290}"/>
                </a:ext>
              </a:extLst>
            </p:cNvPr>
            <p:cNvSpPr txBox="1"/>
            <p:nvPr/>
          </p:nvSpPr>
          <p:spPr>
            <a:xfrm>
              <a:off x="1190206" y="97197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</a:rPr>
                <a:t>其他足跡確認</a:t>
              </a:r>
              <a:endParaRPr lang="en-US" altLang="zh-TW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3102EE37-09A0-461A-B29C-A490C77DC2B1}"/>
                </a:ext>
              </a:extLst>
            </p:cNvPr>
            <p:cNvGrpSpPr/>
            <p:nvPr/>
          </p:nvGrpSpPr>
          <p:grpSpPr>
            <a:xfrm>
              <a:off x="818504" y="1038561"/>
              <a:ext cx="248042" cy="205379"/>
              <a:chOff x="4253219" y="878681"/>
              <a:chExt cx="248042" cy="205379"/>
            </a:xfrm>
          </p:grpSpPr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2C129770-ECD5-45CF-A5F5-8A39AB1CB583}"/>
                  </a:ext>
                </a:extLst>
              </p:cNvPr>
              <p:cNvCxnSpPr/>
              <p:nvPr/>
            </p:nvCxnSpPr>
            <p:spPr>
              <a:xfrm>
                <a:off x="4257981" y="981708"/>
                <a:ext cx="24328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B43172A7-0907-47A3-973D-9C759D3C3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3219" y="878681"/>
                <a:ext cx="121640" cy="11017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BB8159B6-E899-4E73-AEC1-94DA5ED12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5600" y="973890"/>
                <a:ext cx="121640" cy="11017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1416E16-6D08-4329-8B7D-B9D363929F6D}"/>
                </a:ext>
              </a:extLst>
            </p:cNvPr>
            <p:cNvSpPr/>
            <p:nvPr/>
          </p:nvSpPr>
          <p:spPr>
            <a:xfrm>
              <a:off x="1854633" y="5906740"/>
              <a:ext cx="78017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確認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543F3914-F250-4813-8ED5-DE116832DBF9}"/>
                </a:ext>
              </a:extLst>
            </p:cNvPr>
            <p:cNvSpPr txBox="1"/>
            <p:nvPr/>
          </p:nvSpPr>
          <p:spPr>
            <a:xfrm>
              <a:off x="778113" y="1663802"/>
              <a:ext cx="31213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/>
                <a:t>填寫其他校園足跡</a:t>
              </a:r>
              <a:endParaRPr lang="en-US" altLang="zh-TW" sz="1600" b="1" dirty="0"/>
            </a:p>
            <a:p>
              <a:r>
                <a:rPr lang="en-US" altLang="zh-TW" sz="1600" b="1" dirty="0"/>
                <a:t>(</a:t>
              </a:r>
              <a:r>
                <a:rPr lang="zh-TW" altLang="en-US" sz="1600" b="1" dirty="0"/>
                <a:t>例如：圖書館、行政單位、餐廳</a:t>
              </a:r>
              <a:endParaRPr lang="en-US" altLang="zh-TW" sz="1600" b="1" dirty="0"/>
            </a:p>
            <a:p>
              <a:r>
                <a:rPr lang="zh-TW" altLang="en-US" sz="1600" b="1" dirty="0"/>
                <a:t>、便利商店、公共區域等</a:t>
              </a:r>
              <a:r>
                <a:rPr lang="en-US" altLang="zh-TW" sz="1600" b="1" dirty="0"/>
                <a:t>)</a:t>
              </a: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2FA0F542-5E51-451E-A87E-66D4B661FB2B}"/>
              </a:ext>
            </a:extLst>
          </p:cNvPr>
          <p:cNvSpPr/>
          <p:nvPr/>
        </p:nvSpPr>
        <p:spPr>
          <a:xfrm>
            <a:off x="300830" y="258791"/>
            <a:ext cx="241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Other Footprint Activity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49B89D-0177-4F07-911E-3B5A484503A9}"/>
              </a:ext>
            </a:extLst>
          </p:cNvPr>
          <p:cNvSpPr/>
          <p:nvPr/>
        </p:nvSpPr>
        <p:spPr>
          <a:xfrm>
            <a:off x="881570" y="3054333"/>
            <a:ext cx="2961096" cy="2747618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A1A36D-A1B0-452D-9333-6168C93F8692}"/>
              </a:ext>
            </a:extLst>
          </p:cNvPr>
          <p:cNvSpPr/>
          <p:nvPr/>
        </p:nvSpPr>
        <p:spPr>
          <a:xfrm>
            <a:off x="4030250" y="5801951"/>
            <a:ext cx="1277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recycleview</a:t>
            </a:r>
            <a:endParaRPr lang="zh-TW" altLang="en-US" dirty="0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516FEB17-23F7-421F-8E5C-A254A6B24AB2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3556006" y="5633125"/>
            <a:ext cx="474244" cy="3534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EB4CAEC5-BE5B-4CF8-93CD-CCD2519359AD}"/>
              </a:ext>
            </a:extLst>
          </p:cNvPr>
          <p:cNvSpPr/>
          <p:nvPr/>
        </p:nvSpPr>
        <p:spPr>
          <a:xfrm>
            <a:off x="2855912" y="2614766"/>
            <a:ext cx="956764" cy="401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新增足跡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72345DC9-D606-4939-A121-CC2D06A366E0}"/>
              </a:ext>
            </a:extLst>
          </p:cNvPr>
          <p:cNvSpPr txBox="1"/>
          <p:nvPr/>
        </p:nvSpPr>
        <p:spPr>
          <a:xfrm>
            <a:off x="896493" y="3100308"/>
            <a:ext cx="2916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時間：</a:t>
            </a:r>
            <a:r>
              <a:rPr lang="en-US" altLang="zh-TW" sz="1600" b="1" dirty="0"/>
              <a:t>5/9 12:00~13:00</a:t>
            </a:r>
          </a:p>
          <a:p>
            <a:r>
              <a:rPr lang="zh-TW" altLang="en-US" sz="1600" b="1" dirty="0"/>
              <a:t>地點：綠光庭園</a:t>
            </a:r>
            <a:endParaRPr lang="en-US" altLang="zh-TW" sz="1600" b="1" dirty="0"/>
          </a:p>
          <a:p>
            <a:r>
              <a:rPr lang="zh-TW" altLang="en-US" sz="1600" b="1" dirty="0"/>
              <a:t>事由：吃午餐</a:t>
            </a:r>
            <a:endParaRPr lang="en-US" altLang="zh-TW" sz="1600" b="1" dirty="0"/>
          </a:p>
          <a:p>
            <a:r>
              <a:rPr lang="zh-TW" altLang="en-US" sz="1600" b="1" dirty="0"/>
              <a:t>密切接觸者：</a:t>
            </a:r>
            <a:endParaRPr lang="en-US" altLang="zh-TW" sz="1600" b="1" dirty="0"/>
          </a:p>
          <a:p>
            <a:r>
              <a:rPr lang="zh-TW" altLang="en-US" sz="1600" b="1" dirty="0"/>
              <a:t>     </a:t>
            </a:r>
            <a:r>
              <a:rPr lang="en-US" altLang="zh-TW" sz="1600" b="1" dirty="0"/>
              <a:t>107AB0008 </a:t>
            </a:r>
            <a:r>
              <a:rPr lang="zh-TW" altLang="en-US" sz="1600" b="1" dirty="0"/>
              <a:t>資財四甲 黃詩洳</a:t>
            </a:r>
            <a:endParaRPr lang="en-US" altLang="zh-TW" sz="1600" b="1" dirty="0"/>
          </a:p>
          <a:p>
            <a:r>
              <a:rPr lang="zh-TW" altLang="en-US" sz="1600" b="1" dirty="0"/>
              <a:t>     </a:t>
            </a:r>
            <a:r>
              <a:rPr lang="en-US" altLang="zh-TW" sz="1600" b="1" dirty="0"/>
              <a:t>107AB0018 </a:t>
            </a:r>
            <a:r>
              <a:rPr lang="zh-TW" altLang="en-US" sz="1600" b="1" dirty="0"/>
              <a:t>資財四甲 許景雲</a:t>
            </a:r>
            <a:endParaRPr lang="en-US" altLang="zh-TW" sz="1600" b="1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870AFAD-EECD-4808-AC16-9982C2CDF5E9}"/>
              </a:ext>
            </a:extLst>
          </p:cNvPr>
          <p:cNvCxnSpPr>
            <a:cxnSpLocks/>
          </p:cNvCxnSpPr>
          <p:nvPr/>
        </p:nvCxnSpPr>
        <p:spPr>
          <a:xfrm>
            <a:off x="1003210" y="5010437"/>
            <a:ext cx="26918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CFA484D4-40F9-4F09-A85E-27E7BFAB70B5}"/>
              </a:ext>
            </a:extLst>
          </p:cNvPr>
          <p:cNvSpPr/>
          <p:nvPr/>
        </p:nvSpPr>
        <p:spPr>
          <a:xfrm>
            <a:off x="2346811" y="4641812"/>
            <a:ext cx="629091" cy="321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編輯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304FD7F-B240-4BAF-86DF-F5742F05078E}"/>
              </a:ext>
            </a:extLst>
          </p:cNvPr>
          <p:cNvSpPr/>
          <p:nvPr/>
        </p:nvSpPr>
        <p:spPr>
          <a:xfrm>
            <a:off x="3065939" y="4638117"/>
            <a:ext cx="629091" cy="321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刪除</a:t>
            </a: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190F5859-6585-497F-973E-28E6E49BE9A4}"/>
              </a:ext>
            </a:extLst>
          </p:cNvPr>
          <p:cNvSpPr txBox="1"/>
          <p:nvPr/>
        </p:nvSpPr>
        <p:spPr>
          <a:xfrm>
            <a:off x="7243645" y="1594667"/>
            <a:ext cx="14157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1600" b="1" dirty="0"/>
              <a:t>足跡日期：</a:t>
            </a:r>
            <a:endParaRPr lang="en-US" altLang="zh-TW" sz="1600" b="1" dirty="0"/>
          </a:p>
          <a:p>
            <a:pPr>
              <a:spcBef>
                <a:spcPts val="1200"/>
              </a:spcBef>
            </a:pPr>
            <a:r>
              <a:rPr lang="zh-TW" altLang="en-US" sz="1600" b="1" dirty="0"/>
              <a:t>足跡時間：</a:t>
            </a:r>
            <a:endParaRPr lang="en-US" altLang="zh-TW" sz="1600" b="1" dirty="0"/>
          </a:p>
          <a:p>
            <a:pPr>
              <a:spcBef>
                <a:spcPts val="1200"/>
              </a:spcBef>
            </a:pPr>
            <a:r>
              <a:rPr lang="zh-TW" altLang="en-US" sz="1600" b="1" dirty="0"/>
              <a:t>足跡地點：</a:t>
            </a:r>
            <a:endParaRPr lang="en-US" altLang="zh-TW" sz="1600" b="1" dirty="0"/>
          </a:p>
          <a:p>
            <a:pPr>
              <a:spcBef>
                <a:spcPts val="1200"/>
              </a:spcBef>
            </a:pPr>
            <a:r>
              <a:rPr lang="zh-TW" altLang="en-US" sz="1600" b="1" dirty="0"/>
              <a:t>活動事由：</a:t>
            </a:r>
            <a:endParaRPr lang="en-US" altLang="zh-TW" sz="1600" b="1" dirty="0"/>
          </a:p>
          <a:p>
            <a:pPr>
              <a:spcBef>
                <a:spcPts val="1200"/>
              </a:spcBef>
            </a:pPr>
            <a:r>
              <a:rPr lang="zh-TW" altLang="en-US" sz="1600" b="1" dirty="0"/>
              <a:t>密切接觸者：</a:t>
            </a:r>
            <a:endParaRPr lang="en-US" altLang="zh-TW" sz="1600" b="1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E1D264A-B1AD-4FEB-98C3-224133592CDF}"/>
              </a:ext>
            </a:extLst>
          </p:cNvPr>
          <p:cNvGrpSpPr/>
          <p:nvPr/>
        </p:nvGrpSpPr>
        <p:grpSpPr>
          <a:xfrm>
            <a:off x="8373298" y="1641035"/>
            <a:ext cx="1650896" cy="280340"/>
            <a:chOff x="8373298" y="1641035"/>
            <a:chExt cx="1650896" cy="280340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41875D0D-2721-4AA5-9515-D3C7B6B040EB}"/>
                </a:ext>
              </a:extLst>
            </p:cNvPr>
            <p:cNvSpPr/>
            <p:nvPr/>
          </p:nvSpPr>
          <p:spPr>
            <a:xfrm>
              <a:off x="8373298" y="1641035"/>
              <a:ext cx="1650896" cy="280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20DD2832-1C8E-4499-9464-FEFC851FBEBE}"/>
                </a:ext>
              </a:extLst>
            </p:cNvPr>
            <p:cNvSpPr/>
            <p:nvPr/>
          </p:nvSpPr>
          <p:spPr>
            <a:xfrm rot="10800000">
              <a:off x="9727385" y="1704853"/>
              <a:ext cx="205961" cy="17755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36AC8897-4A79-4DC6-9906-1BE960521C1D}"/>
              </a:ext>
            </a:extLst>
          </p:cNvPr>
          <p:cNvSpPr/>
          <p:nvPr/>
        </p:nvSpPr>
        <p:spPr>
          <a:xfrm>
            <a:off x="8373298" y="2006705"/>
            <a:ext cx="780176" cy="319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9528EBAB-20B8-492D-9DFB-7FD5880E6B32}"/>
              </a:ext>
            </a:extLst>
          </p:cNvPr>
          <p:cNvSpPr txBox="1"/>
          <p:nvPr/>
        </p:nvSpPr>
        <p:spPr>
          <a:xfrm>
            <a:off x="9171607" y="1981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~</a:t>
            </a:r>
            <a:endParaRPr lang="zh-TW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321AECE-05AC-4928-BEAB-D116B092E759}"/>
              </a:ext>
            </a:extLst>
          </p:cNvPr>
          <p:cNvSpPr/>
          <p:nvPr/>
        </p:nvSpPr>
        <p:spPr>
          <a:xfrm>
            <a:off x="9453735" y="2006705"/>
            <a:ext cx="780176" cy="319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FE69417-5537-40D8-9D80-DB125EF26D82}"/>
              </a:ext>
            </a:extLst>
          </p:cNvPr>
          <p:cNvSpPr/>
          <p:nvPr/>
        </p:nvSpPr>
        <p:spPr>
          <a:xfrm>
            <a:off x="8290155" y="2830606"/>
            <a:ext cx="1943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_______________</a:t>
            </a:r>
            <a:endParaRPr lang="zh-TW" altLang="en-US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10AA9D7F-A7FD-4C0A-B0D1-B2998A6945DE}"/>
              </a:ext>
            </a:extLst>
          </p:cNvPr>
          <p:cNvSpPr txBox="1"/>
          <p:nvPr/>
        </p:nvSpPr>
        <p:spPr>
          <a:xfrm>
            <a:off x="7475178" y="3710099"/>
            <a:ext cx="2484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班級            學號           姓名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B20668-E027-47BB-896A-78E3C09B62D5}"/>
              </a:ext>
            </a:extLst>
          </p:cNvPr>
          <p:cNvGrpSpPr/>
          <p:nvPr/>
        </p:nvGrpSpPr>
        <p:grpSpPr>
          <a:xfrm>
            <a:off x="8528815" y="4897524"/>
            <a:ext cx="338554" cy="338554"/>
            <a:chOff x="4136549" y="3668504"/>
            <a:chExt cx="567800" cy="5678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38FBA56A-4C49-444E-BD8C-4CD207D00FD2}"/>
                </a:ext>
              </a:extLst>
            </p:cNvPr>
            <p:cNvSpPr/>
            <p:nvPr/>
          </p:nvSpPr>
          <p:spPr>
            <a:xfrm>
              <a:off x="4136549" y="3668504"/>
              <a:ext cx="567800" cy="5678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加號 25">
              <a:extLst>
                <a:ext uri="{FF2B5EF4-FFF2-40B4-BE49-F238E27FC236}">
                  <a16:creationId xmlns:a16="http://schemas.microsoft.com/office/drawing/2014/main" id="{EC1457E6-35A7-42A8-A213-EE4F5865F647}"/>
                </a:ext>
              </a:extLst>
            </p:cNvPr>
            <p:cNvSpPr/>
            <p:nvPr/>
          </p:nvSpPr>
          <p:spPr>
            <a:xfrm>
              <a:off x="4249654" y="3781609"/>
              <a:ext cx="341590" cy="341590"/>
            </a:xfrm>
            <a:prstGeom prst="mathPlus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93CCF4B-7BA1-4C41-8C47-9F04D56ADC00}"/>
              </a:ext>
            </a:extLst>
          </p:cNvPr>
          <p:cNvSpPr txBox="1"/>
          <p:nvPr/>
        </p:nvSpPr>
        <p:spPr>
          <a:xfrm>
            <a:off x="7273283" y="4031915"/>
            <a:ext cx="2823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資財四甲  </a:t>
            </a:r>
            <a:r>
              <a:rPr lang="en-US" altLang="zh-TW" sz="1600" b="1" dirty="0"/>
              <a:t>107AB0008 </a:t>
            </a:r>
            <a:r>
              <a:rPr lang="zh-TW" altLang="en-US" sz="1600" b="1" dirty="0"/>
              <a:t> 黃詩洳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47DFCBA5-EF8D-4A6B-9AC3-DA10A2C21899}"/>
              </a:ext>
            </a:extLst>
          </p:cNvPr>
          <p:cNvSpPr txBox="1"/>
          <p:nvPr/>
        </p:nvSpPr>
        <p:spPr>
          <a:xfrm>
            <a:off x="7281679" y="4408010"/>
            <a:ext cx="2832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________</a:t>
            </a:r>
            <a:r>
              <a:rPr lang="zh-TW" altLang="en-US" sz="1600" b="1" dirty="0"/>
              <a:t>  </a:t>
            </a:r>
            <a:r>
              <a:rPr lang="en-US" altLang="zh-TW" sz="1600" b="1" dirty="0"/>
              <a:t>_________ 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_______</a:t>
            </a:r>
            <a:endParaRPr lang="zh-TW" altLang="en-US" sz="1600" b="1" dirty="0"/>
          </a:p>
        </p:txBody>
      </p:sp>
      <p:pic>
        <p:nvPicPr>
          <p:cNvPr id="1026" name="Picture 2" descr="delete Vector Icons free download in SVG, PNG Format">
            <a:extLst>
              <a:ext uri="{FF2B5EF4-FFF2-40B4-BE49-F238E27FC236}">
                <a16:creationId xmlns:a16="http://schemas.microsoft.com/office/drawing/2014/main" id="{B931B9BC-11EE-4BA5-882A-F00052DEB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333" y1="53778" x2="41333" y2="53778"/>
                        <a14:foregroundMark x1="50222" y1="56000" x2="50222" y2="56000"/>
                        <a14:foregroundMark x1="60444" y1="56889" x2="60444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03" t="13439" r="21744" b="17487"/>
          <a:stretch/>
        </p:blipFill>
        <p:spPr bwMode="auto">
          <a:xfrm>
            <a:off x="10053056" y="3994374"/>
            <a:ext cx="270267" cy="34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delete Vector Icons free download in SVG, PNG Format">
            <a:extLst>
              <a:ext uri="{FF2B5EF4-FFF2-40B4-BE49-F238E27FC236}">
                <a16:creationId xmlns:a16="http://schemas.microsoft.com/office/drawing/2014/main" id="{398ACF27-6CA7-4427-8831-18D8196F5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333" y1="53778" x2="41333" y2="53778"/>
                        <a14:foregroundMark x1="50222" y1="56000" x2="50222" y2="56000"/>
                        <a14:foregroundMark x1="60444" y1="56889" x2="60444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03" t="13439" r="21744" b="17487"/>
          <a:stretch/>
        </p:blipFill>
        <p:spPr bwMode="auto">
          <a:xfrm>
            <a:off x="10059430" y="4381352"/>
            <a:ext cx="270267" cy="34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矩形 122">
            <a:extLst>
              <a:ext uri="{FF2B5EF4-FFF2-40B4-BE49-F238E27FC236}">
                <a16:creationId xmlns:a16="http://schemas.microsoft.com/office/drawing/2014/main" id="{6FA80117-5198-445F-BB72-45DB9B7DA48D}"/>
              </a:ext>
            </a:extLst>
          </p:cNvPr>
          <p:cNvSpPr/>
          <p:nvPr/>
        </p:nvSpPr>
        <p:spPr>
          <a:xfrm>
            <a:off x="10734052" y="5667485"/>
            <a:ext cx="1277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recycleview</a:t>
            </a:r>
            <a:endParaRPr lang="zh-TW" altLang="en-US" dirty="0"/>
          </a:p>
        </p:txBody>
      </p:sp>
      <p:cxnSp>
        <p:nvCxnSpPr>
          <p:cNvPr id="124" name="接點: 弧形 123">
            <a:extLst>
              <a:ext uri="{FF2B5EF4-FFF2-40B4-BE49-F238E27FC236}">
                <a16:creationId xmlns:a16="http://schemas.microsoft.com/office/drawing/2014/main" id="{49F71EF7-73F7-4E62-A5D3-8359E23BAB0E}"/>
              </a:ext>
            </a:extLst>
          </p:cNvPr>
          <p:cNvCxnSpPr>
            <a:cxnSpLocks/>
            <a:stCxn id="123" idx="1"/>
          </p:cNvCxnSpPr>
          <p:nvPr/>
        </p:nvCxnSpPr>
        <p:spPr>
          <a:xfrm rot="10800000">
            <a:off x="10259808" y="5498659"/>
            <a:ext cx="474244" cy="3534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184FEA7-E095-4A10-8D57-95BBCA56104E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12676" y="2815617"/>
            <a:ext cx="3377599" cy="840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15799EA0-57B2-497F-A75C-0E04797053B2}"/>
              </a:ext>
            </a:extLst>
          </p:cNvPr>
          <p:cNvSpPr txBox="1"/>
          <p:nvPr/>
        </p:nvSpPr>
        <p:spPr>
          <a:xfrm>
            <a:off x="5187879" y="2355145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E10C4F61-1CB7-49E1-803A-2A1EA9D6EB77}"/>
              </a:ext>
            </a:extLst>
          </p:cNvPr>
          <p:cNvCxnSpPr>
            <a:cxnSpLocks/>
            <a:stCxn id="69" idx="1"/>
            <a:endCxn id="10" idx="3"/>
          </p:cNvCxnSpPr>
          <p:nvPr/>
        </p:nvCxnSpPr>
        <p:spPr>
          <a:xfrm flipH="1" flipV="1">
            <a:off x="3842666" y="4428142"/>
            <a:ext cx="4530632" cy="163751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B6002419-6E8A-4423-A067-C95A4C7343F7}"/>
              </a:ext>
            </a:extLst>
          </p:cNvPr>
          <p:cNvSpPr txBox="1"/>
          <p:nvPr/>
        </p:nvSpPr>
        <p:spPr>
          <a:xfrm>
            <a:off x="5937719" y="4793892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4A227991-D1D4-4E86-8029-F1D4621D5434}"/>
              </a:ext>
            </a:extLst>
          </p:cNvPr>
          <p:cNvGrpSpPr/>
          <p:nvPr/>
        </p:nvGrpSpPr>
        <p:grpSpPr>
          <a:xfrm>
            <a:off x="8370723" y="2422671"/>
            <a:ext cx="1650896" cy="280340"/>
            <a:chOff x="8373298" y="1641035"/>
            <a:chExt cx="1650896" cy="28034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55D81D7-8F96-4C40-AC62-63E93919FB4D}"/>
                </a:ext>
              </a:extLst>
            </p:cNvPr>
            <p:cNvSpPr/>
            <p:nvPr/>
          </p:nvSpPr>
          <p:spPr>
            <a:xfrm>
              <a:off x="8373298" y="1641035"/>
              <a:ext cx="1650896" cy="280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7A07AEF3-D738-4D3C-AD50-0432CCCDB7BF}"/>
                </a:ext>
              </a:extLst>
            </p:cNvPr>
            <p:cNvSpPr/>
            <p:nvPr/>
          </p:nvSpPr>
          <p:spPr>
            <a:xfrm rot="10800000">
              <a:off x="9727385" y="1704853"/>
              <a:ext cx="205961" cy="17755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184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507B3AF4-55CB-4AB9-AB40-0CE89875FDFF}"/>
              </a:ext>
            </a:extLst>
          </p:cNvPr>
          <p:cNvSpPr/>
          <p:nvPr/>
        </p:nvSpPr>
        <p:spPr>
          <a:xfrm>
            <a:off x="775067" y="869788"/>
            <a:ext cx="3204594" cy="540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191A97-F522-440C-992C-3845C3EB1E45}"/>
              </a:ext>
            </a:extLst>
          </p:cNvPr>
          <p:cNvSpPr/>
          <p:nvPr/>
        </p:nvSpPr>
        <p:spPr>
          <a:xfrm>
            <a:off x="891283" y="1872074"/>
            <a:ext cx="2961096" cy="3814948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902AEB8-4595-4559-9A6D-B33A21C56BAC}"/>
              </a:ext>
            </a:extLst>
          </p:cNvPr>
          <p:cNvSpPr/>
          <p:nvPr/>
        </p:nvSpPr>
        <p:spPr>
          <a:xfrm>
            <a:off x="775067" y="869787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4BEF2C3-F056-487D-B318-07DD78AFF290}"/>
              </a:ext>
            </a:extLst>
          </p:cNvPr>
          <p:cNvSpPr txBox="1"/>
          <p:nvPr/>
        </p:nvSpPr>
        <p:spPr>
          <a:xfrm>
            <a:off x="1293663" y="96161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其他足跡確認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3102EE37-09A0-461A-B29C-A490C77DC2B1}"/>
              </a:ext>
            </a:extLst>
          </p:cNvPr>
          <p:cNvGrpSpPr/>
          <p:nvPr/>
        </p:nvGrpSpPr>
        <p:grpSpPr>
          <a:xfrm>
            <a:off x="921961" y="1028204"/>
            <a:ext cx="248042" cy="205379"/>
            <a:chOff x="4253219" y="878681"/>
            <a:chExt cx="248042" cy="205379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C129770-ECD5-45CF-A5F5-8A39AB1CB583}"/>
                </a:ext>
              </a:extLst>
            </p:cNvPr>
            <p:cNvCxnSpPr/>
            <p:nvPr/>
          </p:nvCxnSpPr>
          <p:spPr>
            <a:xfrm>
              <a:off x="4257981" y="981708"/>
              <a:ext cx="243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B43172A7-0907-47A3-973D-9C759D3C3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219" y="878681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BB8159B6-E899-4E73-AEC1-94DA5ED12C53}"/>
                </a:ext>
              </a:extLst>
            </p:cNvPr>
            <p:cNvCxnSpPr>
              <a:cxnSpLocks/>
            </p:cNvCxnSpPr>
            <p:nvPr/>
          </p:nvCxnSpPr>
          <p:spPr>
            <a:xfrm>
              <a:off x="4255600" y="973890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A1416E16-6D08-4329-8B7D-B9D363929F6D}"/>
              </a:ext>
            </a:extLst>
          </p:cNvPr>
          <p:cNvSpPr/>
          <p:nvPr/>
        </p:nvSpPr>
        <p:spPr>
          <a:xfrm>
            <a:off x="1423731" y="5810383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FA0F542-5E51-451E-A87E-66D4B661FB2B}"/>
              </a:ext>
            </a:extLst>
          </p:cNvPr>
          <p:cNvSpPr/>
          <p:nvPr/>
        </p:nvSpPr>
        <p:spPr>
          <a:xfrm>
            <a:off x="300830" y="258791"/>
            <a:ext cx="241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Other Footprint Activity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2A2B314-4251-4274-9D18-89DE3DEB1636}"/>
              </a:ext>
            </a:extLst>
          </p:cNvPr>
          <p:cNvSpPr txBox="1"/>
          <p:nvPr/>
        </p:nvSpPr>
        <p:spPr>
          <a:xfrm>
            <a:off x="891283" y="1914888"/>
            <a:ext cx="2916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時間：</a:t>
            </a:r>
            <a:r>
              <a:rPr lang="en-US" altLang="zh-TW" sz="1600" b="1" dirty="0"/>
              <a:t>5/9 12:00~13:00</a:t>
            </a:r>
          </a:p>
          <a:p>
            <a:r>
              <a:rPr lang="zh-TW" altLang="en-US" sz="1600" b="1" dirty="0"/>
              <a:t>地點：綠光庭園</a:t>
            </a:r>
            <a:endParaRPr lang="en-US" altLang="zh-TW" sz="1600" b="1" dirty="0"/>
          </a:p>
          <a:p>
            <a:r>
              <a:rPr lang="zh-TW" altLang="en-US" sz="1600" b="1" dirty="0"/>
              <a:t>事由：吃午餐</a:t>
            </a:r>
            <a:endParaRPr lang="en-US" altLang="zh-TW" sz="1600" b="1" dirty="0"/>
          </a:p>
          <a:p>
            <a:r>
              <a:rPr lang="zh-TW" altLang="en-US" sz="1600" b="1" dirty="0"/>
              <a:t>密切接觸者：</a:t>
            </a:r>
            <a:endParaRPr lang="en-US" altLang="zh-TW" sz="1600" b="1" dirty="0"/>
          </a:p>
          <a:p>
            <a:r>
              <a:rPr lang="zh-TW" altLang="en-US" sz="1600" b="1" dirty="0"/>
              <a:t>     </a:t>
            </a:r>
            <a:r>
              <a:rPr lang="en-US" altLang="zh-TW" sz="1600" b="1" dirty="0"/>
              <a:t>107AB0008 </a:t>
            </a:r>
            <a:r>
              <a:rPr lang="zh-TW" altLang="en-US" sz="1600" b="1" dirty="0"/>
              <a:t>資財四甲 黃詩洳</a:t>
            </a:r>
            <a:endParaRPr lang="en-US" altLang="zh-TW" sz="1600" b="1" dirty="0"/>
          </a:p>
          <a:p>
            <a:r>
              <a:rPr lang="zh-TW" altLang="en-US" sz="1600" b="1" dirty="0"/>
              <a:t>     </a:t>
            </a:r>
            <a:r>
              <a:rPr lang="en-US" altLang="zh-TW" sz="1600" b="1" dirty="0"/>
              <a:t>107AB0018 </a:t>
            </a:r>
            <a:r>
              <a:rPr lang="zh-TW" altLang="en-US" sz="1600" b="1" dirty="0"/>
              <a:t>資財四甲 許景雲</a:t>
            </a:r>
            <a:endParaRPr lang="en-US" altLang="zh-TW" sz="16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4F2D3F-667B-4BAC-94C0-DA97ABAF8950}"/>
              </a:ext>
            </a:extLst>
          </p:cNvPr>
          <p:cNvSpPr/>
          <p:nvPr/>
        </p:nvSpPr>
        <p:spPr>
          <a:xfrm>
            <a:off x="2368611" y="5810383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D3426A-514A-41F9-A2F8-41285564E3C6}"/>
              </a:ext>
            </a:extLst>
          </p:cNvPr>
          <p:cNvSpPr/>
          <p:nvPr/>
        </p:nvSpPr>
        <p:spPr>
          <a:xfrm>
            <a:off x="891283" y="146877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確認以下資料是否正確無誤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37C8E7-F02B-4EDF-B0CE-5C897C226C7C}"/>
              </a:ext>
            </a:extLst>
          </p:cNvPr>
          <p:cNvSpPr/>
          <p:nvPr/>
        </p:nvSpPr>
        <p:spPr>
          <a:xfrm>
            <a:off x="4017083" y="5720985"/>
            <a:ext cx="1277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recycleview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E9C4B890-9AD6-43DB-9E16-3BB2725C8D4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542839" y="5552159"/>
            <a:ext cx="474244" cy="3534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3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738</Words>
  <Application>Microsoft Office PowerPoint</Application>
  <PresentationFormat>寬螢幕</PresentationFormat>
  <Paragraphs>236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黃詩洳</dc:creator>
  <cp:lastModifiedBy>黃詩洳</cp:lastModifiedBy>
  <cp:revision>39</cp:revision>
  <dcterms:created xsi:type="dcterms:W3CDTF">2022-05-10T02:18:29Z</dcterms:created>
  <dcterms:modified xsi:type="dcterms:W3CDTF">2022-05-23T10:47:03Z</dcterms:modified>
</cp:coreProperties>
</file>