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8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0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47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06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41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5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0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1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11A0-4DD5-48F6-BD4B-D43B63C88D17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8C83-BE84-4C20-B878-C20F34559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1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群組 619"/>
          <p:cNvGrpSpPr/>
          <p:nvPr/>
        </p:nvGrpSpPr>
        <p:grpSpPr>
          <a:xfrm>
            <a:off x="3219799" y="242035"/>
            <a:ext cx="1699259" cy="1480304"/>
            <a:chOff x="8039919" y="1833442"/>
            <a:chExt cx="1384700" cy="1216720"/>
          </a:xfrm>
        </p:grpSpPr>
        <p:sp>
          <p:nvSpPr>
            <p:cNvPr id="607" name="圓角矩形 606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文字方塊 607"/>
            <p:cNvSpPr txBox="1"/>
            <p:nvPr/>
          </p:nvSpPr>
          <p:spPr>
            <a:xfrm>
              <a:off x="8081723" y="184048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Arial Rounded MT Bold" panose="020F0704030504030204" pitchFamily="34" charset="0"/>
                </a:rPr>
                <a:t>1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09" name="文字方塊 608"/>
            <p:cNvSpPr txBox="1"/>
            <p:nvPr/>
          </p:nvSpPr>
          <p:spPr>
            <a:xfrm>
              <a:off x="8257330" y="1930021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JANUARY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aphicFrame>
        <p:nvGraphicFramePr>
          <p:cNvPr id="619" name="表格 6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78224"/>
              </p:ext>
            </p:extLst>
          </p:nvPr>
        </p:nvGraphicFramePr>
        <p:xfrm>
          <a:off x="3329216" y="593947"/>
          <a:ext cx="1480423" cy="102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元旦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十九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b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二十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廿一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小寒</a:t>
                      </a:r>
                      <a:endParaRPr lang="zh-TW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廿三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b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廿四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廿五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廿六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b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廿七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廿八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廿九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臘月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初二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b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初三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初四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</a:t>
                      </a:r>
                      <a:b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初五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</a:t>
                      </a:r>
                      <a:b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初六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</a:t>
                      </a:r>
                      <a:br>
                        <a:rPr lang="en-US" altLang="zh-TW" sz="6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初七</a:t>
                      </a:r>
                      <a:endParaRPr lang="zh-TW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</a:t>
                      </a:r>
                      <a:br>
                        <a:rPr lang="en-US" altLang="zh-TW" sz="6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大寒</a:t>
                      </a:r>
                      <a:endParaRPr lang="zh-TW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初九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初十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23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十一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24</a:t>
                      </a:r>
                      <a:b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十二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</a:t>
                      </a:r>
                      <a:b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十三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26</a:t>
                      </a:r>
                      <a:b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十四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十五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十六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29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十七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30</a:t>
                      </a:r>
                      <a:br>
                        <a:rPr lang="en-US" altLang="zh-TW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十八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31</a:t>
                      </a:r>
                      <a:br>
                        <a:rPr lang="en-US" altLang="zh-TW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十九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500"/>
                        </a:lnSpc>
                      </a:pP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pSp>
        <p:nvGrpSpPr>
          <p:cNvPr id="691" name="群組 690"/>
          <p:cNvGrpSpPr/>
          <p:nvPr/>
        </p:nvGrpSpPr>
        <p:grpSpPr>
          <a:xfrm>
            <a:off x="5157397" y="242035"/>
            <a:ext cx="1699259" cy="1480304"/>
            <a:chOff x="8039919" y="1833442"/>
            <a:chExt cx="1384700" cy="1216720"/>
          </a:xfrm>
        </p:grpSpPr>
        <p:sp>
          <p:nvSpPr>
            <p:cNvPr id="692" name="圓角矩形 691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3" name="文字方塊 692"/>
            <p:cNvSpPr txBox="1"/>
            <p:nvPr/>
          </p:nvSpPr>
          <p:spPr>
            <a:xfrm>
              <a:off x="8085733" y="1840486"/>
              <a:ext cx="262820" cy="30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 Rounded MT Bold" panose="020F0704030504030204" pitchFamily="34" charset="0"/>
                </a:rPr>
                <a:t>2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94" name="文字方塊 693"/>
            <p:cNvSpPr txBox="1"/>
            <p:nvPr/>
          </p:nvSpPr>
          <p:spPr>
            <a:xfrm>
              <a:off x="8261341" y="1930021"/>
              <a:ext cx="657311" cy="21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FEBRUARY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701" name="群組 700"/>
          <p:cNvGrpSpPr/>
          <p:nvPr/>
        </p:nvGrpSpPr>
        <p:grpSpPr>
          <a:xfrm>
            <a:off x="7094995" y="242035"/>
            <a:ext cx="1699259" cy="1480304"/>
            <a:chOff x="8039919" y="1833442"/>
            <a:chExt cx="1384700" cy="1216720"/>
          </a:xfrm>
        </p:grpSpPr>
        <p:sp>
          <p:nvSpPr>
            <p:cNvPr id="702" name="圓角矩形 701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3" name="文字方塊 702"/>
            <p:cNvSpPr txBox="1"/>
            <p:nvPr/>
          </p:nvSpPr>
          <p:spPr>
            <a:xfrm>
              <a:off x="8084434" y="1840486"/>
              <a:ext cx="262820" cy="30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 Rounded MT Bold" panose="020F0704030504030204" pitchFamily="34" charset="0"/>
                </a:rPr>
                <a:t>3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04" name="文字方塊 703"/>
            <p:cNvSpPr txBox="1"/>
            <p:nvPr/>
          </p:nvSpPr>
          <p:spPr>
            <a:xfrm>
              <a:off x="8260041" y="1930021"/>
              <a:ext cx="537135" cy="21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MARCH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706" name="群組 705"/>
          <p:cNvGrpSpPr/>
          <p:nvPr/>
        </p:nvGrpSpPr>
        <p:grpSpPr>
          <a:xfrm>
            <a:off x="3219799" y="1887088"/>
            <a:ext cx="1699259" cy="1480304"/>
            <a:chOff x="8039919" y="1833442"/>
            <a:chExt cx="1384700" cy="1216720"/>
          </a:xfrm>
        </p:grpSpPr>
        <p:sp>
          <p:nvSpPr>
            <p:cNvPr id="707" name="圓角矩形 706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8" name="文字方塊 707"/>
            <p:cNvSpPr txBox="1"/>
            <p:nvPr/>
          </p:nvSpPr>
          <p:spPr>
            <a:xfrm>
              <a:off x="8081723" y="1840486"/>
              <a:ext cx="262820" cy="30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 Rounded MT Bold" panose="020F0704030504030204" pitchFamily="34" charset="0"/>
                </a:rPr>
                <a:t>4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09" name="文字方塊 708"/>
            <p:cNvSpPr txBox="1"/>
            <p:nvPr/>
          </p:nvSpPr>
          <p:spPr>
            <a:xfrm>
              <a:off x="8257330" y="1930021"/>
              <a:ext cx="428716" cy="21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APRIL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710" name="群組 709"/>
          <p:cNvGrpSpPr/>
          <p:nvPr/>
        </p:nvGrpSpPr>
        <p:grpSpPr>
          <a:xfrm>
            <a:off x="5157397" y="1887088"/>
            <a:ext cx="1699259" cy="1480304"/>
            <a:chOff x="8039919" y="1833442"/>
            <a:chExt cx="1384700" cy="1216720"/>
          </a:xfrm>
        </p:grpSpPr>
        <p:sp>
          <p:nvSpPr>
            <p:cNvPr id="711" name="圓角矩形 710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2" name="文字方塊 711"/>
            <p:cNvSpPr txBox="1"/>
            <p:nvPr/>
          </p:nvSpPr>
          <p:spPr>
            <a:xfrm>
              <a:off x="8095554" y="1840486"/>
              <a:ext cx="262820" cy="30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 Rounded MT Bold" panose="020F0704030504030204" pitchFamily="34" charset="0"/>
                </a:rPr>
                <a:t>5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13" name="文字方塊 712"/>
            <p:cNvSpPr txBox="1"/>
            <p:nvPr/>
          </p:nvSpPr>
          <p:spPr>
            <a:xfrm>
              <a:off x="8271162" y="1930021"/>
              <a:ext cx="368628" cy="21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MAY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714" name="群組 713"/>
          <p:cNvGrpSpPr/>
          <p:nvPr/>
        </p:nvGrpSpPr>
        <p:grpSpPr>
          <a:xfrm>
            <a:off x="7094995" y="1887088"/>
            <a:ext cx="1699259" cy="1480304"/>
            <a:chOff x="8039919" y="1833442"/>
            <a:chExt cx="1384700" cy="1216720"/>
          </a:xfrm>
        </p:grpSpPr>
        <p:sp>
          <p:nvSpPr>
            <p:cNvPr id="715" name="圓角矩形 714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6" name="文字方塊 715"/>
            <p:cNvSpPr txBox="1"/>
            <p:nvPr/>
          </p:nvSpPr>
          <p:spPr>
            <a:xfrm>
              <a:off x="8094255" y="1840486"/>
              <a:ext cx="262820" cy="30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 Rounded MT Bold" panose="020F0704030504030204" pitchFamily="34" charset="0"/>
                </a:rPr>
                <a:t>6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17" name="文字方塊 716"/>
            <p:cNvSpPr txBox="1"/>
            <p:nvPr/>
          </p:nvSpPr>
          <p:spPr>
            <a:xfrm>
              <a:off x="8269862" y="1930021"/>
              <a:ext cx="376465" cy="21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JUNE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718" name="群組 717"/>
          <p:cNvGrpSpPr/>
          <p:nvPr/>
        </p:nvGrpSpPr>
        <p:grpSpPr>
          <a:xfrm>
            <a:off x="3219799" y="3515309"/>
            <a:ext cx="1699259" cy="1480304"/>
            <a:chOff x="8039919" y="1833442"/>
            <a:chExt cx="1384700" cy="1216720"/>
          </a:xfrm>
        </p:grpSpPr>
        <p:sp>
          <p:nvSpPr>
            <p:cNvPr id="719" name="圓角矩形 718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0" name="文字方塊 719"/>
            <p:cNvSpPr txBox="1"/>
            <p:nvPr/>
          </p:nvSpPr>
          <p:spPr>
            <a:xfrm>
              <a:off x="8096480" y="1840486"/>
              <a:ext cx="262820" cy="30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 Rounded MT Bold" panose="020F0704030504030204" pitchFamily="34" charset="0"/>
                </a:rPr>
                <a:t>7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21" name="文字方塊 720"/>
            <p:cNvSpPr txBox="1"/>
            <p:nvPr/>
          </p:nvSpPr>
          <p:spPr>
            <a:xfrm>
              <a:off x="8272088" y="1930021"/>
              <a:ext cx="350340" cy="21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JULY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722" name="群組 721"/>
          <p:cNvGrpSpPr/>
          <p:nvPr/>
        </p:nvGrpSpPr>
        <p:grpSpPr>
          <a:xfrm>
            <a:off x="5157397" y="3515309"/>
            <a:ext cx="1699259" cy="1480304"/>
            <a:chOff x="8039919" y="1833442"/>
            <a:chExt cx="1384700" cy="1216720"/>
          </a:xfrm>
        </p:grpSpPr>
        <p:sp>
          <p:nvSpPr>
            <p:cNvPr id="723" name="圓角矩形 722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4" name="文字方塊 723"/>
            <p:cNvSpPr txBox="1"/>
            <p:nvPr/>
          </p:nvSpPr>
          <p:spPr>
            <a:xfrm>
              <a:off x="8085733" y="1840486"/>
              <a:ext cx="262820" cy="30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 Rounded MT Bold" panose="020F0704030504030204" pitchFamily="34" charset="0"/>
                </a:rPr>
                <a:t>8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25" name="文字方塊 724"/>
            <p:cNvSpPr txBox="1"/>
            <p:nvPr/>
          </p:nvSpPr>
          <p:spPr>
            <a:xfrm>
              <a:off x="8261341" y="1930021"/>
              <a:ext cx="530604" cy="21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AUGUST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726" name="群組 725"/>
          <p:cNvGrpSpPr/>
          <p:nvPr/>
        </p:nvGrpSpPr>
        <p:grpSpPr>
          <a:xfrm>
            <a:off x="7094995" y="3515309"/>
            <a:ext cx="1699259" cy="1480304"/>
            <a:chOff x="8039919" y="1833442"/>
            <a:chExt cx="1384700" cy="1216720"/>
          </a:xfrm>
        </p:grpSpPr>
        <p:sp>
          <p:nvSpPr>
            <p:cNvPr id="727" name="圓角矩形 726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8" name="文字方塊 727"/>
            <p:cNvSpPr txBox="1"/>
            <p:nvPr/>
          </p:nvSpPr>
          <p:spPr>
            <a:xfrm>
              <a:off x="8084434" y="1840486"/>
              <a:ext cx="262820" cy="30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 Rounded MT Bold" panose="020F0704030504030204" pitchFamily="34" charset="0"/>
                </a:rPr>
                <a:t>9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29" name="文字方塊 728"/>
            <p:cNvSpPr txBox="1"/>
            <p:nvPr/>
          </p:nvSpPr>
          <p:spPr>
            <a:xfrm>
              <a:off x="8260041" y="1930021"/>
              <a:ext cx="712174" cy="21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SEPTEMBER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730" name="群組 729"/>
          <p:cNvGrpSpPr/>
          <p:nvPr/>
        </p:nvGrpSpPr>
        <p:grpSpPr>
          <a:xfrm>
            <a:off x="3219799" y="5143530"/>
            <a:ext cx="1699259" cy="1480304"/>
            <a:chOff x="8039919" y="1833442"/>
            <a:chExt cx="1384700" cy="1216720"/>
          </a:xfrm>
        </p:grpSpPr>
        <p:sp>
          <p:nvSpPr>
            <p:cNvPr id="731" name="圓角矩形 730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2" name="文字方塊 731"/>
            <p:cNvSpPr txBox="1"/>
            <p:nvPr/>
          </p:nvSpPr>
          <p:spPr>
            <a:xfrm>
              <a:off x="8039919" y="1840486"/>
              <a:ext cx="375158" cy="30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Arial Rounded MT Bold" panose="020F0704030504030204" pitchFamily="34" charset="0"/>
                </a:rPr>
                <a:t>10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33" name="文字方塊 732"/>
            <p:cNvSpPr txBox="1"/>
            <p:nvPr/>
          </p:nvSpPr>
          <p:spPr>
            <a:xfrm>
              <a:off x="8297603" y="1930021"/>
              <a:ext cx="657311" cy="21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OCTOBER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734" name="群組 733"/>
          <p:cNvGrpSpPr/>
          <p:nvPr/>
        </p:nvGrpSpPr>
        <p:grpSpPr>
          <a:xfrm>
            <a:off x="5157397" y="5143530"/>
            <a:ext cx="1699259" cy="1480304"/>
            <a:chOff x="8039919" y="1833442"/>
            <a:chExt cx="1384700" cy="1216720"/>
          </a:xfrm>
        </p:grpSpPr>
        <p:sp>
          <p:nvSpPr>
            <p:cNvPr id="735" name="圓角矩形 734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6" name="文字方塊 735"/>
            <p:cNvSpPr txBox="1"/>
            <p:nvPr/>
          </p:nvSpPr>
          <p:spPr>
            <a:xfrm>
              <a:off x="8039919" y="1840486"/>
              <a:ext cx="375158" cy="30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Arial Rounded MT Bold" panose="020F0704030504030204" pitchFamily="34" charset="0"/>
                </a:rPr>
                <a:t>11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37" name="文字方塊 736"/>
            <p:cNvSpPr txBox="1"/>
            <p:nvPr/>
          </p:nvSpPr>
          <p:spPr>
            <a:xfrm>
              <a:off x="8279427" y="1930021"/>
              <a:ext cx="701724" cy="21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NOVEMBER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738" name="群組 737"/>
          <p:cNvGrpSpPr/>
          <p:nvPr/>
        </p:nvGrpSpPr>
        <p:grpSpPr>
          <a:xfrm>
            <a:off x="7094995" y="5143530"/>
            <a:ext cx="1699259" cy="1480304"/>
            <a:chOff x="8039919" y="1833442"/>
            <a:chExt cx="1384700" cy="1216720"/>
          </a:xfrm>
        </p:grpSpPr>
        <p:sp>
          <p:nvSpPr>
            <p:cNvPr id="739" name="圓角矩形 738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0" name="文字方塊 739"/>
            <p:cNvSpPr txBox="1"/>
            <p:nvPr/>
          </p:nvSpPr>
          <p:spPr>
            <a:xfrm>
              <a:off x="8039919" y="1840486"/>
              <a:ext cx="375158" cy="30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Arial Rounded MT Bold" panose="020F0704030504030204" pitchFamily="34" charset="0"/>
                </a:rPr>
                <a:t>12</a:t>
              </a:r>
              <a:endParaRPr lang="zh-TW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41" name="文字方塊 740"/>
            <p:cNvSpPr txBox="1"/>
            <p:nvPr/>
          </p:nvSpPr>
          <p:spPr>
            <a:xfrm>
              <a:off x="8299023" y="1930021"/>
              <a:ext cx="712174" cy="21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latin typeface="Bauhaus 93" panose="04030905020B02020C02" pitchFamily="82" charset="0"/>
                </a:rPr>
                <a:t>DECEMBER</a:t>
              </a:r>
              <a:endParaRPr lang="zh-TW" altLang="en-US" sz="1100" dirty="0">
                <a:latin typeface="Bauhaus 93" panose="04030905020B02020C02" pitchFamily="82" charset="0"/>
              </a:endParaRPr>
            </a:p>
          </p:txBody>
        </p:sp>
      </p:grpSp>
      <p:graphicFrame>
        <p:nvGraphicFramePr>
          <p:cNvPr id="752" name="表格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64320"/>
              </p:ext>
            </p:extLst>
          </p:nvPr>
        </p:nvGraphicFramePr>
        <p:xfrm>
          <a:off x="7204412" y="593947"/>
          <a:ext cx="1480423" cy="879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</a:t>
                      </a: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en-US" altLang="zh-TW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二月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春分</a:t>
                      </a:r>
                      <a:endParaRPr lang="zh-TW" altLang="en-US" sz="600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</a:tbl>
          </a:graphicData>
        </a:graphic>
      </p:graphicFrame>
      <p:graphicFrame>
        <p:nvGraphicFramePr>
          <p:cNvPr id="753" name="表格 7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57638"/>
              </p:ext>
            </p:extLst>
          </p:nvPr>
        </p:nvGraphicFramePr>
        <p:xfrm>
          <a:off x="3329216" y="2220142"/>
          <a:ext cx="1480423" cy="879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清明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三月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穀雨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</a:tbl>
          </a:graphicData>
        </a:graphic>
      </p:graphicFrame>
      <p:graphicFrame>
        <p:nvGraphicFramePr>
          <p:cNvPr id="754" name="表格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38461"/>
              </p:ext>
            </p:extLst>
          </p:nvPr>
        </p:nvGraphicFramePr>
        <p:xfrm>
          <a:off x="5257895" y="2220142"/>
          <a:ext cx="1480423" cy="102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勞動節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立夏</a:t>
                      </a:r>
                      <a:endParaRPr lang="zh-TW" altLang="en-US" sz="600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母親節</a:t>
                      </a:r>
                      <a:endParaRPr lang="zh-TW" altLang="en-US" sz="5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四月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小滿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6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755" name="表格 7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06868"/>
              </p:ext>
            </p:extLst>
          </p:nvPr>
        </p:nvGraphicFramePr>
        <p:xfrm>
          <a:off x="7204412" y="2220142"/>
          <a:ext cx="1480423" cy="102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芒種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五月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en-US" altLang="zh-TW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端午節</a:t>
                      </a:r>
                      <a:endParaRPr lang="zh-TW" altLang="en-US" sz="5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夏至</a:t>
                      </a:r>
                      <a:endParaRPr lang="zh-TW" altLang="en-US" sz="600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756" name="表格 7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22924"/>
              </p:ext>
            </p:extLst>
          </p:nvPr>
        </p:nvGraphicFramePr>
        <p:xfrm>
          <a:off x="3329216" y="3841802"/>
          <a:ext cx="1480423" cy="102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小暑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六月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大暑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757" name="表格 7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0484"/>
              </p:ext>
            </p:extLst>
          </p:nvPr>
        </p:nvGraphicFramePr>
        <p:xfrm>
          <a:off x="5257895" y="3841802"/>
          <a:ext cx="1480423" cy="102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立秋</a:t>
                      </a:r>
                      <a:endParaRPr lang="zh-TW" altLang="en-US" sz="600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七月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處暑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758" name="表格 7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49112"/>
              </p:ext>
            </p:extLst>
          </p:nvPr>
        </p:nvGraphicFramePr>
        <p:xfrm>
          <a:off x="7204412" y="3841802"/>
          <a:ext cx="1480423" cy="102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en-US" altLang="zh-TW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白露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秋分</a:t>
                      </a:r>
                      <a:endParaRPr lang="zh-TW" altLang="en-US" sz="600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759" name="表格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47702"/>
              </p:ext>
            </p:extLst>
          </p:nvPr>
        </p:nvGraphicFramePr>
        <p:xfrm>
          <a:off x="3329216" y="5475587"/>
          <a:ext cx="1480423" cy="102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九月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霜降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760" name="表格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81390"/>
              </p:ext>
            </p:extLst>
          </p:nvPr>
        </p:nvGraphicFramePr>
        <p:xfrm>
          <a:off x="5257895" y="5475587"/>
          <a:ext cx="1480423" cy="102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十月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立冬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en-US" altLang="zh-TW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小雪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en-US" altLang="zh-TW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761" name="表格 7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7003"/>
              </p:ext>
            </p:extLst>
          </p:nvPr>
        </p:nvGraphicFramePr>
        <p:xfrm>
          <a:off x="7204412" y="5475587"/>
          <a:ext cx="1492548" cy="102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23614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en-US" altLang="zh-TW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5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十一月</a:t>
                      </a:r>
                      <a:endParaRPr lang="zh-TW" altLang="en-US" sz="55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大雪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冬至</a:t>
                      </a:r>
                      <a:endParaRPr lang="zh-TW" altLang="en-US" sz="600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762" name="表格 7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61946"/>
              </p:ext>
            </p:extLst>
          </p:nvPr>
        </p:nvGraphicFramePr>
        <p:xfrm>
          <a:off x="5257895" y="593947"/>
          <a:ext cx="1480423" cy="102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89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211489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14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立春</a:t>
                      </a:r>
                      <a:endParaRPr lang="zh-TW" altLang="en-US" sz="600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</a:t>
                      </a: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五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除夕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初一</a:t>
                      </a:r>
                      <a:endParaRPr lang="en-US" altLang="zh-TW" sz="6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雨水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元宵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和平</a:t>
                      </a: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500"/>
                        </a:lnSpc>
                      </a:pPr>
                      <a:endParaRPr lang="zh-TW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146526">
                <a:tc>
                  <a:txBody>
                    <a:bodyPr/>
                    <a:lstStyle/>
                    <a:p>
                      <a:pPr algn="ctr" fontAlgn="ctr">
                        <a:lnSpc>
                          <a:spcPts val="300"/>
                        </a:lnSpc>
                      </a:pPr>
                      <a:endParaRPr lang="zh-TW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b="0" i="0" u="none" strike="noStrike" dirty="0" smtClean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00"/>
                        </a:lnSpc>
                      </a:pPr>
                      <a:endParaRPr lang="zh-TW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00"/>
                        </a:lnSpc>
                      </a:pPr>
                      <a:endParaRPr lang="zh-TW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00"/>
                        </a:lnSpc>
                      </a:pPr>
                      <a:endParaRPr lang="zh-TW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00"/>
                        </a:lnSpc>
                      </a:pPr>
                      <a:endParaRPr lang="zh-TW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00"/>
                        </a:lnSpc>
                      </a:pPr>
                      <a:endParaRPr lang="zh-TW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0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272609" y="1164055"/>
            <a:ext cx="2387745" cy="2080076"/>
            <a:chOff x="8039919" y="1833442"/>
            <a:chExt cx="1384700" cy="1216720"/>
          </a:xfrm>
        </p:grpSpPr>
        <p:sp>
          <p:nvSpPr>
            <p:cNvPr id="5" name="圓角矩形 4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081723" y="1840486"/>
              <a:ext cx="213067" cy="270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latin typeface="Arial Rounded MT Bold" panose="020F0704030504030204" pitchFamily="34" charset="0"/>
                </a:rPr>
                <a:t>1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240470" y="1902173"/>
              <a:ext cx="555165" cy="198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JANUARY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18512"/>
              </p:ext>
            </p:extLst>
          </p:nvPr>
        </p:nvGraphicFramePr>
        <p:xfrm>
          <a:off x="2382026" y="1515968"/>
          <a:ext cx="2200268" cy="1679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324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3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SUN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MON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TUE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WED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THU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FRI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Arial Rounded MT Bold" panose="020F0704030504030204" pitchFamily="34" charset="0"/>
                        </a:rPr>
                        <a:t>SAT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元旦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十九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二十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小寒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廿三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廿四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廿五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廿六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b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廿七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廿八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廿九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臘月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初二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b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初三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初四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</a:t>
                      </a:r>
                      <a:b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初五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</a:t>
                      </a:r>
                      <a:b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初六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</a:t>
                      </a:r>
                      <a:br>
                        <a:rPr lang="en-US" altLang="zh-TW" sz="9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初七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</a:t>
                      </a:r>
                      <a:br>
                        <a:rPr lang="en-US" altLang="zh-TW" sz="9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大寒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初九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初十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23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24</a:t>
                      </a:r>
                      <a:b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十二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</a:t>
                      </a:r>
                      <a:b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十三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26</a:t>
                      </a:r>
                      <a:br>
                        <a:rPr lang="en-US" altLang="zh-TW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十四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十五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十六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29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十七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30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十八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31</a:t>
                      </a:r>
                      <a:br>
                        <a:rPr lang="en-US" altLang="zh-TW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十九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42" marR="5642" marT="5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4915674" y="1164055"/>
            <a:ext cx="2386800" cy="2080800"/>
            <a:chOff x="8039919" y="1833442"/>
            <a:chExt cx="1384700" cy="1216720"/>
          </a:xfrm>
        </p:grpSpPr>
        <p:sp>
          <p:nvSpPr>
            <p:cNvPr id="10" name="圓角矩形 9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085733" y="1840486"/>
              <a:ext cx="213151" cy="26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latin typeface="Arial Rounded MT Bold" panose="020F0704030504030204" pitchFamily="34" charset="0"/>
                </a:rPr>
                <a:t>2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271162" y="1896560"/>
              <a:ext cx="633503" cy="19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FEBRUARY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557794" y="1164055"/>
            <a:ext cx="2386800" cy="2080800"/>
            <a:chOff x="8039919" y="1833442"/>
            <a:chExt cx="1384700" cy="1216720"/>
          </a:xfrm>
        </p:grpSpPr>
        <p:sp>
          <p:nvSpPr>
            <p:cNvPr id="14" name="圓角矩形 13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092293" y="1840486"/>
              <a:ext cx="213151" cy="26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latin typeface="Arial Rounded MT Bold" panose="020F0704030504030204" pitchFamily="34" charset="0"/>
                </a:rPr>
                <a:t>3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262004" y="1902149"/>
              <a:ext cx="508885" cy="19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MARCH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272608" y="3438778"/>
            <a:ext cx="2386800" cy="2080800"/>
            <a:chOff x="8039919" y="1833442"/>
            <a:chExt cx="1384700" cy="1216720"/>
          </a:xfrm>
        </p:grpSpPr>
        <p:sp>
          <p:nvSpPr>
            <p:cNvPr id="18" name="圓角矩形 17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081723" y="1840486"/>
              <a:ext cx="222451" cy="287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dirty="0">
                  <a:latin typeface="Arial Rounded MT Bold" panose="020F0704030504030204" pitchFamily="34" charset="0"/>
                </a:rPr>
                <a:t>4</a:t>
              </a:r>
              <a:endParaRPr lang="zh-TW" altLang="en-US" sz="2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8257330" y="1912473"/>
              <a:ext cx="395428" cy="19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APRIL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4915674" y="3438778"/>
            <a:ext cx="2386800" cy="2080800"/>
            <a:chOff x="8039919" y="1833442"/>
            <a:chExt cx="1384700" cy="1216720"/>
          </a:xfrm>
        </p:grpSpPr>
        <p:sp>
          <p:nvSpPr>
            <p:cNvPr id="22" name="圓角矩形 21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095554" y="1840486"/>
              <a:ext cx="213151" cy="26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latin typeface="Arial Rounded MT Bold" panose="020F0704030504030204" pitchFamily="34" charset="0"/>
                </a:rPr>
                <a:t>5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271162" y="1912473"/>
              <a:ext cx="334049" cy="19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MAY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557794" y="3438778"/>
            <a:ext cx="2386800" cy="2080800"/>
            <a:chOff x="8039919" y="1833442"/>
            <a:chExt cx="1384700" cy="1216720"/>
          </a:xfrm>
        </p:grpSpPr>
        <p:sp>
          <p:nvSpPr>
            <p:cNvPr id="26" name="圓角矩形 25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094255" y="1840486"/>
              <a:ext cx="213151" cy="26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latin typeface="Arial Rounded MT Bold" panose="020F0704030504030204" pitchFamily="34" charset="0"/>
                </a:rPr>
                <a:t>6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269862" y="1899190"/>
              <a:ext cx="340559" cy="19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JUNE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69192"/>
              </p:ext>
            </p:extLst>
          </p:nvPr>
        </p:nvGraphicFramePr>
        <p:xfrm>
          <a:off x="7667212" y="1515967"/>
          <a:ext cx="2192400" cy="144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200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</a:t>
                      </a: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en-US" altLang="zh-TW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二月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春分</a:t>
                      </a:r>
                      <a:endParaRPr lang="zh-TW" altLang="en-US" sz="900" b="1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97311"/>
              </p:ext>
            </p:extLst>
          </p:nvPr>
        </p:nvGraphicFramePr>
        <p:xfrm>
          <a:off x="2382026" y="3771832"/>
          <a:ext cx="2192400" cy="144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200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清明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三月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穀雨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64109"/>
              </p:ext>
            </p:extLst>
          </p:nvPr>
        </p:nvGraphicFramePr>
        <p:xfrm>
          <a:off x="5016173" y="3771832"/>
          <a:ext cx="2192400" cy="168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200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勞動節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立夏</a:t>
                      </a:r>
                      <a:endParaRPr lang="zh-TW" altLang="en-US" sz="900" b="1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母親節</a:t>
                      </a:r>
                      <a:endParaRPr lang="zh-TW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四月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小滿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9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68084"/>
              </p:ext>
            </p:extLst>
          </p:nvPr>
        </p:nvGraphicFramePr>
        <p:xfrm>
          <a:off x="7667212" y="3771832"/>
          <a:ext cx="2192400" cy="168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200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芒種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五月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en-US" altLang="zh-TW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端午節</a:t>
                      </a:r>
                      <a:endParaRPr lang="zh-TW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夏至</a:t>
                      </a:r>
                      <a:endParaRPr lang="zh-TW" altLang="en-US" sz="900" b="1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88988"/>
              </p:ext>
            </p:extLst>
          </p:nvPr>
        </p:nvGraphicFramePr>
        <p:xfrm>
          <a:off x="5016173" y="1515967"/>
          <a:ext cx="2192400" cy="168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200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立春</a:t>
                      </a:r>
                      <a:endParaRPr lang="zh-TW" altLang="en-US" sz="900" b="1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</a:t>
                      </a: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五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除夕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初一</a:t>
                      </a:r>
                      <a:endParaRPr lang="en-US" altLang="zh-TW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雨水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元宵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和平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378979" y="424486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2021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272609" y="1164055"/>
            <a:ext cx="2387745" cy="2080076"/>
            <a:chOff x="8039919" y="1833442"/>
            <a:chExt cx="1384700" cy="1216720"/>
          </a:xfrm>
        </p:grpSpPr>
        <p:sp>
          <p:nvSpPr>
            <p:cNvPr id="5" name="圓角矩形 4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081723" y="1840486"/>
              <a:ext cx="213067" cy="270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latin typeface="Arial Rounded MT Bold" panose="020F0704030504030204" pitchFamily="34" charset="0"/>
                </a:rPr>
                <a:t>7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240470" y="1902173"/>
              <a:ext cx="312536" cy="198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JULY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32421"/>
              </p:ext>
            </p:extLst>
          </p:nvPr>
        </p:nvGraphicFramePr>
        <p:xfrm>
          <a:off x="2382026" y="1515968"/>
          <a:ext cx="2200268" cy="1679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324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小暑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六月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大暑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4915674" y="1164055"/>
            <a:ext cx="2386800" cy="2080800"/>
            <a:chOff x="8039919" y="1833442"/>
            <a:chExt cx="1384700" cy="1216720"/>
          </a:xfrm>
        </p:grpSpPr>
        <p:sp>
          <p:nvSpPr>
            <p:cNvPr id="10" name="圓角矩形 9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085733" y="1840486"/>
              <a:ext cx="213151" cy="26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latin typeface="Arial Rounded MT Bold" panose="020F0704030504030204" pitchFamily="34" charset="0"/>
                </a:rPr>
                <a:t>8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271162" y="1896560"/>
              <a:ext cx="500516" cy="19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AUGUST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557794" y="1164055"/>
            <a:ext cx="2386800" cy="2080800"/>
            <a:chOff x="8039919" y="1833442"/>
            <a:chExt cx="1384700" cy="1216720"/>
          </a:xfrm>
        </p:grpSpPr>
        <p:sp>
          <p:nvSpPr>
            <p:cNvPr id="14" name="圓角矩形 13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084434" y="1840486"/>
              <a:ext cx="213151" cy="26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latin typeface="Arial Rounded MT Bold" panose="020F0704030504030204" pitchFamily="34" charset="0"/>
                </a:rPr>
                <a:t>9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269862" y="1902149"/>
              <a:ext cx="693952" cy="19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SEPTEMBER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272608" y="3438778"/>
            <a:ext cx="2386800" cy="2080800"/>
            <a:chOff x="8039919" y="1833442"/>
            <a:chExt cx="1384700" cy="1216720"/>
          </a:xfrm>
        </p:grpSpPr>
        <p:sp>
          <p:nvSpPr>
            <p:cNvPr id="18" name="圓角矩形 17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081723" y="1840486"/>
              <a:ext cx="337769" cy="287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dirty="0" smtClean="0">
                  <a:latin typeface="Arial Rounded MT Bold" panose="020F0704030504030204" pitchFamily="34" charset="0"/>
                </a:rPr>
                <a:t>10</a:t>
              </a:r>
              <a:endParaRPr lang="zh-TW" altLang="en-US" sz="2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8351623" y="1912473"/>
              <a:ext cx="633503" cy="19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OCTOBER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4915674" y="3438778"/>
            <a:ext cx="2386800" cy="2080800"/>
            <a:chOff x="8039919" y="1833442"/>
            <a:chExt cx="1384700" cy="1216720"/>
          </a:xfrm>
        </p:grpSpPr>
        <p:sp>
          <p:nvSpPr>
            <p:cNvPr id="22" name="圓角矩形 21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095554" y="1840486"/>
              <a:ext cx="319170" cy="26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latin typeface="Arial Rounded MT Bold" panose="020F0704030504030204" pitchFamily="34" charset="0"/>
                </a:rPr>
                <a:t>11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357789" y="1912473"/>
              <a:ext cx="680002" cy="19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NOVEMBER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557794" y="3438778"/>
            <a:ext cx="2386800" cy="2080800"/>
            <a:chOff x="8039919" y="1833442"/>
            <a:chExt cx="1384700" cy="1216720"/>
          </a:xfrm>
        </p:grpSpPr>
        <p:sp>
          <p:nvSpPr>
            <p:cNvPr id="26" name="圓角矩形 25"/>
            <p:cNvSpPr/>
            <p:nvPr/>
          </p:nvSpPr>
          <p:spPr>
            <a:xfrm>
              <a:off x="8039919" y="1833442"/>
              <a:ext cx="1384700" cy="1216720"/>
            </a:xfrm>
            <a:prstGeom prst="roundRect">
              <a:avLst/>
            </a:prstGeom>
            <a:noFill/>
            <a:ln>
              <a:solidFill>
                <a:srgbClr val="CC6D0E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094255" y="1840486"/>
              <a:ext cx="319170" cy="26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latin typeface="Arial Rounded MT Bold" panose="020F0704030504030204" pitchFamily="34" charset="0"/>
                </a:rPr>
                <a:t>12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360435" y="1899190"/>
              <a:ext cx="693022" cy="19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Bauhaus 93" panose="04030905020B02020C02" pitchFamily="82" charset="0"/>
                </a:rPr>
                <a:t>DECEMBER</a:t>
              </a:r>
              <a:endParaRPr lang="zh-TW" altLang="en-US" sz="1600" dirty="0">
                <a:latin typeface="Bauhaus 93" panose="04030905020B02020C02" pitchFamily="82" charset="0"/>
              </a:endParaRP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65252"/>
              </p:ext>
            </p:extLst>
          </p:nvPr>
        </p:nvGraphicFramePr>
        <p:xfrm>
          <a:off x="7667212" y="1515967"/>
          <a:ext cx="2192400" cy="144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200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en-US" altLang="zh-TW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白露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秋分</a:t>
                      </a:r>
                      <a:endParaRPr lang="zh-TW" altLang="en-US" sz="900" b="1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35029"/>
              </p:ext>
            </p:extLst>
          </p:nvPr>
        </p:nvGraphicFramePr>
        <p:xfrm>
          <a:off x="5016173" y="3771832"/>
          <a:ext cx="2192400" cy="168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200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十月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立冬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en-US" altLang="zh-TW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小雪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en-US" altLang="zh-TW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13257"/>
              </p:ext>
            </p:extLst>
          </p:nvPr>
        </p:nvGraphicFramePr>
        <p:xfrm>
          <a:off x="7667212" y="3771832"/>
          <a:ext cx="2192400" cy="168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200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en-US" altLang="zh-TW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十一月</a:t>
                      </a:r>
                      <a:endParaRPr lang="zh-TW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大雪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冬至</a:t>
                      </a:r>
                      <a:endParaRPr lang="zh-TW" altLang="en-US" sz="900" b="1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24894"/>
              </p:ext>
            </p:extLst>
          </p:nvPr>
        </p:nvGraphicFramePr>
        <p:xfrm>
          <a:off x="5016173" y="1515967"/>
          <a:ext cx="2192400" cy="168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200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立秋</a:t>
                      </a:r>
                      <a:endParaRPr lang="zh-TW" altLang="en-US" sz="900" b="1" u="none" strike="noStrike" kern="12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七月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處暑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395"/>
              </p:ext>
            </p:extLst>
          </p:nvPr>
        </p:nvGraphicFramePr>
        <p:xfrm>
          <a:off x="2382026" y="3771832"/>
          <a:ext cx="2200268" cy="1679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324">
                  <a:extLst>
                    <a:ext uri="{9D8B030D-6E8A-4147-A177-3AD203B41FA5}">
                      <a16:colId xmlns:a16="http://schemas.microsoft.com/office/drawing/2014/main" val="3610517004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2545477548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4118734108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2508286443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907736024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4289894220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3202716032"/>
                    </a:ext>
                  </a:extLst>
                </a:gridCol>
              </a:tblGrid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FRI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3796" marR="3796" marT="37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82688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0221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九月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83411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初八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初十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0912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十七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霜降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9414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十九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二十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26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廿一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27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廿二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廿三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29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廿四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30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廿五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53161"/>
                  </a:ext>
                </a:extLst>
              </a:tr>
              <a:tr h="239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31</a:t>
                      </a:r>
                      <a:br>
                        <a:rPr lang="en-US" altLang="zh-TW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zh-TW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廿六</a:t>
                      </a: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900"/>
                        </a:lnSpc>
                      </a:pPr>
                      <a:endParaRPr lang="zh-TW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3344" marR="3344" marT="334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49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2799</Words>
  <Application>Microsoft Office PowerPoint</Application>
  <PresentationFormat>寬螢幕</PresentationFormat>
  <Paragraphs>949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新細明體</vt:lpstr>
      <vt:lpstr>標楷體</vt:lpstr>
      <vt:lpstr>Arial</vt:lpstr>
      <vt:lpstr>Arial Black</vt:lpstr>
      <vt:lpstr>Arial Rounded MT Bold</vt:lpstr>
      <vt:lpstr>Bauhaus 93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SIRU</dc:creator>
  <cp:lastModifiedBy>SIRU</cp:lastModifiedBy>
  <cp:revision>18</cp:revision>
  <dcterms:created xsi:type="dcterms:W3CDTF">2021-08-30T07:54:29Z</dcterms:created>
  <dcterms:modified xsi:type="dcterms:W3CDTF">2021-08-30T10:29:42Z</dcterms:modified>
</cp:coreProperties>
</file>