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64" r:id="rId2"/>
    <p:sldId id="265" r:id="rId3"/>
    <p:sldId id="278" r:id="rId4"/>
    <p:sldId id="284" r:id="rId5"/>
    <p:sldId id="266" r:id="rId6"/>
    <p:sldId id="267" r:id="rId7"/>
    <p:sldId id="287" r:id="rId8"/>
    <p:sldId id="268" r:id="rId9"/>
    <p:sldId id="269" r:id="rId10"/>
    <p:sldId id="270" r:id="rId11"/>
    <p:sldId id="271" r:id="rId12"/>
    <p:sldId id="279" r:id="rId13"/>
    <p:sldId id="272" r:id="rId14"/>
    <p:sldId id="289" r:id="rId15"/>
    <p:sldId id="288" r:id="rId16"/>
    <p:sldId id="285" r:id="rId17"/>
    <p:sldId id="286" r:id="rId18"/>
    <p:sldId id="274" r:id="rId19"/>
    <p:sldId id="290" r:id="rId20"/>
    <p:sldId id="283" r:id="rId21"/>
    <p:sldId id="275" r:id="rId22"/>
    <p:sldId id="276" r:id="rId23"/>
    <p:sldId id="280" r:id="rId24"/>
    <p:sldId id="277" r:id="rId25"/>
    <p:sldId id="28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303" r:id="rId36"/>
    <p:sldId id="304" r:id="rId37"/>
    <p:sldId id="309" r:id="rId38"/>
    <p:sldId id="305" r:id="rId39"/>
    <p:sldId id="306" r:id="rId40"/>
    <p:sldId id="307" r:id="rId41"/>
    <p:sldId id="308" r:id="rId42"/>
    <p:sldId id="310" r:id="rId43"/>
    <p:sldId id="312" r:id="rId44"/>
    <p:sldId id="313" r:id="rId45"/>
    <p:sldId id="314" r:id="rId46"/>
    <p:sldId id="315" r:id="rId47"/>
    <p:sldId id="291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5B9-E98A-44A0-AA33-AFFEA2F85592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0863-CFA8-4393-9A55-CCB1D9B09F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92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27043-50EA-4816-B961-7D42EA1DB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17856E-74B2-4B90-9092-B2E6A156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972EAC-C8A7-494C-8ED9-732B31C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6408E-3146-407B-A26C-EB02C8E18921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A45A9-9BD4-46E2-9E41-CC9ECA8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2E3CE-8E70-4D2C-B160-1B042FB4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62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F7B82-B3C1-41EA-AE42-E8BCEA6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AB6D7E-2322-4BD6-BADB-74E22E34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02201-07F3-4790-A065-21FA5F6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FE1ED-589E-40DF-88DE-F2D2CF1AEEE7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1EB3-FA72-44A7-9DCC-FF42B717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790C7B-C28E-4790-9C8D-87F8A549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1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0302EB-D777-4FC7-8987-ACE9EA2C3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650C9F-6F50-4B78-B42C-8A1A85EC4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A80344-8859-40B9-8778-21ADD94E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C420E-D79C-4B5F-9BEF-8D6B65FD037E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C76D89-DE2E-4B85-9891-C75D6112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BC3ACE-17C5-47E0-AD80-89F6E091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6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18823-4BA7-4E84-AE4D-6876E65E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0993D3-D5B3-4F6F-936E-E0DB6E75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179B38-044C-425A-9F9F-1E57383A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64913E-797D-489C-9A26-42FE8DF81E37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580FA5-1E38-4DFB-9AE7-3C203F2C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6161C-90EE-4297-AFC6-D65871CB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23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3643D-10BE-4D0A-AD38-64233474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61FD97-2FC7-498B-9BE1-BB3D0E06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DE856A-3818-44E6-8C2E-300A2D0B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A76934-9F49-4E6A-A488-1BB3D1E35F2E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2C8F7-52D1-4AE4-932D-3E9720F8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D2EA7-F4DB-4E62-8A7E-52F66EE0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4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36426-0E72-4F58-8DBE-D971FCA4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94152-43DC-45DA-9329-D68366FAE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46D294-E396-42D7-B07F-49A7BD6D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F264B5-3C60-4888-9501-5D052403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D13BC-A91E-4C47-A616-A17EA9A389D5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169DDD-A7C1-4B1D-AAF2-A94F6310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8DDA0-E64D-4A4A-BED8-ACDBA915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60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BDC3F-7F92-4262-ABAC-9306E50F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3334E7-7D35-4C03-8FB3-64136FAE8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304F23-3724-4487-ADA6-34377553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53C1A9-ED49-4503-8D91-6571BE712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C82F6D-40AE-4CC1-BE87-E81BE66F3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37B566-8E55-4AB7-B05F-B21BF24A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E7506-C239-4834-9D56-647BEB3B5D73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A91FD0-871C-4E41-8B5C-7B8B6773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8ACD0C-0F5D-4E81-8E30-66911EBA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418FE-4750-406D-87C3-28AB22BA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DA1769-59EF-41A5-AAB3-8303C096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7BA0E6-7B31-4CF3-93EB-266CD6442A79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71666E-53B5-4C9F-AFFD-96CE5EF6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BE9341-563A-4541-AF59-8E0E21A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AAA7D2-0CAB-413F-A80B-0E1923B4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2B41B-AE54-45AC-A1F3-EABE728B6209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763F51-FF28-4A4D-89C0-76A7F724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9B4F4-9322-4A80-AA50-D2332E4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2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6ED30-3E16-4655-90D0-7A48121D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0CA186-335B-4E26-9239-0B9ED11EC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5373E2-9EB4-4955-A9EA-4F3F21E3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7D95C4-658F-4141-B530-25ADD520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68567A-062E-40D5-934F-10C72E769A0B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73D63E-A3E1-4C21-A457-616D698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1309EA-80A1-406E-919B-D0E307ED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5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12664-49B1-4599-BD01-4F8267E5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6A977E-EC1A-4767-A95D-C391AD7A1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23DA77-DEC2-4F6D-9DF6-30D77AB4D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2FD2FE-3CF8-4DC6-BE6C-8EC461FD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931D8E-1321-4CAE-91BA-C4B7D686AD7E}" type="datetime1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772279-8B1E-462A-8F0F-9394DE05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472E5C-8C36-479E-9B1B-0B0E2796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13FA19-2350-432D-AD7F-31BB9D3FB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9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CC91DD-D97D-465E-8F38-930F99BB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BE19F0-EF13-47DF-949C-493ED46D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13C218-5EDF-43B5-AB5D-90051B20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4151-9DF8-40AB-BDAE-50A22502204B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C6FAD9-B412-4C73-B571-7154A5131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5F28BD-2B65-45DD-9EBD-5CB9D961C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88-D798-4CD8-B058-080BEEE2B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90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libre.biz/user-manual.pdf" TargetMode="External"/><Relationship Id="rId2" Type="http://schemas.openxmlformats.org/officeDocument/2006/relationships/hyperlink" Target="https://www.botlibre.biz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ndorabots-blog/wildcards-in-aiml-da7f4a29f42e" TargetMode="External"/><Relationship Id="rId2" Type="http://schemas.openxmlformats.org/officeDocument/2006/relationships/slide" Target="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otlibre.com/forum-post?id=483549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pandorabots-blog/wildcards-in-aiml-da7f4a29f42e" TargetMode="External"/><Relationship Id="rId3" Type="http://schemas.openxmlformats.org/officeDocument/2006/relationships/hyperlink" Target="https://www.botlibre.biz/manual-chatlogs.jsp" TargetMode="External"/><Relationship Id="rId7" Type="http://schemas.openxmlformats.org/officeDocument/2006/relationships/hyperlink" Target="https://www.pandorabots.com/docs/aiml-reference/" TargetMode="External"/><Relationship Id="rId2" Type="http://schemas.openxmlformats.org/officeDocument/2006/relationships/hyperlink" Target="https://www.botlibre.biz/forum-post?id=4241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andorabots.com/docs/aiml-fundamentals/" TargetMode="External"/><Relationship Id="rId5" Type="http://schemas.openxmlformats.org/officeDocument/2006/relationships/hyperlink" Target="https://www.botlibre.com/manual-aiml.jsp" TargetMode="External"/><Relationship Id="rId10" Type="http://schemas.openxmlformats.org/officeDocument/2006/relationships/hyperlink" Target="https://www.botlibre.biz/user-manual.pdf" TargetMode="External"/><Relationship Id="rId4" Type="http://schemas.openxmlformats.org/officeDocument/2006/relationships/hyperlink" Target="https://www.botlibre.com/forum-post?id=30598" TargetMode="External"/><Relationship Id="rId9" Type="http://schemas.openxmlformats.org/officeDocument/2006/relationships/hyperlink" Target="https://www.botlibre.com/forum-post?id=1480581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944C719-226C-4DCC-AE59-0323CFC0D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b="1407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8654B67-938A-4F85-BC50-B633F9333478}"/>
              </a:ext>
            </a:extLst>
          </p:cNvPr>
          <p:cNvSpPr/>
          <p:nvPr/>
        </p:nvSpPr>
        <p:spPr>
          <a:xfrm>
            <a:off x="8798480" y="2606403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68F05-88BB-4135-992E-8F69AB42A90F}"/>
              </a:ext>
            </a:extLst>
          </p:cNvPr>
          <p:cNvSpPr/>
          <p:nvPr/>
        </p:nvSpPr>
        <p:spPr>
          <a:xfrm>
            <a:off x="2575129" y="2606403"/>
            <a:ext cx="7041739" cy="1637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40A8F8-EEF4-45E3-841D-84EB3D7CB875}"/>
              </a:ext>
            </a:extLst>
          </p:cNvPr>
          <p:cNvSpPr txBox="1"/>
          <p:nvPr/>
        </p:nvSpPr>
        <p:spPr>
          <a:xfrm>
            <a:off x="3671296" y="3132774"/>
            <a:ext cx="4849403" cy="905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+mj-ea"/>
                <a:ea typeface="+mj-ea"/>
              </a:rPr>
              <a:t>聊天機器人修改</a:t>
            </a:r>
            <a:r>
              <a:rPr lang="zh-TW" altLang="en-US" sz="4000" b="1" dirty="0"/>
              <a:t>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F0DADE-8027-4B57-A084-7C643600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173" y="6124516"/>
            <a:ext cx="2015655" cy="4068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C53674-E7EA-4B41-951A-5FEF04B53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96" y="6020655"/>
            <a:ext cx="703503" cy="7035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26E6763-C269-44AD-9316-261959682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" y="6020655"/>
            <a:ext cx="703503" cy="703503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737AB461-029A-46C9-9395-779C3DEB70B6}"/>
              </a:ext>
            </a:extLst>
          </p:cNvPr>
          <p:cNvSpPr/>
          <p:nvPr/>
        </p:nvSpPr>
        <p:spPr>
          <a:xfrm>
            <a:off x="1756740" y="2602436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92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查看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B42203-CC9A-4A43-817B-6650A6CE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0" y="1659105"/>
            <a:ext cx="11265479" cy="193049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AC6895-2966-4C9A-9762-D743F46184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查看時，</a:t>
            </a:r>
            <a:r>
              <a:rPr lang="en-US" altLang="zh-TW" sz="2400" dirty="0"/>
              <a:t>Show</a:t>
            </a:r>
            <a:r>
              <a:rPr lang="zh-TW" altLang="en-US" sz="2400" dirty="0"/>
              <a:t>的欄位選擇</a:t>
            </a:r>
            <a:r>
              <a:rPr lang="en-US" altLang="zh-TW" sz="2400" dirty="0"/>
              <a:t>all</a:t>
            </a:r>
            <a:r>
              <a:rPr lang="zh-TW" altLang="en-US" sz="2400" dirty="0"/>
              <a:t>，才能看到所有設定 </a:t>
            </a:r>
            <a:endParaRPr lang="en-US" altLang="zh-TW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403CD5-7DBE-4C1E-8D62-9D7A189F4AF6}"/>
              </a:ext>
            </a:extLst>
          </p:cNvPr>
          <p:cNvSpPr/>
          <p:nvPr/>
        </p:nvSpPr>
        <p:spPr>
          <a:xfrm>
            <a:off x="463259" y="2624525"/>
            <a:ext cx="10817765" cy="804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2159389-7A78-435A-927B-8B66CD951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07005"/>
              </p:ext>
            </p:extLst>
          </p:nvPr>
        </p:nvGraphicFramePr>
        <p:xfrm>
          <a:off x="7591192" y="2596396"/>
          <a:ext cx="4237730" cy="4261604"/>
        </p:xfrm>
        <a:graphic>
          <a:graphicData uri="http://schemas.openxmlformats.org/drawingml/2006/table">
            <a:tbl>
              <a:tblPr/>
              <a:tblGrid>
                <a:gridCol w="1125140">
                  <a:extLst>
                    <a:ext uri="{9D8B030D-6E8A-4147-A177-3AD203B41FA5}">
                      <a16:colId xmlns:a16="http://schemas.microsoft.com/office/drawing/2014/main" val="1085414483"/>
                    </a:ext>
                  </a:extLst>
                </a:gridCol>
                <a:gridCol w="3112590">
                  <a:extLst>
                    <a:ext uri="{9D8B030D-6E8A-4147-A177-3AD203B41FA5}">
                      <a16:colId xmlns:a16="http://schemas.microsoft.com/office/drawing/2014/main" val="429307439"/>
                    </a:ext>
                  </a:extLst>
                </a:gridCol>
              </a:tblGrid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All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responses details.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54272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Topic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topic of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66402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Label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label of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9624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Keywords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question keywords to match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82958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question required words to match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75256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Emotions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emotions of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58526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Sentiment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sentiment of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174041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Confidence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confidence of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8907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Actions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actions of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83275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Poses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3D3D3D"/>
                          </a:solidFill>
                          <a:effectLst/>
                        </a:rPr>
                        <a:t>Show the poses of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127785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Next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3D3D3D"/>
                          </a:solidFill>
                          <a:effectLst/>
                        </a:rPr>
                        <a:t>Show the next questions to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0383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Previous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previous questions to the responses.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319571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Repeat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response repeat options.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66447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Condition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response condition code.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544539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Think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Show the response think code.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50254"/>
                  </a:ext>
                </a:extLst>
              </a:tr>
              <a:tr h="10901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3D3D3D"/>
                          </a:solidFill>
                          <a:effectLst/>
                        </a:rPr>
                        <a:t>Command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3D3D3D"/>
                          </a:solidFill>
                          <a:effectLst/>
                        </a:rPr>
                        <a:t>Show the response JSON client command.</a:t>
                      </a:r>
                    </a:p>
                  </a:txBody>
                  <a:tcPr marL="4429" marR="4429" marT="4429" marB="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76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60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查看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CE2500-D97E-44A6-87AE-4D503AABA98C}"/>
              </a:ext>
            </a:extLst>
          </p:cNvPr>
          <p:cNvSpPr txBox="1"/>
          <p:nvPr/>
        </p:nvSpPr>
        <p:spPr>
          <a:xfrm>
            <a:off x="350243" y="1562357"/>
            <a:ext cx="11491121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Topic</a:t>
            </a:r>
            <a:r>
              <a:rPr lang="en-US" altLang="zh-TW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主題 </a:t>
            </a:r>
            <a:r>
              <a:rPr lang="en-US" altLang="zh-TW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(response</a:t>
            </a:r>
            <a:r>
              <a:rPr lang="zh-TW" altLang="en-US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屬於哪個</a:t>
            </a:r>
            <a:r>
              <a:rPr lang="en-US" altLang="zh-TW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topic) 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</a:rPr>
              <a:t>#Intent Label </a:t>
            </a:r>
            <a:r>
              <a:rPr lang="zh-TW" altLang="en-US" sz="2400" dirty="0">
                <a:solidFill>
                  <a:srgbClr val="3D3D3D"/>
                </a:solidFill>
                <a:latin typeface="arial" panose="020B0604020202020204" pitchFamily="34" charset="0"/>
              </a:rPr>
              <a:t>意圖標籤 </a:t>
            </a:r>
            <a:r>
              <a:rPr lang="en-US" altLang="zh-TW" sz="2400" dirty="0">
                <a:solidFill>
                  <a:srgbClr val="3D3D3D"/>
                </a:solidFill>
                <a:latin typeface="arial" panose="020B0604020202020204" pitchFamily="34" charset="0"/>
              </a:rPr>
              <a:t>(</a:t>
            </a:r>
            <a:r>
              <a:rPr lang="zh-TW" altLang="en-US" sz="2400" dirty="0">
                <a:solidFill>
                  <a:srgbClr val="3D3D3D"/>
                </a:solidFill>
                <a:latin typeface="arial" panose="020B0604020202020204" pitchFamily="34" charset="0"/>
              </a:rPr>
              <a:t>設定好回應句之後，可使用同一回應句回應此類別的意圖</a:t>
            </a:r>
            <a:r>
              <a:rPr lang="en-US" altLang="zh-TW" sz="2400" dirty="0">
                <a:solidFill>
                  <a:srgbClr val="3D3D3D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lang="en-US" altLang="zh-TW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關鍵字 </a:t>
            </a:r>
            <a:r>
              <a:rPr lang="en-US" altLang="zh-TW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設定</a:t>
            </a:r>
            <a:r>
              <a:rPr lang="en-US" altLang="zh-TW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lang="zh-TW" altLang="en-US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中的關鍵字</a:t>
            </a:r>
            <a:r>
              <a:rPr lang="en-US" altLang="zh-TW" sz="240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6F55A2-8D7C-411A-AECB-77BC4ADE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3" y="3988744"/>
            <a:ext cx="4742689" cy="2492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229F22-D009-45F8-89FA-6C4B7A3F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29" y="5279097"/>
            <a:ext cx="6603735" cy="1202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BD9792F-CD0D-49BC-AB09-46F48BB8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628" y="3988744"/>
            <a:ext cx="6603735" cy="1089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9FB9550-7A53-41D0-8D44-9F2DD811B89B}"/>
              </a:ext>
            </a:extLst>
          </p:cNvPr>
          <p:cNvSpPr/>
          <p:nvPr/>
        </p:nvSpPr>
        <p:spPr>
          <a:xfrm>
            <a:off x="2869737" y="4264180"/>
            <a:ext cx="335800" cy="297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26A862-7ABB-497E-9179-9014EC430E34}"/>
              </a:ext>
            </a:extLst>
          </p:cNvPr>
          <p:cNvSpPr/>
          <p:nvPr/>
        </p:nvSpPr>
        <p:spPr>
          <a:xfrm>
            <a:off x="2854600" y="5527496"/>
            <a:ext cx="710533" cy="297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91CFFD-938A-4F87-98D7-CB3ED38E68E0}"/>
              </a:ext>
            </a:extLst>
          </p:cNvPr>
          <p:cNvSpPr/>
          <p:nvPr/>
        </p:nvSpPr>
        <p:spPr>
          <a:xfrm>
            <a:off x="8323501" y="4790691"/>
            <a:ext cx="995160" cy="287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9A14DA-820C-4A1C-9DB7-E7C02BC4ADC8}"/>
              </a:ext>
            </a:extLst>
          </p:cNvPr>
          <p:cNvSpPr/>
          <p:nvPr/>
        </p:nvSpPr>
        <p:spPr>
          <a:xfrm>
            <a:off x="7701915" y="6228719"/>
            <a:ext cx="805087" cy="326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3A5EB28-5892-41B5-911A-6024F58857F6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查看時，</a:t>
            </a:r>
            <a:r>
              <a:rPr lang="en-US" altLang="zh-TW" sz="2400" dirty="0"/>
              <a:t>Show</a:t>
            </a:r>
            <a:r>
              <a:rPr lang="zh-TW" altLang="en-US" sz="2400" dirty="0"/>
              <a:t>的欄位選擇</a:t>
            </a:r>
            <a:r>
              <a:rPr lang="en-US" altLang="zh-TW" sz="2400" dirty="0"/>
              <a:t>all</a:t>
            </a:r>
            <a:r>
              <a:rPr lang="zh-TW" altLang="en-US" sz="2400" dirty="0"/>
              <a:t>，才能看到所有設定 </a:t>
            </a:r>
            <a:endParaRPr lang="en-US" altLang="zh-TW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DBE6E85-9CA1-4F01-96AE-CC903828BFD9}"/>
              </a:ext>
            </a:extLst>
          </p:cNvPr>
          <p:cNvSpPr txBox="1"/>
          <p:nvPr/>
        </p:nvSpPr>
        <p:spPr>
          <a:xfrm>
            <a:off x="8328523" y="3403105"/>
            <a:ext cx="35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accent6"/>
                </a:solidFill>
                <a:latin typeface="arial" panose="020B0604020202020204" pitchFamily="34" charset="0"/>
              </a:rPr>
              <a:t>*詳細內容會在</a:t>
            </a:r>
            <a:r>
              <a:rPr lang="zh-TW" altLang="en-US" sz="1800" b="1" dirty="0">
                <a:solidFill>
                  <a:schemeClr val="accent6"/>
                </a:solidFill>
                <a:latin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如何修改回覆</a:t>
            </a:r>
            <a:r>
              <a:rPr lang="zh-TW" altLang="en-US" sz="1800" dirty="0">
                <a:solidFill>
                  <a:schemeClr val="accent6"/>
                </a:solidFill>
                <a:latin typeface="arial" panose="020B0604020202020204" pitchFamily="34" charset="0"/>
              </a:rPr>
              <a:t>提到</a:t>
            </a:r>
            <a:endParaRPr lang="en-US" altLang="zh-TW" sz="180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944C719-226C-4DCC-AE59-0323CFC0D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b="1407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8654B67-938A-4F85-BC50-B633F9333478}"/>
              </a:ext>
            </a:extLst>
          </p:cNvPr>
          <p:cNvSpPr/>
          <p:nvPr/>
        </p:nvSpPr>
        <p:spPr>
          <a:xfrm>
            <a:off x="8798480" y="2791335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68F05-88BB-4135-992E-8F69AB42A90F}"/>
              </a:ext>
            </a:extLst>
          </p:cNvPr>
          <p:cNvSpPr/>
          <p:nvPr/>
        </p:nvSpPr>
        <p:spPr>
          <a:xfrm>
            <a:off x="2575129" y="2791335"/>
            <a:ext cx="7041739" cy="1637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40A8F8-EEF4-45E3-841D-84EB3D7CB875}"/>
              </a:ext>
            </a:extLst>
          </p:cNvPr>
          <p:cNvSpPr txBox="1"/>
          <p:nvPr/>
        </p:nvSpPr>
        <p:spPr>
          <a:xfrm>
            <a:off x="2977792" y="2944270"/>
            <a:ext cx="6236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如何在</a:t>
            </a:r>
            <a:r>
              <a:rPr lang="en-US" altLang="zh-TW" sz="4000" b="1" dirty="0"/>
              <a:t>bot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libre</a:t>
            </a:r>
            <a:r>
              <a:rPr lang="zh-TW" altLang="en-US" sz="4000" b="1" dirty="0"/>
              <a:t>修改回覆 </a:t>
            </a:r>
            <a:r>
              <a:rPr lang="en-US" altLang="zh-TW" sz="4000" b="1" dirty="0"/>
              <a:t>(Conversations)</a:t>
            </a:r>
            <a:endParaRPr lang="zh-TW" altLang="en-US" sz="4000" b="1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37AB461-029A-46C9-9395-779C3DEB70B6}"/>
              </a:ext>
            </a:extLst>
          </p:cNvPr>
          <p:cNvSpPr/>
          <p:nvPr/>
        </p:nvSpPr>
        <p:spPr>
          <a:xfrm>
            <a:off x="1756740" y="2787368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19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16EE31-59B5-452B-A933-859B0DDD6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3" t="6753" r="49741" b="86140"/>
          <a:stretch/>
        </p:blipFill>
        <p:spPr>
          <a:xfrm>
            <a:off x="6421449" y="603772"/>
            <a:ext cx="3966803" cy="67809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5A194B-0054-44EA-A33C-02E9E7EE1661}"/>
              </a:ext>
            </a:extLst>
          </p:cNvPr>
          <p:cNvSpPr txBox="1"/>
          <p:nvPr/>
        </p:nvSpPr>
        <p:spPr>
          <a:xfrm>
            <a:off x="441788" y="1599754"/>
            <a:ext cx="10877746" cy="429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由左至右分別為</a:t>
            </a:r>
            <a:r>
              <a:rPr lang="en-US" altLang="zh-TW" sz="2400" dirty="0"/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enter a new default response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enter a better response for each selected response in the conversations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browse the selected responses or phrases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select all listed conversations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mark the selected responses as incorrect, or decrease their % correctness (the bot will never use these responses to the question again)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mark the selected responses as good responses, or increase their % correctness (the bot will use this response to similar questions)</a:t>
            </a:r>
          </a:p>
        </p:txBody>
      </p:sp>
    </p:spTree>
    <p:extLst>
      <p:ext uri="{BB962C8B-B14F-4D97-AF65-F5344CB8AC3E}">
        <p14:creationId xmlns:p14="http://schemas.microsoft.com/office/powerpoint/2010/main" val="405626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5A194B-0054-44EA-A33C-02E9E7EE1661}"/>
              </a:ext>
            </a:extLst>
          </p:cNvPr>
          <p:cNvSpPr txBox="1"/>
          <p:nvPr/>
        </p:nvSpPr>
        <p:spPr>
          <a:xfrm>
            <a:off x="441788" y="1599754"/>
            <a:ext cx="10877746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由左至右分別為</a:t>
            </a:r>
            <a:r>
              <a:rPr lang="en-US" altLang="zh-TW" sz="2400" dirty="0"/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flag the selected phrases as offensive, the bot will never repeat them, and will not let users enter them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unflag the selected phrase as not offensive phrases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remove the response from the question, or delete the conversation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export and download the listed conversations as a chat log, response list, or AIML 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upload and import a chat log, response list, or AIML file from your computer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import a chat log, response list, or AIML script from the shared script library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E8302A7-0C8F-48A2-AF51-3FEF1C7D6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06" t="6753" r="11608" b="86140"/>
          <a:stretch/>
        </p:blipFill>
        <p:spPr>
          <a:xfrm>
            <a:off x="6466471" y="639749"/>
            <a:ext cx="3966803" cy="6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8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16EE31-59B5-452B-A933-859B0DDD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5" y="1461796"/>
            <a:ext cx="5543835" cy="510566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5A194B-0054-44EA-A33C-02E9E7EE1661}"/>
              </a:ext>
            </a:extLst>
          </p:cNvPr>
          <p:cNvSpPr txBox="1"/>
          <p:nvPr/>
        </p:nvSpPr>
        <p:spPr>
          <a:xfrm>
            <a:off x="6607602" y="1461796"/>
            <a:ext cx="5022744" cy="224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如果看到</a:t>
            </a:r>
            <a:r>
              <a:rPr lang="en-US" altLang="zh-TW" sz="2400" dirty="0"/>
              <a:t>chatbot</a:t>
            </a:r>
            <a:r>
              <a:rPr lang="zh-TW" altLang="en-US" sz="2400" dirty="0"/>
              <a:t>有不適合的回覆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(</a:t>
            </a:r>
            <a:r>
              <a:rPr lang="zh-TW" altLang="en-US" sz="2400" dirty="0"/>
              <a:t>不一定是直述句，也可能是問句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可以勾選那則回覆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再按上方工具列新增</a:t>
            </a:r>
            <a:r>
              <a:rPr lang="en-US" altLang="zh-TW" sz="2400" dirty="0"/>
              <a:t>/</a:t>
            </a:r>
            <a:r>
              <a:rPr lang="zh-TW" altLang="en-US" sz="2400" dirty="0"/>
              <a:t>修改 回覆</a:t>
            </a:r>
            <a:endParaRPr lang="en-US" altLang="zh-TW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B105D4-7217-4452-8043-C8CC7BAEF0E1}"/>
              </a:ext>
            </a:extLst>
          </p:cNvPr>
          <p:cNvSpPr/>
          <p:nvPr/>
        </p:nvSpPr>
        <p:spPr>
          <a:xfrm>
            <a:off x="1037691" y="3069405"/>
            <a:ext cx="544530" cy="287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687ECD-441A-4558-975A-B84B5A9DA7C9}"/>
              </a:ext>
            </a:extLst>
          </p:cNvPr>
          <p:cNvSpPr/>
          <p:nvPr/>
        </p:nvSpPr>
        <p:spPr>
          <a:xfrm>
            <a:off x="1095909" y="1772441"/>
            <a:ext cx="696337" cy="426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21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8CEED42-D036-480B-B197-0BEC722B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23175"/>
              </p:ext>
            </p:extLst>
          </p:nvPr>
        </p:nvGraphicFramePr>
        <p:xfrm>
          <a:off x="435935" y="1091890"/>
          <a:ext cx="11465441" cy="5632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2569">
                  <a:extLst>
                    <a:ext uri="{9D8B030D-6E8A-4147-A177-3AD203B41FA5}">
                      <a16:colId xmlns:a16="http://schemas.microsoft.com/office/drawing/2014/main" val="1154492641"/>
                    </a:ext>
                  </a:extLst>
                </a:gridCol>
                <a:gridCol w="9462872">
                  <a:extLst>
                    <a:ext uri="{9D8B030D-6E8A-4147-A177-3AD203B41FA5}">
                      <a16:colId xmlns:a16="http://schemas.microsoft.com/office/drawing/2014/main" val="2875297674"/>
                    </a:ext>
                  </a:extLst>
                </a:gridCol>
              </a:tblGrid>
              <a:tr h="483602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03920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Question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Edit the question, if desired, you can use * wildcard to make a pattern.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872921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D3D3D"/>
                          </a:solidFill>
                          <a:effectLst/>
                        </a:rPr>
                        <a:t>Sentiment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You can associate an emotion with the phrase.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16121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New Response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Enter a new response for the phrase.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398106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D3D3D"/>
                          </a:solidFill>
                          <a:effectLst/>
                        </a:rPr>
                        <a:t>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Optionally you can give a condition in self code that must evaluate to true for the response to be   </a:t>
                      </a:r>
                    </a:p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use.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367965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D3D3D"/>
                          </a:solidFill>
                          <a:effectLst/>
                        </a:rPr>
                        <a:t>Think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Optionally you can give a 'think' code in self that is evaluated when the response is used.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71985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D3D3D"/>
                          </a:solidFill>
                          <a:effectLst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Optionally you can give a JSON command (Self code) that is evaluated and returned to the client to support games and virtual assistance.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513706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Topic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Optionally you can give a topic to categorize the response under.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60252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Intent Label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Optionally you can give a label to reuse the response as.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47673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Keywords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Optionally you can give keywords from the question that will influence a response match.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95932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Required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Optionally you can give required words from the question that will be required for a response match.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53555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0D8804D6-D361-4C4A-B83E-18D86D45EE38}"/>
              </a:ext>
            </a:extLst>
          </p:cNvPr>
          <p:cNvSpPr txBox="1"/>
          <p:nvPr/>
        </p:nvSpPr>
        <p:spPr>
          <a:xfrm>
            <a:off x="9745457" y="394314"/>
            <a:ext cx="2155919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</a:rPr>
              <a:t>★ 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 表示常用 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5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8CEED42-D036-480B-B197-0BEC722B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81701"/>
              </p:ext>
            </p:extLst>
          </p:nvPr>
        </p:nvGraphicFramePr>
        <p:xfrm>
          <a:off x="551695" y="1240662"/>
          <a:ext cx="11207913" cy="5148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589">
                  <a:extLst>
                    <a:ext uri="{9D8B030D-6E8A-4147-A177-3AD203B41FA5}">
                      <a16:colId xmlns:a16="http://schemas.microsoft.com/office/drawing/2014/main" val="1154492641"/>
                    </a:ext>
                  </a:extLst>
                </a:gridCol>
                <a:gridCol w="9250324">
                  <a:extLst>
                    <a:ext uri="{9D8B030D-6E8A-4147-A177-3AD203B41FA5}">
                      <a16:colId xmlns:a16="http://schemas.microsoft.com/office/drawing/2014/main" val="2875297674"/>
                    </a:ext>
                  </a:extLst>
                </a:gridCol>
              </a:tblGrid>
              <a:tr h="483602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03920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Emotions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You can associate an emotion with the response.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872921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D3D3D"/>
                          </a:solidFill>
                          <a:effectLst/>
                        </a:rPr>
                        <a:t>Actions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You can associate an action with the response.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16121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D3D3D"/>
                          </a:solidFill>
                          <a:effectLst/>
                        </a:rPr>
                        <a:t>Poses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You can associate a pose with the response.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398106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On Repeat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Optionally you can give a response to used if the current response has already been used in this </a:t>
                      </a:r>
                    </a:p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conversation.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367965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D3D3D"/>
                          </a:solidFill>
                          <a:effectLst/>
                        </a:rPr>
                        <a:t>No Repeat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Require that the response or phrase only be used once.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71985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Next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Optionally you can give a next response to give a response a context.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513706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Previous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Optionally you can give a previous response to give a response a context.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60252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Require Previous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Require that the response only be used if the previous response matches one of the previous </a:t>
                      </a:r>
                    </a:p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responses.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47673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Save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 Save the corrections to the phrases.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95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9EBAB24-7579-4376-88F0-077E10A2738A}"/>
              </a:ext>
            </a:extLst>
          </p:cNvPr>
          <p:cNvSpPr txBox="1"/>
          <p:nvPr/>
        </p:nvSpPr>
        <p:spPr>
          <a:xfrm>
            <a:off x="9745457" y="394314"/>
            <a:ext cx="2155919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</a:rPr>
              <a:t>★ 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 表示常用 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9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38E8BA4-53FE-4877-A684-4EECA846EE5A}"/>
              </a:ext>
            </a:extLst>
          </p:cNvPr>
          <p:cNvSpPr txBox="1"/>
          <p:nvPr/>
        </p:nvSpPr>
        <p:spPr>
          <a:xfrm>
            <a:off x="7904330" y="1446591"/>
            <a:ext cx="4287669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視情況選擇</a:t>
            </a:r>
            <a:r>
              <a:rPr lang="en-US" altLang="zh-TW" sz="2000" dirty="0"/>
              <a:t>previous / require previous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(when the question is specific to the previous response) </a:t>
            </a:r>
            <a:r>
              <a:rPr lang="zh-TW" altLang="en-US" sz="2000" dirty="0"/>
              <a:t>用於建立</a:t>
            </a:r>
            <a:r>
              <a:rPr lang="en-US" altLang="zh-TW" sz="2000" dirty="0"/>
              <a:t>context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1CFC65-664A-4F9A-819E-51A50E67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3" y="1446591"/>
            <a:ext cx="6482184" cy="51083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FA4BDC6-8D27-4530-91A7-A2B1797EE898}"/>
              </a:ext>
            </a:extLst>
          </p:cNvPr>
          <p:cNvSpPr/>
          <p:nvPr/>
        </p:nvSpPr>
        <p:spPr>
          <a:xfrm>
            <a:off x="1130153" y="3429001"/>
            <a:ext cx="544530" cy="382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AADD0-B252-474B-9D6C-E67FD012435F}"/>
              </a:ext>
            </a:extLst>
          </p:cNvPr>
          <p:cNvSpPr/>
          <p:nvPr/>
        </p:nvSpPr>
        <p:spPr>
          <a:xfrm>
            <a:off x="1130154" y="4325420"/>
            <a:ext cx="544530" cy="287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016CB-8D7A-4296-8367-44D1DD366E39}"/>
              </a:ext>
            </a:extLst>
          </p:cNvPr>
          <p:cNvSpPr/>
          <p:nvPr/>
        </p:nvSpPr>
        <p:spPr>
          <a:xfrm>
            <a:off x="1652520" y="6224643"/>
            <a:ext cx="2035898" cy="382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ADFDF7-46E3-47A4-998F-5EA33DED78B6}"/>
              </a:ext>
            </a:extLst>
          </p:cNvPr>
          <p:cNvSpPr txBox="1"/>
          <p:nvPr/>
        </p:nvSpPr>
        <p:spPr>
          <a:xfrm>
            <a:off x="7226586" y="1446591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12BDBB-DEFD-4C87-848E-AACA5301D166}"/>
              </a:ext>
            </a:extLst>
          </p:cNvPr>
          <p:cNvSpPr txBox="1"/>
          <p:nvPr/>
        </p:nvSpPr>
        <p:spPr>
          <a:xfrm>
            <a:off x="287672" y="2905780"/>
            <a:ext cx="652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❶</a:t>
            </a:r>
            <a:endParaRPr lang="zh-TW" alt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AF9D6E-3A0D-484A-8485-1141B46BA30B}"/>
              </a:ext>
            </a:extLst>
          </p:cNvPr>
          <p:cNvSpPr txBox="1"/>
          <p:nvPr/>
        </p:nvSpPr>
        <p:spPr>
          <a:xfrm>
            <a:off x="287672" y="4207159"/>
            <a:ext cx="54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❷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ADEF55D-2DDB-4F3E-963E-7E9BDCF9DE42}"/>
              </a:ext>
            </a:extLst>
          </p:cNvPr>
          <p:cNvSpPr txBox="1"/>
          <p:nvPr/>
        </p:nvSpPr>
        <p:spPr>
          <a:xfrm>
            <a:off x="912804" y="6143708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❸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A5B305B-34D6-4FCD-8A71-493739CEB080}"/>
              </a:ext>
            </a:extLst>
          </p:cNvPr>
          <p:cNvSpPr txBox="1"/>
          <p:nvPr/>
        </p:nvSpPr>
        <p:spPr>
          <a:xfrm>
            <a:off x="7226586" y="4083453"/>
            <a:ext cx="54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❷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59F18D4-55F3-4C43-BAD8-C333B1F3DEB2}"/>
              </a:ext>
            </a:extLst>
          </p:cNvPr>
          <p:cNvSpPr txBox="1"/>
          <p:nvPr/>
        </p:nvSpPr>
        <p:spPr>
          <a:xfrm>
            <a:off x="7904331" y="4036694"/>
            <a:ext cx="4287669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若要修改成新的回覆，請務必勾選</a:t>
            </a:r>
            <a:r>
              <a:rPr lang="en-US" altLang="zh-TW" sz="2000" dirty="0"/>
              <a:t>!!!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7A1302-991C-4537-80EC-CBF097C6E484}"/>
              </a:ext>
            </a:extLst>
          </p:cNvPr>
          <p:cNvSpPr txBox="1"/>
          <p:nvPr/>
        </p:nvSpPr>
        <p:spPr>
          <a:xfrm>
            <a:off x="7226586" y="5771766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❸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C24C4B-49C5-449A-8F76-92F64BF61F1B}"/>
              </a:ext>
            </a:extLst>
          </p:cNvPr>
          <p:cNvSpPr txBox="1"/>
          <p:nvPr/>
        </p:nvSpPr>
        <p:spPr>
          <a:xfrm>
            <a:off x="7904329" y="5707452"/>
            <a:ext cx="4287669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輸入新的回覆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49741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49C745-B646-431F-81A0-9830A14E4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5"/>
          <a:stretch/>
        </p:blipFill>
        <p:spPr>
          <a:xfrm>
            <a:off x="605160" y="1337237"/>
            <a:ext cx="3261272" cy="53884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FA4BDC6-8D27-4530-91A7-A2B1797EE898}"/>
              </a:ext>
            </a:extLst>
          </p:cNvPr>
          <p:cNvSpPr/>
          <p:nvPr/>
        </p:nvSpPr>
        <p:spPr>
          <a:xfrm>
            <a:off x="877424" y="1407491"/>
            <a:ext cx="544530" cy="382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AADD0-B252-474B-9D6C-E67FD012435F}"/>
              </a:ext>
            </a:extLst>
          </p:cNvPr>
          <p:cNvSpPr/>
          <p:nvPr/>
        </p:nvSpPr>
        <p:spPr>
          <a:xfrm>
            <a:off x="877424" y="2198908"/>
            <a:ext cx="881302" cy="299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016CB-8D7A-4296-8367-44D1DD366E39}"/>
              </a:ext>
            </a:extLst>
          </p:cNvPr>
          <p:cNvSpPr/>
          <p:nvPr/>
        </p:nvSpPr>
        <p:spPr>
          <a:xfrm>
            <a:off x="873906" y="2638975"/>
            <a:ext cx="881302" cy="299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12BDBB-DEFD-4C87-848E-AACA5301D166}"/>
              </a:ext>
            </a:extLst>
          </p:cNvPr>
          <p:cNvSpPr txBox="1"/>
          <p:nvPr/>
        </p:nvSpPr>
        <p:spPr>
          <a:xfrm>
            <a:off x="60629" y="1337237"/>
            <a:ext cx="54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❹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AF9D6E-3A0D-484A-8485-1141B46BA30B}"/>
              </a:ext>
            </a:extLst>
          </p:cNvPr>
          <p:cNvSpPr txBox="1"/>
          <p:nvPr/>
        </p:nvSpPr>
        <p:spPr>
          <a:xfrm>
            <a:off x="60629" y="1975431"/>
            <a:ext cx="54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ADEF55D-2DDB-4F3E-963E-7E9BDCF9DE42}"/>
              </a:ext>
            </a:extLst>
          </p:cNvPr>
          <p:cNvSpPr txBox="1"/>
          <p:nvPr/>
        </p:nvSpPr>
        <p:spPr>
          <a:xfrm>
            <a:off x="60629" y="2585884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❻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813153-FF4D-4B40-8067-224403821814}"/>
              </a:ext>
            </a:extLst>
          </p:cNvPr>
          <p:cNvSpPr txBox="1"/>
          <p:nvPr/>
        </p:nvSpPr>
        <p:spPr>
          <a:xfrm>
            <a:off x="5119989" y="1344828"/>
            <a:ext cx="6900775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歸類 </a:t>
            </a:r>
            <a:r>
              <a:rPr lang="en-US" altLang="zh-TW" sz="2000" dirty="0"/>
              <a:t>response</a:t>
            </a:r>
            <a:r>
              <a:rPr lang="zh-TW" altLang="en-US" sz="2000" dirty="0"/>
              <a:t> 至某主題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A topic is the general topic category for the response. Topics can be used in responses to track the context of the conversation. 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E54A7F2-4821-44DD-A246-FF942A9D0EB0}"/>
              </a:ext>
            </a:extLst>
          </p:cNvPr>
          <p:cNvSpPr txBox="1"/>
          <p:nvPr/>
        </p:nvSpPr>
        <p:spPr>
          <a:xfrm>
            <a:off x="4445716" y="1280828"/>
            <a:ext cx="54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❹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08492F8-667B-4BC2-A524-0FAF22A28CF5}"/>
              </a:ext>
            </a:extLst>
          </p:cNvPr>
          <p:cNvSpPr txBox="1"/>
          <p:nvPr/>
        </p:nvSpPr>
        <p:spPr>
          <a:xfrm>
            <a:off x="4445716" y="2978412"/>
            <a:ext cx="54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❺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7DDDACA-7488-44BA-A58E-0F986375AA7D}"/>
              </a:ext>
            </a:extLst>
          </p:cNvPr>
          <p:cNvSpPr txBox="1"/>
          <p:nvPr/>
        </p:nvSpPr>
        <p:spPr>
          <a:xfrm>
            <a:off x="5119988" y="2978412"/>
            <a:ext cx="668791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用類別標記</a:t>
            </a:r>
            <a:r>
              <a:rPr lang="en-US" altLang="zh-TW" sz="2000" dirty="0"/>
              <a:t>response</a:t>
            </a:r>
            <a:r>
              <a:rPr lang="zh-TW" altLang="en-US" sz="2000" dirty="0"/>
              <a:t>，並可重複使用此</a:t>
            </a:r>
            <a:r>
              <a:rPr lang="en-US" altLang="zh-TW" sz="2000" dirty="0"/>
              <a:t>response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A label lets you name a response and then reuse it just using the name.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477A23F-5465-474B-90F0-90BE3C413FC0}"/>
              </a:ext>
            </a:extLst>
          </p:cNvPr>
          <p:cNvSpPr txBox="1"/>
          <p:nvPr/>
        </p:nvSpPr>
        <p:spPr>
          <a:xfrm>
            <a:off x="4445716" y="4792343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❻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7DACBC7-67FE-44C8-911F-00844D4F325A}"/>
              </a:ext>
            </a:extLst>
          </p:cNvPr>
          <p:cNvSpPr txBox="1"/>
          <p:nvPr/>
        </p:nvSpPr>
        <p:spPr>
          <a:xfrm>
            <a:off x="5119987" y="4786058"/>
            <a:ext cx="668791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標記</a:t>
            </a:r>
            <a:r>
              <a:rPr lang="en-US" altLang="zh-TW" sz="2000" dirty="0"/>
              <a:t>question</a:t>
            </a:r>
            <a:r>
              <a:rPr lang="zh-TW" altLang="en-US" sz="2000" dirty="0"/>
              <a:t>裡的關鍵字，以利使用特定回覆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Keywords are important words in the question that should influence when the response is used.</a:t>
            </a:r>
          </a:p>
        </p:txBody>
      </p:sp>
    </p:spTree>
    <p:extLst>
      <p:ext uri="{BB962C8B-B14F-4D97-AF65-F5344CB8AC3E}">
        <p14:creationId xmlns:p14="http://schemas.microsoft.com/office/powerpoint/2010/main" val="277923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資訊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4986216" y="1680173"/>
            <a:ext cx="345914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https://www.botlibre.biz/</a:t>
            </a:r>
            <a:endParaRPr lang="en-US" altLang="zh-TW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57D2D32-7D29-4EF8-8C38-C1B0121704E4}"/>
              </a:ext>
            </a:extLst>
          </p:cNvPr>
          <p:cNvGrpSpPr/>
          <p:nvPr/>
        </p:nvGrpSpPr>
        <p:grpSpPr>
          <a:xfrm>
            <a:off x="2537718" y="1680173"/>
            <a:ext cx="1613043" cy="780836"/>
            <a:chOff x="914400" y="2208944"/>
            <a:chExt cx="1613043" cy="780836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432E8B36-51E0-4503-A634-3293DC6013D7}"/>
                </a:ext>
              </a:extLst>
            </p:cNvPr>
            <p:cNvSpPr/>
            <p:nvPr/>
          </p:nvSpPr>
          <p:spPr>
            <a:xfrm>
              <a:off x="914400" y="2208944"/>
              <a:ext cx="1613043" cy="78083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B33F495-0C02-438A-AB25-91C57B64805C}"/>
                </a:ext>
              </a:extLst>
            </p:cNvPr>
            <p:cNvSpPr txBox="1"/>
            <p:nvPr/>
          </p:nvSpPr>
          <p:spPr>
            <a:xfrm>
              <a:off x="914400" y="2354970"/>
              <a:ext cx="1613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/>
                <a:t>網站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FAA3E4F-2A9D-44F4-8CF1-650375594FCE}"/>
              </a:ext>
            </a:extLst>
          </p:cNvPr>
          <p:cNvGrpSpPr/>
          <p:nvPr/>
        </p:nvGrpSpPr>
        <p:grpSpPr>
          <a:xfrm>
            <a:off x="2575522" y="2864269"/>
            <a:ext cx="1613043" cy="780836"/>
            <a:chOff x="914400" y="2208944"/>
            <a:chExt cx="1613043" cy="780836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3D427C7-8AA2-4F49-9945-4C5F637F61B6}"/>
                </a:ext>
              </a:extLst>
            </p:cNvPr>
            <p:cNvSpPr/>
            <p:nvPr/>
          </p:nvSpPr>
          <p:spPr>
            <a:xfrm>
              <a:off x="914400" y="2208944"/>
              <a:ext cx="1613043" cy="78083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D652D6D-1CD3-4ACA-AC90-408C2AA13A42}"/>
                </a:ext>
              </a:extLst>
            </p:cNvPr>
            <p:cNvSpPr txBox="1"/>
            <p:nvPr/>
          </p:nvSpPr>
          <p:spPr>
            <a:xfrm>
              <a:off x="914400" y="2354970"/>
              <a:ext cx="1613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/>
                <a:t>帳號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228CC94-4156-4EAA-BAAF-26D4CB02DE1B}"/>
              </a:ext>
            </a:extLst>
          </p:cNvPr>
          <p:cNvGrpSpPr/>
          <p:nvPr/>
        </p:nvGrpSpPr>
        <p:grpSpPr>
          <a:xfrm>
            <a:off x="2575522" y="4048365"/>
            <a:ext cx="1613043" cy="780836"/>
            <a:chOff x="914400" y="2208944"/>
            <a:chExt cx="1613043" cy="780836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C5BC76-97C8-4E4B-AAF1-3D6EA34A663D}"/>
                </a:ext>
              </a:extLst>
            </p:cNvPr>
            <p:cNvSpPr/>
            <p:nvPr/>
          </p:nvSpPr>
          <p:spPr>
            <a:xfrm>
              <a:off x="914400" y="2208944"/>
              <a:ext cx="1613043" cy="78083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34A79C8-3058-4D92-8D18-28EDA89BC6B8}"/>
                </a:ext>
              </a:extLst>
            </p:cNvPr>
            <p:cNvSpPr txBox="1"/>
            <p:nvPr/>
          </p:nvSpPr>
          <p:spPr>
            <a:xfrm>
              <a:off x="914400" y="2354970"/>
              <a:ext cx="1613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/>
                <a:t>密碼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71BEEB-0DB8-4C2E-8A1D-8D9379DD1BAC}"/>
              </a:ext>
            </a:extLst>
          </p:cNvPr>
          <p:cNvGrpSpPr/>
          <p:nvPr/>
        </p:nvGrpSpPr>
        <p:grpSpPr>
          <a:xfrm>
            <a:off x="1988289" y="5232462"/>
            <a:ext cx="2233798" cy="780836"/>
            <a:chOff x="914400" y="2208944"/>
            <a:chExt cx="1613043" cy="780836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E44E1BAF-E992-4888-8A81-F40AE773DD7B}"/>
                </a:ext>
              </a:extLst>
            </p:cNvPr>
            <p:cNvSpPr/>
            <p:nvPr/>
          </p:nvSpPr>
          <p:spPr>
            <a:xfrm>
              <a:off x="914400" y="2208944"/>
              <a:ext cx="1613043" cy="78083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EF19487-A425-48A4-A0C7-5EA5DA6BD032}"/>
                </a:ext>
              </a:extLst>
            </p:cNvPr>
            <p:cNvSpPr txBox="1"/>
            <p:nvPr/>
          </p:nvSpPr>
          <p:spPr>
            <a:xfrm>
              <a:off x="914400" y="2354970"/>
              <a:ext cx="1613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/>
                <a:t>官方手冊</a:t>
              </a: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6BCA933-E1B0-467B-9878-2A396029D7E9}"/>
              </a:ext>
            </a:extLst>
          </p:cNvPr>
          <p:cNvSpPr txBox="1"/>
          <p:nvPr/>
        </p:nvSpPr>
        <p:spPr>
          <a:xfrm>
            <a:off x="4986216" y="5392047"/>
            <a:ext cx="5880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https://www.botlibre.biz/user-manual.pdf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73F51C-D325-415F-9B4B-B7A164B0CC67}"/>
              </a:ext>
            </a:extLst>
          </p:cNvPr>
          <p:cNvSpPr txBox="1"/>
          <p:nvPr/>
        </p:nvSpPr>
        <p:spPr>
          <a:xfrm>
            <a:off x="4986216" y="2917464"/>
            <a:ext cx="345914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hjchenntnu@gmail.com</a:t>
            </a:r>
            <a:endParaRPr lang="en-US" altLang="zh-TW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CF3460B-6932-4613-B6AD-8AAC21270A44}"/>
              </a:ext>
            </a:extLst>
          </p:cNvPr>
          <p:cNvSpPr txBox="1"/>
          <p:nvPr/>
        </p:nvSpPr>
        <p:spPr>
          <a:xfrm>
            <a:off x="4986216" y="4154755"/>
            <a:ext cx="345914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77341781b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31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49C745-B646-431F-81A0-9830A14E4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5"/>
          <a:stretch/>
        </p:blipFill>
        <p:spPr>
          <a:xfrm>
            <a:off x="605160" y="1337237"/>
            <a:ext cx="3261272" cy="538849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1508312-A953-4D74-81C9-F1F046CA79CC}"/>
              </a:ext>
            </a:extLst>
          </p:cNvPr>
          <p:cNvSpPr/>
          <p:nvPr/>
        </p:nvSpPr>
        <p:spPr>
          <a:xfrm>
            <a:off x="873906" y="3090151"/>
            <a:ext cx="881302" cy="299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D82E01A-775D-465C-88A3-C1D0F23AD97B}"/>
              </a:ext>
            </a:extLst>
          </p:cNvPr>
          <p:cNvSpPr/>
          <p:nvPr/>
        </p:nvSpPr>
        <p:spPr>
          <a:xfrm>
            <a:off x="832202" y="5658768"/>
            <a:ext cx="881302" cy="299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A195067-3427-4970-890A-5B64EEADFDAD}"/>
              </a:ext>
            </a:extLst>
          </p:cNvPr>
          <p:cNvSpPr txBox="1"/>
          <p:nvPr/>
        </p:nvSpPr>
        <p:spPr>
          <a:xfrm>
            <a:off x="74424" y="3057990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❼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2C0D1ED-F083-4E0B-8EDC-8FE96D694BA8}"/>
              </a:ext>
            </a:extLst>
          </p:cNvPr>
          <p:cNvSpPr txBox="1"/>
          <p:nvPr/>
        </p:nvSpPr>
        <p:spPr>
          <a:xfrm>
            <a:off x="64988" y="4764463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697F424-F0F5-42DA-833D-B5C0EF554577}"/>
              </a:ext>
            </a:extLst>
          </p:cNvPr>
          <p:cNvSpPr txBox="1"/>
          <p:nvPr/>
        </p:nvSpPr>
        <p:spPr>
          <a:xfrm>
            <a:off x="74424" y="5459380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❾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44D319-3AF4-4EB9-A33D-5F5CED13B3E7}"/>
              </a:ext>
            </a:extLst>
          </p:cNvPr>
          <p:cNvSpPr/>
          <p:nvPr/>
        </p:nvSpPr>
        <p:spPr>
          <a:xfrm>
            <a:off x="832202" y="6357968"/>
            <a:ext cx="881302" cy="299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813153-FF4D-4B40-8067-224403821814}"/>
              </a:ext>
            </a:extLst>
          </p:cNvPr>
          <p:cNvSpPr txBox="1"/>
          <p:nvPr/>
        </p:nvSpPr>
        <p:spPr>
          <a:xfrm>
            <a:off x="5119987" y="932300"/>
            <a:ext cx="66879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看到</a:t>
            </a:r>
            <a:r>
              <a:rPr lang="en-US" altLang="zh-TW" dirty="0"/>
              <a:t>required</a:t>
            </a:r>
            <a:r>
              <a:rPr lang="zh-TW" altLang="en-US" dirty="0"/>
              <a:t> </a:t>
            </a:r>
            <a:r>
              <a:rPr lang="en-US" altLang="zh-TW" dirty="0"/>
              <a:t>word</a:t>
            </a:r>
            <a:r>
              <a:rPr lang="zh-TW" altLang="en-US" dirty="0"/>
              <a:t>才會回專屬回覆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 required word is a word that is required to be in the question for a specific response.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E54A7F2-4821-44DD-A246-FF942A9D0EB0}"/>
              </a:ext>
            </a:extLst>
          </p:cNvPr>
          <p:cNvSpPr txBox="1"/>
          <p:nvPr/>
        </p:nvSpPr>
        <p:spPr>
          <a:xfrm>
            <a:off x="4445716" y="1280828"/>
            <a:ext cx="54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08492F8-667B-4BC2-A524-0FAF22A28CF5}"/>
              </a:ext>
            </a:extLst>
          </p:cNvPr>
          <p:cNvSpPr txBox="1"/>
          <p:nvPr/>
        </p:nvSpPr>
        <p:spPr>
          <a:xfrm>
            <a:off x="4447571" y="2594534"/>
            <a:ext cx="54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❽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7DDDACA-7488-44BA-A58E-0F986375AA7D}"/>
              </a:ext>
            </a:extLst>
          </p:cNvPr>
          <p:cNvSpPr txBox="1"/>
          <p:nvPr/>
        </p:nvSpPr>
        <p:spPr>
          <a:xfrm>
            <a:off x="5119987" y="3762260"/>
            <a:ext cx="66879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previous </a:t>
            </a:r>
            <a:r>
              <a:rPr lang="zh-TW" altLang="en-US" dirty="0"/>
              <a:t>提供前文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 previous responses is the bot's preceding response. Previous responses can be used to give a response a context.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477A23F-5465-474B-90F0-90BE3C413FC0}"/>
              </a:ext>
            </a:extLst>
          </p:cNvPr>
          <p:cNvSpPr txBox="1"/>
          <p:nvPr/>
        </p:nvSpPr>
        <p:spPr>
          <a:xfrm>
            <a:off x="4445716" y="4148584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❾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7DACBC7-67FE-44C8-911F-00844D4F325A}"/>
              </a:ext>
            </a:extLst>
          </p:cNvPr>
          <p:cNvSpPr txBox="1"/>
          <p:nvPr/>
        </p:nvSpPr>
        <p:spPr>
          <a:xfrm>
            <a:off x="5119987" y="5287683"/>
            <a:ext cx="66879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next </a:t>
            </a:r>
            <a:r>
              <a:rPr lang="zh-TW" altLang="en-US" dirty="0"/>
              <a:t>提供後文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The next is a follow-up question that the user might ask after the bot gives the response.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A8DDA47-6335-429F-AC9B-54712C76B01C}"/>
              </a:ext>
            </a:extLst>
          </p:cNvPr>
          <p:cNvSpPr txBox="1"/>
          <p:nvPr/>
        </p:nvSpPr>
        <p:spPr>
          <a:xfrm>
            <a:off x="5119987" y="2338619"/>
            <a:ext cx="66879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同一</a:t>
            </a:r>
            <a:r>
              <a:rPr lang="en-US" altLang="zh-TW" dirty="0"/>
              <a:t>question</a:t>
            </a:r>
            <a:r>
              <a:rPr lang="zh-TW" altLang="en-US" dirty="0"/>
              <a:t>多個</a:t>
            </a:r>
            <a:r>
              <a:rPr lang="en-US" altLang="zh-TW" dirty="0"/>
              <a:t>responses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On repeat lets you set one or many responses to use the second time that response is triggered in the same conversation.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AA0DFD7-0C0C-484C-9AA1-06318179B0AB}"/>
              </a:ext>
            </a:extLst>
          </p:cNvPr>
          <p:cNvSpPr txBox="1"/>
          <p:nvPr/>
        </p:nvSpPr>
        <p:spPr>
          <a:xfrm>
            <a:off x="4445716" y="5696901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❿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3D5A0A7-2465-4C09-AA9A-C6569D0E4980}"/>
              </a:ext>
            </a:extLst>
          </p:cNvPr>
          <p:cNvSpPr txBox="1"/>
          <p:nvPr/>
        </p:nvSpPr>
        <p:spPr>
          <a:xfrm>
            <a:off x="60628" y="6149021"/>
            <a:ext cx="608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❿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7C8B36-BB3F-4D1A-96BA-5DFCF192F47D}"/>
              </a:ext>
            </a:extLst>
          </p:cNvPr>
          <p:cNvSpPr/>
          <p:nvPr/>
        </p:nvSpPr>
        <p:spPr>
          <a:xfrm>
            <a:off x="859811" y="4873887"/>
            <a:ext cx="881302" cy="299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32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47052B-8FEC-43D8-A03C-E652A1E43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3" t="16776" b="4200"/>
          <a:stretch/>
        </p:blipFill>
        <p:spPr>
          <a:xfrm>
            <a:off x="482620" y="2357511"/>
            <a:ext cx="5333650" cy="2936312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C24C4B-49C5-449A-8F76-92F64BF61F1B}"/>
              </a:ext>
            </a:extLst>
          </p:cNvPr>
          <p:cNvSpPr txBox="1"/>
          <p:nvPr/>
        </p:nvSpPr>
        <p:spPr>
          <a:xfrm>
            <a:off x="5827939" y="1353842"/>
            <a:ext cx="6022171" cy="189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看到使用者回覆</a:t>
            </a:r>
            <a:r>
              <a:rPr lang="en-US" altLang="zh-TW" sz="2000" dirty="0">
                <a:solidFill>
                  <a:srgbClr val="FF0000"/>
                </a:solidFill>
              </a:rPr>
              <a:t>yes</a:t>
            </a:r>
            <a:r>
              <a:rPr lang="zh-TW" altLang="en-US" sz="2000" dirty="0">
                <a:solidFill>
                  <a:srgbClr val="FF0000"/>
                </a:solidFill>
              </a:rPr>
              <a:t>，這個</a:t>
            </a:r>
            <a:r>
              <a:rPr lang="en-US" altLang="zh-TW" sz="2000" dirty="0">
                <a:solidFill>
                  <a:srgbClr val="FF0000"/>
                </a:solidFill>
              </a:rPr>
              <a:t>yes</a:t>
            </a:r>
            <a:r>
              <a:rPr lang="zh-TW" altLang="en-US" sz="2000" dirty="0">
                <a:solidFill>
                  <a:srgbClr val="FF0000"/>
                </a:solidFill>
              </a:rPr>
              <a:t>可能對到多個</a:t>
            </a:r>
            <a:r>
              <a:rPr lang="en-US" altLang="zh-TW" sz="2000" dirty="0">
                <a:solidFill>
                  <a:srgbClr val="FF0000"/>
                </a:solidFill>
              </a:rPr>
              <a:t>questions</a:t>
            </a:r>
            <a:r>
              <a:rPr lang="zh-TW" altLang="en-US" sz="2000" dirty="0">
                <a:solidFill>
                  <a:srgbClr val="FF0000"/>
                </a:solidFill>
              </a:rPr>
              <a:t>，但是因為我們剛剛有勾選</a:t>
            </a:r>
            <a:r>
              <a:rPr lang="en-US" altLang="zh-TW" sz="2000" dirty="0">
                <a:solidFill>
                  <a:srgbClr val="FF0000"/>
                </a:solidFill>
              </a:rPr>
              <a:t>previous</a:t>
            </a:r>
            <a:r>
              <a:rPr lang="zh-TW" altLang="en-US" sz="2000" dirty="0">
                <a:solidFill>
                  <a:srgbClr val="FF0000"/>
                </a:solidFill>
              </a:rPr>
              <a:t>來建立</a:t>
            </a:r>
            <a:r>
              <a:rPr lang="en-US" altLang="zh-TW" sz="2000" dirty="0">
                <a:solidFill>
                  <a:srgbClr val="FF0000"/>
                </a:solidFill>
              </a:rPr>
              <a:t>context</a:t>
            </a:r>
            <a:r>
              <a:rPr lang="zh-TW" altLang="en-US" sz="2000" dirty="0">
                <a:solidFill>
                  <a:srgbClr val="FF0000"/>
                </a:solidFill>
              </a:rPr>
              <a:t>，所以</a:t>
            </a:r>
            <a:r>
              <a:rPr lang="en-US" altLang="zh-TW" sz="2000" dirty="0">
                <a:solidFill>
                  <a:srgbClr val="FF0000"/>
                </a:solidFill>
              </a:rPr>
              <a:t>chatbot</a:t>
            </a:r>
            <a:r>
              <a:rPr lang="zh-TW" altLang="en-US" sz="2000" dirty="0">
                <a:solidFill>
                  <a:srgbClr val="FF0000"/>
                </a:solidFill>
              </a:rPr>
              <a:t>就知道下一句要接針對這個</a:t>
            </a:r>
            <a:r>
              <a:rPr lang="en-US" altLang="zh-TW" sz="2000" dirty="0">
                <a:solidFill>
                  <a:srgbClr val="FF0000"/>
                </a:solidFill>
              </a:rPr>
              <a:t>context</a:t>
            </a:r>
            <a:r>
              <a:rPr lang="zh-TW" altLang="en-US" sz="2000" dirty="0">
                <a:solidFill>
                  <a:srgbClr val="FF0000"/>
                </a:solidFill>
              </a:rPr>
              <a:t>的回覆，也就是剛剛建立的句子</a:t>
            </a:r>
            <a:r>
              <a:rPr lang="en-US" altLang="zh-TW" sz="2000" dirty="0">
                <a:solidFill>
                  <a:srgbClr val="FF0000"/>
                </a:solidFill>
              </a:rPr>
              <a:t>Glad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that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we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are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friends!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FBFB42-EE55-4EFD-BC5B-6FBF387E468A}"/>
              </a:ext>
            </a:extLst>
          </p:cNvPr>
          <p:cNvSpPr/>
          <p:nvPr/>
        </p:nvSpPr>
        <p:spPr>
          <a:xfrm>
            <a:off x="287040" y="3559044"/>
            <a:ext cx="3690043" cy="1849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C064232-6244-4E2B-8C60-2E04F17303E8}"/>
              </a:ext>
            </a:extLst>
          </p:cNvPr>
          <p:cNvSpPr/>
          <p:nvPr/>
        </p:nvSpPr>
        <p:spPr>
          <a:xfrm>
            <a:off x="2724186" y="3748764"/>
            <a:ext cx="554806" cy="3425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601261-5024-432B-89C4-AA503CE595F0}"/>
              </a:ext>
            </a:extLst>
          </p:cNvPr>
          <p:cNvSpPr txBox="1"/>
          <p:nvPr/>
        </p:nvSpPr>
        <p:spPr>
          <a:xfrm>
            <a:off x="5827939" y="3950875"/>
            <a:ext cx="6022171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</a:rPr>
              <a:t>但我們又發現它其中一句回應句有</a:t>
            </a:r>
            <a:r>
              <a:rPr lang="en-US" altLang="zh-TW" sz="2000" dirty="0">
                <a:solidFill>
                  <a:srgbClr val="0070C0"/>
                </a:solidFill>
              </a:rPr>
              <a:t>typo</a:t>
            </a:r>
            <a:r>
              <a:rPr lang="zh-TW" altLang="en-US" sz="2000" dirty="0">
                <a:solidFill>
                  <a:srgbClr val="0070C0"/>
                </a:solidFill>
              </a:rPr>
              <a:t>，所以一樣再回到</a:t>
            </a:r>
            <a:r>
              <a:rPr lang="en-US" altLang="zh-TW" sz="2000" dirty="0">
                <a:solidFill>
                  <a:srgbClr val="0070C0"/>
                </a:solidFill>
              </a:rPr>
              <a:t>conversations</a:t>
            </a:r>
            <a:r>
              <a:rPr lang="zh-TW" altLang="en-US" sz="2000" dirty="0">
                <a:solidFill>
                  <a:srgbClr val="0070C0"/>
                </a:solidFill>
              </a:rPr>
              <a:t>那邊，把這句勾選起來，按小鉛筆圖示進去修改</a:t>
            </a:r>
            <a:endParaRPr lang="en-US" altLang="zh-TW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8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Conversations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AC5DF3-226E-4035-87D2-FF634EDE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4" y="1335640"/>
            <a:ext cx="6637949" cy="529274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0CFCA3-687F-4AB9-A2C8-7EA729BEA4C1}"/>
              </a:ext>
            </a:extLst>
          </p:cNvPr>
          <p:cNvSpPr txBox="1"/>
          <p:nvPr/>
        </p:nvSpPr>
        <p:spPr>
          <a:xfrm>
            <a:off x="7437344" y="1715783"/>
            <a:ext cx="4545426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修改好之後再測一次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就可以看到剛才的</a:t>
            </a:r>
            <a:r>
              <a:rPr lang="en-US" altLang="zh-TW" sz="2400" dirty="0"/>
              <a:t>typo</a:t>
            </a:r>
            <a:r>
              <a:rPr lang="zh-TW" altLang="en-US" sz="2400" dirty="0"/>
              <a:t>被改好了 </a:t>
            </a:r>
            <a:endParaRPr lang="en-US" altLang="zh-TW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BD21FB-8DB2-4705-8875-4D96B7E548FA}"/>
              </a:ext>
            </a:extLst>
          </p:cNvPr>
          <p:cNvSpPr/>
          <p:nvPr/>
        </p:nvSpPr>
        <p:spPr>
          <a:xfrm>
            <a:off x="4304872" y="5229546"/>
            <a:ext cx="472611" cy="292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4654B0-7ED6-46E1-A502-D15160D3A19E}"/>
              </a:ext>
            </a:extLst>
          </p:cNvPr>
          <p:cNvSpPr/>
          <p:nvPr/>
        </p:nvSpPr>
        <p:spPr>
          <a:xfrm>
            <a:off x="4304873" y="2432406"/>
            <a:ext cx="554804" cy="2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212BA7-2A4F-447D-A714-957A883147E2}"/>
              </a:ext>
            </a:extLst>
          </p:cNvPr>
          <p:cNvSpPr txBox="1"/>
          <p:nvPr/>
        </p:nvSpPr>
        <p:spPr>
          <a:xfrm>
            <a:off x="6021254" y="3982011"/>
            <a:ext cx="1026849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6D9426-E2C3-4E3E-A663-5DC87721C8CE}"/>
              </a:ext>
            </a:extLst>
          </p:cNvPr>
          <p:cNvSpPr txBox="1"/>
          <p:nvPr/>
        </p:nvSpPr>
        <p:spPr>
          <a:xfrm>
            <a:off x="6096000" y="1084609"/>
            <a:ext cx="7802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3840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944C719-226C-4DCC-AE59-0323CFC0D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b="1407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8654B67-938A-4F85-BC50-B633F9333478}"/>
              </a:ext>
            </a:extLst>
          </p:cNvPr>
          <p:cNvSpPr/>
          <p:nvPr/>
        </p:nvSpPr>
        <p:spPr>
          <a:xfrm>
            <a:off x="8798480" y="2791335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68F05-88BB-4135-992E-8F69AB42A90F}"/>
              </a:ext>
            </a:extLst>
          </p:cNvPr>
          <p:cNvSpPr/>
          <p:nvPr/>
        </p:nvSpPr>
        <p:spPr>
          <a:xfrm>
            <a:off x="2575129" y="2791335"/>
            <a:ext cx="7041739" cy="1637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40A8F8-EEF4-45E3-841D-84EB3D7CB875}"/>
              </a:ext>
            </a:extLst>
          </p:cNvPr>
          <p:cNvSpPr txBox="1"/>
          <p:nvPr/>
        </p:nvSpPr>
        <p:spPr>
          <a:xfrm>
            <a:off x="2977792" y="2944270"/>
            <a:ext cx="6236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如何在</a:t>
            </a:r>
            <a:r>
              <a:rPr lang="en-US" altLang="zh-TW" sz="4000" b="1" dirty="0"/>
              <a:t>bot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libre</a:t>
            </a:r>
            <a:r>
              <a:rPr lang="zh-TW" altLang="en-US" sz="4000" b="1" dirty="0"/>
              <a:t>修改回覆 </a:t>
            </a:r>
            <a:endParaRPr lang="en-US" altLang="zh-TW" sz="4000" b="1" dirty="0"/>
          </a:p>
          <a:p>
            <a:pPr algn="ctr"/>
            <a:r>
              <a:rPr lang="en-US" altLang="zh-TW" sz="4000" b="1" dirty="0"/>
              <a:t>(Responses)</a:t>
            </a:r>
            <a:endParaRPr lang="zh-TW" altLang="en-US" sz="4000" b="1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37AB461-029A-46C9-9395-779C3DEB70B6}"/>
              </a:ext>
            </a:extLst>
          </p:cNvPr>
          <p:cNvSpPr/>
          <p:nvPr/>
        </p:nvSpPr>
        <p:spPr>
          <a:xfrm>
            <a:off x="1756740" y="2787368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1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0CFCA3-687F-4AB9-A2C8-7EA729BEA4C1}"/>
              </a:ext>
            </a:extLst>
          </p:cNvPr>
          <p:cNvSpPr txBox="1"/>
          <p:nvPr/>
        </p:nvSpPr>
        <p:spPr>
          <a:xfrm>
            <a:off x="5106255" y="1415485"/>
            <a:ext cx="7006975" cy="169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一樣從</a:t>
            </a:r>
            <a:r>
              <a:rPr lang="en-US" altLang="zh-TW" sz="2400" dirty="0"/>
              <a:t>Training &amp; Chat logs</a:t>
            </a:r>
            <a:r>
              <a:rPr lang="zh-TW" altLang="en-US" sz="2400" dirty="0"/>
              <a:t>進來，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選擇 </a:t>
            </a:r>
            <a:r>
              <a:rPr lang="en-US" altLang="zh-TW" sz="2400" dirty="0"/>
              <a:t>Review all responses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或是從</a:t>
            </a:r>
            <a:r>
              <a:rPr lang="en-US" altLang="zh-TW" sz="2400" dirty="0"/>
              <a:t>search</a:t>
            </a:r>
            <a:r>
              <a:rPr lang="zh-TW" altLang="en-US" sz="2400" dirty="0"/>
              <a:t>下拉式選單選也可以 </a:t>
            </a:r>
            <a:r>
              <a:rPr lang="en-US" altLang="zh-TW" sz="2400" dirty="0"/>
              <a:t>(</a:t>
            </a:r>
            <a:r>
              <a:rPr lang="zh-TW" altLang="en-US" sz="2400" dirty="0"/>
              <a:t>記得改查詢區間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75EFF8-D933-445A-AD59-58E364B4C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3" y="1415485"/>
            <a:ext cx="4521432" cy="532157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5021144-5FA5-4826-8B52-DE35D381819F}"/>
              </a:ext>
            </a:extLst>
          </p:cNvPr>
          <p:cNvSpPr/>
          <p:nvPr/>
        </p:nvSpPr>
        <p:spPr>
          <a:xfrm>
            <a:off x="1037691" y="5296108"/>
            <a:ext cx="1832046" cy="221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B845CD9-5585-4287-8242-2806A7BB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" r="36585" b="13351"/>
          <a:stretch/>
        </p:blipFill>
        <p:spPr>
          <a:xfrm>
            <a:off x="5559123" y="3319111"/>
            <a:ext cx="5016758" cy="341794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D7DECF9-D051-4F7C-9446-EE7B1D1A0799}"/>
              </a:ext>
            </a:extLst>
          </p:cNvPr>
          <p:cNvSpPr/>
          <p:nvPr/>
        </p:nvSpPr>
        <p:spPr>
          <a:xfrm>
            <a:off x="6542927" y="5592346"/>
            <a:ext cx="1696947" cy="222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8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修改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0CFCA3-687F-4AB9-A2C8-7EA729BEA4C1}"/>
              </a:ext>
            </a:extLst>
          </p:cNvPr>
          <p:cNvSpPr txBox="1"/>
          <p:nvPr/>
        </p:nvSpPr>
        <p:spPr>
          <a:xfrm>
            <a:off x="5106255" y="2340159"/>
            <a:ext cx="668792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會看到單個單個的</a:t>
            </a:r>
            <a:r>
              <a:rPr lang="en-US" altLang="zh-TW" sz="2400" dirty="0"/>
              <a:t>question</a:t>
            </a:r>
            <a:r>
              <a:rPr lang="zh-TW" altLang="en-US" sz="2400" dirty="0"/>
              <a:t>和相對應的</a:t>
            </a:r>
            <a:r>
              <a:rPr lang="en-US" altLang="zh-TW" sz="2400" dirty="0"/>
              <a:t>response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有時候同一個</a:t>
            </a:r>
            <a:r>
              <a:rPr lang="en-US" altLang="zh-TW" sz="2400" dirty="0"/>
              <a:t>question</a:t>
            </a:r>
            <a:r>
              <a:rPr lang="zh-TW" altLang="en-US" sz="2400" dirty="0"/>
              <a:t>可能會有不只一個</a:t>
            </a:r>
            <a:r>
              <a:rPr lang="en-US" altLang="zh-TW" sz="2400" dirty="0"/>
              <a:t>response</a:t>
            </a:r>
          </a:p>
          <a:p>
            <a:pPr>
              <a:lnSpc>
                <a:spcPct val="150000"/>
              </a:lnSpc>
            </a:pP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跟前面的修改方式一樣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勾選起來按工具列新增</a:t>
            </a:r>
            <a:r>
              <a:rPr lang="en-US" altLang="zh-TW" sz="2400" dirty="0"/>
              <a:t>/</a:t>
            </a:r>
            <a:r>
              <a:rPr lang="zh-TW" altLang="en-US" sz="2400" dirty="0"/>
              <a:t>修改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0D2240-16E6-4527-9998-5BD287FE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2" y="1756560"/>
            <a:ext cx="3619500" cy="18859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CAF8B92-2683-4750-875E-DB3E133D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4" y="3884706"/>
            <a:ext cx="2794723" cy="18859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5021144-5FA5-4826-8B52-DE35D381819F}"/>
              </a:ext>
            </a:extLst>
          </p:cNvPr>
          <p:cNvSpPr/>
          <p:nvPr/>
        </p:nvSpPr>
        <p:spPr>
          <a:xfrm>
            <a:off x="1190091" y="4113186"/>
            <a:ext cx="1832046" cy="39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8A971F6-C427-4427-823A-5C9084847309}"/>
              </a:ext>
            </a:extLst>
          </p:cNvPr>
          <p:cNvSpPr txBox="1"/>
          <p:nvPr/>
        </p:nvSpPr>
        <p:spPr>
          <a:xfrm>
            <a:off x="3149152" y="3503571"/>
            <a:ext cx="133735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79CA75-41A2-43FC-8A8E-0D683CE7A796}"/>
              </a:ext>
            </a:extLst>
          </p:cNvPr>
          <p:cNvSpPr/>
          <p:nvPr/>
        </p:nvSpPr>
        <p:spPr>
          <a:xfrm>
            <a:off x="1190091" y="4581346"/>
            <a:ext cx="2025720" cy="874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401CEE-69A2-4A19-AF1B-BA4902C978B0}"/>
              </a:ext>
            </a:extLst>
          </p:cNvPr>
          <p:cNvSpPr txBox="1"/>
          <p:nvPr/>
        </p:nvSpPr>
        <p:spPr>
          <a:xfrm>
            <a:off x="2983304" y="5455577"/>
            <a:ext cx="16690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response(s)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1DB9E16-7126-4FB4-B992-BF8C27E64BD4}"/>
              </a:ext>
            </a:extLst>
          </p:cNvPr>
          <p:cNvSpPr txBox="1"/>
          <p:nvPr/>
        </p:nvSpPr>
        <p:spPr>
          <a:xfrm>
            <a:off x="5106254" y="5604464"/>
            <a:ext cx="6687921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*文字左邊的數字是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confidence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bot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會挑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confidence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高的回覆使用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細節請看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hlinkClick r:id="rId4" action="ppaction://hlinksldjump"/>
              </a:rPr>
              <a:t>參考文件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hlinkClick r:id="rId4" action="ppaction://hlinksldjump"/>
              </a:rPr>
              <a:t>1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0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944C719-226C-4DCC-AE59-0323CFC0D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b="1407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8654B67-938A-4F85-BC50-B633F9333478}"/>
              </a:ext>
            </a:extLst>
          </p:cNvPr>
          <p:cNvSpPr/>
          <p:nvPr/>
        </p:nvSpPr>
        <p:spPr>
          <a:xfrm>
            <a:off x="8798480" y="2791335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68F05-88BB-4135-992E-8F69AB42A90F}"/>
              </a:ext>
            </a:extLst>
          </p:cNvPr>
          <p:cNvSpPr/>
          <p:nvPr/>
        </p:nvSpPr>
        <p:spPr>
          <a:xfrm>
            <a:off x="2575129" y="2791335"/>
            <a:ext cx="7041739" cy="1637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40A8F8-EEF4-45E3-841D-84EB3D7CB875}"/>
              </a:ext>
            </a:extLst>
          </p:cNvPr>
          <p:cNvSpPr txBox="1"/>
          <p:nvPr/>
        </p:nvSpPr>
        <p:spPr>
          <a:xfrm>
            <a:off x="2977791" y="3252047"/>
            <a:ext cx="6236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如何取得所有</a:t>
            </a:r>
            <a:r>
              <a:rPr lang="en-US" altLang="zh-TW" sz="4000" b="1" dirty="0"/>
              <a:t>responses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37AB461-029A-46C9-9395-779C3DEB70B6}"/>
              </a:ext>
            </a:extLst>
          </p:cNvPr>
          <p:cNvSpPr/>
          <p:nvPr/>
        </p:nvSpPr>
        <p:spPr>
          <a:xfrm>
            <a:off x="1756740" y="2787368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20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輸出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626546" y="1556296"/>
            <a:ext cx="1110654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dirty="0"/>
              <a:t>到</a:t>
            </a:r>
            <a:r>
              <a:rPr lang="en-US" altLang="zh-TW" sz="2400" dirty="0"/>
              <a:t>Training &amp; Chat logs</a:t>
            </a:r>
            <a:r>
              <a:rPr lang="zh-TW" altLang="en-US" sz="2400" dirty="0"/>
              <a:t>頁面，下方</a:t>
            </a:r>
            <a:r>
              <a:rPr lang="en-US" altLang="zh-TW" sz="2400" dirty="0"/>
              <a:t>Tasks</a:t>
            </a:r>
            <a:r>
              <a:rPr lang="zh-TW" altLang="en-US" sz="2400" dirty="0"/>
              <a:t>選擇</a:t>
            </a:r>
            <a:r>
              <a:rPr lang="en-US" altLang="zh-TW" sz="2400" dirty="0"/>
              <a:t>Review all responses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dirty="0"/>
              <a:t> 最上面工具列有一個下載圖示        ，按下去後會出現一個視窗</a:t>
            </a:r>
            <a:endParaRPr lang="en-US" altLang="zh-TW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/>
              <a:t>format</a:t>
            </a:r>
            <a:r>
              <a:rPr lang="zh-TW" altLang="en-US" sz="2400" dirty="0"/>
              <a:t>選擇要輸出的形式，</a:t>
            </a:r>
            <a:r>
              <a:rPr lang="en-US" altLang="zh-TW" sz="2400" dirty="0"/>
              <a:t>pages</a:t>
            </a:r>
            <a:r>
              <a:rPr lang="zh-TW" altLang="en-US" sz="2400" dirty="0"/>
              <a:t>選擇要輸出至第幾頁，並勾選是否連</a:t>
            </a:r>
            <a:r>
              <a:rPr lang="en-US" altLang="zh-TW" sz="2400" dirty="0"/>
              <a:t>greetings &amp; default responses</a:t>
            </a:r>
            <a:r>
              <a:rPr lang="zh-TW" altLang="en-US" sz="2400" dirty="0"/>
              <a:t>也一起輸出</a:t>
            </a:r>
            <a:endParaRPr lang="en-US" altLang="zh-TW" sz="2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400" dirty="0"/>
              <a:t>根據輸出格式不同，會有不同檔名 </a:t>
            </a:r>
            <a:r>
              <a:rPr lang="en-US" altLang="zh-TW" sz="2400" dirty="0"/>
              <a:t>(Response list</a:t>
            </a:r>
            <a:r>
              <a:rPr lang="zh-TW" altLang="en-US" sz="2400" dirty="0"/>
              <a:t>副檔名</a:t>
            </a:r>
            <a:r>
              <a:rPr lang="en-US" altLang="zh-TW" sz="2400" dirty="0"/>
              <a:t>.res)</a:t>
            </a:r>
            <a:r>
              <a:rPr lang="zh-TW" altLang="en-US" sz="2400" dirty="0"/>
              <a:t> </a:t>
            </a:r>
            <a:r>
              <a:rPr lang="en-US" altLang="zh-TW" sz="2400" dirty="0"/>
              <a:t>(AIML</a:t>
            </a:r>
            <a:r>
              <a:rPr lang="zh-TW" altLang="en-US" sz="2400" dirty="0"/>
              <a:t>副檔名</a:t>
            </a:r>
            <a:r>
              <a:rPr lang="en-US" altLang="zh-TW" sz="2400" dirty="0"/>
              <a:t>.</a:t>
            </a:r>
            <a:r>
              <a:rPr lang="en-US" altLang="zh-TW" sz="2400" dirty="0" err="1"/>
              <a:t>aiml</a:t>
            </a:r>
            <a:r>
              <a:rPr lang="en-US" altLang="zh-TW" sz="2400" dirty="0"/>
              <a:t>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TW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D091967-3CC6-4BA8-949B-1CA4D413E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09" t="6753" r="24944" b="85954"/>
          <a:stretch/>
        </p:blipFill>
        <p:spPr>
          <a:xfrm>
            <a:off x="5250095" y="2127831"/>
            <a:ext cx="531604" cy="57153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FE00156-AB1A-4CBF-BE54-A61B0303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91" y="4493335"/>
            <a:ext cx="3778444" cy="20829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30C905B-DE31-4A5B-9B91-24ED3B786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53"/>
          <a:stretch/>
        </p:blipFill>
        <p:spPr>
          <a:xfrm>
            <a:off x="5480294" y="4492166"/>
            <a:ext cx="3791145" cy="19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輸出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197755" y="1150452"/>
            <a:ext cx="5276630" cy="558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Response list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 response list is a list of question/response pairs. Each phrase is separated by a new line, and each question/response list is separated by an empty line.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You can also tag responses with meta data such as keywords, previous, required, etc. 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Response lists are the recommended way to train a bot. The bot will automatically find the best matching response for any question, the questions do not need to be exact matches, only sufficiently similar, or include a keyword.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7448FC-7697-4D37-A427-049988449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26"/>
          <a:stretch/>
        </p:blipFill>
        <p:spPr>
          <a:xfrm>
            <a:off x="5565112" y="407258"/>
            <a:ext cx="6338405" cy="633254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1817652-0120-41CA-8A18-3184411B472A}"/>
              </a:ext>
            </a:extLst>
          </p:cNvPr>
          <p:cNvSpPr txBox="1"/>
          <p:nvPr/>
        </p:nvSpPr>
        <p:spPr>
          <a:xfrm>
            <a:off x="8721412" y="1102053"/>
            <a:ext cx="1338336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question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97B030-9CA5-48C2-93F8-354E3489F19E}"/>
              </a:ext>
            </a:extLst>
          </p:cNvPr>
          <p:cNvSpPr/>
          <p:nvPr/>
        </p:nvSpPr>
        <p:spPr>
          <a:xfrm>
            <a:off x="6727981" y="1412238"/>
            <a:ext cx="1861215" cy="2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697448-6FBD-4D30-AF80-1FCA6B32559E}"/>
              </a:ext>
            </a:extLst>
          </p:cNvPr>
          <p:cNvSpPr/>
          <p:nvPr/>
        </p:nvSpPr>
        <p:spPr>
          <a:xfrm>
            <a:off x="6727980" y="2437941"/>
            <a:ext cx="2179714" cy="2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E15248-F9A3-48E2-9431-8C0D18D354C3}"/>
              </a:ext>
            </a:extLst>
          </p:cNvPr>
          <p:cNvSpPr/>
          <p:nvPr/>
        </p:nvSpPr>
        <p:spPr>
          <a:xfrm>
            <a:off x="6727981" y="3463644"/>
            <a:ext cx="2662599" cy="2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50CB4A-B817-4B81-BB99-A6C3258C6389}"/>
              </a:ext>
            </a:extLst>
          </p:cNvPr>
          <p:cNvSpPr/>
          <p:nvPr/>
        </p:nvSpPr>
        <p:spPr>
          <a:xfrm>
            <a:off x="6727980" y="4257720"/>
            <a:ext cx="1861215" cy="2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2B6D71-D0FC-42D2-BC95-B2D8CF506B2B}"/>
              </a:ext>
            </a:extLst>
          </p:cNvPr>
          <p:cNvSpPr/>
          <p:nvPr/>
        </p:nvSpPr>
        <p:spPr>
          <a:xfrm>
            <a:off x="6727979" y="5097280"/>
            <a:ext cx="2487940" cy="2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5232A7-A29A-4698-B556-644B556B1296}"/>
              </a:ext>
            </a:extLst>
          </p:cNvPr>
          <p:cNvSpPr/>
          <p:nvPr/>
        </p:nvSpPr>
        <p:spPr>
          <a:xfrm>
            <a:off x="6727980" y="1660893"/>
            <a:ext cx="1861215" cy="21460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C4E263-6431-4404-8721-2B877BF25DE3}"/>
              </a:ext>
            </a:extLst>
          </p:cNvPr>
          <p:cNvSpPr/>
          <p:nvPr/>
        </p:nvSpPr>
        <p:spPr>
          <a:xfrm>
            <a:off x="6717706" y="2692416"/>
            <a:ext cx="2580407" cy="198505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2274BD-33B2-48D3-BB21-4A9767C8A396}"/>
              </a:ext>
            </a:extLst>
          </p:cNvPr>
          <p:cNvSpPr/>
          <p:nvPr/>
        </p:nvSpPr>
        <p:spPr>
          <a:xfrm>
            <a:off x="6727979" y="3718119"/>
            <a:ext cx="4953738" cy="198505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2F6EEB-B09D-4821-BAD0-FB5D706CA414}"/>
              </a:ext>
            </a:extLst>
          </p:cNvPr>
          <p:cNvSpPr/>
          <p:nvPr/>
        </p:nvSpPr>
        <p:spPr>
          <a:xfrm>
            <a:off x="6717706" y="4499596"/>
            <a:ext cx="3342042" cy="231627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C193D3-8F15-4053-80A7-29DBA5C7AFDD}"/>
              </a:ext>
            </a:extLst>
          </p:cNvPr>
          <p:cNvSpPr/>
          <p:nvPr/>
        </p:nvSpPr>
        <p:spPr>
          <a:xfrm>
            <a:off x="6717706" y="5332019"/>
            <a:ext cx="2580407" cy="198505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C9376EC-4C95-4CBA-B0C2-142E7C66A7FF}"/>
              </a:ext>
            </a:extLst>
          </p:cNvPr>
          <p:cNvSpPr txBox="1"/>
          <p:nvPr/>
        </p:nvSpPr>
        <p:spPr>
          <a:xfrm>
            <a:off x="9479567" y="2375801"/>
            <a:ext cx="1338336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response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7610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輸出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182245" y="1556296"/>
            <a:ext cx="5201413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AIML</a:t>
            </a:r>
            <a:r>
              <a:rPr lang="zh-TW" altLang="en-US" dirty="0"/>
              <a:t>則呈現較多語法及功能資訊，簡易教學請看</a:t>
            </a:r>
            <a:r>
              <a:rPr lang="zh-TW" altLang="en-US" dirty="0">
                <a:hlinkClick r:id="rId2" action="ppaction://hlinksldjump"/>
              </a:rPr>
              <a:t>參考文件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我自己之前的經驗是用</a:t>
            </a:r>
            <a:r>
              <a:rPr lang="en-US" altLang="zh-TW" dirty="0" err="1"/>
              <a:t>aiml</a:t>
            </a:r>
            <a:r>
              <a:rPr lang="zh-TW" altLang="en-US" dirty="0"/>
              <a:t>寫出來的東西有個小缺點，使用者講出來的句子一定要跟我們寫的完全相同才會</a:t>
            </a:r>
            <a:r>
              <a:rPr lang="en-US" altLang="zh-TW" dirty="0"/>
              <a:t>match</a:t>
            </a:r>
            <a:r>
              <a:rPr lang="zh-TW" altLang="en-US" dirty="0"/>
              <a:t>。所以其中必須運用到許多</a:t>
            </a:r>
            <a:r>
              <a:rPr lang="en-US" altLang="zh-TW" dirty="0">
                <a:hlinkClick r:id="rId3"/>
              </a:rPr>
              <a:t>wildcards</a:t>
            </a:r>
            <a:r>
              <a:rPr lang="zh-TW" altLang="en-US" dirty="0"/>
              <a:t>來稍稍取巧一下，但用太多又會讓整體</a:t>
            </a:r>
            <a:r>
              <a:rPr lang="en-US" altLang="zh-TW" dirty="0"/>
              <a:t>question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太</a:t>
            </a:r>
            <a:r>
              <a:rPr lang="en-US" altLang="zh-TW" dirty="0"/>
              <a:t>general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7BD3DD-E076-4192-8E61-BA3BF202B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742"/>
          <a:stretch/>
        </p:blipFill>
        <p:spPr>
          <a:xfrm>
            <a:off x="5516488" y="190500"/>
            <a:ext cx="6493267" cy="6477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FECF5DF-2203-41BB-8B0F-749D5B964BEF}"/>
              </a:ext>
            </a:extLst>
          </p:cNvPr>
          <p:cNvSpPr/>
          <p:nvPr/>
        </p:nvSpPr>
        <p:spPr>
          <a:xfrm>
            <a:off x="6947401" y="1741011"/>
            <a:ext cx="2610256" cy="200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2CFD5-334B-4992-94BA-01FFDBA39CE0}"/>
              </a:ext>
            </a:extLst>
          </p:cNvPr>
          <p:cNvSpPr/>
          <p:nvPr/>
        </p:nvSpPr>
        <p:spPr>
          <a:xfrm>
            <a:off x="6947400" y="3622781"/>
            <a:ext cx="3347305" cy="200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E4AF4E-8C37-4B4D-8B45-58EC58481333}"/>
              </a:ext>
            </a:extLst>
          </p:cNvPr>
          <p:cNvSpPr/>
          <p:nvPr/>
        </p:nvSpPr>
        <p:spPr>
          <a:xfrm>
            <a:off x="6947400" y="5303746"/>
            <a:ext cx="5062355" cy="200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936A3A-9FD4-4C55-A798-381B68B2B9DD}"/>
              </a:ext>
            </a:extLst>
          </p:cNvPr>
          <p:cNvSpPr/>
          <p:nvPr/>
        </p:nvSpPr>
        <p:spPr>
          <a:xfrm>
            <a:off x="6947399" y="4463263"/>
            <a:ext cx="3347305" cy="200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FF9F60B-8196-4398-BCFC-01C8A91AAEE3}"/>
              </a:ext>
            </a:extLst>
          </p:cNvPr>
          <p:cNvSpPr txBox="1"/>
          <p:nvPr/>
        </p:nvSpPr>
        <p:spPr>
          <a:xfrm>
            <a:off x="8721412" y="1102053"/>
            <a:ext cx="1338336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question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C8E360-B3E9-43D3-AF57-5D45AABC8138}"/>
              </a:ext>
            </a:extLst>
          </p:cNvPr>
          <p:cNvSpPr/>
          <p:nvPr/>
        </p:nvSpPr>
        <p:spPr>
          <a:xfrm>
            <a:off x="6947399" y="1952307"/>
            <a:ext cx="3112349" cy="119426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6CB6F21-C291-45F9-B669-F32DC9C841DC}"/>
              </a:ext>
            </a:extLst>
          </p:cNvPr>
          <p:cNvSpPr/>
          <p:nvPr/>
        </p:nvSpPr>
        <p:spPr>
          <a:xfrm>
            <a:off x="6947399" y="3845667"/>
            <a:ext cx="3696628" cy="164747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E7185C-20E5-40FF-BF8E-A290C85A1DD6}"/>
              </a:ext>
            </a:extLst>
          </p:cNvPr>
          <p:cNvSpPr/>
          <p:nvPr/>
        </p:nvSpPr>
        <p:spPr>
          <a:xfrm>
            <a:off x="6947399" y="4686149"/>
            <a:ext cx="4210336" cy="200805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C77BFC-AE62-4060-A98C-808F177C59BF}"/>
              </a:ext>
            </a:extLst>
          </p:cNvPr>
          <p:cNvSpPr/>
          <p:nvPr/>
        </p:nvSpPr>
        <p:spPr>
          <a:xfrm>
            <a:off x="6947399" y="5531581"/>
            <a:ext cx="3305473" cy="200805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7117A52-AC92-44FA-AF9A-E4FFAE089FAF}"/>
              </a:ext>
            </a:extLst>
          </p:cNvPr>
          <p:cNvSpPr txBox="1"/>
          <p:nvPr/>
        </p:nvSpPr>
        <p:spPr>
          <a:xfrm>
            <a:off x="10294704" y="2255670"/>
            <a:ext cx="1338336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response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3323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944C719-226C-4DCC-AE59-0323CFC0D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b="1407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8654B67-938A-4F85-BC50-B633F9333478}"/>
              </a:ext>
            </a:extLst>
          </p:cNvPr>
          <p:cNvSpPr/>
          <p:nvPr/>
        </p:nvSpPr>
        <p:spPr>
          <a:xfrm>
            <a:off x="8798480" y="2791335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68F05-88BB-4135-992E-8F69AB42A90F}"/>
              </a:ext>
            </a:extLst>
          </p:cNvPr>
          <p:cNvSpPr/>
          <p:nvPr/>
        </p:nvSpPr>
        <p:spPr>
          <a:xfrm>
            <a:off x="2575129" y="2791335"/>
            <a:ext cx="7041739" cy="1637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40A8F8-EEF4-45E3-841D-84EB3D7CB875}"/>
              </a:ext>
            </a:extLst>
          </p:cNvPr>
          <p:cNvSpPr txBox="1"/>
          <p:nvPr/>
        </p:nvSpPr>
        <p:spPr>
          <a:xfrm>
            <a:off x="3671296" y="3252047"/>
            <a:ext cx="4849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如何查看對話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37AB461-029A-46C9-9395-779C3DEB70B6}"/>
              </a:ext>
            </a:extLst>
          </p:cNvPr>
          <p:cNvSpPr/>
          <p:nvPr/>
        </p:nvSpPr>
        <p:spPr>
          <a:xfrm>
            <a:off x="1756740" y="2787368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77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輸出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Responses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924673" y="1556296"/>
            <a:ext cx="10109771" cy="475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之前有問過</a:t>
            </a:r>
            <a:r>
              <a:rPr lang="en-US" altLang="zh-TW" dirty="0"/>
              <a:t>bot libre</a:t>
            </a:r>
            <a:r>
              <a:rPr lang="zh-TW" altLang="en-US" dirty="0"/>
              <a:t>的</a:t>
            </a:r>
            <a:r>
              <a:rPr lang="en-US" altLang="zh-TW" dirty="0"/>
              <a:t>support</a:t>
            </a:r>
            <a:r>
              <a:rPr lang="zh-TW" altLang="en-US" dirty="0"/>
              <a:t> </a:t>
            </a:r>
            <a:r>
              <a:rPr lang="en-US" altLang="zh-TW" dirty="0"/>
              <a:t>team</a:t>
            </a:r>
            <a:r>
              <a:rPr lang="zh-TW" altLang="en-US" dirty="0"/>
              <a:t>，他們比較推薦使用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 來訓練</a:t>
            </a:r>
            <a:r>
              <a:rPr lang="en-US" altLang="zh-TW" dirty="0"/>
              <a:t>chatbot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“Using a response list would be better than AIML, as these templates use features not supported by AIML.”</a:t>
            </a:r>
            <a:endParaRPr lang="en-US" altLang="zh-TW" b="0" i="0" dirty="0">
              <a:solidFill>
                <a:srgbClr val="585858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b="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effectLst/>
                <a:hlinkClick r:id="rId2"/>
              </a:rPr>
              <a:t>post</a:t>
            </a:r>
            <a:r>
              <a:rPr lang="zh-TW" altLang="en-US" b="0" i="0" dirty="0">
                <a:effectLst/>
              </a:rPr>
              <a:t>下方</a:t>
            </a:r>
            <a:r>
              <a:rPr lang="en-US" altLang="zh-TW" b="0" i="0" dirty="0">
                <a:effectLst/>
              </a:rPr>
              <a:t>admin</a:t>
            </a:r>
            <a:r>
              <a:rPr lang="zh-TW" altLang="en-US" b="0" i="0" dirty="0">
                <a:effectLst/>
              </a:rPr>
              <a:t>的回覆</a:t>
            </a:r>
            <a:endParaRPr lang="en-US" altLang="zh-TW" b="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effectLst/>
              </a:rPr>
              <a:t>“If you use a response list instead of AIML, then you can set a topic just by setting the topic of the response, and topics can be either required, or optional.”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0" i="0" dirty="0" err="1">
                <a:effectLst/>
              </a:rPr>
              <a:t>aiml</a:t>
            </a:r>
            <a:r>
              <a:rPr lang="en-US" altLang="zh-TW" b="0" i="0" dirty="0">
                <a:effectLst/>
              </a:rPr>
              <a:t> </a:t>
            </a:r>
            <a:r>
              <a:rPr lang="zh-TW" altLang="en-US" b="0" i="0" dirty="0">
                <a:effectLst/>
              </a:rPr>
              <a:t>寫進去後，</a:t>
            </a:r>
            <a:r>
              <a:rPr lang="en-US" altLang="zh-TW" dirty="0"/>
              <a:t>bot libre</a:t>
            </a:r>
            <a:r>
              <a:rPr lang="zh-TW" altLang="en-US" dirty="0"/>
              <a:t>的</a:t>
            </a:r>
            <a:r>
              <a:rPr lang="en-US" altLang="zh-TW" dirty="0"/>
              <a:t>chatbot</a:t>
            </a:r>
            <a:r>
              <a:rPr lang="zh-TW" altLang="en-US" dirty="0"/>
              <a:t>可以整合比對</a:t>
            </a:r>
            <a:r>
              <a:rPr lang="en-US" altLang="zh-TW" dirty="0"/>
              <a:t>response list</a:t>
            </a:r>
            <a:r>
              <a:rPr lang="zh-TW" altLang="en-US" dirty="0"/>
              <a:t>，並選擇最適合的</a:t>
            </a:r>
            <a:r>
              <a:rPr lang="en-US" altLang="zh-TW" dirty="0"/>
              <a:t>response</a:t>
            </a:r>
            <a:endParaRPr lang="en-US" altLang="zh-TW" b="0" i="0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綜合以上</a:t>
            </a:r>
            <a:r>
              <a:rPr lang="en-US" altLang="zh-TW" sz="2000" dirty="0"/>
              <a:t>+</a:t>
            </a:r>
            <a:r>
              <a:rPr lang="zh-TW" altLang="en-US" sz="2000" dirty="0"/>
              <a:t>我實測過後的想法是</a:t>
            </a:r>
            <a:r>
              <a:rPr lang="zh-TW" altLang="en-US" sz="2000" b="1" dirty="0"/>
              <a:t>建立一般</a:t>
            </a:r>
            <a:r>
              <a:rPr lang="en-US" altLang="zh-TW" sz="2000" b="1" dirty="0"/>
              <a:t>question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&amp;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response</a:t>
            </a:r>
            <a:r>
              <a:rPr lang="zh-TW" altLang="en-US" sz="2000" b="1" dirty="0"/>
              <a:t>和</a:t>
            </a:r>
            <a:r>
              <a:rPr lang="en-US" altLang="zh-TW" sz="2000" b="1" dirty="0"/>
              <a:t>metadata</a:t>
            </a:r>
            <a:r>
              <a:rPr lang="zh-TW" altLang="en-US" sz="2000" b="1" dirty="0"/>
              <a:t>可以用</a:t>
            </a:r>
            <a:r>
              <a:rPr lang="en-US" altLang="zh-TW" sz="2000" b="1" dirty="0"/>
              <a:t>response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list</a:t>
            </a:r>
            <a:r>
              <a:rPr lang="zh-TW" altLang="en-US" sz="2000" dirty="0"/>
              <a:t>，</a:t>
            </a:r>
            <a:r>
              <a:rPr lang="zh-TW" altLang="en-US" sz="2000" b="1" dirty="0"/>
              <a:t>需要使用進階語法功能再用</a:t>
            </a:r>
            <a:r>
              <a:rPr lang="en-US" altLang="zh-TW" sz="2000" b="1" dirty="0" err="1"/>
              <a:t>aiml</a:t>
            </a:r>
            <a:r>
              <a:rPr lang="zh-TW" altLang="en-US" sz="2000" b="1" dirty="0"/>
              <a:t>寫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093013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944C719-226C-4DCC-AE59-0323CFC0D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b="1407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8654B67-938A-4F85-BC50-B633F9333478}"/>
              </a:ext>
            </a:extLst>
          </p:cNvPr>
          <p:cNvSpPr/>
          <p:nvPr/>
        </p:nvSpPr>
        <p:spPr>
          <a:xfrm>
            <a:off x="8798480" y="2791335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68F05-88BB-4135-992E-8F69AB42A90F}"/>
              </a:ext>
            </a:extLst>
          </p:cNvPr>
          <p:cNvSpPr/>
          <p:nvPr/>
        </p:nvSpPr>
        <p:spPr>
          <a:xfrm>
            <a:off x="2575129" y="2791335"/>
            <a:ext cx="7041739" cy="1637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37AB461-029A-46C9-9395-779C3DEB70B6}"/>
              </a:ext>
            </a:extLst>
          </p:cNvPr>
          <p:cNvSpPr/>
          <p:nvPr/>
        </p:nvSpPr>
        <p:spPr>
          <a:xfrm>
            <a:off x="1756740" y="2787368"/>
            <a:ext cx="1636776" cy="163724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40A8F8-EEF4-45E3-841D-84EB3D7CB875}"/>
              </a:ext>
            </a:extLst>
          </p:cNvPr>
          <p:cNvSpPr txBox="1"/>
          <p:nvPr/>
        </p:nvSpPr>
        <p:spPr>
          <a:xfrm>
            <a:off x="2142756" y="2995640"/>
            <a:ext cx="7906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如何使用</a:t>
            </a:r>
            <a:r>
              <a:rPr lang="en-US" altLang="zh-TW" sz="4000" b="1" dirty="0"/>
              <a:t>response list</a:t>
            </a:r>
            <a:r>
              <a:rPr lang="zh-TW" altLang="en-US" sz="4000" b="1" dirty="0"/>
              <a:t>和</a:t>
            </a:r>
            <a:r>
              <a:rPr lang="en-US" altLang="zh-TW" sz="4000" b="1" dirty="0" err="1"/>
              <a:t>aiml</a:t>
            </a:r>
            <a:r>
              <a:rPr lang="zh-TW" altLang="en-US" sz="4000" b="1" dirty="0"/>
              <a:t>撰寫</a:t>
            </a:r>
            <a:r>
              <a:rPr lang="en-US" altLang="zh-TW" sz="4000" b="1" dirty="0"/>
              <a:t>training responses</a:t>
            </a:r>
          </a:p>
        </p:txBody>
      </p:sp>
    </p:spTree>
    <p:extLst>
      <p:ext uri="{BB962C8B-B14F-4D97-AF65-F5344CB8AC3E}">
        <p14:creationId xmlns:p14="http://schemas.microsoft.com/office/powerpoint/2010/main" val="854721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 + </a:t>
            </a:r>
            <a:r>
              <a:rPr lang="en-US" altLang="zh-TW" sz="2400" dirty="0" err="1"/>
              <a:t>aiml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924673" y="1556296"/>
            <a:ext cx="10109771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我分別使用</a:t>
            </a:r>
            <a:r>
              <a:rPr lang="en-US" altLang="zh-TW" sz="2000" b="1" dirty="0"/>
              <a:t>response_list_script.res</a:t>
            </a:r>
            <a:r>
              <a:rPr lang="zh-TW" altLang="en-US" sz="2000" dirty="0"/>
              <a:t>和</a:t>
            </a:r>
            <a:r>
              <a:rPr lang="en-US" altLang="zh-TW" sz="2000" b="1" dirty="0" err="1"/>
              <a:t>aiml_script.aiml</a:t>
            </a:r>
            <a:r>
              <a:rPr lang="zh-TW" altLang="en-US" sz="2000" dirty="0"/>
              <a:t>這兩個檔案撰寫，上傳到</a:t>
            </a:r>
            <a:r>
              <a:rPr lang="en-US" altLang="zh-TW" sz="2000" dirty="0"/>
              <a:t>training</a:t>
            </a:r>
            <a:r>
              <a:rPr lang="zh-TW" altLang="en-US" sz="2000" dirty="0"/>
              <a:t> </a:t>
            </a:r>
            <a:r>
              <a:rPr lang="en-US" altLang="zh-TW" sz="2000" dirty="0"/>
              <a:t>&amp;</a:t>
            </a:r>
            <a:r>
              <a:rPr lang="zh-TW" altLang="en-US" sz="2000" dirty="0"/>
              <a:t> </a:t>
            </a:r>
            <a:r>
              <a:rPr lang="en-US" altLang="zh-TW" sz="2000" dirty="0"/>
              <a:t>chat</a:t>
            </a:r>
            <a:r>
              <a:rPr lang="zh-TW" altLang="en-US" sz="2000" dirty="0"/>
              <a:t> </a:t>
            </a:r>
            <a:r>
              <a:rPr lang="en-US" altLang="zh-TW" sz="2000" dirty="0"/>
              <a:t>logs</a:t>
            </a:r>
            <a:r>
              <a:rPr lang="zh-TW" altLang="en-US" sz="2000" dirty="0"/>
              <a:t>後到</a:t>
            </a:r>
            <a:r>
              <a:rPr lang="en-US" altLang="zh-TW" sz="2000" dirty="0"/>
              <a:t>chatbot</a:t>
            </a:r>
            <a:r>
              <a:rPr lang="zh-TW" altLang="en-US" sz="2000" dirty="0"/>
              <a:t>測試句子，測試這兩種寫法可以做到的</a:t>
            </a:r>
            <a:r>
              <a:rPr lang="en-US" altLang="zh-TW" sz="2000" dirty="0"/>
              <a:t>functions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需要修改或新增時，重新上傳檔案即可，系統會自動新增內容，但不會把舊的刪掉，所以再次測試過後要回</a:t>
            </a:r>
            <a:r>
              <a:rPr lang="en-US" altLang="zh-TW" sz="2000" dirty="0"/>
              <a:t>review all responses </a:t>
            </a:r>
            <a:r>
              <a:rPr lang="zh-TW" altLang="en-US" sz="2000" dirty="0"/>
              <a:t>刪除原本不適合或沒通過的</a:t>
            </a:r>
            <a:r>
              <a:rPr lang="en-US" altLang="zh-TW" sz="2000" dirty="0"/>
              <a:t>response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沒問題的話再下載一份含有全部</a:t>
            </a:r>
            <a:r>
              <a:rPr lang="en-US" altLang="zh-TW" sz="2000" dirty="0"/>
              <a:t>training responses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response_list_script</a:t>
            </a:r>
            <a:r>
              <a:rPr lang="zh-TW" altLang="en-US" sz="2000" dirty="0"/>
              <a:t>內容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 err="1"/>
              <a:t>aiml_script</a:t>
            </a:r>
            <a:r>
              <a:rPr lang="zh-TW" altLang="en-US" sz="2000" dirty="0"/>
              <a:t>內容</a:t>
            </a:r>
            <a:r>
              <a:rPr lang="en-US" altLang="zh-TW" sz="2000" dirty="0"/>
              <a:t>)</a:t>
            </a:r>
            <a:r>
              <a:rPr lang="zh-TW" altLang="en-US" sz="2000" dirty="0"/>
              <a:t> 的</a:t>
            </a:r>
            <a:r>
              <a:rPr lang="en-US" altLang="zh-TW" sz="2000" dirty="0"/>
              <a:t>response</a:t>
            </a:r>
            <a:r>
              <a:rPr lang="zh-TW" altLang="en-US" sz="2000" dirty="0"/>
              <a:t> </a:t>
            </a:r>
            <a:r>
              <a:rPr lang="en-US" altLang="zh-TW" sz="2000" dirty="0"/>
              <a:t>list</a:t>
            </a:r>
            <a:r>
              <a:rPr lang="zh-TW" altLang="en-US" sz="2000" dirty="0"/>
              <a:t>，看看</a:t>
            </a:r>
            <a:r>
              <a:rPr lang="en-US" altLang="zh-TW" sz="2000" dirty="0"/>
              <a:t>chatbot</a:t>
            </a:r>
            <a:r>
              <a:rPr lang="zh-TW" altLang="en-US" sz="2000" dirty="0"/>
              <a:t>消化過後的</a:t>
            </a:r>
            <a:r>
              <a:rPr lang="en-US" altLang="zh-TW" sz="2000" dirty="0"/>
              <a:t>responses</a:t>
            </a:r>
            <a:r>
              <a:rPr lang="zh-TW" altLang="en-US" sz="2000" dirty="0"/>
              <a:t>長什麼樣子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以下教學先講</a:t>
            </a:r>
            <a:r>
              <a:rPr lang="en-US" altLang="zh-TW" sz="2000" dirty="0"/>
              <a:t>response</a:t>
            </a:r>
            <a:r>
              <a:rPr lang="zh-TW" altLang="en-US" sz="2000" dirty="0"/>
              <a:t> </a:t>
            </a:r>
            <a:r>
              <a:rPr lang="en-US" altLang="zh-TW" sz="2000" dirty="0"/>
              <a:t>list</a:t>
            </a:r>
            <a:r>
              <a:rPr lang="zh-TW" altLang="en-US" sz="2000" dirty="0"/>
              <a:t>的寫法，再介紹</a:t>
            </a:r>
            <a:r>
              <a:rPr lang="en-US" altLang="zh-TW" sz="2000" dirty="0" err="1"/>
              <a:t>aiml</a:t>
            </a:r>
            <a:r>
              <a:rPr lang="zh-TW" altLang="en-US" sz="2000" dirty="0"/>
              <a:t>的寫法，最後再呈現最終</a:t>
            </a:r>
            <a:r>
              <a:rPr lang="en-US" altLang="zh-TW" sz="2000" dirty="0"/>
              <a:t>res</a:t>
            </a:r>
            <a:r>
              <a:rPr lang="zh-TW" altLang="en-US" sz="2000" dirty="0"/>
              <a:t>的樣子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19969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list---greeting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2409051"/>
            <a:ext cx="1111317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greeting</a:t>
            </a:r>
            <a:r>
              <a:rPr lang="zh-TW" altLang="en-US" dirty="0"/>
              <a:t>是一開始進入對話時，</a:t>
            </a:r>
            <a:r>
              <a:rPr lang="en-US" altLang="zh-TW" dirty="0"/>
              <a:t>chatbot</a:t>
            </a:r>
            <a:r>
              <a:rPr lang="zh-TW" altLang="en-US" dirty="0"/>
              <a:t>和使用者說的問候語。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這邊是用</a:t>
            </a:r>
            <a:r>
              <a:rPr lang="en-US" altLang="zh-TW" dirty="0"/>
              <a:t>template</a:t>
            </a:r>
            <a:r>
              <a:rPr lang="zh-TW" altLang="en-US" dirty="0"/>
              <a:t>跟判斷式的寫法。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greeting: </a:t>
            </a:r>
            <a:r>
              <a:rPr lang="en-US" altLang="zh-TW" b="1" dirty="0">
                <a:solidFill>
                  <a:srgbClr val="FF0000"/>
                </a:solidFill>
              </a:rPr>
              <a:t>Template("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altLang="zh-TW" b="1" dirty="0"/>
              <a:t> if (speaker.name == null) </a:t>
            </a:r>
            <a:r>
              <a:rPr lang="en-US" altLang="zh-TW" b="1" dirty="0">
                <a:solidFill>
                  <a:schemeClr val="accent1"/>
                </a:solidFill>
              </a:rPr>
              <a:t>{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random (</a:t>
            </a:r>
            <a:r>
              <a:rPr lang="en-US" altLang="zh-TW" b="1" dirty="0"/>
              <a:t>"Hello sweetheart", 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                                                                                                      </a:t>
            </a:r>
            <a:r>
              <a:rPr lang="en-US" altLang="zh-TW" b="1" dirty="0"/>
              <a:t>"How are you doing?", 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                                                                                                      </a:t>
            </a:r>
            <a:r>
              <a:rPr lang="en-US" altLang="zh-TW" b="1" dirty="0"/>
              <a:t>"Hi my darling"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b="1" dirty="0"/>
              <a:t>; </a:t>
            </a:r>
            <a:r>
              <a:rPr lang="en-US" altLang="zh-TW" b="1" dirty="0">
                <a:solidFill>
                  <a:schemeClr val="accent1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                                       </a:t>
            </a:r>
            <a:r>
              <a:rPr lang="en-US" altLang="zh-TW" b="1" dirty="0"/>
              <a:t>else </a:t>
            </a:r>
            <a:r>
              <a:rPr lang="en-US" altLang="zh-TW" b="1" dirty="0">
                <a:solidFill>
                  <a:schemeClr val="accent1"/>
                </a:solidFill>
              </a:rPr>
              <a:t>{</a:t>
            </a:r>
            <a:r>
              <a:rPr lang="en-US" altLang="zh-TW" b="1" dirty="0"/>
              <a:t> (</a:t>
            </a:r>
            <a:r>
              <a:rPr lang="en-US" altLang="zh-TW" b="1" dirty="0">
                <a:solidFill>
                  <a:srgbClr val="FF0000"/>
                </a:solidFill>
              </a:rPr>
              <a:t>random (</a:t>
            </a:r>
            <a:r>
              <a:rPr lang="en-US" altLang="zh-TW" b="1" dirty="0"/>
              <a:t>"Hello ", "Hi "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b="1" dirty="0"/>
              <a:t> + speaker + </a:t>
            </a:r>
            <a:r>
              <a:rPr lang="en-US" altLang="zh-TW" b="1" dirty="0">
                <a:solidFill>
                  <a:srgbClr val="FF0000"/>
                </a:solidFill>
              </a:rPr>
              <a:t>random (</a:t>
            </a:r>
            <a:r>
              <a:rPr lang="en-US" altLang="zh-TW" b="1" dirty="0"/>
              <a:t>". How was your day?", 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                                                                                                                                  </a:t>
            </a:r>
            <a:r>
              <a:rPr lang="en-US" altLang="zh-TW" b="1" dirty="0"/>
              <a:t>". I was hoping you would chat with me today.", 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                                                                                                                                  </a:t>
            </a:r>
            <a:r>
              <a:rPr lang="en-US" altLang="zh-TW" b="1" dirty="0"/>
              <a:t>". I have been waiting for you."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b="1" dirty="0"/>
              <a:t>); </a:t>
            </a:r>
            <a:r>
              <a:rPr lang="en-US" altLang="zh-TW" b="1" dirty="0">
                <a:solidFill>
                  <a:schemeClr val="accent1"/>
                </a:solidFill>
              </a:rPr>
              <a:t>}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altLang="zh-TW" b="1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01F684-8785-45C7-B402-8A0AC0BD3256}"/>
              </a:ext>
            </a:extLst>
          </p:cNvPr>
          <p:cNvSpPr txBox="1"/>
          <p:nvPr/>
        </p:nvSpPr>
        <p:spPr>
          <a:xfrm>
            <a:off x="7418222" y="360446"/>
            <a:ext cx="4431270" cy="2126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template </a:t>
            </a:r>
            <a:r>
              <a:rPr lang="zh-TW" altLang="en-US" b="1" dirty="0">
                <a:solidFill>
                  <a:srgbClr val="FF0000"/>
                </a:solidFill>
              </a:rPr>
              <a:t>基本寫法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Template("chatbot</a:t>
            </a:r>
            <a:r>
              <a:rPr lang="zh-TW" altLang="en-US" dirty="0">
                <a:solidFill>
                  <a:srgbClr val="FF0000"/>
                </a:solidFill>
              </a:rPr>
              <a:t>要講的內容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如果遇到需要用語法表達時，加 </a:t>
            </a:r>
            <a:r>
              <a:rPr lang="en-US" altLang="zh-TW" dirty="0"/>
              <a:t>{}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Template("I love {star} too.")</a:t>
            </a:r>
          </a:p>
        </p:txBody>
      </p:sp>
    </p:spTree>
    <p:extLst>
      <p:ext uri="{BB962C8B-B14F-4D97-AF65-F5344CB8AC3E}">
        <p14:creationId xmlns:p14="http://schemas.microsoft.com/office/powerpoint/2010/main" val="291126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list---default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2409051"/>
            <a:ext cx="501689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default response</a:t>
            </a:r>
            <a:r>
              <a:rPr lang="zh-TW" altLang="en-US" dirty="0"/>
              <a:t>會在</a:t>
            </a:r>
            <a:r>
              <a:rPr lang="en-US" altLang="zh-TW" b="1" dirty="0"/>
              <a:t>chatbot</a:t>
            </a:r>
            <a:r>
              <a:rPr lang="zh-TW" altLang="en-US" b="1" dirty="0"/>
              <a:t> </a:t>
            </a:r>
            <a:r>
              <a:rPr lang="en-US" altLang="zh-TW" b="1" dirty="0"/>
              <a:t>training responses</a:t>
            </a:r>
            <a:r>
              <a:rPr lang="zh-TW" altLang="en-US" b="1" dirty="0"/>
              <a:t> 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以及 </a:t>
            </a:r>
            <a:r>
              <a:rPr lang="zh-TW" altLang="en-US" b="1" dirty="0"/>
              <a:t>使用者說的內容 </a:t>
            </a:r>
            <a:r>
              <a:rPr lang="zh-TW" altLang="en-US" dirty="0"/>
              <a:t>無法</a:t>
            </a:r>
            <a:r>
              <a:rPr lang="en-US" altLang="zh-TW" dirty="0"/>
              <a:t>match</a:t>
            </a:r>
            <a:r>
              <a:rPr lang="zh-TW" altLang="en-US" dirty="0"/>
              <a:t>時出現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default: This is an example of a default response.</a:t>
            </a: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/>
              <a:t>default: Sorry, I don’t understand.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2EF4D3-570F-43E1-ABE5-14B8BB7FA0DA}"/>
              </a:ext>
            </a:extLst>
          </p:cNvPr>
          <p:cNvSpPr txBox="1"/>
          <p:nvPr/>
        </p:nvSpPr>
        <p:spPr>
          <a:xfrm>
            <a:off x="6096000" y="1783649"/>
            <a:ext cx="5647362" cy="461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寫的時候記得空一行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一行一個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zh-TW" altLang="en-US" dirty="0">
                <a:solidFill>
                  <a:srgbClr val="FF0000"/>
                </a:solidFill>
              </a:rPr>
              <a:t>且前面都要標註是哪一種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前面</a:t>
            </a:r>
            <a:r>
              <a:rPr lang="en-US" altLang="zh-TW" dirty="0">
                <a:solidFill>
                  <a:srgbClr val="FF0000"/>
                </a:solidFill>
              </a:rPr>
              <a:t>greeting</a:t>
            </a:r>
            <a:r>
              <a:rPr lang="zh-TW" altLang="en-US" dirty="0">
                <a:solidFill>
                  <a:srgbClr val="FF0000"/>
                </a:solidFill>
              </a:rPr>
              <a:t>我們用</a:t>
            </a:r>
            <a:r>
              <a:rPr lang="en-US" altLang="zh-TW" dirty="0">
                <a:solidFill>
                  <a:srgbClr val="FF0000"/>
                </a:solidFill>
              </a:rPr>
              <a:t>template</a:t>
            </a:r>
            <a:r>
              <a:rPr lang="zh-TW" altLang="en-US" dirty="0">
                <a:solidFill>
                  <a:srgbClr val="FF0000"/>
                </a:solidFill>
              </a:rPr>
              <a:t>寫，這邊示範一行一行寫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greeting: </a:t>
            </a:r>
            <a:r>
              <a:rPr lang="zh-TW" altLang="en-US" dirty="0">
                <a:solidFill>
                  <a:srgbClr val="FF0000"/>
                </a:solidFill>
              </a:rPr>
              <a:t>打招呼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greeting: </a:t>
            </a:r>
            <a:r>
              <a:rPr lang="zh-TW" altLang="en-US" dirty="0">
                <a:solidFill>
                  <a:srgbClr val="FF0000"/>
                </a:solidFill>
              </a:rPr>
              <a:t>打招呼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default: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default response 1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default: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default response 2</a:t>
            </a:r>
          </a:p>
        </p:txBody>
      </p:sp>
    </p:spTree>
    <p:extLst>
      <p:ext uri="{BB962C8B-B14F-4D97-AF65-F5344CB8AC3E}">
        <p14:creationId xmlns:p14="http://schemas.microsoft.com/office/powerpoint/2010/main" val="853053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list---question &amp; response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1504926"/>
            <a:ext cx="7287486" cy="461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question </a:t>
            </a:r>
            <a:r>
              <a:rPr lang="zh-TW" altLang="en-US" dirty="0"/>
              <a:t>通常是使用者講的話，</a:t>
            </a:r>
            <a:r>
              <a:rPr lang="en-US" altLang="zh-TW" dirty="0"/>
              <a:t>response</a:t>
            </a:r>
            <a:r>
              <a:rPr lang="zh-TW" altLang="en-US" dirty="0"/>
              <a:t>是機器人給使用者的回覆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(</a:t>
            </a:r>
            <a:r>
              <a:rPr lang="zh-TW" altLang="en-US" dirty="0"/>
              <a:t>在寫</a:t>
            </a:r>
            <a:r>
              <a:rPr lang="en-US" altLang="zh-TW" dirty="0"/>
              <a:t>script</a:t>
            </a:r>
            <a:r>
              <a:rPr lang="zh-TW" altLang="en-US" dirty="0"/>
              <a:t>的時候是這樣設定，但如果遇到多輪對話，上一輪</a:t>
            </a:r>
            <a:r>
              <a:rPr lang="en-US" altLang="zh-TW" dirty="0"/>
              <a:t>response</a:t>
            </a:r>
            <a:r>
              <a:rPr lang="zh-TW" altLang="en-US" dirty="0"/>
              <a:t>就會是下一輪的</a:t>
            </a:r>
            <a:r>
              <a:rPr lang="en-US" altLang="zh-TW" dirty="0"/>
              <a:t>question)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question: </a:t>
            </a:r>
            <a:r>
              <a:rPr lang="en-US" altLang="zh-TW" b="1" dirty="0" err="1"/>
              <a:t>i</a:t>
            </a:r>
            <a:r>
              <a:rPr lang="en-US" altLang="zh-TW" b="1" dirty="0"/>
              <a:t> love spinach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response: Spinach is my favorite food.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keywords: spinach</a:t>
            </a: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question: do you like field hockey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response: I only play ice hockey.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keywords: </a:t>
            </a:r>
            <a:r>
              <a:rPr lang="en-US" altLang="zh-TW" b="1" dirty="0">
                <a:solidFill>
                  <a:srgbClr val="FF0000"/>
                </a:solidFill>
              </a:rPr>
              <a:t>"field hockey"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2EF4D3-570F-43E1-ABE5-14B8BB7FA0DA}"/>
              </a:ext>
            </a:extLst>
          </p:cNvPr>
          <p:cNvSpPr txBox="1"/>
          <p:nvPr/>
        </p:nvSpPr>
        <p:spPr>
          <a:xfrm>
            <a:off x="8011396" y="1504926"/>
            <a:ext cx="3628908" cy="503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question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&amp;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response</a:t>
            </a:r>
            <a:r>
              <a:rPr lang="zh-TW" altLang="en-US" b="1" dirty="0">
                <a:solidFill>
                  <a:srgbClr val="FF0000"/>
                </a:solidFill>
              </a:rPr>
              <a:t> 基本寫法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question: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response: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topic: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intent label: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keywords: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required: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on repeat: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previous: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require previous: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next: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3D4C3F-6D63-4129-A49E-11EFFA783D04}"/>
              </a:ext>
            </a:extLst>
          </p:cNvPr>
          <p:cNvSpPr txBox="1"/>
          <p:nvPr/>
        </p:nvSpPr>
        <p:spPr>
          <a:xfrm>
            <a:off x="3743218" y="5763270"/>
            <a:ext cx="327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keywords</a:t>
            </a:r>
            <a:r>
              <a:rPr lang="zh-TW" altLang="en-US" dirty="0">
                <a:solidFill>
                  <a:srgbClr val="FF0000"/>
                </a:solidFill>
              </a:rPr>
              <a:t>是</a:t>
            </a:r>
            <a:r>
              <a:rPr lang="en-US" altLang="zh-TW" dirty="0">
                <a:solidFill>
                  <a:srgbClr val="FF0000"/>
                </a:solidFill>
              </a:rPr>
              <a:t>compound word</a:t>
            </a:r>
            <a:r>
              <a:rPr lang="zh-TW" altLang="en-US" dirty="0">
                <a:solidFill>
                  <a:srgbClr val="FF0000"/>
                </a:solidFill>
              </a:rPr>
              <a:t>的話，記得加</a:t>
            </a:r>
            <a:r>
              <a:rPr lang="en-US" altLang="zh-TW" dirty="0">
                <a:solidFill>
                  <a:srgbClr val="FF0000"/>
                </a:solidFill>
              </a:rPr>
              <a:t>quotation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marks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B142399-6AF4-4160-8B6B-4C7750A3B2A1}"/>
              </a:ext>
            </a:extLst>
          </p:cNvPr>
          <p:cNvSpPr txBox="1"/>
          <p:nvPr/>
        </p:nvSpPr>
        <p:spPr>
          <a:xfrm>
            <a:off x="9825849" y="4022602"/>
            <a:ext cx="14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需要時再加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metadata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順序不影響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7C5CA1-C0F6-46CE-87A2-6BF03F08CD33}"/>
              </a:ext>
            </a:extLst>
          </p:cNvPr>
          <p:cNvSpPr txBox="1"/>
          <p:nvPr/>
        </p:nvSpPr>
        <p:spPr>
          <a:xfrm>
            <a:off x="9862457" y="2772310"/>
            <a:ext cx="934948" cy="36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必要</a:t>
            </a:r>
            <a:r>
              <a:rPr lang="en-US" altLang="zh-TW" dirty="0">
                <a:solidFill>
                  <a:srgbClr val="FF0000"/>
                </a:solidFill>
              </a:rPr>
              <a:t>!!!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81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list---question &amp; response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1412460"/>
            <a:ext cx="7287486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/>
              <a:t>question: does the order of metadata matter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response: </a:t>
            </a:r>
            <a:r>
              <a:rPr lang="en-US" altLang="zh-TW" sz="1600" b="1" dirty="0" err="1"/>
              <a:t>i</a:t>
            </a:r>
            <a:r>
              <a:rPr lang="en-US" altLang="zh-TW" sz="1600" b="1" dirty="0"/>
              <a:t> don't think so</a:t>
            </a:r>
          </a:p>
          <a:p>
            <a:pPr>
              <a:lnSpc>
                <a:spcPct val="150000"/>
              </a:lnSpc>
            </a:pPr>
            <a:endParaRPr lang="en-US" altLang="zh-TW" sz="1600" b="1" dirty="0"/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question: so the order does not matter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response: that's right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previous: </a:t>
            </a:r>
            <a:r>
              <a:rPr lang="en-US" altLang="zh-TW" sz="1600" b="1" dirty="0" err="1"/>
              <a:t>i</a:t>
            </a:r>
            <a:r>
              <a:rPr lang="en-US" altLang="zh-TW" sz="1600" b="1" dirty="0"/>
              <a:t> don't think so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required: order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keywords: order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topic: order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on repeat: correct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0000"/>
                </a:solidFill>
              </a:rPr>
              <a:t>label: #order</a:t>
            </a:r>
          </a:p>
          <a:p>
            <a:pPr>
              <a:lnSpc>
                <a:spcPct val="150000"/>
              </a:lnSpc>
            </a:pPr>
            <a:endParaRPr lang="en-US" altLang="zh-TW" sz="1600" b="1" dirty="0"/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question: the order doesn't matter, right?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0000"/>
                </a:solidFill>
              </a:rPr>
              <a:t>#order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2EF4D3-570F-43E1-ABE5-14B8BB7FA0DA}"/>
              </a:ext>
            </a:extLst>
          </p:cNvPr>
          <p:cNvSpPr txBox="1"/>
          <p:nvPr/>
        </p:nvSpPr>
        <p:spPr>
          <a:xfrm>
            <a:off x="8011396" y="1504926"/>
            <a:ext cx="3628908" cy="503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question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&amp;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response</a:t>
            </a:r>
            <a:r>
              <a:rPr lang="zh-TW" altLang="en-US" b="1" dirty="0">
                <a:solidFill>
                  <a:srgbClr val="FF0000"/>
                </a:solidFill>
              </a:rPr>
              <a:t> 基本寫法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question: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response: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topic: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intent label: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keywords: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required: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on repeat: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previous: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require previous: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next: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B142399-6AF4-4160-8B6B-4C7750A3B2A1}"/>
              </a:ext>
            </a:extLst>
          </p:cNvPr>
          <p:cNvSpPr txBox="1"/>
          <p:nvPr/>
        </p:nvSpPr>
        <p:spPr>
          <a:xfrm>
            <a:off x="9825849" y="4022602"/>
            <a:ext cx="14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需要時再加</a:t>
            </a:r>
            <a:r>
              <a:rPr lang="en-US" altLang="zh-TW" dirty="0">
                <a:solidFill>
                  <a:schemeClr val="accent1"/>
                </a:solidFill>
              </a:rPr>
              <a:t>metadata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順序不影響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7C5CA1-C0F6-46CE-87A2-6BF03F08CD33}"/>
              </a:ext>
            </a:extLst>
          </p:cNvPr>
          <p:cNvSpPr txBox="1"/>
          <p:nvPr/>
        </p:nvSpPr>
        <p:spPr>
          <a:xfrm>
            <a:off x="9862457" y="2772310"/>
            <a:ext cx="934948" cy="36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必要</a:t>
            </a:r>
            <a:r>
              <a:rPr lang="en-US" altLang="zh-TW" dirty="0">
                <a:solidFill>
                  <a:srgbClr val="FF0000"/>
                </a:solidFill>
              </a:rPr>
              <a:t>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0D8E75-6067-4152-9458-F65FF69ACFA4}"/>
              </a:ext>
            </a:extLst>
          </p:cNvPr>
          <p:cNvSpPr txBox="1"/>
          <p:nvPr/>
        </p:nvSpPr>
        <p:spPr>
          <a:xfrm>
            <a:off x="5034338" y="1504926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第一輪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3ADB90-AA57-42BE-98DF-98FB835BDA27}"/>
              </a:ext>
            </a:extLst>
          </p:cNvPr>
          <p:cNvSpPr txBox="1"/>
          <p:nvPr/>
        </p:nvSpPr>
        <p:spPr>
          <a:xfrm>
            <a:off x="5034338" y="2586628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第二輪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F5A7A8-596C-4A9B-971F-550A46407805}"/>
              </a:ext>
            </a:extLst>
          </p:cNvPr>
          <p:cNvSpPr txBox="1"/>
          <p:nvPr/>
        </p:nvSpPr>
        <p:spPr>
          <a:xfrm>
            <a:off x="4726113" y="5445540"/>
            <a:ext cx="280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前面有標記過</a:t>
            </a:r>
            <a:r>
              <a:rPr lang="en-US" altLang="zh-TW" dirty="0">
                <a:solidFill>
                  <a:srgbClr val="FF0000"/>
                </a:solidFill>
              </a:rPr>
              <a:t>label</a:t>
            </a:r>
            <a:r>
              <a:rPr lang="zh-TW" altLang="en-US" dirty="0">
                <a:solidFill>
                  <a:srgbClr val="FF0000"/>
                </a:solidFill>
              </a:rPr>
              <a:t>的話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之後要使用</a:t>
            </a:r>
            <a:r>
              <a:rPr lang="en-US" altLang="zh-TW" dirty="0">
                <a:solidFill>
                  <a:srgbClr val="FF0000"/>
                </a:solidFill>
              </a:rPr>
              <a:t>label</a:t>
            </a:r>
            <a:r>
              <a:rPr lang="zh-TW" altLang="en-US" dirty="0">
                <a:solidFill>
                  <a:srgbClr val="FF0000"/>
                </a:solidFill>
              </a:rPr>
              <a:t>的回覆就不用再把它寫進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zh-TW" altLang="en-US" dirty="0">
                <a:solidFill>
                  <a:srgbClr val="FF0000"/>
                </a:solidFill>
              </a:rPr>
              <a:t>，可以直接寫</a:t>
            </a:r>
          </a:p>
        </p:txBody>
      </p:sp>
    </p:spTree>
    <p:extLst>
      <p:ext uri="{BB962C8B-B14F-4D97-AF65-F5344CB8AC3E}">
        <p14:creationId xmlns:p14="http://schemas.microsoft.com/office/powerpoint/2010/main" val="1389956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list---question &amp; response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1412460"/>
            <a:ext cx="7287486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/>
              <a:t>question: I want a boyfriend desperately.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response: Are you single?</a:t>
            </a:r>
          </a:p>
          <a:p>
            <a:pPr>
              <a:lnSpc>
                <a:spcPct val="150000"/>
              </a:lnSpc>
            </a:pPr>
            <a:endParaRPr lang="en-US" altLang="zh-TW" sz="1600" b="1" dirty="0"/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question: </a:t>
            </a:r>
            <a:r>
              <a:rPr lang="en-US" altLang="zh-TW" sz="1600" b="1" dirty="0">
                <a:solidFill>
                  <a:schemeClr val="accent6"/>
                </a:solidFill>
              </a:rPr>
              <a:t>yes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response: Great, </a:t>
            </a:r>
            <a:r>
              <a:rPr lang="en-US" altLang="zh-TW" sz="1600" b="1" dirty="0" err="1"/>
              <a:t>wanna</a:t>
            </a:r>
            <a:r>
              <a:rPr lang="en-US" altLang="zh-TW" sz="1600" b="1" dirty="0"/>
              <a:t> go out sometime?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require previous: Are you single?</a:t>
            </a:r>
          </a:p>
          <a:p>
            <a:pPr>
              <a:lnSpc>
                <a:spcPct val="150000"/>
              </a:lnSpc>
            </a:pPr>
            <a:endParaRPr lang="en-US" altLang="zh-TW" sz="1600" b="1" dirty="0"/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question: I am in a good mood.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response: Are you happy?</a:t>
            </a:r>
          </a:p>
          <a:p>
            <a:pPr>
              <a:lnSpc>
                <a:spcPct val="150000"/>
              </a:lnSpc>
            </a:pPr>
            <a:endParaRPr lang="en-US" altLang="zh-TW" sz="1600" b="1" dirty="0"/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question: </a:t>
            </a:r>
            <a:r>
              <a:rPr lang="en-US" altLang="zh-TW" sz="1600" b="1" dirty="0">
                <a:solidFill>
                  <a:schemeClr val="accent6"/>
                </a:solidFill>
              </a:rPr>
              <a:t>yes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response: I am please to hear that.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require previous: Are you happy?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0D8E75-6067-4152-9458-F65FF69ACFA4}"/>
              </a:ext>
            </a:extLst>
          </p:cNvPr>
          <p:cNvSpPr txBox="1"/>
          <p:nvPr/>
        </p:nvSpPr>
        <p:spPr>
          <a:xfrm>
            <a:off x="5034338" y="1504926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第一輪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3ADB90-AA57-42BE-98DF-98FB835BDA27}"/>
              </a:ext>
            </a:extLst>
          </p:cNvPr>
          <p:cNvSpPr txBox="1"/>
          <p:nvPr/>
        </p:nvSpPr>
        <p:spPr>
          <a:xfrm>
            <a:off x="5034338" y="2835288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第二輪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4E9B880-DC14-4458-8840-760369F56563}"/>
              </a:ext>
            </a:extLst>
          </p:cNvPr>
          <p:cNvSpPr txBox="1"/>
          <p:nvPr/>
        </p:nvSpPr>
        <p:spPr>
          <a:xfrm>
            <a:off x="5034338" y="4198866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第一輪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E544F3-48F5-4817-AA5D-F08B686CE111}"/>
              </a:ext>
            </a:extLst>
          </p:cNvPr>
          <p:cNvSpPr txBox="1"/>
          <p:nvPr/>
        </p:nvSpPr>
        <p:spPr>
          <a:xfrm>
            <a:off x="5034338" y="5529228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第二輪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261BDC2-CD29-47F7-A273-11F741DEEF4F}"/>
              </a:ext>
            </a:extLst>
          </p:cNvPr>
          <p:cNvSpPr txBox="1"/>
          <p:nvPr/>
        </p:nvSpPr>
        <p:spPr>
          <a:xfrm>
            <a:off x="7695028" y="1406863"/>
            <a:ext cx="3945276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兩個不同對話的</a:t>
            </a:r>
            <a:r>
              <a:rPr lang="en-US" altLang="zh-TW" dirty="0"/>
              <a:t>question</a:t>
            </a:r>
            <a:r>
              <a:rPr lang="zh-TW" altLang="en-US" dirty="0"/>
              <a:t>中都有</a:t>
            </a:r>
            <a:r>
              <a:rPr lang="en-US" altLang="zh-TW" dirty="0"/>
              <a:t>yes</a:t>
            </a:r>
            <a:r>
              <a:rPr lang="zh-TW" altLang="en-US" dirty="0"/>
              <a:t>，為了使機器人給出正確回覆，可使用</a:t>
            </a:r>
            <a:r>
              <a:rPr lang="en-US" altLang="zh-TW" dirty="0"/>
              <a:t>previous</a:t>
            </a:r>
            <a:r>
              <a:rPr lang="zh-TW" altLang="en-US" dirty="0"/>
              <a:t>或是更嚴格一點的</a:t>
            </a:r>
            <a:r>
              <a:rPr lang="en-US" altLang="zh-TW" dirty="0"/>
              <a:t>require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previous</a:t>
            </a:r>
            <a:r>
              <a:rPr lang="zh-TW" altLang="en-US" dirty="0"/>
              <a:t>來建立</a:t>
            </a:r>
            <a:r>
              <a:rPr lang="en-US" altLang="zh-TW" dirty="0"/>
              <a:t>context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也可以使用</a:t>
            </a:r>
            <a:r>
              <a:rPr lang="en-US" altLang="zh-TW" dirty="0"/>
              <a:t>metadata</a:t>
            </a:r>
            <a:r>
              <a:rPr lang="zh-TW" altLang="en-US" dirty="0"/>
              <a:t>，標註相關資訊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2321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list---pattern &amp; template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1412460"/>
            <a:ext cx="668792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pattern &amp; template </a:t>
            </a:r>
            <a:r>
              <a:rPr lang="zh-TW" altLang="en-US" dirty="0"/>
              <a:t>可視為具有語法功能的</a:t>
            </a:r>
            <a:r>
              <a:rPr lang="en-US" altLang="zh-TW" dirty="0"/>
              <a:t>question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可加入</a:t>
            </a:r>
            <a:r>
              <a:rPr lang="en-US" altLang="zh-TW" dirty="0"/>
              <a:t>wildcard</a:t>
            </a:r>
            <a:r>
              <a:rPr lang="zh-TW" altLang="en-US" dirty="0"/>
              <a:t>字元 </a:t>
            </a:r>
            <a:r>
              <a:rPr lang="en-US" altLang="zh-TW" dirty="0"/>
              <a:t>e.g. ^</a:t>
            </a:r>
            <a:r>
              <a:rPr lang="zh-TW" altLang="en-US" dirty="0"/>
              <a:t> 和 *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pattern: ^ hello ^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template: Welcome my guest!</a:t>
            </a: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Pattern("</a:t>
            </a:r>
            <a:r>
              <a:rPr lang="en-US" altLang="zh-TW" b="1" dirty="0"/>
              <a:t>^ hello ^</a:t>
            </a:r>
            <a:r>
              <a:rPr lang="en-US" altLang="zh-TW" b="1" dirty="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Template("</a:t>
            </a:r>
            <a:r>
              <a:rPr lang="en-US" altLang="zh-TW" b="1" dirty="0"/>
              <a:t>Welcome my guest!</a:t>
            </a:r>
            <a:r>
              <a:rPr lang="en-US" altLang="zh-TW" b="1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2EF4D3-570F-43E1-ABE5-14B8BB7FA0DA}"/>
              </a:ext>
            </a:extLst>
          </p:cNvPr>
          <p:cNvSpPr txBox="1"/>
          <p:nvPr/>
        </p:nvSpPr>
        <p:spPr>
          <a:xfrm>
            <a:off x="7428216" y="1504926"/>
            <a:ext cx="4212088" cy="461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pattern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&amp;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template</a:t>
            </a:r>
            <a:r>
              <a:rPr lang="zh-TW" altLang="en-US" b="1" dirty="0">
                <a:solidFill>
                  <a:srgbClr val="FF0000"/>
                </a:solidFill>
              </a:rPr>
              <a:t> 基本寫法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有兩種寫法，兩種都</a:t>
            </a:r>
            <a:r>
              <a:rPr lang="en-US" altLang="zh-TW" dirty="0">
                <a:solidFill>
                  <a:srgbClr val="FF0000"/>
                </a:solidFill>
              </a:rPr>
              <a:t>ok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(1)</a:t>
            </a:r>
            <a:r>
              <a:rPr lang="zh-TW" altLang="en-US" dirty="0">
                <a:solidFill>
                  <a:srgbClr val="FF0000"/>
                </a:solidFill>
              </a:rPr>
              <a:t> 像</a:t>
            </a:r>
            <a:r>
              <a:rPr lang="en-US" altLang="zh-TW" dirty="0">
                <a:solidFill>
                  <a:srgbClr val="FF0000"/>
                </a:solidFill>
              </a:rPr>
              <a:t>question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zh-TW" altLang="en-US" dirty="0">
                <a:solidFill>
                  <a:srgbClr val="FF0000"/>
                </a:solidFill>
              </a:rPr>
              <a:t>一樣的寫法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pattern: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template: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(2) function</a:t>
            </a:r>
            <a:r>
              <a:rPr lang="zh-TW" altLang="en-US" dirty="0">
                <a:solidFill>
                  <a:srgbClr val="FF0000"/>
                </a:solidFill>
              </a:rPr>
              <a:t>式寫法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Pattern("</a:t>
            </a:r>
            <a:r>
              <a:rPr lang="zh-TW" altLang="en-US" dirty="0">
                <a:solidFill>
                  <a:srgbClr val="FF0000"/>
                </a:solidFill>
              </a:rPr>
              <a:t>這一輪的問題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Template(“</a:t>
            </a:r>
            <a:r>
              <a:rPr lang="zh-TW" altLang="en-US" dirty="0">
                <a:solidFill>
                  <a:srgbClr val="FF0000"/>
                </a:solidFill>
              </a:rPr>
              <a:t>這一輪的回答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50108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list---pattern &amp; template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1412460"/>
            <a:ext cx="1136632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也可以</a:t>
            </a:r>
            <a:r>
              <a:rPr lang="en-US" altLang="zh-TW" dirty="0"/>
              <a:t>Pattern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搭配，或是</a:t>
            </a:r>
            <a:r>
              <a:rPr lang="en-US" altLang="zh-TW" dirty="0"/>
              <a:t>question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搭配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Pattern("show me a star sign *")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A star sign (*) matches 1 or more words. You can say "Show me a star sign please, could you?"</a:t>
            </a: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Pattern("^ a caret sign")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A caret sign (^) matches 0 or more words. You can say "Could you please show me a caret sign?“</a:t>
            </a: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joke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Template("{random ("Did you hear the one about the Mountain Goats in the Andes? It was Ba a </a:t>
            </a:r>
            <a:r>
              <a:rPr lang="en-US" altLang="zh-TW" b="1" dirty="0" err="1"/>
              <a:t>a</a:t>
            </a:r>
            <a:r>
              <a:rPr lang="en-US" altLang="zh-TW" b="1" dirty="0"/>
              <a:t> </a:t>
            </a:r>
            <a:r>
              <a:rPr lang="en-US" altLang="zh-TW" b="1" dirty="0" err="1"/>
              <a:t>a</a:t>
            </a:r>
            <a:r>
              <a:rPr lang="en-US" altLang="zh-TW" b="1" dirty="0"/>
              <a:t> </a:t>
            </a:r>
            <a:r>
              <a:rPr lang="en-US" altLang="zh-TW" b="1" dirty="0" err="1"/>
              <a:t>a</a:t>
            </a:r>
            <a:r>
              <a:rPr lang="en-US" altLang="zh-TW" b="1" dirty="0"/>
              <a:t> </a:t>
            </a:r>
            <a:r>
              <a:rPr lang="en-US" altLang="zh-TW" b="1" dirty="0" err="1"/>
              <a:t>a</a:t>
            </a:r>
            <a:r>
              <a:rPr lang="en-US" altLang="zh-TW" b="1" dirty="0"/>
              <a:t> d.", 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                                     </a:t>
            </a:r>
            <a:r>
              <a:rPr lang="en-US" altLang="zh-TW" b="1" dirty="0"/>
              <a:t>"I never forget a face, but in your case I'll make an exception.", 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                                     </a:t>
            </a:r>
            <a:r>
              <a:rPr lang="en-US" altLang="zh-TW" b="1" dirty="0"/>
              <a:t>"It is better to be silent and be thought a fool, than to open your mouth and remove all doubt.") }")</a:t>
            </a:r>
          </a:p>
        </p:txBody>
      </p:sp>
    </p:spTree>
    <p:extLst>
      <p:ext uri="{BB962C8B-B14F-4D97-AF65-F5344CB8AC3E}">
        <p14:creationId xmlns:p14="http://schemas.microsoft.com/office/powerpoint/2010/main" val="221740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查看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4896075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到</a:t>
            </a:r>
            <a:r>
              <a:rPr lang="en-US" altLang="zh-TW" sz="2400" dirty="0"/>
              <a:t>bots</a:t>
            </a:r>
            <a:r>
              <a:rPr lang="zh-TW" altLang="en-US" sz="2400" dirty="0"/>
              <a:t>頁面選擇欲修改的機器人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E1EB05-D1A9-41D0-94CC-6B10401F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8" y="1424657"/>
            <a:ext cx="10164283" cy="49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6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list---pattern &amp; template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1412460"/>
            <a:ext cx="1081152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Pattern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Template </a:t>
            </a:r>
            <a:r>
              <a:rPr lang="zh-TW" altLang="en-US" dirty="0"/>
              <a:t>可做簡單的語法應用，例如</a:t>
            </a:r>
            <a:r>
              <a:rPr lang="en-US" altLang="zh-TW" dirty="0"/>
              <a:t>Pattern</a:t>
            </a:r>
            <a:r>
              <a:rPr lang="zh-TW" altLang="en-US" dirty="0"/>
              <a:t>裡的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zh-TW" altLang="en-US" dirty="0"/>
              <a:t>可為</a:t>
            </a:r>
            <a:r>
              <a:rPr lang="en-US" altLang="zh-TW" dirty="0"/>
              <a:t>1</a:t>
            </a:r>
            <a:r>
              <a:rPr lang="zh-TW" altLang="en-US" dirty="0"/>
              <a:t>至多個字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e.g. </a:t>
            </a:r>
            <a:r>
              <a:rPr lang="en-US" altLang="zh-TW" dirty="0">
                <a:solidFill>
                  <a:srgbClr val="FF0000"/>
                </a:solidFill>
              </a:rPr>
              <a:t>Japanese, Korean Indie, hip hop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Template</a:t>
            </a:r>
            <a:r>
              <a:rPr lang="zh-TW" altLang="en-US" dirty="0"/>
              <a:t>要寫語法的話，記得加</a:t>
            </a:r>
            <a:r>
              <a:rPr lang="en-US" altLang="zh-TW" dirty="0"/>
              <a:t>{}</a:t>
            </a:r>
            <a:r>
              <a:rPr lang="zh-TW" altLang="en-US" dirty="0"/>
              <a:t>，加</a:t>
            </a:r>
            <a:r>
              <a:rPr lang="en-US" altLang="zh-TW" dirty="0">
                <a:solidFill>
                  <a:srgbClr val="FF0000"/>
                </a:solidFill>
              </a:rPr>
              <a:t>{star}</a:t>
            </a:r>
            <a:r>
              <a:rPr lang="zh-TW" altLang="en-US" dirty="0"/>
              <a:t>後代表此處填入</a:t>
            </a:r>
            <a:r>
              <a:rPr lang="en-US" altLang="zh-TW" dirty="0"/>
              <a:t>Pattern</a:t>
            </a:r>
            <a:r>
              <a:rPr lang="zh-TW" altLang="en-US" dirty="0"/>
              <a:t>裡的*的值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所以這邊會回 </a:t>
            </a:r>
            <a:r>
              <a:rPr lang="en-US" altLang="zh-TW" dirty="0"/>
              <a:t>I love     </a:t>
            </a:r>
            <a:r>
              <a:rPr lang="en-US" altLang="zh-TW" dirty="0">
                <a:solidFill>
                  <a:srgbClr val="FF0000"/>
                </a:solidFill>
              </a:rPr>
              <a:t> Japanese             </a:t>
            </a:r>
            <a:r>
              <a:rPr lang="en-US" altLang="zh-TW" dirty="0"/>
              <a:t>too.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                                 </a:t>
            </a:r>
            <a:r>
              <a:rPr lang="en-US" altLang="zh-TW" dirty="0">
                <a:solidFill>
                  <a:srgbClr val="FF0000"/>
                </a:solidFill>
              </a:rPr>
              <a:t>Korean Indie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                                          hip hop</a:t>
            </a: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Pattern("I love </a:t>
            </a:r>
            <a:r>
              <a:rPr lang="en-US" altLang="zh-TW" b="1" dirty="0">
                <a:solidFill>
                  <a:srgbClr val="FF0000"/>
                </a:solidFill>
              </a:rPr>
              <a:t>*</a:t>
            </a:r>
            <a:r>
              <a:rPr lang="en-US" altLang="zh-TW" b="1" dirty="0"/>
              <a:t> music")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Template("I love </a:t>
            </a:r>
            <a:r>
              <a:rPr lang="en-US" altLang="zh-TW" b="1" dirty="0">
                <a:solidFill>
                  <a:srgbClr val="FF0000"/>
                </a:solidFill>
              </a:rPr>
              <a:t>{star} </a:t>
            </a:r>
            <a:r>
              <a:rPr lang="en-US" altLang="zh-TW" b="1" dirty="0"/>
              <a:t>too.")</a:t>
            </a:r>
          </a:p>
        </p:txBody>
      </p:sp>
    </p:spTree>
    <p:extLst>
      <p:ext uri="{BB962C8B-B14F-4D97-AF65-F5344CB8AC3E}">
        <p14:creationId xmlns:p14="http://schemas.microsoft.com/office/powerpoint/2010/main" val="1415338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list---pattern &amp; template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551696" y="1936442"/>
            <a:ext cx="441072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Pattern("^ good morning </a:t>
            </a:r>
            <a:r>
              <a:rPr lang="en-US" altLang="zh-TW" b="1" dirty="0">
                <a:solidFill>
                  <a:srgbClr val="FF0000"/>
                </a:solidFill>
              </a:rPr>
              <a:t>*</a:t>
            </a:r>
            <a:r>
              <a:rPr lang="en-US" altLang="zh-TW" b="1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Template("Good morning </a:t>
            </a:r>
            <a:r>
              <a:rPr lang="en-US" altLang="zh-TW" b="1" dirty="0">
                <a:solidFill>
                  <a:srgbClr val="FF0000"/>
                </a:solidFill>
              </a:rPr>
              <a:t>{star[1]}</a:t>
            </a:r>
            <a:r>
              <a:rPr lang="en-US" altLang="zh-TW" b="1" dirty="0"/>
              <a:t>.")</a:t>
            </a: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pattern: my name is </a:t>
            </a:r>
            <a:r>
              <a:rPr lang="en-US" altLang="zh-TW" b="1" dirty="0">
                <a:solidFill>
                  <a:srgbClr val="FF0000"/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template: Pleased to meet you </a:t>
            </a:r>
            <a:r>
              <a:rPr lang="en-US" altLang="zh-TW" b="1" dirty="0">
                <a:solidFill>
                  <a:srgbClr val="FF0000"/>
                </a:solidFill>
              </a:rPr>
              <a:t>{star}.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think: speaker.name = </a:t>
            </a:r>
            <a:r>
              <a:rPr lang="en-US" altLang="zh-TW" b="1" dirty="0">
                <a:solidFill>
                  <a:srgbClr val="FF0000"/>
                </a:solidFill>
              </a:rPr>
              <a:t>star</a:t>
            </a:r>
            <a:r>
              <a:rPr lang="en-US" altLang="zh-TW" b="1" dirty="0"/>
              <a:t>;</a:t>
            </a: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question: what is my name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template: Your name is </a:t>
            </a:r>
            <a:r>
              <a:rPr lang="en-US" altLang="zh-TW" b="1" dirty="0">
                <a:solidFill>
                  <a:srgbClr val="FF0000"/>
                </a:solidFill>
              </a:rPr>
              <a:t>{speaker.name}</a:t>
            </a:r>
            <a:r>
              <a:rPr lang="en-US" altLang="zh-TW" b="1" dirty="0"/>
              <a:t>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66CF24-C6F0-42AF-B6A3-31810DDB422E}"/>
              </a:ext>
            </a:extLst>
          </p:cNvPr>
          <p:cNvSpPr txBox="1"/>
          <p:nvPr/>
        </p:nvSpPr>
        <p:spPr>
          <a:xfrm>
            <a:off x="7352296" y="1544052"/>
            <a:ext cx="44107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可以指定要重覆使用者的哪一個字或話，例如這句有兩個</a:t>
            </a:r>
            <a:r>
              <a:rPr lang="en-US" altLang="zh-TW" dirty="0"/>
              <a:t>wildcard</a:t>
            </a:r>
            <a:r>
              <a:rPr lang="zh-TW" altLang="en-US" dirty="0"/>
              <a:t>字元，如果只寫</a:t>
            </a:r>
            <a:r>
              <a:rPr lang="en-US" altLang="zh-TW" dirty="0"/>
              <a:t>{star}</a:t>
            </a:r>
            <a:r>
              <a:rPr lang="zh-TW" altLang="en-US" dirty="0"/>
              <a:t>的話，</a:t>
            </a:r>
            <a:r>
              <a:rPr lang="en-US" altLang="zh-TW" dirty="0"/>
              <a:t>^</a:t>
            </a:r>
            <a:r>
              <a:rPr lang="zh-TW" altLang="en-US" dirty="0"/>
              <a:t>跟*的內容都會出現在</a:t>
            </a:r>
            <a:r>
              <a:rPr lang="en-US" altLang="zh-TW" dirty="0"/>
              <a:t>{star}</a:t>
            </a:r>
            <a:r>
              <a:rPr lang="zh-TW" altLang="en-US" dirty="0"/>
              <a:t>的位置。有標數字的話就只會有一個。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AFF27C-56E4-4224-AF08-A94EA87A0B2B}"/>
              </a:ext>
            </a:extLst>
          </p:cNvPr>
          <p:cNvSpPr txBox="1"/>
          <p:nvPr/>
        </p:nvSpPr>
        <p:spPr>
          <a:xfrm>
            <a:off x="4255530" y="1958974"/>
            <a:ext cx="297405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(Hi) good morning my friend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Good morning my friend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226A0E-E7AE-43DA-BA60-7065E517100C}"/>
              </a:ext>
            </a:extLst>
          </p:cNvPr>
          <p:cNvSpPr txBox="1"/>
          <p:nvPr/>
        </p:nvSpPr>
        <p:spPr>
          <a:xfrm>
            <a:off x="7352296" y="4433579"/>
            <a:ext cx="441072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可將</a:t>
            </a:r>
            <a:r>
              <a:rPr lang="en-US" altLang="zh-TW" dirty="0"/>
              <a:t>star</a:t>
            </a:r>
            <a:r>
              <a:rPr lang="zh-TW" altLang="en-US" dirty="0"/>
              <a:t>內容記錄下來存成一個</a:t>
            </a:r>
            <a:r>
              <a:rPr lang="en-US" altLang="zh-TW" dirty="0"/>
              <a:t>object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需要時使用</a:t>
            </a:r>
            <a:endParaRPr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D4E899-871D-429D-9351-88C47D1CA6B5}"/>
              </a:ext>
            </a:extLst>
          </p:cNvPr>
          <p:cNvSpPr/>
          <p:nvPr/>
        </p:nvSpPr>
        <p:spPr>
          <a:xfrm>
            <a:off x="551696" y="3164441"/>
            <a:ext cx="3907288" cy="258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488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aiml</a:t>
            </a:r>
            <a:r>
              <a:rPr lang="en-US" altLang="zh-TW" sz="2400" dirty="0"/>
              <a:t>---pattern &amp; template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428982" y="1501559"/>
            <a:ext cx="8355998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&lt;</a:t>
            </a:r>
            <a:r>
              <a:rPr lang="en-US" altLang="zh-TW" b="1" dirty="0" err="1"/>
              <a:t>aiml</a:t>
            </a:r>
            <a:r>
              <a:rPr lang="en-US" altLang="zh-TW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</a:t>
            </a:r>
            <a:r>
              <a:rPr lang="en-US" altLang="zh-TW" b="1" dirty="0">
                <a:solidFill>
                  <a:schemeClr val="accent1"/>
                </a:solidFill>
              </a:rPr>
              <a:t>&lt;category&gt;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</a:t>
            </a:r>
            <a:r>
              <a:rPr lang="en-US" altLang="zh-TW" b="1" dirty="0">
                <a:solidFill>
                  <a:schemeClr val="accent6"/>
                </a:solidFill>
              </a:rPr>
              <a:t>&lt;pattern&gt;</a:t>
            </a:r>
            <a:r>
              <a:rPr lang="en-US" altLang="zh-TW" b="1" dirty="0"/>
              <a:t>RANDOM QUESTION</a:t>
            </a:r>
            <a:r>
              <a:rPr lang="en-US" altLang="zh-TW" b="1" dirty="0">
                <a:solidFill>
                  <a:schemeClr val="accent6"/>
                </a:solidFill>
              </a:rPr>
              <a:t>&lt;/pattern&gt;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</a:t>
            </a:r>
            <a:r>
              <a:rPr lang="en-US" altLang="zh-TW" b="1" dirty="0">
                <a:solidFill>
                  <a:srgbClr val="FFC000"/>
                </a:solidFill>
              </a:rPr>
              <a:t>&lt;template&gt;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    </a:t>
            </a:r>
            <a:r>
              <a:rPr lang="en-US" altLang="zh-TW" b="1" dirty="0">
                <a:solidFill>
                  <a:srgbClr val="7030A0"/>
                </a:solidFill>
              </a:rPr>
              <a:t>&lt;random&gt;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        </a:t>
            </a:r>
            <a:r>
              <a:rPr lang="en-US" altLang="zh-TW" b="1" dirty="0">
                <a:solidFill>
                  <a:srgbClr val="FF0000"/>
                </a:solidFill>
              </a:rPr>
              <a:t>&lt;li&gt;</a:t>
            </a:r>
            <a:r>
              <a:rPr lang="en-US" altLang="zh-TW" b="1" dirty="0"/>
              <a:t>Where are you from?</a:t>
            </a:r>
            <a:r>
              <a:rPr lang="en-US" altLang="zh-TW" b="1" dirty="0">
                <a:solidFill>
                  <a:srgbClr val="FF0000"/>
                </a:solidFill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        </a:t>
            </a:r>
            <a:r>
              <a:rPr lang="en-US" altLang="zh-TW" b="1" dirty="0">
                <a:solidFill>
                  <a:srgbClr val="FF0000"/>
                </a:solidFill>
              </a:rPr>
              <a:t>&lt;li&gt;</a:t>
            </a:r>
            <a:r>
              <a:rPr lang="en-US" altLang="zh-TW" b="1" dirty="0"/>
              <a:t>Do you have any brothers or sisters?</a:t>
            </a:r>
            <a:r>
              <a:rPr lang="en-US" altLang="zh-TW" b="1" dirty="0">
                <a:solidFill>
                  <a:srgbClr val="FF0000"/>
                </a:solidFill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        </a:t>
            </a:r>
            <a:r>
              <a:rPr lang="en-US" altLang="zh-TW" b="1" dirty="0">
                <a:solidFill>
                  <a:srgbClr val="FF0000"/>
                </a:solidFill>
              </a:rPr>
              <a:t>&lt;li&gt;</a:t>
            </a:r>
            <a:r>
              <a:rPr lang="en-US" altLang="zh-TW" b="1" dirty="0"/>
              <a:t>What is your favorite movie?</a:t>
            </a:r>
            <a:r>
              <a:rPr lang="en-US" altLang="zh-TW" b="1" dirty="0">
                <a:solidFill>
                  <a:srgbClr val="FF0000"/>
                </a:solidFill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    </a:t>
            </a:r>
            <a:r>
              <a:rPr lang="en-US" altLang="zh-TW" b="1" dirty="0">
                <a:solidFill>
                  <a:srgbClr val="7030A0"/>
                </a:solidFill>
              </a:rPr>
              <a:t>&lt;/random&gt;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</a:t>
            </a:r>
            <a:r>
              <a:rPr lang="en-US" altLang="zh-TW" b="1" dirty="0">
                <a:solidFill>
                  <a:srgbClr val="FFC000"/>
                </a:solidFill>
              </a:rPr>
              <a:t>&lt;/template&gt;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</a:t>
            </a:r>
            <a:r>
              <a:rPr lang="en-US" altLang="zh-TW" b="1" dirty="0">
                <a:solidFill>
                  <a:schemeClr val="accent1"/>
                </a:solidFill>
              </a:rPr>
              <a:t>&lt;/category&gt;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&lt;/</a:t>
            </a:r>
            <a:r>
              <a:rPr lang="en-US" altLang="zh-TW" b="1" dirty="0" err="1"/>
              <a:t>aiml</a:t>
            </a:r>
            <a:r>
              <a:rPr lang="en-US" altLang="zh-TW" b="1" dirty="0"/>
              <a:t>&gt;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66CF24-C6F0-42AF-B6A3-31810DDB422E}"/>
              </a:ext>
            </a:extLst>
          </p:cNvPr>
          <p:cNvSpPr txBox="1"/>
          <p:nvPr/>
        </p:nvSpPr>
        <p:spPr>
          <a:xfrm>
            <a:off x="5476125" y="1544052"/>
            <a:ext cx="6606283" cy="503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rgbClr val="FF0000"/>
                </a:solidFill>
              </a:rPr>
              <a:t>aiml</a:t>
            </a:r>
            <a:r>
              <a:rPr lang="zh-TW" altLang="en-US" b="1" dirty="0">
                <a:solidFill>
                  <a:srgbClr val="FF0000"/>
                </a:solidFill>
              </a:rPr>
              <a:t> 基本架構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dirty="0"/>
              <a:t>最外層 </a:t>
            </a:r>
            <a:r>
              <a:rPr lang="en-US" altLang="zh-TW" dirty="0"/>
              <a:t>&lt;</a:t>
            </a:r>
            <a:r>
              <a:rPr lang="en-US" altLang="zh-TW" dirty="0" err="1"/>
              <a:t>aiml</a:t>
            </a:r>
            <a:r>
              <a:rPr lang="en-US" altLang="zh-TW" dirty="0"/>
              <a:t>&gt; &lt;/</a:t>
            </a:r>
            <a:r>
              <a:rPr lang="en-US" altLang="zh-TW" dirty="0" err="1"/>
              <a:t>aiml</a:t>
            </a:r>
            <a:r>
              <a:rPr lang="en-US" altLang="zh-TW" dirty="0"/>
              <a:t>&gt;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每一組</a:t>
            </a:r>
            <a:r>
              <a:rPr lang="en-US" altLang="zh-TW" b="1" dirty="0"/>
              <a:t>question &amp; response </a:t>
            </a:r>
            <a:r>
              <a:rPr lang="en-US" altLang="zh-TW" dirty="0"/>
              <a:t>&lt;category&gt; &lt;/category&gt;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question</a:t>
            </a:r>
            <a:r>
              <a:rPr lang="en-US" altLang="zh-TW" dirty="0"/>
              <a:t> (</a:t>
            </a:r>
            <a:r>
              <a:rPr lang="zh-TW" altLang="en-US" dirty="0"/>
              <a:t>通常全大寫、不需標點、無縮寫</a:t>
            </a:r>
            <a:r>
              <a:rPr lang="en-US" altLang="zh-TW" dirty="0"/>
              <a:t>) &lt;pattern&gt; &lt;/pattern&gt;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response</a:t>
            </a:r>
            <a:r>
              <a:rPr lang="en-US" altLang="zh-TW" dirty="0"/>
              <a:t> &lt;template&gt; &lt;/template&gt;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其他功能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dirty="0"/>
              <a:t>隨機</a:t>
            </a:r>
            <a:r>
              <a:rPr lang="zh-TW" altLang="en-US" dirty="0"/>
              <a:t> </a:t>
            </a:r>
            <a:r>
              <a:rPr lang="en-US" altLang="zh-TW" dirty="0"/>
              <a:t>&lt;random&gt; &lt;/random&gt;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串列</a:t>
            </a:r>
            <a:r>
              <a:rPr lang="zh-TW" altLang="en-US" dirty="0"/>
              <a:t> </a:t>
            </a:r>
            <a:r>
              <a:rPr lang="en-US" altLang="zh-TW" dirty="0"/>
              <a:t>&lt;li&gt;&lt;/li&gt;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指定</a:t>
            </a:r>
            <a:r>
              <a:rPr lang="en-US" altLang="zh-TW" dirty="0"/>
              <a:t>(</a:t>
            </a:r>
            <a:r>
              <a:rPr lang="zh-TW" altLang="en-US" dirty="0"/>
              <a:t>有點像</a:t>
            </a:r>
            <a:r>
              <a:rPr lang="en-US" altLang="zh-TW" dirty="0"/>
              <a:t>require</a:t>
            </a:r>
            <a:r>
              <a:rPr lang="zh-TW" altLang="en-US" dirty="0"/>
              <a:t> </a:t>
            </a:r>
            <a:r>
              <a:rPr lang="en-US" altLang="zh-TW" dirty="0"/>
              <a:t>previous)</a:t>
            </a:r>
            <a:r>
              <a:rPr lang="zh-TW" altLang="en-US" dirty="0"/>
              <a:t> </a:t>
            </a:r>
            <a:r>
              <a:rPr lang="en-US" altLang="zh-TW" dirty="0"/>
              <a:t>&lt;that&gt;&lt;/that&gt;</a:t>
            </a:r>
          </a:p>
        </p:txBody>
      </p:sp>
    </p:spTree>
    <p:extLst>
      <p:ext uri="{BB962C8B-B14F-4D97-AF65-F5344CB8AC3E}">
        <p14:creationId xmlns:p14="http://schemas.microsoft.com/office/powerpoint/2010/main" val="2916476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aiml</a:t>
            </a:r>
            <a:r>
              <a:rPr lang="en-US" altLang="zh-TW" sz="2400" dirty="0"/>
              <a:t>---pattern &amp; template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428982" y="1501559"/>
            <a:ext cx="8355998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&lt;</a:t>
            </a:r>
            <a:r>
              <a:rPr lang="en-US" altLang="zh-TW" b="1" dirty="0" err="1"/>
              <a:t>aiml</a:t>
            </a:r>
            <a:r>
              <a:rPr lang="en-US" altLang="zh-TW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&lt;category&gt;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&lt;pattern&gt;TELL ME A JOKE&lt;/pattern&gt;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&lt;template&gt; Why did the chicken cross the road? &lt;/template&gt;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&lt;/category&gt;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&lt;category&gt;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&lt;pattern&gt;^ WHY ^&lt;/pattern&gt;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</a:t>
            </a:r>
            <a:r>
              <a:rPr lang="en-US" altLang="zh-TW" b="1" dirty="0">
                <a:solidFill>
                  <a:srgbClr val="FF0000"/>
                </a:solidFill>
              </a:rPr>
              <a:t>&lt;that&gt;</a:t>
            </a:r>
            <a:r>
              <a:rPr lang="en-US" altLang="zh-TW" b="1" dirty="0"/>
              <a:t>Why did the chicken cross the road?</a:t>
            </a:r>
            <a:r>
              <a:rPr lang="en-US" altLang="zh-TW" b="1" dirty="0">
                <a:solidFill>
                  <a:srgbClr val="FF0000"/>
                </a:solidFill>
              </a:rPr>
              <a:t>&lt;/that&gt;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&lt;template&gt; To get to the other side.&lt;/template&gt;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&lt;/category&gt;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&lt;/</a:t>
            </a:r>
            <a:r>
              <a:rPr lang="en-US" altLang="zh-TW" b="1" dirty="0" err="1"/>
              <a:t>aiml</a:t>
            </a:r>
            <a:r>
              <a:rPr lang="en-US" altLang="zh-TW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5680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aiml</a:t>
            </a:r>
            <a:r>
              <a:rPr lang="en-US" altLang="zh-TW" sz="2400" dirty="0"/>
              <a:t>---pattern &amp; template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428982" y="1501559"/>
            <a:ext cx="835599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&lt;</a:t>
            </a:r>
            <a:r>
              <a:rPr lang="en-US" altLang="zh-TW" b="1" dirty="0" err="1"/>
              <a:t>aiml</a:t>
            </a:r>
            <a:r>
              <a:rPr lang="en-US" altLang="zh-TW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&lt;category&gt;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&lt;pattern&gt;DO [YOU U] (REALLY) [LIKE LOVE LUV] ME&lt;/pattern&gt;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&lt;template&gt;Yes, I love you.&lt;/template&gt;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&lt;/category&gt;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&lt;category&gt;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&lt;pattern&gt;I LIKE * AND *&lt;/pattern&gt;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    &lt;template&gt;I see. You like </a:t>
            </a:r>
            <a:r>
              <a:rPr lang="en-US" altLang="zh-TW" b="1" dirty="0">
                <a:solidFill>
                  <a:srgbClr val="FF0000"/>
                </a:solidFill>
              </a:rPr>
              <a:t>&lt;star/&gt; </a:t>
            </a:r>
            <a:r>
              <a:rPr lang="en-US" altLang="zh-TW" b="1" dirty="0"/>
              <a:t>and </a:t>
            </a:r>
            <a:r>
              <a:rPr lang="en-US" altLang="zh-TW" b="1" dirty="0">
                <a:solidFill>
                  <a:srgbClr val="FF0000"/>
                </a:solidFill>
              </a:rPr>
              <a:t>&lt;star index="2"/&gt;</a:t>
            </a:r>
            <a:r>
              <a:rPr lang="en-US" altLang="zh-TW" b="1" dirty="0"/>
              <a:t>.&lt;/template&gt;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   &lt;/category&gt;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&lt;/</a:t>
            </a:r>
            <a:r>
              <a:rPr lang="en-US" altLang="zh-TW" b="1" dirty="0" err="1"/>
              <a:t>aiml</a:t>
            </a:r>
            <a:r>
              <a:rPr lang="en-US" altLang="zh-TW" b="1" dirty="0"/>
              <a:t>&gt;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895E08-3585-4E0C-9983-0CAF2C0F4725}"/>
              </a:ext>
            </a:extLst>
          </p:cNvPr>
          <p:cNvSpPr txBox="1"/>
          <p:nvPr/>
        </p:nvSpPr>
        <p:spPr>
          <a:xfrm>
            <a:off x="7519582" y="2366399"/>
            <a:ext cx="407615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可使用</a:t>
            </a:r>
            <a:r>
              <a:rPr lang="en-US" altLang="zh-TW" b="1" dirty="0">
                <a:solidFill>
                  <a:srgbClr val="FF0000"/>
                </a:solidFill>
              </a:rPr>
              <a:t>wildcards</a:t>
            </a:r>
            <a:r>
              <a:rPr lang="zh-TW" altLang="en-US" b="1" dirty="0">
                <a:solidFill>
                  <a:srgbClr val="FF0000"/>
                </a:solidFill>
              </a:rPr>
              <a:t>字元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  <a:r>
              <a:rPr lang="zh-TW" altLang="en-US" b="1" dirty="0">
                <a:solidFill>
                  <a:srgbClr val="FF0000"/>
                </a:solidFill>
              </a:rPr>
              <a:t> 為必要元素，這個位置一定要有字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b="1" dirty="0">
                <a:solidFill>
                  <a:srgbClr val="FF0000"/>
                </a:solidFill>
              </a:rPr>
              <a:t> 為可省略元素，可有可無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出現多於一個*時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一樣可使用編號去對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81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7521568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 + </a:t>
            </a:r>
            <a:r>
              <a:rPr lang="en-US" altLang="zh-TW" sz="2400" dirty="0" err="1"/>
              <a:t>aiml</a:t>
            </a:r>
            <a:r>
              <a:rPr lang="zh-TW" altLang="en-US" sz="2400" dirty="0"/>
              <a:t> 上傳到</a:t>
            </a:r>
            <a:r>
              <a:rPr lang="en-US" altLang="zh-TW" sz="2400" dirty="0"/>
              <a:t>chat</a:t>
            </a:r>
            <a:r>
              <a:rPr lang="zh-TW" altLang="en-US" sz="2400" dirty="0"/>
              <a:t> </a:t>
            </a:r>
            <a:r>
              <a:rPr lang="en-US" altLang="zh-TW" sz="2400" dirty="0"/>
              <a:t>logs</a:t>
            </a:r>
            <a:r>
              <a:rPr lang="zh-TW" altLang="en-US" sz="2400" dirty="0"/>
              <a:t>測試再輸出成</a:t>
            </a:r>
            <a:r>
              <a:rPr lang="en-US" altLang="zh-TW" sz="2400" dirty="0"/>
              <a:t>res</a:t>
            </a:r>
            <a:r>
              <a:rPr lang="zh-TW" altLang="en-US" sz="2400" dirty="0"/>
              <a:t>檔後</a:t>
            </a:r>
            <a:endParaRPr lang="en-US" altLang="zh-TW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E0877-AE36-43ED-8BD3-C204AAE06D6E}"/>
              </a:ext>
            </a:extLst>
          </p:cNvPr>
          <p:cNvSpPr txBox="1"/>
          <p:nvPr/>
        </p:nvSpPr>
        <p:spPr>
          <a:xfrm>
            <a:off x="398160" y="1205146"/>
            <a:ext cx="584852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Pattern("do [you u] (really) [like love luv] me")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Yes, I love you.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confidence: 50</a:t>
            </a: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Pattern("</a:t>
            </a:r>
            <a:r>
              <a:rPr lang="en-US" altLang="zh-TW" b="1" dirty="0" err="1"/>
              <a:t>i</a:t>
            </a:r>
            <a:r>
              <a:rPr lang="en-US" altLang="zh-TW" b="1" dirty="0"/>
              <a:t> like * and *")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Template("I see. You like {star[0]} and {star[1]}.")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confidence: 50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895E08-3585-4E0C-9983-0CAF2C0F4725}"/>
              </a:ext>
            </a:extLst>
          </p:cNvPr>
          <p:cNvSpPr txBox="1"/>
          <p:nvPr/>
        </p:nvSpPr>
        <p:spPr>
          <a:xfrm>
            <a:off x="6328881" y="2366399"/>
            <a:ext cx="5266851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有運用到</a:t>
            </a:r>
            <a:r>
              <a:rPr lang="en-US" altLang="zh-TW" b="1" dirty="0">
                <a:solidFill>
                  <a:srgbClr val="FF0000"/>
                </a:solidFill>
              </a:rPr>
              <a:t>functions</a:t>
            </a:r>
            <a:r>
              <a:rPr lang="zh-TW" altLang="en-US" b="1" dirty="0">
                <a:solidFill>
                  <a:srgbClr val="FF0000"/>
                </a:solidFill>
              </a:rPr>
              <a:t>的會被轉成</a:t>
            </a:r>
            <a:r>
              <a:rPr lang="en-US" altLang="zh-TW" b="1" dirty="0">
                <a:solidFill>
                  <a:srgbClr val="FF0000"/>
                </a:solidFill>
              </a:rPr>
              <a:t>pattern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&amp;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template</a:t>
            </a:r>
            <a:r>
              <a:rPr lang="zh-TW" altLang="en-US" b="1" dirty="0">
                <a:solidFill>
                  <a:srgbClr val="FF0000"/>
                </a:solidFill>
              </a:rPr>
              <a:t>形式，其餘會以</a:t>
            </a:r>
            <a:r>
              <a:rPr lang="en-US" altLang="zh-TW" b="1" dirty="0">
                <a:solidFill>
                  <a:srgbClr val="FF0000"/>
                </a:solidFill>
              </a:rPr>
              <a:t>question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&amp;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response</a:t>
            </a:r>
            <a:r>
              <a:rPr lang="zh-TW" altLang="en-US" b="1" dirty="0">
                <a:solidFill>
                  <a:srgbClr val="FF0000"/>
                </a:solidFill>
              </a:rPr>
              <a:t>呈現，且前方無</a:t>
            </a:r>
            <a:r>
              <a:rPr lang="en-US" altLang="zh-TW" b="1" dirty="0">
                <a:solidFill>
                  <a:srgbClr val="FF0000"/>
                </a:solidFill>
              </a:rPr>
              <a:t>question: / response:</a:t>
            </a:r>
            <a:r>
              <a:rPr lang="zh-TW" altLang="en-US" b="1" dirty="0">
                <a:solidFill>
                  <a:srgbClr val="FF0000"/>
                </a:solidFill>
              </a:rPr>
              <a:t> 標記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metadata</a:t>
            </a:r>
            <a:r>
              <a:rPr lang="zh-TW" altLang="en-US" b="1" dirty="0">
                <a:solidFill>
                  <a:srgbClr val="FF0000"/>
                </a:solidFill>
              </a:rPr>
              <a:t>也會一併呈現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8E0F020-0BBD-463D-8D64-D902CC367873}"/>
              </a:ext>
            </a:extLst>
          </p:cNvPr>
          <p:cNvSpPr txBox="1"/>
          <p:nvPr/>
        </p:nvSpPr>
        <p:spPr>
          <a:xfrm>
            <a:off x="398160" y="4332221"/>
            <a:ext cx="609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Pattern("^ why ^")</a:t>
            </a:r>
          </a:p>
          <a:p>
            <a:r>
              <a:rPr lang="en-US" altLang="zh-TW" b="1" dirty="0"/>
              <a:t>To get to the other side.</a:t>
            </a:r>
          </a:p>
          <a:p>
            <a:r>
              <a:rPr lang="en-US" altLang="zh-TW" b="1" dirty="0"/>
              <a:t>confidence: 50</a:t>
            </a:r>
          </a:p>
          <a:p>
            <a:r>
              <a:rPr lang="en-US" altLang="zh-TW" b="1" dirty="0"/>
              <a:t>require previous: Pattern("why did the chicken cross the road?")</a:t>
            </a:r>
          </a:p>
          <a:p>
            <a:endParaRPr lang="en-US" altLang="zh-TW" b="1" dirty="0"/>
          </a:p>
          <a:p>
            <a:r>
              <a:rPr lang="en-US" altLang="zh-TW" b="1" dirty="0"/>
              <a:t>tell me a joke</a:t>
            </a:r>
          </a:p>
          <a:p>
            <a:r>
              <a:rPr lang="en-US" altLang="zh-TW" b="1" dirty="0"/>
              <a:t>Why did the chicken cross the road?</a:t>
            </a:r>
          </a:p>
          <a:p>
            <a:r>
              <a:rPr lang="en-US" altLang="zh-TW" b="1" dirty="0"/>
              <a:t>confidence: 50</a:t>
            </a:r>
          </a:p>
        </p:txBody>
      </p:sp>
    </p:spTree>
    <p:extLst>
      <p:ext uri="{BB962C8B-B14F-4D97-AF65-F5344CB8AC3E}">
        <p14:creationId xmlns:p14="http://schemas.microsoft.com/office/powerpoint/2010/main" val="231525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撰寫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7" y="448399"/>
            <a:ext cx="7521568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response list + </a:t>
            </a:r>
            <a:r>
              <a:rPr lang="en-US" altLang="zh-TW" sz="2400" dirty="0" err="1"/>
              <a:t>aiml</a:t>
            </a:r>
            <a:r>
              <a:rPr lang="zh-TW" altLang="en-US" sz="2400" dirty="0"/>
              <a:t> 上傳到</a:t>
            </a:r>
            <a:r>
              <a:rPr lang="en-US" altLang="zh-TW" sz="2400" dirty="0"/>
              <a:t>chat</a:t>
            </a:r>
            <a:r>
              <a:rPr lang="zh-TW" altLang="en-US" sz="2400" dirty="0"/>
              <a:t> </a:t>
            </a:r>
            <a:r>
              <a:rPr lang="en-US" altLang="zh-TW" sz="2400" dirty="0"/>
              <a:t>logs</a:t>
            </a:r>
            <a:r>
              <a:rPr lang="zh-TW" altLang="en-US" sz="2400" dirty="0"/>
              <a:t>測試再輸出成</a:t>
            </a:r>
            <a:r>
              <a:rPr lang="en-US" altLang="zh-TW" sz="2400" dirty="0"/>
              <a:t>res</a:t>
            </a:r>
            <a:r>
              <a:rPr lang="zh-TW" altLang="en-US" sz="2400" dirty="0"/>
              <a:t>檔後</a:t>
            </a:r>
            <a:endParaRPr lang="en-US" altLang="zh-TW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895E08-3585-4E0C-9983-0CAF2C0F4725}"/>
              </a:ext>
            </a:extLst>
          </p:cNvPr>
          <p:cNvSpPr txBox="1"/>
          <p:nvPr/>
        </p:nvSpPr>
        <p:spPr>
          <a:xfrm>
            <a:off x="6328881" y="2366399"/>
            <a:ext cx="526685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有運用到</a:t>
            </a:r>
            <a:r>
              <a:rPr lang="en-US" altLang="zh-TW" b="1" dirty="0">
                <a:solidFill>
                  <a:srgbClr val="FF0000"/>
                </a:solidFill>
              </a:rPr>
              <a:t>functions</a:t>
            </a:r>
            <a:r>
              <a:rPr lang="zh-TW" altLang="en-US" b="1" dirty="0">
                <a:solidFill>
                  <a:srgbClr val="FF0000"/>
                </a:solidFill>
              </a:rPr>
              <a:t>的會被轉成</a:t>
            </a:r>
            <a:r>
              <a:rPr lang="en-US" altLang="zh-TW" b="1" dirty="0">
                <a:solidFill>
                  <a:srgbClr val="FF0000"/>
                </a:solidFill>
              </a:rPr>
              <a:t>pattern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&amp;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template</a:t>
            </a:r>
            <a:r>
              <a:rPr lang="zh-TW" altLang="en-US" b="1" dirty="0">
                <a:solidFill>
                  <a:srgbClr val="FF0000"/>
                </a:solidFill>
              </a:rPr>
              <a:t>形式，其餘會以</a:t>
            </a:r>
            <a:r>
              <a:rPr lang="en-US" altLang="zh-TW" b="1" dirty="0">
                <a:solidFill>
                  <a:srgbClr val="FF0000"/>
                </a:solidFill>
              </a:rPr>
              <a:t>question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&amp;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response</a:t>
            </a:r>
            <a:r>
              <a:rPr lang="zh-TW" altLang="en-US" b="1" dirty="0">
                <a:solidFill>
                  <a:srgbClr val="FF0000"/>
                </a:solidFill>
              </a:rPr>
              <a:t>呈現，且前方無</a:t>
            </a:r>
            <a:r>
              <a:rPr lang="en-US" altLang="zh-TW" b="1" dirty="0">
                <a:solidFill>
                  <a:srgbClr val="FF0000"/>
                </a:solidFill>
              </a:rPr>
              <a:t>question: / response:</a:t>
            </a:r>
            <a:r>
              <a:rPr lang="zh-TW" altLang="en-US" b="1" dirty="0">
                <a:solidFill>
                  <a:srgbClr val="FF0000"/>
                </a:solidFill>
              </a:rPr>
              <a:t> 標記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metadata</a:t>
            </a:r>
            <a:r>
              <a:rPr lang="zh-TW" altLang="en-US" b="1" dirty="0">
                <a:solidFill>
                  <a:srgbClr val="FF0000"/>
                </a:solidFill>
              </a:rPr>
              <a:t>也會一併呈現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8E0F020-0BBD-463D-8D64-D902CC367873}"/>
              </a:ext>
            </a:extLst>
          </p:cNvPr>
          <p:cNvSpPr txBox="1"/>
          <p:nvPr/>
        </p:nvSpPr>
        <p:spPr>
          <a:xfrm>
            <a:off x="520875" y="1675953"/>
            <a:ext cx="60977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the order </a:t>
            </a:r>
            <a:r>
              <a:rPr lang="en-US" altLang="zh-TW" b="1" dirty="0" err="1"/>
              <a:t>doesn</a:t>
            </a:r>
            <a:r>
              <a:rPr lang="en-US" altLang="zh-TW" b="1" dirty="0"/>
              <a:t> t matter right</a:t>
            </a:r>
          </a:p>
          <a:p>
            <a:r>
              <a:rPr lang="en-US" altLang="zh-TW" b="1" dirty="0"/>
              <a:t>#order</a:t>
            </a:r>
          </a:p>
          <a:p>
            <a:endParaRPr lang="en-US" altLang="zh-TW" b="1" dirty="0"/>
          </a:p>
          <a:p>
            <a:r>
              <a:rPr lang="en-US" altLang="zh-TW" b="1" dirty="0"/>
              <a:t>does the order of metadata matter</a:t>
            </a:r>
          </a:p>
          <a:p>
            <a:r>
              <a:rPr lang="en-US" altLang="zh-TW" b="1" dirty="0" err="1"/>
              <a:t>i</a:t>
            </a:r>
            <a:r>
              <a:rPr lang="en-US" altLang="zh-TW" b="1" dirty="0"/>
              <a:t> don't think so</a:t>
            </a:r>
          </a:p>
          <a:p>
            <a:endParaRPr lang="en-US" altLang="zh-TW" b="1" dirty="0"/>
          </a:p>
          <a:p>
            <a:r>
              <a:rPr lang="en-US" altLang="zh-TW" b="1" dirty="0"/>
              <a:t>so the order does not matter</a:t>
            </a:r>
          </a:p>
          <a:p>
            <a:r>
              <a:rPr lang="en-US" altLang="zh-TW" b="1" dirty="0"/>
              <a:t>that's right</a:t>
            </a:r>
          </a:p>
          <a:p>
            <a:r>
              <a:rPr lang="en-US" altLang="zh-TW" b="1" dirty="0"/>
              <a:t>label: #order</a:t>
            </a:r>
          </a:p>
          <a:p>
            <a:r>
              <a:rPr lang="en-US" altLang="zh-TW" b="1" dirty="0"/>
              <a:t>on repeat: correct</a:t>
            </a:r>
          </a:p>
          <a:p>
            <a:r>
              <a:rPr lang="en-US" altLang="zh-TW" b="1" dirty="0"/>
              <a:t>keywords: order</a:t>
            </a:r>
          </a:p>
          <a:p>
            <a:r>
              <a:rPr lang="en-US" altLang="zh-TW" b="1" dirty="0"/>
              <a:t>required: order</a:t>
            </a:r>
          </a:p>
          <a:p>
            <a:r>
              <a:rPr lang="en-US" altLang="zh-TW" b="1" dirty="0"/>
              <a:t>previous: </a:t>
            </a:r>
            <a:r>
              <a:rPr lang="en-US" altLang="zh-TW" b="1" dirty="0" err="1"/>
              <a:t>i</a:t>
            </a:r>
            <a:r>
              <a:rPr lang="en-US" altLang="zh-TW" b="1" dirty="0"/>
              <a:t> don't think so</a:t>
            </a:r>
          </a:p>
          <a:p>
            <a:r>
              <a:rPr lang="en-US" altLang="zh-TW" b="1" dirty="0"/>
              <a:t>topic: order</a:t>
            </a:r>
          </a:p>
        </p:txBody>
      </p:sp>
    </p:spTree>
    <p:extLst>
      <p:ext uri="{BB962C8B-B14F-4D97-AF65-F5344CB8AC3E}">
        <p14:creationId xmlns:p14="http://schemas.microsoft.com/office/powerpoint/2010/main" val="3184513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297952" y="484583"/>
            <a:ext cx="168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參考文件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 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6640C-A9B6-47C4-AE5C-5EB0D03BB69C}"/>
              </a:ext>
            </a:extLst>
          </p:cNvPr>
          <p:cNvSpPr txBox="1"/>
          <p:nvPr/>
        </p:nvSpPr>
        <p:spPr>
          <a:xfrm>
            <a:off x="3022136" y="448399"/>
            <a:ext cx="8871911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前面的教學是我根據</a:t>
            </a:r>
            <a:r>
              <a:rPr lang="en-US" altLang="zh-TW" dirty="0"/>
              <a:t>Bot Libre</a:t>
            </a:r>
            <a:r>
              <a:rPr lang="zh-TW" altLang="en-US" dirty="0"/>
              <a:t>的官方文件精簡後整理的，細節和範例再麻煩大家到以下連結觀看，文件上寫得很清楚易懂。 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FFBEAB-1274-498C-AD02-4FE1E633AE3A}"/>
              </a:ext>
            </a:extLst>
          </p:cNvPr>
          <p:cNvSpPr txBox="1"/>
          <p:nvPr/>
        </p:nvSpPr>
        <p:spPr>
          <a:xfrm>
            <a:off x="297951" y="1730956"/>
            <a:ext cx="11373491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FF0000"/>
                </a:solidFill>
              </a:rPr>
              <a:t>必看</a:t>
            </a:r>
            <a:r>
              <a:rPr lang="en-US" altLang="zh-TW" sz="2000" b="1" dirty="0">
                <a:solidFill>
                  <a:srgbClr val="FF0000"/>
                </a:solidFill>
              </a:rPr>
              <a:t>!!!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hlinkClick r:id="rId2"/>
              </a:rPr>
              <a:t>Chat Logs : how to train your customer service bot by monitoring its chat logs, using keywords and topics.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hlinkClick r:id="rId3"/>
              </a:rPr>
              <a:t>Training &amp; Chat Logs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hlinkClick r:id="rId4"/>
              </a:rPr>
              <a:t>What are the supported response and chat log formats for importing and exporting?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hlinkClick r:id="rId5"/>
              </a:rPr>
              <a:t>AIML</a:t>
            </a:r>
            <a:endParaRPr lang="en-US" altLang="zh-TW" sz="2000" dirty="0"/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FF0000"/>
                </a:solidFill>
              </a:rPr>
              <a:t>參考用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hlinkClick r:id="rId6"/>
              </a:rPr>
              <a:t>Pandorabots AIML Fundamentals</a:t>
            </a:r>
            <a:r>
              <a:rPr lang="en-US" altLang="zh-TW" sz="2000" dirty="0"/>
              <a:t>  /  </a:t>
            </a:r>
            <a:r>
              <a:rPr lang="en-US" altLang="zh-TW" sz="2000" dirty="0">
                <a:hlinkClick r:id="rId7"/>
              </a:rPr>
              <a:t>AIML Reference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hlinkClick r:id="rId8"/>
              </a:rPr>
              <a:t>Wildcards in AIML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hlinkClick r:id="rId9"/>
              </a:rPr>
              <a:t>Rich HTML Responses, Buttons, Links, and Choices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hlinkClick r:id="rId10"/>
              </a:rPr>
              <a:t>bot libre user manual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38735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查看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4896075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點擊齒輪符號，進入</a:t>
            </a:r>
            <a:r>
              <a:rPr lang="en-US" altLang="zh-TW" sz="2400" dirty="0"/>
              <a:t>admin</a:t>
            </a:r>
            <a:r>
              <a:rPr lang="zh-TW" altLang="en-US" sz="2400" dirty="0"/>
              <a:t> </a:t>
            </a:r>
            <a:r>
              <a:rPr lang="en-US" altLang="zh-TW" sz="2400" dirty="0"/>
              <a:t>console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8E632-E8C5-4723-B523-648841D3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6" y="1736484"/>
            <a:ext cx="10846357" cy="46928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0B93EF-89E3-4C9A-BFCD-AED215E40884}"/>
              </a:ext>
            </a:extLst>
          </p:cNvPr>
          <p:cNvSpPr/>
          <p:nvPr/>
        </p:nvSpPr>
        <p:spPr>
          <a:xfrm>
            <a:off x="1171972" y="5455577"/>
            <a:ext cx="451346" cy="504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C7D51102-63A3-4513-9798-6BCD8FD20347}"/>
              </a:ext>
            </a:extLst>
          </p:cNvPr>
          <p:cNvSpPr/>
          <p:nvPr/>
        </p:nvSpPr>
        <p:spPr>
          <a:xfrm rot="1919201">
            <a:off x="393255" y="4849793"/>
            <a:ext cx="801384" cy="4828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41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查看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4896075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選擇</a:t>
            </a:r>
            <a:r>
              <a:rPr lang="en-US" altLang="zh-TW" sz="2400" dirty="0"/>
              <a:t>Training</a:t>
            </a:r>
            <a:r>
              <a:rPr lang="zh-TW" altLang="en-US" sz="2400" dirty="0"/>
              <a:t> </a:t>
            </a:r>
            <a:r>
              <a:rPr lang="en-US" altLang="zh-TW" sz="2400" dirty="0"/>
              <a:t>&amp;</a:t>
            </a:r>
            <a:r>
              <a:rPr lang="zh-TW" altLang="en-US" sz="2400" dirty="0"/>
              <a:t> </a:t>
            </a:r>
            <a:r>
              <a:rPr lang="en-US" altLang="zh-TW" sz="2400" dirty="0"/>
              <a:t>Chat</a:t>
            </a:r>
            <a:r>
              <a:rPr lang="zh-TW" altLang="en-US" sz="2400" dirty="0"/>
              <a:t> </a:t>
            </a:r>
            <a:r>
              <a:rPr lang="en-US" altLang="zh-TW" sz="2400" dirty="0"/>
              <a:t>Logs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005A3B-D2BA-40B7-8FE9-DBD877A93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8"/>
          <a:stretch/>
        </p:blipFill>
        <p:spPr>
          <a:xfrm>
            <a:off x="332356" y="1972637"/>
            <a:ext cx="11236841" cy="44007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A3B7787-C2C8-4BD4-9348-5DB04C8B3ED4}"/>
              </a:ext>
            </a:extLst>
          </p:cNvPr>
          <p:cNvSpPr/>
          <p:nvPr/>
        </p:nvSpPr>
        <p:spPr>
          <a:xfrm>
            <a:off x="720625" y="5208997"/>
            <a:ext cx="2238332" cy="504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9F57588-4AA9-4726-9595-9F8B70C125AE}"/>
              </a:ext>
            </a:extLst>
          </p:cNvPr>
          <p:cNvSpPr/>
          <p:nvPr/>
        </p:nvSpPr>
        <p:spPr>
          <a:xfrm rot="12245084">
            <a:off x="3157004" y="5603971"/>
            <a:ext cx="801384" cy="4828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查看</a:t>
            </a:r>
            <a:endParaRPr lang="en-US" altLang="zh-TW" sz="2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使用</a:t>
            </a:r>
            <a:r>
              <a:rPr lang="en-US" altLang="zh-TW" sz="2400" dirty="0"/>
              <a:t>search</a:t>
            </a:r>
            <a:r>
              <a:rPr lang="zh-TW" altLang="en-US" sz="2400" dirty="0"/>
              <a:t>和</a:t>
            </a:r>
            <a:r>
              <a:rPr lang="en-US" altLang="zh-TW" sz="2400" dirty="0"/>
              <a:t>duration</a:t>
            </a:r>
            <a:r>
              <a:rPr lang="zh-TW" altLang="en-US" sz="2400" dirty="0"/>
              <a:t>查看對話及回覆內容 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6EC1A8-96B6-4C6D-90FE-588675102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" r="36585" b="13351"/>
          <a:stretch/>
        </p:blipFill>
        <p:spPr>
          <a:xfrm>
            <a:off x="4078840" y="1381878"/>
            <a:ext cx="7752586" cy="528188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9AB2E0-82A6-4C38-A484-C9D39C1D1BAA}"/>
              </a:ext>
            </a:extLst>
          </p:cNvPr>
          <p:cNvSpPr txBox="1"/>
          <p:nvPr/>
        </p:nvSpPr>
        <p:spPr>
          <a:xfrm>
            <a:off x="360574" y="1419048"/>
            <a:ext cx="1157799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Search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7C2675-C246-44D2-B786-F86AB63676AA}"/>
              </a:ext>
            </a:extLst>
          </p:cNvPr>
          <p:cNvSpPr/>
          <p:nvPr/>
        </p:nvSpPr>
        <p:spPr>
          <a:xfrm>
            <a:off x="4654911" y="4397339"/>
            <a:ext cx="3523318" cy="287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1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查看</a:t>
            </a:r>
            <a:endParaRPr lang="en-US" altLang="zh-TW" sz="28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使用</a:t>
            </a:r>
            <a:r>
              <a:rPr lang="en-US" altLang="zh-TW" sz="2400" dirty="0"/>
              <a:t>search</a:t>
            </a:r>
            <a:r>
              <a:rPr lang="zh-TW" altLang="en-US" sz="2400" dirty="0"/>
              <a:t>和</a:t>
            </a:r>
            <a:r>
              <a:rPr lang="en-US" altLang="zh-TW" sz="2400" dirty="0"/>
              <a:t>duration</a:t>
            </a:r>
            <a:r>
              <a:rPr lang="zh-TW" altLang="en-US" sz="2400" dirty="0"/>
              <a:t>查看對話及回覆內容 </a:t>
            </a:r>
            <a:endParaRPr lang="en-US" altLang="zh-TW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9AB2E0-82A6-4C38-A484-C9D39C1D1BAA}"/>
              </a:ext>
            </a:extLst>
          </p:cNvPr>
          <p:cNvSpPr txBox="1"/>
          <p:nvPr/>
        </p:nvSpPr>
        <p:spPr>
          <a:xfrm>
            <a:off x="360575" y="1419048"/>
            <a:ext cx="601967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Search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972AC83-E232-4DDE-81B0-2E8776063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31782"/>
              </p:ext>
            </p:extLst>
          </p:nvPr>
        </p:nvGraphicFramePr>
        <p:xfrm>
          <a:off x="360575" y="2258708"/>
          <a:ext cx="11465441" cy="4299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2569">
                  <a:extLst>
                    <a:ext uri="{9D8B030D-6E8A-4147-A177-3AD203B41FA5}">
                      <a16:colId xmlns:a16="http://schemas.microsoft.com/office/drawing/2014/main" val="1154492641"/>
                    </a:ext>
                  </a:extLst>
                </a:gridCol>
                <a:gridCol w="9462872">
                  <a:extLst>
                    <a:ext uri="{9D8B030D-6E8A-4147-A177-3AD203B41FA5}">
                      <a16:colId xmlns:a16="http://schemas.microsoft.com/office/drawing/2014/main" val="2875297674"/>
                    </a:ext>
                  </a:extLst>
                </a:gridCol>
              </a:tblGrid>
              <a:tr h="483602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03920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Conversation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the log of each conversation your bot has had </a:t>
                      </a:r>
                      <a:r>
                        <a:rPr lang="zh-TW" altLang="en-US" dirty="0">
                          <a:solidFill>
                            <a:srgbClr val="3D3D3D"/>
                          </a:solidFill>
                          <a:effectLst/>
                        </a:rPr>
                        <a:t>            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期間所有對話記錄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872921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Responses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all responses your bot has been trained with</a:t>
                      </a:r>
                      <a:r>
                        <a:rPr lang="zh-TW" altLang="en-US" dirty="0">
                          <a:solidFill>
                            <a:srgbClr val="3D3D3D"/>
                          </a:solidFill>
                          <a:effectLst/>
                        </a:rPr>
                        <a:t>               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訓練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bot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的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material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16121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Greetings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all greetings your bot will use to start conversations </a:t>
                      </a:r>
                      <a:r>
                        <a:rPr lang="zh-TW" altLang="en-US" dirty="0">
                          <a:solidFill>
                            <a:srgbClr val="3D3D3D"/>
                          </a:solidFill>
                          <a:effectLst/>
                        </a:rPr>
                        <a:t>  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一開始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bot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給使用者的問候語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398106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Default Responses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all default responses your bot will use when it does not know a better response 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當使用者說的話不在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bot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能應付的範圍 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(no responses / nothing to match)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時，就會使用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Default responses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。它可以是非常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general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的萬用句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(e.g. I see / okay) 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或是一個另開話題的問句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367965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Phrases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all phrases (sentences) your bot has encountered     </a:t>
                      </a:r>
                      <a:r>
                        <a:rPr lang="zh-TW" altLang="en-US" dirty="0">
                          <a:solidFill>
                            <a:srgbClr val="3D3D3D"/>
                          </a:solidFill>
                          <a:effectLst/>
                        </a:rPr>
                        <a:t>  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記錄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bot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遇到的所有句子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71985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all words your bot has encountered                               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記錄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bot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遇到的所有字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513706"/>
                  </a:ext>
                </a:extLst>
              </a:tr>
              <a:tr h="4836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Flagged responses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D3D3D"/>
                          </a:solidFill>
                          <a:effectLst/>
                        </a:rPr>
                        <a:t>all responses that have been flagged by users or administrators     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effectLst/>
                        </a:rPr>
                        <a:t>被標記的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effectLst/>
                        </a:rPr>
                        <a:t>responses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6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59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1E0EFC94-70E2-489B-879C-02D60B90794A}"/>
              </a:ext>
            </a:extLst>
          </p:cNvPr>
          <p:cNvSpPr/>
          <p:nvPr/>
        </p:nvSpPr>
        <p:spPr>
          <a:xfrm>
            <a:off x="1758726" y="428625"/>
            <a:ext cx="585216" cy="584775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F4933F-F66E-4E86-96D1-1EDB353BFECA}"/>
              </a:ext>
            </a:extLst>
          </p:cNvPr>
          <p:cNvSpPr/>
          <p:nvPr/>
        </p:nvSpPr>
        <p:spPr>
          <a:xfrm>
            <a:off x="1" y="428625"/>
            <a:ext cx="207538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A668FD-5AAE-441E-87AA-C5E09222FD37}"/>
              </a:ext>
            </a:extLst>
          </p:cNvPr>
          <p:cNvSpPr txBox="1"/>
          <p:nvPr/>
        </p:nvSpPr>
        <p:spPr>
          <a:xfrm>
            <a:off x="551696" y="484583"/>
            <a:ext cx="124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查看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F27EE-CD65-4DC6-9EBF-AF277B4B7AB4}"/>
              </a:ext>
            </a:extLst>
          </p:cNvPr>
          <p:cNvSpPr txBox="1"/>
          <p:nvPr/>
        </p:nvSpPr>
        <p:spPr>
          <a:xfrm>
            <a:off x="2869737" y="420270"/>
            <a:ext cx="6687920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使用</a:t>
            </a:r>
            <a:r>
              <a:rPr lang="en-US" altLang="zh-TW" sz="2400" dirty="0"/>
              <a:t>search</a:t>
            </a:r>
            <a:r>
              <a:rPr lang="zh-TW" altLang="en-US" sz="2400" dirty="0"/>
              <a:t>和</a:t>
            </a:r>
            <a:r>
              <a:rPr lang="en-US" altLang="zh-TW" sz="2400" dirty="0"/>
              <a:t>duration</a:t>
            </a:r>
            <a:r>
              <a:rPr lang="zh-TW" altLang="en-US" sz="2400" dirty="0"/>
              <a:t>查看對話及回覆內容 </a:t>
            </a:r>
            <a:endParaRPr lang="en-US" altLang="zh-TW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9AB2E0-82A6-4C38-A484-C9D39C1D1BAA}"/>
              </a:ext>
            </a:extLst>
          </p:cNvPr>
          <p:cNvSpPr txBox="1"/>
          <p:nvPr/>
        </p:nvSpPr>
        <p:spPr>
          <a:xfrm>
            <a:off x="360574" y="1419048"/>
            <a:ext cx="5234683" cy="224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D3D3D"/>
                </a:solidFill>
                <a:latin typeface="arial" panose="020B0604020202020204" pitchFamily="34" charset="0"/>
              </a:rPr>
              <a:t>Duration</a:t>
            </a:r>
          </a:p>
          <a:p>
            <a:pPr>
              <a:lnSpc>
                <a:spcPct val="150000"/>
              </a:lnSpc>
            </a:pPr>
            <a:endParaRPr lang="en-US" altLang="zh-TW" sz="2400" b="1" i="0" dirty="0">
              <a:solidFill>
                <a:srgbClr val="3D3D3D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Filter the results by day, </a:t>
            </a:r>
          </a:p>
          <a:p>
            <a:pPr>
              <a:lnSpc>
                <a:spcPct val="150000"/>
              </a:lnSpc>
            </a:pPr>
            <a:r>
              <a:rPr lang="en-US" altLang="zh-TW" sz="2400" b="0" i="0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week, month, or all.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6647DD-1CDA-463F-BD56-8FE41339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64" y="2147122"/>
            <a:ext cx="7005699" cy="42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2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黑 01">
      <a:majorFont>
        <a:latin typeface="Calibri"/>
        <a:ea typeface="Microsoft JhengHei"/>
        <a:cs typeface=""/>
      </a:majorFont>
      <a:minorFont>
        <a:latin typeface="Calibri Light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3922</Words>
  <Application>Microsoft Office PowerPoint</Application>
  <PresentationFormat>寬螢幕</PresentationFormat>
  <Paragraphs>605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Microsoft JhengHei</vt:lpstr>
      <vt:lpstr>Arial</vt:lpstr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薏如 黃</dc:creator>
  <cp:lastModifiedBy>薏如 黃</cp:lastModifiedBy>
  <cp:revision>117</cp:revision>
  <dcterms:created xsi:type="dcterms:W3CDTF">2021-08-17T14:21:57Z</dcterms:created>
  <dcterms:modified xsi:type="dcterms:W3CDTF">2021-09-05T12:07:19Z</dcterms:modified>
</cp:coreProperties>
</file>