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ngLiU-ExtB" charset="-120"/>
                <a:ea typeface="MingLiU-ExtB" charset="-120"/>
                <a:cs typeface="MingLiU-ExtB" charset="-120"/>
              </a:defRPr>
            </a:lvl1pPr>
            <a:lvl2pPr>
              <a:defRPr>
                <a:latin typeface="MingLiU-ExtB" charset="-120"/>
                <a:ea typeface="MingLiU-ExtB" charset="-120"/>
                <a:cs typeface="MingLiU-ExtB" charset="-120"/>
              </a:defRPr>
            </a:lvl2pPr>
            <a:lvl3pPr>
              <a:defRPr>
                <a:latin typeface="MingLiU-ExtB" charset="-120"/>
                <a:ea typeface="MingLiU-ExtB" charset="-120"/>
                <a:cs typeface="MingLiU-ExtB" charset="-120"/>
              </a:defRPr>
            </a:lvl3pPr>
            <a:lvl4pPr>
              <a:defRPr>
                <a:latin typeface="MingLiU-ExtB" charset="-120"/>
                <a:ea typeface="MingLiU-ExtB" charset="-120"/>
                <a:cs typeface="MingLiU-ExtB" charset="-120"/>
              </a:defRPr>
            </a:lvl4pPr>
            <a:lvl5pPr>
              <a:defRPr>
                <a:latin typeface="MingLiU-ExtB" charset="-120"/>
                <a:ea typeface="MingLiU-ExtB" charset="-120"/>
                <a:cs typeface="MingLiU-ExtB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大數據分析期末報告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5400" b="1" dirty="0">
                <a:latin typeface="STFangsong" charset="-122"/>
                <a:ea typeface="STFangsong" charset="-122"/>
                <a:cs typeface="STFangsong" charset="-122"/>
              </a:rPr>
              <a:t>機器學習在股市中的運用</a:t>
            </a:r>
            <a:endParaRPr kumimoji="1" lang="zh-CN" altLang="en-US" sz="5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78147" y="5147732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經濟四A     施偉強 </a:t>
            </a:r>
          </a:p>
        </p:txBody>
      </p:sp>
    </p:spTree>
    <p:extLst>
      <p:ext uri="{BB962C8B-B14F-4D97-AF65-F5344CB8AC3E}">
        <p14:creationId xmlns:p14="http://schemas.microsoft.com/office/powerpoint/2010/main" val="90840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報告內容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/>
              <a:t>1.Topic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—</a:t>
            </a:r>
            <a:r>
              <a:rPr kumimoji="1" lang="zh-CN" altLang="en-US" sz="3600" b="1" dirty="0"/>
              <a:t> 程式化交易</a:t>
            </a:r>
            <a:endParaRPr kumimoji="1" lang="en-US" altLang="zh-CN" sz="3600" b="1" dirty="0"/>
          </a:p>
          <a:p>
            <a:r>
              <a:rPr kumimoji="1" lang="en-US" altLang="zh-CN" sz="3600" b="1" dirty="0"/>
              <a:t>2.Dataset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—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 err="1"/>
              <a:t>Tushare</a:t>
            </a:r>
            <a:endParaRPr kumimoji="1" lang="en-US" altLang="zh-CN" sz="3600" b="1" dirty="0"/>
          </a:p>
          <a:p>
            <a:r>
              <a:rPr kumimoji="1" lang="en-US" altLang="zh-CN" sz="3600" b="1" dirty="0"/>
              <a:t>3.</a:t>
            </a:r>
            <a:r>
              <a:rPr lang="en-US" altLang="zh-CN" sz="3600" b="1" dirty="0"/>
              <a:t>method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Decision tree by Spark</a:t>
            </a:r>
          </a:p>
          <a:p>
            <a:r>
              <a:rPr kumimoji="1" lang="en-US" altLang="zh-CN" sz="3600" b="1" dirty="0"/>
              <a:t>4.</a:t>
            </a:r>
            <a:r>
              <a:rPr lang="en-US" altLang="zh-CN" sz="3600" b="1" dirty="0"/>
              <a:t>techs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Spark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,</a:t>
            </a:r>
            <a:r>
              <a:rPr kumimoji="1" lang="en-US" altLang="zh-CN" sz="3600" b="1" dirty="0"/>
              <a:t> </a:t>
            </a:r>
            <a:r>
              <a:rPr kumimoji="1" lang="en-US" altLang="zh-CN" sz="3600" b="1" dirty="0" err="1"/>
              <a:t>Tushare</a:t>
            </a:r>
            <a:endParaRPr kumimoji="1" lang="en-US" altLang="zh-CN" sz="3600" b="1" dirty="0"/>
          </a:p>
          <a:p>
            <a:r>
              <a:rPr kumimoji="1" lang="en-US" altLang="zh-CN" sz="3600" b="1" dirty="0"/>
              <a:t>5.Conclusion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96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程式化交易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使用</a:t>
            </a:r>
            <a:r>
              <a:rPr kumimoji="1" lang="en-US" altLang="zh-CN" sz="2800" dirty="0"/>
              <a:t>Spark</a:t>
            </a:r>
            <a:r>
              <a:rPr kumimoji="1" lang="zh-CN" altLang="en-US" sz="2800" dirty="0"/>
              <a:t>作為資料的載體、用決策樹來建模</a:t>
            </a:r>
            <a:endParaRPr kumimoji="1" lang="en-US" altLang="zh-CN" sz="2800" dirty="0"/>
          </a:p>
          <a:p>
            <a:r>
              <a:rPr kumimoji="1" lang="zh-CN" altLang="en-US" sz="2800" dirty="0"/>
              <a:t>用當日的交易數據化為特徵向量，來預測 明天 的漲跌狀況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資料來源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Tushare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TuShare</a:t>
            </a:r>
            <a:r>
              <a:rPr lang="zh-CN" altLang="en-US" sz="2400" dirty="0"/>
              <a:t>套件來抓取資料。並存為 </a:t>
            </a:r>
            <a:r>
              <a:rPr lang="en-US" altLang="zh-CN" sz="2400" dirty="0"/>
              <a:t>csv </a:t>
            </a:r>
            <a:r>
              <a:rPr lang="zh-CN" altLang="en-US" sz="2400" dirty="0"/>
              <a:t>檔案做</a:t>
            </a:r>
            <a:r>
              <a:rPr lang="en-US" altLang="zh-CN" sz="2400" dirty="0"/>
              <a:t>Label</a:t>
            </a:r>
            <a:r>
              <a:rPr lang="zh-CN" altLang="en-US" sz="2400" dirty="0"/>
              <a:t>的動作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5792"/>
          <a:stretch/>
        </p:blipFill>
        <p:spPr>
          <a:xfrm>
            <a:off x="936780" y="3099063"/>
            <a:ext cx="8337222" cy="3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—</a:t>
            </a:r>
            <a:r>
              <a:rPr lang="zh-CN" altLang="en-US" dirty="0"/>
              <a:t> </a:t>
            </a:r>
            <a:r>
              <a:rPr lang="en-US" altLang="zh-CN" b="1" dirty="0"/>
              <a:t>Decision 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Decision tree</a:t>
            </a:r>
            <a:endParaRPr kumimoji="1" lang="en-US" altLang="zh-CN" sz="2800" dirty="0"/>
          </a:p>
          <a:p>
            <a:pPr lvl="1"/>
            <a:r>
              <a:rPr kumimoji="1" lang="en-US" altLang="zh-CN" sz="2400" b="1" dirty="0"/>
              <a:t>Step1.</a:t>
            </a:r>
            <a:r>
              <a:rPr kumimoji="1" lang="zh-CN" altLang="en-US" sz="2400" b="1" dirty="0"/>
              <a:t>將歷史數據的信息化為一個特徵向量</a:t>
            </a:r>
            <a:endParaRPr kumimoji="1" lang="en-US" altLang="zh-CN" sz="2400" b="1" dirty="0"/>
          </a:p>
          <a:p>
            <a:pPr lvl="1"/>
            <a:r>
              <a:rPr kumimoji="1" lang="en-US" altLang="zh-CN" sz="2400" b="1" dirty="0"/>
              <a:t>Step2.</a:t>
            </a:r>
            <a:r>
              <a:rPr kumimoji="1" lang="zh-CN" altLang="en-US" sz="2400" b="1" dirty="0"/>
              <a:t>用決策樹的模型</a:t>
            </a:r>
            <a:r>
              <a:rPr lang="zh-CN" altLang="en-US" sz="2400" b="1" dirty="0"/>
              <a:t>來根據這一特徵向量做訓練，</a:t>
            </a:r>
            <a:r>
              <a:rPr kumimoji="1" lang="zh-CN" altLang="en-US" sz="2400" b="1" dirty="0"/>
              <a:t>建立一個決策樹，以</a:t>
            </a:r>
            <a:r>
              <a:rPr kumimoji="1" lang="en-US" altLang="zh-CN" sz="2400" b="1" dirty="0"/>
              <a:t>T-1</a:t>
            </a:r>
            <a:r>
              <a:rPr kumimoji="1" lang="zh-CN" altLang="en-US" sz="2400" b="1" dirty="0"/>
              <a:t>期的為基礎，預測</a:t>
            </a:r>
            <a:r>
              <a:rPr kumimoji="1" lang="en-US" altLang="zh-CN" sz="2400" b="1" dirty="0"/>
              <a:t>T</a:t>
            </a:r>
            <a:r>
              <a:rPr kumimoji="1" lang="zh-CN" altLang="en-US" sz="2400" b="1" dirty="0"/>
              <a:t>期的漲跌</a:t>
            </a:r>
            <a:endParaRPr kumimoji="1" lang="en-US" altLang="zh-CN" sz="2400" b="1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FB8CDFB-A1D6-47BC-B406-D7F3A160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2" y="4427308"/>
            <a:ext cx="9111291" cy="8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lang="en-US" altLang="zh-CN" b="1" dirty="0"/>
              <a:t> Decision tree</a:t>
            </a:r>
            <a:r>
              <a:rPr lang="zh-CN" altLang="en-US" dirty="0"/>
              <a:t> </a:t>
            </a:r>
            <a:r>
              <a:rPr lang="en-US" altLang="zh-CN" dirty="0"/>
              <a:t>@ Spark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測試準確率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52%-63%</a:t>
            </a:r>
            <a:r>
              <a:rPr kumimoji="1" lang="zh-CN" altLang="en-US" sz="2800" dirty="0" smtClean="0"/>
              <a:t>左右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具體測試情況在 大盤股 </a:t>
            </a:r>
            <a:r>
              <a:rPr kumimoji="1" lang="en-US" altLang="zh-CN" sz="2800" dirty="0" smtClean="0"/>
              <a:t>OR</a:t>
            </a:r>
            <a:r>
              <a:rPr kumimoji="1" lang="zh-CN" altLang="en-US" sz="2800" dirty="0" smtClean="0"/>
              <a:t> 權重股 的表現較平穩，大致上在</a:t>
            </a:r>
            <a:r>
              <a:rPr kumimoji="1" lang="en-US" altLang="zh-CN" sz="2800" dirty="0" smtClean="0"/>
              <a:t>52-55%</a:t>
            </a:r>
          </a:p>
          <a:p>
            <a:r>
              <a:rPr kumimoji="1" lang="zh-CN" altLang="en-US" sz="2800" dirty="0" smtClean="0"/>
              <a:t>而其中有一隻 小盤股（波動率大）準確率高達</a:t>
            </a:r>
            <a:r>
              <a:rPr kumimoji="1" lang="en-US" altLang="zh-CN" sz="2800" dirty="0" smtClean="0"/>
              <a:t>63%</a:t>
            </a:r>
          </a:p>
          <a:p>
            <a:r>
              <a:rPr kumimoji="1" lang="en-US" altLang="zh-CN" sz="2800" dirty="0" smtClean="0"/>
              <a:t>Overfitting</a:t>
            </a:r>
            <a:r>
              <a:rPr kumimoji="1" lang="zh-CN" altLang="en-US" sz="2800" dirty="0" smtClean="0"/>
              <a:t>？</a:t>
            </a: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02" y="5043055"/>
            <a:ext cx="619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</a:t>
            </a:r>
            <a:r>
              <a:rPr kumimoji="1" lang="en-US" altLang="zh-CN" b="1" dirty="0"/>
              <a:t> 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Regression</a:t>
            </a:r>
          </a:p>
          <a:p>
            <a:pPr lvl="1"/>
            <a:r>
              <a:rPr kumimoji="1" lang="en-US" altLang="zh-CN" sz="2400" dirty="0" smtClean="0"/>
              <a:t>=&gt;</a:t>
            </a:r>
            <a:r>
              <a:rPr kumimoji="1" lang="zh-CN" altLang="en-US" sz="2400" dirty="0" smtClean="0"/>
              <a:t>找不出合適特征，相關係數都在</a:t>
            </a:r>
            <a:r>
              <a:rPr kumimoji="1" lang="en-US" altLang="zh-CN" sz="2400" dirty="0" smtClean="0"/>
              <a:t>0.05</a:t>
            </a:r>
            <a:r>
              <a:rPr kumimoji="1" lang="zh-CN" altLang="en-US" sz="2400" dirty="0" smtClean="0"/>
              <a:t>左右</a:t>
            </a:r>
            <a:endParaRPr kumimoji="1" lang="en-US" altLang="zh-CN" sz="2400" dirty="0"/>
          </a:p>
          <a:p>
            <a:pPr lvl="1"/>
            <a:endParaRPr kumimoji="1" lang="en-US" altLang="zh-CN" sz="2400" dirty="0" smtClean="0"/>
          </a:p>
          <a:p>
            <a:r>
              <a:rPr kumimoji="1" lang="zh-CN" altLang="en-US" sz="2800" dirty="0" smtClean="0"/>
              <a:t>數據噪音問題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「黑箱操作」問題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Garbage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Garbage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out</a:t>
            </a:r>
            <a:endParaRPr kumimoji="1" lang="en-US" altLang="zh-CN" sz="2800" dirty="0"/>
          </a:p>
          <a:p>
            <a:r>
              <a:rPr kumimoji="1" lang="zh-CN" altLang="en-US" sz="2800" dirty="0" smtClean="0"/>
              <a:t>模型更迭速度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430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327" y="1931988"/>
            <a:ext cx="7209676" cy="1476230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17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272</TotalTime>
  <Words>222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MingLiU-ExtB</vt:lpstr>
      <vt:lpstr>SimSun</vt:lpstr>
      <vt:lpstr>STFangsong</vt:lpstr>
      <vt:lpstr>Trebuchet MS</vt:lpstr>
      <vt:lpstr>Wingdings 3</vt:lpstr>
      <vt:lpstr>方正姚体</vt:lpstr>
      <vt:lpstr>华文新魏</vt:lpstr>
      <vt:lpstr>Arial</vt:lpstr>
      <vt:lpstr>平面</vt:lpstr>
      <vt:lpstr>大數據分析期末報告</vt:lpstr>
      <vt:lpstr>報告內容</vt:lpstr>
      <vt:lpstr>1.Topic — 程式化交易 </vt:lpstr>
      <vt:lpstr>2.資料來源 — Tushare</vt:lpstr>
      <vt:lpstr>3.method — Decision tree </vt:lpstr>
      <vt:lpstr>4. Decision tree @ Spark Demo</vt:lpstr>
      <vt:lpstr>5. Conclusion</vt:lpstr>
      <vt:lpstr>Thanks for watching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大數據分析技法期中報告</dc:title>
  <dc:creator>Shi WeiQiang</dc:creator>
  <cp:lastModifiedBy>Shi WeiQiang</cp:lastModifiedBy>
  <cp:revision>31</cp:revision>
  <dcterms:created xsi:type="dcterms:W3CDTF">2017-11-16T00:04:54Z</dcterms:created>
  <dcterms:modified xsi:type="dcterms:W3CDTF">2018-01-11T02:54:11Z</dcterms:modified>
</cp:coreProperties>
</file>