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63" r:id="rId6"/>
    <p:sldId id="262" r:id="rId7"/>
    <p:sldId id="267" r:id="rId8"/>
    <p:sldId id="264" r:id="rId9"/>
    <p:sldId id="268" r:id="rId10"/>
    <p:sldId id="269" r:id="rId11"/>
    <p:sldId id="270" r:id="rId12"/>
    <p:sldId id="272" r:id="rId13"/>
    <p:sldId id="273" r:id="rId14"/>
    <p:sldId id="271" r:id="rId15"/>
    <p:sldId id="258" r:id="rId16"/>
    <p:sldId id="2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瀚宇 江" initials="瀚宇" lastIdx="2" clrIdx="0">
    <p:extLst>
      <p:ext uri="{19B8F6BF-5375-455C-9EA6-DF929625EA0E}">
        <p15:presenceInfo xmlns:p15="http://schemas.microsoft.com/office/powerpoint/2012/main" userId="23f9f70c9e120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ARCandy/DeepCORAL" TargetMode="External"/><Relationship Id="rId2" Type="http://schemas.openxmlformats.org/officeDocument/2006/relationships/hyperlink" Target="https://github.com/mania087/HAR-Federated-Transfer-Learning-in-Pyto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8BCAF-E399-4E63-A24D-D99D204D5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Transfer learning test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4E364-009D-4363-A0DA-129C73E39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4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8AEE9-3562-4632-9B9E-0D27CBA4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全域模型的預訓練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937CD-FBC5-44E6-869E-8CB8540E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 </a:t>
            </a:r>
            <a:r>
              <a:rPr lang="en-US" altLang="zh-TW" dirty="0"/>
              <a:t>UCI HAR </a:t>
            </a:r>
            <a:r>
              <a:rPr lang="zh-TW" altLang="en-US" dirty="0"/>
              <a:t>數據集，將 前 </a:t>
            </a:r>
            <a:r>
              <a:rPr lang="en-US" altLang="zh-TW" dirty="0"/>
              <a:t>25 </a:t>
            </a:r>
            <a:r>
              <a:rPr lang="zh-TW" altLang="en-US" dirty="0"/>
              <a:t>個 </a:t>
            </a:r>
            <a:r>
              <a:rPr lang="en-US" altLang="zh-TW" dirty="0"/>
              <a:t>ID (PUBLIC_DATASET) </a:t>
            </a:r>
            <a:r>
              <a:rPr lang="zh-TW" altLang="en-US" dirty="0"/>
              <a:t>作為公共數據集，</a:t>
            </a:r>
            <a:r>
              <a:rPr lang="en-US" altLang="zh-TW" dirty="0"/>
              <a:t>ID 26~30 (CLIENT_DATASET) </a:t>
            </a:r>
            <a:r>
              <a:rPr lang="zh-TW" altLang="en-US" dirty="0"/>
              <a:t>作為客戶端數據</a:t>
            </a:r>
            <a:endParaRPr lang="en-US" altLang="zh-TW" dirty="0"/>
          </a:p>
          <a:p>
            <a:r>
              <a:rPr lang="zh-TW" altLang="en-US" dirty="0"/>
              <a:t>如果沒有預先訓練的全域模型，就先在公共數據集上訓練 </a:t>
            </a:r>
            <a:r>
              <a:rPr lang="en-US" altLang="zh-TW" dirty="0"/>
              <a:t>CNN </a:t>
            </a:r>
            <a:r>
              <a:rPr lang="zh-TW" altLang="en-US" dirty="0"/>
              <a:t>模型</a:t>
            </a:r>
            <a:endParaRPr lang="en-US" altLang="zh-TW" dirty="0"/>
          </a:p>
          <a:p>
            <a:r>
              <a:rPr lang="zh-TW" altLang="en-US" dirty="0"/>
              <a:t>模型訓練使用交叉熵損失 </a:t>
            </a:r>
            <a:r>
              <a:rPr lang="en-US" altLang="zh-TW" dirty="0"/>
              <a:t>(Cross-Entropy Loss) </a:t>
            </a:r>
            <a:r>
              <a:rPr lang="zh-TW" altLang="en-US" dirty="0"/>
              <a:t>和隨機梯度下降 </a:t>
            </a:r>
            <a:r>
              <a:rPr lang="en-US" altLang="zh-TW" dirty="0"/>
              <a:t>(SGD) </a:t>
            </a:r>
            <a:r>
              <a:rPr lang="zh-TW" altLang="en-US" dirty="0"/>
              <a:t>優化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73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AAC3-5835-45E4-946C-FFBB334B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客戶端本地訓練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E11C9-BC59-4650-92C1-48805B30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每一輪聯邦學習中，客戶端進行本地訓練</a:t>
            </a:r>
            <a:endParaRPr lang="en-US" altLang="zh-TW" dirty="0"/>
          </a:p>
          <a:p>
            <a:r>
              <a:rPr lang="zh-TW" altLang="en-US" dirty="0"/>
              <a:t>客戶端接收全域模型</a:t>
            </a:r>
            <a:endParaRPr lang="en-US" altLang="zh-TW" dirty="0"/>
          </a:p>
          <a:p>
            <a:r>
              <a:rPr lang="zh-TW" altLang="en-US" dirty="0"/>
              <a:t>在自己的數據上執行本地訓練</a:t>
            </a:r>
            <a:endParaRPr lang="en-US" altLang="zh-TW" dirty="0"/>
          </a:p>
          <a:p>
            <a:r>
              <a:rPr lang="zh-TW" altLang="en-US" dirty="0"/>
              <a:t>計算 </a:t>
            </a:r>
            <a:r>
              <a:rPr lang="en-US" altLang="zh-TW" dirty="0"/>
              <a:t>DeepCORAL </a:t>
            </a:r>
            <a:r>
              <a:rPr lang="zh-TW" altLang="en-US" dirty="0"/>
              <a:t>損失，使客戶端的特徵分佈與全域模型對齊</a:t>
            </a:r>
          </a:p>
        </p:txBody>
      </p:sp>
    </p:spTree>
    <p:extLst>
      <p:ext uri="{BB962C8B-B14F-4D97-AF65-F5344CB8AC3E}">
        <p14:creationId xmlns:p14="http://schemas.microsoft.com/office/powerpoint/2010/main" val="320105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2E11F-D05D-416C-8C96-40EF332A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全域模型聚合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189EEC-B3C7-44A5-8E85-07701A8A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伺服器執行 </a:t>
            </a:r>
            <a:r>
              <a:rPr lang="en-US" altLang="zh-TW" dirty="0"/>
              <a:t>FedAvg (</a:t>
            </a:r>
            <a:r>
              <a:rPr lang="zh-TW" altLang="en-US" dirty="0"/>
              <a:t>聯邦平均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收集來自不同客戶端的模型權重</a:t>
            </a:r>
            <a:endParaRPr lang="en-US" altLang="zh-TW" dirty="0"/>
          </a:p>
          <a:p>
            <a:r>
              <a:rPr lang="zh-TW" altLang="en-US" dirty="0"/>
              <a:t>根據每個客戶端的數據量進行加權平均</a:t>
            </a:r>
            <a:endParaRPr lang="en-US" altLang="zh-TW" dirty="0"/>
          </a:p>
          <a:p>
            <a:r>
              <a:rPr lang="zh-TW" altLang="en-US" dirty="0"/>
              <a:t>更新全域模型傳遞新模型回給客戶端</a:t>
            </a:r>
          </a:p>
        </p:txBody>
      </p:sp>
    </p:spTree>
    <p:extLst>
      <p:ext uri="{BB962C8B-B14F-4D97-AF65-F5344CB8AC3E}">
        <p14:creationId xmlns:p14="http://schemas.microsoft.com/office/powerpoint/2010/main" val="348279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6DB86-111D-4238-9D2D-102EC83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遷移學習與評估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527FA-2BE4-47D5-B160-F0B240E8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傳遞模型回給客戶端，但不覆蓋原本模型</a:t>
            </a:r>
            <a:endParaRPr lang="en-US" altLang="zh-TW" dirty="0"/>
          </a:p>
          <a:p>
            <a:r>
              <a:rPr lang="zh-TW" altLang="en-US" dirty="0"/>
              <a:t>客戶端再對模型進行微調 </a:t>
            </a:r>
            <a:r>
              <a:rPr lang="en-US" altLang="zh-TW" dirty="0"/>
              <a:t>(Fine-tuning)</a:t>
            </a:r>
          </a:p>
          <a:p>
            <a:r>
              <a:rPr lang="zh-TW" altLang="en-US" dirty="0"/>
              <a:t>計算模型的準確率、召回率、精確率與 </a:t>
            </a:r>
            <a:r>
              <a:rPr lang="en-US" altLang="zh-TW" dirty="0"/>
              <a:t>F1-Score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06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8C0B-ED1F-43B6-962D-C3A6AA9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聯邦學習參數設定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61C6D70-077A-4CC2-89D6-FF25D84B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27013"/>
          </a:xfrm>
        </p:spPr>
        <p:txBody>
          <a:bodyPr/>
          <a:lstStyle/>
          <a:p>
            <a:r>
              <a:rPr lang="en-US" altLang="zh-TW" dirty="0"/>
              <a:t>round: Round for cloud model pretraining’</a:t>
            </a:r>
          </a:p>
          <a:p>
            <a:r>
              <a:rPr lang="en-US" altLang="zh-TW" dirty="0" err="1"/>
              <a:t>adaptation_round</a:t>
            </a:r>
            <a:r>
              <a:rPr lang="en-US" altLang="zh-TW" dirty="0"/>
              <a:t>: Round for </a:t>
            </a:r>
            <a:r>
              <a:rPr lang="en-US" altLang="zh-TW" dirty="0" err="1"/>
              <a:t>fl</a:t>
            </a:r>
            <a:r>
              <a:rPr lang="en-US" altLang="zh-TW" dirty="0"/>
              <a:t> adaptation</a:t>
            </a:r>
          </a:p>
          <a:p>
            <a:r>
              <a:rPr lang="en-US" altLang="zh-TW" dirty="0" err="1"/>
              <a:t>internal_epoch</a:t>
            </a:r>
            <a:r>
              <a:rPr lang="en-US" altLang="zh-TW" dirty="0"/>
              <a:t>:  Internal epoch of each client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: batch size</a:t>
            </a:r>
          </a:p>
          <a:p>
            <a:r>
              <a:rPr lang="en-US" altLang="zh-TW" dirty="0"/>
              <a:t>lr: learning rate</a:t>
            </a:r>
          </a:p>
          <a:p>
            <a:r>
              <a:rPr lang="en-US" altLang="zh-TW" dirty="0"/>
              <a:t>c: Fraction of client for each round averaging</a:t>
            </a:r>
          </a:p>
          <a:p>
            <a:r>
              <a:rPr lang="en-US" altLang="zh-TW" dirty="0" err="1"/>
              <a:t>lambda_coral</a:t>
            </a:r>
            <a:r>
              <a:rPr lang="en-US" altLang="zh-TW" dirty="0"/>
              <a:t>:  trade off parameter in CORAL loss</a:t>
            </a:r>
          </a:p>
          <a:p>
            <a:r>
              <a:rPr lang="en-US" altLang="zh-TW" dirty="0" err="1"/>
              <a:t>val_split</a:t>
            </a:r>
            <a:r>
              <a:rPr lang="en-US" altLang="zh-TW" dirty="0"/>
              <a:t>:  Validation split for test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64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66B8E-711E-44B8-9070-7AF426A9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3CEB6-5B6B-47B0-A32D-FF51104E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81" y="2015732"/>
            <a:ext cx="10746297" cy="3450613"/>
          </a:xfrm>
        </p:spPr>
        <p:txBody>
          <a:bodyPr/>
          <a:lstStyle/>
          <a:p>
            <a:r>
              <a:rPr lang="en-US" altLang="zh-TW" dirty="0"/>
              <a:t>Download UCI_HAR dataset</a:t>
            </a:r>
          </a:p>
          <a:p>
            <a:r>
              <a:rPr lang="en-US" altLang="zh-TW" dirty="0"/>
              <a:t>python create_csv.py --path </a:t>
            </a:r>
            <a:r>
              <a:rPr lang="en-US" altLang="zh-TW" dirty="0" err="1"/>
              <a:t>UCI_HAR_DATASET_lOC</a:t>
            </a:r>
            <a:endParaRPr lang="en-US" altLang="zh-TW" dirty="0"/>
          </a:p>
          <a:p>
            <a:r>
              <a:rPr lang="en-US" altLang="zh-TW" dirty="0"/>
              <a:t>python main.py</a:t>
            </a:r>
          </a:p>
          <a:p>
            <a:r>
              <a:rPr lang="en-US" altLang="zh-TW" dirty="0"/>
              <a:t>python main.py --</a:t>
            </a:r>
            <a:r>
              <a:rPr lang="en-US" altLang="zh-TW" dirty="0" err="1"/>
              <a:t>global_model_path</a:t>
            </a:r>
            <a:r>
              <a:rPr lang="en-US" altLang="zh-TW" dirty="0"/>
              <a:t> ./global_model/Global_CNN.pt //using trained global model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42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D1AA5-0609-423A-9260-06D3BB09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SETTING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D0B872-B904-431C-B7BE-E800C227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156317"/>
            <a:ext cx="9604375" cy="3018251"/>
          </a:xfrm>
        </p:spPr>
      </p:pic>
    </p:spTree>
    <p:extLst>
      <p:ext uri="{BB962C8B-B14F-4D97-AF65-F5344CB8AC3E}">
        <p14:creationId xmlns:p14="http://schemas.microsoft.com/office/powerpoint/2010/main" val="61021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9031-8DA8-4037-9A5F-D306E05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A83F82D-3B26-4CE2-B7AB-981B540E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77" y="2883017"/>
            <a:ext cx="10931176" cy="1885039"/>
          </a:xfrm>
        </p:spPr>
      </p:pic>
    </p:spTree>
    <p:extLst>
      <p:ext uri="{BB962C8B-B14F-4D97-AF65-F5344CB8AC3E}">
        <p14:creationId xmlns:p14="http://schemas.microsoft.com/office/powerpoint/2010/main" val="2144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D302F-CBCF-4B58-B663-80DC6AEE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 code and refence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48A10-3402-4951-AEB5-B1261594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FedHealth: A Federated Transfer Learning Framework for Wearable Healthcare</a:t>
            </a:r>
          </a:p>
          <a:p>
            <a:r>
              <a:rPr lang="en-US" altLang="zh-TW" dirty="0">
                <a:hlinkClick r:id="rId2"/>
              </a:rPr>
              <a:t>https://github.com/mania087/HAR-Federated-Transfer-Learning-in-Pytorch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https://github.com/SSARCandy/DeepCORAL</a:t>
            </a:r>
            <a:endParaRPr lang="en-US" altLang="zh-TW" dirty="0"/>
          </a:p>
          <a:p>
            <a:r>
              <a:rPr lang="en-US" altLang="zh-TW" dirty="0"/>
              <a:t>https://archive.ics.uci.edu/dataset/240/human+activity+recognition+using+smartphones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07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7BBD2-07D5-441D-956E-4345647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of FedHealth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AD0B6-E2FF-40AC-8DC6-EB3ACF73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2015732"/>
            <a:ext cx="11132191" cy="3450613"/>
          </a:xfrm>
        </p:spPr>
        <p:txBody>
          <a:bodyPr/>
          <a:lstStyle/>
          <a:p>
            <a:r>
              <a:rPr lang="en-US" altLang="zh-TW" dirty="0"/>
              <a:t>Cloud model on the server is trained based on public datasets</a:t>
            </a:r>
          </a:p>
          <a:p>
            <a:r>
              <a:rPr lang="en-US" altLang="zh-TW" dirty="0"/>
              <a:t>The cloud model is distributed to all users so they can train their own model on their data.</a:t>
            </a:r>
          </a:p>
          <a:p>
            <a:r>
              <a:rPr lang="en-US" altLang="zh-TW" dirty="0"/>
              <a:t>The user model will upload to the cloud for helping training a new cloud model by model aggregation.</a:t>
            </a:r>
          </a:p>
          <a:p>
            <a:r>
              <a:rPr lang="en-US" altLang="zh-TW" dirty="0"/>
              <a:t>Each user can train personalized models by utilizing the cloud model and data and local data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09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03F1A-A626-4339-BF02-E0681155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MODEL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401E2AC-DDF6-47A4-BA7A-E35C6519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17" y="2015732"/>
            <a:ext cx="9771338" cy="34506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CNN model contain two convolution layers, dropout, maxpool and two full connected layers.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BCA1658-2C09-4D67-99C8-23C3625D1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" t="8102" r="-424"/>
          <a:stretch/>
        </p:blipFill>
        <p:spPr>
          <a:xfrm>
            <a:off x="649897" y="2766579"/>
            <a:ext cx="5356620" cy="355452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F36D0F3-2143-46C9-9D6F-0858EA3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529" y="2766579"/>
            <a:ext cx="5637946" cy="35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86279-B5AF-49D4-A326-D0C5D839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89810B-6349-4848-8AEC-A5378BA7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68290"/>
          </a:xfrm>
        </p:spPr>
        <p:txBody>
          <a:bodyPr/>
          <a:lstStyle/>
          <a:p>
            <a:r>
              <a:rPr lang="en-US" altLang="zh-TW" dirty="0"/>
              <a:t>Init:</a:t>
            </a:r>
            <a:r>
              <a:rPr lang="zh-TW" altLang="en-US" dirty="0"/>
              <a:t> 初始化</a:t>
            </a:r>
            <a:r>
              <a:rPr lang="en-US" altLang="zh-TW" dirty="0"/>
              <a:t>Server</a:t>
            </a:r>
            <a:r>
              <a:rPr lang="zh-TW" altLang="en-US" dirty="0"/>
              <a:t>，並設置聯邦學習的相關參數</a:t>
            </a:r>
            <a:endParaRPr lang="en-US" altLang="zh-TW" dirty="0"/>
          </a:p>
          <a:p>
            <a:r>
              <a:rPr lang="en-US" altLang="zh-TW" dirty="0"/>
              <a:t>Setup: </a:t>
            </a:r>
            <a:r>
              <a:rPr lang="zh-TW" altLang="en-US" dirty="0"/>
              <a:t>創建客戶端並傳遞全域模型到客戶端</a:t>
            </a:r>
            <a:endParaRPr lang="en-US" altLang="zh-TW" dirty="0"/>
          </a:p>
          <a:p>
            <a:r>
              <a:rPr lang="en-US" altLang="zh-TW" dirty="0"/>
              <a:t>Sample_clients:</a:t>
            </a:r>
            <a:r>
              <a:rPr lang="zh-TW" altLang="en-US" dirty="0"/>
              <a:t> 選擇一定比例的客戶端 來參與當前訓練回合</a:t>
            </a:r>
            <a:endParaRPr lang="en-US" altLang="zh-TW" dirty="0"/>
          </a:p>
          <a:p>
            <a:r>
              <a:rPr lang="en-US" altLang="zh-TW" dirty="0"/>
              <a:t>train_federated_model:</a:t>
            </a:r>
            <a:r>
              <a:rPr lang="zh-TW" altLang="en-US" dirty="0"/>
              <a:t> 先隨機選取客戶端，傳遞全域模型後進行客戶端本地訓練，之後進行聯邦平均；聯邦平均後再傳遞模型但不覆蓋客戶端原本的模型，然後客戶端進行遷移學習後，評估這些客戶端在自己的測試數據集上的表現。</a:t>
            </a:r>
            <a:endParaRPr lang="en-US" altLang="zh-TW" dirty="0"/>
          </a:p>
          <a:p>
            <a:r>
              <a:rPr lang="en-US" altLang="zh-TW" dirty="0"/>
              <a:t>evaluate_global_model :</a:t>
            </a:r>
            <a:r>
              <a:rPr lang="zh-TW" altLang="en-US" dirty="0"/>
              <a:t>這裡負責評估全域模型在公共測試集上的表現 </a:t>
            </a:r>
          </a:p>
        </p:txBody>
      </p:sp>
    </p:spTree>
    <p:extLst>
      <p:ext uri="{BB962C8B-B14F-4D97-AF65-F5344CB8AC3E}">
        <p14:creationId xmlns:p14="http://schemas.microsoft.com/office/powerpoint/2010/main" val="251884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52FC5-5826-4F7E-A094-657CB480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EF28B-5DAB-4956-BEFD-5F3357ED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zh-TW" altLang="en-US" dirty="0"/>
              <a:t>模擬了獨立的客戶端，客戶端擁有自己的本地數據（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），並在</a:t>
            </a:r>
            <a:r>
              <a:rPr lang="en-US" altLang="zh-TW" dirty="0"/>
              <a:t>GPU</a:t>
            </a:r>
            <a:r>
              <a:rPr lang="zh-TW" altLang="en-US" dirty="0"/>
              <a:t>上進行模型訓練與評估。</a:t>
            </a:r>
            <a:endParaRPr lang="en-US" altLang="zh-TW" dirty="0"/>
          </a:p>
          <a:p>
            <a:r>
              <a:rPr lang="en-US" altLang="zh-TW" dirty="0"/>
              <a:t>Client</a:t>
            </a:r>
            <a:r>
              <a:rPr lang="zh-TW" altLang="en-US" dirty="0"/>
              <a:t>主要功能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本地訓練：執行本地模型更新（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update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遷移學習：使用 </a:t>
            </a:r>
            <a:r>
              <a:rPr lang="en-US" altLang="zh-TW" dirty="0"/>
              <a:t>CORAL</a:t>
            </a:r>
            <a:r>
              <a:rPr lang="zh-TW" altLang="en-US" dirty="0"/>
              <a:t>（</a:t>
            </a:r>
            <a:r>
              <a:rPr lang="en-US" altLang="zh-TW" dirty="0"/>
              <a:t>Correlation Alignment</a:t>
            </a:r>
            <a:r>
              <a:rPr lang="zh-TW" altLang="en-US" dirty="0"/>
              <a:t>）方法結合全局模型與本地模型進行訓練（</a:t>
            </a:r>
            <a:r>
              <a:rPr lang="en-US" altLang="zh-TW" dirty="0"/>
              <a:t>transfer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模型評估：在驗證集上評估模型性能（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evaluation</a:t>
            </a:r>
            <a:r>
              <a:rPr lang="zh-TW" altLang="en-US" dirty="0"/>
              <a:t>）並記錄最佳結果</a:t>
            </a:r>
          </a:p>
        </p:txBody>
      </p:sp>
    </p:spTree>
    <p:extLst>
      <p:ext uri="{BB962C8B-B14F-4D97-AF65-F5344CB8AC3E}">
        <p14:creationId xmlns:p14="http://schemas.microsoft.com/office/powerpoint/2010/main" val="56345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4312-98A7-4715-8C3D-36F6292D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CB1C1-E59A-4034-9C54-1213B943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49" y="2015732"/>
            <a:ext cx="10544960" cy="3450613"/>
          </a:xfrm>
        </p:spPr>
        <p:txBody>
          <a:bodyPr/>
          <a:lstStyle/>
          <a:p>
            <a:r>
              <a:rPr lang="en-US" altLang="zh-TW" dirty="0"/>
              <a:t>Setup: </a:t>
            </a:r>
            <a:r>
              <a:rPr lang="zh-TW" altLang="en-US" dirty="0"/>
              <a:t>初始化數據載入器、訓練參數等。</a:t>
            </a:r>
            <a:endParaRPr lang="en-US" altLang="zh-TW" dirty="0"/>
          </a:p>
          <a:p>
            <a:r>
              <a:rPr lang="en-US" altLang="zh-TW" dirty="0"/>
              <a:t>Freeze</a:t>
            </a:r>
            <a:r>
              <a:rPr lang="zh-TW" altLang="en-US" dirty="0"/>
              <a:t> </a:t>
            </a:r>
            <a:r>
              <a:rPr lang="en-US" altLang="zh-TW" dirty="0"/>
              <a:t>layer: </a:t>
            </a:r>
            <a:r>
              <a:rPr lang="zh-TW" altLang="en-US" dirty="0"/>
              <a:t> 在遷移學習時凍結模型前幾層</a:t>
            </a:r>
            <a:r>
              <a:rPr lang="en-US" altLang="zh-TW" dirty="0"/>
              <a:t>(CONV)</a:t>
            </a:r>
          </a:p>
          <a:p>
            <a:r>
              <a:rPr lang="en-US" altLang="zh-TW" dirty="0"/>
              <a:t>Transfer learning: </a:t>
            </a:r>
            <a:r>
              <a:rPr lang="zh-TW" altLang="en-US" dirty="0"/>
              <a:t>利用全局模型與本地模型進行遷移學習，採用 </a:t>
            </a:r>
            <a:r>
              <a:rPr lang="en-US" altLang="zh-TW" dirty="0"/>
              <a:t>CORAL </a:t>
            </a:r>
            <a:r>
              <a:rPr lang="zh-TW" altLang="en-US" dirty="0"/>
              <a:t>方法對齊特徵分佈</a:t>
            </a:r>
            <a:endParaRPr lang="en-US" altLang="zh-TW" dirty="0"/>
          </a:p>
          <a:p>
            <a:r>
              <a:rPr lang="en-US" altLang="zh-TW" dirty="0"/>
              <a:t>Local update: </a:t>
            </a:r>
            <a:r>
              <a:rPr lang="zh-TW" altLang="en-US" dirty="0"/>
              <a:t>在本地數據上獨立訓練模型。</a:t>
            </a:r>
            <a:endParaRPr lang="en-US" altLang="zh-TW" dirty="0"/>
          </a:p>
          <a:p>
            <a:r>
              <a:rPr lang="en-US" altLang="zh-TW" dirty="0"/>
              <a:t>Local evaluation:</a:t>
            </a:r>
            <a:r>
              <a:rPr lang="zh-TW" altLang="en-US" dirty="0"/>
              <a:t>在驗證集上評估模型性能並記錄最佳結果。</a:t>
            </a:r>
          </a:p>
        </p:txBody>
      </p:sp>
    </p:spTree>
    <p:extLst>
      <p:ext uri="{BB962C8B-B14F-4D97-AF65-F5344CB8AC3E}">
        <p14:creationId xmlns:p14="http://schemas.microsoft.com/office/powerpoint/2010/main" val="155578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BECD5-2484-47F9-BDDC-47667A27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DEEPcoral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60B7D-1741-4C6F-A4B6-4B2DF9C3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計算來源域與目標域的特徵矩陣 </a:t>
            </a:r>
            <a:r>
              <a:rPr lang="en-US" altLang="zh-TW" dirty="0"/>
              <a:t>(Feature Representations)</a:t>
            </a:r>
            <a:r>
              <a:rPr lang="zh-TW" altLang="en-US" dirty="0"/>
              <a:t>。計算兩個域的協方差矩陣 </a:t>
            </a:r>
            <a:r>
              <a:rPr lang="en-US" altLang="zh-TW" dirty="0"/>
              <a:t>(Covariance Matrices)</a:t>
            </a:r>
            <a:r>
              <a:rPr lang="zh-TW" altLang="en-US" dirty="0"/>
              <a:t>。通過最小化兩個協方差矩陣的 </a:t>
            </a:r>
            <a:r>
              <a:rPr lang="en-US" altLang="zh-TW" dirty="0" err="1"/>
              <a:t>Frobenius</a:t>
            </a:r>
            <a:r>
              <a:rPr lang="en-US" altLang="zh-TW" dirty="0"/>
              <a:t> </a:t>
            </a:r>
            <a:r>
              <a:rPr lang="zh-TW" altLang="en-US" dirty="0"/>
              <a:t>範數距離 </a:t>
            </a:r>
            <a:r>
              <a:rPr lang="en-US" altLang="zh-TW" dirty="0"/>
              <a:t>(</a:t>
            </a:r>
            <a:r>
              <a:rPr lang="en-US" altLang="zh-TW" dirty="0" err="1"/>
              <a:t>Frobenius</a:t>
            </a:r>
            <a:r>
              <a:rPr lang="en-US" altLang="zh-TW" dirty="0"/>
              <a:t> Norm) </a:t>
            </a:r>
            <a:r>
              <a:rPr lang="zh-TW" altLang="en-US" dirty="0"/>
              <a:t>來對齊特徵分佈。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B5AAC6-DB7E-487F-B939-81CB2994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27" y="2964282"/>
            <a:ext cx="4714746" cy="35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F8044-C3C2-433F-86D4-25C6602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3D9AF-F019-45DC-B75C-EFADD173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全域模型的預訓練</a:t>
            </a:r>
            <a:endParaRPr lang="en-US" altLang="zh-TW" dirty="0"/>
          </a:p>
          <a:p>
            <a:r>
              <a:rPr lang="zh-TW" altLang="en-US" dirty="0"/>
              <a:t>聯邦學習參數設定</a:t>
            </a:r>
            <a:endParaRPr lang="en-US" altLang="zh-TW" dirty="0"/>
          </a:p>
          <a:p>
            <a:r>
              <a:rPr lang="zh-TW" altLang="en-US" dirty="0"/>
              <a:t>客戶端本地訓練</a:t>
            </a:r>
            <a:endParaRPr lang="en-US" altLang="zh-TW" dirty="0"/>
          </a:p>
          <a:p>
            <a:r>
              <a:rPr lang="zh-TW" altLang="en-US" dirty="0"/>
              <a:t>全域模型聚合</a:t>
            </a:r>
            <a:endParaRPr lang="en-US" altLang="zh-TW" dirty="0"/>
          </a:p>
          <a:p>
            <a:r>
              <a:rPr lang="zh-TW" altLang="en-US" dirty="0"/>
              <a:t>遷移學習與評估</a:t>
            </a:r>
          </a:p>
        </p:txBody>
      </p:sp>
    </p:spTree>
    <p:extLst>
      <p:ext uri="{BB962C8B-B14F-4D97-AF65-F5344CB8AC3E}">
        <p14:creationId xmlns:p14="http://schemas.microsoft.com/office/powerpoint/2010/main" val="1362251702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{430E1DD1-7B2A-4509-8AF2-169F68ACEB9B}tf10001114</Template>
  <TotalTime>222</TotalTime>
  <Words>827</Words>
  <Application>Microsoft Office PowerPoint</Application>
  <PresentationFormat>寬螢幕</PresentationFormat>
  <Paragraphs>73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圖庫</vt:lpstr>
      <vt:lpstr>Transfer learning test</vt:lpstr>
      <vt:lpstr>Source code and refence</vt:lpstr>
      <vt:lpstr>Procedure of FedHealth framework</vt:lpstr>
      <vt:lpstr>CNN MODEL</vt:lpstr>
      <vt:lpstr>server</vt:lpstr>
      <vt:lpstr>Client</vt:lpstr>
      <vt:lpstr>Client</vt:lpstr>
      <vt:lpstr>DEEPcoral</vt:lpstr>
      <vt:lpstr>訓練流程</vt:lpstr>
      <vt:lpstr>全域模型的預訓練 </vt:lpstr>
      <vt:lpstr>客戶端本地訓練 </vt:lpstr>
      <vt:lpstr>全域模型聚合 </vt:lpstr>
      <vt:lpstr>遷移學習與評估</vt:lpstr>
      <vt:lpstr>聯邦學習參數設定 </vt:lpstr>
      <vt:lpstr>Run code</vt:lpstr>
      <vt:lpstr>EXPERIMENT SETTING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test</dc:title>
  <dc:creator>瀚宇 江</dc:creator>
  <cp:lastModifiedBy>瀚宇 江</cp:lastModifiedBy>
  <cp:revision>13</cp:revision>
  <dcterms:created xsi:type="dcterms:W3CDTF">2025-03-05T09:19:18Z</dcterms:created>
  <dcterms:modified xsi:type="dcterms:W3CDTF">2025-03-05T13:01:23Z</dcterms:modified>
</cp:coreProperties>
</file>