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9" r:id="rId3"/>
    <p:sldId id="260" r:id="rId4"/>
    <p:sldId id="257" r:id="rId5"/>
    <p:sldId id="263" r:id="rId6"/>
    <p:sldId id="261" r:id="rId7"/>
    <p:sldId id="262"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EF4"/>
    <a:srgbClr val="FFC901"/>
    <a:srgbClr val="FFAF9F"/>
    <a:srgbClr val="800080"/>
    <a:srgbClr val="C39C55"/>
    <a:srgbClr val="2A000F"/>
    <a:srgbClr val="48001A"/>
    <a:srgbClr val="4400EE"/>
    <a:srgbClr val="6C1A00"/>
    <a:srgbClr val="580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4-29T20:45:29.66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326268"/>
            <a:ext cx="7631835" cy="1832460"/>
          </a:xfrm>
          <a:noFill/>
          <a:effectLst>
            <a:outerShdw blurRad="50800" dist="38100" dir="2700000" algn="tl" rotWithShape="0">
              <a:prstClr val="black">
                <a:alpha val="40000"/>
              </a:prstClr>
            </a:outerShdw>
          </a:effectLst>
        </p:spPr>
        <p:txBody>
          <a:bodyPr>
            <a:normAutofit/>
          </a:bodyPr>
          <a:lstStyle>
            <a:lvl1pPr algn="l">
              <a:defRPr sz="3600">
                <a:solidFill>
                  <a:srgbClr val="C39C55"/>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320598"/>
            <a:ext cx="7631836" cy="642397"/>
          </a:xfrm>
        </p:spPr>
        <p:txBody>
          <a:bodyPr>
            <a:normAutofit/>
          </a:bodyPr>
          <a:lstStyle>
            <a:lvl1pPr marL="0" indent="0" algn="l">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436" y="281104"/>
            <a:ext cx="8229600" cy="763526"/>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11" y="569389"/>
            <a:ext cx="6252689" cy="572644"/>
          </a:xfrm>
        </p:spPr>
        <p:txBody>
          <a:bodyPr>
            <a:normAutofit/>
          </a:bodyPr>
          <a:lstStyle>
            <a:lvl1pPr algn="l">
              <a:defRPr sz="360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11" y="1180209"/>
            <a:ext cx="625268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6721"/>
            <a:ext cx="8076896" cy="763525"/>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6440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3680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6440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3680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6" y="182548"/>
            <a:ext cx="5191970" cy="862152"/>
          </a:xfrm>
        </p:spPr>
        <p:txBody>
          <a:bodyPr>
            <a:normAutofit/>
          </a:bodyPr>
          <a:lstStyle/>
          <a:p>
            <a:pPr algn="ctr"/>
            <a:r>
              <a:rPr lang="en-IN" sz="4000" b="1" i="1" u="none" strike="noStrike" baseline="0" dirty="0">
                <a:solidFill>
                  <a:srgbClr val="92D050"/>
                </a:solidFill>
                <a:latin typeface="Times New Roman" panose="02020603050405020304" pitchFamily="18" charset="0"/>
                <a:cs typeface="Times New Roman" panose="02020603050405020304" pitchFamily="18" charset="0"/>
              </a:rPr>
              <a:t>Project Report on</a:t>
            </a:r>
            <a:endParaRPr lang="en-US" sz="4000" dirty="0"/>
          </a:p>
        </p:txBody>
      </p:sp>
      <p:sp>
        <p:nvSpPr>
          <p:cNvPr id="3" name="Subtitle 2"/>
          <p:cNvSpPr>
            <a:spLocks noGrp="1"/>
          </p:cNvSpPr>
          <p:nvPr>
            <p:ph type="subTitle" idx="1"/>
          </p:nvPr>
        </p:nvSpPr>
        <p:spPr>
          <a:xfrm>
            <a:off x="104909" y="1502815"/>
            <a:ext cx="6108199" cy="2918295"/>
          </a:xfrm>
        </p:spPr>
        <p:txBody>
          <a:bodyPr>
            <a:normAutofit fontScale="92500" lnSpcReduction="20000"/>
          </a:bodyPr>
          <a:lstStyle/>
          <a:p>
            <a:pPr algn="ctr"/>
            <a:r>
              <a:rPr lang="en-US" sz="2400" b="1" i="1" dirty="0">
                <a:solidFill>
                  <a:srgbClr val="FFC000"/>
                </a:solidFill>
                <a:latin typeface="Algerian" panose="04020705040A02060702" pitchFamily="82" charset="0"/>
              </a:rPr>
              <a:t>airplane crashes and fatalities</a:t>
            </a:r>
          </a:p>
          <a:p>
            <a:pPr algn="ctr"/>
            <a:r>
              <a:rPr lang="en-US" sz="1400" b="1" i="1" dirty="0">
                <a:solidFill>
                  <a:srgbClr val="92D050"/>
                </a:solidFill>
                <a:latin typeface="Arial Black" panose="020B0A04020102020204" pitchFamily="34" charset="0"/>
              </a:rPr>
              <a:t>BY</a:t>
            </a:r>
            <a:br>
              <a:rPr lang="en-US" sz="1400" b="1" i="1" dirty="0">
                <a:solidFill>
                  <a:srgbClr val="92D050"/>
                </a:solidFill>
                <a:latin typeface="Arial Black" panose="020B0A04020102020204" pitchFamily="34" charset="0"/>
              </a:rPr>
            </a:br>
            <a:br>
              <a:rPr lang="en-US" sz="1400" b="1" i="1" dirty="0">
                <a:solidFill>
                  <a:srgbClr val="92D050"/>
                </a:solidFill>
                <a:latin typeface="Arial Black" panose="020B0A04020102020204" pitchFamily="34" charset="0"/>
              </a:rPr>
            </a:br>
            <a:endParaRPr lang="en-IN" sz="1200" b="1" i="1" dirty="0">
              <a:solidFill>
                <a:srgbClr val="FFFF00"/>
              </a:solidFill>
            </a:endParaRPr>
          </a:p>
          <a:p>
            <a:pPr algn="ctr"/>
            <a:r>
              <a:rPr lang="en-IN" sz="2400" b="1" i="1" dirty="0">
                <a:solidFill>
                  <a:srgbClr val="92D050"/>
                </a:solidFill>
              </a:rPr>
              <a:t>Shibasis Karmakar</a:t>
            </a:r>
          </a:p>
          <a:p>
            <a:pPr algn="ctr"/>
            <a:endParaRPr lang="en-IN" sz="2400" b="1" i="1" dirty="0">
              <a:solidFill>
                <a:srgbClr val="92D050"/>
              </a:solidFill>
            </a:endParaRPr>
          </a:p>
          <a:p>
            <a:pPr algn="ctr"/>
            <a:r>
              <a:rPr lang="en-IN" sz="2000" b="1" i="1" dirty="0">
                <a:solidFill>
                  <a:srgbClr val="BB3DE3"/>
                </a:solidFill>
              </a:rPr>
              <a:t>Internship Program</a:t>
            </a:r>
          </a:p>
          <a:p>
            <a:pPr algn="ctr"/>
            <a:r>
              <a:rPr lang="en-IN" sz="1400" b="1" i="1" dirty="0">
                <a:solidFill>
                  <a:schemeClr val="accent6">
                    <a:lumMod val="60000"/>
                    <a:lumOff val="40000"/>
                  </a:schemeClr>
                </a:solidFill>
              </a:rPr>
              <a:t>Under the Guidance of:</a:t>
            </a:r>
          </a:p>
          <a:p>
            <a:pPr algn="ctr"/>
            <a:endParaRPr lang="en-IN" sz="1400" b="1" i="1" dirty="0">
              <a:solidFill>
                <a:schemeClr val="accent6">
                  <a:lumMod val="60000"/>
                  <a:lumOff val="40000"/>
                </a:schemeClr>
              </a:solidFill>
            </a:endParaRPr>
          </a:p>
          <a:p>
            <a:pPr algn="ctr"/>
            <a:r>
              <a:rPr lang="en-IN" sz="3200" b="1" i="1" u="sng" dirty="0" err="1">
                <a:solidFill>
                  <a:srgbClr val="00B050"/>
                </a:solidFill>
              </a:rPr>
              <a:t>Mentorness</a:t>
            </a:r>
            <a:r>
              <a:rPr lang="en-IN" sz="2400" b="1" i="1" dirty="0">
                <a:solidFill>
                  <a:srgbClr val="00B050"/>
                </a:solidFill>
              </a:rPr>
              <a:t> </a:t>
            </a:r>
          </a:p>
          <a:p>
            <a:pPr algn="ctr"/>
            <a:endParaRPr lang="en-US" sz="1400" b="1" i="1"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6CD41-9943-5787-D20C-421EBFF277B5}"/>
              </a:ext>
            </a:extLst>
          </p:cNvPr>
          <p:cNvSpPr txBox="1"/>
          <p:nvPr/>
        </p:nvSpPr>
        <p:spPr>
          <a:xfrm>
            <a:off x="4113885" y="433880"/>
            <a:ext cx="4585348"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Aircraft Analysis</a:t>
            </a:r>
          </a:p>
        </p:txBody>
      </p:sp>
      <p:pic>
        <p:nvPicPr>
          <p:cNvPr id="5" name="Picture 4">
            <a:extLst>
              <a:ext uri="{FF2B5EF4-FFF2-40B4-BE49-F238E27FC236}">
                <a16:creationId xmlns:a16="http://schemas.microsoft.com/office/drawing/2014/main" id="{AC869325-EA43-0ABB-CFD4-11EF35E63457}"/>
              </a:ext>
            </a:extLst>
          </p:cNvPr>
          <p:cNvPicPr>
            <a:picLocks noChangeAspect="1"/>
          </p:cNvPicPr>
          <p:nvPr/>
        </p:nvPicPr>
        <p:blipFill>
          <a:blip r:embed="rId2"/>
          <a:stretch>
            <a:fillRect/>
          </a:stretch>
        </p:blipFill>
        <p:spPr>
          <a:xfrm>
            <a:off x="61471" y="1350110"/>
            <a:ext cx="5884874" cy="3640685"/>
          </a:xfrm>
          <a:prstGeom prst="rect">
            <a:avLst/>
          </a:prstGeom>
        </p:spPr>
      </p:pic>
      <p:sp>
        <p:nvSpPr>
          <p:cNvPr id="6" name="Rectangle: Rounded Corners 5">
            <a:extLst>
              <a:ext uri="{FF2B5EF4-FFF2-40B4-BE49-F238E27FC236}">
                <a16:creationId xmlns:a16="http://schemas.microsoft.com/office/drawing/2014/main" id="{1588D4F3-5384-957F-E855-B2FD7285A98D}"/>
              </a:ext>
            </a:extLst>
          </p:cNvPr>
          <p:cNvSpPr/>
          <p:nvPr/>
        </p:nvSpPr>
        <p:spPr>
          <a:xfrm>
            <a:off x="6110192" y="1350111"/>
            <a:ext cx="2901395"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i="1" dirty="0">
                <a:latin typeface="Arial Black" panose="020B0A04020102020204" pitchFamily="34" charset="0"/>
              </a:rPr>
              <a:t>The data suggest the top Aircraft types incident involving in the Crashes.</a:t>
            </a:r>
          </a:p>
          <a:p>
            <a:pPr algn="ctr"/>
            <a:r>
              <a:rPr lang="en-IN" sz="1600" i="1" dirty="0">
                <a:latin typeface="Arial Black" panose="020B0A04020102020204" pitchFamily="34" charset="0"/>
              </a:rPr>
              <a:t>Here we can see the Aircraft type “De Havilland DH-4” has the highest Crashes of 27 where as the least Aircraft type “103” has only four crashes.</a:t>
            </a:r>
          </a:p>
        </p:txBody>
      </p:sp>
    </p:spTree>
    <p:extLst>
      <p:ext uri="{BB962C8B-B14F-4D97-AF65-F5344CB8AC3E}">
        <p14:creationId xmlns:p14="http://schemas.microsoft.com/office/powerpoint/2010/main" val="89688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6CD41-9943-5787-D20C-421EBFF277B5}"/>
              </a:ext>
            </a:extLst>
          </p:cNvPr>
          <p:cNvSpPr txBox="1"/>
          <p:nvPr/>
        </p:nvSpPr>
        <p:spPr>
          <a:xfrm>
            <a:off x="4113885" y="433880"/>
            <a:ext cx="4585348"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Aircraft Analysis</a:t>
            </a:r>
          </a:p>
        </p:txBody>
      </p:sp>
      <p:sp>
        <p:nvSpPr>
          <p:cNvPr id="6" name="Rectangle: Rounded Corners 5">
            <a:extLst>
              <a:ext uri="{FF2B5EF4-FFF2-40B4-BE49-F238E27FC236}">
                <a16:creationId xmlns:a16="http://schemas.microsoft.com/office/drawing/2014/main" id="{1588D4F3-5384-957F-E855-B2FD7285A98D}"/>
              </a:ext>
            </a:extLst>
          </p:cNvPr>
          <p:cNvSpPr/>
          <p:nvPr/>
        </p:nvSpPr>
        <p:spPr>
          <a:xfrm>
            <a:off x="6110192" y="1350111"/>
            <a:ext cx="2901395"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i="1" dirty="0">
                <a:latin typeface="Arial Black" panose="020B0A04020102020204" pitchFamily="34" charset="0"/>
              </a:rPr>
              <a:t>The Analysis indicates the relationship between </a:t>
            </a:r>
            <a:r>
              <a:rPr lang="en-US" i="1" dirty="0">
                <a:latin typeface="Arial Black" panose="020B0A04020102020204" pitchFamily="34" charset="0"/>
              </a:rPr>
              <a:t>aircraft registration and crash occurrences.</a:t>
            </a:r>
            <a:endParaRPr lang="en-IN" i="1" dirty="0">
              <a:latin typeface="Arial Black" panose="020B0A04020102020204" pitchFamily="34" charset="0"/>
            </a:endParaRPr>
          </a:p>
        </p:txBody>
      </p:sp>
      <p:pic>
        <p:nvPicPr>
          <p:cNvPr id="4" name="Picture 3">
            <a:extLst>
              <a:ext uri="{FF2B5EF4-FFF2-40B4-BE49-F238E27FC236}">
                <a16:creationId xmlns:a16="http://schemas.microsoft.com/office/drawing/2014/main" id="{D620DD7A-D263-5E8A-3341-79FEE8C68D4B}"/>
              </a:ext>
            </a:extLst>
          </p:cNvPr>
          <p:cNvPicPr>
            <a:picLocks noChangeAspect="1"/>
          </p:cNvPicPr>
          <p:nvPr/>
        </p:nvPicPr>
        <p:blipFill>
          <a:blip r:embed="rId2"/>
          <a:stretch>
            <a:fillRect/>
          </a:stretch>
        </p:blipFill>
        <p:spPr>
          <a:xfrm>
            <a:off x="120834" y="1350110"/>
            <a:ext cx="5860794" cy="3664919"/>
          </a:xfrm>
          <a:prstGeom prst="rect">
            <a:avLst/>
          </a:prstGeom>
        </p:spPr>
      </p:pic>
    </p:spTree>
    <p:extLst>
      <p:ext uri="{BB962C8B-B14F-4D97-AF65-F5344CB8AC3E}">
        <p14:creationId xmlns:p14="http://schemas.microsoft.com/office/powerpoint/2010/main" val="287236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6CD41-9943-5787-D20C-421EBFF277B5}"/>
              </a:ext>
            </a:extLst>
          </p:cNvPr>
          <p:cNvSpPr txBox="1"/>
          <p:nvPr/>
        </p:nvSpPr>
        <p:spPr>
          <a:xfrm>
            <a:off x="4113885" y="433880"/>
            <a:ext cx="4585348"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Fatality Trends</a:t>
            </a:r>
          </a:p>
        </p:txBody>
      </p:sp>
      <p:sp>
        <p:nvSpPr>
          <p:cNvPr id="6" name="Rectangle: Rounded Corners 5">
            <a:extLst>
              <a:ext uri="{FF2B5EF4-FFF2-40B4-BE49-F238E27FC236}">
                <a16:creationId xmlns:a16="http://schemas.microsoft.com/office/drawing/2014/main" id="{1588D4F3-5384-957F-E855-B2FD7285A98D}"/>
              </a:ext>
            </a:extLst>
          </p:cNvPr>
          <p:cNvSpPr/>
          <p:nvPr/>
        </p:nvSpPr>
        <p:spPr>
          <a:xfrm>
            <a:off x="6110192" y="1350111"/>
            <a:ext cx="2901395"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i="1" dirty="0">
                <a:latin typeface="Arial Black" panose="020B0A04020102020204" pitchFamily="34" charset="0"/>
              </a:rPr>
              <a:t>Here we can see two Area covering passenger and crew fatalities.</a:t>
            </a:r>
          </a:p>
          <a:p>
            <a:pPr algn="ctr"/>
            <a:r>
              <a:rPr lang="en-US" sz="1600" i="1" dirty="0">
                <a:latin typeface="Arial Black" panose="020B0A04020102020204" pitchFamily="34" charset="0"/>
              </a:rPr>
              <a:t>Data suggest that there was a declining  trends in both the Area of passenger and crew fatalities.</a:t>
            </a:r>
          </a:p>
          <a:p>
            <a:pPr algn="ctr"/>
            <a:r>
              <a:rPr lang="en-US" sz="1600" i="1" dirty="0">
                <a:latin typeface="Arial Black" panose="020B0A04020102020204" pitchFamily="34" charset="0"/>
              </a:rPr>
              <a:t>It clearly shows that Aviation sector has work on it get out or rather we can say to reduce the Crashes.</a:t>
            </a:r>
            <a:endParaRPr lang="en-IN" sz="1600" i="1" dirty="0">
              <a:latin typeface="Arial Black" panose="020B0A04020102020204" pitchFamily="34" charset="0"/>
            </a:endParaRPr>
          </a:p>
        </p:txBody>
      </p:sp>
      <p:pic>
        <p:nvPicPr>
          <p:cNvPr id="5" name="Picture 4">
            <a:extLst>
              <a:ext uri="{FF2B5EF4-FFF2-40B4-BE49-F238E27FC236}">
                <a16:creationId xmlns:a16="http://schemas.microsoft.com/office/drawing/2014/main" id="{50999085-8A20-202F-A0A2-0192DF46C631}"/>
              </a:ext>
            </a:extLst>
          </p:cNvPr>
          <p:cNvPicPr>
            <a:picLocks noChangeAspect="1"/>
          </p:cNvPicPr>
          <p:nvPr/>
        </p:nvPicPr>
        <p:blipFill>
          <a:blip r:embed="rId2"/>
          <a:stretch>
            <a:fillRect/>
          </a:stretch>
        </p:blipFill>
        <p:spPr>
          <a:xfrm>
            <a:off x="134619" y="1356233"/>
            <a:ext cx="5844921" cy="3658797"/>
          </a:xfrm>
          <a:prstGeom prst="rect">
            <a:avLst/>
          </a:prstGeom>
        </p:spPr>
      </p:pic>
    </p:spTree>
    <p:extLst>
      <p:ext uri="{BB962C8B-B14F-4D97-AF65-F5344CB8AC3E}">
        <p14:creationId xmlns:p14="http://schemas.microsoft.com/office/powerpoint/2010/main" val="376208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6CD41-9943-5787-D20C-421EBFF277B5}"/>
              </a:ext>
            </a:extLst>
          </p:cNvPr>
          <p:cNvSpPr txBox="1"/>
          <p:nvPr/>
        </p:nvSpPr>
        <p:spPr>
          <a:xfrm>
            <a:off x="4113885" y="433880"/>
            <a:ext cx="4585348"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Route Analysis</a:t>
            </a:r>
          </a:p>
        </p:txBody>
      </p:sp>
      <p:sp>
        <p:nvSpPr>
          <p:cNvPr id="6" name="Rectangle: Rounded Corners 5">
            <a:extLst>
              <a:ext uri="{FF2B5EF4-FFF2-40B4-BE49-F238E27FC236}">
                <a16:creationId xmlns:a16="http://schemas.microsoft.com/office/drawing/2014/main" id="{1588D4F3-5384-957F-E855-B2FD7285A98D}"/>
              </a:ext>
            </a:extLst>
          </p:cNvPr>
          <p:cNvSpPr/>
          <p:nvPr/>
        </p:nvSpPr>
        <p:spPr>
          <a:xfrm>
            <a:off x="6110192" y="1350111"/>
            <a:ext cx="2901395"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a:latin typeface="Arial Black" panose="020B0A04020102020204" pitchFamily="34" charset="0"/>
              </a:rPr>
              <a:t>As per the Visualization suggest the Route where most of the incident occurs.</a:t>
            </a:r>
          </a:p>
          <a:p>
            <a:pPr algn="ctr"/>
            <a:r>
              <a:rPr lang="en-US" i="1" dirty="0">
                <a:latin typeface="Arial Black" panose="020B0A04020102020204" pitchFamily="34" charset="0"/>
              </a:rPr>
              <a:t>Sightseeing, Test flight , N342E </a:t>
            </a:r>
            <a:r>
              <a:rPr lang="en-US" i="1" dirty="0" err="1">
                <a:latin typeface="Arial Black" panose="020B0A04020102020204" pitchFamily="34" charset="0"/>
              </a:rPr>
              <a:t>etc</a:t>
            </a:r>
            <a:r>
              <a:rPr lang="en-US" i="1" dirty="0">
                <a:latin typeface="Arial Black" panose="020B0A04020102020204" pitchFamily="34" charset="0"/>
              </a:rPr>
              <a:t> has the highest involvement in the Crashes.</a:t>
            </a:r>
            <a:endParaRPr lang="en-IN" i="1" dirty="0">
              <a:latin typeface="Arial Black" panose="020B0A04020102020204" pitchFamily="34" charset="0"/>
            </a:endParaRPr>
          </a:p>
        </p:txBody>
      </p:sp>
      <p:pic>
        <p:nvPicPr>
          <p:cNvPr id="4" name="Picture 3">
            <a:extLst>
              <a:ext uri="{FF2B5EF4-FFF2-40B4-BE49-F238E27FC236}">
                <a16:creationId xmlns:a16="http://schemas.microsoft.com/office/drawing/2014/main" id="{1D7F7F49-1D9C-6AC6-0120-6AB06DD8D9AD}"/>
              </a:ext>
            </a:extLst>
          </p:cNvPr>
          <p:cNvPicPr>
            <a:picLocks noChangeAspect="1"/>
          </p:cNvPicPr>
          <p:nvPr/>
        </p:nvPicPr>
        <p:blipFill>
          <a:blip r:embed="rId2"/>
          <a:stretch>
            <a:fillRect/>
          </a:stretch>
        </p:blipFill>
        <p:spPr>
          <a:xfrm>
            <a:off x="142909" y="1355425"/>
            <a:ext cx="5803436" cy="3659605"/>
          </a:xfrm>
          <a:prstGeom prst="rect">
            <a:avLst/>
          </a:prstGeom>
        </p:spPr>
      </p:pic>
    </p:spTree>
    <p:extLst>
      <p:ext uri="{BB962C8B-B14F-4D97-AF65-F5344CB8AC3E}">
        <p14:creationId xmlns:p14="http://schemas.microsoft.com/office/powerpoint/2010/main" val="65802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BCD2B4-F5F7-1E2F-5910-5D487E9928F2}"/>
              </a:ext>
            </a:extLst>
          </p:cNvPr>
          <p:cNvSpPr txBox="1"/>
          <p:nvPr/>
        </p:nvSpPr>
        <p:spPr>
          <a:xfrm>
            <a:off x="4113885" y="433880"/>
            <a:ext cx="4585348" cy="523220"/>
          </a:xfrm>
          <a:prstGeom prst="rect">
            <a:avLst/>
          </a:prstGeom>
          <a:noFill/>
        </p:spPr>
        <p:txBody>
          <a:bodyPr wrap="square">
            <a:spAutoFit/>
          </a:bodyPr>
          <a:lstStyle/>
          <a:p>
            <a:pPr algn="ctr"/>
            <a:r>
              <a:rPr lang="en-IN" sz="2800" b="1" i="1" dirty="0">
                <a:solidFill>
                  <a:srgbClr val="FFC901"/>
                </a:solidFill>
                <a:latin typeface="Algerian" panose="04020705040A02060702" pitchFamily="82" charset="0"/>
              </a:rPr>
              <a:t>Dashboard</a:t>
            </a:r>
          </a:p>
        </p:txBody>
      </p:sp>
      <p:pic>
        <p:nvPicPr>
          <p:cNvPr id="7" name="Picture 6">
            <a:extLst>
              <a:ext uri="{FF2B5EF4-FFF2-40B4-BE49-F238E27FC236}">
                <a16:creationId xmlns:a16="http://schemas.microsoft.com/office/drawing/2014/main" id="{4273AD1D-1E82-CFA1-0145-9EF0F3BCCC94}"/>
              </a:ext>
            </a:extLst>
          </p:cNvPr>
          <p:cNvPicPr>
            <a:picLocks noChangeAspect="1"/>
          </p:cNvPicPr>
          <p:nvPr/>
        </p:nvPicPr>
        <p:blipFill>
          <a:blip r:embed="rId2"/>
          <a:stretch>
            <a:fillRect/>
          </a:stretch>
        </p:blipFill>
        <p:spPr>
          <a:xfrm>
            <a:off x="143555" y="1280501"/>
            <a:ext cx="8856890" cy="3734529"/>
          </a:xfrm>
          <a:prstGeom prst="rect">
            <a:avLst/>
          </a:prstGeom>
        </p:spPr>
      </p:pic>
    </p:spTree>
    <p:extLst>
      <p:ext uri="{BB962C8B-B14F-4D97-AF65-F5344CB8AC3E}">
        <p14:creationId xmlns:p14="http://schemas.microsoft.com/office/powerpoint/2010/main" val="211345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ED8BEA-7B11-77BB-2A15-866B1FF9FD9C}"/>
              </a:ext>
            </a:extLst>
          </p:cNvPr>
          <p:cNvSpPr/>
          <p:nvPr/>
        </p:nvSpPr>
        <p:spPr>
          <a:xfrm rot="20114931">
            <a:off x="1943481" y="2197862"/>
            <a:ext cx="7358843"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26689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092" y="281175"/>
            <a:ext cx="6252708" cy="725349"/>
          </a:xfrm>
        </p:spPr>
        <p:txBody>
          <a:bodyPr>
            <a:normAutofit fontScale="90000"/>
          </a:bodyPr>
          <a:lstStyle/>
          <a:p>
            <a:pPr algn="ctr"/>
            <a:r>
              <a:rPr lang="en-US" sz="4400" i="1" dirty="0">
                <a:solidFill>
                  <a:srgbClr val="800080"/>
                </a:solidFill>
                <a:effectLst/>
                <a:latin typeface="Brush Script MT" panose="03060802040406070304" pitchFamily="66" charset="0"/>
              </a:rPr>
              <a:t>Declaration</a:t>
            </a:r>
          </a:p>
        </p:txBody>
      </p:sp>
      <p:sp>
        <p:nvSpPr>
          <p:cNvPr id="5" name="Content Placeholder 4"/>
          <p:cNvSpPr>
            <a:spLocks noGrp="1"/>
          </p:cNvSpPr>
          <p:nvPr>
            <p:ph idx="1"/>
          </p:nvPr>
        </p:nvSpPr>
        <p:spPr/>
        <p:txBody>
          <a:bodyPr>
            <a:normAutofit fontScale="55000" lnSpcReduction="20000"/>
          </a:bodyPr>
          <a:lstStyle/>
          <a:p>
            <a:pPr marL="0" indent="0">
              <a:buNone/>
            </a:pPr>
            <a:r>
              <a:rPr lang="en-US" b="0" i="1" u="none" strike="noStrike" baseline="0" dirty="0">
                <a:solidFill>
                  <a:srgbClr val="00B050"/>
                </a:solidFill>
                <a:latin typeface="Arial" panose="020B0604020202020204" pitchFamily="34" charset="0"/>
              </a:rPr>
              <a:t>I, </a:t>
            </a:r>
            <a:r>
              <a:rPr lang="en-US" b="1" i="1" u="none" strike="noStrike" baseline="0" dirty="0">
                <a:solidFill>
                  <a:srgbClr val="00B050"/>
                </a:solidFill>
                <a:latin typeface="Arial" panose="020B0604020202020204" pitchFamily="34" charset="0"/>
              </a:rPr>
              <a:t>Shibasis Karmakar</a:t>
            </a:r>
            <a:r>
              <a:rPr lang="en-US" b="0" i="1" u="none" strike="noStrike" baseline="0" dirty="0">
                <a:solidFill>
                  <a:srgbClr val="00B050"/>
                </a:solidFill>
                <a:latin typeface="Arial" panose="020B0604020202020204" pitchFamily="34" charset="0"/>
              </a:rPr>
              <a:t>, a working professional </a:t>
            </a:r>
            <a:r>
              <a:rPr lang="en-US" i="1" dirty="0">
                <a:solidFill>
                  <a:srgbClr val="00B050"/>
                </a:solidFill>
                <a:latin typeface="Arial" panose="020B0604020202020204" pitchFamily="34" charset="0"/>
              </a:rPr>
              <a:t>, </a:t>
            </a:r>
            <a:r>
              <a:rPr lang="en-US" b="0" i="1" u="none" strike="noStrike" baseline="0" dirty="0">
                <a:solidFill>
                  <a:srgbClr val="00B050"/>
                </a:solidFill>
                <a:latin typeface="Arial" panose="020B0604020202020204" pitchFamily="34" charset="0"/>
              </a:rPr>
              <a:t>have completed my Graduation from </a:t>
            </a:r>
            <a:r>
              <a:rPr lang="en-US" b="1" i="1" u="none" strike="noStrike" baseline="0" dirty="0">
                <a:solidFill>
                  <a:srgbClr val="00B050"/>
                </a:solidFill>
                <a:latin typeface="Arial" panose="020B0604020202020204" pitchFamily="34" charset="0"/>
              </a:rPr>
              <a:t>Calcutta University in 2010 on B.com(h). T</a:t>
            </a:r>
            <a:r>
              <a:rPr lang="en-US" b="0" i="1" u="none" strike="noStrike" baseline="0" dirty="0">
                <a:solidFill>
                  <a:srgbClr val="00B050"/>
                </a:solidFill>
                <a:latin typeface="Arial" panose="020B0604020202020204" pitchFamily="34" charset="0"/>
              </a:rPr>
              <a:t>he Project Report on </a:t>
            </a:r>
            <a:r>
              <a:rPr lang="en-US" sz="2700" b="1" i="1" dirty="0">
                <a:solidFill>
                  <a:srgbClr val="00B050"/>
                </a:solidFill>
                <a:latin typeface="Arial" panose="020B0604020202020204" pitchFamily="34" charset="0"/>
              </a:rPr>
              <a:t>Analysis of Airplane crashes and fatalities</a:t>
            </a:r>
          </a:p>
          <a:p>
            <a:pPr marL="0" indent="0">
              <a:buNone/>
            </a:pPr>
            <a:r>
              <a:rPr lang="en-US" sz="2700" b="1" i="1" dirty="0">
                <a:solidFill>
                  <a:srgbClr val="00B050"/>
                </a:solidFill>
                <a:latin typeface="Arial" panose="020B0604020202020204" pitchFamily="34" charset="0"/>
              </a:rPr>
              <a:t>spanning from 1908 to 2023</a:t>
            </a:r>
            <a:r>
              <a:rPr lang="en-US" b="1" i="1" u="none" strike="noStrike" baseline="0" dirty="0">
                <a:solidFill>
                  <a:srgbClr val="00B050"/>
                </a:solidFill>
                <a:latin typeface="Times New Roman" panose="02020603050405020304" pitchFamily="18" charset="0"/>
              </a:rPr>
              <a:t>.</a:t>
            </a:r>
            <a:r>
              <a:rPr lang="en-US" b="0" i="1" u="none" strike="noStrike" baseline="0" dirty="0">
                <a:solidFill>
                  <a:srgbClr val="00B050"/>
                </a:solidFill>
                <a:latin typeface="Arial" panose="020B0604020202020204" pitchFamily="34" charset="0"/>
              </a:rPr>
              <a:t> in fulfilment of </a:t>
            </a:r>
            <a:r>
              <a:rPr lang="en-IN" b="1" i="1" dirty="0">
                <a:solidFill>
                  <a:srgbClr val="00B050"/>
                </a:solidFill>
                <a:latin typeface="Arial" panose="020B0604020202020204" pitchFamily="34" charset="0"/>
              </a:rPr>
              <a:t>Internship program from </a:t>
            </a:r>
            <a:r>
              <a:rPr lang="en-IN" b="1" i="1" dirty="0" err="1">
                <a:solidFill>
                  <a:srgbClr val="00B050"/>
                </a:solidFill>
                <a:latin typeface="Arial" panose="020B0604020202020204" pitchFamily="34" charset="0"/>
              </a:rPr>
              <a:t>Mentorness</a:t>
            </a:r>
            <a:r>
              <a:rPr lang="en-IN" b="1" i="1" dirty="0">
                <a:solidFill>
                  <a:srgbClr val="00B050"/>
                </a:solidFill>
                <a:latin typeface="Arial" panose="020B0604020202020204" pitchFamily="34" charset="0"/>
              </a:rPr>
              <a:t> </a:t>
            </a:r>
            <a:r>
              <a:rPr lang="en-US" b="0" i="1" u="none" strike="noStrike" baseline="0" dirty="0">
                <a:solidFill>
                  <a:srgbClr val="00B050"/>
                </a:solidFill>
                <a:latin typeface="Arial" panose="020B0604020202020204" pitchFamily="34" charset="0"/>
              </a:rPr>
              <a:t>is the original work conducted by me.</a:t>
            </a:r>
          </a:p>
          <a:p>
            <a:pPr marL="0" indent="0">
              <a:buNone/>
            </a:pPr>
            <a:r>
              <a:rPr lang="en-US" b="0" i="1" u="none" strike="noStrike" baseline="0" dirty="0">
                <a:solidFill>
                  <a:srgbClr val="00B050"/>
                </a:solidFill>
                <a:latin typeface="Arial" panose="020B0604020202020204" pitchFamily="34" charset="0"/>
              </a:rPr>
              <a:t>The information and data given in the report is authentic to the best of my knowledge. This report has not been submitted to any other university for the award of any other degree, diploma and fellowship.</a:t>
            </a:r>
          </a:p>
          <a:p>
            <a:pPr marL="0" indent="0">
              <a:buNone/>
            </a:pPr>
            <a:endParaRPr lang="en-US" sz="2000" i="1" dirty="0">
              <a:solidFill>
                <a:srgbClr val="FFFF00"/>
              </a:solidFill>
              <a:latin typeface="Arial" panose="020B0604020202020204" pitchFamily="34" charset="0"/>
            </a:endParaRPr>
          </a:p>
          <a:p>
            <a:endParaRPr lang="en-IN" sz="2000" i="1" dirty="0"/>
          </a:p>
          <a:p>
            <a:pPr marL="0" indent="0">
              <a:buNone/>
            </a:pPr>
            <a:r>
              <a:rPr lang="en-IN" sz="2000" b="1" i="1" dirty="0">
                <a:solidFill>
                  <a:srgbClr val="00B0F0"/>
                </a:solidFill>
                <a:effectLst/>
                <a:latin typeface="Arial" panose="020B0604020202020204" pitchFamily="34" charset="0"/>
              </a:rPr>
              <a:t>Shibasis Karmakar</a:t>
            </a:r>
            <a:endParaRPr lang="en-IN" sz="2000" b="0" i="1" u="none" strike="noStrike" baseline="0" dirty="0">
              <a:solidFill>
                <a:srgbClr val="00B0F0"/>
              </a:solidFill>
              <a:effectLst/>
              <a:latin typeface="Arial" panose="020B0604020202020204" pitchFamily="34" charset="0"/>
            </a:endParaRPr>
          </a:p>
          <a:p>
            <a:pPr marL="0" indent="0">
              <a:buNone/>
            </a:pPr>
            <a:r>
              <a:rPr lang="en-IN" sz="2000" b="0" i="1" u="none" strike="noStrike" baseline="0" dirty="0">
                <a:solidFill>
                  <a:srgbClr val="FFC000"/>
                </a:solidFill>
                <a:effectLst/>
                <a:latin typeface="Arial" panose="020B0604020202020204" pitchFamily="34" charset="0"/>
              </a:rPr>
              <a:t>Place: West Bengal(Kolkata)</a:t>
            </a:r>
          </a:p>
          <a:p>
            <a:pPr marL="0" indent="0">
              <a:buNone/>
            </a:pPr>
            <a:r>
              <a:rPr lang="en-IN" sz="2000" b="0" i="1" u="none" strike="noStrike" baseline="0" dirty="0">
                <a:solidFill>
                  <a:srgbClr val="FFC000"/>
                </a:solidFill>
                <a:latin typeface="Arial" panose="020B0604020202020204" pitchFamily="34" charset="0"/>
              </a:rPr>
              <a:t>Date of submission: 30/04/2024</a:t>
            </a:r>
            <a:endParaRPr lang="en-IN" sz="2000" i="1" dirty="0">
              <a:solidFill>
                <a:srgbClr val="FFC000"/>
              </a:solidFill>
            </a:endParaRP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FB510EF-9206-7C2F-EBF9-5854EEC849C5}"/>
              </a:ext>
            </a:extLst>
          </p:cNvPr>
          <p:cNvSpPr txBox="1">
            <a:spLocks/>
          </p:cNvSpPr>
          <p:nvPr/>
        </p:nvSpPr>
        <p:spPr>
          <a:xfrm>
            <a:off x="0" y="1197406"/>
            <a:ext cx="2443281" cy="30541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8000" b="1" i="1" dirty="0">
                <a:solidFill>
                  <a:srgbClr val="FFAF9F"/>
                </a:solidFill>
              </a:rPr>
              <a:t>Data Sources</a:t>
            </a:r>
          </a:p>
          <a:p>
            <a:endParaRPr lang="en-IN" b="1" i="1" dirty="0">
              <a:solidFill>
                <a:srgbClr val="00B050"/>
              </a:solidFill>
            </a:endParaRPr>
          </a:p>
        </p:txBody>
      </p:sp>
      <p:sp>
        <p:nvSpPr>
          <p:cNvPr id="4" name="Text Placeholder 5">
            <a:extLst>
              <a:ext uri="{FF2B5EF4-FFF2-40B4-BE49-F238E27FC236}">
                <a16:creationId xmlns:a16="http://schemas.microsoft.com/office/drawing/2014/main" id="{E6EC04ED-9F5D-37DF-C6F2-F66DC2DCAF41}"/>
              </a:ext>
            </a:extLst>
          </p:cNvPr>
          <p:cNvSpPr txBox="1">
            <a:spLocks/>
          </p:cNvSpPr>
          <p:nvPr/>
        </p:nvSpPr>
        <p:spPr>
          <a:xfrm>
            <a:off x="0" y="2419044"/>
            <a:ext cx="3456432" cy="17087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b="1" i="1" dirty="0">
                <a:solidFill>
                  <a:schemeClr val="accent3">
                    <a:lumMod val="60000"/>
                    <a:lumOff val="40000"/>
                  </a:schemeClr>
                </a:solidFill>
              </a:rPr>
              <a:t>Provided by </a:t>
            </a:r>
            <a:r>
              <a:rPr lang="en-IN" sz="1800" b="1" i="1" dirty="0" err="1">
                <a:solidFill>
                  <a:schemeClr val="accent3">
                    <a:lumMod val="60000"/>
                    <a:lumOff val="40000"/>
                  </a:schemeClr>
                </a:solidFill>
              </a:rPr>
              <a:t>Mentorness</a:t>
            </a:r>
            <a:endParaRPr lang="en-IN" sz="1800" b="1" i="1" dirty="0">
              <a:solidFill>
                <a:schemeClr val="accent3">
                  <a:lumMod val="60000"/>
                  <a:lumOff val="40000"/>
                </a:schemeClr>
              </a:solidFill>
            </a:endParaRPr>
          </a:p>
          <a:p>
            <a:r>
              <a:rPr lang="en-IN" sz="1800" b="1" i="1" dirty="0">
                <a:solidFill>
                  <a:schemeClr val="accent3">
                    <a:lumMod val="60000"/>
                    <a:lumOff val="40000"/>
                  </a:schemeClr>
                </a:solidFill>
              </a:rPr>
              <a:t>Internship Project</a:t>
            </a:r>
          </a:p>
          <a:p>
            <a:r>
              <a:rPr lang="en-IN" sz="1800" b="1" i="1" dirty="0">
                <a:solidFill>
                  <a:schemeClr val="accent3">
                    <a:lumMod val="60000"/>
                    <a:lumOff val="40000"/>
                  </a:schemeClr>
                </a:solidFill>
              </a:rPr>
              <a:t>Via Email</a:t>
            </a:r>
            <a:r>
              <a:rPr lang="en-IN" sz="1400" b="1" i="1" dirty="0">
                <a:solidFill>
                  <a:schemeClr val="accent3">
                    <a:lumMod val="60000"/>
                    <a:lumOff val="40000"/>
                  </a:schemeClr>
                </a:solidFill>
              </a:rPr>
              <a:t>.</a:t>
            </a:r>
            <a:endParaRPr lang="en-IN" dirty="0"/>
          </a:p>
        </p:txBody>
      </p:sp>
      <p:sp>
        <p:nvSpPr>
          <p:cNvPr id="6" name="Text Placeholder 6">
            <a:extLst>
              <a:ext uri="{FF2B5EF4-FFF2-40B4-BE49-F238E27FC236}">
                <a16:creationId xmlns:a16="http://schemas.microsoft.com/office/drawing/2014/main" id="{3D3D0364-5473-9620-AF6F-AB4274B6DEE3}"/>
              </a:ext>
            </a:extLst>
          </p:cNvPr>
          <p:cNvSpPr txBox="1">
            <a:spLocks/>
          </p:cNvSpPr>
          <p:nvPr/>
        </p:nvSpPr>
        <p:spPr>
          <a:xfrm>
            <a:off x="2992480" y="2355586"/>
            <a:ext cx="3206805" cy="12223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dirty="0">
                <a:solidFill>
                  <a:schemeClr val="accent3">
                    <a:lumMod val="60000"/>
                    <a:lumOff val="40000"/>
                  </a:schemeClr>
                </a:solidFill>
              </a:rPr>
              <a:t>Dataset includes table of  Details : Airplane Crashes</a:t>
            </a:r>
          </a:p>
          <a:p>
            <a:r>
              <a:rPr lang="en-IN" sz="1400" b="1" i="1" dirty="0">
                <a:solidFill>
                  <a:schemeClr val="accent3">
                    <a:lumMod val="60000"/>
                    <a:lumOff val="40000"/>
                  </a:schemeClr>
                </a:solidFill>
              </a:rPr>
              <a:t>Rows		Columns</a:t>
            </a:r>
          </a:p>
          <a:p>
            <a:pPr marL="0" indent="0">
              <a:buNone/>
            </a:pPr>
            <a:r>
              <a:rPr lang="en-IN" sz="1400" b="1" i="1" dirty="0">
                <a:solidFill>
                  <a:schemeClr val="accent3">
                    <a:lumMod val="60000"/>
                    <a:lumOff val="40000"/>
                  </a:schemeClr>
                </a:solidFill>
              </a:rPr>
              <a:t>         4998	  	     19</a:t>
            </a:r>
          </a:p>
          <a:p>
            <a:pPr marL="0" indent="0">
              <a:buNone/>
            </a:pPr>
            <a:endParaRPr lang="en-IN" dirty="0"/>
          </a:p>
        </p:txBody>
      </p:sp>
      <p:sp>
        <p:nvSpPr>
          <p:cNvPr id="8" name="Text Placeholder 7">
            <a:extLst>
              <a:ext uri="{FF2B5EF4-FFF2-40B4-BE49-F238E27FC236}">
                <a16:creationId xmlns:a16="http://schemas.microsoft.com/office/drawing/2014/main" id="{71B33833-1900-679F-3B22-F2208376AFCA}"/>
              </a:ext>
            </a:extLst>
          </p:cNvPr>
          <p:cNvSpPr txBox="1">
            <a:spLocks/>
          </p:cNvSpPr>
          <p:nvPr/>
        </p:nvSpPr>
        <p:spPr>
          <a:xfrm>
            <a:off x="6099051" y="2266340"/>
            <a:ext cx="2901394" cy="25959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dirty="0">
                <a:solidFill>
                  <a:schemeClr val="accent3">
                    <a:lumMod val="60000"/>
                    <a:lumOff val="40000"/>
                  </a:schemeClr>
                </a:solidFill>
              </a:rPr>
              <a:t>Software: Excel, Tableau Public</a:t>
            </a:r>
          </a:p>
          <a:p>
            <a:r>
              <a:rPr lang="en-IN" sz="1800" b="1" i="1" dirty="0">
                <a:solidFill>
                  <a:schemeClr val="accent3">
                    <a:lumMod val="60000"/>
                    <a:lumOff val="40000"/>
                  </a:schemeClr>
                </a:solidFill>
              </a:rPr>
              <a:t>Hardware: AMD </a:t>
            </a:r>
            <a:r>
              <a:rPr lang="en-IN" sz="1800" b="1" i="1" dirty="0" err="1">
                <a:solidFill>
                  <a:schemeClr val="accent3">
                    <a:lumMod val="60000"/>
                    <a:lumOff val="40000"/>
                  </a:schemeClr>
                </a:solidFill>
              </a:rPr>
              <a:t>Ryzen</a:t>
            </a:r>
            <a:r>
              <a:rPr lang="en-IN" sz="1800" b="1" i="1" dirty="0">
                <a:solidFill>
                  <a:schemeClr val="accent3">
                    <a:lumMod val="60000"/>
                    <a:lumOff val="40000"/>
                  </a:schemeClr>
                </a:solidFill>
              </a:rPr>
              <a:t> 3 2200G with Radeon Vega Graphics  3.50 GHz</a:t>
            </a:r>
          </a:p>
          <a:p>
            <a:r>
              <a:rPr lang="en-IN" sz="1800" b="1" i="1" dirty="0">
                <a:solidFill>
                  <a:schemeClr val="accent3">
                    <a:lumMod val="60000"/>
                    <a:lumOff val="40000"/>
                  </a:schemeClr>
                </a:solidFill>
              </a:rPr>
              <a:t>Ram:8.00 GB. </a:t>
            </a:r>
          </a:p>
          <a:p>
            <a:r>
              <a:rPr lang="en-IN" sz="1800" b="1" i="1" dirty="0">
                <a:solidFill>
                  <a:schemeClr val="accent3">
                    <a:lumMod val="60000"/>
                    <a:lumOff val="40000"/>
                  </a:schemeClr>
                </a:solidFill>
              </a:rPr>
              <a:t>Edition: Windows 10 pro</a:t>
            </a:r>
          </a:p>
          <a:p>
            <a:endParaRPr lang="en-IN" dirty="0"/>
          </a:p>
        </p:txBody>
      </p:sp>
      <p:sp>
        <p:nvSpPr>
          <p:cNvPr id="9" name="Subtitle 2">
            <a:extLst>
              <a:ext uri="{FF2B5EF4-FFF2-40B4-BE49-F238E27FC236}">
                <a16:creationId xmlns:a16="http://schemas.microsoft.com/office/drawing/2014/main" id="{5CDCE0AA-BFD0-3BA7-06F1-F6940FF5D7B9}"/>
              </a:ext>
            </a:extLst>
          </p:cNvPr>
          <p:cNvSpPr txBox="1">
            <a:spLocks/>
          </p:cNvSpPr>
          <p:nvPr/>
        </p:nvSpPr>
        <p:spPr>
          <a:xfrm>
            <a:off x="2892245" y="1260139"/>
            <a:ext cx="2443281" cy="30541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8000" b="1" i="1" dirty="0">
                <a:solidFill>
                  <a:srgbClr val="FFAF9F"/>
                </a:solidFill>
              </a:rPr>
              <a:t>Data Sets</a:t>
            </a:r>
          </a:p>
          <a:p>
            <a:endParaRPr lang="en-IN" b="1" i="1" dirty="0">
              <a:solidFill>
                <a:srgbClr val="00B050"/>
              </a:solidFill>
            </a:endParaRPr>
          </a:p>
        </p:txBody>
      </p:sp>
      <p:sp>
        <p:nvSpPr>
          <p:cNvPr id="10" name="Subtitle 2">
            <a:extLst>
              <a:ext uri="{FF2B5EF4-FFF2-40B4-BE49-F238E27FC236}">
                <a16:creationId xmlns:a16="http://schemas.microsoft.com/office/drawing/2014/main" id="{81437B3A-3420-7413-7B11-EEBCF17C5C1F}"/>
              </a:ext>
            </a:extLst>
          </p:cNvPr>
          <p:cNvSpPr txBox="1">
            <a:spLocks/>
          </p:cNvSpPr>
          <p:nvPr/>
        </p:nvSpPr>
        <p:spPr>
          <a:xfrm>
            <a:off x="6199285" y="1260139"/>
            <a:ext cx="2443281" cy="30541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8000" b="1" i="1" dirty="0">
                <a:solidFill>
                  <a:srgbClr val="FFAF9F"/>
                </a:solidFill>
              </a:rPr>
              <a:t>Tool Used</a:t>
            </a:r>
          </a:p>
          <a:p>
            <a:endParaRPr lang="en-IN" b="1" i="1" dirty="0">
              <a:solidFill>
                <a:srgbClr val="00B050"/>
              </a:solidFill>
            </a:endParaRPr>
          </a:p>
        </p:txBody>
      </p:sp>
      <p:sp>
        <p:nvSpPr>
          <p:cNvPr id="12" name="TextBox 11">
            <a:extLst>
              <a:ext uri="{FF2B5EF4-FFF2-40B4-BE49-F238E27FC236}">
                <a16:creationId xmlns:a16="http://schemas.microsoft.com/office/drawing/2014/main" id="{C89119F9-51F9-7DF3-2BFE-737D0C4BF175}"/>
              </a:ext>
            </a:extLst>
          </p:cNvPr>
          <p:cNvSpPr txBox="1"/>
          <p:nvPr/>
        </p:nvSpPr>
        <p:spPr>
          <a:xfrm>
            <a:off x="2739540" y="322233"/>
            <a:ext cx="5344675" cy="707886"/>
          </a:xfrm>
          <a:prstGeom prst="rect">
            <a:avLst/>
          </a:prstGeom>
          <a:noFill/>
        </p:spPr>
        <p:txBody>
          <a:bodyPr wrap="square">
            <a:spAutoFit/>
          </a:bodyPr>
          <a:lstStyle/>
          <a:p>
            <a:pPr algn="ctr"/>
            <a:r>
              <a:rPr lang="en-US" sz="4000" b="1" i="1" dirty="0">
                <a:solidFill>
                  <a:srgbClr val="800080"/>
                </a:solidFill>
                <a:latin typeface="Algerian" panose="04020705040A02060702" pitchFamily="82" charset="0"/>
              </a:rPr>
              <a:t>Project title</a:t>
            </a:r>
            <a:endParaRPr lang="en-IN" sz="4000" dirty="0"/>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6015" y="261938"/>
            <a:ext cx="7167985" cy="920750"/>
          </a:xfrm>
        </p:spPr>
        <p:txBody>
          <a:bodyPr>
            <a:noAutofit/>
          </a:bodyPr>
          <a:lstStyle/>
          <a:p>
            <a:r>
              <a:rPr lang="en-IN" sz="2800" b="1" i="1" dirty="0">
                <a:solidFill>
                  <a:srgbClr val="00B050"/>
                </a:solidFill>
                <a:latin typeface="Times New Roman" panose="02020603050405020304" pitchFamily="18" charset="0"/>
                <a:cs typeface="Times New Roman" panose="02020603050405020304" pitchFamily="18" charset="0"/>
              </a:rPr>
              <a:t>Introduction on Airplane Crashes</a:t>
            </a:r>
            <a:endParaRPr lang="en-US" sz="2800" b="1" i="1" dirty="0">
              <a:solidFill>
                <a:srgbClr val="800080"/>
              </a:solidFill>
              <a:latin typeface="Algerian" panose="04020705040A02060702" pitchFamily="82" charset="0"/>
            </a:endParaRPr>
          </a:p>
        </p:txBody>
      </p:sp>
      <p:sp>
        <p:nvSpPr>
          <p:cNvPr id="3" name="Content Placeholder 2"/>
          <p:cNvSpPr>
            <a:spLocks noGrp="1"/>
          </p:cNvSpPr>
          <p:nvPr>
            <p:ph idx="4294967295"/>
          </p:nvPr>
        </p:nvSpPr>
        <p:spPr>
          <a:xfrm>
            <a:off x="449262" y="1502815"/>
            <a:ext cx="8245475" cy="3513138"/>
          </a:xfrm>
        </p:spPr>
        <p:txBody>
          <a:bodyPr>
            <a:normAutofit fontScale="92500" lnSpcReduction="10000"/>
          </a:bodyPr>
          <a:lstStyle/>
          <a:p>
            <a:r>
              <a:rPr lang="en-US" sz="2400" b="1" i="1" dirty="0">
                <a:solidFill>
                  <a:schemeClr val="accent3">
                    <a:lumMod val="60000"/>
                    <a:lumOff val="40000"/>
                  </a:schemeClr>
                </a:solidFill>
              </a:rPr>
              <a:t>This internship project focuses on conducting a comprehensive analysis of airplane crashes and fatalities spanning </a:t>
            </a:r>
            <a:r>
              <a:rPr lang="en-US" sz="2400" b="1" i="1">
                <a:solidFill>
                  <a:schemeClr val="accent3">
                    <a:lumMod val="60000"/>
                    <a:lumOff val="40000"/>
                  </a:schemeClr>
                </a:solidFill>
              </a:rPr>
              <a:t>from 1908 </a:t>
            </a:r>
            <a:r>
              <a:rPr lang="en-US" sz="2400" b="1" i="1" dirty="0">
                <a:solidFill>
                  <a:schemeClr val="accent3">
                    <a:lumMod val="60000"/>
                    <a:lumOff val="40000"/>
                  </a:schemeClr>
                </a:solidFill>
              </a:rPr>
              <a:t>to 2023. </a:t>
            </a:r>
          </a:p>
          <a:p>
            <a:r>
              <a:rPr lang="en-US" sz="2400" b="1" i="1" dirty="0">
                <a:solidFill>
                  <a:schemeClr val="accent3">
                    <a:lumMod val="60000"/>
                    <a:lumOff val="40000"/>
                  </a:schemeClr>
                </a:solidFill>
              </a:rPr>
              <a:t>The dataset contains crucial information such as crash dates, locations, operators, flight details, aircraft types, and fatality statistics. The goal is to leverage Tableau for interactive visualizations and in-depth insights to understand patterns, contributing factors, and trends in aviation incidents. </a:t>
            </a:r>
          </a:p>
          <a:p>
            <a:r>
              <a:rPr lang="en-US" sz="2400" b="1" i="1" dirty="0">
                <a:solidFill>
                  <a:schemeClr val="accent3">
                    <a:lumMod val="60000"/>
                    <a:lumOff val="40000"/>
                  </a:schemeClr>
                </a:solidFill>
              </a:rPr>
              <a:t>The analysis aims to provide stakeholders with valuable information for enhancing aviation safety and mitigating risks.</a:t>
            </a: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6015" y="261938"/>
            <a:ext cx="7167985" cy="920750"/>
          </a:xfrm>
        </p:spPr>
        <p:txBody>
          <a:bodyPr>
            <a:noAutofit/>
          </a:bodyPr>
          <a:lstStyle/>
          <a:p>
            <a:r>
              <a:rPr lang="en-IN" sz="2800" b="1" i="1" dirty="0">
                <a:solidFill>
                  <a:srgbClr val="00B050"/>
                </a:solidFill>
                <a:latin typeface="Times New Roman" panose="02020603050405020304" pitchFamily="18" charset="0"/>
                <a:cs typeface="Times New Roman" panose="02020603050405020304" pitchFamily="18" charset="0"/>
              </a:rPr>
              <a:t>Brief Description on Dataset</a:t>
            </a:r>
            <a:endParaRPr lang="en-US" sz="2800" b="1" i="1" dirty="0">
              <a:solidFill>
                <a:srgbClr val="800080"/>
              </a:solidFill>
              <a:latin typeface="Algerian" panose="04020705040A02060702" pitchFamily="82" charset="0"/>
            </a:endParaRPr>
          </a:p>
        </p:txBody>
      </p:sp>
      <p:sp>
        <p:nvSpPr>
          <p:cNvPr id="3" name="Content Placeholder 2"/>
          <p:cNvSpPr>
            <a:spLocks noGrp="1"/>
          </p:cNvSpPr>
          <p:nvPr>
            <p:ph idx="4294967295"/>
          </p:nvPr>
        </p:nvSpPr>
        <p:spPr>
          <a:xfrm>
            <a:off x="449262" y="1502815"/>
            <a:ext cx="8245475" cy="3513138"/>
          </a:xfrm>
        </p:spPr>
        <p:txBody>
          <a:bodyPr>
            <a:normAutofit lnSpcReduction="10000"/>
          </a:bodyPr>
          <a:lstStyle/>
          <a:p>
            <a:r>
              <a:rPr lang="en-US" sz="1200" b="1" i="1" dirty="0">
                <a:solidFill>
                  <a:srgbClr val="867EF4"/>
                </a:solidFill>
              </a:rPr>
              <a:t>1. Date: Date of the airplane crash.</a:t>
            </a:r>
          </a:p>
          <a:p>
            <a:r>
              <a:rPr lang="en-US" sz="1200" b="1" i="1" dirty="0">
                <a:solidFill>
                  <a:srgbClr val="867EF4"/>
                </a:solidFill>
              </a:rPr>
              <a:t>2. Time: Time of the airplane crash.</a:t>
            </a:r>
          </a:p>
          <a:p>
            <a:r>
              <a:rPr lang="en-US" sz="1200" b="1" i="1" dirty="0">
                <a:solidFill>
                  <a:srgbClr val="867EF4"/>
                </a:solidFill>
              </a:rPr>
              <a:t>3. Location: Location where the airplane crash occurred.</a:t>
            </a:r>
          </a:p>
          <a:p>
            <a:r>
              <a:rPr lang="en-US" sz="1200" b="1" i="1" dirty="0">
                <a:solidFill>
                  <a:srgbClr val="867EF4"/>
                </a:solidFill>
              </a:rPr>
              <a:t>4. Operator: Operator or airline involved in the incident.</a:t>
            </a:r>
          </a:p>
          <a:p>
            <a:r>
              <a:rPr lang="en-US" sz="1200" b="1" i="1" dirty="0">
                <a:solidFill>
                  <a:srgbClr val="867EF4"/>
                </a:solidFill>
              </a:rPr>
              <a:t>5. Flight #: Flight number associated with the incident.</a:t>
            </a:r>
          </a:p>
          <a:p>
            <a:r>
              <a:rPr lang="en-US" sz="1200" b="1" i="1" dirty="0">
                <a:solidFill>
                  <a:srgbClr val="867EF4"/>
                </a:solidFill>
              </a:rPr>
              <a:t>6. Route: Planned route of the flight.</a:t>
            </a:r>
          </a:p>
          <a:p>
            <a:r>
              <a:rPr lang="en-US" sz="1200" b="1" i="1" dirty="0">
                <a:solidFill>
                  <a:srgbClr val="867EF4"/>
                </a:solidFill>
              </a:rPr>
              <a:t>7. AC Type: Aircraft type involved in the crash.</a:t>
            </a:r>
          </a:p>
          <a:p>
            <a:r>
              <a:rPr lang="en-US" sz="1200" b="1" i="1" dirty="0">
                <a:solidFill>
                  <a:srgbClr val="867EF4"/>
                </a:solidFill>
              </a:rPr>
              <a:t>8. Registration: Registration details of the aircraft.</a:t>
            </a:r>
          </a:p>
          <a:p>
            <a:r>
              <a:rPr lang="en-US" sz="1200" b="1" i="1" dirty="0">
                <a:solidFill>
                  <a:srgbClr val="867EF4"/>
                </a:solidFill>
              </a:rPr>
              <a:t>9. Cn/ln: Construction or serial number of the aircraft.</a:t>
            </a:r>
          </a:p>
          <a:p>
            <a:r>
              <a:rPr lang="en-US" sz="1200" b="1" i="1" dirty="0">
                <a:solidFill>
                  <a:srgbClr val="867EF4"/>
                </a:solidFill>
              </a:rPr>
              <a:t>10. Aboard: Total number of individuals aboard the aircraft.</a:t>
            </a:r>
          </a:p>
          <a:p>
            <a:r>
              <a:rPr lang="en-US" sz="1200" b="1" i="1" dirty="0">
                <a:solidFill>
                  <a:srgbClr val="867EF4"/>
                </a:solidFill>
              </a:rPr>
              <a:t>11. Aboard Passengers: Number of passengers aboard the aircraft.</a:t>
            </a:r>
          </a:p>
          <a:p>
            <a:r>
              <a:rPr lang="en-US" sz="1200" b="1" i="1" dirty="0">
                <a:solidFill>
                  <a:srgbClr val="867EF4"/>
                </a:solidFill>
              </a:rPr>
              <a:t>12. Aboard Crew: Number of crew members aboard the aircraft.</a:t>
            </a:r>
          </a:p>
          <a:p>
            <a:r>
              <a:rPr lang="en-US" sz="1200" b="1" i="1" dirty="0">
                <a:solidFill>
                  <a:srgbClr val="867EF4"/>
                </a:solidFill>
              </a:rPr>
              <a:t>13. Fatalities: Total fatalities in the incident.</a:t>
            </a:r>
          </a:p>
          <a:p>
            <a:r>
              <a:rPr lang="en-US" sz="1200" b="1" i="1" dirty="0">
                <a:solidFill>
                  <a:srgbClr val="867EF4"/>
                </a:solidFill>
              </a:rPr>
              <a:t>14. Fatalities Passengers: Number of passenger fatalities.</a:t>
            </a:r>
          </a:p>
          <a:p>
            <a:r>
              <a:rPr lang="en-US" sz="1200" b="1" i="1" dirty="0">
                <a:solidFill>
                  <a:srgbClr val="867EF4"/>
                </a:solidFill>
              </a:rPr>
              <a:t>15. Fatalities Crew: Number of crew member fatalities.</a:t>
            </a:r>
          </a:p>
          <a:p>
            <a:r>
              <a:rPr lang="en-US" sz="1200" b="1" i="1" dirty="0">
                <a:solidFill>
                  <a:srgbClr val="867EF4"/>
                </a:solidFill>
              </a:rPr>
              <a:t>16. Ground: Casualties on the ground, if any.</a:t>
            </a:r>
          </a:p>
          <a:p>
            <a:r>
              <a:rPr lang="en-US" sz="1200" b="1" i="1" dirty="0">
                <a:solidFill>
                  <a:srgbClr val="867EF4"/>
                </a:solidFill>
              </a:rPr>
              <a:t>17. Summary: Brief summary or description of the incident.</a:t>
            </a:r>
          </a:p>
        </p:txBody>
      </p:sp>
    </p:spTree>
    <p:extLst>
      <p:ext uri="{BB962C8B-B14F-4D97-AF65-F5344CB8AC3E}">
        <p14:creationId xmlns:p14="http://schemas.microsoft.com/office/powerpoint/2010/main" val="161748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CFE0B-086C-EFB9-A31E-677751FDD9BD}"/>
              </a:ext>
            </a:extLst>
          </p:cNvPr>
          <p:cNvSpPr txBox="1"/>
          <p:nvPr/>
        </p:nvSpPr>
        <p:spPr>
          <a:xfrm>
            <a:off x="3197655" y="433880"/>
            <a:ext cx="5802790" cy="523220"/>
          </a:xfrm>
          <a:prstGeom prst="rect">
            <a:avLst/>
          </a:prstGeom>
          <a:noFill/>
        </p:spPr>
        <p:txBody>
          <a:bodyPr wrap="square">
            <a:spAutoFit/>
          </a:bodyPr>
          <a:lstStyle/>
          <a:p>
            <a:pPr algn="r"/>
            <a:r>
              <a:rPr lang="en-US" sz="2800" b="1" i="1" dirty="0">
                <a:solidFill>
                  <a:srgbClr val="FFC901"/>
                </a:solidFill>
                <a:latin typeface="Algerian" panose="04020705040A02060702" pitchFamily="82" charset="0"/>
              </a:rPr>
              <a:t>Total Accident Year by Year</a:t>
            </a:r>
            <a:endParaRPr lang="en-IN" sz="2800" dirty="0"/>
          </a:p>
        </p:txBody>
      </p:sp>
      <p:pic>
        <p:nvPicPr>
          <p:cNvPr id="5" name="Picture 4">
            <a:extLst>
              <a:ext uri="{FF2B5EF4-FFF2-40B4-BE49-F238E27FC236}">
                <a16:creationId xmlns:a16="http://schemas.microsoft.com/office/drawing/2014/main" id="{EDE48FBC-48A3-A1C2-D883-12C3F9780E29}"/>
              </a:ext>
            </a:extLst>
          </p:cNvPr>
          <p:cNvPicPr>
            <a:picLocks noChangeAspect="1"/>
          </p:cNvPicPr>
          <p:nvPr/>
        </p:nvPicPr>
        <p:blipFill>
          <a:blip r:embed="rId2"/>
          <a:stretch>
            <a:fillRect/>
          </a:stretch>
        </p:blipFill>
        <p:spPr>
          <a:xfrm>
            <a:off x="143554" y="1350110"/>
            <a:ext cx="2137871" cy="1985165"/>
          </a:xfrm>
          <a:prstGeom prst="rect">
            <a:avLst/>
          </a:prstGeom>
        </p:spPr>
      </p:pic>
      <p:pic>
        <p:nvPicPr>
          <p:cNvPr id="7" name="Picture 6">
            <a:extLst>
              <a:ext uri="{FF2B5EF4-FFF2-40B4-BE49-F238E27FC236}">
                <a16:creationId xmlns:a16="http://schemas.microsoft.com/office/drawing/2014/main" id="{3ABCB772-E9B7-70DD-B30F-A1BD748BDF74}"/>
              </a:ext>
            </a:extLst>
          </p:cNvPr>
          <p:cNvPicPr>
            <a:picLocks noChangeAspect="1"/>
          </p:cNvPicPr>
          <p:nvPr/>
        </p:nvPicPr>
        <p:blipFill>
          <a:blip r:embed="rId3"/>
          <a:stretch>
            <a:fillRect/>
          </a:stretch>
        </p:blipFill>
        <p:spPr>
          <a:xfrm>
            <a:off x="448965" y="3793390"/>
            <a:ext cx="1457325" cy="1200150"/>
          </a:xfrm>
          <a:prstGeom prst="rect">
            <a:avLst/>
          </a:prstGeom>
        </p:spPr>
      </p:pic>
      <p:sp>
        <p:nvSpPr>
          <p:cNvPr id="8" name="Arrow: Up 7">
            <a:extLst>
              <a:ext uri="{FF2B5EF4-FFF2-40B4-BE49-F238E27FC236}">
                <a16:creationId xmlns:a16="http://schemas.microsoft.com/office/drawing/2014/main" id="{377E58E9-281E-C3DA-8861-049C21DE04B7}"/>
              </a:ext>
            </a:extLst>
          </p:cNvPr>
          <p:cNvSpPr/>
          <p:nvPr/>
        </p:nvSpPr>
        <p:spPr>
          <a:xfrm>
            <a:off x="1177627" y="3335275"/>
            <a:ext cx="187568" cy="45811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EB34312-5736-349C-77A9-E02EAAC217EC}"/>
              </a:ext>
            </a:extLst>
          </p:cNvPr>
          <p:cNvPicPr>
            <a:picLocks noChangeAspect="1"/>
          </p:cNvPicPr>
          <p:nvPr/>
        </p:nvPicPr>
        <p:blipFill>
          <a:blip r:embed="rId4"/>
          <a:stretch>
            <a:fillRect/>
          </a:stretch>
        </p:blipFill>
        <p:spPr>
          <a:xfrm>
            <a:off x="2434130" y="1350110"/>
            <a:ext cx="1985165" cy="1985164"/>
          </a:xfrm>
          <a:prstGeom prst="rect">
            <a:avLst/>
          </a:prstGeom>
        </p:spPr>
      </p:pic>
      <p:pic>
        <p:nvPicPr>
          <p:cNvPr id="12" name="Picture 11">
            <a:extLst>
              <a:ext uri="{FF2B5EF4-FFF2-40B4-BE49-F238E27FC236}">
                <a16:creationId xmlns:a16="http://schemas.microsoft.com/office/drawing/2014/main" id="{A60D17D7-EE52-C37F-7ABA-3541626FA8CF}"/>
              </a:ext>
            </a:extLst>
          </p:cNvPr>
          <p:cNvPicPr>
            <a:picLocks noChangeAspect="1"/>
          </p:cNvPicPr>
          <p:nvPr/>
        </p:nvPicPr>
        <p:blipFill>
          <a:blip r:embed="rId5"/>
          <a:stretch>
            <a:fillRect/>
          </a:stretch>
        </p:blipFill>
        <p:spPr>
          <a:xfrm>
            <a:off x="2688524" y="3793390"/>
            <a:ext cx="1604679" cy="1200150"/>
          </a:xfrm>
          <a:prstGeom prst="rect">
            <a:avLst/>
          </a:prstGeom>
        </p:spPr>
      </p:pic>
      <p:sp>
        <p:nvSpPr>
          <p:cNvPr id="13" name="Arrow: Up 12">
            <a:extLst>
              <a:ext uri="{FF2B5EF4-FFF2-40B4-BE49-F238E27FC236}">
                <a16:creationId xmlns:a16="http://schemas.microsoft.com/office/drawing/2014/main" id="{DD4825D9-9F2F-18A8-2898-044174F0CE6C}"/>
              </a:ext>
            </a:extLst>
          </p:cNvPr>
          <p:cNvSpPr/>
          <p:nvPr/>
        </p:nvSpPr>
        <p:spPr>
          <a:xfrm>
            <a:off x="3332927" y="3335275"/>
            <a:ext cx="187568" cy="45811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96818DE0-BD92-0514-B5C0-D5FF2C9684E4}"/>
              </a:ext>
            </a:extLst>
          </p:cNvPr>
          <p:cNvPicPr>
            <a:picLocks noChangeAspect="1"/>
          </p:cNvPicPr>
          <p:nvPr/>
        </p:nvPicPr>
        <p:blipFill>
          <a:blip r:embed="rId6"/>
          <a:stretch>
            <a:fillRect/>
          </a:stretch>
        </p:blipFill>
        <p:spPr>
          <a:xfrm>
            <a:off x="4572000" y="1350110"/>
            <a:ext cx="2137870" cy="1985164"/>
          </a:xfrm>
          <a:prstGeom prst="rect">
            <a:avLst/>
          </a:prstGeom>
        </p:spPr>
      </p:pic>
      <p:pic>
        <p:nvPicPr>
          <p:cNvPr id="17" name="Picture 16">
            <a:extLst>
              <a:ext uri="{FF2B5EF4-FFF2-40B4-BE49-F238E27FC236}">
                <a16:creationId xmlns:a16="http://schemas.microsoft.com/office/drawing/2014/main" id="{FE1D84AF-2870-4518-F983-01F435A62B30}"/>
              </a:ext>
            </a:extLst>
          </p:cNvPr>
          <p:cNvPicPr>
            <a:picLocks noChangeAspect="1"/>
          </p:cNvPicPr>
          <p:nvPr/>
        </p:nvPicPr>
        <p:blipFill>
          <a:blip r:embed="rId7"/>
          <a:stretch>
            <a:fillRect/>
          </a:stretch>
        </p:blipFill>
        <p:spPr>
          <a:xfrm>
            <a:off x="4962602" y="3796981"/>
            <a:ext cx="1514475" cy="1196559"/>
          </a:xfrm>
          <a:prstGeom prst="rect">
            <a:avLst/>
          </a:prstGeom>
        </p:spPr>
      </p:pic>
      <p:sp>
        <p:nvSpPr>
          <p:cNvPr id="18" name="Arrow: Up 17">
            <a:extLst>
              <a:ext uri="{FF2B5EF4-FFF2-40B4-BE49-F238E27FC236}">
                <a16:creationId xmlns:a16="http://schemas.microsoft.com/office/drawing/2014/main" id="{62434FBF-190B-16DC-42BB-88FB82C0E5EB}"/>
              </a:ext>
            </a:extLst>
          </p:cNvPr>
          <p:cNvSpPr/>
          <p:nvPr/>
        </p:nvSpPr>
        <p:spPr>
          <a:xfrm>
            <a:off x="5586886" y="3338456"/>
            <a:ext cx="187568" cy="45811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9989D8D-12B2-420E-5517-617A5DFE1A5B}"/>
              </a:ext>
            </a:extLst>
          </p:cNvPr>
          <p:cNvPicPr>
            <a:picLocks noChangeAspect="1"/>
          </p:cNvPicPr>
          <p:nvPr/>
        </p:nvPicPr>
        <p:blipFill>
          <a:blip r:embed="rId8"/>
          <a:stretch>
            <a:fillRect/>
          </a:stretch>
        </p:blipFill>
        <p:spPr>
          <a:xfrm>
            <a:off x="7037882" y="1371708"/>
            <a:ext cx="1990725" cy="1963566"/>
          </a:xfrm>
          <a:prstGeom prst="rect">
            <a:avLst/>
          </a:prstGeom>
        </p:spPr>
      </p:pic>
      <p:pic>
        <p:nvPicPr>
          <p:cNvPr id="22" name="Picture 21">
            <a:extLst>
              <a:ext uri="{FF2B5EF4-FFF2-40B4-BE49-F238E27FC236}">
                <a16:creationId xmlns:a16="http://schemas.microsoft.com/office/drawing/2014/main" id="{D4F1946D-6CC2-E8AE-5DCF-A402A932E91D}"/>
              </a:ext>
            </a:extLst>
          </p:cNvPr>
          <p:cNvPicPr>
            <a:picLocks noChangeAspect="1"/>
          </p:cNvPicPr>
          <p:nvPr/>
        </p:nvPicPr>
        <p:blipFill>
          <a:blip r:embed="rId9"/>
          <a:stretch>
            <a:fillRect/>
          </a:stretch>
        </p:blipFill>
        <p:spPr>
          <a:xfrm>
            <a:off x="7300732" y="3790544"/>
            <a:ext cx="1495425" cy="1233488"/>
          </a:xfrm>
          <a:prstGeom prst="rect">
            <a:avLst/>
          </a:prstGeom>
        </p:spPr>
      </p:pic>
      <p:sp>
        <p:nvSpPr>
          <p:cNvPr id="23" name="Arrow: Up 22">
            <a:extLst>
              <a:ext uri="{FF2B5EF4-FFF2-40B4-BE49-F238E27FC236}">
                <a16:creationId xmlns:a16="http://schemas.microsoft.com/office/drawing/2014/main" id="{AA2BDBBD-FFF1-955D-7838-553A234DF398}"/>
              </a:ext>
            </a:extLst>
          </p:cNvPr>
          <p:cNvSpPr/>
          <p:nvPr/>
        </p:nvSpPr>
        <p:spPr>
          <a:xfrm>
            <a:off x="7954661" y="3332429"/>
            <a:ext cx="187568" cy="45811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430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6E4F7-F479-29B9-0C65-34A017FD29F0}"/>
              </a:ext>
            </a:extLst>
          </p:cNvPr>
          <p:cNvSpPr txBox="1"/>
          <p:nvPr/>
        </p:nvSpPr>
        <p:spPr>
          <a:xfrm>
            <a:off x="4113885" y="433880"/>
            <a:ext cx="4739777"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Temporal Analysis</a:t>
            </a:r>
          </a:p>
        </p:txBody>
      </p:sp>
      <p:pic>
        <p:nvPicPr>
          <p:cNvPr id="5" name="Picture 4">
            <a:extLst>
              <a:ext uri="{FF2B5EF4-FFF2-40B4-BE49-F238E27FC236}">
                <a16:creationId xmlns:a16="http://schemas.microsoft.com/office/drawing/2014/main" id="{F36F1521-F105-1427-6332-360E0DA41BD2}"/>
              </a:ext>
            </a:extLst>
          </p:cNvPr>
          <p:cNvPicPr>
            <a:picLocks noChangeAspect="1"/>
          </p:cNvPicPr>
          <p:nvPr/>
        </p:nvPicPr>
        <p:blipFill>
          <a:blip r:embed="rId2"/>
          <a:stretch>
            <a:fillRect/>
          </a:stretch>
        </p:blipFill>
        <p:spPr>
          <a:xfrm>
            <a:off x="1" y="1197405"/>
            <a:ext cx="5793640" cy="3946095"/>
          </a:xfrm>
          <a:prstGeom prst="rect">
            <a:avLst/>
          </a:prstGeom>
        </p:spPr>
      </p:pic>
      <p:sp>
        <p:nvSpPr>
          <p:cNvPr id="6" name="Rectangle: Rounded Corners 5">
            <a:extLst>
              <a:ext uri="{FF2B5EF4-FFF2-40B4-BE49-F238E27FC236}">
                <a16:creationId xmlns:a16="http://schemas.microsoft.com/office/drawing/2014/main" id="{ABC80230-16E3-2F13-9718-DA5003BA0331}"/>
              </a:ext>
            </a:extLst>
          </p:cNvPr>
          <p:cNvSpPr/>
          <p:nvPr/>
        </p:nvSpPr>
        <p:spPr>
          <a:xfrm>
            <a:off x="5946345" y="1261639"/>
            <a:ext cx="3054100" cy="3817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i="1" dirty="0">
                <a:solidFill>
                  <a:schemeClr val="tx1"/>
                </a:solidFill>
                <a:latin typeface="Arial Black" panose="020B0A04020102020204" pitchFamily="34" charset="0"/>
              </a:rPr>
              <a:t>As per the temporal analysis we can find that year on year basis the crashes of the Airplane get decreasing.</a:t>
            </a:r>
          </a:p>
          <a:p>
            <a:pPr algn="ctr"/>
            <a:r>
              <a:rPr lang="en-IN" sz="1400" i="1" dirty="0">
                <a:solidFill>
                  <a:schemeClr val="tx1"/>
                </a:solidFill>
                <a:latin typeface="Arial Black" panose="020B0A04020102020204" pitchFamily="34" charset="0"/>
              </a:rPr>
              <a:t>In the year 1946 we can see that the crashes number is 88 and it was constant till 2008 which is more than 50. After that it was drastically going down which is only 4 in 2003 due to the new &amp; updated technologies in the Aviation Sector.</a:t>
            </a:r>
          </a:p>
          <a:p>
            <a:pPr algn="ctr"/>
            <a:endParaRPr lang="en-IN" sz="1400" i="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36623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B853E-8DA7-D658-9AF9-47BAAB5A5ABB}"/>
              </a:ext>
            </a:extLst>
          </p:cNvPr>
          <p:cNvSpPr txBox="1"/>
          <p:nvPr/>
        </p:nvSpPr>
        <p:spPr>
          <a:xfrm>
            <a:off x="4113885" y="433880"/>
            <a:ext cx="4724705"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Geospatial Analysis</a:t>
            </a:r>
          </a:p>
        </p:txBody>
      </p:sp>
      <p:pic>
        <p:nvPicPr>
          <p:cNvPr id="5" name="Picture 4">
            <a:extLst>
              <a:ext uri="{FF2B5EF4-FFF2-40B4-BE49-F238E27FC236}">
                <a16:creationId xmlns:a16="http://schemas.microsoft.com/office/drawing/2014/main" id="{9314FC2E-98B7-072C-C3E9-E7236A4E3091}"/>
              </a:ext>
            </a:extLst>
          </p:cNvPr>
          <p:cNvPicPr>
            <a:picLocks noChangeAspect="1"/>
          </p:cNvPicPr>
          <p:nvPr/>
        </p:nvPicPr>
        <p:blipFill>
          <a:blip r:embed="rId2"/>
          <a:stretch>
            <a:fillRect/>
          </a:stretch>
        </p:blipFill>
        <p:spPr>
          <a:xfrm>
            <a:off x="143555" y="1350111"/>
            <a:ext cx="5955495" cy="3664920"/>
          </a:xfrm>
          <a:prstGeom prst="rect">
            <a:avLst/>
          </a:prstGeom>
        </p:spPr>
      </p:pic>
      <p:sp>
        <p:nvSpPr>
          <p:cNvPr id="6" name="Rectangle: Rounded Corners 5">
            <a:extLst>
              <a:ext uri="{FF2B5EF4-FFF2-40B4-BE49-F238E27FC236}">
                <a16:creationId xmlns:a16="http://schemas.microsoft.com/office/drawing/2014/main" id="{B4F955B6-C6EE-5BAC-D695-184BAEB8C990}"/>
              </a:ext>
            </a:extLst>
          </p:cNvPr>
          <p:cNvSpPr/>
          <p:nvPr/>
        </p:nvSpPr>
        <p:spPr>
          <a:xfrm>
            <a:off x="6251755" y="1350111"/>
            <a:ext cx="2748690"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i="1" dirty="0">
                <a:latin typeface="Arial Black" panose="020B0A04020102020204" pitchFamily="34" charset="0"/>
              </a:rPr>
              <a:t>Across the location on the map we can clearly identify by hotspot in which area or different region the airplane Crashes occurs.</a:t>
            </a:r>
          </a:p>
        </p:txBody>
      </p:sp>
    </p:spTree>
    <p:extLst>
      <p:ext uri="{BB962C8B-B14F-4D97-AF65-F5344CB8AC3E}">
        <p14:creationId xmlns:p14="http://schemas.microsoft.com/office/powerpoint/2010/main" val="284115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D2B977-B2EE-431E-D8E2-B7A7D93AF78F}"/>
              </a:ext>
            </a:extLst>
          </p:cNvPr>
          <p:cNvPicPr>
            <a:picLocks noChangeAspect="1"/>
          </p:cNvPicPr>
          <p:nvPr/>
        </p:nvPicPr>
        <p:blipFill>
          <a:blip r:embed="rId2"/>
          <a:stretch>
            <a:fillRect/>
          </a:stretch>
        </p:blipFill>
        <p:spPr>
          <a:xfrm>
            <a:off x="143555" y="1276213"/>
            <a:ext cx="5650085" cy="3738818"/>
          </a:xfrm>
          <a:prstGeom prst="rect">
            <a:avLst/>
          </a:prstGeom>
        </p:spPr>
      </p:pic>
      <p:sp>
        <p:nvSpPr>
          <p:cNvPr id="4" name="Rectangle: Rounded Corners 3">
            <a:extLst>
              <a:ext uri="{FF2B5EF4-FFF2-40B4-BE49-F238E27FC236}">
                <a16:creationId xmlns:a16="http://schemas.microsoft.com/office/drawing/2014/main" id="{AC5C0160-EDB6-FC50-89FA-CF919A99ACD2}"/>
              </a:ext>
            </a:extLst>
          </p:cNvPr>
          <p:cNvSpPr/>
          <p:nvPr/>
        </p:nvSpPr>
        <p:spPr>
          <a:xfrm>
            <a:off x="6110192" y="1350111"/>
            <a:ext cx="2901395" cy="3664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i="1" dirty="0">
                <a:latin typeface="Arial Black" panose="020B0A04020102020204" pitchFamily="34" charset="0"/>
              </a:rPr>
              <a:t>We Can see the operators of the airlines has high incident rates.</a:t>
            </a:r>
          </a:p>
          <a:p>
            <a:pPr algn="ctr"/>
            <a:r>
              <a:rPr lang="en-IN" i="1" dirty="0">
                <a:latin typeface="Arial Black" panose="020B0A04020102020204" pitchFamily="34" charset="0"/>
              </a:rPr>
              <a:t>In case of Training Operators both the Crashes &amp; facilities are high.</a:t>
            </a:r>
          </a:p>
          <a:p>
            <a:pPr algn="ctr"/>
            <a:r>
              <a:rPr lang="en-IN" i="1" dirty="0">
                <a:latin typeface="Arial Black" panose="020B0A04020102020204" pitchFamily="34" charset="0"/>
              </a:rPr>
              <a:t>Where as National Air transport &amp; Air France has much lesser crashes &amp; facilities.</a:t>
            </a:r>
          </a:p>
        </p:txBody>
      </p:sp>
      <p:sp>
        <p:nvSpPr>
          <p:cNvPr id="6" name="TextBox 5">
            <a:extLst>
              <a:ext uri="{FF2B5EF4-FFF2-40B4-BE49-F238E27FC236}">
                <a16:creationId xmlns:a16="http://schemas.microsoft.com/office/drawing/2014/main" id="{5E312262-53F3-0CAD-5D28-1922B1CC1291}"/>
              </a:ext>
            </a:extLst>
          </p:cNvPr>
          <p:cNvSpPr txBox="1"/>
          <p:nvPr/>
        </p:nvSpPr>
        <p:spPr>
          <a:xfrm>
            <a:off x="4107963" y="281175"/>
            <a:ext cx="4892482" cy="523220"/>
          </a:xfrm>
          <a:prstGeom prst="rect">
            <a:avLst/>
          </a:prstGeom>
          <a:noFill/>
        </p:spPr>
        <p:txBody>
          <a:bodyPr wrap="square">
            <a:spAutoFit/>
          </a:bodyPr>
          <a:lstStyle/>
          <a:p>
            <a:pPr algn="r"/>
            <a:r>
              <a:rPr lang="en-IN" sz="2800" b="1" i="1" dirty="0">
                <a:solidFill>
                  <a:srgbClr val="FFC901"/>
                </a:solidFill>
                <a:latin typeface="Algerian" panose="04020705040A02060702" pitchFamily="82" charset="0"/>
              </a:rPr>
              <a:t>Operator Performance</a:t>
            </a:r>
          </a:p>
        </p:txBody>
      </p:sp>
    </p:spTree>
    <p:extLst>
      <p:ext uri="{BB962C8B-B14F-4D97-AF65-F5344CB8AC3E}">
        <p14:creationId xmlns:p14="http://schemas.microsoft.com/office/powerpoint/2010/main" val="412966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On-screen Show (16:9)</PresentationFormat>
  <Paragraphs>79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Brush Script MT</vt:lpstr>
      <vt:lpstr>Calibri</vt:lpstr>
      <vt:lpstr>Times New Roman</vt:lpstr>
      <vt:lpstr>Office Theme</vt:lpstr>
      <vt:lpstr>Project Report on</vt:lpstr>
      <vt:lpstr>Declaration</vt:lpstr>
      <vt:lpstr>PowerPoint Presentation</vt:lpstr>
      <vt:lpstr>Introduction on Airplane Crashes</vt:lpstr>
      <vt:lpstr>Brief Description 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2024-04-29T18:40:44Z</dcterms:modified>
</cp:coreProperties>
</file>