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1" r:id="rId1"/>
  </p:sldMasterIdLst>
  <p:notesMasterIdLst>
    <p:notesMasterId r:id="rId26"/>
  </p:notesMasterIdLst>
  <p:sldIdLst>
    <p:sldId id="256" r:id="rId2"/>
    <p:sldId id="257" r:id="rId3"/>
    <p:sldId id="259" r:id="rId4"/>
    <p:sldId id="258" r:id="rId5"/>
    <p:sldId id="260" r:id="rId6"/>
    <p:sldId id="261" r:id="rId7"/>
    <p:sldId id="262" r:id="rId8"/>
    <p:sldId id="266" r:id="rId9"/>
    <p:sldId id="263"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9FF"/>
    <a:srgbClr val="C33A1F"/>
    <a:srgbClr val="3399FF"/>
    <a:srgbClr val="F67CDF"/>
    <a:srgbClr val="9EFF29"/>
    <a:srgbClr val="007033"/>
    <a:srgbClr val="003635"/>
    <a:srgbClr val="D6370C"/>
    <a:srgbClr val="0000CC"/>
    <a:srgbClr val="1D3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94660"/>
  </p:normalViewPr>
  <p:slideViewPr>
    <p:cSldViewPr snapToGrid="0">
      <p:cViewPr varScale="1">
        <p:scale>
          <a:sx n="143" d="100"/>
          <a:sy n="143" d="100"/>
        </p:scale>
        <p:origin x="654" y="-42"/>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4/23/2024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4</a:t>
            </a:fld>
            <a:endParaRPr lang="en-US"/>
          </a:p>
        </p:txBody>
      </p:sp>
    </p:spTree>
    <p:extLst>
      <p:ext uri="{BB962C8B-B14F-4D97-AF65-F5344CB8AC3E}">
        <p14:creationId xmlns:p14="http://schemas.microsoft.com/office/powerpoint/2010/main" val="39367119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38315" y="1880422"/>
            <a:ext cx="8251724" cy="1791928"/>
          </a:xfrm>
          <a:noFill/>
          <a:effectLst>
            <a:outerShdw blurRad="50800" dist="38100" dir="2700000" algn="tl" rotWithShape="0">
              <a:prstClr val="black">
                <a:alpha val="40000"/>
              </a:prstClr>
            </a:outerShdw>
          </a:effectLst>
        </p:spPr>
        <p:txBody>
          <a:bodyPr>
            <a:normAutofit/>
          </a:bodyPr>
          <a:lstStyle>
            <a:lvl1pPr algn="l">
              <a:defRPr sz="3600">
                <a:solidFill>
                  <a:srgbClr val="FF29FF"/>
                </a:solidFill>
              </a:defRPr>
            </a:lvl1pPr>
          </a:lstStyle>
          <a:p>
            <a:r>
              <a:rPr lang="en-US" dirty="0"/>
              <a:t>Click to edit </a:t>
            </a:r>
            <a:br>
              <a:rPr lang="en-US" dirty="0"/>
            </a:br>
            <a:r>
              <a:rPr lang="en-US" dirty="0"/>
              <a:t>Master title style</a:t>
            </a:r>
          </a:p>
        </p:txBody>
      </p:sp>
      <p:sp>
        <p:nvSpPr>
          <p:cNvPr id="3" name="Subtitle 2"/>
          <p:cNvSpPr>
            <a:spLocks noGrp="1"/>
          </p:cNvSpPr>
          <p:nvPr>
            <p:ph type="subTitle" idx="1"/>
          </p:nvPr>
        </p:nvSpPr>
        <p:spPr>
          <a:xfrm>
            <a:off x="516195" y="3694472"/>
            <a:ext cx="8288592" cy="678426"/>
          </a:xfrm>
        </p:spPr>
        <p:txBody>
          <a:bodyPr>
            <a:normAutofit/>
          </a:bodyPr>
          <a:lstStyle>
            <a:lvl1pPr marL="0" indent="0" algn="l">
              <a:buNone/>
              <a:defRPr sz="2800" b="0" i="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547578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16486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649970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a16="http://schemas.microsoft.com/office/drawing/2014/main" id="{08B89D22-1D6E-450B-881F-4D2A4C527F7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Picture 7" descr="E:\websites\free-power-point-templates\2012\logos.png">
            <a:extLst>
              <a:ext uri="{FF2B5EF4-FFF2-40B4-BE49-F238E27FC236}">
                <a16:creationId xmlns:a16="http://schemas.microsoft.com/office/drawing/2014/main" id="{00D5B4DD-4930-07DC-3421-AC205EE98D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445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7703" y="320201"/>
            <a:ext cx="8259098" cy="763526"/>
          </a:xfrm>
        </p:spPr>
        <p:txBody>
          <a:bodyPr>
            <a:normAutofit/>
          </a:bodyPr>
          <a:lstStyle>
            <a:lvl1pPr algn="r">
              <a:defRPr sz="3600" baseline="0">
                <a:solidFill>
                  <a:srgbClr val="FF29FF"/>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448966" y="1482213"/>
            <a:ext cx="8246070" cy="3380108"/>
          </a:xfrm>
        </p:spPr>
        <p:txBody>
          <a:bodyPr/>
          <a:lstStyle>
            <a:lvl1pPr algn="l">
              <a:defRPr sz="2800">
                <a:solidFill>
                  <a:schemeClr val="bg1"/>
                </a:solidFill>
              </a:defRPr>
            </a:lvl1pPr>
            <a:lvl2pPr algn="l">
              <a:defRPr>
                <a:solidFill>
                  <a:schemeClr val="bg1"/>
                </a:solidFill>
              </a:defRPr>
            </a:lvl2pPr>
            <a:lvl3pPr algn="l">
              <a:defRPr>
                <a:solidFill>
                  <a:schemeClr val="bg1"/>
                </a:solidFill>
              </a:defRPr>
            </a:lvl3pPr>
            <a:lvl4pPr algn="l">
              <a:defRPr>
                <a:solidFill>
                  <a:schemeClr val="bg1"/>
                </a:solidFill>
              </a:defRPr>
            </a:lvl4pPr>
            <a:lvl5pPr algn="l">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8938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29901" y="598265"/>
            <a:ext cx="6820294" cy="725349"/>
          </a:xfrm>
        </p:spPr>
        <p:txBody>
          <a:bodyPr>
            <a:normAutofit/>
          </a:bodyPr>
          <a:lstStyle>
            <a:lvl1pPr algn="l">
              <a:defRPr sz="3600">
                <a:solidFill>
                  <a:srgbClr val="FF29FF"/>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2013155" y="1408470"/>
            <a:ext cx="6843252" cy="3302149"/>
          </a:xfrm>
        </p:spPr>
        <p:txBody>
          <a:bodyPr/>
          <a:lstStyle>
            <a:lvl1pPr>
              <a:defRPr sz="28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926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4/23/2024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48564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9675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17943" y="293770"/>
            <a:ext cx="8093365" cy="763525"/>
          </a:xfrm>
        </p:spPr>
        <p:txBody>
          <a:bodyPr>
            <a:normAutofit/>
          </a:bodyPr>
          <a:lstStyle>
            <a:lvl1pPr algn="r">
              <a:defRPr sz="3600" baseline="0">
                <a:solidFill>
                  <a:srgbClr val="FF29FF"/>
                </a:solidFill>
                <a:effectLst>
                  <a:outerShdw blurRad="50800" dist="38100" dir="2700000" algn="tl" rotWithShape="0">
                    <a:prstClr val="black">
                      <a:alpha val="40000"/>
                    </a:prst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536879" y="1640768"/>
            <a:ext cx="4040188"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6879" y="2113165"/>
            <a:ext cx="4040188"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572000" y="1640768"/>
            <a:ext cx="4041775" cy="479822"/>
          </a:xfrm>
        </p:spPr>
        <p:txBody>
          <a:bodyPr anchor="b"/>
          <a:lstStyle>
            <a:lvl1pPr marL="0" indent="0" algn="ctr">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572000" y="2113165"/>
            <a:ext cx="4041775" cy="2276294"/>
          </a:xfrm>
        </p:spPr>
        <p:txBody>
          <a:bodyPr/>
          <a:lstStyle>
            <a:lvl1pPr algn="ctr">
              <a:defRPr sz="2400">
                <a:solidFill>
                  <a:schemeClr val="bg1"/>
                </a:solidFill>
              </a:defRPr>
            </a:lvl1pPr>
            <a:lvl2pPr algn="ctr">
              <a:defRPr sz="2000">
                <a:solidFill>
                  <a:schemeClr val="bg1"/>
                </a:solidFill>
              </a:defRPr>
            </a:lvl2pPr>
            <a:lvl3pPr algn="ctr">
              <a:defRPr sz="1800">
                <a:solidFill>
                  <a:schemeClr val="bg1"/>
                </a:solidFill>
              </a:defRPr>
            </a:lvl3pPr>
            <a:lvl4pPr algn="ctr">
              <a:defRPr sz="1600">
                <a:solidFill>
                  <a:schemeClr val="bg1"/>
                </a:solidFill>
              </a:defRPr>
            </a:lvl4pPr>
            <a:lvl5pPr algn="ctr">
              <a:defRPr sz="1600">
                <a:solidFill>
                  <a:schemeClr val="bg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3074F12-AA26-4AC8-9962-C36BB8F32554}" type="datetimeFigureOut">
              <a:rPr lang="en-US" smtClean="0"/>
              <a:pPr/>
              <a:t>4/23/2024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350676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4/23/2024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8477519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4/23/2024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344463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4/23/2024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2965369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4/23/2024</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a16="http://schemas.microsoft.com/office/drawing/2014/main" id="{11E867DF-3DCA-4725-94F0-F2B6BD747A82}"/>
              </a:ext>
            </a:extLst>
          </p:cNvPr>
          <p:cNvSpPr txBox="1"/>
          <p:nvPr/>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
        <p:nvSpPr>
          <p:cNvPr id="8" name="TextBox 7">
            <a:extLst>
              <a:ext uri="{FF2B5EF4-FFF2-40B4-BE49-F238E27FC236}">
                <a16:creationId xmlns:a16="http://schemas.microsoft.com/office/drawing/2014/main" id="{4EDCDD2D-1352-12BC-B5D2-59C74DF24354}"/>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51276083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1.png"/><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3.xml"/><Relationship Id="rId5" Type="http://schemas.openxmlformats.org/officeDocument/2006/relationships/image" Target="../media/image34.png"/><Relationship Id="rId4" Type="http://schemas.openxmlformats.org/officeDocument/2006/relationships/image" Target="../media/image33.png"/></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2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 Id="rId4" Type="http://schemas.openxmlformats.org/officeDocument/2006/relationships/image" Target="../media/image5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300296"/>
            <a:ext cx="8089490" cy="447243"/>
          </a:xfrm>
        </p:spPr>
        <p:txBody>
          <a:bodyPr>
            <a:normAutofit fontScale="90000"/>
          </a:bodyPr>
          <a:lstStyle/>
          <a:p>
            <a:pPr algn="ctr"/>
            <a:r>
              <a:rPr lang="en-IN" sz="3600" b="1" i="1" u="none" strike="noStrike" baseline="0" dirty="0">
                <a:solidFill>
                  <a:srgbClr val="FFFF00"/>
                </a:solidFill>
                <a:latin typeface="Times New Roman" panose="02020603050405020304" pitchFamily="18" charset="0"/>
                <a:cs typeface="Times New Roman" panose="02020603050405020304" pitchFamily="18" charset="0"/>
              </a:rPr>
              <a:t>Project Report on</a:t>
            </a:r>
            <a:endParaRPr lang="en-US" dirty="0">
              <a:solidFill>
                <a:srgbClr val="FFFF00"/>
              </a:solidFill>
            </a:endParaRPr>
          </a:p>
        </p:txBody>
      </p:sp>
      <p:sp>
        <p:nvSpPr>
          <p:cNvPr id="3" name="Subtitle 2"/>
          <p:cNvSpPr>
            <a:spLocks noGrp="1"/>
          </p:cNvSpPr>
          <p:nvPr>
            <p:ph type="subTitle" idx="1"/>
          </p:nvPr>
        </p:nvSpPr>
        <p:spPr>
          <a:xfrm>
            <a:off x="387118" y="994493"/>
            <a:ext cx="8402921" cy="3621751"/>
          </a:xfrm>
        </p:spPr>
        <p:txBody>
          <a:bodyPr>
            <a:normAutofit fontScale="92500" lnSpcReduction="10000"/>
          </a:bodyPr>
          <a:lstStyle/>
          <a:p>
            <a:pPr algn="ctr"/>
            <a:r>
              <a:rPr lang="en-US" sz="2400" b="1" i="1" dirty="0">
                <a:solidFill>
                  <a:srgbClr val="C33A1F"/>
                </a:solidFill>
                <a:latin typeface="Algerian" panose="04020705040A02060702" pitchFamily="82" charset="0"/>
              </a:rPr>
              <a:t>Mobile Price Classification Using Machine Learning</a:t>
            </a:r>
          </a:p>
          <a:p>
            <a:pPr algn="ctr"/>
            <a:r>
              <a:rPr lang="en-US" sz="2400" b="1" i="1" dirty="0">
                <a:solidFill>
                  <a:srgbClr val="9EFF29"/>
                </a:solidFill>
                <a:latin typeface="Times New Roman" panose="02020603050405020304" pitchFamily="18" charset="0"/>
                <a:cs typeface="Times New Roman" panose="02020603050405020304" pitchFamily="18" charset="0"/>
              </a:rPr>
              <a:t>by</a:t>
            </a:r>
          </a:p>
          <a:p>
            <a:pPr algn="ctr"/>
            <a:r>
              <a:rPr lang="en-US" sz="2400" b="1" i="1" dirty="0">
                <a:solidFill>
                  <a:srgbClr val="F67CDF"/>
                </a:solidFill>
                <a:latin typeface="Times New Roman" panose="02020603050405020304" pitchFamily="18" charset="0"/>
                <a:cs typeface="Times New Roman" panose="02020603050405020304" pitchFamily="18" charset="0"/>
              </a:rPr>
              <a:t>Shibasis Karmakar</a:t>
            </a:r>
          </a:p>
          <a:p>
            <a:endParaRPr lang="en-US" sz="2400" b="1" i="1" dirty="0">
              <a:solidFill>
                <a:schemeClr val="accent3">
                  <a:lumMod val="60000"/>
                  <a:lumOff val="40000"/>
                </a:schemeClr>
              </a:solidFill>
              <a:latin typeface="Times New Roman" panose="02020603050405020304" pitchFamily="18" charset="0"/>
              <a:cs typeface="Times New Roman" panose="02020603050405020304" pitchFamily="18" charset="0"/>
            </a:endParaRPr>
          </a:p>
          <a:p>
            <a:r>
              <a:rPr lang="en-IN" sz="3600" b="1" i="1" dirty="0">
                <a:solidFill>
                  <a:srgbClr val="BB3DE3"/>
                </a:solidFill>
              </a:rPr>
              <a:t>Internship Program</a:t>
            </a:r>
          </a:p>
          <a:p>
            <a:r>
              <a:rPr lang="en-IN" sz="2400" b="1" i="1" dirty="0">
                <a:solidFill>
                  <a:schemeClr val="accent6">
                    <a:lumMod val="60000"/>
                    <a:lumOff val="40000"/>
                  </a:schemeClr>
                </a:solidFill>
              </a:rPr>
              <a:t>Under the Guidance of:</a:t>
            </a:r>
          </a:p>
          <a:p>
            <a:endParaRPr lang="en-IN" sz="2400" b="1" i="1" dirty="0">
              <a:solidFill>
                <a:schemeClr val="accent6">
                  <a:lumMod val="60000"/>
                  <a:lumOff val="40000"/>
                </a:schemeClr>
              </a:solidFill>
            </a:endParaRPr>
          </a:p>
          <a:p>
            <a:r>
              <a:rPr lang="en-IN" sz="4800" b="1" i="1" u="sng" dirty="0" err="1">
                <a:solidFill>
                  <a:srgbClr val="00B050"/>
                </a:solidFill>
              </a:rPr>
              <a:t>Mentorness</a:t>
            </a:r>
            <a:r>
              <a:rPr lang="en-IN" sz="4000" b="1" i="1" dirty="0">
                <a:solidFill>
                  <a:srgbClr val="00B050"/>
                </a:solidFill>
              </a:rPr>
              <a:t> </a:t>
            </a:r>
          </a:p>
          <a:p>
            <a:endParaRPr lang="en-US" sz="2400" b="1" i="1" dirty="0">
              <a:solidFill>
                <a:schemeClr val="accent3">
                  <a:lumMod val="60000"/>
                  <a:lumOff val="4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920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BF66-26C1-8C72-CD1B-2B4A4A51E10B}"/>
              </a:ext>
            </a:extLst>
          </p:cNvPr>
          <p:cNvSpPr>
            <a:spLocks noGrp="1"/>
          </p:cNvSpPr>
          <p:nvPr>
            <p:ph type="title"/>
          </p:nvPr>
        </p:nvSpPr>
        <p:spPr>
          <a:xfrm>
            <a:off x="146838" y="124379"/>
            <a:ext cx="8783451" cy="725349"/>
          </a:xfrm>
        </p:spPr>
        <p:txBody>
          <a:bodyPr>
            <a:normAutofit/>
          </a:bodyPr>
          <a:lstStyle/>
          <a:p>
            <a:pPr algn="ctr"/>
            <a:r>
              <a:rPr lang="en-US" sz="2800" b="1" i="1" dirty="0">
                <a:solidFill>
                  <a:srgbClr val="FFFF00"/>
                </a:solidFill>
                <a:latin typeface="Algerian" panose="04020705040A02060702" pitchFamily="82" charset="0"/>
              </a:rPr>
              <a:t>Front Camera Megapixel on Mobile</a:t>
            </a:r>
            <a:endParaRPr lang="en-IN" sz="2800" b="1" i="1" dirty="0">
              <a:solidFill>
                <a:srgbClr val="FFFF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C8C7C4E-920C-84BA-1DCC-76BF89919B75}"/>
              </a:ext>
            </a:extLst>
          </p:cNvPr>
          <p:cNvSpPr>
            <a:spLocks noGrp="1"/>
          </p:cNvSpPr>
          <p:nvPr>
            <p:ph idx="1"/>
          </p:nvPr>
        </p:nvSpPr>
        <p:spPr>
          <a:xfrm>
            <a:off x="1134657" y="849729"/>
            <a:ext cx="7795631" cy="1092538"/>
          </a:xfrm>
        </p:spPr>
        <p:txBody>
          <a:bodyPr>
            <a:normAutofit fontScale="85000" lnSpcReduction="20000"/>
          </a:bodyPr>
          <a:lstStyle/>
          <a:p>
            <a:r>
              <a:rPr lang="en-US" sz="1400" i="1" dirty="0"/>
              <a:t>Front camera megapixel has significant role in a Mobile .</a:t>
            </a:r>
          </a:p>
          <a:p>
            <a:r>
              <a:rPr lang="en-US" sz="1400" i="1" dirty="0"/>
              <a:t>As per the below data suggest that maximum mobile has zero megapixel it means that mobile phone has no front camera.</a:t>
            </a:r>
          </a:p>
          <a:p>
            <a:r>
              <a:rPr lang="en-US" sz="1400" i="1" dirty="0"/>
              <a:t>Where as the highest Megapixel front camera which is 19 megapixel has least number</a:t>
            </a:r>
          </a:p>
          <a:p>
            <a:r>
              <a:rPr lang="en-IN" sz="1400" i="1" dirty="0"/>
              <a:t>In Context of price we can also see that low cost price mobile with no front camera has high impact rather than high cost with 19 megapixel Camera.</a:t>
            </a:r>
          </a:p>
        </p:txBody>
      </p:sp>
      <p:sp>
        <p:nvSpPr>
          <p:cNvPr id="9" name="Rectangle: Rounded Corners 8">
            <a:extLst>
              <a:ext uri="{FF2B5EF4-FFF2-40B4-BE49-F238E27FC236}">
                <a16:creationId xmlns:a16="http://schemas.microsoft.com/office/drawing/2014/main" id="{D6474E21-B987-096A-97E3-90520971A1C3}"/>
              </a:ext>
            </a:extLst>
          </p:cNvPr>
          <p:cNvSpPr/>
          <p:nvPr/>
        </p:nvSpPr>
        <p:spPr>
          <a:xfrm>
            <a:off x="240279" y="2115801"/>
            <a:ext cx="8276321" cy="2603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92D050"/>
                </a:solidFill>
                <a:latin typeface="Algerian" panose="04020705040A02060702" pitchFamily="82" charset="0"/>
              </a:rPr>
              <a:t>Front camera Megapixel Visualization  wise in context of Price</a:t>
            </a:r>
            <a:endParaRPr lang="en-IN" b="1" i="1" dirty="0">
              <a:solidFill>
                <a:srgbClr val="92D050"/>
              </a:solidFill>
              <a:latin typeface="Algerian" panose="04020705040A02060702" pitchFamily="82" charset="0"/>
            </a:endParaRPr>
          </a:p>
        </p:txBody>
      </p:sp>
      <p:pic>
        <p:nvPicPr>
          <p:cNvPr id="6" name="Picture 5">
            <a:extLst>
              <a:ext uri="{FF2B5EF4-FFF2-40B4-BE49-F238E27FC236}">
                <a16:creationId xmlns:a16="http://schemas.microsoft.com/office/drawing/2014/main" id="{248FCED7-79CC-AD00-6FEE-95C96D229315}"/>
              </a:ext>
            </a:extLst>
          </p:cNvPr>
          <p:cNvPicPr>
            <a:picLocks noChangeAspect="1"/>
          </p:cNvPicPr>
          <p:nvPr/>
        </p:nvPicPr>
        <p:blipFill>
          <a:blip r:embed="rId2"/>
          <a:stretch>
            <a:fillRect/>
          </a:stretch>
        </p:blipFill>
        <p:spPr>
          <a:xfrm>
            <a:off x="240280" y="2444935"/>
            <a:ext cx="4231604" cy="2514183"/>
          </a:xfrm>
          <a:prstGeom prst="rect">
            <a:avLst/>
          </a:prstGeom>
        </p:spPr>
      </p:pic>
      <p:pic>
        <p:nvPicPr>
          <p:cNvPr id="8" name="Picture 7">
            <a:extLst>
              <a:ext uri="{FF2B5EF4-FFF2-40B4-BE49-F238E27FC236}">
                <a16:creationId xmlns:a16="http://schemas.microsoft.com/office/drawing/2014/main" id="{58169A8D-0262-2FA9-669F-9E811B05E6E8}"/>
              </a:ext>
            </a:extLst>
          </p:cNvPr>
          <p:cNvPicPr>
            <a:picLocks noChangeAspect="1"/>
          </p:cNvPicPr>
          <p:nvPr/>
        </p:nvPicPr>
        <p:blipFill>
          <a:blip r:embed="rId3"/>
          <a:stretch>
            <a:fillRect/>
          </a:stretch>
        </p:blipFill>
        <p:spPr>
          <a:xfrm>
            <a:off x="4572000" y="2444934"/>
            <a:ext cx="4530876" cy="2514183"/>
          </a:xfrm>
          <a:prstGeom prst="rect">
            <a:avLst/>
          </a:prstGeom>
        </p:spPr>
      </p:pic>
    </p:spTree>
    <p:extLst>
      <p:ext uri="{BB962C8B-B14F-4D97-AF65-F5344CB8AC3E}">
        <p14:creationId xmlns:p14="http://schemas.microsoft.com/office/powerpoint/2010/main" val="3789058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BF66-26C1-8C72-CD1B-2B4A4A51E10B}"/>
              </a:ext>
            </a:extLst>
          </p:cNvPr>
          <p:cNvSpPr>
            <a:spLocks noGrp="1"/>
          </p:cNvSpPr>
          <p:nvPr>
            <p:ph type="title"/>
          </p:nvPr>
        </p:nvSpPr>
        <p:spPr>
          <a:xfrm>
            <a:off x="146838" y="124379"/>
            <a:ext cx="8783451" cy="725349"/>
          </a:xfrm>
        </p:spPr>
        <p:txBody>
          <a:bodyPr>
            <a:normAutofit/>
          </a:bodyPr>
          <a:lstStyle/>
          <a:p>
            <a:pPr algn="ctr"/>
            <a:r>
              <a:rPr lang="en-US" sz="2800" b="1" i="1" dirty="0">
                <a:solidFill>
                  <a:srgbClr val="FFFF00"/>
                </a:solidFill>
                <a:latin typeface="Algerian" panose="04020705040A02060702" pitchFamily="82" charset="0"/>
              </a:rPr>
              <a:t>Primary Camera Megapixel on Mobile</a:t>
            </a:r>
            <a:endParaRPr lang="en-IN" sz="2800" b="1" i="1" dirty="0">
              <a:solidFill>
                <a:srgbClr val="FFFF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C8C7C4E-920C-84BA-1DCC-76BF89919B75}"/>
              </a:ext>
            </a:extLst>
          </p:cNvPr>
          <p:cNvSpPr>
            <a:spLocks noGrp="1"/>
          </p:cNvSpPr>
          <p:nvPr>
            <p:ph idx="1"/>
          </p:nvPr>
        </p:nvSpPr>
        <p:spPr>
          <a:xfrm>
            <a:off x="1134657" y="1008003"/>
            <a:ext cx="7795631" cy="934263"/>
          </a:xfrm>
        </p:spPr>
        <p:txBody>
          <a:bodyPr>
            <a:normAutofit fontScale="85000" lnSpcReduction="20000"/>
          </a:bodyPr>
          <a:lstStyle/>
          <a:p>
            <a:r>
              <a:rPr lang="en-US" sz="1400" i="1" dirty="0"/>
              <a:t>Primary camera megapixel has an important role in a Mobile phone.</a:t>
            </a:r>
          </a:p>
          <a:p>
            <a:r>
              <a:rPr lang="en-US" sz="1400" i="1" dirty="0"/>
              <a:t>As per the below data suggest that maximum mobile has 7 to 10 megapixel and also the highest megapixel which is 20 has also good demand in the market.</a:t>
            </a:r>
          </a:p>
          <a:p>
            <a:r>
              <a:rPr lang="en-US" sz="1400" i="1" dirty="0"/>
              <a:t>Now in Context of price we can determine that the medium cost mobile phone with highest number of  megapixel has greater impact on the market.</a:t>
            </a:r>
            <a:endParaRPr lang="en-IN" sz="1400" i="1" dirty="0"/>
          </a:p>
        </p:txBody>
      </p:sp>
      <p:sp>
        <p:nvSpPr>
          <p:cNvPr id="9" name="Rectangle: Rounded Corners 8">
            <a:extLst>
              <a:ext uri="{FF2B5EF4-FFF2-40B4-BE49-F238E27FC236}">
                <a16:creationId xmlns:a16="http://schemas.microsoft.com/office/drawing/2014/main" id="{D6474E21-B987-096A-97E3-90520971A1C3}"/>
              </a:ext>
            </a:extLst>
          </p:cNvPr>
          <p:cNvSpPr/>
          <p:nvPr/>
        </p:nvSpPr>
        <p:spPr>
          <a:xfrm>
            <a:off x="240279" y="2115801"/>
            <a:ext cx="8276321" cy="2603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92D050"/>
                </a:solidFill>
                <a:latin typeface="Algerian" panose="04020705040A02060702" pitchFamily="82" charset="0"/>
              </a:rPr>
              <a:t>Primary camera Megapixel Visualization  wise in context of Price</a:t>
            </a:r>
            <a:endParaRPr lang="en-IN" b="1" i="1" dirty="0">
              <a:solidFill>
                <a:srgbClr val="92D050"/>
              </a:solidFill>
              <a:latin typeface="Algerian" panose="04020705040A02060702" pitchFamily="82" charset="0"/>
            </a:endParaRPr>
          </a:p>
        </p:txBody>
      </p:sp>
      <p:pic>
        <p:nvPicPr>
          <p:cNvPr id="5" name="Picture 4">
            <a:extLst>
              <a:ext uri="{FF2B5EF4-FFF2-40B4-BE49-F238E27FC236}">
                <a16:creationId xmlns:a16="http://schemas.microsoft.com/office/drawing/2014/main" id="{5B49AA81-CDC0-10AD-36C4-84EC444616C8}"/>
              </a:ext>
            </a:extLst>
          </p:cNvPr>
          <p:cNvPicPr>
            <a:picLocks noChangeAspect="1"/>
          </p:cNvPicPr>
          <p:nvPr/>
        </p:nvPicPr>
        <p:blipFill>
          <a:blip r:embed="rId2"/>
          <a:stretch>
            <a:fillRect/>
          </a:stretch>
        </p:blipFill>
        <p:spPr>
          <a:xfrm>
            <a:off x="240279" y="2549640"/>
            <a:ext cx="3917905" cy="2463776"/>
          </a:xfrm>
          <a:prstGeom prst="rect">
            <a:avLst/>
          </a:prstGeom>
        </p:spPr>
      </p:pic>
      <p:pic>
        <p:nvPicPr>
          <p:cNvPr id="10" name="Picture 9">
            <a:extLst>
              <a:ext uri="{FF2B5EF4-FFF2-40B4-BE49-F238E27FC236}">
                <a16:creationId xmlns:a16="http://schemas.microsoft.com/office/drawing/2014/main" id="{F6010661-0158-1F15-22DE-B2C3317407EC}"/>
              </a:ext>
            </a:extLst>
          </p:cNvPr>
          <p:cNvPicPr>
            <a:picLocks noChangeAspect="1"/>
          </p:cNvPicPr>
          <p:nvPr/>
        </p:nvPicPr>
        <p:blipFill>
          <a:blip r:embed="rId3"/>
          <a:stretch>
            <a:fillRect/>
          </a:stretch>
        </p:blipFill>
        <p:spPr>
          <a:xfrm>
            <a:off x="4449079" y="2549639"/>
            <a:ext cx="4585244" cy="2463775"/>
          </a:xfrm>
          <a:prstGeom prst="rect">
            <a:avLst/>
          </a:prstGeom>
        </p:spPr>
      </p:pic>
    </p:spTree>
    <p:extLst>
      <p:ext uri="{BB962C8B-B14F-4D97-AF65-F5344CB8AC3E}">
        <p14:creationId xmlns:p14="http://schemas.microsoft.com/office/powerpoint/2010/main" val="3964268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BF66-26C1-8C72-CD1B-2B4A4A51E10B}"/>
              </a:ext>
            </a:extLst>
          </p:cNvPr>
          <p:cNvSpPr>
            <a:spLocks noGrp="1"/>
          </p:cNvSpPr>
          <p:nvPr>
            <p:ph type="title"/>
          </p:nvPr>
        </p:nvSpPr>
        <p:spPr>
          <a:xfrm>
            <a:off x="146838" y="124379"/>
            <a:ext cx="8783451" cy="725349"/>
          </a:xfrm>
        </p:spPr>
        <p:txBody>
          <a:bodyPr>
            <a:normAutofit/>
          </a:bodyPr>
          <a:lstStyle/>
          <a:p>
            <a:pPr algn="ctr"/>
            <a:r>
              <a:rPr lang="en-US" sz="2800" b="1" i="1" dirty="0">
                <a:solidFill>
                  <a:srgbClr val="FFFF00"/>
                </a:solidFill>
                <a:latin typeface="Algerian" panose="04020705040A02060702" pitchFamily="82" charset="0"/>
              </a:rPr>
              <a:t>TOUCH Screen Availability on Mobile</a:t>
            </a:r>
            <a:endParaRPr lang="en-IN" sz="2800" b="1" i="1" dirty="0">
              <a:solidFill>
                <a:srgbClr val="FFFF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C8C7C4E-920C-84BA-1DCC-76BF89919B75}"/>
              </a:ext>
            </a:extLst>
          </p:cNvPr>
          <p:cNvSpPr>
            <a:spLocks noGrp="1"/>
          </p:cNvSpPr>
          <p:nvPr>
            <p:ph idx="1"/>
          </p:nvPr>
        </p:nvSpPr>
        <p:spPr>
          <a:xfrm>
            <a:off x="3263807" y="946406"/>
            <a:ext cx="5666482" cy="1047728"/>
          </a:xfrm>
        </p:spPr>
        <p:txBody>
          <a:bodyPr>
            <a:normAutofit fontScale="77500" lnSpcReduction="20000"/>
          </a:bodyPr>
          <a:lstStyle/>
          <a:p>
            <a:r>
              <a:rPr lang="en-US" sz="1400" i="1" dirty="0"/>
              <a:t>Now a days maximum mobile phone in the market are touch  screen but as per the data speaks something else.</a:t>
            </a:r>
          </a:p>
          <a:p>
            <a:r>
              <a:rPr lang="en-US" sz="1400" i="1" dirty="0"/>
              <a:t>Keypad mobile phone &amp; Touch screen mobile are very much similar in availability .</a:t>
            </a:r>
          </a:p>
          <a:p>
            <a:r>
              <a:rPr lang="en-US" sz="1400" i="1" dirty="0"/>
              <a:t>People wants both type of phone.</a:t>
            </a:r>
          </a:p>
          <a:p>
            <a:r>
              <a:rPr lang="en-US" sz="1400" i="1" dirty="0"/>
              <a:t>Here Touch screen mobile denotes as 1</a:t>
            </a:r>
          </a:p>
          <a:p>
            <a:r>
              <a:rPr lang="en-IN" sz="1400" i="1" dirty="0"/>
              <a:t>Non Touch screen mobile denotes as 0</a:t>
            </a:r>
          </a:p>
        </p:txBody>
      </p:sp>
      <p:sp>
        <p:nvSpPr>
          <p:cNvPr id="9" name="Rectangle: Rounded Corners 8">
            <a:extLst>
              <a:ext uri="{FF2B5EF4-FFF2-40B4-BE49-F238E27FC236}">
                <a16:creationId xmlns:a16="http://schemas.microsoft.com/office/drawing/2014/main" id="{D6474E21-B987-096A-97E3-90520971A1C3}"/>
              </a:ext>
            </a:extLst>
          </p:cNvPr>
          <p:cNvSpPr/>
          <p:nvPr/>
        </p:nvSpPr>
        <p:spPr>
          <a:xfrm>
            <a:off x="240279" y="2115801"/>
            <a:ext cx="8276321" cy="2603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92D050"/>
                </a:solidFill>
                <a:latin typeface="Algerian" panose="04020705040A02060702" pitchFamily="82" charset="0"/>
              </a:rPr>
              <a:t>Touch screen availability Visualization  wise in context of Price</a:t>
            </a:r>
            <a:endParaRPr lang="en-IN" b="1" i="1" dirty="0">
              <a:solidFill>
                <a:srgbClr val="92D050"/>
              </a:solidFill>
              <a:latin typeface="Algerian" panose="04020705040A02060702" pitchFamily="82" charset="0"/>
            </a:endParaRPr>
          </a:p>
        </p:txBody>
      </p:sp>
      <p:pic>
        <p:nvPicPr>
          <p:cNvPr id="8" name="Picture 7">
            <a:extLst>
              <a:ext uri="{FF2B5EF4-FFF2-40B4-BE49-F238E27FC236}">
                <a16:creationId xmlns:a16="http://schemas.microsoft.com/office/drawing/2014/main" id="{E2789A0A-8FAB-133F-4AF0-7EC5711FD9B5}"/>
              </a:ext>
            </a:extLst>
          </p:cNvPr>
          <p:cNvPicPr>
            <a:picLocks noChangeAspect="1"/>
          </p:cNvPicPr>
          <p:nvPr/>
        </p:nvPicPr>
        <p:blipFill>
          <a:blip r:embed="rId2"/>
          <a:stretch>
            <a:fillRect/>
          </a:stretch>
        </p:blipFill>
        <p:spPr>
          <a:xfrm>
            <a:off x="146839" y="946406"/>
            <a:ext cx="3003502" cy="933450"/>
          </a:xfrm>
          <a:prstGeom prst="rect">
            <a:avLst/>
          </a:prstGeom>
        </p:spPr>
      </p:pic>
      <p:pic>
        <p:nvPicPr>
          <p:cNvPr id="5" name="Picture 4">
            <a:extLst>
              <a:ext uri="{FF2B5EF4-FFF2-40B4-BE49-F238E27FC236}">
                <a16:creationId xmlns:a16="http://schemas.microsoft.com/office/drawing/2014/main" id="{894FBA7B-DA56-8BD9-8E38-75E7C0A457AC}"/>
              </a:ext>
            </a:extLst>
          </p:cNvPr>
          <p:cNvPicPr>
            <a:picLocks noChangeAspect="1"/>
          </p:cNvPicPr>
          <p:nvPr/>
        </p:nvPicPr>
        <p:blipFill>
          <a:blip r:embed="rId3"/>
          <a:stretch>
            <a:fillRect/>
          </a:stretch>
        </p:blipFill>
        <p:spPr>
          <a:xfrm>
            <a:off x="129937" y="2609548"/>
            <a:ext cx="2846869" cy="2365017"/>
          </a:xfrm>
          <a:prstGeom prst="rect">
            <a:avLst/>
          </a:prstGeom>
        </p:spPr>
      </p:pic>
      <p:pic>
        <p:nvPicPr>
          <p:cNvPr id="7" name="Picture 6">
            <a:extLst>
              <a:ext uri="{FF2B5EF4-FFF2-40B4-BE49-F238E27FC236}">
                <a16:creationId xmlns:a16="http://schemas.microsoft.com/office/drawing/2014/main" id="{E70CF8B5-C439-7342-E464-85635443A7C3}"/>
              </a:ext>
            </a:extLst>
          </p:cNvPr>
          <p:cNvPicPr>
            <a:picLocks noChangeAspect="1"/>
          </p:cNvPicPr>
          <p:nvPr/>
        </p:nvPicPr>
        <p:blipFill>
          <a:blip r:embed="rId4"/>
          <a:stretch>
            <a:fillRect/>
          </a:stretch>
        </p:blipFill>
        <p:spPr>
          <a:xfrm>
            <a:off x="3150341" y="2609547"/>
            <a:ext cx="2623060" cy="2373777"/>
          </a:xfrm>
          <a:prstGeom prst="rect">
            <a:avLst/>
          </a:prstGeom>
        </p:spPr>
      </p:pic>
      <p:pic>
        <p:nvPicPr>
          <p:cNvPr id="12" name="Picture 11">
            <a:extLst>
              <a:ext uri="{FF2B5EF4-FFF2-40B4-BE49-F238E27FC236}">
                <a16:creationId xmlns:a16="http://schemas.microsoft.com/office/drawing/2014/main" id="{8EDE2806-53F5-8021-D1AD-167B1A84CB87}"/>
              </a:ext>
            </a:extLst>
          </p:cNvPr>
          <p:cNvPicPr>
            <a:picLocks noChangeAspect="1"/>
          </p:cNvPicPr>
          <p:nvPr/>
        </p:nvPicPr>
        <p:blipFill>
          <a:blip r:embed="rId5"/>
          <a:stretch>
            <a:fillRect/>
          </a:stretch>
        </p:blipFill>
        <p:spPr>
          <a:xfrm>
            <a:off x="5946936" y="2609548"/>
            <a:ext cx="3092716" cy="2365018"/>
          </a:xfrm>
          <a:prstGeom prst="rect">
            <a:avLst/>
          </a:prstGeom>
        </p:spPr>
      </p:pic>
    </p:spTree>
    <p:extLst>
      <p:ext uri="{BB962C8B-B14F-4D97-AF65-F5344CB8AC3E}">
        <p14:creationId xmlns:p14="http://schemas.microsoft.com/office/powerpoint/2010/main" val="6814320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BF66-26C1-8C72-CD1B-2B4A4A51E10B}"/>
              </a:ext>
            </a:extLst>
          </p:cNvPr>
          <p:cNvSpPr>
            <a:spLocks noGrp="1"/>
          </p:cNvSpPr>
          <p:nvPr>
            <p:ph type="title"/>
          </p:nvPr>
        </p:nvSpPr>
        <p:spPr>
          <a:xfrm>
            <a:off x="146838" y="124379"/>
            <a:ext cx="8783451" cy="725349"/>
          </a:xfrm>
        </p:spPr>
        <p:txBody>
          <a:bodyPr>
            <a:normAutofit/>
          </a:bodyPr>
          <a:lstStyle/>
          <a:p>
            <a:pPr algn="ctr"/>
            <a:r>
              <a:rPr lang="en-US" sz="2800" b="1" i="1" dirty="0" err="1">
                <a:solidFill>
                  <a:srgbClr val="FFFF00"/>
                </a:solidFill>
                <a:latin typeface="Algerian" panose="04020705040A02060702" pitchFamily="82" charset="0"/>
              </a:rPr>
              <a:t>Wifi</a:t>
            </a:r>
            <a:r>
              <a:rPr lang="en-US" sz="2800" b="1" i="1" dirty="0">
                <a:solidFill>
                  <a:srgbClr val="FFFF00"/>
                </a:solidFill>
                <a:latin typeface="Algerian" panose="04020705040A02060702" pitchFamily="82" charset="0"/>
              </a:rPr>
              <a:t> Availability on Mobile</a:t>
            </a:r>
            <a:endParaRPr lang="en-IN" sz="2800" b="1" i="1" dirty="0">
              <a:solidFill>
                <a:srgbClr val="FFFF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C8C7C4E-920C-84BA-1DCC-76BF89919B75}"/>
              </a:ext>
            </a:extLst>
          </p:cNvPr>
          <p:cNvSpPr>
            <a:spLocks noGrp="1"/>
          </p:cNvSpPr>
          <p:nvPr>
            <p:ph idx="1"/>
          </p:nvPr>
        </p:nvSpPr>
        <p:spPr>
          <a:xfrm>
            <a:off x="3263807" y="946406"/>
            <a:ext cx="5666482" cy="1047728"/>
          </a:xfrm>
        </p:spPr>
        <p:txBody>
          <a:bodyPr>
            <a:normAutofit fontScale="92500"/>
          </a:bodyPr>
          <a:lstStyle/>
          <a:p>
            <a:r>
              <a:rPr lang="en-US" sz="1400" i="1" dirty="0"/>
              <a:t>WIFI availability plays vital role now a days in every Mobile phone.</a:t>
            </a:r>
          </a:p>
          <a:p>
            <a:r>
              <a:rPr lang="en-US" sz="1400" i="1" dirty="0"/>
              <a:t>But according to the data we can see that there was quite equal distribution.</a:t>
            </a:r>
          </a:p>
          <a:p>
            <a:r>
              <a:rPr lang="en-US" sz="1400" i="1" dirty="0"/>
              <a:t>Significantly if we see in context of price there was little spike on very high cost mobile phone</a:t>
            </a:r>
            <a:endParaRPr lang="en-IN" sz="1400" i="1" dirty="0"/>
          </a:p>
        </p:txBody>
      </p:sp>
      <p:sp>
        <p:nvSpPr>
          <p:cNvPr id="9" name="Rectangle: Rounded Corners 8">
            <a:extLst>
              <a:ext uri="{FF2B5EF4-FFF2-40B4-BE49-F238E27FC236}">
                <a16:creationId xmlns:a16="http://schemas.microsoft.com/office/drawing/2014/main" id="{D6474E21-B987-096A-97E3-90520971A1C3}"/>
              </a:ext>
            </a:extLst>
          </p:cNvPr>
          <p:cNvSpPr/>
          <p:nvPr/>
        </p:nvSpPr>
        <p:spPr>
          <a:xfrm>
            <a:off x="240279" y="2115801"/>
            <a:ext cx="8276321" cy="2603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92D050"/>
                </a:solidFill>
                <a:latin typeface="Algerian" panose="04020705040A02060702" pitchFamily="82" charset="0"/>
              </a:rPr>
              <a:t>WIFI availability Visualization  wise in context of Price</a:t>
            </a:r>
            <a:endParaRPr lang="en-IN" b="1" i="1" dirty="0">
              <a:solidFill>
                <a:srgbClr val="92D050"/>
              </a:solidFill>
              <a:latin typeface="Algerian" panose="04020705040A02060702" pitchFamily="82" charset="0"/>
            </a:endParaRPr>
          </a:p>
        </p:txBody>
      </p:sp>
      <p:sp>
        <p:nvSpPr>
          <p:cNvPr id="4" name="Title 1">
            <a:extLst>
              <a:ext uri="{FF2B5EF4-FFF2-40B4-BE49-F238E27FC236}">
                <a16:creationId xmlns:a16="http://schemas.microsoft.com/office/drawing/2014/main" id="{E2B6BF66-26C1-8C72-CD1B-2B4A4A51E10B}"/>
              </a:ext>
            </a:extLst>
          </p:cNvPr>
          <p:cNvSpPr txBox="1">
            <a:spLocks/>
          </p:cNvSpPr>
          <p:nvPr/>
        </p:nvSpPr>
        <p:spPr>
          <a:xfrm>
            <a:off x="146838" y="124379"/>
            <a:ext cx="8783451" cy="725349"/>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FF29FF"/>
                </a:solidFill>
                <a:effectLst>
                  <a:outerShdw blurRad="50800" dist="38100" dir="2700000" algn="tl" rotWithShape="0">
                    <a:prstClr val="black">
                      <a:alpha val="40000"/>
                    </a:prstClr>
                  </a:outerShdw>
                </a:effectLst>
                <a:latin typeface="+mj-lt"/>
                <a:ea typeface="+mj-ea"/>
                <a:cs typeface="+mj-cs"/>
              </a:defRPr>
            </a:lvl1pPr>
          </a:lstStyle>
          <a:p>
            <a:pPr algn="ctr"/>
            <a:r>
              <a:rPr lang="en-US" sz="2800" b="1" i="1">
                <a:solidFill>
                  <a:srgbClr val="FFFF00"/>
                </a:solidFill>
                <a:latin typeface="Algerian" panose="04020705040A02060702" pitchFamily="82" charset="0"/>
              </a:rPr>
              <a:t>WIFI Availability on Mobile</a:t>
            </a:r>
            <a:endParaRPr lang="en-IN" sz="2800" b="1" i="1" dirty="0">
              <a:solidFill>
                <a:srgbClr val="FFFF00"/>
              </a:solidFill>
              <a:latin typeface="Algerian" panose="04020705040A02060702" pitchFamily="82" charset="0"/>
            </a:endParaRPr>
          </a:p>
        </p:txBody>
      </p:sp>
      <p:pic>
        <p:nvPicPr>
          <p:cNvPr id="5" name="Picture 4">
            <a:extLst>
              <a:ext uri="{FF2B5EF4-FFF2-40B4-BE49-F238E27FC236}">
                <a16:creationId xmlns:a16="http://schemas.microsoft.com/office/drawing/2014/main" id="{E2789A0A-8FAB-133F-4AF0-7EC5711FD9B5}"/>
              </a:ext>
            </a:extLst>
          </p:cNvPr>
          <p:cNvPicPr>
            <a:picLocks noChangeAspect="1"/>
          </p:cNvPicPr>
          <p:nvPr/>
        </p:nvPicPr>
        <p:blipFill>
          <a:blip r:embed="rId2"/>
          <a:stretch>
            <a:fillRect/>
          </a:stretch>
        </p:blipFill>
        <p:spPr>
          <a:xfrm>
            <a:off x="146839" y="946406"/>
            <a:ext cx="3003502" cy="933450"/>
          </a:xfrm>
          <a:prstGeom prst="rect">
            <a:avLst/>
          </a:prstGeom>
        </p:spPr>
      </p:pic>
      <p:pic>
        <p:nvPicPr>
          <p:cNvPr id="7" name="Picture 6">
            <a:extLst>
              <a:ext uri="{FF2B5EF4-FFF2-40B4-BE49-F238E27FC236}">
                <a16:creationId xmlns:a16="http://schemas.microsoft.com/office/drawing/2014/main" id="{11C2B5ED-A1CD-CAB1-04BB-06EF5425E71C}"/>
              </a:ext>
            </a:extLst>
          </p:cNvPr>
          <p:cNvPicPr>
            <a:picLocks noChangeAspect="1"/>
          </p:cNvPicPr>
          <p:nvPr/>
        </p:nvPicPr>
        <p:blipFill>
          <a:blip r:embed="rId3"/>
          <a:stretch>
            <a:fillRect/>
          </a:stretch>
        </p:blipFill>
        <p:spPr>
          <a:xfrm>
            <a:off x="149717" y="2636926"/>
            <a:ext cx="2793717" cy="2198870"/>
          </a:xfrm>
          <a:prstGeom prst="rect">
            <a:avLst/>
          </a:prstGeom>
        </p:spPr>
      </p:pic>
      <p:pic>
        <p:nvPicPr>
          <p:cNvPr id="12" name="Picture 11">
            <a:extLst>
              <a:ext uri="{FF2B5EF4-FFF2-40B4-BE49-F238E27FC236}">
                <a16:creationId xmlns:a16="http://schemas.microsoft.com/office/drawing/2014/main" id="{17D1C9D9-2820-3A23-302F-ADA5A8020F7F}"/>
              </a:ext>
            </a:extLst>
          </p:cNvPr>
          <p:cNvPicPr>
            <a:picLocks noChangeAspect="1"/>
          </p:cNvPicPr>
          <p:nvPr/>
        </p:nvPicPr>
        <p:blipFill>
          <a:blip r:embed="rId4"/>
          <a:stretch>
            <a:fillRect/>
          </a:stretch>
        </p:blipFill>
        <p:spPr>
          <a:xfrm>
            <a:off x="3150341" y="2636927"/>
            <a:ext cx="2633697" cy="2198870"/>
          </a:xfrm>
          <a:prstGeom prst="rect">
            <a:avLst/>
          </a:prstGeom>
        </p:spPr>
      </p:pic>
      <p:pic>
        <p:nvPicPr>
          <p:cNvPr id="16" name="Picture 15">
            <a:extLst>
              <a:ext uri="{FF2B5EF4-FFF2-40B4-BE49-F238E27FC236}">
                <a16:creationId xmlns:a16="http://schemas.microsoft.com/office/drawing/2014/main" id="{B7BF6B34-68B2-52AE-C3AD-0F61C4D6113B}"/>
              </a:ext>
            </a:extLst>
          </p:cNvPr>
          <p:cNvPicPr>
            <a:picLocks noChangeAspect="1"/>
          </p:cNvPicPr>
          <p:nvPr/>
        </p:nvPicPr>
        <p:blipFill>
          <a:blip r:embed="rId5"/>
          <a:stretch>
            <a:fillRect/>
          </a:stretch>
        </p:blipFill>
        <p:spPr>
          <a:xfrm>
            <a:off x="5990945" y="2636926"/>
            <a:ext cx="2939344" cy="2198870"/>
          </a:xfrm>
          <a:prstGeom prst="rect">
            <a:avLst/>
          </a:prstGeom>
        </p:spPr>
      </p:pic>
    </p:spTree>
    <p:extLst>
      <p:ext uri="{BB962C8B-B14F-4D97-AF65-F5344CB8AC3E}">
        <p14:creationId xmlns:p14="http://schemas.microsoft.com/office/powerpoint/2010/main" val="2922321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BF66-26C1-8C72-CD1B-2B4A4A51E10B}"/>
              </a:ext>
            </a:extLst>
          </p:cNvPr>
          <p:cNvSpPr>
            <a:spLocks noGrp="1"/>
          </p:cNvSpPr>
          <p:nvPr>
            <p:ph type="title"/>
          </p:nvPr>
        </p:nvSpPr>
        <p:spPr>
          <a:xfrm>
            <a:off x="146838" y="124379"/>
            <a:ext cx="8783451" cy="725349"/>
          </a:xfrm>
        </p:spPr>
        <p:txBody>
          <a:bodyPr>
            <a:normAutofit/>
          </a:bodyPr>
          <a:lstStyle/>
          <a:p>
            <a:pPr algn="ctr"/>
            <a:r>
              <a:rPr lang="en-US" sz="2800" b="1" i="1" dirty="0">
                <a:solidFill>
                  <a:srgbClr val="FFFF00"/>
                </a:solidFill>
                <a:latin typeface="Algerian" panose="04020705040A02060702" pitchFamily="82" charset="0"/>
              </a:rPr>
              <a:t>Correlation between the features on mobile </a:t>
            </a:r>
            <a:endParaRPr lang="en-IN" sz="2800" b="1" i="1" dirty="0">
              <a:solidFill>
                <a:srgbClr val="FFFF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C8C7C4E-920C-84BA-1DCC-76BF89919B75}"/>
              </a:ext>
            </a:extLst>
          </p:cNvPr>
          <p:cNvSpPr>
            <a:spLocks noGrp="1"/>
          </p:cNvSpPr>
          <p:nvPr>
            <p:ph idx="1"/>
          </p:nvPr>
        </p:nvSpPr>
        <p:spPr>
          <a:xfrm>
            <a:off x="1348239" y="754213"/>
            <a:ext cx="7582050" cy="1239921"/>
          </a:xfrm>
        </p:spPr>
        <p:txBody>
          <a:bodyPr>
            <a:normAutofit fontScale="85000" lnSpcReduction="20000"/>
          </a:bodyPr>
          <a:lstStyle/>
          <a:p>
            <a:r>
              <a:rPr lang="en-US" sz="1400" i="1" dirty="0"/>
              <a:t>As per the below picture says that there was few positive correlation  between</a:t>
            </a:r>
          </a:p>
          <a:p>
            <a:r>
              <a:rPr lang="en-US" sz="1400" i="1" dirty="0"/>
              <a:t>RAM &amp; PRICE – which is significantly high i.e. 0.88</a:t>
            </a:r>
          </a:p>
          <a:p>
            <a:r>
              <a:rPr lang="en-US" sz="1400" i="1" dirty="0"/>
              <a:t>Front Camera &amp; Primary Camera – which is 0.64</a:t>
            </a:r>
          </a:p>
          <a:p>
            <a:r>
              <a:rPr lang="en-US" sz="1400" i="1" dirty="0"/>
              <a:t>4g &amp; 3g – which is 0.58 respectively.</a:t>
            </a:r>
          </a:p>
          <a:p>
            <a:r>
              <a:rPr lang="en-US" sz="1400" i="1" dirty="0"/>
              <a:t>But there was also some negative correlation exists  like between</a:t>
            </a:r>
          </a:p>
          <a:p>
            <a:r>
              <a:rPr lang="en-US" sz="1400" i="1" dirty="0"/>
              <a:t>Talk time &amp; WIFI – which is -0.03 </a:t>
            </a:r>
            <a:r>
              <a:rPr lang="en-US" sz="1400" i="1" dirty="0" err="1"/>
              <a:t>respectivelty</a:t>
            </a:r>
            <a:r>
              <a:rPr lang="en-US" sz="1400" i="1" dirty="0"/>
              <a:t>.</a:t>
            </a:r>
            <a:endParaRPr lang="en-IN" sz="1400" i="1" dirty="0"/>
          </a:p>
        </p:txBody>
      </p:sp>
      <p:sp>
        <p:nvSpPr>
          <p:cNvPr id="4" name="Title 1">
            <a:extLst>
              <a:ext uri="{FF2B5EF4-FFF2-40B4-BE49-F238E27FC236}">
                <a16:creationId xmlns:a16="http://schemas.microsoft.com/office/drawing/2014/main" id="{E2B6BF66-26C1-8C72-CD1B-2B4A4A51E10B}"/>
              </a:ext>
            </a:extLst>
          </p:cNvPr>
          <p:cNvSpPr txBox="1">
            <a:spLocks/>
          </p:cNvSpPr>
          <p:nvPr/>
        </p:nvSpPr>
        <p:spPr>
          <a:xfrm>
            <a:off x="146838" y="124379"/>
            <a:ext cx="8783451" cy="725349"/>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3600" kern="1200">
                <a:solidFill>
                  <a:srgbClr val="FF29FF"/>
                </a:solidFill>
                <a:effectLst>
                  <a:outerShdw blurRad="50800" dist="38100" dir="2700000" algn="tl" rotWithShape="0">
                    <a:prstClr val="black">
                      <a:alpha val="40000"/>
                    </a:prstClr>
                  </a:outerShdw>
                </a:effectLst>
                <a:latin typeface="+mj-lt"/>
                <a:ea typeface="+mj-ea"/>
                <a:cs typeface="+mj-cs"/>
              </a:defRPr>
            </a:lvl1pPr>
          </a:lstStyle>
          <a:p>
            <a:pPr algn="ctr"/>
            <a:endParaRPr lang="en-IN" sz="2800" b="1" i="1" dirty="0">
              <a:solidFill>
                <a:srgbClr val="FFFF00"/>
              </a:solidFill>
              <a:latin typeface="Algerian" panose="04020705040A02060702" pitchFamily="82" charset="0"/>
            </a:endParaRPr>
          </a:p>
        </p:txBody>
      </p:sp>
      <p:pic>
        <p:nvPicPr>
          <p:cNvPr id="8" name="Picture 7">
            <a:extLst>
              <a:ext uri="{FF2B5EF4-FFF2-40B4-BE49-F238E27FC236}">
                <a16:creationId xmlns:a16="http://schemas.microsoft.com/office/drawing/2014/main" id="{1841B20B-59BE-8DFC-53D5-52DF06731E29}"/>
              </a:ext>
            </a:extLst>
          </p:cNvPr>
          <p:cNvPicPr>
            <a:picLocks noChangeAspect="1"/>
          </p:cNvPicPr>
          <p:nvPr/>
        </p:nvPicPr>
        <p:blipFill>
          <a:blip r:embed="rId2"/>
          <a:stretch>
            <a:fillRect/>
          </a:stretch>
        </p:blipFill>
        <p:spPr>
          <a:xfrm>
            <a:off x="250937" y="1994134"/>
            <a:ext cx="8679351" cy="3024987"/>
          </a:xfrm>
          <a:prstGeom prst="rect">
            <a:avLst/>
          </a:prstGeom>
        </p:spPr>
      </p:pic>
    </p:spTree>
    <p:extLst>
      <p:ext uri="{BB962C8B-B14F-4D97-AF65-F5344CB8AC3E}">
        <p14:creationId xmlns:p14="http://schemas.microsoft.com/office/powerpoint/2010/main" val="25070009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D14B8CE-FBFD-0F5D-C475-5ABE332CDBC2}"/>
              </a:ext>
            </a:extLst>
          </p:cNvPr>
          <p:cNvSpPr>
            <a:spLocks noGrp="1"/>
          </p:cNvSpPr>
          <p:nvPr>
            <p:ph type="title"/>
          </p:nvPr>
        </p:nvSpPr>
        <p:spPr>
          <a:xfrm>
            <a:off x="1241447" y="233605"/>
            <a:ext cx="7855831" cy="616041"/>
          </a:xfrm>
        </p:spPr>
        <p:txBody>
          <a:bodyPr>
            <a:normAutofit fontScale="90000"/>
          </a:bodyPr>
          <a:lstStyle/>
          <a:p>
            <a:pPr algn="r"/>
            <a:r>
              <a:rPr lang="en-US" sz="3600" b="1" i="1" dirty="0">
                <a:solidFill>
                  <a:srgbClr val="FFFF00"/>
                </a:solidFill>
                <a:latin typeface="Algerian" panose="04020705040A02060702" pitchFamily="82" charset="0"/>
              </a:rPr>
              <a:t>Machine Learning ALOGORITHMS</a:t>
            </a:r>
            <a:endParaRPr lang="en-IN" sz="3600" b="1" i="1" dirty="0">
              <a:solidFill>
                <a:srgbClr val="FFFF00"/>
              </a:solidFill>
              <a:latin typeface="Algerian" panose="04020705040A02060702" pitchFamily="82" charset="0"/>
            </a:endParaRPr>
          </a:p>
        </p:txBody>
      </p:sp>
      <p:sp>
        <p:nvSpPr>
          <p:cNvPr id="5" name="Arrow: Down 4">
            <a:extLst>
              <a:ext uri="{FF2B5EF4-FFF2-40B4-BE49-F238E27FC236}">
                <a16:creationId xmlns:a16="http://schemas.microsoft.com/office/drawing/2014/main" id="{18E985D1-4617-6CD8-FD9E-5BD2913AA104}"/>
              </a:ext>
            </a:extLst>
          </p:cNvPr>
          <p:cNvSpPr/>
          <p:nvPr/>
        </p:nvSpPr>
        <p:spPr>
          <a:xfrm>
            <a:off x="4572000" y="809599"/>
            <a:ext cx="347071" cy="1067913"/>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dirty="0"/>
          </a:p>
        </p:txBody>
      </p:sp>
      <p:cxnSp>
        <p:nvCxnSpPr>
          <p:cNvPr id="7" name="Straight Arrow Connector 6">
            <a:extLst>
              <a:ext uri="{FF2B5EF4-FFF2-40B4-BE49-F238E27FC236}">
                <a16:creationId xmlns:a16="http://schemas.microsoft.com/office/drawing/2014/main" id="{45D56FF6-EC5D-6EF3-6003-31070D1A59BB}"/>
              </a:ext>
            </a:extLst>
          </p:cNvPr>
          <p:cNvCxnSpPr>
            <a:cxnSpLocks/>
          </p:cNvCxnSpPr>
          <p:nvPr/>
        </p:nvCxnSpPr>
        <p:spPr>
          <a:xfrm>
            <a:off x="0" y="1882196"/>
            <a:ext cx="9144000" cy="0"/>
          </a:xfrm>
          <a:prstGeom prst="straightConnector1">
            <a:avLst/>
          </a:prstGeom>
          <a:ln w="76200">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Arrow: Down 8">
            <a:extLst>
              <a:ext uri="{FF2B5EF4-FFF2-40B4-BE49-F238E27FC236}">
                <a16:creationId xmlns:a16="http://schemas.microsoft.com/office/drawing/2014/main" id="{D2048E65-D2D9-077A-DA0B-A1AC83F33A70}"/>
              </a:ext>
            </a:extLst>
          </p:cNvPr>
          <p:cNvSpPr/>
          <p:nvPr/>
        </p:nvSpPr>
        <p:spPr>
          <a:xfrm>
            <a:off x="690806" y="1950930"/>
            <a:ext cx="160187" cy="551989"/>
          </a:xfrm>
          <a:prstGeom prst="down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0" name="Arrow: Down 9">
            <a:extLst>
              <a:ext uri="{FF2B5EF4-FFF2-40B4-BE49-F238E27FC236}">
                <a16:creationId xmlns:a16="http://schemas.microsoft.com/office/drawing/2014/main" id="{76A5757E-EDD9-A94E-0709-ADDDC26C46BB}"/>
              </a:ext>
            </a:extLst>
          </p:cNvPr>
          <p:cNvSpPr/>
          <p:nvPr/>
        </p:nvSpPr>
        <p:spPr>
          <a:xfrm>
            <a:off x="2555199" y="1951866"/>
            <a:ext cx="160187" cy="551989"/>
          </a:xfrm>
          <a:prstGeom prst="down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1" name="Arrow: Down 10">
            <a:extLst>
              <a:ext uri="{FF2B5EF4-FFF2-40B4-BE49-F238E27FC236}">
                <a16:creationId xmlns:a16="http://schemas.microsoft.com/office/drawing/2014/main" id="{A2EFD14D-3138-FED3-94F1-B46EC0993434}"/>
              </a:ext>
            </a:extLst>
          </p:cNvPr>
          <p:cNvSpPr/>
          <p:nvPr/>
        </p:nvSpPr>
        <p:spPr>
          <a:xfrm>
            <a:off x="4411813" y="1941912"/>
            <a:ext cx="160187" cy="551989"/>
          </a:xfrm>
          <a:prstGeom prst="down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9E62FDCC-0808-9D39-1731-CC1DE13AEF8E}"/>
              </a:ext>
            </a:extLst>
          </p:cNvPr>
          <p:cNvSpPr/>
          <p:nvPr/>
        </p:nvSpPr>
        <p:spPr>
          <a:xfrm>
            <a:off x="6358529" y="1950929"/>
            <a:ext cx="160187" cy="551989"/>
          </a:xfrm>
          <a:prstGeom prst="down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3" name="Arrow: Down 12">
            <a:extLst>
              <a:ext uri="{FF2B5EF4-FFF2-40B4-BE49-F238E27FC236}">
                <a16:creationId xmlns:a16="http://schemas.microsoft.com/office/drawing/2014/main" id="{BFB0854B-7B9F-0928-BB1E-D934131E01FA}"/>
              </a:ext>
            </a:extLst>
          </p:cNvPr>
          <p:cNvSpPr/>
          <p:nvPr/>
        </p:nvSpPr>
        <p:spPr>
          <a:xfrm>
            <a:off x="8373100" y="1941911"/>
            <a:ext cx="160187" cy="551989"/>
          </a:xfrm>
          <a:prstGeom prst="down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IN"/>
          </a:p>
        </p:txBody>
      </p:sp>
      <p:sp>
        <p:nvSpPr>
          <p:cNvPr id="14" name="Flowchart: Alternate Process 13">
            <a:extLst>
              <a:ext uri="{FF2B5EF4-FFF2-40B4-BE49-F238E27FC236}">
                <a16:creationId xmlns:a16="http://schemas.microsoft.com/office/drawing/2014/main" id="{4660ED02-EEFD-6A6C-5879-FC89CA33C793}"/>
              </a:ext>
            </a:extLst>
          </p:cNvPr>
          <p:cNvSpPr/>
          <p:nvPr/>
        </p:nvSpPr>
        <p:spPr>
          <a:xfrm>
            <a:off x="46722" y="2502919"/>
            <a:ext cx="1608542" cy="1421656"/>
          </a:xfrm>
          <a:prstGeom prst="flowChartAlternateProces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b="1" i="1" dirty="0">
                <a:solidFill>
                  <a:srgbClr val="FFFF00"/>
                </a:solidFill>
                <a:latin typeface="Algerian" panose="04020705040A02060702" pitchFamily="82" charset="0"/>
              </a:rPr>
              <a:t>Decision </a:t>
            </a:r>
          </a:p>
          <a:p>
            <a:pPr algn="ctr"/>
            <a:r>
              <a:rPr lang="en-US" b="1" i="1" dirty="0">
                <a:solidFill>
                  <a:srgbClr val="FFFF00"/>
                </a:solidFill>
                <a:latin typeface="Algerian" panose="04020705040A02060702" pitchFamily="82" charset="0"/>
              </a:rPr>
              <a:t>Tree</a:t>
            </a:r>
          </a:p>
          <a:p>
            <a:pPr algn="ctr"/>
            <a:r>
              <a:rPr lang="en-US" b="1" i="1" dirty="0">
                <a:solidFill>
                  <a:srgbClr val="FFFF00"/>
                </a:solidFill>
                <a:latin typeface="Algerian" panose="04020705040A02060702" pitchFamily="82" charset="0"/>
              </a:rPr>
              <a:t>Classifier</a:t>
            </a:r>
            <a:endParaRPr lang="en-IN" b="1" i="1" dirty="0">
              <a:solidFill>
                <a:srgbClr val="FFFF00"/>
              </a:solidFill>
              <a:latin typeface="Algerian" panose="04020705040A02060702" pitchFamily="82" charset="0"/>
            </a:endParaRPr>
          </a:p>
        </p:txBody>
      </p:sp>
      <p:sp>
        <p:nvSpPr>
          <p:cNvPr id="16" name="Flowchart: Alternate Process 15">
            <a:extLst>
              <a:ext uri="{FF2B5EF4-FFF2-40B4-BE49-F238E27FC236}">
                <a16:creationId xmlns:a16="http://schemas.microsoft.com/office/drawing/2014/main" id="{9956A5FC-1685-3B6B-FBA2-23341375DA7B}"/>
              </a:ext>
            </a:extLst>
          </p:cNvPr>
          <p:cNvSpPr/>
          <p:nvPr/>
        </p:nvSpPr>
        <p:spPr>
          <a:xfrm>
            <a:off x="1834363" y="2534621"/>
            <a:ext cx="1608542" cy="1421656"/>
          </a:xfrm>
          <a:prstGeom prst="flowChartAlternateProces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b="1" i="1" dirty="0">
                <a:solidFill>
                  <a:srgbClr val="FFFF00"/>
                </a:solidFill>
                <a:latin typeface="Algerian" panose="04020705040A02060702" pitchFamily="82" charset="0"/>
              </a:rPr>
              <a:t>Random</a:t>
            </a:r>
          </a:p>
          <a:p>
            <a:pPr algn="ctr"/>
            <a:r>
              <a:rPr lang="en-US" b="1" i="1" dirty="0">
                <a:solidFill>
                  <a:srgbClr val="FFFF00"/>
                </a:solidFill>
                <a:latin typeface="Algerian" panose="04020705040A02060702" pitchFamily="82" charset="0"/>
              </a:rPr>
              <a:t>Forest </a:t>
            </a:r>
          </a:p>
          <a:p>
            <a:pPr algn="ctr"/>
            <a:r>
              <a:rPr lang="en-US" b="1" i="1" dirty="0">
                <a:solidFill>
                  <a:srgbClr val="FFFF00"/>
                </a:solidFill>
                <a:latin typeface="Algerian" panose="04020705040A02060702" pitchFamily="82" charset="0"/>
              </a:rPr>
              <a:t>Classifier</a:t>
            </a:r>
            <a:endParaRPr lang="en-IN" b="1" i="1" dirty="0">
              <a:solidFill>
                <a:srgbClr val="FFFF00"/>
              </a:solidFill>
              <a:latin typeface="Algerian" panose="04020705040A02060702" pitchFamily="82" charset="0"/>
            </a:endParaRPr>
          </a:p>
        </p:txBody>
      </p:sp>
      <p:sp>
        <p:nvSpPr>
          <p:cNvPr id="17" name="Flowchart: Alternate Process 16">
            <a:extLst>
              <a:ext uri="{FF2B5EF4-FFF2-40B4-BE49-F238E27FC236}">
                <a16:creationId xmlns:a16="http://schemas.microsoft.com/office/drawing/2014/main" id="{41F828FD-35AC-7059-B8F6-5BB3F5AC5287}"/>
              </a:ext>
            </a:extLst>
          </p:cNvPr>
          <p:cNvSpPr/>
          <p:nvPr/>
        </p:nvSpPr>
        <p:spPr>
          <a:xfrm>
            <a:off x="3635351" y="2534621"/>
            <a:ext cx="1661938" cy="1421656"/>
          </a:xfrm>
          <a:prstGeom prst="flowChartAlternateProces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b="1" i="1" dirty="0">
                <a:solidFill>
                  <a:srgbClr val="FFFF00"/>
                </a:solidFill>
                <a:latin typeface="Algerian" panose="04020705040A02060702" pitchFamily="82" charset="0"/>
              </a:rPr>
              <a:t>Ada-boost</a:t>
            </a:r>
          </a:p>
          <a:p>
            <a:pPr algn="ctr"/>
            <a:r>
              <a:rPr lang="en-US" b="1" i="1" dirty="0">
                <a:solidFill>
                  <a:srgbClr val="FFFF00"/>
                </a:solidFill>
                <a:latin typeface="Algerian" panose="04020705040A02060702" pitchFamily="82" charset="0"/>
              </a:rPr>
              <a:t>Classifier</a:t>
            </a:r>
            <a:endParaRPr lang="en-IN" b="1" i="1" dirty="0">
              <a:solidFill>
                <a:srgbClr val="FFFF00"/>
              </a:solidFill>
              <a:latin typeface="Algerian" panose="04020705040A02060702" pitchFamily="82" charset="0"/>
            </a:endParaRPr>
          </a:p>
        </p:txBody>
      </p:sp>
      <p:sp>
        <p:nvSpPr>
          <p:cNvPr id="18" name="Flowchart: Alternate Process 17">
            <a:extLst>
              <a:ext uri="{FF2B5EF4-FFF2-40B4-BE49-F238E27FC236}">
                <a16:creationId xmlns:a16="http://schemas.microsoft.com/office/drawing/2014/main" id="{55870D35-9EB2-EAF4-0B4D-0E0E3C73A404}"/>
              </a:ext>
            </a:extLst>
          </p:cNvPr>
          <p:cNvSpPr/>
          <p:nvPr/>
        </p:nvSpPr>
        <p:spPr>
          <a:xfrm>
            <a:off x="5466377" y="2534621"/>
            <a:ext cx="1776517" cy="1421656"/>
          </a:xfrm>
          <a:prstGeom prst="flowChartAlternateProces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b="1" i="1" dirty="0">
                <a:solidFill>
                  <a:srgbClr val="FFFF00"/>
                </a:solidFill>
                <a:latin typeface="Algerian" panose="04020705040A02060702" pitchFamily="82" charset="0"/>
              </a:rPr>
              <a:t>Gradient</a:t>
            </a:r>
          </a:p>
          <a:p>
            <a:pPr algn="ctr"/>
            <a:r>
              <a:rPr lang="en-US" b="1" i="1" dirty="0">
                <a:solidFill>
                  <a:srgbClr val="FFFF00"/>
                </a:solidFill>
                <a:latin typeface="Algerian" panose="04020705040A02060702" pitchFamily="82" charset="0"/>
              </a:rPr>
              <a:t>Boosting</a:t>
            </a:r>
          </a:p>
          <a:p>
            <a:pPr algn="ctr"/>
            <a:r>
              <a:rPr lang="en-US" b="1" i="1" dirty="0">
                <a:solidFill>
                  <a:srgbClr val="FFFF00"/>
                </a:solidFill>
                <a:latin typeface="Algerian" panose="04020705040A02060702" pitchFamily="82" charset="0"/>
              </a:rPr>
              <a:t>classifier</a:t>
            </a:r>
            <a:endParaRPr lang="en-IN" b="1" i="1" dirty="0">
              <a:solidFill>
                <a:srgbClr val="FFFF00"/>
              </a:solidFill>
              <a:latin typeface="Algerian" panose="04020705040A02060702" pitchFamily="82" charset="0"/>
            </a:endParaRPr>
          </a:p>
        </p:txBody>
      </p:sp>
      <p:sp>
        <p:nvSpPr>
          <p:cNvPr id="19" name="Flowchart: Alternate Process 18">
            <a:extLst>
              <a:ext uri="{FF2B5EF4-FFF2-40B4-BE49-F238E27FC236}">
                <a16:creationId xmlns:a16="http://schemas.microsoft.com/office/drawing/2014/main" id="{C4A15787-9498-D05F-3F72-AB22E6DA0042}"/>
              </a:ext>
            </a:extLst>
          </p:cNvPr>
          <p:cNvSpPr/>
          <p:nvPr/>
        </p:nvSpPr>
        <p:spPr>
          <a:xfrm>
            <a:off x="7435340" y="2534621"/>
            <a:ext cx="1661938" cy="1421656"/>
          </a:xfrm>
          <a:prstGeom prst="flowChartAlternateProcess">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b="1" i="1" dirty="0">
                <a:solidFill>
                  <a:srgbClr val="FFFF00"/>
                </a:solidFill>
                <a:latin typeface="Algerian" panose="04020705040A02060702" pitchFamily="82" charset="0"/>
              </a:rPr>
              <a:t>Logistic</a:t>
            </a:r>
          </a:p>
          <a:p>
            <a:pPr algn="ctr"/>
            <a:r>
              <a:rPr lang="en-US" b="1" i="1" dirty="0">
                <a:solidFill>
                  <a:srgbClr val="FFFF00"/>
                </a:solidFill>
                <a:latin typeface="Algerian" panose="04020705040A02060702" pitchFamily="82" charset="0"/>
              </a:rPr>
              <a:t>Regression</a:t>
            </a:r>
            <a:endParaRPr lang="en-IN" b="1" i="1" dirty="0">
              <a:solidFill>
                <a:srgbClr val="FFFF00"/>
              </a:solidFill>
              <a:latin typeface="Algerian" panose="04020705040A02060702" pitchFamily="82" charset="0"/>
            </a:endParaRPr>
          </a:p>
        </p:txBody>
      </p:sp>
    </p:spTree>
    <p:extLst>
      <p:ext uri="{BB962C8B-B14F-4D97-AF65-F5344CB8AC3E}">
        <p14:creationId xmlns:p14="http://schemas.microsoft.com/office/powerpoint/2010/main" val="56879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4397-1D78-47D4-0025-841F538AADB3}"/>
              </a:ext>
            </a:extLst>
          </p:cNvPr>
          <p:cNvSpPr>
            <a:spLocks noGrp="1"/>
          </p:cNvSpPr>
          <p:nvPr>
            <p:ph type="title"/>
          </p:nvPr>
        </p:nvSpPr>
        <p:spPr>
          <a:xfrm>
            <a:off x="2429500" y="419561"/>
            <a:ext cx="6774569" cy="857250"/>
          </a:xfrm>
        </p:spPr>
        <p:txBody>
          <a:bodyPr>
            <a:noAutofit/>
          </a:bodyPr>
          <a:lstStyle/>
          <a:p>
            <a:r>
              <a:rPr lang="en-US" sz="3600" b="1" i="1" dirty="0">
                <a:solidFill>
                  <a:srgbClr val="FFFF00"/>
                </a:solidFill>
                <a:latin typeface="Algerian" panose="04020705040A02060702" pitchFamily="82" charset="0"/>
              </a:rPr>
              <a:t>Decision Tree Classifier</a:t>
            </a:r>
            <a:br>
              <a:rPr lang="en-IN" sz="2000" b="1" i="1" dirty="0">
                <a:solidFill>
                  <a:srgbClr val="FFFF00"/>
                </a:solidFill>
                <a:latin typeface="Algerian" panose="04020705040A02060702" pitchFamily="82" charset="0"/>
              </a:rPr>
            </a:br>
            <a:endParaRPr lang="en-IN" sz="2000" dirty="0"/>
          </a:p>
        </p:txBody>
      </p:sp>
      <p:pic>
        <p:nvPicPr>
          <p:cNvPr id="10" name="Picture 9">
            <a:extLst>
              <a:ext uri="{FF2B5EF4-FFF2-40B4-BE49-F238E27FC236}">
                <a16:creationId xmlns:a16="http://schemas.microsoft.com/office/drawing/2014/main" id="{A68564EE-667C-C9C4-3ABB-E5729BF9CF7A}"/>
              </a:ext>
            </a:extLst>
          </p:cNvPr>
          <p:cNvPicPr>
            <a:picLocks noChangeAspect="1"/>
          </p:cNvPicPr>
          <p:nvPr/>
        </p:nvPicPr>
        <p:blipFill>
          <a:blip r:embed="rId2"/>
          <a:stretch>
            <a:fillRect/>
          </a:stretch>
        </p:blipFill>
        <p:spPr>
          <a:xfrm>
            <a:off x="3096424" y="1362287"/>
            <a:ext cx="3084119" cy="613351"/>
          </a:xfrm>
          <a:prstGeom prst="rect">
            <a:avLst/>
          </a:prstGeom>
        </p:spPr>
      </p:pic>
      <p:pic>
        <p:nvPicPr>
          <p:cNvPr id="12" name="Picture 11">
            <a:extLst>
              <a:ext uri="{FF2B5EF4-FFF2-40B4-BE49-F238E27FC236}">
                <a16:creationId xmlns:a16="http://schemas.microsoft.com/office/drawing/2014/main" id="{0592E901-5665-ACF6-A0B3-B0AA3A256316}"/>
              </a:ext>
            </a:extLst>
          </p:cNvPr>
          <p:cNvPicPr>
            <a:picLocks noChangeAspect="1"/>
          </p:cNvPicPr>
          <p:nvPr/>
        </p:nvPicPr>
        <p:blipFill>
          <a:blip r:embed="rId3"/>
          <a:stretch>
            <a:fillRect/>
          </a:stretch>
        </p:blipFill>
        <p:spPr>
          <a:xfrm>
            <a:off x="296735" y="2457415"/>
            <a:ext cx="3924300" cy="2067864"/>
          </a:xfrm>
          <a:prstGeom prst="rect">
            <a:avLst/>
          </a:prstGeom>
        </p:spPr>
      </p:pic>
      <p:pic>
        <p:nvPicPr>
          <p:cNvPr id="14" name="Picture 13">
            <a:extLst>
              <a:ext uri="{FF2B5EF4-FFF2-40B4-BE49-F238E27FC236}">
                <a16:creationId xmlns:a16="http://schemas.microsoft.com/office/drawing/2014/main" id="{D892E83D-B1A9-5813-130B-006651F411DE}"/>
              </a:ext>
            </a:extLst>
          </p:cNvPr>
          <p:cNvPicPr>
            <a:picLocks noChangeAspect="1"/>
          </p:cNvPicPr>
          <p:nvPr/>
        </p:nvPicPr>
        <p:blipFill>
          <a:blip r:embed="rId4"/>
          <a:stretch>
            <a:fillRect/>
          </a:stretch>
        </p:blipFill>
        <p:spPr>
          <a:xfrm>
            <a:off x="4741921" y="2457415"/>
            <a:ext cx="4038600" cy="2067864"/>
          </a:xfrm>
          <a:prstGeom prst="rect">
            <a:avLst/>
          </a:prstGeom>
        </p:spPr>
      </p:pic>
    </p:spTree>
    <p:extLst>
      <p:ext uri="{BB962C8B-B14F-4D97-AF65-F5344CB8AC3E}">
        <p14:creationId xmlns:p14="http://schemas.microsoft.com/office/powerpoint/2010/main" val="3808356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4397-1D78-47D4-0025-841F538AADB3}"/>
              </a:ext>
            </a:extLst>
          </p:cNvPr>
          <p:cNvSpPr>
            <a:spLocks noGrp="1"/>
          </p:cNvSpPr>
          <p:nvPr>
            <p:ph type="title"/>
          </p:nvPr>
        </p:nvSpPr>
        <p:spPr>
          <a:xfrm>
            <a:off x="2429500" y="419561"/>
            <a:ext cx="6774569" cy="857250"/>
          </a:xfrm>
        </p:spPr>
        <p:txBody>
          <a:bodyPr>
            <a:noAutofit/>
          </a:bodyPr>
          <a:lstStyle/>
          <a:p>
            <a:pPr algn="ctr"/>
            <a:r>
              <a:rPr lang="en-US" sz="3200" b="1" i="1" dirty="0">
                <a:solidFill>
                  <a:srgbClr val="FFFF00"/>
                </a:solidFill>
                <a:latin typeface="Algerian" panose="04020705040A02060702" pitchFamily="82" charset="0"/>
              </a:rPr>
              <a:t>Random Forest  Classifier</a:t>
            </a:r>
            <a:endParaRPr lang="en-IN" sz="3200" b="1" i="1" dirty="0">
              <a:solidFill>
                <a:srgbClr val="FFFF00"/>
              </a:solidFill>
              <a:latin typeface="Algerian" panose="04020705040A02060702" pitchFamily="82" charset="0"/>
            </a:endParaRPr>
          </a:p>
        </p:txBody>
      </p:sp>
      <p:pic>
        <p:nvPicPr>
          <p:cNvPr id="13" name="Picture 12">
            <a:extLst>
              <a:ext uri="{FF2B5EF4-FFF2-40B4-BE49-F238E27FC236}">
                <a16:creationId xmlns:a16="http://schemas.microsoft.com/office/drawing/2014/main" id="{14731EA6-EEAB-EDA2-0E59-9A1F7FD4C049}"/>
              </a:ext>
            </a:extLst>
          </p:cNvPr>
          <p:cNvPicPr>
            <a:picLocks noChangeAspect="1"/>
          </p:cNvPicPr>
          <p:nvPr/>
        </p:nvPicPr>
        <p:blipFill>
          <a:blip r:embed="rId2"/>
          <a:stretch>
            <a:fillRect/>
          </a:stretch>
        </p:blipFill>
        <p:spPr>
          <a:xfrm>
            <a:off x="3035484" y="1298920"/>
            <a:ext cx="3365316" cy="829804"/>
          </a:xfrm>
          <a:prstGeom prst="rect">
            <a:avLst/>
          </a:prstGeom>
        </p:spPr>
      </p:pic>
      <p:pic>
        <p:nvPicPr>
          <p:cNvPr id="15" name="Picture 14">
            <a:extLst>
              <a:ext uri="{FF2B5EF4-FFF2-40B4-BE49-F238E27FC236}">
                <a16:creationId xmlns:a16="http://schemas.microsoft.com/office/drawing/2014/main" id="{273B4C28-452A-D16C-5C8C-77199BAEFA5D}"/>
              </a:ext>
            </a:extLst>
          </p:cNvPr>
          <p:cNvPicPr>
            <a:picLocks noChangeAspect="1"/>
          </p:cNvPicPr>
          <p:nvPr/>
        </p:nvPicPr>
        <p:blipFill>
          <a:blip r:embed="rId3"/>
          <a:stretch>
            <a:fillRect/>
          </a:stretch>
        </p:blipFill>
        <p:spPr>
          <a:xfrm>
            <a:off x="308141" y="2482305"/>
            <a:ext cx="4105275" cy="1990725"/>
          </a:xfrm>
          <a:prstGeom prst="rect">
            <a:avLst/>
          </a:prstGeom>
        </p:spPr>
      </p:pic>
      <p:pic>
        <p:nvPicPr>
          <p:cNvPr id="17" name="Picture 16">
            <a:extLst>
              <a:ext uri="{FF2B5EF4-FFF2-40B4-BE49-F238E27FC236}">
                <a16:creationId xmlns:a16="http://schemas.microsoft.com/office/drawing/2014/main" id="{86ABEE99-0C80-4A3C-2C44-0EB40BCBF1CB}"/>
              </a:ext>
            </a:extLst>
          </p:cNvPr>
          <p:cNvPicPr>
            <a:picLocks noChangeAspect="1"/>
          </p:cNvPicPr>
          <p:nvPr/>
        </p:nvPicPr>
        <p:blipFill>
          <a:blip r:embed="rId4"/>
          <a:stretch>
            <a:fillRect/>
          </a:stretch>
        </p:blipFill>
        <p:spPr>
          <a:xfrm>
            <a:off x="4797194" y="2482304"/>
            <a:ext cx="3981450" cy="1990725"/>
          </a:xfrm>
          <a:prstGeom prst="rect">
            <a:avLst/>
          </a:prstGeom>
        </p:spPr>
      </p:pic>
    </p:spTree>
    <p:extLst>
      <p:ext uri="{BB962C8B-B14F-4D97-AF65-F5344CB8AC3E}">
        <p14:creationId xmlns:p14="http://schemas.microsoft.com/office/powerpoint/2010/main" val="158101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4397-1D78-47D4-0025-841F538AADB3}"/>
              </a:ext>
            </a:extLst>
          </p:cNvPr>
          <p:cNvSpPr>
            <a:spLocks noGrp="1"/>
          </p:cNvSpPr>
          <p:nvPr>
            <p:ph type="title"/>
          </p:nvPr>
        </p:nvSpPr>
        <p:spPr>
          <a:xfrm>
            <a:off x="2429500" y="419561"/>
            <a:ext cx="6774569" cy="857250"/>
          </a:xfrm>
        </p:spPr>
        <p:txBody>
          <a:bodyPr>
            <a:noAutofit/>
          </a:bodyPr>
          <a:lstStyle/>
          <a:p>
            <a:pPr algn="ctr"/>
            <a:r>
              <a:rPr lang="en-US" sz="4000" b="1" i="1" dirty="0" err="1">
                <a:solidFill>
                  <a:srgbClr val="FFFF00"/>
                </a:solidFill>
                <a:latin typeface="Algerian" panose="04020705040A02060702" pitchFamily="82" charset="0"/>
              </a:rPr>
              <a:t>Adaboost</a:t>
            </a:r>
            <a:r>
              <a:rPr lang="en-US" sz="4000" b="1" i="1" dirty="0">
                <a:solidFill>
                  <a:srgbClr val="FFFF00"/>
                </a:solidFill>
                <a:latin typeface="Algerian" panose="04020705040A02060702" pitchFamily="82" charset="0"/>
              </a:rPr>
              <a:t> Classifier</a:t>
            </a:r>
            <a:endParaRPr lang="en-IN" sz="4000" b="1" i="1" dirty="0">
              <a:solidFill>
                <a:srgbClr val="FFFF00"/>
              </a:solidFill>
              <a:latin typeface="Algerian" panose="04020705040A02060702" pitchFamily="82" charset="0"/>
            </a:endParaRPr>
          </a:p>
        </p:txBody>
      </p:sp>
      <p:pic>
        <p:nvPicPr>
          <p:cNvPr id="7" name="Picture 6">
            <a:extLst>
              <a:ext uri="{FF2B5EF4-FFF2-40B4-BE49-F238E27FC236}">
                <a16:creationId xmlns:a16="http://schemas.microsoft.com/office/drawing/2014/main" id="{E9677584-CAC8-2222-052C-9EF53F6F9E6B}"/>
              </a:ext>
            </a:extLst>
          </p:cNvPr>
          <p:cNvPicPr>
            <a:picLocks noChangeAspect="1"/>
          </p:cNvPicPr>
          <p:nvPr/>
        </p:nvPicPr>
        <p:blipFill>
          <a:blip r:embed="rId2"/>
          <a:stretch>
            <a:fillRect/>
          </a:stretch>
        </p:blipFill>
        <p:spPr>
          <a:xfrm>
            <a:off x="231867" y="2482305"/>
            <a:ext cx="3981450" cy="2000250"/>
          </a:xfrm>
          <a:prstGeom prst="rect">
            <a:avLst/>
          </a:prstGeom>
        </p:spPr>
      </p:pic>
      <p:pic>
        <p:nvPicPr>
          <p:cNvPr id="10" name="Picture 9">
            <a:extLst>
              <a:ext uri="{FF2B5EF4-FFF2-40B4-BE49-F238E27FC236}">
                <a16:creationId xmlns:a16="http://schemas.microsoft.com/office/drawing/2014/main" id="{3578951B-5650-DC24-B47C-D3D3A613C5FB}"/>
              </a:ext>
            </a:extLst>
          </p:cNvPr>
          <p:cNvPicPr>
            <a:picLocks noChangeAspect="1"/>
          </p:cNvPicPr>
          <p:nvPr/>
        </p:nvPicPr>
        <p:blipFill>
          <a:blip r:embed="rId3"/>
          <a:stretch>
            <a:fillRect/>
          </a:stretch>
        </p:blipFill>
        <p:spPr>
          <a:xfrm>
            <a:off x="4572000" y="2482305"/>
            <a:ext cx="4086225" cy="2000250"/>
          </a:xfrm>
          <a:prstGeom prst="rect">
            <a:avLst/>
          </a:prstGeom>
        </p:spPr>
      </p:pic>
      <p:pic>
        <p:nvPicPr>
          <p:cNvPr id="13" name="Picture 12">
            <a:extLst>
              <a:ext uri="{FF2B5EF4-FFF2-40B4-BE49-F238E27FC236}">
                <a16:creationId xmlns:a16="http://schemas.microsoft.com/office/drawing/2014/main" id="{3EDCCA9D-9687-597E-C419-1A6D3BB33791}"/>
              </a:ext>
            </a:extLst>
          </p:cNvPr>
          <p:cNvPicPr>
            <a:picLocks noChangeAspect="1"/>
          </p:cNvPicPr>
          <p:nvPr/>
        </p:nvPicPr>
        <p:blipFill>
          <a:blip r:embed="rId4"/>
          <a:stretch>
            <a:fillRect/>
          </a:stretch>
        </p:blipFill>
        <p:spPr>
          <a:xfrm>
            <a:off x="3197409" y="1327108"/>
            <a:ext cx="2619375" cy="552450"/>
          </a:xfrm>
          <a:prstGeom prst="rect">
            <a:avLst/>
          </a:prstGeom>
        </p:spPr>
      </p:pic>
    </p:spTree>
    <p:extLst>
      <p:ext uri="{BB962C8B-B14F-4D97-AF65-F5344CB8AC3E}">
        <p14:creationId xmlns:p14="http://schemas.microsoft.com/office/powerpoint/2010/main" val="8295899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4397-1D78-47D4-0025-841F538AADB3}"/>
              </a:ext>
            </a:extLst>
          </p:cNvPr>
          <p:cNvSpPr>
            <a:spLocks noGrp="1"/>
          </p:cNvSpPr>
          <p:nvPr>
            <p:ph type="title"/>
          </p:nvPr>
        </p:nvSpPr>
        <p:spPr>
          <a:xfrm>
            <a:off x="2449524" y="395946"/>
            <a:ext cx="6647755" cy="734190"/>
          </a:xfrm>
        </p:spPr>
        <p:txBody>
          <a:bodyPr>
            <a:noAutofit/>
          </a:bodyPr>
          <a:lstStyle/>
          <a:p>
            <a:pPr algn="r"/>
            <a:r>
              <a:rPr lang="en-US" sz="2800" b="1" i="1" dirty="0">
                <a:solidFill>
                  <a:srgbClr val="FFFF00"/>
                </a:solidFill>
                <a:latin typeface="Algerian" panose="04020705040A02060702" pitchFamily="82" charset="0"/>
              </a:rPr>
              <a:t>Gradient Boosting classifier</a:t>
            </a:r>
            <a:endParaRPr lang="en-IN" sz="2800" b="1" i="1" dirty="0">
              <a:solidFill>
                <a:srgbClr val="FFFF00"/>
              </a:solidFill>
              <a:latin typeface="Algerian" panose="04020705040A02060702" pitchFamily="82" charset="0"/>
            </a:endParaRPr>
          </a:p>
        </p:txBody>
      </p:sp>
      <p:pic>
        <p:nvPicPr>
          <p:cNvPr id="5" name="Picture 4">
            <a:extLst>
              <a:ext uri="{FF2B5EF4-FFF2-40B4-BE49-F238E27FC236}">
                <a16:creationId xmlns:a16="http://schemas.microsoft.com/office/drawing/2014/main" id="{1B18584D-440E-5352-F8D3-85AF8C8621AC}"/>
              </a:ext>
            </a:extLst>
          </p:cNvPr>
          <p:cNvPicPr>
            <a:picLocks noChangeAspect="1"/>
          </p:cNvPicPr>
          <p:nvPr/>
        </p:nvPicPr>
        <p:blipFill>
          <a:blip r:embed="rId2"/>
          <a:stretch>
            <a:fillRect/>
          </a:stretch>
        </p:blipFill>
        <p:spPr>
          <a:xfrm>
            <a:off x="3343379" y="1323939"/>
            <a:ext cx="3244306" cy="600075"/>
          </a:xfrm>
          <a:prstGeom prst="rect">
            <a:avLst/>
          </a:prstGeom>
        </p:spPr>
      </p:pic>
      <p:pic>
        <p:nvPicPr>
          <p:cNvPr id="8" name="Picture 7">
            <a:extLst>
              <a:ext uri="{FF2B5EF4-FFF2-40B4-BE49-F238E27FC236}">
                <a16:creationId xmlns:a16="http://schemas.microsoft.com/office/drawing/2014/main" id="{C19D71C4-1233-EE6C-09A7-46900408C36C}"/>
              </a:ext>
            </a:extLst>
          </p:cNvPr>
          <p:cNvPicPr>
            <a:picLocks noChangeAspect="1"/>
          </p:cNvPicPr>
          <p:nvPr/>
        </p:nvPicPr>
        <p:blipFill>
          <a:blip r:embed="rId3"/>
          <a:stretch>
            <a:fillRect/>
          </a:stretch>
        </p:blipFill>
        <p:spPr>
          <a:xfrm>
            <a:off x="289052" y="2482304"/>
            <a:ext cx="3933825" cy="2000249"/>
          </a:xfrm>
          <a:prstGeom prst="rect">
            <a:avLst/>
          </a:prstGeom>
        </p:spPr>
      </p:pic>
      <p:pic>
        <p:nvPicPr>
          <p:cNvPr id="11" name="Picture 10">
            <a:extLst>
              <a:ext uri="{FF2B5EF4-FFF2-40B4-BE49-F238E27FC236}">
                <a16:creationId xmlns:a16="http://schemas.microsoft.com/office/drawing/2014/main" id="{D7CAECD6-0650-4D02-198F-C856A6E31864}"/>
              </a:ext>
            </a:extLst>
          </p:cNvPr>
          <p:cNvPicPr>
            <a:picLocks noChangeAspect="1"/>
          </p:cNvPicPr>
          <p:nvPr/>
        </p:nvPicPr>
        <p:blipFill>
          <a:blip r:embed="rId4"/>
          <a:stretch>
            <a:fillRect/>
          </a:stretch>
        </p:blipFill>
        <p:spPr>
          <a:xfrm>
            <a:off x="4768583" y="2482304"/>
            <a:ext cx="3971925" cy="2009775"/>
          </a:xfrm>
          <a:prstGeom prst="rect">
            <a:avLst/>
          </a:prstGeom>
        </p:spPr>
      </p:pic>
    </p:spTree>
    <p:extLst>
      <p:ext uri="{BB962C8B-B14F-4D97-AF65-F5344CB8AC3E}">
        <p14:creationId xmlns:p14="http://schemas.microsoft.com/office/powerpoint/2010/main" val="713157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i="1" u="none" strike="noStrike" baseline="0" dirty="0">
                <a:solidFill>
                  <a:srgbClr val="000000"/>
                </a:solidFill>
                <a:highlight>
                  <a:srgbClr val="00FFFF"/>
                </a:highlight>
                <a:latin typeface="Arial" panose="020B0604020202020204" pitchFamily="34" charset="0"/>
              </a:rPr>
              <a:t>DECLARATION</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0" i="1" u="none" strike="noStrike" baseline="0" dirty="0">
                <a:solidFill>
                  <a:srgbClr val="FFFF00"/>
                </a:solidFill>
                <a:latin typeface="Arial" panose="020B0604020202020204" pitchFamily="34" charset="0"/>
              </a:rPr>
              <a:t>I, </a:t>
            </a:r>
            <a:r>
              <a:rPr lang="en-US" b="1" i="1" u="none" strike="noStrike" baseline="0" dirty="0">
                <a:solidFill>
                  <a:srgbClr val="FFFF00"/>
                </a:solidFill>
                <a:latin typeface="Arial" panose="020B0604020202020204" pitchFamily="34" charset="0"/>
              </a:rPr>
              <a:t>Shibasis Karmakar</a:t>
            </a:r>
            <a:r>
              <a:rPr lang="en-US" b="0" i="1" u="none" strike="noStrike" baseline="0" dirty="0">
                <a:solidFill>
                  <a:srgbClr val="FFFF00"/>
                </a:solidFill>
                <a:latin typeface="Arial" panose="020B0604020202020204" pitchFamily="34" charset="0"/>
              </a:rPr>
              <a:t>, a working professional </a:t>
            </a:r>
            <a:r>
              <a:rPr lang="en-US" i="1" dirty="0">
                <a:solidFill>
                  <a:srgbClr val="FFFF00"/>
                </a:solidFill>
                <a:latin typeface="Arial" panose="020B0604020202020204" pitchFamily="34" charset="0"/>
              </a:rPr>
              <a:t>, </a:t>
            </a:r>
            <a:r>
              <a:rPr lang="en-US" b="0" i="1" u="none" strike="noStrike" baseline="0" dirty="0">
                <a:solidFill>
                  <a:srgbClr val="FFFF00"/>
                </a:solidFill>
                <a:latin typeface="Arial" panose="020B0604020202020204" pitchFamily="34" charset="0"/>
              </a:rPr>
              <a:t>have completed my Graduation from </a:t>
            </a:r>
            <a:r>
              <a:rPr lang="en-US" b="1" i="1" u="none" strike="noStrike" baseline="0" dirty="0">
                <a:solidFill>
                  <a:srgbClr val="FFFF00"/>
                </a:solidFill>
                <a:latin typeface="Arial" panose="020B0604020202020204" pitchFamily="34" charset="0"/>
              </a:rPr>
              <a:t>Calcutta University in 2010 on B.com(h). T</a:t>
            </a:r>
            <a:r>
              <a:rPr lang="en-US" b="0" i="1" u="none" strike="noStrike" baseline="0" dirty="0">
                <a:solidFill>
                  <a:srgbClr val="FFFF00"/>
                </a:solidFill>
                <a:latin typeface="Arial" panose="020B0604020202020204" pitchFamily="34" charset="0"/>
              </a:rPr>
              <a:t>he Project Report on </a:t>
            </a:r>
            <a:r>
              <a:rPr lang="en-US" b="1" i="1" u="none" strike="noStrike" baseline="0" dirty="0">
                <a:solidFill>
                  <a:srgbClr val="FFFF00"/>
                </a:solidFill>
                <a:latin typeface="Times New Roman" panose="02020603050405020304" pitchFamily="18" charset="0"/>
              </a:rPr>
              <a:t>A Study on </a:t>
            </a:r>
            <a:r>
              <a:rPr lang="en-US" sz="2900" b="1" i="1" dirty="0">
                <a:solidFill>
                  <a:srgbClr val="FFFF00"/>
                </a:solidFill>
                <a:latin typeface="Times New Roman" panose="02020603050405020304" pitchFamily="18" charset="0"/>
              </a:rPr>
              <a:t>Mobile Price Classification Using Machine Learning </a:t>
            </a:r>
            <a:r>
              <a:rPr lang="en-US" b="0" i="1" u="none" strike="noStrike" baseline="0" dirty="0">
                <a:solidFill>
                  <a:srgbClr val="FFFF00"/>
                </a:solidFill>
                <a:latin typeface="Arial" panose="020B0604020202020204" pitchFamily="34" charset="0"/>
              </a:rPr>
              <a:t>in fulfilment of </a:t>
            </a:r>
            <a:r>
              <a:rPr lang="en-IN" b="1" i="1" dirty="0">
                <a:solidFill>
                  <a:srgbClr val="FFFF00"/>
                </a:solidFill>
                <a:latin typeface="Arial" panose="020B0604020202020204" pitchFamily="34" charset="0"/>
              </a:rPr>
              <a:t>Internship program from </a:t>
            </a:r>
            <a:r>
              <a:rPr lang="en-IN" b="1" i="1" dirty="0" err="1">
                <a:solidFill>
                  <a:srgbClr val="FFFF00"/>
                </a:solidFill>
                <a:latin typeface="Arial" panose="020B0604020202020204" pitchFamily="34" charset="0"/>
              </a:rPr>
              <a:t>Mentorness</a:t>
            </a:r>
            <a:r>
              <a:rPr lang="en-IN" b="1" i="1" dirty="0">
                <a:solidFill>
                  <a:srgbClr val="FFFF00"/>
                </a:solidFill>
                <a:latin typeface="Arial" panose="020B0604020202020204" pitchFamily="34" charset="0"/>
              </a:rPr>
              <a:t> </a:t>
            </a:r>
            <a:r>
              <a:rPr lang="en-US" b="0" i="1" u="none" strike="noStrike" baseline="0" dirty="0">
                <a:solidFill>
                  <a:srgbClr val="FFFF00"/>
                </a:solidFill>
                <a:latin typeface="Arial" panose="020B0604020202020204" pitchFamily="34" charset="0"/>
              </a:rPr>
              <a:t>is the original work conducted by me.</a:t>
            </a:r>
          </a:p>
          <a:p>
            <a:pPr marL="0" indent="0">
              <a:buNone/>
            </a:pPr>
            <a:r>
              <a:rPr lang="en-US" b="0" i="1" u="none" strike="noStrike" baseline="0" dirty="0">
                <a:solidFill>
                  <a:srgbClr val="FFFF00"/>
                </a:solidFill>
                <a:latin typeface="Arial" panose="020B0604020202020204" pitchFamily="34" charset="0"/>
              </a:rPr>
              <a:t>The information and data given in the report is authentic to the best of my knowledge. This report has not been submitted to any other university for the award of any other degree, diploma and fellowship.</a:t>
            </a:r>
          </a:p>
          <a:p>
            <a:pPr marL="0" indent="0">
              <a:buNone/>
            </a:pPr>
            <a:endParaRPr lang="en-US" sz="2000" i="1" dirty="0">
              <a:solidFill>
                <a:srgbClr val="FFFF00"/>
              </a:solidFill>
              <a:latin typeface="Arial" panose="020B0604020202020204" pitchFamily="34" charset="0"/>
            </a:endParaRPr>
          </a:p>
          <a:p>
            <a:endParaRPr lang="en-IN" sz="2000" i="1" dirty="0"/>
          </a:p>
          <a:p>
            <a:pPr marL="0" indent="0">
              <a:buNone/>
            </a:pPr>
            <a:r>
              <a:rPr lang="en-IN" sz="2000" b="1" i="1" dirty="0">
                <a:solidFill>
                  <a:srgbClr val="00B050"/>
                </a:solidFill>
                <a:effectLst/>
                <a:latin typeface="Arial" panose="020B0604020202020204" pitchFamily="34" charset="0"/>
              </a:rPr>
              <a:t>Shibasis Karmakar</a:t>
            </a:r>
            <a:endParaRPr lang="en-IN" sz="2000" b="0" i="1" u="none" strike="noStrike" baseline="0" dirty="0">
              <a:solidFill>
                <a:srgbClr val="00B050"/>
              </a:solidFill>
              <a:effectLst/>
              <a:latin typeface="Arial" panose="020B0604020202020204" pitchFamily="34" charset="0"/>
            </a:endParaRPr>
          </a:p>
          <a:p>
            <a:pPr marL="0" indent="0">
              <a:buNone/>
            </a:pPr>
            <a:r>
              <a:rPr lang="en-IN" sz="2000" b="0" i="1" u="none" strike="noStrike" baseline="0" dirty="0">
                <a:solidFill>
                  <a:schemeClr val="accent5">
                    <a:lumMod val="75000"/>
                  </a:schemeClr>
                </a:solidFill>
                <a:effectLst/>
                <a:latin typeface="Arial" panose="020B0604020202020204" pitchFamily="34" charset="0"/>
              </a:rPr>
              <a:t>Place: West Bengal(Kolkata)</a:t>
            </a:r>
          </a:p>
          <a:p>
            <a:pPr marL="0" indent="0">
              <a:buNone/>
            </a:pPr>
            <a:r>
              <a:rPr lang="en-IN" sz="2000" b="0" i="1" u="none" strike="noStrike" baseline="0" dirty="0">
                <a:solidFill>
                  <a:schemeClr val="accent5">
                    <a:lumMod val="75000"/>
                  </a:schemeClr>
                </a:solidFill>
                <a:latin typeface="Arial" panose="020B0604020202020204" pitchFamily="34" charset="0"/>
              </a:rPr>
              <a:t>Date of submission: </a:t>
            </a:r>
            <a:r>
              <a:rPr lang="en-IN" sz="2000" i="1" dirty="0">
                <a:solidFill>
                  <a:schemeClr val="accent5">
                    <a:lumMod val="75000"/>
                  </a:schemeClr>
                </a:solidFill>
                <a:latin typeface="Arial" panose="020B0604020202020204" pitchFamily="34" charset="0"/>
              </a:rPr>
              <a:t>23</a:t>
            </a:r>
            <a:r>
              <a:rPr lang="en-IN" sz="2000" b="0" i="1" u="none" strike="noStrike" baseline="0" dirty="0">
                <a:solidFill>
                  <a:schemeClr val="accent5">
                    <a:lumMod val="75000"/>
                  </a:schemeClr>
                </a:solidFill>
                <a:latin typeface="Arial" panose="020B0604020202020204" pitchFamily="34" charset="0"/>
              </a:rPr>
              <a:t>/04/2024</a:t>
            </a:r>
            <a:endParaRPr lang="en-US" dirty="0"/>
          </a:p>
        </p:txBody>
      </p:sp>
    </p:spTree>
    <p:extLst>
      <p:ext uri="{BB962C8B-B14F-4D97-AF65-F5344CB8AC3E}">
        <p14:creationId xmlns:p14="http://schemas.microsoft.com/office/powerpoint/2010/main" val="41033094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4397-1D78-47D4-0025-841F538AADB3}"/>
              </a:ext>
            </a:extLst>
          </p:cNvPr>
          <p:cNvSpPr>
            <a:spLocks noGrp="1"/>
          </p:cNvSpPr>
          <p:nvPr>
            <p:ph type="title"/>
          </p:nvPr>
        </p:nvSpPr>
        <p:spPr>
          <a:xfrm>
            <a:off x="2449524" y="395946"/>
            <a:ext cx="6647755" cy="734190"/>
          </a:xfrm>
        </p:spPr>
        <p:txBody>
          <a:bodyPr>
            <a:noAutofit/>
          </a:bodyPr>
          <a:lstStyle/>
          <a:p>
            <a:pPr algn="ctr"/>
            <a:r>
              <a:rPr lang="en-US" sz="3600" b="1" i="1" dirty="0">
                <a:solidFill>
                  <a:srgbClr val="FFFF00"/>
                </a:solidFill>
                <a:latin typeface="Algerian" panose="04020705040A02060702" pitchFamily="82" charset="0"/>
              </a:rPr>
              <a:t>Logistic Regression</a:t>
            </a:r>
            <a:endParaRPr lang="en-IN" sz="3600" b="1" i="1" dirty="0">
              <a:solidFill>
                <a:srgbClr val="FFFF00"/>
              </a:solidFill>
              <a:latin typeface="Algerian" panose="04020705040A02060702" pitchFamily="82" charset="0"/>
            </a:endParaRPr>
          </a:p>
        </p:txBody>
      </p:sp>
      <p:pic>
        <p:nvPicPr>
          <p:cNvPr id="4" name="Picture 3">
            <a:extLst>
              <a:ext uri="{FF2B5EF4-FFF2-40B4-BE49-F238E27FC236}">
                <a16:creationId xmlns:a16="http://schemas.microsoft.com/office/drawing/2014/main" id="{B02B5442-5DF4-C982-4D58-2006702D78E1}"/>
              </a:ext>
            </a:extLst>
          </p:cNvPr>
          <p:cNvPicPr>
            <a:picLocks noChangeAspect="1"/>
          </p:cNvPicPr>
          <p:nvPr/>
        </p:nvPicPr>
        <p:blipFill>
          <a:blip r:embed="rId2"/>
          <a:stretch>
            <a:fillRect/>
          </a:stretch>
        </p:blipFill>
        <p:spPr>
          <a:xfrm>
            <a:off x="3109912" y="1288170"/>
            <a:ext cx="2924175" cy="654096"/>
          </a:xfrm>
          <a:prstGeom prst="rect">
            <a:avLst/>
          </a:prstGeom>
        </p:spPr>
      </p:pic>
      <p:pic>
        <p:nvPicPr>
          <p:cNvPr id="7" name="Picture 6">
            <a:extLst>
              <a:ext uri="{FF2B5EF4-FFF2-40B4-BE49-F238E27FC236}">
                <a16:creationId xmlns:a16="http://schemas.microsoft.com/office/drawing/2014/main" id="{0DB67829-0F4F-C381-AF50-9CF761073004}"/>
              </a:ext>
            </a:extLst>
          </p:cNvPr>
          <p:cNvPicPr>
            <a:picLocks noChangeAspect="1"/>
          </p:cNvPicPr>
          <p:nvPr/>
        </p:nvPicPr>
        <p:blipFill>
          <a:blip r:embed="rId3"/>
          <a:stretch>
            <a:fillRect/>
          </a:stretch>
        </p:blipFill>
        <p:spPr>
          <a:xfrm>
            <a:off x="239480" y="2482304"/>
            <a:ext cx="3952875" cy="2105025"/>
          </a:xfrm>
          <a:prstGeom prst="rect">
            <a:avLst/>
          </a:prstGeom>
        </p:spPr>
      </p:pic>
      <p:pic>
        <p:nvPicPr>
          <p:cNvPr id="10" name="Picture 9">
            <a:extLst>
              <a:ext uri="{FF2B5EF4-FFF2-40B4-BE49-F238E27FC236}">
                <a16:creationId xmlns:a16="http://schemas.microsoft.com/office/drawing/2014/main" id="{4FB5D3CF-B0E2-4E4A-8479-1046E902F333}"/>
              </a:ext>
            </a:extLst>
          </p:cNvPr>
          <p:cNvPicPr>
            <a:picLocks noChangeAspect="1"/>
          </p:cNvPicPr>
          <p:nvPr/>
        </p:nvPicPr>
        <p:blipFill>
          <a:blip r:embed="rId4"/>
          <a:stretch>
            <a:fillRect/>
          </a:stretch>
        </p:blipFill>
        <p:spPr>
          <a:xfrm>
            <a:off x="4736150" y="2484390"/>
            <a:ext cx="3943350" cy="2102939"/>
          </a:xfrm>
          <a:prstGeom prst="rect">
            <a:avLst/>
          </a:prstGeom>
        </p:spPr>
      </p:pic>
    </p:spTree>
    <p:extLst>
      <p:ext uri="{BB962C8B-B14F-4D97-AF65-F5344CB8AC3E}">
        <p14:creationId xmlns:p14="http://schemas.microsoft.com/office/powerpoint/2010/main" val="1877214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44397-1D78-47D4-0025-841F538AADB3}"/>
              </a:ext>
            </a:extLst>
          </p:cNvPr>
          <p:cNvSpPr>
            <a:spLocks noGrp="1"/>
          </p:cNvSpPr>
          <p:nvPr>
            <p:ph type="title"/>
          </p:nvPr>
        </p:nvSpPr>
        <p:spPr>
          <a:xfrm>
            <a:off x="2449524" y="395946"/>
            <a:ext cx="6647755" cy="734190"/>
          </a:xfrm>
        </p:spPr>
        <p:txBody>
          <a:bodyPr>
            <a:noAutofit/>
          </a:bodyPr>
          <a:lstStyle/>
          <a:p>
            <a:pPr algn="ctr"/>
            <a:r>
              <a:rPr lang="en-US" sz="3600" b="1" i="1" dirty="0">
                <a:solidFill>
                  <a:srgbClr val="FFFF00"/>
                </a:solidFill>
                <a:latin typeface="Algerian" panose="04020705040A02060702" pitchFamily="82" charset="0"/>
              </a:rPr>
              <a:t>Base Model Conclusion</a:t>
            </a:r>
            <a:endParaRPr lang="en-IN" sz="3600" b="1" i="1" dirty="0">
              <a:solidFill>
                <a:srgbClr val="FFFF00"/>
              </a:solidFill>
              <a:latin typeface="Algerian" panose="04020705040A02060702" pitchFamily="82" charset="0"/>
            </a:endParaRPr>
          </a:p>
        </p:txBody>
      </p:sp>
      <p:pic>
        <p:nvPicPr>
          <p:cNvPr id="11" name="Picture 10">
            <a:extLst>
              <a:ext uri="{FF2B5EF4-FFF2-40B4-BE49-F238E27FC236}">
                <a16:creationId xmlns:a16="http://schemas.microsoft.com/office/drawing/2014/main" id="{310D3722-6724-28B5-FEBA-B78B683CA8CD}"/>
              </a:ext>
            </a:extLst>
          </p:cNvPr>
          <p:cNvPicPr>
            <a:picLocks noChangeAspect="1"/>
          </p:cNvPicPr>
          <p:nvPr/>
        </p:nvPicPr>
        <p:blipFill>
          <a:blip r:embed="rId2"/>
          <a:stretch>
            <a:fillRect/>
          </a:stretch>
        </p:blipFill>
        <p:spPr>
          <a:xfrm>
            <a:off x="167524" y="1067912"/>
            <a:ext cx="3650264" cy="2827856"/>
          </a:xfrm>
          <a:prstGeom prst="rect">
            <a:avLst/>
          </a:prstGeom>
        </p:spPr>
      </p:pic>
      <p:pic>
        <p:nvPicPr>
          <p:cNvPr id="13" name="Picture 12">
            <a:extLst>
              <a:ext uri="{FF2B5EF4-FFF2-40B4-BE49-F238E27FC236}">
                <a16:creationId xmlns:a16="http://schemas.microsoft.com/office/drawing/2014/main" id="{B6CD5672-159E-8F1D-4C1C-E15B319C1601}"/>
              </a:ext>
            </a:extLst>
          </p:cNvPr>
          <p:cNvPicPr>
            <a:picLocks noChangeAspect="1"/>
          </p:cNvPicPr>
          <p:nvPr/>
        </p:nvPicPr>
        <p:blipFill>
          <a:blip r:embed="rId3"/>
          <a:stretch>
            <a:fillRect/>
          </a:stretch>
        </p:blipFill>
        <p:spPr>
          <a:xfrm>
            <a:off x="5266421" y="1067912"/>
            <a:ext cx="3250180" cy="2083785"/>
          </a:xfrm>
          <a:prstGeom prst="rect">
            <a:avLst/>
          </a:prstGeom>
        </p:spPr>
      </p:pic>
      <p:sp>
        <p:nvSpPr>
          <p:cNvPr id="14" name="Flowchart: Alternate Process 13">
            <a:extLst>
              <a:ext uri="{FF2B5EF4-FFF2-40B4-BE49-F238E27FC236}">
                <a16:creationId xmlns:a16="http://schemas.microsoft.com/office/drawing/2014/main" id="{BFFE6F5F-7507-7199-5FAC-892F107A4A32}"/>
              </a:ext>
            </a:extLst>
          </p:cNvPr>
          <p:cNvSpPr/>
          <p:nvPr/>
        </p:nvSpPr>
        <p:spPr>
          <a:xfrm>
            <a:off x="3891206" y="3397296"/>
            <a:ext cx="5206073" cy="1695311"/>
          </a:xfrm>
          <a:prstGeom prst="flowChartAlternateProcess">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600" i="1" dirty="0">
              <a:solidFill>
                <a:schemeClr val="tx1"/>
              </a:solidFill>
              <a:latin typeface="Algerian" panose="04020705040A02060702" pitchFamily="82" charset="0"/>
            </a:endParaRPr>
          </a:p>
          <a:p>
            <a:pPr algn="ctr"/>
            <a:endParaRPr lang="en-US" sz="1600" i="1" dirty="0">
              <a:solidFill>
                <a:schemeClr val="tx1"/>
              </a:solidFill>
              <a:latin typeface="Algerian" panose="04020705040A02060702" pitchFamily="82" charset="0"/>
            </a:endParaRPr>
          </a:p>
          <a:p>
            <a:pPr algn="ctr"/>
            <a:endParaRPr lang="en-US" sz="1600" i="1" dirty="0">
              <a:solidFill>
                <a:schemeClr val="tx1"/>
              </a:solidFill>
              <a:latin typeface="Algerian" panose="04020705040A02060702" pitchFamily="82" charset="0"/>
            </a:endParaRPr>
          </a:p>
          <a:p>
            <a:pPr algn="ctr"/>
            <a:r>
              <a:rPr lang="en-US" sz="1600" i="1" dirty="0">
                <a:solidFill>
                  <a:schemeClr val="tx1"/>
                </a:solidFill>
                <a:latin typeface="Algerian" panose="04020705040A02060702" pitchFamily="82" charset="0"/>
              </a:rPr>
              <a:t>From the above Model we found the top 3 models with highest accuracy</a:t>
            </a:r>
          </a:p>
          <a:p>
            <a:pPr algn="ctr"/>
            <a:endParaRPr lang="en-US" sz="1600" i="1" dirty="0">
              <a:solidFill>
                <a:schemeClr val="tx1"/>
              </a:solidFill>
              <a:latin typeface="Algerian" panose="04020705040A02060702" pitchFamily="82" charset="0"/>
            </a:endParaRPr>
          </a:p>
          <a:p>
            <a:pPr algn="ctr"/>
            <a:r>
              <a:rPr lang="en-US" sz="1600" b="1" i="1" dirty="0">
                <a:solidFill>
                  <a:srgbClr val="FFFF00"/>
                </a:solidFill>
                <a:latin typeface="Algerian" panose="04020705040A02060702" pitchFamily="82" charset="0"/>
              </a:rPr>
              <a:t>Gradient Boosting classifier</a:t>
            </a:r>
          </a:p>
          <a:p>
            <a:pPr algn="ctr"/>
            <a:r>
              <a:rPr lang="en-US" sz="1600" b="1" i="1" dirty="0">
                <a:solidFill>
                  <a:srgbClr val="FFFF00"/>
                </a:solidFill>
                <a:latin typeface="Algerian" panose="04020705040A02060702" pitchFamily="82" charset="0"/>
              </a:rPr>
              <a:t>Random Forest Classifier</a:t>
            </a:r>
          </a:p>
          <a:p>
            <a:pPr algn="ctr"/>
            <a:r>
              <a:rPr lang="en-US" sz="1600" b="1" i="1" dirty="0">
                <a:solidFill>
                  <a:srgbClr val="FFFF00"/>
                </a:solidFill>
                <a:latin typeface="Algerian" panose="04020705040A02060702" pitchFamily="82" charset="0"/>
              </a:rPr>
              <a:t>Logistic Regression</a:t>
            </a:r>
            <a:endParaRPr lang="en-IN" sz="1600" b="1" i="1" dirty="0">
              <a:solidFill>
                <a:srgbClr val="FFFF00"/>
              </a:solidFill>
              <a:latin typeface="Algerian" panose="04020705040A02060702" pitchFamily="82" charset="0"/>
            </a:endParaRPr>
          </a:p>
          <a:p>
            <a:pPr algn="ctr"/>
            <a:endParaRPr lang="en-IN" sz="1600" b="1" i="1" dirty="0">
              <a:solidFill>
                <a:srgbClr val="FFFF00"/>
              </a:solidFill>
              <a:latin typeface="Algerian" panose="04020705040A02060702" pitchFamily="82" charset="0"/>
            </a:endParaRPr>
          </a:p>
          <a:p>
            <a:pPr marL="342900" indent="-342900" algn="ctr">
              <a:buAutoNum type="arabicPeriod"/>
            </a:pPr>
            <a:endParaRPr lang="en-US" sz="1600" b="1" i="1" dirty="0">
              <a:solidFill>
                <a:srgbClr val="FFFF00"/>
              </a:solidFill>
              <a:latin typeface="Algerian" panose="04020705040A02060702" pitchFamily="82" charset="0"/>
            </a:endParaRPr>
          </a:p>
          <a:p>
            <a:pPr marL="342900" indent="-342900" algn="ctr">
              <a:buAutoNum type="arabicPeriod"/>
            </a:pPr>
            <a:endParaRPr lang="en-IN" sz="1600" b="1" i="1" dirty="0">
              <a:solidFill>
                <a:srgbClr val="FFFF00"/>
              </a:solidFill>
              <a:latin typeface="Algerian" panose="04020705040A02060702" pitchFamily="82" charset="0"/>
            </a:endParaRPr>
          </a:p>
          <a:p>
            <a:pPr algn="ctr"/>
            <a:endParaRPr lang="en-IN" sz="1600" i="1" dirty="0">
              <a:solidFill>
                <a:schemeClr val="tx1"/>
              </a:solidFill>
              <a:latin typeface="Algerian" panose="04020705040A02060702" pitchFamily="82" charset="0"/>
            </a:endParaRPr>
          </a:p>
        </p:txBody>
      </p:sp>
    </p:spTree>
    <p:extLst>
      <p:ext uri="{BB962C8B-B14F-4D97-AF65-F5344CB8AC3E}">
        <p14:creationId xmlns:p14="http://schemas.microsoft.com/office/powerpoint/2010/main" val="27214137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FD1BB-2FFB-5F87-F82B-5B981854F49B}"/>
              </a:ext>
            </a:extLst>
          </p:cNvPr>
          <p:cNvSpPr>
            <a:spLocks noGrp="1"/>
          </p:cNvSpPr>
          <p:nvPr>
            <p:ph type="title"/>
          </p:nvPr>
        </p:nvSpPr>
        <p:spPr>
          <a:xfrm>
            <a:off x="2482897" y="279398"/>
            <a:ext cx="6661103" cy="857250"/>
          </a:xfrm>
        </p:spPr>
        <p:txBody>
          <a:bodyPr>
            <a:normAutofit fontScale="90000"/>
          </a:bodyPr>
          <a:lstStyle/>
          <a:p>
            <a:r>
              <a:rPr lang="en-US" sz="4000" i="1" dirty="0">
                <a:solidFill>
                  <a:schemeClr val="accent3">
                    <a:lumMod val="20000"/>
                    <a:lumOff val="80000"/>
                  </a:schemeClr>
                </a:solidFill>
                <a:latin typeface="Algerian" panose="04020705040A02060702" pitchFamily="82" charset="0"/>
              </a:rPr>
              <a:t>Hyperparameter Tunning</a:t>
            </a:r>
            <a:endParaRPr lang="en-IN" sz="4000" i="1" dirty="0">
              <a:solidFill>
                <a:schemeClr val="accent3">
                  <a:lumMod val="20000"/>
                  <a:lumOff val="80000"/>
                </a:schemeClr>
              </a:solidFill>
              <a:latin typeface="Algerian" panose="04020705040A02060702" pitchFamily="82" charset="0"/>
            </a:endParaRPr>
          </a:p>
        </p:txBody>
      </p:sp>
      <p:sp>
        <p:nvSpPr>
          <p:cNvPr id="4" name="TextBox 3">
            <a:extLst>
              <a:ext uri="{FF2B5EF4-FFF2-40B4-BE49-F238E27FC236}">
                <a16:creationId xmlns:a16="http://schemas.microsoft.com/office/drawing/2014/main" id="{82472E90-41C5-B29D-41C7-13A619004794}"/>
              </a:ext>
            </a:extLst>
          </p:cNvPr>
          <p:cNvSpPr txBox="1"/>
          <p:nvPr/>
        </p:nvSpPr>
        <p:spPr>
          <a:xfrm>
            <a:off x="0" y="1424233"/>
            <a:ext cx="2970131" cy="307777"/>
          </a:xfrm>
          <a:prstGeom prst="rect">
            <a:avLst/>
          </a:prstGeom>
          <a:noFill/>
        </p:spPr>
        <p:txBody>
          <a:bodyPr wrap="square">
            <a:spAutoFit/>
          </a:bodyPr>
          <a:lstStyle/>
          <a:p>
            <a:pPr algn="ctr"/>
            <a:r>
              <a:rPr lang="en-US" sz="1400" b="1" i="1" dirty="0">
                <a:solidFill>
                  <a:srgbClr val="FFFF00"/>
                </a:solidFill>
                <a:latin typeface="Algerian" panose="04020705040A02060702" pitchFamily="82" charset="0"/>
              </a:rPr>
              <a:t>Gradient Boosting classifier</a:t>
            </a:r>
          </a:p>
        </p:txBody>
      </p:sp>
      <p:sp>
        <p:nvSpPr>
          <p:cNvPr id="6" name="TextBox 5">
            <a:extLst>
              <a:ext uri="{FF2B5EF4-FFF2-40B4-BE49-F238E27FC236}">
                <a16:creationId xmlns:a16="http://schemas.microsoft.com/office/drawing/2014/main" id="{66B48BC0-CB1C-0000-3BA0-06C7F6E91891}"/>
              </a:ext>
            </a:extLst>
          </p:cNvPr>
          <p:cNvSpPr txBox="1"/>
          <p:nvPr/>
        </p:nvSpPr>
        <p:spPr>
          <a:xfrm>
            <a:off x="3192056" y="1424232"/>
            <a:ext cx="2759888" cy="307777"/>
          </a:xfrm>
          <a:prstGeom prst="rect">
            <a:avLst/>
          </a:prstGeom>
          <a:noFill/>
        </p:spPr>
        <p:txBody>
          <a:bodyPr wrap="square">
            <a:spAutoFit/>
          </a:bodyPr>
          <a:lstStyle/>
          <a:p>
            <a:pPr algn="ctr"/>
            <a:r>
              <a:rPr lang="en-US" sz="1400" b="1" i="1" dirty="0">
                <a:solidFill>
                  <a:srgbClr val="FFFF00"/>
                </a:solidFill>
                <a:latin typeface="Algerian" panose="04020705040A02060702" pitchFamily="82" charset="0"/>
              </a:rPr>
              <a:t>Random Forest Classifier</a:t>
            </a:r>
          </a:p>
        </p:txBody>
      </p:sp>
      <p:sp>
        <p:nvSpPr>
          <p:cNvPr id="8" name="TextBox 7">
            <a:extLst>
              <a:ext uri="{FF2B5EF4-FFF2-40B4-BE49-F238E27FC236}">
                <a16:creationId xmlns:a16="http://schemas.microsoft.com/office/drawing/2014/main" id="{E8F4CB4E-D46B-0FAC-68FA-52846B8CCDFA}"/>
              </a:ext>
            </a:extLst>
          </p:cNvPr>
          <p:cNvSpPr txBox="1"/>
          <p:nvPr/>
        </p:nvSpPr>
        <p:spPr>
          <a:xfrm>
            <a:off x="6087101" y="1424232"/>
            <a:ext cx="2956782" cy="307777"/>
          </a:xfrm>
          <a:prstGeom prst="rect">
            <a:avLst/>
          </a:prstGeom>
          <a:noFill/>
        </p:spPr>
        <p:txBody>
          <a:bodyPr wrap="square">
            <a:spAutoFit/>
          </a:bodyPr>
          <a:lstStyle/>
          <a:p>
            <a:pPr algn="ctr"/>
            <a:r>
              <a:rPr lang="en-US" sz="1400" b="1" i="1" dirty="0">
                <a:solidFill>
                  <a:srgbClr val="FFFF00"/>
                </a:solidFill>
                <a:latin typeface="Algerian" panose="04020705040A02060702" pitchFamily="82" charset="0"/>
              </a:rPr>
              <a:t>Logistic Regression</a:t>
            </a:r>
            <a:endParaRPr lang="en-IN" sz="1400" b="1" i="1" dirty="0">
              <a:solidFill>
                <a:srgbClr val="FFFF00"/>
              </a:solidFill>
              <a:latin typeface="Algerian" panose="04020705040A02060702" pitchFamily="82" charset="0"/>
            </a:endParaRPr>
          </a:p>
        </p:txBody>
      </p:sp>
      <p:pic>
        <p:nvPicPr>
          <p:cNvPr id="10" name="Picture 9">
            <a:extLst>
              <a:ext uri="{FF2B5EF4-FFF2-40B4-BE49-F238E27FC236}">
                <a16:creationId xmlns:a16="http://schemas.microsoft.com/office/drawing/2014/main" id="{039B7026-2176-16D0-3E1B-71F5F186A03B}"/>
              </a:ext>
            </a:extLst>
          </p:cNvPr>
          <p:cNvPicPr>
            <a:picLocks noChangeAspect="1"/>
          </p:cNvPicPr>
          <p:nvPr/>
        </p:nvPicPr>
        <p:blipFill>
          <a:blip r:embed="rId2"/>
          <a:stretch>
            <a:fillRect/>
          </a:stretch>
        </p:blipFill>
        <p:spPr>
          <a:xfrm>
            <a:off x="140164" y="1793360"/>
            <a:ext cx="2881208" cy="3013983"/>
          </a:xfrm>
          <a:prstGeom prst="rect">
            <a:avLst/>
          </a:prstGeom>
        </p:spPr>
      </p:pic>
      <p:pic>
        <p:nvPicPr>
          <p:cNvPr id="12" name="Picture 11">
            <a:extLst>
              <a:ext uri="{FF2B5EF4-FFF2-40B4-BE49-F238E27FC236}">
                <a16:creationId xmlns:a16="http://schemas.microsoft.com/office/drawing/2014/main" id="{6E899D2B-BC4E-25D9-304C-74A25632CD6A}"/>
              </a:ext>
            </a:extLst>
          </p:cNvPr>
          <p:cNvPicPr>
            <a:picLocks noChangeAspect="1"/>
          </p:cNvPicPr>
          <p:nvPr/>
        </p:nvPicPr>
        <p:blipFill>
          <a:blip r:embed="rId3"/>
          <a:stretch>
            <a:fillRect/>
          </a:stretch>
        </p:blipFill>
        <p:spPr>
          <a:xfrm>
            <a:off x="3192056" y="1793360"/>
            <a:ext cx="2881208" cy="3013983"/>
          </a:xfrm>
          <a:prstGeom prst="rect">
            <a:avLst/>
          </a:prstGeom>
        </p:spPr>
      </p:pic>
      <p:pic>
        <p:nvPicPr>
          <p:cNvPr id="16" name="Picture 15">
            <a:extLst>
              <a:ext uri="{FF2B5EF4-FFF2-40B4-BE49-F238E27FC236}">
                <a16:creationId xmlns:a16="http://schemas.microsoft.com/office/drawing/2014/main" id="{282C8C86-69DE-8308-1401-B02CDE269331}"/>
              </a:ext>
            </a:extLst>
          </p:cNvPr>
          <p:cNvPicPr>
            <a:picLocks noChangeAspect="1"/>
          </p:cNvPicPr>
          <p:nvPr/>
        </p:nvPicPr>
        <p:blipFill>
          <a:blip r:embed="rId4"/>
          <a:stretch>
            <a:fillRect/>
          </a:stretch>
        </p:blipFill>
        <p:spPr>
          <a:xfrm>
            <a:off x="6260636" y="1793360"/>
            <a:ext cx="2783247" cy="3013983"/>
          </a:xfrm>
          <a:prstGeom prst="rect">
            <a:avLst/>
          </a:prstGeom>
        </p:spPr>
      </p:pic>
    </p:spTree>
    <p:extLst>
      <p:ext uri="{BB962C8B-B14F-4D97-AF65-F5344CB8AC3E}">
        <p14:creationId xmlns:p14="http://schemas.microsoft.com/office/powerpoint/2010/main" val="2547472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96C3F-E5A4-84D1-32B4-F365B6CD1601}"/>
              </a:ext>
            </a:extLst>
          </p:cNvPr>
          <p:cNvSpPr>
            <a:spLocks noGrp="1"/>
          </p:cNvSpPr>
          <p:nvPr>
            <p:ph type="title"/>
          </p:nvPr>
        </p:nvSpPr>
        <p:spPr/>
        <p:txBody>
          <a:bodyPr>
            <a:noAutofit/>
          </a:bodyPr>
          <a:lstStyle/>
          <a:p>
            <a:r>
              <a:rPr lang="en-US" sz="4800" b="1" i="1" dirty="0">
                <a:solidFill>
                  <a:srgbClr val="FF29FF"/>
                </a:solidFill>
                <a:latin typeface="Algerian" panose="04020705040A02060702" pitchFamily="82" charset="0"/>
              </a:rPr>
              <a:t>Conclusion</a:t>
            </a:r>
            <a:endParaRPr lang="en-IN" sz="4800" b="1" i="1" dirty="0">
              <a:solidFill>
                <a:srgbClr val="FF29FF"/>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9C699E7-61E1-E512-A9C5-3B840137A2E2}"/>
              </a:ext>
            </a:extLst>
          </p:cNvPr>
          <p:cNvSpPr>
            <a:spLocks noGrp="1"/>
          </p:cNvSpPr>
          <p:nvPr>
            <p:ph idx="1"/>
          </p:nvPr>
        </p:nvSpPr>
        <p:spPr>
          <a:xfrm>
            <a:off x="448965" y="2102453"/>
            <a:ext cx="8421381" cy="2759868"/>
          </a:xfrm>
        </p:spPr>
        <p:txBody>
          <a:bodyPr>
            <a:normAutofit/>
          </a:bodyPr>
          <a:lstStyle/>
          <a:p>
            <a:r>
              <a:rPr lang="en-US" sz="2000" i="1" dirty="0">
                <a:latin typeface="Times New Roman" panose="02020603050405020304" pitchFamily="18" charset="0"/>
                <a:cs typeface="Times New Roman" panose="02020603050405020304" pitchFamily="18" charset="0"/>
              </a:rPr>
              <a:t>After performing the five algorithms of Machine learning to predict the accurate classify mobile phone we found there are 3 models which can be use for prediction of mobile phone.</a:t>
            </a:r>
          </a:p>
          <a:p>
            <a:r>
              <a:rPr lang="en-US" sz="2000" i="1" dirty="0">
                <a:latin typeface="Times New Roman" panose="02020603050405020304" pitchFamily="18" charset="0"/>
                <a:cs typeface="Times New Roman" panose="02020603050405020304" pitchFamily="18" charset="0"/>
              </a:rPr>
              <a:t>Later we have to choose the best model for the prediction.</a:t>
            </a:r>
          </a:p>
          <a:p>
            <a:r>
              <a:rPr lang="en-US" sz="2000" i="1" dirty="0">
                <a:latin typeface="Times New Roman" panose="02020603050405020304" pitchFamily="18" charset="0"/>
                <a:cs typeface="Times New Roman" panose="02020603050405020304" pitchFamily="18" charset="0"/>
              </a:rPr>
              <a:t>Hence after hyperparameter tunning we observe that “Logistic Regression” is  the best model for the accurate classify of mobile phone.</a:t>
            </a:r>
            <a:endParaRPr lang="en-IN" sz="20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371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F738DD-3E01-48BB-17F0-30FDC2DB2F99}"/>
              </a:ext>
            </a:extLst>
          </p:cNvPr>
          <p:cNvSpPr/>
          <p:nvPr/>
        </p:nvSpPr>
        <p:spPr>
          <a:xfrm rot="20755938">
            <a:off x="133000" y="2098789"/>
            <a:ext cx="8968161" cy="1569660"/>
          </a:xfrm>
          <a:prstGeom prst="rect">
            <a:avLst/>
          </a:prstGeom>
          <a:noFill/>
        </p:spPr>
        <p:txBody>
          <a:bodyPr wrap="square" lIns="91440" tIns="45720" rIns="91440" bIns="45720">
            <a:spAutoFit/>
          </a:bodyPr>
          <a:lstStyle/>
          <a:p>
            <a:pPr algn="ctr"/>
            <a:r>
              <a:rPr lang="en-US" sz="9600" b="1" i="1"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52827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2324100" y="277813"/>
            <a:ext cx="6819900" cy="615950"/>
          </a:xfrm>
        </p:spPr>
        <p:txBody>
          <a:bodyPr>
            <a:normAutofit fontScale="90000"/>
          </a:bodyPr>
          <a:lstStyle/>
          <a:p>
            <a:pPr algn="ctr"/>
            <a:r>
              <a:rPr lang="en-IN" sz="3600" b="1" i="1" dirty="0">
                <a:solidFill>
                  <a:srgbClr val="00B050"/>
                </a:solidFill>
                <a:latin typeface="Times New Roman" panose="02020603050405020304" pitchFamily="18" charset="0"/>
                <a:cs typeface="Times New Roman" panose="02020603050405020304" pitchFamily="18" charset="0"/>
              </a:rPr>
              <a:t>Project Title</a:t>
            </a:r>
            <a:endParaRPr lang="en-US" dirty="0"/>
          </a:p>
        </p:txBody>
      </p:sp>
      <p:sp>
        <p:nvSpPr>
          <p:cNvPr id="5" name="Content Placeholder 4"/>
          <p:cNvSpPr>
            <a:spLocks noGrp="1"/>
          </p:cNvSpPr>
          <p:nvPr>
            <p:ph idx="4294967295"/>
          </p:nvPr>
        </p:nvSpPr>
        <p:spPr>
          <a:xfrm>
            <a:off x="5998434" y="2554204"/>
            <a:ext cx="3026018" cy="1810888"/>
          </a:xfrm>
        </p:spPr>
        <p:txBody>
          <a:bodyPr>
            <a:normAutofit fontScale="55000" lnSpcReduction="20000"/>
          </a:bodyPr>
          <a:lstStyle/>
          <a:p>
            <a:r>
              <a:rPr lang="en-US" sz="3200" b="1" i="1" dirty="0">
                <a:solidFill>
                  <a:schemeClr val="accent3">
                    <a:lumMod val="60000"/>
                    <a:lumOff val="40000"/>
                  </a:schemeClr>
                </a:solidFill>
              </a:rPr>
              <a:t>Software: Excel, Python, </a:t>
            </a:r>
            <a:r>
              <a:rPr lang="en-US" sz="3200" b="1" i="1" dirty="0" err="1">
                <a:solidFill>
                  <a:schemeClr val="accent3">
                    <a:lumMod val="60000"/>
                    <a:lumOff val="40000"/>
                  </a:schemeClr>
                </a:solidFill>
              </a:rPr>
              <a:t>Jupyter</a:t>
            </a:r>
            <a:r>
              <a:rPr lang="en-US" sz="3200" b="1" i="1" dirty="0">
                <a:solidFill>
                  <a:schemeClr val="accent3">
                    <a:lumMod val="60000"/>
                    <a:lumOff val="40000"/>
                  </a:schemeClr>
                </a:solidFill>
              </a:rPr>
              <a:t> Note book</a:t>
            </a:r>
          </a:p>
          <a:p>
            <a:r>
              <a:rPr lang="en-IN" sz="3200" b="1" i="1" dirty="0">
                <a:solidFill>
                  <a:schemeClr val="accent3">
                    <a:lumMod val="60000"/>
                    <a:lumOff val="40000"/>
                  </a:schemeClr>
                </a:solidFill>
              </a:rPr>
              <a:t>Hardware: AMD </a:t>
            </a:r>
            <a:r>
              <a:rPr lang="en-IN" sz="3200" b="1" i="1" dirty="0" err="1">
                <a:solidFill>
                  <a:schemeClr val="accent3">
                    <a:lumMod val="60000"/>
                    <a:lumOff val="40000"/>
                  </a:schemeClr>
                </a:solidFill>
              </a:rPr>
              <a:t>Ryzen</a:t>
            </a:r>
            <a:r>
              <a:rPr lang="en-IN" sz="3200" b="1" i="1" dirty="0">
                <a:solidFill>
                  <a:schemeClr val="accent3">
                    <a:lumMod val="60000"/>
                    <a:lumOff val="40000"/>
                  </a:schemeClr>
                </a:solidFill>
              </a:rPr>
              <a:t> 3 2200G with Radeon Vega Graphics  3.50 GHz</a:t>
            </a:r>
          </a:p>
          <a:p>
            <a:r>
              <a:rPr lang="en-IN" sz="3200" b="1" i="1" dirty="0">
                <a:solidFill>
                  <a:schemeClr val="accent3">
                    <a:lumMod val="60000"/>
                    <a:lumOff val="40000"/>
                  </a:schemeClr>
                </a:solidFill>
              </a:rPr>
              <a:t>Ram:8.00 GB. </a:t>
            </a:r>
          </a:p>
          <a:p>
            <a:r>
              <a:rPr lang="en-IN" sz="3200" b="1" i="1" dirty="0">
                <a:solidFill>
                  <a:schemeClr val="accent3">
                    <a:lumMod val="60000"/>
                    <a:lumOff val="40000"/>
                  </a:schemeClr>
                </a:solidFill>
              </a:rPr>
              <a:t>Edition: Windows 10 pro</a:t>
            </a:r>
          </a:p>
          <a:p>
            <a:endParaRPr lang="en-IN" dirty="0"/>
          </a:p>
          <a:p>
            <a:endParaRPr lang="en-US" dirty="0"/>
          </a:p>
        </p:txBody>
      </p:sp>
      <p:sp>
        <p:nvSpPr>
          <p:cNvPr id="2" name="Subtitle 2">
            <a:extLst>
              <a:ext uri="{FF2B5EF4-FFF2-40B4-BE49-F238E27FC236}">
                <a16:creationId xmlns:a16="http://schemas.microsoft.com/office/drawing/2014/main" id="{6C57DFD5-9456-DC05-5D21-707402924D1B}"/>
              </a:ext>
            </a:extLst>
          </p:cNvPr>
          <p:cNvSpPr txBox="1">
            <a:spLocks/>
          </p:cNvSpPr>
          <p:nvPr/>
        </p:nvSpPr>
        <p:spPr>
          <a:xfrm>
            <a:off x="92366" y="1279913"/>
            <a:ext cx="2825095" cy="710585"/>
          </a:xfrm>
          <a:prstGeom prst="rect">
            <a:avLst/>
          </a:prstGeom>
        </p:spPr>
        <p:txBody>
          <a:bodyPr>
            <a:normAutofit fontScale="2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b="1" i="1" dirty="0">
              <a:solidFill>
                <a:srgbClr val="FFFF00"/>
              </a:solidFill>
            </a:endParaRPr>
          </a:p>
          <a:p>
            <a:r>
              <a:rPr lang="en-IN" sz="1800" b="1" i="1" dirty="0"/>
              <a:t>		</a:t>
            </a:r>
          </a:p>
          <a:p>
            <a:r>
              <a:rPr lang="en-IN" sz="1800" b="1" i="1" dirty="0">
                <a:solidFill>
                  <a:schemeClr val="accent3">
                    <a:lumMod val="60000"/>
                    <a:lumOff val="40000"/>
                  </a:schemeClr>
                </a:solidFill>
              </a:rPr>
              <a:t>		</a:t>
            </a:r>
            <a:endParaRPr lang="en-IN" sz="9600" dirty="0"/>
          </a:p>
          <a:p>
            <a:pPr algn="ctr"/>
            <a:r>
              <a:rPr lang="en-IN" sz="9600" b="1" i="1" dirty="0">
                <a:solidFill>
                  <a:schemeClr val="accent1">
                    <a:lumMod val="60000"/>
                    <a:lumOff val="40000"/>
                  </a:schemeClr>
                </a:solidFill>
              </a:rPr>
              <a:t>Data Sources</a:t>
            </a:r>
          </a:p>
          <a:p>
            <a:endParaRPr lang="en-IN" sz="3600" b="1" i="1" dirty="0">
              <a:solidFill>
                <a:schemeClr val="accent3">
                  <a:lumMod val="60000"/>
                  <a:lumOff val="40000"/>
                </a:schemeClr>
              </a:solidFill>
            </a:endParaRPr>
          </a:p>
          <a:p>
            <a:endParaRPr lang="en-IN" b="1" i="1" dirty="0">
              <a:solidFill>
                <a:srgbClr val="00B050"/>
              </a:solidFill>
            </a:endParaRPr>
          </a:p>
        </p:txBody>
      </p:sp>
      <p:sp>
        <p:nvSpPr>
          <p:cNvPr id="3" name="Text Placeholder 3">
            <a:extLst>
              <a:ext uri="{FF2B5EF4-FFF2-40B4-BE49-F238E27FC236}">
                <a16:creationId xmlns:a16="http://schemas.microsoft.com/office/drawing/2014/main" id="{89A42337-42B8-54CD-1312-B99E78E51E92}"/>
              </a:ext>
            </a:extLst>
          </p:cNvPr>
          <p:cNvSpPr txBox="1">
            <a:spLocks/>
          </p:cNvSpPr>
          <p:nvPr/>
        </p:nvSpPr>
        <p:spPr>
          <a:xfrm>
            <a:off x="3422271" y="1587889"/>
            <a:ext cx="2311779" cy="40261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80000"/>
              </a:lnSpc>
            </a:pPr>
            <a:r>
              <a:rPr lang="en-IN" sz="2400" b="1" i="1" dirty="0">
                <a:solidFill>
                  <a:schemeClr val="accent1">
                    <a:lumMod val="60000"/>
                    <a:lumOff val="40000"/>
                  </a:schemeClr>
                </a:solidFill>
              </a:rPr>
              <a:t>Data Sets</a:t>
            </a:r>
          </a:p>
          <a:p>
            <a:endParaRPr lang="en-IN" dirty="0"/>
          </a:p>
        </p:txBody>
      </p:sp>
      <p:sp>
        <p:nvSpPr>
          <p:cNvPr id="6" name="Text Placeholder 4">
            <a:extLst>
              <a:ext uri="{FF2B5EF4-FFF2-40B4-BE49-F238E27FC236}">
                <a16:creationId xmlns:a16="http://schemas.microsoft.com/office/drawing/2014/main" id="{B17CC583-3941-A7B3-0819-F4C95E2A43EF}"/>
              </a:ext>
            </a:extLst>
          </p:cNvPr>
          <p:cNvSpPr txBox="1">
            <a:spLocks/>
          </p:cNvSpPr>
          <p:nvPr/>
        </p:nvSpPr>
        <p:spPr>
          <a:xfrm>
            <a:off x="6654429" y="1559990"/>
            <a:ext cx="2397205" cy="40299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lnSpc>
                <a:spcPct val="70000"/>
              </a:lnSpc>
            </a:pPr>
            <a:r>
              <a:rPr lang="en-IN" sz="2400" b="1" i="1" dirty="0">
                <a:solidFill>
                  <a:schemeClr val="accent1">
                    <a:lumMod val="60000"/>
                    <a:lumOff val="40000"/>
                  </a:schemeClr>
                </a:solidFill>
              </a:rPr>
              <a:t>Tools</a:t>
            </a:r>
            <a:r>
              <a:rPr lang="en-IN" b="1" i="1" dirty="0"/>
              <a:t> </a:t>
            </a:r>
            <a:r>
              <a:rPr lang="en-IN" sz="2400" b="1" i="1" dirty="0">
                <a:solidFill>
                  <a:schemeClr val="accent1">
                    <a:lumMod val="60000"/>
                    <a:lumOff val="40000"/>
                  </a:schemeClr>
                </a:solidFill>
              </a:rPr>
              <a:t>used</a:t>
            </a:r>
          </a:p>
          <a:p>
            <a:endParaRPr lang="en-IN" dirty="0"/>
          </a:p>
        </p:txBody>
      </p:sp>
      <p:sp>
        <p:nvSpPr>
          <p:cNvPr id="7" name="Text Placeholder 5">
            <a:extLst>
              <a:ext uri="{FF2B5EF4-FFF2-40B4-BE49-F238E27FC236}">
                <a16:creationId xmlns:a16="http://schemas.microsoft.com/office/drawing/2014/main" id="{7869347E-9A8E-6EFE-F99D-3152013A74CC}"/>
              </a:ext>
            </a:extLst>
          </p:cNvPr>
          <p:cNvSpPr txBox="1">
            <a:spLocks/>
          </p:cNvSpPr>
          <p:nvPr/>
        </p:nvSpPr>
        <p:spPr>
          <a:xfrm>
            <a:off x="119548" y="2481957"/>
            <a:ext cx="2825095" cy="139712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sz="1800" b="1" i="1" dirty="0">
                <a:solidFill>
                  <a:schemeClr val="accent3">
                    <a:lumMod val="60000"/>
                    <a:lumOff val="40000"/>
                  </a:schemeClr>
                </a:solidFill>
              </a:rPr>
              <a:t>Provided by </a:t>
            </a:r>
            <a:r>
              <a:rPr lang="en-IN" sz="1800" b="1" i="1" dirty="0" err="1">
                <a:solidFill>
                  <a:schemeClr val="accent3">
                    <a:lumMod val="60000"/>
                    <a:lumOff val="40000"/>
                  </a:schemeClr>
                </a:solidFill>
              </a:rPr>
              <a:t>Mentorness</a:t>
            </a:r>
            <a:endParaRPr lang="en-IN" sz="1800" b="1" i="1" dirty="0">
              <a:solidFill>
                <a:schemeClr val="accent3">
                  <a:lumMod val="60000"/>
                  <a:lumOff val="40000"/>
                </a:schemeClr>
              </a:solidFill>
            </a:endParaRPr>
          </a:p>
          <a:p>
            <a:r>
              <a:rPr lang="en-IN" sz="1800" b="1" i="1" dirty="0">
                <a:solidFill>
                  <a:schemeClr val="accent3">
                    <a:lumMod val="60000"/>
                    <a:lumOff val="40000"/>
                  </a:schemeClr>
                </a:solidFill>
              </a:rPr>
              <a:t>Internship Project</a:t>
            </a:r>
          </a:p>
          <a:p>
            <a:r>
              <a:rPr lang="en-IN" sz="1800" b="1" i="1" dirty="0">
                <a:solidFill>
                  <a:schemeClr val="accent3">
                    <a:lumMod val="60000"/>
                    <a:lumOff val="40000"/>
                  </a:schemeClr>
                </a:solidFill>
              </a:rPr>
              <a:t>Via Email</a:t>
            </a:r>
            <a:r>
              <a:rPr lang="en-IN" sz="1400" b="1" i="1" dirty="0">
                <a:solidFill>
                  <a:schemeClr val="accent3">
                    <a:lumMod val="60000"/>
                    <a:lumOff val="40000"/>
                  </a:schemeClr>
                </a:solidFill>
              </a:rPr>
              <a:t>.</a:t>
            </a:r>
            <a:endParaRPr lang="en-IN" dirty="0"/>
          </a:p>
        </p:txBody>
      </p:sp>
      <p:sp>
        <p:nvSpPr>
          <p:cNvPr id="8" name="Text Placeholder 6">
            <a:extLst>
              <a:ext uri="{FF2B5EF4-FFF2-40B4-BE49-F238E27FC236}">
                <a16:creationId xmlns:a16="http://schemas.microsoft.com/office/drawing/2014/main" id="{A904420A-41E1-4DA5-6223-A393C1B0E968}"/>
              </a:ext>
            </a:extLst>
          </p:cNvPr>
          <p:cNvSpPr txBox="1">
            <a:spLocks/>
          </p:cNvSpPr>
          <p:nvPr/>
        </p:nvSpPr>
        <p:spPr>
          <a:xfrm>
            <a:off x="3197853" y="2469130"/>
            <a:ext cx="2825095" cy="118181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800" b="1" i="1" dirty="0">
                <a:solidFill>
                  <a:schemeClr val="accent3">
                    <a:lumMod val="60000"/>
                    <a:lumOff val="40000"/>
                  </a:schemeClr>
                </a:solidFill>
              </a:rPr>
              <a:t>Mobile Price</a:t>
            </a:r>
          </a:p>
          <a:p>
            <a:r>
              <a:rPr lang="en-US" sz="1800" b="1" i="1" dirty="0">
                <a:solidFill>
                  <a:schemeClr val="accent3">
                    <a:lumMod val="60000"/>
                    <a:lumOff val="40000"/>
                  </a:schemeClr>
                </a:solidFill>
              </a:rPr>
              <a:t>Test.xls &amp; Train.xls</a:t>
            </a:r>
          </a:p>
          <a:p>
            <a:r>
              <a:rPr lang="en-US" sz="1200" b="1" i="1" dirty="0">
                <a:solidFill>
                  <a:schemeClr val="accent3">
                    <a:lumMod val="60000"/>
                    <a:lumOff val="40000"/>
                  </a:schemeClr>
                </a:solidFill>
              </a:rPr>
              <a:t>Total Row                 Total columns</a:t>
            </a:r>
          </a:p>
          <a:p>
            <a:r>
              <a:rPr lang="en-US" sz="1200" b="1" i="1" dirty="0">
                <a:solidFill>
                  <a:schemeClr val="accent3">
                    <a:lumMod val="60000"/>
                    <a:lumOff val="40000"/>
                  </a:schemeClr>
                </a:solidFill>
              </a:rPr>
              <a:t>   2000                                21</a:t>
            </a:r>
            <a:endParaRPr lang="en-IN" sz="1200" b="1" i="1" dirty="0">
              <a:solidFill>
                <a:schemeClr val="accent3">
                  <a:lumMod val="60000"/>
                  <a:lumOff val="40000"/>
                </a:schemeClr>
              </a:solidFill>
            </a:endParaRPr>
          </a:p>
        </p:txBody>
      </p:sp>
      <p:sp>
        <p:nvSpPr>
          <p:cNvPr id="9" name="Text Placeholder 7">
            <a:extLst>
              <a:ext uri="{FF2B5EF4-FFF2-40B4-BE49-F238E27FC236}">
                <a16:creationId xmlns:a16="http://schemas.microsoft.com/office/drawing/2014/main" id="{D059B216-D9E4-C912-2C34-D0B55A519DAB}"/>
              </a:ext>
            </a:extLst>
          </p:cNvPr>
          <p:cNvSpPr txBox="1">
            <a:spLocks/>
          </p:cNvSpPr>
          <p:nvPr/>
        </p:nvSpPr>
        <p:spPr>
          <a:xfrm>
            <a:off x="6199357" y="2434264"/>
            <a:ext cx="2825095" cy="103305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IN" dirty="0"/>
          </a:p>
        </p:txBody>
      </p:sp>
    </p:spTree>
    <p:extLst>
      <p:ext uri="{BB962C8B-B14F-4D97-AF65-F5344CB8AC3E}">
        <p14:creationId xmlns:p14="http://schemas.microsoft.com/office/powerpoint/2010/main" val="1101633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9637" y="0"/>
            <a:ext cx="8471144" cy="763525"/>
          </a:xfrm>
        </p:spPr>
        <p:txBody>
          <a:bodyPr>
            <a:normAutofit/>
          </a:bodyPr>
          <a:lstStyle/>
          <a:p>
            <a:pPr algn="ctr"/>
            <a:r>
              <a:rPr lang="en-IN" sz="2800" b="1" i="1" dirty="0">
                <a:solidFill>
                  <a:srgbClr val="F67CDF"/>
                </a:solidFill>
                <a:latin typeface="Times New Roman" panose="02020603050405020304" pitchFamily="18" charset="0"/>
                <a:cs typeface="Times New Roman" panose="02020603050405020304" pitchFamily="18" charset="0"/>
              </a:rPr>
              <a:t>Introduction/Brief Description on Dataset</a:t>
            </a:r>
            <a:endParaRPr lang="en-US" sz="2800" dirty="0">
              <a:solidFill>
                <a:srgbClr val="F67CDF"/>
              </a:solidFill>
            </a:endParaRPr>
          </a:p>
        </p:txBody>
      </p:sp>
      <p:sp>
        <p:nvSpPr>
          <p:cNvPr id="7" name="Text Placeholder 6"/>
          <p:cNvSpPr>
            <a:spLocks noGrp="1"/>
          </p:cNvSpPr>
          <p:nvPr>
            <p:ph type="body" sz="quarter" idx="3"/>
          </p:nvPr>
        </p:nvSpPr>
        <p:spPr>
          <a:xfrm>
            <a:off x="2849991" y="2065346"/>
            <a:ext cx="4041775" cy="372897"/>
          </a:xfrm>
        </p:spPr>
        <p:txBody>
          <a:bodyPr>
            <a:normAutofit fontScale="92500" lnSpcReduction="20000"/>
          </a:bodyPr>
          <a:lstStyle/>
          <a:p>
            <a:r>
              <a:rPr lang="en-US" i="1" dirty="0"/>
              <a:t>Dataset Description:</a:t>
            </a:r>
          </a:p>
        </p:txBody>
      </p:sp>
      <p:sp>
        <p:nvSpPr>
          <p:cNvPr id="5" name="Text Placeholder 4"/>
          <p:cNvSpPr>
            <a:spLocks noGrp="1"/>
          </p:cNvSpPr>
          <p:nvPr>
            <p:ph type="body" idx="1"/>
          </p:nvPr>
        </p:nvSpPr>
        <p:spPr>
          <a:xfrm>
            <a:off x="50692" y="1224157"/>
            <a:ext cx="8650089" cy="828505"/>
          </a:xfrm>
        </p:spPr>
        <p:txBody>
          <a:bodyPr>
            <a:noAutofit/>
          </a:bodyPr>
          <a:lstStyle/>
          <a:p>
            <a:r>
              <a:rPr lang="en-US" sz="1400" i="1" dirty="0">
                <a:solidFill>
                  <a:schemeClr val="accent6">
                    <a:lumMod val="20000"/>
                    <a:lumOff val="80000"/>
                  </a:schemeClr>
                </a:solidFill>
              </a:rPr>
              <a:t>The task is to build a predictive model that can accurately classify mobile phones into predefined price</a:t>
            </a:r>
          </a:p>
          <a:p>
            <a:r>
              <a:rPr lang="en-US" sz="1400" i="1" dirty="0">
                <a:solidFill>
                  <a:schemeClr val="accent6">
                    <a:lumMod val="20000"/>
                    <a:lumOff val="80000"/>
                  </a:schemeClr>
                </a:solidFill>
              </a:rPr>
              <a:t>ranges based on various attributes such as battery power, camera features, memory, connectivity options,</a:t>
            </a:r>
          </a:p>
          <a:p>
            <a:r>
              <a:rPr lang="en-US" sz="1400" i="1" dirty="0">
                <a:solidFill>
                  <a:schemeClr val="accent6">
                    <a:lumMod val="20000"/>
                    <a:lumOff val="80000"/>
                  </a:schemeClr>
                </a:solidFill>
              </a:rPr>
              <a:t>and more. The dataset provided contains information about several mobile phones, including their</a:t>
            </a:r>
          </a:p>
          <a:p>
            <a:r>
              <a:rPr lang="en-US" sz="1400" i="1" dirty="0">
                <a:solidFill>
                  <a:schemeClr val="accent6">
                    <a:lumMod val="20000"/>
                    <a:lumOff val="80000"/>
                  </a:schemeClr>
                </a:solidFill>
              </a:rPr>
              <a:t>specifications and corresponding price ranges.</a:t>
            </a:r>
          </a:p>
        </p:txBody>
      </p:sp>
      <p:sp>
        <p:nvSpPr>
          <p:cNvPr id="6" name="Content Placeholder 5"/>
          <p:cNvSpPr>
            <a:spLocks noGrp="1"/>
          </p:cNvSpPr>
          <p:nvPr>
            <p:ph sz="half" idx="2"/>
          </p:nvPr>
        </p:nvSpPr>
        <p:spPr>
          <a:xfrm>
            <a:off x="0" y="2450928"/>
            <a:ext cx="4571999" cy="2700121"/>
          </a:xfrm>
        </p:spPr>
        <p:txBody>
          <a:bodyPr>
            <a:noAutofit/>
          </a:bodyPr>
          <a:lstStyle/>
          <a:p>
            <a:pPr algn="l"/>
            <a:r>
              <a:rPr lang="en-US" sz="1200" b="1" i="1" dirty="0" err="1">
                <a:solidFill>
                  <a:srgbClr val="FFFF00"/>
                </a:solidFill>
              </a:rPr>
              <a:t>battery_power</a:t>
            </a:r>
            <a:r>
              <a:rPr lang="en-US" sz="1200" b="1" i="1" dirty="0">
                <a:solidFill>
                  <a:srgbClr val="FFFF00"/>
                </a:solidFill>
              </a:rPr>
              <a:t>: Total energy a battery can store in </a:t>
            </a:r>
            <a:r>
              <a:rPr lang="en-US" sz="1200" b="1" i="1" dirty="0" err="1">
                <a:solidFill>
                  <a:srgbClr val="FFFF00"/>
                </a:solidFill>
              </a:rPr>
              <a:t>mAh</a:t>
            </a:r>
            <a:r>
              <a:rPr lang="en-US" sz="1200" b="1" i="1" dirty="0">
                <a:solidFill>
                  <a:srgbClr val="FFFF00"/>
                </a:solidFill>
              </a:rPr>
              <a:t>.</a:t>
            </a:r>
          </a:p>
          <a:p>
            <a:pPr algn="l"/>
            <a:r>
              <a:rPr lang="en-US" sz="1200" b="1" i="1" dirty="0">
                <a:solidFill>
                  <a:srgbClr val="FFFF00"/>
                </a:solidFill>
              </a:rPr>
              <a:t>blue: Bluetooth enabled (1 if yes, 0 if no).</a:t>
            </a:r>
          </a:p>
          <a:p>
            <a:pPr algn="l"/>
            <a:r>
              <a:rPr lang="en-US" sz="1200" b="1" i="1" dirty="0" err="1">
                <a:solidFill>
                  <a:srgbClr val="FFFF00"/>
                </a:solidFill>
              </a:rPr>
              <a:t>clock_speed</a:t>
            </a:r>
            <a:r>
              <a:rPr lang="en-US" sz="1200" b="1" i="1" dirty="0">
                <a:solidFill>
                  <a:srgbClr val="FFFF00"/>
                </a:solidFill>
              </a:rPr>
              <a:t>: Speed at which microprocessor executes instructions.</a:t>
            </a:r>
          </a:p>
          <a:p>
            <a:pPr algn="l"/>
            <a:r>
              <a:rPr lang="en-US" sz="1200" b="1" i="1" dirty="0" err="1">
                <a:solidFill>
                  <a:srgbClr val="FFFF00"/>
                </a:solidFill>
              </a:rPr>
              <a:t>dual_sim</a:t>
            </a:r>
            <a:r>
              <a:rPr lang="en-US" sz="1200" b="1" i="1" dirty="0">
                <a:solidFill>
                  <a:srgbClr val="FFFF00"/>
                </a:solidFill>
              </a:rPr>
              <a:t>: Dual SIM support (1 if yes, 0 if no).</a:t>
            </a:r>
          </a:p>
          <a:p>
            <a:pPr algn="l"/>
            <a:r>
              <a:rPr lang="en-US" sz="1200" b="1" i="1" dirty="0">
                <a:solidFill>
                  <a:srgbClr val="FFFF00"/>
                </a:solidFill>
              </a:rPr>
              <a:t> fc: Front Camera mega pixels.</a:t>
            </a:r>
          </a:p>
          <a:p>
            <a:pPr algn="l"/>
            <a:r>
              <a:rPr lang="en-US" sz="1200" b="1" i="1" dirty="0">
                <a:solidFill>
                  <a:srgbClr val="FFFF00"/>
                </a:solidFill>
              </a:rPr>
              <a:t> </a:t>
            </a:r>
            <a:r>
              <a:rPr lang="en-US" sz="1200" b="1" i="1" dirty="0" err="1">
                <a:solidFill>
                  <a:srgbClr val="FFFF00"/>
                </a:solidFill>
              </a:rPr>
              <a:t>four_g</a:t>
            </a:r>
            <a:r>
              <a:rPr lang="en-US" sz="1200" b="1" i="1" dirty="0">
                <a:solidFill>
                  <a:srgbClr val="FFFF00"/>
                </a:solidFill>
              </a:rPr>
              <a:t>: 4G network support (1 if yes, 0 if no).</a:t>
            </a:r>
          </a:p>
          <a:p>
            <a:pPr algn="l"/>
            <a:r>
              <a:rPr lang="en-US" sz="1200" b="1" i="1" dirty="0">
                <a:solidFill>
                  <a:srgbClr val="FFFF00"/>
                </a:solidFill>
              </a:rPr>
              <a:t> </a:t>
            </a:r>
            <a:r>
              <a:rPr lang="en-US" sz="1200" b="1" i="1" dirty="0" err="1">
                <a:solidFill>
                  <a:srgbClr val="FFFF00"/>
                </a:solidFill>
              </a:rPr>
              <a:t>int_memory</a:t>
            </a:r>
            <a:r>
              <a:rPr lang="en-US" sz="1200" b="1" i="1" dirty="0">
                <a:solidFill>
                  <a:srgbClr val="FFFF00"/>
                </a:solidFill>
              </a:rPr>
              <a:t>: Internal Memory (in gigabytes).</a:t>
            </a:r>
          </a:p>
          <a:p>
            <a:pPr algn="l"/>
            <a:r>
              <a:rPr lang="en-US" sz="1200" b="1" i="1" dirty="0">
                <a:solidFill>
                  <a:srgbClr val="FFFF00"/>
                </a:solidFill>
              </a:rPr>
              <a:t> </a:t>
            </a:r>
            <a:r>
              <a:rPr lang="en-US" sz="1200" b="1" i="1" dirty="0" err="1">
                <a:solidFill>
                  <a:srgbClr val="FFFF00"/>
                </a:solidFill>
              </a:rPr>
              <a:t>m_dep</a:t>
            </a:r>
            <a:r>
              <a:rPr lang="en-US" sz="1200" b="1" i="1" dirty="0">
                <a:solidFill>
                  <a:srgbClr val="FFFF00"/>
                </a:solidFill>
              </a:rPr>
              <a:t>: Mobile Depth in cm.</a:t>
            </a:r>
          </a:p>
          <a:p>
            <a:pPr algn="l"/>
            <a:r>
              <a:rPr lang="en-US" sz="1200" b="1" i="1" dirty="0">
                <a:solidFill>
                  <a:srgbClr val="FFFF00"/>
                </a:solidFill>
              </a:rPr>
              <a:t> </a:t>
            </a:r>
            <a:r>
              <a:rPr lang="en-US" sz="1200" b="1" i="1" dirty="0" err="1">
                <a:solidFill>
                  <a:srgbClr val="FFFF00"/>
                </a:solidFill>
              </a:rPr>
              <a:t>mobile_wt</a:t>
            </a:r>
            <a:r>
              <a:rPr lang="en-US" sz="1200" b="1" i="1" dirty="0">
                <a:solidFill>
                  <a:srgbClr val="FFFF00"/>
                </a:solidFill>
              </a:rPr>
              <a:t>: Weight of mobile phone.</a:t>
            </a:r>
          </a:p>
          <a:p>
            <a:pPr algn="l"/>
            <a:r>
              <a:rPr lang="en-US" sz="1200" b="1" i="1" dirty="0">
                <a:solidFill>
                  <a:srgbClr val="FFFF00"/>
                </a:solidFill>
              </a:rPr>
              <a:t> </a:t>
            </a:r>
            <a:r>
              <a:rPr lang="en-US" sz="1200" b="1" i="1" dirty="0" err="1">
                <a:solidFill>
                  <a:srgbClr val="FFFF00"/>
                </a:solidFill>
              </a:rPr>
              <a:t>n_cores</a:t>
            </a:r>
            <a:r>
              <a:rPr lang="en-US" sz="1200" b="1" i="1" dirty="0">
                <a:solidFill>
                  <a:srgbClr val="FFFF00"/>
                </a:solidFill>
              </a:rPr>
              <a:t>: Number of cores of the processor.</a:t>
            </a:r>
          </a:p>
        </p:txBody>
      </p:sp>
      <p:sp>
        <p:nvSpPr>
          <p:cNvPr id="8" name="Content Placeholder 7"/>
          <p:cNvSpPr>
            <a:spLocks noGrp="1"/>
          </p:cNvSpPr>
          <p:nvPr>
            <p:ph sz="quarter" idx="4"/>
          </p:nvPr>
        </p:nvSpPr>
        <p:spPr>
          <a:xfrm>
            <a:off x="4571999" y="2489571"/>
            <a:ext cx="4458535" cy="2500589"/>
          </a:xfrm>
        </p:spPr>
        <p:txBody>
          <a:bodyPr>
            <a:normAutofit fontScale="92500" lnSpcReduction="10000"/>
          </a:bodyPr>
          <a:lstStyle/>
          <a:p>
            <a:pPr algn="l"/>
            <a:r>
              <a:rPr lang="en-US" sz="1200" b="1" i="1" dirty="0">
                <a:solidFill>
                  <a:srgbClr val="FFFF00"/>
                </a:solidFill>
              </a:rPr>
              <a:t>pc: Primary Camera mega pixels.</a:t>
            </a:r>
          </a:p>
          <a:p>
            <a:pPr algn="l"/>
            <a:r>
              <a:rPr lang="en-US" sz="1200" b="1" i="1" dirty="0" err="1">
                <a:solidFill>
                  <a:srgbClr val="FFFF00"/>
                </a:solidFill>
              </a:rPr>
              <a:t>px_height</a:t>
            </a:r>
            <a:r>
              <a:rPr lang="en-US" sz="1200" b="1" i="1" dirty="0">
                <a:solidFill>
                  <a:srgbClr val="FFFF00"/>
                </a:solidFill>
              </a:rPr>
              <a:t>: Pixel Resolution Height.</a:t>
            </a:r>
          </a:p>
          <a:p>
            <a:pPr algn="l"/>
            <a:r>
              <a:rPr lang="en-US" sz="1200" b="1" i="1" dirty="0" err="1">
                <a:solidFill>
                  <a:srgbClr val="FFFF00"/>
                </a:solidFill>
              </a:rPr>
              <a:t>px_width</a:t>
            </a:r>
            <a:r>
              <a:rPr lang="en-US" sz="1200" b="1" i="1" dirty="0">
                <a:solidFill>
                  <a:srgbClr val="FFFF00"/>
                </a:solidFill>
              </a:rPr>
              <a:t>: Pixel Resolution Width.</a:t>
            </a:r>
          </a:p>
          <a:p>
            <a:pPr algn="l"/>
            <a:r>
              <a:rPr lang="en-US" sz="1200" b="1" i="1" dirty="0">
                <a:solidFill>
                  <a:srgbClr val="FFFF00"/>
                </a:solidFill>
              </a:rPr>
              <a:t>ram: Random Access Memory in megabytes.</a:t>
            </a:r>
          </a:p>
          <a:p>
            <a:pPr algn="l"/>
            <a:r>
              <a:rPr lang="en-US" sz="1200" b="1" i="1" dirty="0" err="1">
                <a:solidFill>
                  <a:srgbClr val="FFFF00"/>
                </a:solidFill>
              </a:rPr>
              <a:t>sc_h</a:t>
            </a:r>
            <a:r>
              <a:rPr lang="en-US" sz="1200" b="1" i="1" dirty="0">
                <a:solidFill>
                  <a:srgbClr val="FFFF00"/>
                </a:solidFill>
              </a:rPr>
              <a:t>: Screen Height of mobile in cm.</a:t>
            </a:r>
          </a:p>
          <a:p>
            <a:pPr algn="l"/>
            <a:r>
              <a:rPr lang="en-US" sz="1200" b="1" i="1" dirty="0" err="1">
                <a:solidFill>
                  <a:srgbClr val="FFFF00"/>
                </a:solidFill>
              </a:rPr>
              <a:t>sc_w</a:t>
            </a:r>
            <a:r>
              <a:rPr lang="en-US" sz="1200" b="1" i="1" dirty="0">
                <a:solidFill>
                  <a:srgbClr val="FFFF00"/>
                </a:solidFill>
              </a:rPr>
              <a:t>: Screen Width of mobile in cm.</a:t>
            </a:r>
          </a:p>
          <a:p>
            <a:pPr algn="l"/>
            <a:r>
              <a:rPr lang="en-US" sz="1200" b="1" i="1" dirty="0" err="1">
                <a:solidFill>
                  <a:srgbClr val="FFFF00"/>
                </a:solidFill>
              </a:rPr>
              <a:t>talk_time</a:t>
            </a:r>
            <a:r>
              <a:rPr lang="en-US" sz="1200" b="1" i="1" dirty="0">
                <a:solidFill>
                  <a:srgbClr val="FFFF00"/>
                </a:solidFill>
              </a:rPr>
              <a:t>: Longest time that a single battery charge will last when you are talking.</a:t>
            </a:r>
          </a:p>
          <a:p>
            <a:pPr algn="l"/>
            <a:r>
              <a:rPr lang="en-US" sz="1200" b="1" i="1" dirty="0" err="1">
                <a:solidFill>
                  <a:srgbClr val="FFFF00"/>
                </a:solidFill>
              </a:rPr>
              <a:t>three_g</a:t>
            </a:r>
            <a:r>
              <a:rPr lang="en-US" sz="1200" b="1" i="1" dirty="0">
                <a:solidFill>
                  <a:srgbClr val="FFFF00"/>
                </a:solidFill>
              </a:rPr>
              <a:t>: 3G network support (1 if yes, 0 if no).</a:t>
            </a:r>
          </a:p>
          <a:p>
            <a:pPr algn="l"/>
            <a:r>
              <a:rPr lang="en-US" sz="1200" b="1" i="1" dirty="0" err="1">
                <a:solidFill>
                  <a:srgbClr val="FFFF00"/>
                </a:solidFill>
              </a:rPr>
              <a:t>touch_screen</a:t>
            </a:r>
            <a:r>
              <a:rPr lang="en-US" sz="1200" b="1" i="1" dirty="0">
                <a:solidFill>
                  <a:srgbClr val="FFFF00"/>
                </a:solidFill>
              </a:rPr>
              <a:t>: Touch screen support (1 if yes, 0 if no).</a:t>
            </a:r>
          </a:p>
          <a:p>
            <a:pPr algn="l"/>
            <a:r>
              <a:rPr lang="en-US" sz="1200" b="1" i="1" dirty="0" err="1">
                <a:solidFill>
                  <a:srgbClr val="FFFF00"/>
                </a:solidFill>
              </a:rPr>
              <a:t>wifi</a:t>
            </a:r>
            <a:r>
              <a:rPr lang="en-US" sz="1200" b="1" i="1" dirty="0">
                <a:solidFill>
                  <a:srgbClr val="FFFF00"/>
                </a:solidFill>
              </a:rPr>
              <a:t>: </a:t>
            </a:r>
            <a:r>
              <a:rPr lang="en-US" sz="1200" b="1" i="1" dirty="0" err="1">
                <a:solidFill>
                  <a:srgbClr val="FFFF00"/>
                </a:solidFill>
              </a:rPr>
              <a:t>Wifi</a:t>
            </a:r>
            <a:r>
              <a:rPr lang="en-US" sz="1200" b="1" i="1" dirty="0">
                <a:solidFill>
                  <a:srgbClr val="FFFF00"/>
                </a:solidFill>
              </a:rPr>
              <a:t> connectivity (1 if yes, 0 if no).</a:t>
            </a:r>
          </a:p>
          <a:p>
            <a:pPr algn="l"/>
            <a:r>
              <a:rPr lang="en-US" sz="1200" b="1" i="1" dirty="0" err="1">
                <a:solidFill>
                  <a:srgbClr val="FFFF00"/>
                </a:solidFill>
              </a:rPr>
              <a:t>price_range</a:t>
            </a:r>
            <a:r>
              <a:rPr lang="en-US" sz="1200" b="1" i="1" dirty="0">
                <a:solidFill>
                  <a:srgbClr val="FFFF00"/>
                </a:solidFill>
              </a:rPr>
              <a:t>: Price range of the mobile phone (0 - low cost, 1 - medium cost, 2 - high cost, 3 -very high cost).</a:t>
            </a:r>
          </a:p>
        </p:txBody>
      </p:sp>
    </p:spTree>
    <p:extLst>
      <p:ext uri="{BB962C8B-B14F-4D97-AF65-F5344CB8AC3E}">
        <p14:creationId xmlns:p14="http://schemas.microsoft.com/office/powerpoint/2010/main" val="41707837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A191D3F-AFF5-8CC2-F39E-54EF2F47D2B2}"/>
              </a:ext>
            </a:extLst>
          </p:cNvPr>
          <p:cNvSpPr>
            <a:spLocks noGrp="1"/>
          </p:cNvSpPr>
          <p:nvPr>
            <p:ph type="title"/>
          </p:nvPr>
        </p:nvSpPr>
        <p:spPr>
          <a:xfrm>
            <a:off x="2012950" y="70712"/>
            <a:ext cx="6820294" cy="725349"/>
          </a:xfrm>
        </p:spPr>
        <p:txBody>
          <a:bodyPr/>
          <a:lstStyle/>
          <a:p>
            <a:r>
              <a:rPr lang="en-US" sz="3600" b="1" i="1" dirty="0">
                <a:solidFill>
                  <a:srgbClr val="FFFF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Basic info about the Data set</a:t>
            </a:r>
            <a:endParaRPr lang="en-IN" dirty="0">
              <a:solidFill>
                <a:srgbClr val="FFFF00"/>
              </a:solidFill>
            </a:endParaRPr>
          </a:p>
        </p:txBody>
      </p:sp>
      <p:sp>
        <p:nvSpPr>
          <p:cNvPr id="9" name="Content Placeholder 2">
            <a:extLst>
              <a:ext uri="{FF2B5EF4-FFF2-40B4-BE49-F238E27FC236}">
                <a16:creationId xmlns:a16="http://schemas.microsoft.com/office/drawing/2014/main" id="{77ED1B7C-D826-41F7-A02E-FD3DB011684F}"/>
              </a:ext>
            </a:extLst>
          </p:cNvPr>
          <p:cNvSpPr>
            <a:spLocks noGrp="1"/>
          </p:cNvSpPr>
          <p:nvPr>
            <p:ph idx="1"/>
          </p:nvPr>
        </p:nvSpPr>
        <p:spPr>
          <a:xfrm>
            <a:off x="3824461" y="987623"/>
            <a:ext cx="5219087" cy="1101481"/>
          </a:xfrm>
        </p:spPr>
        <p:txBody>
          <a:bodyPr>
            <a:noAutofit/>
          </a:bodyPr>
          <a:lstStyle/>
          <a:p>
            <a:pPr marL="0" indent="0">
              <a:buNone/>
            </a:pPr>
            <a:r>
              <a:rPr lang="en-US" sz="1400" i="1" dirty="0"/>
              <a:t>As per the Data Set we can see the numbers of  columns &amp; Rows, which is 2000 rows &amp; 21 columns.</a:t>
            </a:r>
          </a:p>
          <a:p>
            <a:pPr marL="0" indent="0">
              <a:buNone/>
            </a:pPr>
            <a:r>
              <a:rPr lang="en-US" sz="1400" i="1" dirty="0"/>
              <a:t>After the sanitary check we found Zero null values &amp; there was no duplicate data found in the given data set.</a:t>
            </a:r>
          </a:p>
        </p:txBody>
      </p:sp>
      <p:pic>
        <p:nvPicPr>
          <p:cNvPr id="11" name="Picture 10">
            <a:extLst>
              <a:ext uri="{FF2B5EF4-FFF2-40B4-BE49-F238E27FC236}">
                <a16:creationId xmlns:a16="http://schemas.microsoft.com/office/drawing/2014/main" id="{3A2BCBDF-A2D0-709C-AAB5-BEF5841CF872}"/>
              </a:ext>
            </a:extLst>
          </p:cNvPr>
          <p:cNvPicPr>
            <a:picLocks noChangeAspect="1"/>
          </p:cNvPicPr>
          <p:nvPr/>
        </p:nvPicPr>
        <p:blipFill>
          <a:blip r:embed="rId2"/>
          <a:stretch>
            <a:fillRect/>
          </a:stretch>
        </p:blipFill>
        <p:spPr>
          <a:xfrm>
            <a:off x="159174" y="847655"/>
            <a:ext cx="2833118" cy="4024695"/>
          </a:xfrm>
          <a:prstGeom prst="rect">
            <a:avLst/>
          </a:prstGeom>
        </p:spPr>
      </p:pic>
      <p:sp>
        <p:nvSpPr>
          <p:cNvPr id="12" name="Arrow: Left 11">
            <a:extLst>
              <a:ext uri="{FF2B5EF4-FFF2-40B4-BE49-F238E27FC236}">
                <a16:creationId xmlns:a16="http://schemas.microsoft.com/office/drawing/2014/main" id="{141BC8D7-AAB7-DDBA-8730-3963958AC3AE}"/>
              </a:ext>
            </a:extLst>
          </p:cNvPr>
          <p:cNvSpPr/>
          <p:nvPr/>
        </p:nvSpPr>
        <p:spPr>
          <a:xfrm>
            <a:off x="3050225" y="1221425"/>
            <a:ext cx="774236" cy="213582"/>
          </a:xfrm>
          <a:prstGeom prst="left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4" name="Picture 13">
            <a:extLst>
              <a:ext uri="{FF2B5EF4-FFF2-40B4-BE49-F238E27FC236}">
                <a16:creationId xmlns:a16="http://schemas.microsoft.com/office/drawing/2014/main" id="{3E5E37BC-62D4-068A-8346-978BA1438A27}"/>
              </a:ext>
            </a:extLst>
          </p:cNvPr>
          <p:cNvPicPr>
            <a:picLocks noChangeAspect="1"/>
          </p:cNvPicPr>
          <p:nvPr/>
        </p:nvPicPr>
        <p:blipFill>
          <a:blip r:embed="rId3"/>
          <a:stretch>
            <a:fillRect/>
          </a:stretch>
        </p:blipFill>
        <p:spPr>
          <a:xfrm>
            <a:off x="6755559" y="2280666"/>
            <a:ext cx="2229267" cy="2792122"/>
          </a:xfrm>
          <a:prstGeom prst="rect">
            <a:avLst/>
          </a:prstGeom>
        </p:spPr>
      </p:pic>
      <p:pic>
        <p:nvPicPr>
          <p:cNvPr id="16" name="Picture 15">
            <a:extLst>
              <a:ext uri="{FF2B5EF4-FFF2-40B4-BE49-F238E27FC236}">
                <a16:creationId xmlns:a16="http://schemas.microsoft.com/office/drawing/2014/main" id="{9BCAD797-671D-5A10-161A-3EA601DE3450}"/>
              </a:ext>
            </a:extLst>
          </p:cNvPr>
          <p:cNvPicPr>
            <a:picLocks noChangeAspect="1"/>
          </p:cNvPicPr>
          <p:nvPr/>
        </p:nvPicPr>
        <p:blipFill>
          <a:blip r:embed="rId4"/>
          <a:stretch>
            <a:fillRect/>
          </a:stretch>
        </p:blipFill>
        <p:spPr>
          <a:xfrm>
            <a:off x="4044277" y="3054397"/>
            <a:ext cx="1619250" cy="571500"/>
          </a:xfrm>
          <a:prstGeom prst="rect">
            <a:avLst/>
          </a:prstGeom>
        </p:spPr>
      </p:pic>
      <p:sp>
        <p:nvSpPr>
          <p:cNvPr id="17" name="Arrow: Down 16">
            <a:extLst>
              <a:ext uri="{FF2B5EF4-FFF2-40B4-BE49-F238E27FC236}">
                <a16:creationId xmlns:a16="http://schemas.microsoft.com/office/drawing/2014/main" id="{3E581291-20FE-2899-2B66-10F7B008691A}"/>
              </a:ext>
            </a:extLst>
          </p:cNvPr>
          <p:cNvSpPr/>
          <p:nvPr/>
        </p:nvSpPr>
        <p:spPr>
          <a:xfrm>
            <a:off x="4084324" y="1975638"/>
            <a:ext cx="227372" cy="1014517"/>
          </a:xfrm>
          <a:prstGeom prst="down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Down 17">
            <a:extLst>
              <a:ext uri="{FF2B5EF4-FFF2-40B4-BE49-F238E27FC236}">
                <a16:creationId xmlns:a16="http://schemas.microsoft.com/office/drawing/2014/main" id="{94481407-D946-543B-D9CC-A113BD9C9DC6}"/>
              </a:ext>
            </a:extLst>
          </p:cNvPr>
          <p:cNvSpPr/>
          <p:nvPr/>
        </p:nvSpPr>
        <p:spPr>
          <a:xfrm>
            <a:off x="7175036" y="1728683"/>
            <a:ext cx="179098" cy="487235"/>
          </a:xfrm>
          <a:prstGeom prst="downArrow">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28694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BF66-26C1-8C72-CD1B-2B4A4A51E10B}"/>
              </a:ext>
            </a:extLst>
          </p:cNvPr>
          <p:cNvSpPr>
            <a:spLocks noGrp="1"/>
          </p:cNvSpPr>
          <p:nvPr>
            <p:ph type="title"/>
          </p:nvPr>
        </p:nvSpPr>
        <p:spPr>
          <a:xfrm>
            <a:off x="146838" y="124379"/>
            <a:ext cx="8783451" cy="725349"/>
          </a:xfrm>
        </p:spPr>
        <p:txBody>
          <a:bodyPr>
            <a:normAutofit/>
          </a:bodyPr>
          <a:lstStyle/>
          <a:p>
            <a:pPr algn="ctr"/>
            <a:r>
              <a:rPr lang="en-US" sz="2800" b="1" i="1" dirty="0">
                <a:solidFill>
                  <a:srgbClr val="FFFF00"/>
                </a:solidFill>
                <a:latin typeface="Algerian" panose="04020705040A02060702" pitchFamily="82" charset="0"/>
              </a:rPr>
              <a:t>Mobile Sim slots</a:t>
            </a:r>
            <a:endParaRPr lang="en-IN" sz="2800" b="1" i="1" dirty="0">
              <a:solidFill>
                <a:srgbClr val="FFFF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C8C7C4E-920C-84BA-1DCC-76BF89919B75}"/>
              </a:ext>
            </a:extLst>
          </p:cNvPr>
          <p:cNvSpPr>
            <a:spLocks noGrp="1"/>
          </p:cNvSpPr>
          <p:nvPr>
            <p:ph idx="1"/>
          </p:nvPr>
        </p:nvSpPr>
        <p:spPr>
          <a:xfrm>
            <a:off x="3423994" y="1008003"/>
            <a:ext cx="5379017" cy="934263"/>
          </a:xfrm>
        </p:spPr>
        <p:txBody>
          <a:bodyPr>
            <a:normAutofit fontScale="92500" lnSpcReduction="10000"/>
          </a:bodyPr>
          <a:lstStyle/>
          <a:p>
            <a:r>
              <a:rPr lang="en-US" sz="1400" i="1" dirty="0"/>
              <a:t>Her we can see there are two type of Slots available for Mobile.</a:t>
            </a:r>
          </a:p>
          <a:p>
            <a:pPr lvl="1"/>
            <a:r>
              <a:rPr lang="en-US" sz="1400" i="1" dirty="0"/>
              <a:t>Dual Sim slot which denotes as 1.</a:t>
            </a:r>
          </a:p>
          <a:p>
            <a:pPr lvl="1"/>
            <a:r>
              <a:rPr lang="en-US" sz="1400" i="1" dirty="0"/>
              <a:t>Single Sim Slot which denotes as 0.</a:t>
            </a:r>
          </a:p>
          <a:p>
            <a:r>
              <a:rPr lang="en-US" sz="1400" i="1" dirty="0"/>
              <a:t>In context of price people wants both type of mobile phone.</a:t>
            </a:r>
          </a:p>
          <a:p>
            <a:endParaRPr lang="en-IN" sz="1400" i="1" dirty="0"/>
          </a:p>
        </p:txBody>
      </p:sp>
      <p:sp>
        <p:nvSpPr>
          <p:cNvPr id="9" name="Rectangle: Rounded Corners 8">
            <a:extLst>
              <a:ext uri="{FF2B5EF4-FFF2-40B4-BE49-F238E27FC236}">
                <a16:creationId xmlns:a16="http://schemas.microsoft.com/office/drawing/2014/main" id="{D6474E21-B987-096A-97E3-90520971A1C3}"/>
              </a:ext>
            </a:extLst>
          </p:cNvPr>
          <p:cNvSpPr/>
          <p:nvPr/>
        </p:nvSpPr>
        <p:spPr>
          <a:xfrm>
            <a:off x="1188054" y="2115801"/>
            <a:ext cx="6807940" cy="2603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92D050"/>
                </a:solidFill>
                <a:latin typeface="Algerian" panose="04020705040A02060702" pitchFamily="82" charset="0"/>
              </a:rPr>
              <a:t>SIM slots Visualization  wise in context of Price</a:t>
            </a:r>
            <a:endParaRPr lang="en-IN" b="1" i="1" dirty="0">
              <a:solidFill>
                <a:srgbClr val="92D050"/>
              </a:solidFill>
              <a:latin typeface="Algerian" panose="04020705040A02060702" pitchFamily="82" charset="0"/>
            </a:endParaRPr>
          </a:p>
        </p:txBody>
      </p:sp>
      <p:pic>
        <p:nvPicPr>
          <p:cNvPr id="11" name="Picture 10">
            <a:extLst>
              <a:ext uri="{FF2B5EF4-FFF2-40B4-BE49-F238E27FC236}">
                <a16:creationId xmlns:a16="http://schemas.microsoft.com/office/drawing/2014/main" id="{2D4DDF4C-26AC-6E4F-A228-AD27A19B723F}"/>
              </a:ext>
            </a:extLst>
          </p:cNvPr>
          <p:cNvPicPr>
            <a:picLocks noChangeAspect="1"/>
          </p:cNvPicPr>
          <p:nvPr/>
        </p:nvPicPr>
        <p:blipFill>
          <a:blip r:embed="rId2"/>
          <a:stretch>
            <a:fillRect/>
          </a:stretch>
        </p:blipFill>
        <p:spPr>
          <a:xfrm>
            <a:off x="60069" y="2644070"/>
            <a:ext cx="2781787" cy="2192231"/>
          </a:xfrm>
          <a:prstGeom prst="rect">
            <a:avLst/>
          </a:prstGeom>
        </p:spPr>
      </p:pic>
      <p:pic>
        <p:nvPicPr>
          <p:cNvPr id="13" name="Picture 12">
            <a:extLst>
              <a:ext uri="{FF2B5EF4-FFF2-40B4-BE49-F238E27FC236}">
                <a16:creationId xmlns:a16="http://schemas.microsoft.com/office/drawing/2014/main" id="{AE2C9DB0-7647-5A84-57EE-2050BEB64462}"/>
              </a:ext>
            </a:extLst>
          </p:cNvPr>
          <p:cNvPicPr>
            <a:picLocks noChangeAspect="1"/>
          </p:cNvPicPr>
          <p:nvPr/>
        </p:nvPicPr>
        <p:blipFill>
          <a:blip r:embed="rId3"/>
          <a:stretch>
            <a:fillRect/>
          </a:stretch>
        </p:blipFill>
        <p:spPr>
          <a:xfrm>
            <a:off x="3083597" y="2644070"/>
            <a:ext cx="2629735" cy="2192231"/>
          </a:xfrm>
          <a:prstGeom prst="rect">
            <a:avLst/>
          </a:prstGeom>
        </p:spPr>
      </p:pic>
      <p:pic>
        <p:nvPicPr>
          <p:cNvPr id="15" name="Picture 14">
            <a:extLst>
              <a:ext uri="{FF2B5EF4-FFF2-40B4-BE49-F238E27FC236}">
                <a16:creationId xmlns:a16="http://schemas.microsoft.com/office/drawing/2014/main" id="{91CA4379-6ED9-8080-D17F-75FB36E3DF12}"/>
              </a:ext>
            </a:extLst>
          </p:cNvPr>
          <p:cNvPicPr>
            <a:picLocks noChangeAspect="1"/>
          </p:cNvPicPr>
          <p:nvPr/>
        </p:nvPicPr>
        <p:blipFill>
          <a:blip r:embed="rId4"/>
          <a:stretch>
            <a:fillRect/>
          </a:stretch>
        </p:blipFill>
        <p:spPr>
          <a:xfrm>
            <a:off x="5955073" y="2644070"/>
            <a:ext cx="3128858" cy="2192231"/>
          </a:xfrm>
          <a:prstGeom prst="rect">
            <a:avLst/>
          </a:prstGeom>
        </p:spPr>
      </p:pic>
      <p:pic>
        <p:nvPicPr>
          <p:cNvPr id="6" name="Picture 5">
            <a:extLst>
              <a:ext uri="{FF2B5EF4-FFF2-40B4-BE49-F238E27FC236}">
                <a16:creationId xmlns:a16="http://schemas.microsoft.com/office/drawing/2014/main" id="{D5E51B5D-1E3A-5685-9732-F69DE106DF74}"/>
              </a:ext>
            </a:extLst>
          </p:cNvPr>
          <p:cNvPicPr>
            <a:picLocks noChangeAspect="1"/>
          </p:cNvPicPr>
          <p:nvPr/>
        </p:nvPicPr>
        <p:blipFill>
          <a:blip r:embed="rId5"/>
          <a:stretch>
            <a:fillRect/>
          </a:stretch>
        </p:blipFill>
        <p:spPr>
          <a:xfrm>
            <a:off x="254222" y="1030313"/>
            <a:ext cx="2942842" cy="923925"/>
          </a:xfrm>
          <a:prstGeom prst="rect">
            <a:avLst/>
          </a:prstGeom>
        </p:spPr>
      </p:pic>
    </p:spTree>
    <p:extLst>
      <p:ext uri="{BB962C8B-B14F-4D97-AF65-F5344CB8AC3E}">
        <p14:creationId xmlns:p14="http://schemas.microsoft.com/office/powerpoint/2010/main" val="17513371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BF66-26C1-8C72-CD1B-2B4A4A51E10B}"/>
              </a:ext>
            </a:extLst>
          </p:cNvPr>
          <p:cNvSpPr>
            <a:spLocks noGrp="1"/>
          </p:cNvSpPr>
          <p:nvPr>
            <p:ph type="title"/>
          </p:nvPr>
        </p:nvSpPr>
        <p:spPr>
          <a:xfrm>
            <a:off x="146838" y="124379"/>
            <a:ext cx="8783451" cy="725349"/>
          </a:xfrm>
        </p:spPr>
        <p:txBody>
          <a:bodyPr>
            <a:normAutofit/>
          </a:bodyPr>
          <a:lstStyle/>
          <a:p>
            <a:pPr algn="ctr"/>
            <a:r>
              <a:rPr lang="en-US" sz="2800" b="1" i="1" dirty="0">
                <a:solidFill>
                  <a:srgbClr val="FFFF00"/>
                </a:solidFill>
                <a:latin typeface="Algerian" panose="04020705040A02060702" pitchFamily="82" charset="0"/>
              </a:rPr>
              <a:t>4g Enable  on Mobile</a:t>
            </a:r>
            <a:endParaRPr lang="en-IN" sz="2800" b="1" i="1" dirty="0">
              <a:solidFill>
                <a:srgbClr val="FFFF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C8C7C4E-920C-84BA-1DCC-76BF89919B75}"/>
              </a:ext>
            </a:extLst>
          </p:cNvPr>
          <p:cNvSpPr>
            <a:spLocks noGrp="1"/>
          </p:cNvSpPr>
          <p:nvPr>
            <p:ph idx="1"/>
          </p:nvPr>
        </p:nvSpPr>
        <p:spPr>
          <a:xfrm>
            <a:off x="3557483" y="1008003"/>
            <a:ext cx="5493075" cy="1014356"/>
          </a:xfrm>
        </p:spPr>
        <p:txBody>
          <a:bodyPr>
            <a:normAutofit fontScale="77500" lnSpcReduction="20000"/>
          </a:bodyPr>
          <a:lstStyle/>
          <a:p>
            <a:r>
              <a:rPr lang="en-US" sz="1400" i="1" dirty="0"/>
              <a:t>As per the mobile Phone in the market, 4g is enable or not on the mobile phone</a:t>
            </a:r>
          </a:p>
          <a:p>
            <a:pPr lvl="1"/>
            <a:r>
              <a:rPr lang="en-US" sz="1400" i="1" dirty="0"/>
              <a:t>4g enable which denotes as 1.</a:t>
            </a:r>
          </a:p>
          <a:p>
            <a:pPr lvl="1"/>
            <a:r>
              <a:rPr lang="en-US" sz="1400" i="1" dirty="0"/>
              <a:t>4g not enable which denotes as 0.</a:t>
            </a:r>
          </a:p>
          <a:p>
            <a:r>
              <a:rPr lang="en-US" sz="1400" i="1" dirty="0"/>
              <a:t>As per below data in context of price both the status are more or less equally distributed</a:t>
            </a:r>
          </a:p>
          <a:p>
            <a:r>
              <a:rPr lang="en-IN" sz="1400" i="1" dirty="0"/>
              <a:t>But with very high cost mobile phone with 4g enable has little overhand than others.</a:t>
            </a:r>
          </a:p>
        </p:txBody>
      </p:sp>
      <p:sp>
        <p:nvSpPr>
          <p:cNvPr id="9" name="Rectangle: Rounded Corners 8">
            <a:extLst>
              <a:ext uri="{FF2B5EF4-FFF2-40B4-BE49-F238E27FC236}">
                <a16:creationId xmlns:a16="http://schemas.microsoft.com/office/drawing/2014/main" id="{D6474E21-B987-096A-97E3-90520971A1C3}"/>
              </a:ext>
            </a:extLst>
          </p:cNvPr>
          <p:cNvSpPr/>
          <p:nvPr/>
        </p:nvSpPr>
        <p:spPr>
          <a:xfrm>
            <a:off x="1188054" y="2115801"/>
            <a:ext cx="6807940" cy="2603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92D050"/>
                </a:solidFill>
                <a:latin typeface="Algerian" panose="04020705040A02060702" pitchFamily="82" charset="0"/>
              </a:rPr>
              <a:t>SIM slots Visualization  wise in context of Price</a:t>
            </a:r>
            <a:endParaRPr lang="en-IN" b="1" i="1" dirty="0">
              <a:solidFill>
                <a:srgbClr val="92D050"/>
              </a:solidFill>
              <a:latin typeface="Algerian" panose="04020705040A02060702" pitchFamily="82" charset="0"/>
            </a:endParaRPr>
          </a:p>
        </p:txBody>
      </p:sp>
      <p:pic>
        <p:nvPicPr>
          <p:cNvPr id="8" name="Picture 7">
            <a:extLst>
              <a:ext uri="{FF2B5EF4-FFF2-40B4-BE49-F238E27FC236}">
                <a16:creationId xmlns:a16="http://schemas.microsoft.com/office/drawing/2014/main" id="{ABB7FF8F-EBCF-6DC6-2FE7-15C69DF7E0C2}"/>
              </a:ext>
            </a:extLst>
          </p:cNvPr>
          <p:cNvPicPr>
            <a:picLocks noChangeAspect="1"/>
          </p:cNvPicPr>
          <p:nvPr/>
        </p:nvPicPr>
        <p:blipFill>
          <a:blip r:embed="rId2"/>
          <a:stretch>
            <a:fillRect/>
          </a:stretch>
        </p:blipFill>
        <p:spPr>
          <a:xfrm>
            <a:off x="146838" y="2644070"/>
            <a:ext cx="2695018" cy="2192231"/>
          </a:xfrm>
          <a:prstGeom prst="rect">
            <a:avLst/>
          </a:prstGeom>
        </p:spPr>
      </p:pic>
      <p:pic>
        <p:nvPicPr>
          <p:cNvPr id="12" name="Picture 11">
            <a:extLst>
              <a:ext uri="{FF2B5EF4-FFF2-40B4-BE49-F238E27FC236}">
                <a16:creationId xmlns:a16="http://schemas.microsoft.com/office/drawing/2014/main" id="{47117652-D46C-FF3F-AAC2-5EFDFCDA4ABD}"/>
              </a:ext>
            </a:extLst>
          </p:cNvPr>
          <p:cNvPicPr>
            <a:picLocks noChangeAspect="1"/>
          </p:cNvPicPr>
          <p:nvPr/>
        </p:nvPicPr>
        <p:blipFill>
          <a:blip r:embed="rId3"/>
          <a:stretch>
            <a:fillRect/>
          </a:stretch>
        </p:blipFill>
        <p:spPr>
          <a:xfrm>
            <a:off x="3037294" y="2644070"/>
            <a:ext cx="2695019" cy="2192231"/>
          </a:xfrm>
          <a:prstGeom prst="rect">
            <a:avLst/>
          </a:prstGeom>
        </p:spPr>
      </p:pic>
      <p:pic>
        <p:nvPicPr>
          <p:cNvPr id="16" name="Picture 15">
            <a:extLst>
              <a:ext uri="{FF2B5EF4-FFF2-40B4-BE49-F238E27FC236}">
                <a16:creationId xmlns:a16="http://schemas.microsoft.com/office/drawing/2014/main" id="{3ED23B3F-5421-F005-9CCA-F8264CD2BBB6}"/>
              </a:ext>
            </a:extLst>
          </p:cNvPr>
          <p:cNvPicPr>
            <a:picLocks noChangeAspect="1"/>
          </p:cNvPicPr>
          <p:nvPr/>
        </p:nvPicPr>
        <p:blipFill>
          <a:blip r:embed="rId4"/>
          <a:stretch>
            <a:fillRect/>
          </a:stretch>
        </p:blipFill>
        <p:spPr>
          <a:xfrm>
            <a:off x="5880591" y="2644070"/>
            <a:ext cx="3049697" cy="2192231"/>
          </a:xfrm>
          <a:prstGeom prst="rect">
            <a:avLst/>
          </a:prstGeom>
        </p:spPr>
      </p:pic>
      <p:pic>
        <p:nvPicPr>
          <p:cNvPr id="5" name="Picture 4">
            <a:extLst>
              <a:ext uri="{FF2B5EF4-FFF2-40B4-BE49-F238E27FC236}">
                <a16:creationId xmlns:a16="http://schemas.microsoft.com/office/drawing/2014/main" id="{FBF7B7D5-FE94-A3A5-F733-574D8D21F58E}"/>
              </a:ext>
            </a:extLst>
          </p:cNvPr>
          <p:cNvPicPr>
            <a:picLocks noChangeAspect="1"/>
          </p:cNvPicPr>
          <p:nvPr/>
        </p:nvPicPr>
        <p:blipFill>
          <a:blip r:embed="rId5"/>
          <a:stretch>
            <a:fillRect/>
          </a:stretch>
        </p:blipFill>
        <p:spPr>
          <a:xfrm>
            <a:off x="146838" y="1008003"/>
            <a:ext cx="3410645" cy="942975"/>
          </a:xfrm>
          <a:prstGeom prst="rect">
            <a:avLst/>
          </a:prstGeom>
        </p:spPr>
      </p:pic>
    </p:spTree>
    <p:extLst>
      <p:ext uri="{BB962C8B-B14F-4D97-AF65-F5344CB8AC3E}">
        <p14:creationId xmlns:p14="http://schemas.microsoft.com/office/powerpoint/2010/main" val="3436861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BF66-26C1-8C72-CD1B-2B4A4A51E10B}"/>
              </a:ext>
            </a:extLst>
          </p:cNvPr>
          <p:cNvSpPr>
            <a:spLocks noGrp="1"/>
          </p:cNvSpPr>
          <p:nvPr>
            <p:ph type="title"/>
          </p:nvPr>
        </p:nvSpPr>
        <p:spPr>
          <a:xfrm>
            <a:off x="146838" y="124379"/>
            <a:ext cx="8783451" cy="725349"/>
          </a:xfrm>
        </p:spPr>
        <p:txBody>
          <a:bodyPr>
            <a:normAutofit/>
          </a:bodyPr>
          <a:lstStyle/>
          <a:p>
            <a:pPr algn="ctr"/>
            <a:r>
              <a:rPr lang="en-US" sz="2800" b="1" i="1" dirty="0">
                <a:solidFill>
                  <a:srgbClr val="FFFF00"/>
                </a:solidFill>
                <a:latin typeface="Algerian" panose="04020705040A02060702" pitchFamily="82" charset="0"/>
              </a:rPr>
              <a:t>3g Enable  on Mobile</a:t>
            </a:r>
            <a:endParaRPr lang="en-IN" sz="2800" b="1" i="1" dirty="0">
              <a:solidFill>
                <a:srgbClr val="FFFF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C8C7C4E-920C-84BA-1DCC-76BF89919B75}"/>
              </a:ext>
            </a:extLst>
          </p:cNvPr>
          <p:cNvSpPr>
            <a:spLocks noGrp="1"/>
          </p:cNvSpPr>
          <p:nvPr>
            <p:ph idx="1"/>
          </p:nvPr>
        </p:nvSpPr>
        <p:spPr>
          <a:xfrm>
            <a:off x="3557483" y="1008003"/>
            <a:ext cx="5493075" cy="1014356"/>
          </a:xfrm>
        </p:spPr>
        <p:txBody>
          <a:bodyPr>
            <a:normAutofit fontScale="77500" lnSpcReduction="20000"/>
          </a:bodyPr>
          <a:lstStyle/>
          <a:p>
            <a:r>
              <a:rPr lang="en-US" sz="1400" i="1" dirty="0"/>
              <a:t>As per the mobile Phone in the market, 3g is enable or not on the mobile phone</a:t>
            </a:r>
          </a:p>
          <a:p>
            <a:pPr lvl="1"/>
            <a:r>
              <a:rPr lang="en-US" sz="1400" i="1" dirty="0"/>
              <a:t>3g enable which denotes as 1.</a:t>
            </a:r>
          </a:p>
          <a:p>
            <a:pPr lvl="1"/>
            <a:r>
              <a:rPr lang="en-US" sz="1400" i="1" dirty="0"/>
              <a:t>3g not enable which denotes as 0.</a:t>
            </a:r>
          </a:p>
          <a:p>
            <a:r>
              <a:rPr lang="en-US" sz="1400" i="1" dirty="0"/>
              <a:t>As per below data 3g is enable in most of the mobile phone available in the market.</a:t>
            </a:r>
          </a:p>
          <a:p>
            <a:r>
              <a:rPr lang="en-IN" sz="1400" i="1" dirty="0"/>
              <a:t>Even in context of price 3g enable status are more or less equal. </a:t>
            </a:r>
          </a:p>
        </p:txBody>
      </p:sp>
      <p:sp>
        <p:nvSpPr>
          <p:cNvPr id="9" name="Rectangle: Rounded Corners 8">
            <a:extLst>
              <a:ext uri="{FF2B5EF4-FFF2-40B4-BE49-F238E27FC236}">
                <a16:creationId xmlns:a16="http://schemas.microsoft.com/office/drawing/2014/main" id="{D6474E21-B987-096A-97E3-90520971A1C3}"/>
              </a:ext>
            </a:extLst>
          </p:cNvPr>
          <p:cNvSpPr/>
          <p:nvPr/>
        </p:nvSpPr>
        <p:spPr>
          <a:xfrm>
            <a:off x="1188054" y="2115801"/>
            <a:ext cx="6807940" cy="2603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92D050"/>
                </a:solidFill>
                <a:latin typeface="Algerian" panose="04020705040A02060702" pitchFamily="82" charset="0"/>
              </a:rPr>
              <a:t>SIM slots Visualization  wise in context of Price</a:t>
            </a:r>
            <a:endParaRPr lang="en-IN" b="1" i="1" dirty="0">
              <a:solidFill>
                <a:srgbClr val="92D050"/>
              </a:solidFill>
              <a:latin typeface="Algerian" panose="04020705040A02060702" pitchFamily="82" charset="0"/>
            </a:endParaRPr>
          </a:p>
        </p:txBody>
      </p:sp>
      <p:pic>
        <p:nvPicPr>
          <p:cNvPr id="10" name="Picture 9">
            <a:extLst>
              <a:ext uri="{FF2B5EF4-FFF2-40B4-BE49-F238E27FC236}">
                <a16:creationId xmlns:a16="http://schemas.microsoft.com/office/drawing/2014/main" id="{CB8C9D07-844B-C669-BD74-563443CE59C0}"/>
              </a:ext>
            </a:extLst>
          </p:cNvPr>
          <p:cNvPicPr>
            <a:picLocks noChangeAspect="1"/>
          </p:cNvPicPr>
          <p:nvPr/>
        </p:nvPicPr>
        <p:blipFill>
          <a:blip r:embed="rId2"/>
          <a:stretch>
            <a:fillRect/>
          </a:stretch>
        </p:blipFill>
        <p:spPr>
          <a:xfrm>
            <a:off x="102827" y="2644070"/>
            <a:ext cx="2695019" cy="2192231"/>
          </a:xfrm>
          <a:prstGeom prst="rect">
            <a:avLst/>
          </a:prstGeom>
        </p:spPr>
      </p:pic>
      <p:pic>
        <p:nvPicPr>
          <p:cNvPr id="13" name="Picture 12">
            <a:extLst>
              <a:ext uri="{FF2B5EF4-FFF2-40B4-BE49-F238E27FC236}">
                <a16:creationId xmlns:a16="http://schemas.microsoft.com/office/drawing/2014/main" id="{1BB2D66C-4662-EB3D-DFDF-D07E0A90DE44}"/>
              </a:ext>
            </a:extLst>
          </p:cNvPr>
          <p:cNvPicPr>
            <a:picLocks noChangeAspect="1"/>
          </p:cNvPicPr>
          <p:nvPr/>
        </p:nvPicPr>
        <p:blipFill>
          <a:blip r:embed="rId3"/>
          <a:stretch>
            <a:fillRect/>
          </a:stretch>
        </p:blipFill>
        <p:spPr>
          <a:xfrm>
            <a:off x="3062469" y="2644070"/>
            <a:ext cx="2553499" cy="2192231"/>
          </a:xfrm>
          <a:prstGeom prst="rect">
            <a:avLst/>
          </a:prstGeom>
        </p:spPr>
      </p:pic>
      <p:pic>
        <p:nvPicPr>
          <p:cNvPr id="15" name="Picture 14">
            <a:extLst>
              <a:ext uri="{FF2B5EF4-FFF2-40B4-BE49-F238E27FC236}">
                <a16:creationId xmlns:a16="http://schemas.microsoft.com/office/drawing/2014/main" id="{E28FA209-F015-6756-6038-7AC59B5420CC}"/>
              </a:ext>
            </a:extLst>
          </p:cNvPr>
          <p:cNvPicPr>
            <a:picLocks noChangeAspect="1"/>
          </p:cNvPicPr>
          <p:nvPr/>
        </p:nvPicPr>
        <p:blipFill>
          <a:blip r:embed="rId4"/>
          <a:stretch>
            <a:fillRect/>
          </a:stretch>
        </p:blipFill>
        <p:spPr>
          <a:xfrm>
            <a:off x="5921054" y="2644070"/>
            <a:ext cx="3129504" cy="2192231"/>
          </a:xfrm>
          <a:prstGeom prst="rect">
            <a:avLst/>
          </a:prstGeom>
        </p:spPr>
      </p:pic>
      <p:pic>
        <p:nvPicPr>
          <p:cNvPr id="18" name="Picture 17">
            <a:extLst>
              <a:ext uri="{FF2B5EF4-FFF2-40B4-BE49-F238E27FC236}">
                <a16:creationId xmlns:a16="http://schemas.microsoft.com/office/drawing/2014/main" id="{7D845DF8-F1BA-1FA9-2C9B-2F826EDDB89E}"/>
              </a:ext>
            </a:extLst>
          </p:cNvPr>
          <p:cNvPicPr>
            <a:picLocks noChangeAspect="1"/>
          </p:cNvPicPr>
          <p:nvPr/>
        </p:nvPicPr>
        <p:blipFill>
          <a:blip r:embed="rId5"/>
          <a:stretch>
            <a:fillRect/>
          </a:stretch>
        </p:blipFill>
        <p:spPr>
          <a:xfrm>
            <a:off x="146839" y="1008004"/>
            <a:ext cx="3650926" cy="954286"/>
          </a:xfrm>
          <a:prstGeom prst="rect">
            <a:avLst/>
          </a:prstGeom>
        </p:spPr>
      </p:pic>
    </p:spTree>
    <p:extLst>
      <p:ext uri="{BB962C8B-B14F-4D97-AF65-F5344CB8AC3E}">
        <p14:creationId xmlns:p14="http://schemas.microsoft.com/office/powerpoint/2010/main" val="15778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6BF66-26C1-8C72-CD1B-2B4A4A51E10B}"/>
              </a:ext>
            </a:extLst>
          </p:cNvPr>
          <p:cNvSpPr>
            <a:spLocks noGrp="1"/>
          </p:cNvSpPr>
          <p:nvPr>
            <p:ph type="title"/>
          </p:nvPr>
        </p:nvSpPr>
        <p:spPr>
          <a:xfrm>
            <a:off x="146838" y="124379"/>
            <a:ext cx="8783451" cy="725349"/>
          </a:xfrm>
        </p:spPr>
        <p:txBody>
          <a:bodyPr>
            <a:normAutofit/>
          </a:bodyPr>
          <a:lstStyle/>
          <a:p>
            <a:pPr algn="ctr"/>
            <a:r>
              <a:rPr lang="en-US" sz="2800" b="1" i="1" dirty="0">
                <a:solidFill>
                  <a:srgbClr val="FFFF00"/>
                </a:solidFill>
                <a:latin typeface="Algerian" panose="04020705040A02060702" pitchFamily="82" charset="0"/>
              </a:rPr>
              <a:t>Ram Availability on Mobile</a:t>
            </a:r>
            <a:endParaRPr lang="en-IN" sz="2800" b="1" i="1" dirty="0">
              <a:solidFill>
                <a:srgbClr val="FFFF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BC8C7C4E-920C-84BA-1DCC-76BF89919B75}"/>
              </a:ext>
            </a:extLst>
          </p:cNvPr>
          <p:cNvSpPr>
            <a:spLocks noGrp="1"/>
          </p:cNvSpPr>
          <p:nvPr>
            <p:ph idx="1"/>
          </p:nvPr>
        </p:nvSpPr>
        <p:spPr>
          <a:xfrm>
            <a:off x="3557483" y="1008003"/>
            <a:ext cx="5372805" cy="934263"/>
          </a:xfrm>
        </p:spPr>
        <p:txBody>
          <a:bodyPr>
            <a:normAutofit fontScale="92500" lnSpcReduction="10000"/>
          </a:bodyPr>
          <a:lstStyle/>
          <a:p>
            <a:r>
              <a:rPr lang="en-US" sz="1400" i="1" dirty="0"/>
              <a:t>There are Four type of ram available in the current market on Mobile.</a:t>
            </a:r>
          </a:p>
          <a:p>
            <a:r>
              <a:rPr lang="en-US" sz="1400" i="1" dirty="0"/>
              <a:t>1gb, 2gb, 3gb, 4gb.</a:t>
            </a:r>
          </a:p>
          <a:p>
            <a:r>
              <a:rPr lang="en-US" sz="1400" i="1" dirty="0"/>
              <a:t>So as per the availability of ram in correspondence of price we can determine the percentage of consumption.</a:t>
            </a:r>
          </a:p>
          <a:p>
            <a:endParaRPr lang="en-IN" sz="1400" i="1" dirty="0"/>
          </a:p>
        </p:txBody>
      </p:sp>
      <p:sp>
        <p:nvSpPr>
          <p:cNvPr id="9" name="Rectangle: Rounded Corners 8">
            <a:extLst>
              <a:ext uri="{FF2B5EF4-FFF2-40B4-BE49-F238E27FC236}">
                <a16:creationId xmlns:a16="http://schemas.microsoft.com/office/drawing/2014/main" id="{D6474E21-B987-096A-97E3-90520971A1C3}"/>
              </a:ext>
            </a:extLst>
          </p:cNvPr>
          <p:cNvSpPr/>
          <p:nvPr/>
        </p:nvSpPr>
        <p:spPr>
          <a:xfrm>
            <a:off x="240279" y="2115801"/>
            <a:ext cx="8276321" cy="2603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i="1" dirty="0">
                <a:solidFill>
                  <a:srgbClr val="92D050"/>
                </a:solidFill>
                <a:latin typeface="Algerian" panose="04020705040A02060702" pitchFamily="82" charset="0"/>
              </a:rPr>
              <a:t>Ram availability Visualization  wise in context of Price</a:t>
            </a:r>
            <a:endParaRPr lang="en-IN" b="1" i="1" dirty="0">
              <a:solidFill>
                <a:srgbClr val="92D050"/>
              </a:solidFill>
              <a:latin typeface="Algerian" panose="04020705040A02060702" pitchFamily="82" charset="0"/>
            </a:endParaRPr>
          </a:p>
        </p:txBody>
      </p:sp>
      <p:pic>
        <p:nvPicPr>
          <p:cNvPr id="5" name="Picture 4">
            <a:extLst>
              <a:ext uri="{FF2B5EF4-FFF2-40B4-BE49-F238E27FC236}">
                <a16:creationId xmlns:a16="http://schemas.microsoft.com/office/drawing/2014/main" id="{3A6CC24F-1481-B4A0-436F-56411861CF50}"/>
              </a:ext>
            </a:extLst>
          </p:cNvPr>
          <p:cNvPicPr>
            <a:picLocks noChangeAspect="1"/>
          </p:cNvPicPr>
          <p:nvPr/>
        </p:nvPicPr>
        <p:blipFill>
          <a:blip r:embed="rId2"/>
          <a:stretch>
            <a:fillRect/>
          </a:stretch>
        </p:blipFill>
        <p:spPr>
          <a:xfrm>
            <a:off x="146838" y="920212"/>
            <a:ext cx="3277155" cy="934263"/>
          </a:xfrm>
          <a:prstGeom prst="rect">
            <a:avLst/>
          </a:prstGeom>
        </p:spPr>
      </p:pic>
      <p:pic>
        <p:nvPicPr>
          <p:cNvPr id="10" name="Picture 9">
            <a:extLst>
              <a:ext uri="{FF2B5EF4-FFF2-40B4-BE49-F238E27FC236}">
                <a16:creationId xmlns:a16="http://schemas.microsoft.com/office/drawing/2014/main" id="{A0602D1A-F7CF-EF8C-596B-670B9BAFF5D7}"/>
              </a:ext>
            </a:extLst>
          </p:cNvPr>
          <p:cNvPicPr>
            <a:picLocks noChangeAspect="1"/>
          </p:cNvPicPr>
          <p:nvPr/>
        </p:nvPicPr>
        <p:blipFill>
          <a:blip r:embed="rId3"/>
          <a:stretch>
            <a:fillRect/>
          </a:stretch>
        </p:blipFill>
        <p:spPr>
          <a:xfrm>
            <a:off x="146839" y="2637431"/>
            <a:ext cx="2695020" cy="2198870"/>
          </a:xfrm>
          <a:prstGeom prst="rect">
            <a:avLst/>
          </a:prstGeom>
        </p:spPr>
      </p:pic>
      <p:pic>
        <p:nvPicPr>
          <p:cNvPr id="13" name="Picture 12">
            <a:extLst>
              <a:ext uri="{FF2B5EF4-FFF2-40B4-BE49-F238E27FC236}">
                <a16:creationId xmlns:a16="http://schemas.microsoft.com/office/drawing/2014/main" id="{1A7DE6B6-84D7-E82A-141C-50B0D24CBE30}"/>
              </a:ext>
            </a:extLst>
          </p:cNvPr>
          <p:cNvPicPr>
            <a:picLocks noChangeAspect="1"/>
          </p:cNvPicPr>
          <p:nvPr/>
        </p:nvPicPr>
        <p:blipFill>
          <a:blip r:embed="rId4"/>
          <a:stretch>
            <a:fillRect/>
          </a:stretch>
        </p:blipFill>
        <p:spPr>
          <a:xfrm>
            <a:off x="3150341" y="2637432"/>
            <a:ext cx="2496081" cy="2198870"/>
          </a:xfrm>
          <a:prstGeom prst="rect">
            <a:avLst/>
          </a:prstGeom>
        </p:spPr>
      </p:pic>
      <p:pic>
        <p:nvPicPr>
          <p:cNvPr id="15" name="Picture 14">
            <a:extLst>
              <a:ext uri="{FF2B5EF4-FFF2-40B4-BE49-F238E27FC236}">
                <a16:creationId xmlns:a16="http://schemas.microsoft.com/office/drawing/2014/main" id="{A8E9CAA6-1F9F-55A0-1F8A-3C70B3BE5621}"/>
              </a:ext>
            </a:extLst>
          </p:cNvPr>
          <p:cNvPicPr>
            <a:picLocks noChangeAspect="1"/>
          </p:cNvPicPr>
          <p:nvPr/>
        </p:nvPicPr>
        <p:blipFill>
          <a:blip r:embed="rId5"/>
          <a:stretch>
            <a:fillRect/>
          </a:stretch>
        </p:blipFill>
        <p:spPr>
          <a:xfrm>
            <a:off x="5954905" y="2637431"/>
            <a:ext cx="2975384" cy="2198870"/>
          </a:xfrm>
          <a:prstGeom prst="rect">
            <a:avLst/>
          </a:prstGeom>
        </p:spPr>
      </p:pic>
    </p:spTree>
    <p:extLst>
      <p:ext uri="{BB962C8B-B14F-4D97-AF65-F5344CB8AC3E}">
        <p14:creationId xmlns:p14="http://schemas.microsoft.com/office/powerpoint/2010/main" val="28444392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160762-applications-template-16x9</Template>
  <TotalTime>0</TotalTime>
  <Words>1348</Words>
  <Application>Microsoft Office PowerPoint</Application>
  <PresentationFormat>On-screen Show (16:9)</PresentationFormat>
  <Paragraphs>161</Paragraphs>
  <Slides>24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Algerian</vt:lpstr>
      <vt:lpstr>Arial</vt:lpstr>
      <vt:lpstr>Calibri</vt:lpstr>
      <vt:lpstr>Times New Roman</vt:lpstr>
      <vt:lpstr>Office Theme</vt:lpstr>
      <vt:lpstr>Project Report on</vt:lpstr>
      <vt:lpstr>DECLARATION</vt:lpstr>
      <vt:lpstr>Project Title</vt:lpstr>
      <vt:lpstr>Introduction/Brief Description on Dataset</vt:lpstr>
      <vt:lpstr>Basic info about the Data set</vt:lpstr>
      <vt:lpstr>Mobile Sim slots</vt:lpstr>
      <vt:lpstr>4g Enable  on Mobile</vt:lpstr>
      <vt:lpstr>3g Enable  on Mobile</vt:lpstr>
      <vt:lpstr>Ram Availability on Mobile</vt:lpstr>
      <vt:lpstr>Front Camera Megapixel on Mobile</vt:lpstr>
      <vt:lpstr>Primary Camera Megapixel on Mobile</vt:lpstr>
      <vt:lpstr>TOUCH Screen Availability on Mobile</vt:lpstr>
      <vt:lpstr>Wifi Availability on Mobile</vt:lpstr>
      <vt:lpstr>Correlation between the features on mobile </vt:lpstr>
      <vt:lpstr>Machine Learning ALOGORITHMS</vt:lpstr>
      <vt:lpstr>Decision Tree Classifier </vt:lpstr>
      <vt:lpstr>Random Forest  Classifier</vt:lpstr>
      <vt:lpstr>Adaboost Classifier</vt:lpstr>
      <vt:lpstr>Gradient Boosting classifier</vt:lpstr>
      <vt:lpstr>Logistic Regression</vt:lpstr>
      <vt:lpstr>Base Model Conclusion</vt:lpstr>
      <vt:lpstr>Hyperparameter Tunning</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2024-04-23T19:49:08Z</dcterms:modified>
</cp:coreProperties>
</file>