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BB3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108" d="100"/>
          <a:sy n="108" d="100"/>
        </p:scale>
        <p:origin x="7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67347A4-7475-4F29-AABC-8958FCE9BEDB}" type="datetimeFigureOut">
              <a:rPr lang="en-IN" smtClean="0"/>
              <a:t>22-04-2024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D0D73095-AA3F-4AFF-9730-7BCDE6AABD22}" type="slidenum">
              <a:rPr lang="en-IN" smtClean="0"/>
              <a:t>‹#›</a:t>
            </a:fld>
            <a:endParaRPr lang="en-IN"/>
          </a:p>
        </p:txBody>
      </p:sp>
    </p:spTree>
    <p:extLst>
      <p:ext uri="{BB962C8B-B14F-4D97-AF65-F5344CB8AC3E}">
        <p14:creationId xmlns:p14="http://schemas.microsoft.com/office/powerpoint/2010/main" val="839426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7347A4-7475-4F29-AABC-8958FCE9BEDB}"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D73095-AA3F-4AFF-9730-7BCDE6AABD22}" type="slidenum">
              <a:rPr lang="en-IN" smtClean="0"/>
              <a:t>‹#›</a:t>
            </a:fld>
            <a:endParaRPr lang="en-IN"/>
          </a:p>
        </p:txBody>
      </p:sp>
    </p:spTree>
    <p:extLst>
      <p:ext uri="{BB962C8B-B14F-4D97-AF65-F5344CB8AC3E}">
        <p14:creationId xmlns:p14="http://schemas.microsoft.com/office/powerpoint/2010/main" val="2938155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67347A4-7475-4F29-AABC-8958FCE9BEDB}" type="datetimeFigureOut">
              <a:rPr lang="en-IN" smtClean="0"/>
              <a:t>22-04-2024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0D73095-AA3F-4AFF-9730-7BCDE6AABD22}" type="slidenum">
              <a:rPr lang="en-IN" smtClean="0"/>
              <a:t>‹#›</a:t>
            </a:fld>
            <a:endParaRPr lang="en-IN"/>
          </a:p>
        </p:txBody>
      </p:sp>
    </p:spTree>
    <p:extLst>
      <p:ext uri="{BB962C8B-B14F-4D97-AF65-F5344CB8AC3E}">
        <p14:creationId xmlns:p14="http://schemas.microsoft.com/office/powerpoint/2010/main" val="2040801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67347A4-7475-4F29-AABC-8958FCE9BEDB}" type="datetimeFigureOut">
              <a:rPr lang="en-IN" smtClean="0"/>
              <a:t>22-04-2024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0D73095-AA3F-4AFF-9730-7BCDE6AABD22}"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09992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67347A4-7475-4F29-AABC-8958FCE9BEDB}" type="datetimeFigureOut">
              <a:rPr lang="en-IN" smtClean="0"/>
              <a:t>22-04-2024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0D73095-AA3F-4AFF-9730-7BCDE6AABD22}" type="slidenum">
              <a:rPr lang="en-IN" smtClean="0"/>
              <a:t>‹#›</a:t>
            </a:fld>
            <a:endParaRPr lang="en-IN"/>
          </a:p>
        </p:txBody>
      </p:sp>
    </p:spTree>
    <p:extLst>
      <p:ext uri="{BB962C8B-B14F-4D97-AF65-F5344CB8AC3E}">
        <p14:creationId xmlns:p14="http://schemas.microsoft.com/office/powerpoint/2010/main" val="3334507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67347A4-7475-4F29-AABC-8958FCE9BEDB}" type="datetimeFigureOut">
              <a:rPr lang="en-IN" smtClean="0"/>
              <a:t>22-04-2024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D73095-AA3F-4AFF-9730-7BCDE6AABD22}" type="slidenum">
              <a:rPr lang="en-IN" smtClean="0"/>
              <a:t>‹#›</a:t>
            </a:fld>
            <a:endParaRPr lang="en-IN"/>
          </a:p>
        </p:txBody>
      </p:sp>
    </p:spTree>
    <p:extLst>
      <p:ext uri="{BB962C8B-B14F-4D97-AF65-F5344CB8AC3E}">
        <p14:creationId xmlns:p14="http://schemas.microsoft.com/office/powerpoint/2010/main" val="1420644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67347A4-7475-4F29-AABC-8958FCE9BEDB}" type="datetimeFigureOut">
              <a:rPr lang="en-IN" smtClean="0"/>
              <a:t>22-04-2024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D73095-AA3F-4AFF-9730-7BCDE6AABD22}" type="slidenum">
              <a:rPr lang="en-IN" smtClean="0"/>
              <a:t>‹#›</a:t>
            </a:fld>
            <a:endParaRPr lang="en-IN"/>
          </a:p>
        </p:txBody>
      </p:sp>
    </p:spTree>
    <p:extLst>
      <p:ext uri="{BB962C8B-B14F-4D97-AF65-F5344CB8AC3E}">
        <p14:creationId xmlns:p14="http://schemas.microsoft.com/office/powerpoint/2010/main" val="2020445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7347A4-7475-4F29-AABC-8958FCE9BEDB}"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D73095-AA3F-4AFF-9730-7BCDE6AABD22}" type="slidenum">
              <a:rPr lang="en-IN" smtClean="0"/>
              <a:t>‹#›</a:t>
            </a:fld>
            <a:endParaRPr lang="en-IN"/>
          </a:p>
        </p:txBody>
      </p:sp>
    </p:spTree>
    <p:extLst>
      <p:ext uri="{BB962C8B-B14F-4D97-AF65-F5344CB8AC3E}">
        <p14:creationId xmlns:p14="http://schemas.microsoft.com/office/powerpoint/2010/main" val="38188681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67347A4-7475-4F29-AABC-8958FCE9BEDB}" type="datetimeFigureOut">
              <a:rPr lang="en-IN" smtClean="0"/>
              <a:t>22-04-2024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D0D73095-AA3F-4AFF-9730-7BCDE6AABD22}" type="slidenum">
              <a:rPr lang="en-IN" smtClean="0"/>
              <a:t>‹#›</a:t>
            </a:fld>
            <a:endParaRPr lang="en-IN"/>
          </a:p>
        </p:txBody>
      </p:sp>
    </p:spTree>
    <p:extLst>
      <p:ext uri="{BB962C8B-B14F-4D97-AF65-F5344CB8AC3E}">
        <p14:creationId xmlns:p14="http://schemas.microsoft.com/office/powerpoint/2010/main" val="816414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7347A4-7475-4F29-AABC-8958FCE9BEDB}"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D73095-AA3F-4AFF-9730-7BCDE6AABD22}" type="slidenum">
              <a:rPr lang="en-IN" smtClean="0"/>
              <a:t>‹#›</a:t>
            </a:fld>
            <a:endParaRPr lang="en-IN"/>
          </a:p>
        </p:txBody>
      </p:sp>
    </p:spTree>
    <p:extLst>
      <p:ext uri="{BB962C8B-B14F-4D97-AF65-F5344CB8AC3E}">
        <p14:creationId xmlns:p14="http://schemas.microsoft.com/office/powerpoint/2010/main" val="320920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67347A4-7475-4F29-AABC-8958FCE9BEDB}" type="datetimeFigureOut">
              <a:rPr lang="en-IN" smtClean="0"/>
              <a:t>22-04-2024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D0D73095-AA3F-4AFF-9730-7BCDE6AABD22}" type="slidenum">
              <a:rPr lang="en-IN" smtClean="0"/>
              <a:t>‹#›</a:t>
            </a:fld>
            <a:endParaRPr lang="en-IN"/>
          </a:p>
        </p:txBody>
      </p:sp>
    </p:spTree>
    <p:extLst>
      <p:ext uri="{BB962C8B-B14F-4D97-AF65-F5344CB8AC3E}">
        <p14:creationId xmlns:p14="http://schemas.microsoft.com/office/powerpoint/2010/main" val="3686315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7347A4-7475-4F29-AABC-8958FCE9BEDB}"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D73095-AA3F-4AFF-9730-7BCDE6AABD22}" type="slidenum">
              <a:rPr lang="en-IN" smtClean="0"/>
              <a:t>‹#›</a:t>
            </a:fld>
            <a:endParaRPr lang="en-IN"/>
          </a:p>
        </p:txBody>
      </p:sp>
    </p:spTree>
    <p:extLst>
      <p:ext uri="{BB962C8B-B14F-4D97-AF65-F5344CB8AC3E}">
        <p14:creationId xmlns:p14="http://schemas.microsoft.com/office/powerpoint/2010/main" val="2331268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7347A4-7475-4F29-AABC-8958FCE9BEDB}" type="datetimeFigureOut">
              <a:rPr lang="en-IN" smtClean="0"/>
              <a:t>22-04-2024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D73095-AA3F-4AFF-9730-7BCDE6AABD22}" type="slidenum">
              <a:rPr lang="en-IN" smtClean="0"/>
              <a:t>‹#›</a:t>
            </a:fld>
            <a:endParaRPr lang="en-IN"/>
          </a:p>
        </p:txBody>
      </p:sp>
    </p:spTree>
    <p:extLst>
      <p:ext uri="{BB962C8B-B14F-4D97-AF65-F5344CB8AC3E}">
        <p14:creationId xmlns:p14="http://schemas.microsoft.com/office/powerpoint/2010/main" val="1895470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7347A4-7475-4F29-AABC-8958FCE9BEDB}" type="datetimeFigureOut">
              <a:rPr lang="en-IN" smtClean="0"/>
              <a:t>22-04-2024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D73095-AA3F-4AFF-9730-7BCDE6AABD22}" type="slidenum">
              <a:rPr lang="en-IN" smtClean="0"/>
              <a:t>‹#›</a:t>
            </a:fld>
            <a:endParaRPr lang="en-IN"/>
          </a:p>
        </p:txBody>
      </p:sp>
    </p:spTree>
    <p:extLst>
      <p:ext uri="{BB962C8B-B14F-4D97-AF65-F5344CB8AC3E}">
        <p14:creationId xmlns:p14="http://schemas.microsoft.com/office/powerpoint/2010/main" val="3097777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7347A4-7475-4F29-AABC-8958FCE9BEDB}" type="datetimeFigureOut">
              <a:rPr lang="en-IN" smtClean="0"/>
              <a:t>22-04-2024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D73095-AA3F-4AFF-9730-7BCDE6AABD22}" type="slidenum">
              <a:rPr lang="en-IN" smtClean="0"/>
              <a:t>‹#›</a:t>
            </a:fld>
            <a:endParaRPr lang="en-IN"/>
          </a:p>
        </p:txBody>
      </p:sp>
    </p:spTree>
    <p:extLst>
      <p:ext uri="{BB962C8B-B14F-4D97-AF65-F5344CB8AC3E}">
        <p14:creationId xmlns:p14="http://schemas.microsoft.com/office/powerpoint/2010/main" val="112164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7347A4-7475-4F29-AABC-8958FCE9BEDB}"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D73095-AA3F-4AFF-9730-7BCDE6AABD22}" type="slidenum">
              <a:rPr lang="en-IN" smtClean="0"/>
              <a:t>‹#›</a:t>
            </a:fld>
            <a:endParaRPr lang="en-IN"/>
          </a:p>
        </p:txBody>
      </p:sp>
    </p:spTree>
    <p:extLst>
      <p:ext uri="{BB962C8B-B14F-4D97-AF65-F5344CB8AC3E}">
        <p14:creationId xmlns:p14="http://schemas.microsoft.com/office/powerpoint/2010/main" val="1349762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7347A4-7475-4F29-AABC-8958FCE9BEDB}"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D73095-AA3F-4AFF-9730-7BCDE6AABD22}" type="slidenum">
              <a:rPr lang="en-IN" smtClean="0"/>
              <a:t>‹#›</a:t>
            </a:fld>
            <a:endParaRPr lang="en-IN"/>
          </a:p>
        </p:txBody>
      </p:sp>
    </p:spTree>
    <p:extLst>
      <p:ext uri="{BB962C8B-B14F-4D97-AF65-F5344CB8AC3E}">
        <p14:creationId xmlns:p14="http://schemas.microsoft.com/office/powerpoint/2010/main" val="4050589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67347A4-7475-4F29-AABC-8958FCE9BEDB}" type="datetimeFigureOut">
              <a:rPr lang="en-IN" smtClean="0"/>
              <a:t>22-04-2024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0D73095-AA3F-4AFF-9730-7BCDE6AABD22}" type="slidenum">
              <a:rPr lang="en-IN" smtClean="0"/>
              <a:t>‹#›</a:t>
            </a:fld>
            <a:endParaRPr lang="en-IN"/>
          </a:p>
        </p:txBody>
      </p:sp>
    </p:spTree>
    <p:extLst>
      <p:ext uri="{BB962C8B-B14F-4D97-AF65-F5344CB8AC3E}">
        <p14:creationId xmlns:p14="http://schemas.microsoft.com/office/powerpoint/2010/main" val="197712666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667D4-66FE-663E-EF9A-78812D89E5AF}"/>
              </a:ext>
            </a:extLst>
          </p:cNvPr>
          <p:cNvSpPr>
            <a:spLocks noGrp="1"/>
          </p:cNvSpPr>
          <p:nvPr>
            <p:ph type="ctrTitle"/>
          </p:nvPr>
        </p:nvSpPr>
        <p:spPr>
          <a:xfrm>
            <a:off x="1584664" y="159798"/>
            <a:ext cx="10240391" cy="685800"/>
          </a:xfrm>
        </p:spPr>
        <p:txBody>
          <a:bodyPr>
            <a:normAutofit fontScale="90000"/>
          </a:bodyPr>
          <a:lstStyle/>
          <a:p>
            <a:pPr algn="ctr"/>
            <a:r>
              <a:rPr lang="en-IN" sz="6000" b="1" i="1" u="none" strike="noStrike" baseline="0" dirty="0">
                <a:solidFill>
                  <a:srgbClr val="92D050"/>
                </a:solidFill>
                <a:latin typeface="Times New Roman" panose="02020603050405020304" pitchFamily="18" charset="0"/>
                <a:cs typeface="Times New Roman" panose="02020603050405020304" pitchFamily="18" charset="0"/>
              </a:rPr>
              <a:t>Project Report on</a:t>
            </a:r>
            <a:endParaRPr lang="en-IN" dirty="0"/>
          </a:p>
        </p:txBody>
      </p:sp>
      <p:sp>
        <p:nvSpPr>
          <p:cNvPr id="3" name="Subtitle 2">
            <a:extLst>
              <a:ext uri="{FF2B5EF4-FFF2-40B4-BE49-F238E27FC236}">
                <a16:creationId xmlns:a16="http://schemas.microsoft.com/office/drawing/2014/main" id="{F108FF7C-3F13-EEEC-7D48-654BAD9FA6D8}"/>
              </a:ext>
            </a:extLst>
          </p:cNvPr>
          <p:cNvSpPr>
            <a:spLocks noGrp="1"/>
          </p:cNvSpPr>
          <p:nvPr>
            <p:ph type="subTitle" idx="1"/>
          </p:nvPr>
        </p:nvSpPr>
        <p:spPr>
          <a:xfrm>
            <a:off x="1371600" y="1039920"/>
            <a:ext cx="9448800" cy="4561889"/>
          </a:xfrm>
        </p:spPr>
        <p:txBody>
          <a:bodyPr>
            <a:normAutofit/>
          </a:bodyPr>
          <a:lstStyle/>
          <a:p>
            <a:pPr algn="ctr"/>
            <a:r>
              <a:rPr lang="en-IN" sz="3600" b="1" i="1" dirty="0">
                <a:solidFill>
                  <a:srgbClr val="FFFF00"/>
                </a:solidFill>
              </a:rPr>
              <a:t>Decode Gaming Behaviour</a:t>
            </a:r>
          </a:p>
          <a:p>
            <a:pPr algn="ctr"/>
            <a:r>
              <a:rPr lang="en-IN" sz="1600" b="1" i="1" dirty="0">
                <a:solidFill>
                  <a:srgbClr val="FFFF00"/>
                </a:solidFill>
              </a:rPr>
              <a:t>By</a:t>
            </a:r>
          </a:p>
          <a:p>
            <a:pPr algn="ctr"/>
            <a:endParaRPr lang="en-IN" sz="1600" b="1" i="1" dirty="0">
              <a:solidFill>
                <a:srgbClr val="FFFF00"/>
              </a:solidFill>
            </a:endParaRPr>
          </a:p>
          <a:p>
            <a:pPr algn="ctr"/>
            <a:r>
              <a:rPr lang="en-IN" sz="3200" b="1" i="1" dirty="0">
                <a:solidFill>
                  <a:srgbClr val="92D050"/>
                </a:solidFill>
              </a:rPr>
              <a:t>Shibasis Karmakar</a:t>
            </a:r>
          </a:p>
          <a:p>
            <a:pPr algn="ctr"/>
            <a:endParaRPr lang="en-IN" sz="3200" b="1" i="1" dirty="0">
              <a:solidFill>
                <a:srgbClr val="92D050"/>
              </a:solidFill>
            </a:endParaRPr>
          </a:p>
          <a:p>
            <a:pPr algn="ctr"/>
            <a:r>
              <a:rPr lang="en-IN" sz="2800" b="1" i="1" dirty="0">
                <a:solidFill>
                  <a:srgbClr val="BB3DE3"/>
                </a:solidFill>
              </a:rPr>
              <a:t>Internship Program</a:t>
            </a:r>
          </a:p>
          <a:p>
            <a:pPr algn="ctr"/>
            <a:r>
              <a:rPr lang="en-IN" sz="1800" b="1" i="1" dirty="0">
                <a:solidFill>
                  <a:schemeClr val="accent6">
                    <a:lumMod val="60000"/>
                    <a:lumOff val="40000"/>
                  </a:schemeClr>
                </a:solidFill>
              </a:rPr>
              <a:t>Under the Guidance of:</a:t>
            </a:r>
          </a:p>
          <a:p>
            <a:pPr algn="ctr"/>
            <a:endParaRPr lang="en-IN" sz="1800" b="1" i="1" dirty="0">
              <a:solidFill>
                <a:schemeClr val="accent6">
                  <a:lumMod val="60000"/>
                  <a:lumOff val="40000"/>
                </a:schemeClr>
              </a:solidFill>
            </a:endParaRPr>
          </a:p>
          <a:p>
            <a:pPr algn="ctr"/>
            <a:r>
              <a:rPr lang="en-IN" sz="4000" b="1" i="1" u="sng" dirty="0" err="1">
                <a:solidFill>
                  <a:srgbClr val="00B050"/>
                </a:solidFill>
              </a:rPr>
              <a:t>Mentorness</a:t>
            </a:r>
            <a:r>
              <a:rPr lang="en-IN" sz="3200" b="1" i="1" dirty="0">
                <a:solidFill>
                  <a:srgbClr val="00B050"/>
                </a:solidFill>
              </a:rPr>
              <a:t> </a:t>
            </a:r>
          </a:p>
        </p:txBody>
      </p:sp>
    </p:spTree>
    <p:extLst>
      <p:ext uri="{BB962C8B-B14F-4D97-AF65-F5344CB8AC3E}">
        <p14:creationId xmlns:p14="http://schemas.microsoft.com/office/powerpoint/2010/main" val="602297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23F3-93C9-887E-5EAA-72E6C74472D3}"/>
              </a:ext>
            </a:extLst>
          </p:cNvPr>
          <p:cNvSpPr>
            <a:spLocks noGrp="1"/>
          </p:cNvSpPr>
          <p:nvPr>
            <p:ph type="title"/>
          </p:nvPr>
        </p:nvSpPr>
        <p:spPr>
          <a:xfrm>
            <a:off x="-62143" y="1376039"/>
            <a:ext cx="12254143" cy="497149"/>
          </a:xfrm>
        </p:spPr>
        <p:txBody>
          <a:bodyPr>
            <a:noAutofit/>
          </a:bodyPr>
          <a:lstStyle/>
          <a:p>
            <a:pPr algn="l"/>
            <a:r>
              <a:rPr lang="en-US" sz="1600" b="1" i="1" dirty="0">
                <a:solidFill>
                  <a:schemeClr val="bg1">
                    <a:lumMod val="85000"/>
                    <a:lumOff val="15000"/>
                  </a:schemeClr>
                </a:solidFill>
                <a:latin typeface="Algerian" panose="04020705040A02060702" pitchFamily="82" charset="0"/>
              </a:rPr>
              <a:t>Q6)  Find Level and its corresponding Level code wise sum of lives earned excluding level 0. Arrange in </a:t>
            </a:r>
            <a:r>
              <a:rPr lang="en-US" sz="1600" b="1" i="1" dirty="0" err="1">
                <a:solidFill>
                  <a:schemeClr val="bg1">
                    <a:lumMod val="85000"/>
                    <a:lumOff val="15000"/>
                  </a:schemeClr>
                </a:solidFill>
                <a:latin typeface="Algerian" panose="04020705040A02060702" pitchFamily="82" charset="0"/>
              </a:rPr>
              <a:t>asecending</a:t>
            </a:r>
            <a:r>
              <a:rPr lang="en-US" sz="1600" b="1" i="1" dirty="0">
                <a:solidFill>
                  <a:schemeClr val="bg1">
                    <a:lumMod val="85000"/>
                    <a:lumOff val="15000"/>
                  </a:schemeClr>
                </a:solidFill>
                <a:latin typeface="Algerian" panose="04020705040A02060702" pitchFamily="82" charset="0"/>
              </a:rPr>
              <a:t> order of level.</a:t>
            </a:r>
            <a:endParaRPr lang="en-IN" sz="1600" b="1" i="1" dirty="0">
              <a:solidFill>
                <a:schemeClr val="bg1">
                  <a:lumMod val="85000"/>
                  <a:lumOff val="1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7619F136-7DA3-F26C-97E3-1B32C7AD91C1}"/>
              </a:ext>
            </a:extLst>
          </p:cNvPr>
          <p:cNvSpPr>
            <a:spLocks noGrp="1"/>
          </p:cNvSpPr>
          <p:nvPr>
            <p:ph sz="half" idx="1"/>
          </p:nvPr>
        </p:nvSpPr>
        <p:spPr>
          <a:xfrm>
            <a:off x="90995" y="2139074"/>
            <a:ext cx="6691545" cy="2927857"/>
          </a:xfrm>
        </p:spPr>
        <p:txBody>
          <a:bodyPr/>
          <a:lstStyle/>
          <a:p>
            <a:r>
              <a:rPr lang="en-US" i="1" dirty="0">
                <a:solidFill>
                  <a:schemeClr val="accent6">
                    <a:lumMod val="50000"/>
                  </a:schemeClr>
                </a:solidFill>
                <a:latin typeface="Bahnschrift" panose="020B0502040204020203" pitchFamily="34" charset="0"/>
              </a:rPr>
              <a:t>SQL Query</a:t>
            </a:r>
          </a:p>
          <a:p>
            <a:endParaRPr lang="en-US" i="1" dirty="0">
              <a:solidFill>
                <a:schemeClr val="accent6">
                  <a:lumMod val="50000"/>
                </a:schemeClr>
              </a:solidFill>
              <a:latin typeface="Bahnschrift" panose="020B0502040204020203" pitchFamily="34" charset="0"/>
            </a:endParaRPr>
          </a:p>
          <a:p>
            <a:r>
              <a:rPr lang="en-US" sz="2000" i="1" dirty="0">
                <a:solidFill>
                  <a:schemeClr val="accent4">
                    <a:lumMod val="50000"/>
                  </a:schemeClr>
                </a:solidFill>
                <a:latin typeface="Bahnschrift" panose="020B0502040204020203" pitchFamily="34" charset="0"/>
              </a:rPr>
              <a:t>select table1.Level,table2.L1_Code,table2.L2_Code,sum(</a:t>
            </a:r>
            <a:r>
              <a:rPr lang="en-US" sz="2000" i="1" dirty="0" err="1">
                <a:solidFill>
                  <a:schemeClr val="accent4">
                    <a:lumMod val="50000"/>
                  </a:schemeClr>
                </a:solidFill>
                <a:latin typeface="Bahnschrift" panose="020B0502040204020203" pitchFamily="34" charset="0"/>
              </a:rPr>
              <a:t>Lives_Earned</a:t>
            </a:r>
            <a:r>
              <a:rPr lang="en-US" sz="2000" i="1" dirty="0">
                <a:solidFill>
                  <a:schemeClr val="accent4">
                    <a:lumMod val="50000"/>
                  </a:schemeClr>
                </a:solidFill>
                <a:latin typeface="Bahnschrift" panose="020B0502040204020203" pitchFamily="34" charset="0"/>
              </a:rPr>
              <a:t>) from level_details2 as table1left join </a:t>
            </a:r>
            <a:r>
              <a:rPr lang="en-US" sz="2000" i="1" dirty="0" err="1">
                <a:solidFill>
                  <a:schemeClr val="accent4">
                    <a:lumMod val="50000"/>
                  </a:schemeClr>
                </a:solidFill>
                <a:latin typeface="Bahnschrift" panose="020B0502040204020203" pitchFamily="34" charset="0"/>
              </a:rPr>
              <a:t>player_details</a:t>
            </a:r>
            <a:r>
              <a:rPr lang="en-US" sz="2000" i="1" dirty="0">
                <a:solidFill>
                  <a:schemeClr val="accent4">
                    <a:lumMod val="50000"/>
                  </a:schemeClr>
                </a:solidFill>
                <a:latin typeface="Bahnschrift" panose="020B0502040204020203" pitchFamily="34" charset="0"/>
              </a:rPr>
              <a:t> as table2 on table1.P_ID =table2.P_IDwhere table1.Level &lt;&gt; 0 group by table1.Level,table2.L1_Code,table2.L2_Code order by table1.Level;</a:t>
            </a:r>
            <a:endParaRPr lang="en-IN" sz="2000" i="1" dirty="0">
              <a:solidFill>
                <a:schemeClr val="accent4">
                  <a:lumMod val="50000"/>
                </a:schemeClr>
              </a:solidFill>
              <a:latin typeface="Bahnschrift" panose="020B0502040204020203" pitchFamily="34" charset="0"/>
            </a:endParaRPr>
          </a:p>
        </p:txBody>
      </p:sp>
      <p:sp>
        <p:nvSpPr>
          <p:cNvPr id="4" name="Content Placeholder 3">
            <a:extLst>
              <a:ext uri="{FF2B5EF4-FFF2-40B4-BE49-F238E27FC236}">
                <a16:creationId xmlns:a16="http://schemas.microsoft.com/office/drawing/2014/main" id="{1EF2473C-7C01-B5BF-A734-58C6367C0B99}"/>
              </a:ext>
            </a:extLst>
          </p:cNvPr>
          <p:cNvSpPr>
            <a:spLocks noGrp="1"/>
          </p:cNvSpPr>
          <p:nvPr>
            <p:ph sz="half" idx="2"/>
          </p:nvPr>
        </p:nvSpPr>
        <p:spPr>
          <a:xfrm>
            <a:off x="6172201" y="1873188"/>
            <a:ext cx="5334000" cy="4192357"/>
          </a:xfrm>
        </p:spPr>
        <p:txBody>
          <a:bodyPr/>
          <a:lstStyle/>
          <a:p>
            <a:pPr lvl="4"/>
            <a:r>
              <a:rPr lang="en-US" sz="1800" i="1" dirty="0">
                <a:solidFill>
                  <a:schemeClr val="accent6">
                    <a:lumMod val="50000"/>
                  </a:schemeClr>
                </a:solidFill>
                <a:latin typeface="Bahnschrift" panose="020B0502040204020203" pitchFamily="34" charset="0"/>
              </a:rPr>
              <a:t>Result</a:t>
            </a:r>
          </a:p>
          <a:p>
            <a:pPr lvl="4"/>
            <a:endParaRPr lang="en-IN" sz="1800" i="1" dirty="0">
              <a:solidFill>
                <a:schemeClr val="accent6">
                  <a:lumMod val="50000"/>
                </a:schemeClr>
              </a:solidFill>
              <a:latin typeface="Bahnschrift" panose="020B0502040204020203" pitchFamily="34" charset="0"/>
            </a:endParaRPr>
          </a:p>
        </p:txBody>
      </p:sp>
      <p:pic>
        <p:nvPicPr>
          <p:cNvPr id="7" name="Picture 6">
            <a:extLst>
              <a:ext uri="{FF2B5EF4-FFF2-40B4-BE49-F238E27FC236}">
                <a16:creationId xmlns:a16="http://schemas.microsoft.com/office/drawing/2014/main" id="{1C6A96C6-38C4-C6A2-5B11-A23F0AC4F6A0}"/>
              </a:ext>
            </a:extLst>
          </p:cNvPr>
          <p:cNvPicPr>
            <a:picLocks noChangeAspect="1"/>
          </p:cNvPicPr>
          <p:nvPr/>
        </p:nvPicPr>
        <p:blipFill>
          <a:blip r:embed="rId2"/>
          <a:stretch>
            <a:fillRect/>
          </a:stretch>
        </p:blipFill>
        <p:spPr>
          <a:xfrm>
            <a:off x="7100841" y="2314206"/>
            <a:ext cx="4546662" cy="4406190"/>
          </a:xfrm>
          <a:prstGeom prst="rect">
            <a:avLst/>
          </a:prstGeom>
        </p:spPr>
      </p:pic>
    </p:spTree>
    <p:extLst>
      <p:ext uri="{BB962C8B-B14F-4D97-AF65-F5344CB8AC3E}">
        <p14:creationId xmlns:p14="http://schemas.microsoft.com/office/powerpoint/2010/main" val="853553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23F3-93C9-887E-5EAA-72E6C74472D3}"/>
              </a:ext>
            </a:extLst>
          </p:cNvPr>
          <p:cNvSpPr>
            <a:spLocks noGrp="1"/>
          </p:cNvSpPr>
          <p:nvPr>
            <p:ph type="title"/>
          </p:nvPr>
        </p:nvSpPr>
        <p:spPr>
          <a:xfrm>
            <a:off x="-62143" y="1376039"/>
            <a:ext cx="12254143" cy="497149"/>
          </a:xfrm>
        </p:spPr>
        <p:txBody>
          <a:bodyPr>
            <a:noAutofit/>
          </a:bodyPr>
          <a:lstStyle/>
          <a:p>
            <a:pPr algn="l"/>
            <a:r>
              <a:rPr lang="en-US" sz="1600" b="1" i="1" dirty="0">
                <a:solidFill>
                  <a:schemeClr val="bg1">
                    <a:lumMod val="85000"/>
                    <a:lumOff val="15000"/>
                  </a:schemeClr>
                </a:solidFill>
                <a:latin typeface="Algerian" panose="04020705040A02060702" pitchFamily="82" charset="0"/>
              </a:rPr>
              <a:t>Q7) Find Top 3 score based on each </a:t>
            </a:r>
            <a:r>
              <a:rPr lang="en-US" sz="1600" b="1" i="1" dirty="0" err="1">
                <a:solidFill>
                  <a:schemeClr val="bg1">
                    <a:lumMod val="85000"/>
                    <a:lumOff val="15000"/>
                  </a:schemeClr>
                </a:solidFill>
                <a:latin typeface="Algerian" panose="04020705040A02060702" pitchFamily="82" charset="0"/>
              </a:rPr>
              <a:t>dev_id</a:t>
            </a:r>
            <a:r>
              <a:rPr lang="en-US" sz="1600" b="1" i="1" dirty="0">
                <a:solidFill>
                  <a:schemeClr val="bg1">
                    <a:lumMod val="85000"/>
                    <a:lumOff val="15000"/>
                  </a:schemeClr>
                </a:solidFill>
                <a:latin typeface="Algerian" panose="04020705040A02060702" pitchFamily="82" charset="0"/>
              </a:rPr>
              <a:t> and Rank them in increasing order using </a:t>
            </a:r>
            <a:r>
              <a:rPr lang="en-US" sz="1600" b="1" i="1" dirty="0" err="1">
                <a:solidFill>
                  <a:schemeClr val="bg1">
                    <a:lumMod val="85000"/>
                    <a:lumOff val="15000"/>
                  </a:schemeClr>
                </a:solidFill>
                <a:latin typeface="Algerian" panose="04020705040A02060702" pitchFamily="82" charset="0"/>
              </a:rPr>
              <a:t>Row_Number</a:t>
            </a:r>
            <a:r>
              <a:rPr lang="en-US" sz="1600" b="1" i="1" dirty="0">
                <a:solidFill>
                  <a:schemeClr val="bg1">
                    <a:lumMod val="85000"/>
                    <a:lumOff val="15000"/>
                  </a:schemeClr>
                </a:solidFill>
                <a:latin typeface="Algerian" panose="04020705040A02060702" pitchFamily="82" charset="0"/>
              </a:rPr>
              <a:t>. Display difficulty as well.</a:t>
            </a:r>
            <a:endParaRPr lang="en-IN" sz="1600" b="1" i="1" dirty="0">
              <a:solidFill>
                <a:schemeClr val="bg1">
                  <a:lumMod val="85000"/>
                  <a:lumOff val="1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7619F136-7DA3-F26C-97E3-1B32C7AD91C1}"/>
              </a:ext>
            </a:extLst>
          </p:cNvPr>
          <p:cNvSpPr>
            <a:spLocks noGrp="1"/>
          </p:cNvSpPr>
          <p:nvPr>
            <p:ph sz="half" idx="1"/>
          </p:nvPr>
        </p:nvSpPr>
        <p:spPr>
          <a:xfrm>
            <a:off x="90995" y="2139074"/>
            <a:ext cx="6691545" cy="2927857"/>
          </a:xfrm>
        </p:spPr>
        <p:txBody>
          <a:bodyPr/>
          <a:lstStyle/>
          <a:p>
            <a:r>
              <a:rPr lang="en-US" i="1" dirty="0">
                <a:solidFill>
                  <a:schemeClr val="accent6">
                    <a:lumMod val="50000"/>
                  </a:schemeClr>
                </a:solidFill>
                <a:latin typeface="Bahnschrift" panose="020B0502040204020203" pitchFamily="34" charset="0"/>
              </a:rPr>
              <a:t>SQL Query</a:t>
            </a:r>
          </a:p>
          <a:p>
            <a:endParaRPr lang="en-US" i="1" dirty="0">
              <a:solidFill>
                <a:schemeClr val="accent6">
                  <a:lumMod val="50000"/>
                </a:schemeClr>
              </a:solidFill>
              <a:latin typeface="Bahnschrift" panose="020B0502040204020203" pitchFamily="34" charset="0"/>
            </a:endParaRPr>
          </a:p>
          <a:p>
            <a:r>
              <a:rPr lang="en-US" sz="2000" i="1" dirty="0">
                <a:solidFill>
                  <a:schemeClr val="accent4">
                    <a:lumMod val="50000"/>
                  </a:schemeClr>
                </a:solidFill>
                <a:latin typeface="Bahnschrift" panose="020B0502040204020203" pitchFamily="34" charset="0"/>
              </a:rPr>
              <a:t>with </a:t>
            </a:r>
            <a:r>
              <a:rPr lang="en-US" sz="2000" i="1" dirty="0" err="1">
                <a:solidFill>
                  <a:schemeClr val="accent4">
                    <a:lumMod val="50000"/>
                  </a:schemeClr>
                </a:solidFill>
                <a:latin typeface="Bahnschrift" panose="020B0502040204020203" pitchFamily="34" charset="0"/>
              </a:rPr>
              <a:t>new_table</a:t>
            </a:r>
            <a:r>
              <a:rPr lang="en-US" sz="2000" i="1" dirty="0">
                <a:solidFill>
                  <a:schemeClr val="accent4">
                    <a:lumMod val="50000"/>
                  </a:schemeClr>
                </a:solidFill>
                <a:latin typeface="Bahnschrift" panose="020B0502040204020203" pitchFamily="34" charset="0"/>
              </a:rPr>
              <a:t> as (select </a:t>
            </a:r>
            <a:r>
              <a:rPr lang="en-US" sz="2000" i="1" dirty="0" err="1">
                <a:solidFill>
                  <a:schemeClr val="accent4">
                    <a:lumMod val="50000"/>
                  </a:schemeClr>
                </a:solidFill>
                <a:latin typeface="Bahnschrift" panose="020B0502040204020203" pitchFamily="34" charset="0"/>
              </a:rPr>
              <a:t>Dev_ID,Difficulty,Score</a:t>
            </a:r>
            <a:r>
              <a:rPr lang="en-US" sz="2000" i="1" dirty="0">
                <a:solidFill>
                  <a:schemeClr val="accent4">
                    <a:lumMod val="50000"/>
                  </a:schemeClr>
                </a:solidFill>
                <a:latin typeface="Bahnschrift" panose="020B0502040204020203" pitchFamily="34" charset="0"/>
              </a:rPr>
              <a:t>, </a:t>
            </a:r>
            <a:r>
              <a:rPr lang="en-US" sz="2000" i="1" dirty="0" err="1">
                <a:solidFill>
                  <a:schemeClr val="accent4">
                    <a:lumMod val="50000"/>
                  </a:schemeClr>
                </a:solidFill>
                <a:latin typeface="Bahnschrift" panose="020B0502040204020203" pitchFamily="34" charset="0"/>
              </a:rPr>
              <a:t>row_number</a:t>
            </a:r>
            <a:r>
              <a:rPr lang="en-US" sz="2000" i="1" dirty="0">
                <a:solidFill>
                  <a:schemeClr val="accent4">
                    <a:lumMod val="50000"/>
                  </a:schemeClr>
                </a:solidFill>
                <a:latin typeface="Bahnschrift" panose="020B0502040204020203" pitchFamily="34" charset="0"/>
              </a:rPr>
              <a:t>() over(partition by </a:t>
            </a:r>
            <a:r>
              <a:rPr lang="en-US" sz="2000" i="1" dirty="0" err="1">
                <a:solidFill>
                  <a:schemeClr val="accent4">
                    <a:lumMod val="50000"/>
                  </a:schemeClr>
                </a:solidFill>
                <a:latin typeface="Bahnschrift" panose="020B0502040204020203" pitchFamily="34" charset="0"/>
              </a:rPr>
              <a:t>Dev_ID</a:t>
            </a:r>
            <a:r>
              <a:rPr lang="en-US" sz="2000" i="1" dirty="0">
                <a:solidFill>
                  <a:schemeClr val="accent4">
                    <a:lumMod val="50000"/>
                  </a:schemeClr>
                </a:solidFill>
                <a:latin typeface="Bahnschrift" panose="020B0502040204020203" pitchFamily="34" charset="0"/>
              </a:rPr>
              <a:t> order </a:t>
            </a:r>
            <a:r>
              <a:rPr lang="en-US" sz="2000" i="1" dirty="0" err="1">
                <a:solidFill>
                  <a:schemeClr val="accent4">
                    <a:lumMod val="50000"/>
                  </a:schemeClr>
                </a:solidFill>
                <a:latin typeface="Bahnschrift" panose="020B0502040204020203" pitchFamily="34" charset="0"/>
              </a:rPr>
              <a:t>byScore</a:t>
            </a:r>
            <a:r>
              <a:rPr lang="en-US" sz="2000" i="1" dirty="0">
                <a:solidFill>
                  <a:schemeClr val="accent4">
                    <a:lumMod val="50000"/>
                  </a:schemeClr>
                </a:solidFill>
                <a:latin typeface="Bahnschrift" panose="020B0502040204020203" pitchFamily="34" charset="0"/>
              </a:rPr>
              <a:t> desc) as Ranked from level_details2)select </a:t>
            </a:r>
            <a:r>
              <a:rPr lang="en-US" sz="2000" i="1" dirty="0" err="1">
                <a:solidFill>
                  <a:schemeClr val="accent4">
                    <a:lumMod val="50000"/>
                  </a:schemeClr>
                </a:solidFill>
                <a:latin typeface="Bahnschrift" panose="020B0502040204020203" pitchFamily="34" charset="0"/>
              </a:rPr>
              <a:t>Dev_ID,Score,Difficulty</a:t>
            </a:r>
            <a:r>
              <a:rPr lang="en-US" sz="2000" i="1" dirty="0">
                <a:solidFill>
                  <a:schemeClr val="accent4">
                    <a:lumMod val="50000"/>
                  </a:schemeClr>
                </a:solidFill>
                <a:latin typeface="Bahnschrift" panose="020B0502040204020203" pitchFamily="34" charset="0"/>
              </a:rPr>
              <a:t> Ranked from </a:t>
            </a:r>
            <a:r>
              <a:rPr lang="en-US" sz="2000" i="1" dirty="0" err="1">
                <a:solidFill>
                  <a:schemeClr val="accent4">
                    <a:lumMod val="50000"/>
                  </a:schemeClr>
                </a:solidFill>
                <a:latin typeface="Bahnschrift" panose="020B0502040204020203" pitchFamily="34" charset="0"/>
              </a:rPr>
              <a:t>new_table</a:t>
            </a:r>
            <a:r>
              <a:rPr lang="en-US" sz="2000" i="1" dirty="0">
                <a:solidFill>
                  <a:schemeClr val="accent4">
                    <a:lumMod val="50000"/>
                  </a:schemeClr>
                </a:solidFill>
                <a:latin typeface="Bahnschrift" panose="020B0502040204020203" pitchFamily="34" charset="0"/>
              </a:rPr>
              <a:t> where Ranked&lt;=3;</a:t>
            </a:r>
            <a:endParaRPr lang="en-IN" sz="2000" i="1" dirty="0">
              <a:solidFill>
                <a:schemeClr val="accent4">
                  <a:lumMod val="50000"/>
                </a:schemeClr>
              </a:solidFill>
              <a:latin typeface="Bahnschrift" panose="020B0502040204020203" pitchFamily="34" charset="0"/>
            </a:endParaRPr>
          </a:p>
        </p:txBody>
      </p:sp>
      <p:sp>
        <p:nvSpPr>
          <p:cNvPr id="4" name="Content Placeholder 3">
            <a:extLst>
              <a:ext uri="{FF2B5EF4-FFF2-40B4-BE49-F238E27FC236}">
                <a16:creationId xmlns:a16="http://schemas.microsoft.com/office/drawing/2014/main" id="{1EF2473C-7C01-B5BF-A734-58C6367C0B99}"/>
              </a:ext>
            </a:extLst>
          </p:cNvPr>
          <p:cNvSpPr>
            <a:spLocks noGrp="1"/>
          </p:cNvSpPr>
          <p:nvPr>
            <p:ph sz="half" idx="2"/>
          </p:nvPr>
        </p:nvSpPr>
        <p:spPr>
          <a:xfrm>
            <a:off x="6172201" y="1873188"/>
            <a:ext cx="5334000" cy="4192357"/>
          </a:xfrm>
        </p:spPr>
        <p:txBody>
          <a:bodyPr/>
          <a:lstStyle/>
          <a:p>
            <a:pPr lvl="4"/>
            <a:r>
              <a:rPr lang="en-US" sz="1800" i="1" dirty="0">
                <a:solidFill>
                  <a:schemeClr val="accent6">
                    <a:lumMod val="50000"/>
                  </a:schemeClr>
                </a:solidFill>
                <a:latin typeface="Bahnschrift" panose="020B0502040204020203" pitchFamily="34" charset="0"/>
              </a:rPr>
              <a:t>Result</a:t>
            </a:r>
          </a:p>
          <a:p>
            <a:pPr lvl="4"/>
            <a:endParaRPr lang="en-IN" sz="1800" i="1" dirty="0">
              <a:solidFill>
                <a:schemeClr val="accent6">
                  <a:lumMod val="50000"/>
                </a:schemeClr>
              </a:solidFill>
              <a:latin typeface="Bahnschrift" panose="020B0502040204020203" pitchFamily="34" charset="0"/>
            </a:endParaRPr>
          </a:p>
        </p:txBody>
      </p:sp>
      <p:pic>
        <p:nvPicPr>
          <p:cNvPr id="6" name="Picture 5">
            <a:extLst>
              <a:ext uri="{FF2B5EF4-FFF2-40B4-BE49-F238E27FC236}">
                <a16:creationId xmlns:a16="http://schemas.microsoft.com/office/drawing/2014/main" id="{10382884-8E9D-D7F2-14BA-54217F1EBD37}"/>
              </a:ext>
            </a:extLst>
          </p:cNvPr>
          <p:cNvPicPr>
            <a:picLocks noChangeAspect="1"/>
          </p:cNvPicPr>
          <p:nvPr/>
        </p:nvPicPr>
        <p:blipFill>
          <a:blip r:embed="rId2"/>
          <a:stretch>
            <a:fillRect/>
          </a:stretch>
        </p:blipFill>
        <p:spPr>
          <a:xfrm>
            <a:off x="7391401" y="2201663"/>
            <a:ext cx="4300490" cy="4536490"/>
          </a:xfrm>
          <a:prstGeom prst="rect">
            <a:avLst/>
          </a:prstGeom>
        </p:spPr>
      </p:pic>
    </p:spTree>
    <p:extLst>
      <p:ext uri="{BB962C8B-B14F-4D97-AF65-F5344CB8AC3E}">
        <p14:creationId xmlns:p14="http://schemas.microsoft.com/office/powerpoint/2010/main" val="2727449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23F3-93C9-887E-5EAA-72E6C74472D3}"/>
              </a:ext>
            </a:extLst>
          </p:cNvPr>
          <p:cNvSpPr>
            <a:spLocks noGrp="1"/>
          </p:cNvSpPr>
          <p:nvPr>
            <p:ph type="title"/>
          </p:nvPr>
        </p:nvSpPr>
        <p:spPr>
          <a:xfrm>
            <a:off x="-62143" y="1376039"/>
            <a:ext cx="12254143" cy="497149"/>
          </a:xfrm>
        </p:spPr>
        <p:txBody>
          <a:bodyPr>
            <a:noAutofit/>
          </a:bodyPr>
          <a:lstStyle/>
          <a:p>
            <a:pPr algn="l"/>
            <a:r>
              <a:rPr lang="en-US" sz="2000" b="1" i="1" dirty="0">
                <a:solidFill>
                  <a:schemeClr val="bg1">
                    <a:lumMod val="85000"/>
                    <a:lumOff val="15000"/>
                  </a:schemeClr>
                </a:solidFill>
                <a:latin typeface="Algerian" panose="04020705040A02060702" pitchFamily="82" charset="0"/>
              </a:rPr>
              <a:t>Q8) Find </a:t>
            </a:r>
            <a:r>
              <a:rPr lang="en-US" sz="2000" b="1" i="1" dirty="0" err="1">
                <a:solidFill>
                  <a:schemeClr val="bg1">
                    <a:lumMod val="85000"/>
                    <a:lumOff val="15000"/>
                  </a:schemeClr>
                </a:solidFill>
                <a:latin typeface="Algerian" panose="04020705040A02060702" pitchFamily="82" charset="0"/>
              </a:rPr>
              <a:t>first_login</a:t>
            </a:r>
            <a:r>
              <a:rPr lang="en-US" sz="2000" b="1" i="1" dirty="0">
                <a:solidFill>
                  <a:schemeClr val="bg1">
                    <a:lumMod val="85000"/>
                    <a:lumOff val="15000"/>
                  </a:schemeClr>
                </a:solidFill>
                <a:latin typeface="Algerian" panose="04020705040A02060702" pitchFamily="82" charset="0"/>
              </a:rPr>
              <a:t> datetime for each device id</a:t>
            </a:r>
            <a:endParaRPr lang="en-IN" sz="2000" b="1" i="1" dirty="0">
              <a:solidFill>
                <a:schemeClr val="bg1">
                  <a:lumMod val="85000"/>
                  <a:lumOff val="1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7619F136-7DA3-F26C-97E3-1B32C7AD91C1}"/>
              </a:ext>
            </a:extLst>
          </p:cNvPr>
          <p:cNvSpPr>
            <a:spLocks noGrp="1"/>
          </p:cNvSpPr>
          <p:nvPr>
            <p:ph sz="half" idx="1"/>
          </p:nvPr>
        </p:nvSpPr>
        <p:spPr>
          <a:xfrm>
            <a:off x="90995" y="2139074"/>
            <a:ext cx="6691545" cy="2927857"/>
          </a:xfrm>
        </p:spPr>
        <p:txBody>
          <a:bodyPr/>
          <a:lstStyle/>
          <a:p>
            <a:r>
              <a:rPr lang="en-US" i="1" dirty="0">
                <a:solidFill>
                  <a:schemeClr val="accent6">
                    <a:lumMod val="50000"/>
                  </a:schemeClr>
                </a:solidFill>
                <a:latin typeface="Bahnschrift" panose="020B0502040204020203" pitchFamily="34" charset="0"/>
              </a:rPr>
              <a:t>SQL Query</a:t>
            </a:r>
          </a:p>
          <a:p>
            <a:endParaRPr lang="en-US" i="1" dirty="0">
              <a:solidFill>
                <a:schemeClr val="accent6">
                  <a:lumMod val="50000"/>
                </a:schemeClr>
              </a:solidFill>
              <a:latin typeface="Bahnschrift" panose="020B0502040204020203" pitchFamily="34" charset="0"/>
            </a:endParaRPr>
          </a:p>
          <a:p>
            <a:r>
              <a:rPr lang="en-US" sz="2000" i="1" dirty="0">
                <a:solidFill>
                  <a:schemeClr val="accent4">
                    <a:lumMod val="50000"/>
                  </a:schemeClr>
                </a:solidFill>
                <a:latin typeface="Bahnschrift" panose="020B0502040204020203" pitchFamily="34" charset="0"/>
              </a:rPr>
              <a:t>select </a:t>
            </a:r>
            <a:r>
              <a:rPr lang="en-US" sz="2000" i="1" dirty="0" err="1">
                <a:solidFill>
                  <a:schemeClr val="accent4">
                    <a:lumMod val="50000"/>
                  </a:schemeClr>
                </a:solidFill>
                <a:latin typeface="Bahnschrift" panose="020B0502040204020203" pitchFamily="34" charset="0"/>
              </a:rPr>
              <a:t>Dev_ID,min</a:t>
            </a:r>
            <a:r>
              <a:rPr lang="en-US" sz="2000" i="1" dirty="0">
                <a:solidFill>
                  <a:schemeClr val="accent4">
                    <a:lumMod val="50000"/>
                  </a:schemeClr>
                </a:solidFill>
                <a:latin typeface="Bahnschrift" panose="020B0502040204020203" pitchFamily="34" charset="0"/>
              </a:rPr>
              <a:t>(</a:t>
            </a:r>
            <a:r>
              <a:rPr lang="en-US" sz="2000" i="1" dirty="0" err="1">
                <a:solidFill>
                  <a:schemeClr val="accent4">
                    <a:lumMod val="50000"/>
                  </a:schemeClr>
                </a:solidFill>
                <a:latin typeface="Bahnschrift" panose="020B0502040204020203" pitchFamily="34" charset="0"/>
              </a:rPr>
              <a:t>TimeStamp</a:t>
            </a:r>
            <a:r>
              <a:rPr lang="en-US" sz="2000" i="1" dirty="0">
                <a:solidFill>
                  <a:schemeClr val="accent4">
                    <a:lumMod val="50000"/>
                  </a:schemeClr>
                </a:solidFill>
                <a:latin typeface="Bahnschrift" panose="020B0502040204020203" pitchFamily="34" charset="0"/>
              </a:rPr>
              <a:t>) from level_details2 group by </a:t>
            </a:r>
            <a:r>
              <a:rPr lang="en-US" sz="2000" i="1" dirty="0" err="1">
                <a:solidFill>
                  <a:schemeClr val="accent4">
                    <a:lumMod val="50000"/>
                  </a:schemeClr>
                </a:solidFill>
                <a:latin typeface="Bahnschrift" panose="020B0502040204020203" pitchFamily="34" charset="0"/>
              </a:rPr>
              <a:t>Dev_ID</a:t>
            </a:r>
            <a:r>
              <a:rPr lang="en-US" sz="2000" i="1" dirty="0">
                <a:solidFill>
                  <a:schemeClr val="accent4">
                    <a:lumMod val="50000"/>
                  </a:schemeClr>
                </a:solidFill>
                <a:latin typeface="Bahnschrift" panose="020B0502040204020203" pitchFamily="34" charset="0"/>
              </a:rPr>
              <a:t>;</a:t>
            </a:r>
            <a:endParaRPr lang="en-IN" sz="2000" i="1" dirty="0">
              <a:solidFill>
                <a:schemeClr val="accent4">
                  <a:lumMod val="50000"/>
                </a:schemeClr>
              </a:solidFill>
              <a:latin typeface="Bahnschrift" panose="020B0502040204020203" pitchFamily="34" charset="0"/>
            </a:endParaRPr>
          </a:p>
        </p:txBody>
      </p:sp>
      <p:sp>
        <p:nvSpPr>
          <p:cNvPr id="4" name="Content Placeholder 3">
            <a:extLst>
              <a:ext uri="{FF2B5EF4-FFF2-40B4-BE49-F238E27FC236}">
                <a16:creationId xmlns:a16="http://schemas.microsoft.com/office/drawing/2014/main" id="{1EF2473C-7C01-B5BF-A734-58C6367C0B99}"/>
              </a:ext>
            </a:extLst>
          </p:cNvPr>
          <p:cNvSpPr>
            <a:spLocks noGrp="1"/>
          </p:cNvSpPr>
          <p:nvPr>
            <p:ph sz="half" idx="2"/>
          </p:nvPr>
        </p:nvSpPr>
        <p:spPr>
          <a:xfrm>
            <a:off x="6172201" y="1873188"/>
            <a:ext cx="5334000" cy="4192357"/>
          </a:xfrm>
        </p:spPr>
        <p:txBody>
          <a:bodyPr/>
          <a:lstStyle/>
          <a:p>
            <a:pPr lvl="4"/>
            <a:r>
              <a:rPr lang="en-US" sz="1800" i="1" dirty="0">
                <a:solidFill>
                  <a:schemeClr val="accent6">
                    <a:lumMod val="50000"/>
                  </a:schemeClr>
                </a:solidFill>
                <a:latin typeface="Bahnschrift" panose="020B0502040204020203" pitchFamily="34" charset="0"/>
              </a:rPr>
              <a:t>Result</a:t>
            </a:r>
          </a:p>
          <a:p>
            <a:pPr lvl="4"/>
            <a:endParaRPr lang="en-IN" sz="1800" i="1" dirty="0">
              <a:solidFill>
                <a:schemeClr val="accent6">
                  <a:lumMod val="50000"/>
                </a:schemeClr>
              </a:solidFill>
              <a:latin typeface="Bahnschrift" panose="020B0502040204020203" pitchFamily="34" charset="0"/>
            </a:endParaRPr>
          </a:p>
        </p:txBody>
      </p:sp>
      <p:pic>
        <p:nvPicPr>
          <p:cNvPr id="7" name="Picture 6">
            <a:extLst>
              <a:ext uri="{FF2B5EF4-FFF2-40B4-BE49-F238E27FC236}">
                <a16:creationId xmlns:a16="http://schemas.microsoft.com/office/drawing/2014/main" id="{FFC02388-6DF5-B001-4A0F-AA611CE5919C}"/>
              </a:ext>
            </a:extLst>
          </p:cNvPr>
          <p:cNvPicPr>
            <a:picLocks noChangeAspect="1"/>
          </p:cNvPicPr>
          <p:nvPr/>
        </p:nvPicPr>
        <p:blipFill>
          <a:blip r:embed="rId2"/>
          <a:stretch>
            <a:fillRect/>
          </a:stretch>
        </p:blipFill>
        <p:spPr>
          <a:xfrm>
            <a:off x="7082485" y="2370337"/>
            <a:ext cx="4511752" cy="4364534"/>
          </a:xfrm>
          <a:prstGeom prst="rect">
            <a:avLst/>
          </a:prstGeom>
        </p:spPr>
      </p:pic>
    </p:spTree>
    <p:extLst>
      <p:ext uri="{BB962C8B-B14F-4D97-AF65-F5344CB8AC3E}">
        <p14:creationId xmlns:p14="http://schemas.microsoft.com/office/powerpoint/2010/main" val="3886227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23F3-93C9-887E-5EAA-72E6C74472D3}"/>
              </a:ext>
            </a:extLst>
          </p:cNvPr>
          <p:cNvSpPr>
            <a:spLocks noGrp="1"/>
          </p:cNvSpPr>
          <p:nvPr>
            <p:ph type="title"/>
          </p:nvPr>
        </p:nvSpPr>
        <p:spPr>
          <a:xfrm>
            <a:off x="-62143" y="1376039"/>
            <a:ext cx="12254143" cy="497149"/>
          </a:xfrm>
        </p:spPr>
        <p:txBody>
          <a:bodyPr>
            <a:noAutofit/>
          </a:bodyPr>
          <a:lstStyle/>
          <a:p>
            <a:pPr algn="l"/>
            <a:r>
              <a:rPr lang="en-US" sz="1600" b="1" i="1" dirty="0">
                <a:solidFill>
                  <a:schemeClr val="bg1">
                    <a:lumMod val="85000"/>
                    <a:lumOff val="15000"/>
                  </a:schemeClr>
                </a:solidFill>
                <a:latin typeface="Algerian" panose="04020705040A02060702" pitchFamily="82" charset="0"/>
              </a:rPr>
              <a:t>Q9) Find Top 5 score based on each difficulty level and Rank them in  increasing order using Rank. Display </a:t>
            </a:r>
            <a:r>
              <a:rPr lang="en-US" sz="1600" b="1" i="1" dirty="0" err="1">
                <a:solidFill>
                  <a:schemeClr val="bg1">
                    <a:lumMod val="85000"/>
                    <a:lumOff val="15000"/>
                  </a:schemeClr>
                </a:solidFill>
                <a:latin typeface="Algerian" panose="04020705040A02060702" pitchFamily="82" charset="0"/>
              </a:rPr>
              <a:t>dev_id</a:t>
            </a:r>
            <a:r>
              <a:rPr lang="en-US" sz="1600" b="1" i="1" dirty="0">
                <a:solidFill>
                  <a:schemeClr val="bg1">
                    <a:lumMod val="85000"/>
                    <a:lumOff val="15000"/>
                  </a:schemeClr>
                </a:solidFill>
                <a:latin typeface="Algerian" panose="04020705040A02060702" pitchFamily="82" charset="0"/>
              </a:rPr>
              <a:t> as well.</a:t>
            </a:r>
            <a:endParaRPr lang="en-IN" sz="1600" b="1" i="1" dirty="0">
              <a:solidFill>
                <a:schemeClr val="bg1">
                  <a:lumMod val="85000"/>
                  <a:lumOff val="1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7619F136-7DA3-F26C-97E3-1B32C7AD91C1}"/>
              </a:ext>
            </a:extLst>
          </p:cNvPr>
          <p:cNvSpPr>
            <a:spLocks noGrp="1"/>
          </p:cNvSpPr>
          <p:nvPr>
            <p:ph sz="half" idx="1"/>
          </p:nvPr>
        </p:nvSpPr>
        <p:spPr>
          <a:xfrm>
            <a:off x="90995" y="2139074"/>
            <a:ext cx="6691545" cy="2927857"/>
          </a:xfrm>
        </p:spPr>
        <p:txBody>
          <a:bodyPr/>
          <a:lstStyle/>
          <a:p>
            <a:r>
              <a:rPr lang="en-US" i="1" dirty="0">
                <a:solidFill>
                  <a:schemeClr val="accent6">
                    <a:lumMod val="50000"/>
                  </a:schemeClr>
                </a:solidFill>
                <a:latin typeface="Bahnschrift" panose="020B0502040204020203" pitchFamily="34" charset="0"/>
              </a:rPr>
              <a:t>SQL Query</a:t>
            </a:r>
          </a:p>
          <a:p>
            <a:endParaRPr lang="en-US" i="1" dirty="0">
              <a:solidFill>
                <a:schemeClr val="accent6">
                  <a:lumMod val="50000"/>
                </a:schemeClr>
              </a:solidFill>
              <a:latin typeface="Bahnschrift" panose="020B0502040204020203" pitchFamily="34" charset="0"/>
            </a:endParaRPr>
          </a:p>
          <a:p>
            <a:r>
              <a:rPr lang="en-US" sz="2000" i="1" dirty="0">
                <a:solidFill>
                  <a:schemeClr val="accent4">
                    <a:lumMod val="50000"/>
                  </a:schemeClr>
                </a:solidFill>
                <a:latin typeface="Bahnschrift" panose="020B0502040204020203" pitchFamily="34" charset="0"/>
              </a:rPr>
              <a:t>with </a:t>
            </a:r>
            <a:r>
              <a:rPr lang="en-US" sz="2000" i="1" dirty="0" err="1">
                <a:solidFill>
                  <a:schemeClr val="accent4">
                    <a:lumMod val="50000"/>
                  </a:schemeClr>
                </a:solidFill>
                <a:latin typeface="Bahnschrift" panose="020B0502040204020203" pitchFamily="34" charset="0"/>
              </a:rPr>
              <a:t>new_table</a:t>
            </a:r>
            <a:r>
              <a:rPr lang="en-US" sz="2000" i="1" dirty="0">
                <a:solidFill>
                  <a:schemeClr val="accent4">
                    <a:lumMod val="50000"/>
                  </a:schemeClr>
                </a:solidFill>
                <a:latin typeface="Bahnschrift" panose="020B0502040204020203" pitchFamily="34" charset="0"/>
              </a:rPr>
              <a:t> as (select </a:t>
            </a:r>
            <a:r>
              <a:rPr lang="en-US" sz="2000" i="1" dirty="0" err="1">
                <a:solidFill>
                  <a:schemeClr val="accent4">
                    <a:lumMod val="50000"/>
                  </a:schemeClr>
                </a:solidFill>
                <a:latin typeface="Bahnschrift" panose="020B0502040204020203" pitchFamily="34" charset="0"/>
              </a:rPr>
              <a:t>Dev_ID,Score,Difficulty</a:t>
            </a:r>
            <a:r>
              <a:rPr lang="en-US" sz="2000" i="1" dirty="0">
                <a:solidFill>
                  <a:schemeClr val="accent4">
                    <a:lumMod val="50000"/>
                  </a:schemeClr>
                </a:solidFill>
                <a:latin typeface="Bahnschrift" panose="020B0502040204020203" pitchFamily="34" charset="0"/>
              </a:rPr>
              <a:t>, rank() over(partition by </a:t>
            </a:r>
            <a:r>
              <a:rPr lang="en-US" sz="2000" i="1" dirty="0" err="1">
                <a:solidFill>
                  <a:schemeClr val="accent4">
                    <a:lumMod val="50000"/>
                  </a:schemeClr>
                </a:solidFill>
                <a:latin typeface="Bahnschrift" panose="020B0502040204020203" pitchFamily="34" charset="0"/>
              </a:rPr>
              <a:t>Dev_ID</a:t>
            </a:r>
            <a:r>
              <a:rPr lang="en-US" sz="2000" i="1" dirty="0">
                <a:solidFill>
                  <a:schemeClr val="accent4">
                    <a:lumMod val="50000"/>
                  </a:schemeClr>
                </a:solidFill>
                <a:latin typeface="Bahnschrift" panose="020B0502040204020203" pitchFamily="34" charset="0"/>
              </a:rPr>
              <a:t> order </a:t>
            </a:r>
            <a:r>
              <a:rPr lang="en-US" sz="2000" i="1" dirty="0" err="1">
                <a:solidFill>
                  <a:schemeClr val="accent4">
                    <a:lumMod val="50000"/>
                  </a:schemeClr>
                </a:solidFill>
                <a:latin typeface="Bahnschrift" panose="020B0502040204020203" pitchFamily="34" charset="0"/>
              </a:rPr>
              <a:t>byScore</a:t>
            </a:r>
            <a:r>
              <a:rPr lang="en-US" sz="2000" i="1" dirty="0">
                <a:solidFill>
                  <a:schemeClr val="accent4">
                    <a:lumMod val="50000"/>
                  </a:schemeClr>
                </a:solidFill>
                <a:latin typeface="Bahnschrift" panose="020B0502040204020203" pitchFamily="34" charset="0"/>
              </a:rPr>
              <a:t> desc) as Ranked from level_details2)select </a:t>
            </a:r>
            <a:r>
              <a:rPr lang="en-US" sz="2000" i="1" dirty="0" err="1">
                <a:solidFill>
                  <a:schemeClr val="accent4">
                    <a:lumMod val="50000"/>
                  </a:schemeClr>
                </a:solidFill>
                <a:latin typeface="Bahnschrift" panose="020B0502040204020203" pitchFamily="34" charset="0"/>
              </a:rPr>
              <a:t>Dev_ID,Score,Difficulty</a:t>
            </a:r>
            <a:r>
              <a:rPr lang="en-US" sz="2000" i="1" dirty="0">
                <a:solidFill>
                  <a:schemeClr val="accent4">
                    <a:lumMod val="50000"/>
                  </a:schemeClr>
                </a:solidFill>
                <a:latin typeface="Bahnschrift" panose="020B0502040204020203" pitchFamily="34" charset="0"/>
              </a:rPr>
              <a:t>, Ranked from </a:t>
            </a:r>
            <a:r>
              <a:rPr lang="en-US" sz="2000" i="1" dirty="0" err="1">
                <a:solidFill>
                  <a:schemeClr val="accent4">
                    <a:lumMod val="50000"/>
                  </a:schemeClr>
                </a:solidFill>
                <a:latin typeface="Bahnschrift" panose="020B0502040204020203" pitchFamily="34" charset="0"/>
              </a:rPr>
              <a:t>new_table</a:t>
            </a:r>
            <a:r>
              <a:rPr lang="en-US" sz="2000" i="1" dirty="0">
                <a:solidFill>
                  <a:schemeClr val="accent4">
                    <a:lumMod val="50000"/>
                  </a:schemeClr>
                </a:solidFill>
                <a:latin typeface="Bahnschrift" panose="020B0502040204020203" pitchFamily="34" charset="0"/>
              </a:rPr>
              <a:t> where Ranked&lt;=5;</a:t>
            </a:r>
            <a:endParaRPr lang="en-IN" sz="2000" i="1" dirty="0">
              <a:solidFill>
                <a:schemeClr val="accent4">
                  <a:lumMod val="50000"/>
                </a:schemeClr>
              </a:solidFill>
              <a:latin typeface="Bahnschrift" panose="020B0502040204020203" pitchFamily="34" charset="0"/>
            </a:endParaRPr>
          </a:p>
        </p:txBody>
      </p:sp>
      <p:sp>
        <p:nvSpPr>
          <p:cNvPr id="4" name="Content Placeholder 3">
            <a:extLst>
              <a:ext uri="{FF2B5EF4-FFF2-40B4-BE49-F238E27FC236}">
                <a16:creationId xmlns:a16="http://schemas.microsoft.com/office/drawing/2014/main" id="{1EF2473C-7C01-B5BF-A734-58C6367C0B99}"/>
              </a:ext>
            </a:extLst>
          </p:cNvPr>
          <p:cNvSpPr>
            <a:spLocks noGrp="1"/>
          </p:cNvSpPr>
          <p:nvPr>
            <p:ph sz="half" idx="2"/>
          </p:nvPr>
        </p:nvSpPr>
        <p:spPr>
          <a:xfrm>
            <a:off x="6172201" y="1873188"/>
            <a:ext cx="5334000" cy="4192357"/>
          </a:xfrm>
        </p:spPr>
        <p:txBody>
          <a:bodyPr/>
          <a:lstStyle/>
          <a:p>
            <a:pPr lvl="4"/>
            <a:r>
              <a:rPr lang="en-US" sz="1800" i="1" dirty="0">
                <a:solidFill>
                  <a:schemeClr val="accent6">
                    <a:lumMod val="50000"/>
                  </a:schemeClr>
                </a:solidFill>
                <a:latin typeface="Bahnschrift" panose="020B0502040204020203" pitchFamily="34" charset="0"/>
              </a:rPr>
              <a:t>Result</a:t>
            </a:r>
          </a:p>
          <a:p>
            <a:pPr lvl="4"/>
            <a:endParaRPr lang="en-IN" sz="1800" i="1" dirty="0">
              <a:solidFill>
                <a:schemeClr val="accent6">
                  <a:lumMod val="50000"/>
                </a:schemeClr>
              </a:solidFill>
              <a:latin typeface="Bahnschrift" panose="020B0502040204020203" pitchFamily="34" charset="0"/>
            </a:endParaRPr>
          </a:p>
        </p:txBody>
      </p:sp>
      <p:pic>
        <p:nvPicPr>
          <p:cNvPr id="6" name="Picture 5">
            <a:extLst>
              <a:ext uri="{FF2B5EF4-FFF2-40B4-BE49-F238E27FC236}">
                <a16:creationId xmlns:a16="http://schemas.microsoft.com/office/drawing/2014/main" id="{3B98A7D1-440D-C673-2155-E63DE85132E0}"/>
              </a:ext>
            </a:extLst>
          </p:cNvPr>
          <p:cNvPicPr>
            <a:picLocks noChangeAspect="1"/>
          </p:cNvPicPr>
          <p:nvPr/>
        </p:nvPicPr>
        <p:blipFill>
          <a:blip r:embed="rId2"/>
          <a:stretch>
            <a:fillRect/>
          </a:stretch>
        </p:blipFill>
        <p:spPr>
          <a:xfrm>
            <a:off x="7352097" y="2265361"/>
            <a:ext cx="4375305" cy="4499423"/>
          </a:xfrm>
          <a:prstGeom prst="rect">
            <a:avLst/>
          </a:prstGeom>
        </p:spPr>
      </p:pic>
    </p:spTree>
    <p:extLst>
      <p:ext uri="{BB962C8B-B14F-4D97-AF65-F5344CB8AC3E}">
        <p14:creationId xmlns:p14="http://schemas.microsoft.com/office/powerpoint/2010/main" val="3074785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23F3-93C9-887E-5EAA-72E6C74472D3}"/>
              </a:ext>
            </a:extLst>
          </p:cNvPr>
          <p:cNvSpPr>
            <a:spLocks noGrp="1"/>
          </p:cNvSpPr>
          <p:nvPr>
            <p:ph type="title"/>
          </p:nvPr>
        </p:nvSpPr>
        <p:spPr>
          <a:xfrm>
            <a:off x="-62143" y="1376039"/>
            <a:ext cx="12254143" cy="497149"/>
          </a:xfrm>
        </p:spPr>
        <p:txBody>
          <a:bodyPr>
            <a:noAutofit/>
          </a:bodyPr>
          <a:lstStyle/>
          <a:p>
            <a:pPr algn="l"/>
            <a:r>
              <a:rPr lang="en-US" sz="1600" b="1" i="1" dirty="0">
                <a:solidFill>
                  <a:schemeClr val="bg1">
                    <a:lumMod val="85000"/>
                    <a:lumOff val="15000"/>
                  </a:schemeClr>
                </a:solidFill>
                <a:latin typeface="Algerian" panose="04020705040A02060702" pitchFamily="82" charset="0"/>
              </a:rPr>
              <a:t>Q10) Find the device ID that is first logged in(based on </a:t>
            </a:r>
            <a:r>
              <a:rPr lang="en-US" sz="1600" b="1" i="1" dirty="0" err="1">
                <a:solidFill>
                  <a:schemeClr val="bg1">
                    <a:lumMod val="85000"/>
                    <a:lumOff val="15000"/>
                  </a:schemeClr>
                </a:solidFill>
                <a:latin typeface="Algerian" panose="04020705040A02060702" pitchFamily="82" charset="0"/>
              </a:rPr>
              <a:t>start_datetime</a:t>
            </a:r>
            <a:r>
              <a:rPr lang="en-US" sz="1600" b="1" i="1" dirty="0">
                <a:solidFill>
                  <a:schemeClr val="bg1">
                    <a:lumMod val="85000"/>
                    <a:lumOff val="15000"/>
                  </a:schemeClr>
                </a:solidFill>
                <a:latin typeface="Algerian" panose="04020705040A02060702" pitchFamily="82" charset="0"/>
              </a:rPr>
              <a:t>)  for each player(</a:t>
            </a:r>
            <a:r>
              <a:rPr lang="en-US" sz="1600" b="1" i="1" dirty="0" err="1">
                <a:solidFill>
                  <a:schemeClr val="bg1">
                    <a:lumMod val="85000"/>
                    <a:lumOff val="15000"/>
                  </a:schemeClr>
                </a:solidFill>
                <a:latin typeface="Algerian" panose="04020705040A02060702" pitchFamily="82" charset="0"/>
              </a:rPr>
              <a:t>p_id</a:t>
            </a:r>
            <a:r>
              <a:rPr lang="en-US" sz="1600" b="1" i="1" dirty="0">
                <a:solidFill>
                  <a:schemeClr val="bg1">
                    <a:lumMod val="85000"/>
                    <a:lumOff val="15000"/>
                  </a:schemeClr>
                </a:solidFill>
                <a:latin typeface="Algerian" panose="04020705040A02060702" pitchFamily="82" charset="0"/>
              </a:rPr>
              <a:t>). Output should contain player id, device id and first login datetime.</a:t>
            </a:r>
            <a:endParaRPr lang="en-IN" sz="1600" b="1" i="1" dirty="0">
              <a:solidFill>
                <a:schemeClr val="bg1">
                  <a:lumMod val="85000"/>
                  <a:lumOff val="1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7619F136-7DA3-F26C-97E3-1B32C7AD91C1}"/>
              </a:ext>
            </a:extLst>
          </p:cNvPr>
          <p:cNvSpPr>
            <a:spLocks noGrp="1"/>
          </p:cNvSpPr>
          <p:nvPr>
            <p:ph sz="half" idx="1"/>
          </p:nvPr>
        </p:nvSpPr>
        <p:spPr>
          <a:xfrm>
            <a:off x="90995" y="2139074"/>
            <a:ext cx="6691545" cy="2927857"/>
          </a:xfrm>
        </p:spPr>
        <p:txBody>
          <a:bodyPr/>
          <a:lstStyle/>
          <a:p>
            <a:r>
              <a:rPr lang="en-US" i="1" dirty="0">
                <a:solidFill>
                  <a:schemeClr val="accent6">
                    <a:lumMod val="50000"/>
                  </a:schemeClr>
                </a:solidFill>
                <a:latin typeface="Bahnschrift" panose="020B0502040204020203" pitchFamily="34" charset="0"/>
              </a:rPr>
              <a:t>SQL Query</a:t>
            </a:r>
          </a:p>
          <a:p>
            <a:endParaRPr lang="en-US" i="1" dirty="0">
              <a:solidFill>
                <a:schemeClr val="accent6">
                  <a:lumMod val="50000"/>
                </a:schemeClr>
              </a:solidFill>
              <a:latin typeface="Bahnschrift" panose="020B0502040204020203" pitchFamily="34" charset="0"/>
            </a:endParaRPr>
          </a:p>
          <a:p>
            <a:r>
              <a:rPr lang="en-US" sz="2000" i="1" dirty="0">
                <a:solidFill>
                  <a:schemeClr val="accent4">
                    <a:lumMod val="50000"/>
                  </a:schemeClr>
                </a:solidFill>
                <a:latin typeface="Bahnschrift" panose="020B0502040204020203" pitchFamily="34" charset="0"/>
              </a:rPr>
              <a:t>select </a:t>
            </a:r>
            <a:r>
              <a:rPr lang="en-US" sz="2000" i="1" dirty="0" err="1">
                <a:solidFill>
                  <a:schemeClr val="accent4">
                    <a:lumMod val="50000"/>
                  </a:schemeClr>
                </a:solidFill>
                <a:latin typeface="Bahnschrift" panose="020B0502040204020203" pitchFamily="34" charset="0"/>
              </a:rPr>
              <a:t>P_ID,Dev_ID,min</a:t>
            </a:r>
            <a:r>
              <a:rPr lang="en-US" sz="2000" i="1" dirty="0">
                <a:solidFill>
                  <a:schemeClr val="accent4">
                    <a:lumMod val="50000"/>
                  </a:schemeClr>
                </a:solidFill>
                <a:latin typeface="Bahnschrift" panose="020B0502040204020203" pitchFamily="34" charset="0"/>
              </a:rPr>
              <a:t>(</a:t>
            </a:r>
            <a:r>
              <a:rPr lang="en-US" sz="2000" i="1" dirty="0" err="1">
                <a:solidFill>
                  <a:schemeClr val="accent4">
                    <a:lumMod val="50000"/>
                  </a:schemeClr>
                </a:solidFill>
                <a:latin typeface="Bahnschrift" panose="020B0502040204020203" pitchFamily="34" charset="0"/>
              </a:rPr>
              <a:t>TimeStamp</a:t>
            </a:r>
            <a:r>
              <a:rPr lang="en-US" sz="2000" i="1" dirty="0">
                <a:solidFill>
                  <a:schemeClr val="accent4">
                    <a:lumMod val="50000"/>
                  </a:schemeClr>
                </a:solidFill>
                <a:latin typeface="Bahnschrift" panose="020B0502040204020203" pitchFamily="34" charset="0"/>
              </a:rPr>
              <a:t>) from level_details2 group by </a:t>
            </a:r>
            <a:r>
              <a:rPr lang="en-US" sz="2000" i="1" dirty="0" err="1">
                <a:solidFill>
                  <a:schemeClr val="accent4">
                    <a:lumMod val="50000"/>
                  </a:schemeClr>
                </a:solidFill>
                <a:latin typeface="Bahnschrift" panose="020B0502040204020203" pitchFamily="34" charset="0"/>
              </a:rPr>
              <a:t>Dev_ID,P_ID</a:t>
            </a:r>
            <a:r>
              <a:rPr lang="en-US" sz="2000" i="1" dirty="0">
                <a:solidFill>
                  <a:schemeClr val="accent4">
                    <a:lumMod val="50000"/>
                  </a:schemeClr>
                </a:solidFill>
                <a:latin typeface="Bahnschrift" panose="020B0502040204020203" pitchFamily="34" charset="0"/>
              </a:rPr>
              <a:t>;</a:t>
            </a:r>
            <a:endParaRPr lang="en-IN" sz="2000" i="1" dirty="0">
              <a:solidFill>
                <a:schemeClr val="accent4">
                  <a:lumMod val="50000"/>
                </a:schemeClr>
              </a:solidFill>
              <a:latin typeface="Bahnschrift" panose="020B0502040204020203" pitchFamily="34" charset="0"/>
            </a:endParaRPr>
          </a:p>
        </p:txBody>
      </p:sp>
      <p:sp>
        <p:nvSpPr>
          <p:cNvPr id="4" name="Content Placeholder 3">
            <a:extLst>
              <a:ext uri="{FF2B5EF4-FFF2-40B4-BE49-F238E27FC236}">
                <a16:creationId xmlns:a16="http://schemas.microsoft.com/office/drawing/2014/main" id="{1EF2473C-7C01-B5BF-A734-58C6367C0B99}"/>
              </a:ext>
            </a:extLst>
          </p:cNvPr>
          <p:cNvSpPr>
            <a:spLocks noGrp="1"/>
          </p:cNvSpPr>
          <p:nvPr>
            <p:ph sz="half" idx="2"/>
          </p:nvPr>
        </p:nvSpPr>
        <p:spPr>
          <a:xfrm>
            <a:off x="6172201" y="1873188"/>
            <a:ext cx="5334000" cy="4192357"/>
          </a:xfrm>
        </p:spPr>
        <p:txBody>
          <a:bodyPr/>
          <a:lstStyle/>
          <a:p>
            <a:pPr lvl="4"/>
            <a:r>
              <a:rPr lang="en-US" sz="1800" i="1" dirty="0">
                <a:solidFill>
                  <a:schemeClr val="accent6">
                    <a:lumMod val="50000"/>
                  </a:schemeClr>
                </a:solidFill>
                <a:latin typeface="Bahnschrift" panose="020B0502040204020203" pitchFamily="34" charset="0"/>
              </a:rPr>
              <a:t>Result</a:t>
            </a:r>
          </a:p>
          <a:p>
            <a:pPr lvl="4"/>
            <a:endParaRPr lang="en-IN" sz="1800" i="1" dirty="0">
              <a:solidFill>
                <a:schemeClr val="accent6">
                  <a:lumMod val="50000"/>
                </a:schemeClr>
              </a:solidFill>
              <a:latin typeface="Bahnschrift" panose="020B0502040204020203" pitchFamily="34" charset="0"/>
            </a:endParaRPr>
          </a:p>
        </p:txBody>
      </p:sp>
      <p:pic>
        <p:nvPicPr>
          <p:cNvPr id="7" name="Picture 6">
            <a:extLst>
              <a:ext uri="{FF2B5EF4-FFF2-40B4-BE49-F238E27FC236}">
                <a16:creationId xmlns:a16="http://schemas.microsoft.com/office/drawing/2014/main" id="{706BF423-9CD9-D888-2ABA-D0175614F476}"/>
              </a:ext>
            </a:extLst>
          </p:cNvPr>
          <p:cNvPicPr>
            <a:picLocks noChangeAspect="1"/>
          </p:cNvPicPr>
          <p:nvPr/>
        </p:nvPicPr>
        <p:blipFill>
          <a:blip r:embed="rId2"/>
          <a:stretch>
            <a:fillRect/>
          </a:stretch>
        </p:blipFill>
        <p:spPr>
          <a:xfrm>
            <a:off x="7229336" y="2302286"/>
            <a:ext cx="4276865" cy="4453621"/>
          </a:xfrm>
          <a:prstGeom prst="rect">
            <a:avLst/>
          </a:prstGeom>
        </p:spPr>
      </p:pic>
    </p:spTree>
    <p:extLst>
      <p:ext uri="{BB962C8B-B14F-4D97-AF65-F5344CB8AC3E}">
        <p14:creationId xmlns:p14="http://schemas.microsoft.com/office/powerpoint/2010/main" val="716124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23F3-93C9-887E-5EAA-72E6C74472D3}"/>
              </a:ext>
            </a:extLst>
          </p:cNvPr>
          <p:cNvSpPr>
            <a:spLocks noGrp="1"/>
          </p:cNvSpPr>
          <p:nvPr>
            <p:ph type="title"/>
          </p:nvPr>
        </p:nvSpPr>
        <p:spPr>
          <a:xfrm>
            <a:off x="-62143" y="1376039"/>
            <a:ext cx="12254143" cy="497149"/>
          </a:xfrm>
        </p:spPr>
        <p:txBody>
          <a:bodyPr>
            <a:noAutofit/>
          </a:bodyPr>
          <a:lstStyle/>
          <a:p>
            <a:pPr algn="l"/>
            <a:r>
              <a:rPr lang="en-US" sz="1600" b="1" i="1" dirty="0">
                <a:solidFill>
                  <a:schemeClr val="bg1">
                    <a:lumMod val="85000"/>
                    <a:lumOff val="15000"/>
                  </a:schemeClr>
                </a:solidFill>
                <a:latin typeface="Algerian" panose="04020705040A02060702" pitchFamily="82" charset="0"/>
              </a:rPr>
              <a:t>Q11) For each player and date, how many </a:t>
            </a:r>
            <a:r>
              <a:rPr lang="en-US" sz="1600" b="1" i="1" dirty="0" err="1">
                <a:solidFill>
                  <a:schemeClr val="bg1">
                    <a:lumMod val="85000"/>
                    <a:lumOff val="15000"/>
                  </a:schemeClr>
                </a:solidFill>
                <a:latin typeface="Algerian" panose="04020705040A02060702" pitchFamily="82" charset="0"/>
              </a:rPr>
              <a:t>kill_count</a:t>
            </a:r>
            <a:r>
              <a:rPr lang="en-US" sz="1600" b="1" i="1" dirty="0">
                <a:solidFill>
                  <a:schemeClr val="bg1">
                    <a:lumMod val="85000"/>
                    <a:lumOff val="15000"/>
                  </a:schemeClr>
                </a:solidFill>
                <a:latin typeface="Algerian" panose="04020705040A02060702" pitchFamily="82" charset="0"/>
              </a:rPr>
              <a:t> played so far by the player. That is, the total number of games played -- by the player until that date.-- a) window function</a:t>
            </a:r>
            <a:endParaRPr lang="en-IN" sz="1600" b="1" i="1" dirty="0">
              <a:solidFill>
                <a:schemeClr val="bg1">
                  <a:lumMod val="85000"/>
                  <a:lumOff val="1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7619F136-7DA3-F26C-97E3-1B32C7AD91C1}"/>
              </a:ext>
            </a:extLst>
          </p:cNvPr>
          <p:cNvSpPr>
            <a:spLocks noGrp="1"/>
          </p:cNvSpPr>
          <p:nvPr>
            <p:ph sz="half" idx="1"/>
          </p:nvPr>
        </p:nvSpPr>
        <p:spPr>
          <a:xfrm>
            <a:off x="90995" y="2139074"/>
            <a:ext cx="6691545" cy="2927857"/>
          </a:xfrm>
        </p:spPr>
        <p:txBody>
          <a:bodyPr/>
          <a:lstStyle/>
          <a:p>
            <a:r>
              <a:rPr lang="en-US" i="1" dirty="0">
                <a:solidFill>
                  <a:schemeClr val="accent6">
                    <a:lumMod val="50000"/>
                  </a:schemeClr>
                </a:solidFill>
                <a:latin typeface="Bahnschrift" panose="020B0502040204020203" pitchFamily="34" charset="0"/>
              </a:rPr>
              <a:t>SQL Query- With Window Function</a:t>
            </a:r>
          </a:p>
          <a:p>
            <a:endParaRPr lang="en-US" i="1" dirty="0">
              <a:solidFill>
                <a:schemeClr val="accent6">
                  <a:lumMod val="50000"/>
                </a:schemeClr>
              </a:solidFill>
              <a:latin typeface="Bahnschrift" panose="020B0502040204020203" pitchFamily="34" charset="0"/>
            </a:endParaRPr>
          </a:p>
          <a:p>
            <a:r>
              <a:rPr lang="en-US" sz="2000" i="1" dirty="0">
                <a:solidFill>
                  <a:schemeClr val="accent4">
                    <a:lumMod val="50000"/>
                  </a:schemeClr>
                </a:solidFill>
                <a:latin typeface="Bahnschrift" panose="020B0502040204020203" pitchFamily="34" charset="0"/>
              </a:rPr>
              <a:t>select distinct P_ID, cast(</a:t>
            </a:r>
            <a:r>
              <a:rPr lang="en-US" sz="2000" i="1" dirty="0" err="1">
                <a:solidFill>
                  <a:schemeClr val="accent4">
                    <a:lumMod val="50000"/>
                  </a:schemeClr>
                </a:solidFill>
                <a:latin typeface="Bahnschrift" panose="020B0502040204020203" pitchFamily="34" charset="0"/>
              </a:rPr>
              <a:t>TimeStamp</a:t>
            </a:r>
            <a:r>
              <a:rPr lang="en-US" sz="2000" i="1" dirty="0">
                <a:solidFill>
                  <a:schemeClr val="accent4">
                    <a:lumMod val="50000"/>
                  </a:schemeClr>
                </a:solidFill>
                <a:latin typeface="Bahnschrift" panose="020B0502040204020203" pitchFamily="34" charset="0"/>
              </a:rPr>
              <a:t> as Date) as Dated, sum(</a:t>
            </a:r>
            <a:r>
              <a:rPr lang="en-US" sz="2000" i="1" dirty="0" err="1">
                <a:solidFill>
                  <a:schemeClr val="accent4">
                    <a:lumMod val="50000"/>
                  </a:schemeClr>
                </a:solidFill>
                <a:latin typeface="Bahnschrift" panose="020B0502040204020203" pitchFamily="34" charset="0"/>
              </a:rPr>
              <a:t>Kill_Count</a:t>
            </a:r>
            <a:r>
              <a:rPr lang="en-US" sz="2000" i="1" dirty="0">
                <a:solidFill>
                  <a:schemeClr val="accent4">
                    <a:lumMod val="50000"/>
                  </a:schemeClr>
                </a:solidFill>
                <a:latin typeface="Bahnschrift" panose="020B0502040204020203" pitchFamily="34" charset="0"/>
              </a:rPr>
              <a:t>)over(partition by </a:t>
            </a:r>
            <a:r>
              <a:rPr lang="en-US" sz="2000" i="1" dirty="0" err="1">
                <a:solidFill>
                  <a:schemeClr val="accent4">
                    <a:lumMod val="50000"/>
                  </a:schemeClr>
                </a:solidFill>
                <a:latin typeface="Bahnschrift" panose="020B0502040204020203" pitchFamily="34" charset="0"/>
              </a:rPr>
              <a:t>P_ID,cast</a:t>
            </a:r>
            <a:r>
              <a:rPr lang="en-US" sz="2000" i="1" dirty="0">
                <a:solidFill>
                  <a:schemeClr val="accent4">
                    <a:lumMod val="50000"/>
                  </a:schemeClr>
                </a:solidFill>
                <a:latin typeface="Bahnschrift" panose="020B0502040204020203" pitchFamily="34" charset="0"/>
              </a:rPr>
              <a:t>(</a:t>
            </a:r>
            <a:r>
              <a:rPr lang="en-US" sz="2000" i="1" dirty="0" err="1">
                <a:solidFill>
                  <a:schemeClr val="accent4">
                    <a:lumMod val="50000"/>
                  </a:schemeClr>
                </a:solidFill>
                <a:latin typeface="Bahnschrift" panose="020B0502040204020203" pitchFamily="34" charset="0"/>
              </a:rPr>
              <a:t>TimeStamp</a:t>
            </a:r>
            <a:r>
              <a:rPr lang="en-US" sz="2000" i="1" dirty="0">
                <a:solidFill>
                  <a:schemeClr val="accent4">
                    <a:lumMod val="50000"/>
                  </a:schemeClr>
                </a:solidFill>
                <a:latin typeface="Bahnschrift" panose="020B0502040204020203" pitchFamily="34" charset="0"/>
              </a:rPr>
              <a:t> as Date) order by cast(</a:t>
            </a:r>
            <a:r>
              <a:rPr lang="en-US" sz="2000" i="1" dirty="0" err="1">
                <a:solidFill>
                  <a:schemeClr val="accent4">
                    <a:lumMod val="50000"/>
                  </a:schemeClr>
                </a:solidFill>
                <a:latin typeface="Bahnschrift" panose="020B0502040204020203" pitchFamily="34" charset="0"/>
              </a:rPr>
              <a:t>TimeStamp</a:t>
            </a:r>
            <a:r>
              <a:rPr lang="en-US" sz="2000" i="1" dirty="0">
                <a:solidFill>
                  <a:schemeClr val="accent4">
                    <a:lumMod val="50000"/>
                  </a:schemeClr>
                </a:solidFill>
                <a:latin typeface="Bahnschrift" panose="020B0502040204020203" pitchFamily="34" charset="0"/>
              </a:rPr>
              <a:t> as Date))as </a:t>
            </a:r>
            <a:r>
              <a:rPr lang="en-US" sz="2000" i="1" dirty="0" err="1">
                <a:solidFill>
                  <a:schemeClr val="accent4">
                    <a:lumMod val="50000"/>
                  </a:schemeClr>
                </a:solidFill>
                <a:latin typeface="Bahnschrift" panose="020B0502040204020203" pitchFamily="34" charset="0"/>
              </a:rPr>
              <a:t>Total_number_killed</a:t>
            </a:r>
            <a:r>
              <a:rPr lang="en-US" sz="2000" i="1" dirty="0">
                <a:solidFill>
                  <a:schemeClr val="accent4">
                    <a:lumMod val="50000"/>
                  </a:schemeClr>
                </a:solidFill>
                <a:latin typeface="Bahnschrift" panose="020B0502040204020203" pitchFamily="34" charset="0"/>
              </a:rPr>
              <a:t> from level_details2 order by </a:t>
            </a:r>
            <a:r>
              <a:rPr lang="en-US" sz="2000" i="1" dirty="0" err="1">
                <a:solidFill>
                  <a:schemeClr val="accent4">
                    <a:lumMod val="50000"/>
                  </a:schemeClr>
                </a:solidFill>
                <a:latin typeface="Bahnschrift" panose="020B0502040204020203" pitchFamily="34" charset="0"/>
              </a:rPr>
              <a:t>P_ID,Dated</a:t>
            </a:r>
            <a:r>
              <a:rPr lang="en-US" sz="2000" i="1" dirty="0">
                <a:solidFill>
                  <a:schemeClr val="accent4">
                    <a:lumMod val="50000"/>
                  </a:schemeClr>
                </a:solidFill>
                <a:latin typeface="Bahnschrift" panose="020B0502040204020203" pitchFamily="34" charset="0"/>
              </a:rPr>
              <a:t>;</a:t>
            </a:r>
            <a:endParaRPr lang="en-IN" sz="2000" i="1" dirty="0">
              <a:solidFill>
                <a:schemeClr val="accent4">
                  <a:lumMod val="50000"/>
                </a:schemeClr>
              </a:solidFill>
              <a:latin typeface="Bahnschrift" panose="020B0502040204020203" pitchFamily="34" charset="0"/>
            </a:endParaRPr>
          </a:p>
        </p:txBody>
      </p:sp>
      <p:sp>
        <p:nvSpPr>
          <p:cNvPr id="4" name="Content Placeholder 3">
            <a:extLst>
              <a:ext uri="{FF2B5EF4-FFF2-40B4-BE49-F238E27FC236}">
                <a16:creationId xmlns:a16="http://schemas.microsoft.com/office/drawing/2014/main" id="{1EF2473C-7C01-B5BF-A734-58C6367C0B99}"/>
              </a:ext>
            </a:extLst>
          </p:cNvPr>
          <p:cNvSpPr>
            <a:spLocks noGrp="1"/>
          </p:cNvSpPr>
          <p:nvPr>
            <p:ph sz="half" idx="2"/>
          </p:nvPr>
        </p:nvSpPr>
        <p:spPr>
          <a:xfrm>
            <a:off x="6172201" y="1873188"/>
            <a:ext cx="5334000" cy="4192357"/>
          </a:xfrm>
        </p:spPr>
        <p:txBody>
          <a:bodyPr/>
          <a:lstStyle/>
          <a:p>
            <a:pPr lvl="4"/>
            <a:r>
              <a:rPr lang="en-US" sz="1800" i="1" dirty="0">
                <a:solidFill>
                  <a:schemeClr val="accent6">
                    <a:lumMod val="50000"/>
                  </a:schemeClr>
                </a:solidFill>
                <a:latin typeface="Bahnschrift" panose="020B0502040204020203" pitchFamily="34" charset="0"/>
              </a:rPr>
              <a:t>Result</a:t>
            </a:r>
          </a:p>
          <a:p>
            <a:pPr lvl="4"/>
            <a:endParaRPr lang="en-IN" sz="1800" i="1" dirty="0">
              <a:solidFill>
                <a:schemeClr val="accent6">
                  <a:lumMod val="50000"/>
                </a:schemeClr>
              </a:solidFill>
              <a:latin typeface="Bahnschrift" panose="020B0502040204020203" pitchFamily="34" charset="0"/>
            </a:endParaRPr>
          </a:p>
        </p:txBody>
      </p:sp>
      <p:pic>
        <p:nvPicPr>
          <p:cNvPr id="6" name="Picture 5">
            <a:extLst>
              <a:ext uri="{FF2B5EF4-FFF2-40B4-BE49-F238E27FC236}">
                <a16:creationId xmlns:a16="http://schemas.microsoft.com/office/drawing/2014/main" id="{E2BE231F-F045-8BF9-1F37-46109932C162}"/>
              </a:ext>
            </a:extLst>
          </p:cNvPr>
          <p:cNvPicPr>
            <a:picLocks noChangeAspect="1"/>
          </p:cNvPicPr>
          <p:nvPr/>
        </p:nvPicPr>
        <p:blipFill>
          <a:blip r:embed="rId2"/>
          <a:stretch>
            <a:fillRect/>
          </a:stretch>
        </p:blipFill>
        <p:spPr>
          <a:xfrm>
            <a:off x="7460386" y="2301427"/>
            <a:ext cx="4240383" cy="4445602"/>
          </a:xfrm>
          <a:prstGeom prst="rect">
            <a:avLst/>
          </a:prstGeom>
        </p:spPr>
      </p:pic>
    </p:spTree>
    <p:extLst>
      <p:ext uri="{BB962C8B-B14F-4D97-AF65-F5344CB8AC3E}">
        <p14:creationId xmlns:p14="http://schemas.microsoft.com/office/powerpoint/2010/main" val="2899586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23F3-93C9-887E-5EAA-72E6C74472D3}"/>
              </a:ext>
            </a:extLst>
          </p:cNvPr>
          <p:cNvSpPr>
            <a:spLocks noGrp="1"/>
          </p:cNvSpPr>
          <p:nvPr>
            <p:ph type="title"/>
          </p:nvPr>
        </p:nvSpPr>
        <p:spPr>
          <a:xfrm>
            <a:off x="-62143" y="1376039"/>
            <a:ext cx="12254143" cy="497149"/>
          </a:xfrm>
        </p:spPr>
        <p:txBody>
          <a:bodyPr>
            <a:noAutofit/>
          </a:bodyPr>
          <a:lstStyle/>
          <a:p>
            <a:pPr algn="l"/>
            <a:r>
              <a:rPr lang="en-US" sz="1600" b="1" i="1" dirty="0">
                <a:solidFill>
                  <a:schemeClr val="bg1">
                    <a:lumMod val="85000"/>
                    <a:lumOff val="15000"/>
                  </a:schemeClr>
                </a:solidFill>
                <a:latin typeface="Algerian" panose="04020705040A02060702" pitchFamily="82" charset="0"/>
              </a:rPr>
              <a:t>Q11) For each player and date, how many </a:t>
            </a:r>
            <a:r>
              <a:rPr lang="en-US" sz="1600" b="1" i="1" dirty="0" err="1">
                <a:solidFill>
                  <a:schemeClr val="bg1">
                    <a:lumMod val="85000"/>
                    <a:lumOff val="15000"/>
                  </a:schemeClr>
                </a:solidFill>
                <a:latin typeface="Algerian" panose="04020705040A02060702" pitchFamily="82" charset="0"/>
              </a:rPr>
              <a:t>kill_count</a:t>
            </a:r>
            <a:r>
              <a:rPr lang="en-US" sz="1600" b="1" i="1" dirty="0">
                <a:solidFill>
                  <a:schemeClr val="bg1">
                    <a:lumMod val="85000"/>
                    <a:lumOff val="15000"/>
                  </a:schemeClr>
                </a:solidFill>
                <a:latin typeface="Algerian" panose="04020705040A02060702" pitchFamily="82" charset="0"/>
              </a:rPr>
              <a:t> played so far by the player. That is, the total number of games played -- by the player until that date</a:t>
            </a:r>
            <a:r>
              <a:rPr lang="en-US" sz="1600" b="1" i="1">
                <a:solidFill>
                  <a:schemeClr val="bg1">
                    <a:lumMod val="85000"/>
                    <a:lumOff val="15000"/>
                  </a:schemeClr>
                </a:solidFill>
                <a:latin typeface="Algerian" panose="04020705040A02060702" pitchFamily="82" charset="0"/>
              </a:rPr>
              <a:t>.-- b)  </a:t>
            </a:r>
            <a:r>
              <a:rPr lang="en-US" sz="1600" b="1" i="1" dirty="0">
                <a:solidFill>
                  <a:schemeClr val="bg1">
                    <a:lumMod val="85000"/>
                    <a:lumOff val="15000"/>
                  </a:schemeClr>
                </a:solidFill>
                <a:latin typeface="Algerian" panose="04020705040A02060702" pitchFamily="82" charset="0"/>
              </a:rPr>
              <a:t>Without window function</a:t>
            </a:r>
            <a:endParaRPr lang="en-IN" sz="1600" b="1" i="1" dirty="0">
              <a:solidFill>
                <a:schemeClr val="bg1">
                  <a:lumMod val="85000"/>
                  <a:lumOff val="1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7619F136-7DA3-F26C-97E3-1B32C7AD91C1}"/>
              </a:ext>
            </a:extLst>
          </p:cNvPr>
          <p:cNvSpPr>
            <a:spLocks noGrp="1"/>
          </p:cNvSpPr>
          <p:nvPr>
            <p:ph sz="half" idx="1"/>
          </p:nvPr>
        </p:nvSpPr>
        <p:spPr>
          <a:xfrm>
            <a:off x="90995" y="2139074"/>
            <a:ext cx="6691545" cy="2927857"/>
          </a:xfrm>
        </p:spPr>
        <p:txBody>
          <a:bodyPr/>
          <a:lstStyle/>
          <a:p>
            <a:r>
              <a:rPr lang="en-US" i="1" dirty="0">
                <a:solidFill>
                  <a:schemeClr val="accent6">
                    <a:lumMod val="50000"/>
                  </a:schemeClr>
                </a:solidFill>
                <a:latin typeface="Bahnschrift" panose="020B0502040204020203" pitchFamily="34" charset="0"/>
              </a:rPr>
              <a:t>SQL Query- Without Window Function</a:t>
            </a:r>
          </a:p>
          <a:p>
            <a:endParaRPr lang="en-US" i="1" dirty="0">
              <a:solidFill>
                <a:schemeClr val="accent6">
                  <a:lumMod val="50000"/>
                </a:schemeClr>
              </a:solidFill>
              <a:latin typeface="Bahnschrift" panose="020B0502040204020203" pitchFamily="34" charset="0"/>
            </a:endParaRPr>
          </a:p>
          <a:p>
            <a:r>
              <a:rPr lang="en-US" sz="2000" i="1" dirty="0">
                <a:solidFill>
                  <a:schemeClr val="accent4">
                    <a:lumMod val="50000"/>
                  </a:schemeClr>
                </a:solidFill>
                <a:latin typeface="Bahnschrift" panose="020B0502040204020203" pitchFamily="34" charset="0"/>
              </a:rPr>
              <a:t>select P_ID, cast(</a:t>
            </a:r>
            <a:r>
              <a:rPr lang="en-US" sz="2000" i="1" dirty="0" err="1">
                <a:solidFill>
                  <a:schemeClr val="accent4">
                    <a:lumMod val="50000"/>
                  </a:schemeClr>
                </a:solidFill>
                <a:latin typeface="Bahnschrift" panose="020B0502040204020203" pitchFamily="34" charset="0"/>
              </a:rPr>
              <a:t>TimeStamp</a:t>
            </a:r>
            <a:r>
              <a:rPr lang="en-US" sz="2000" i="1" dirty="0">
                <a:solidFill>
                  <a:schemeClr val="accent4">
                    <a:lumMod val="50000"/>
                  </a:schemeClr>
                </a:solidFill>
                <a:latin typeface="Bahnschrift" panose="020B0502040204020203" pitchFamily="34" charset="0"/>
              </a:rPr>
              <a:t> as Date) as Dated, sum(</a:t>
            </a:r>
            <a:r>
              <a:rPr lang="en-US" sz="2000" i="1" dirty="0" err="1">
                <a:solidFill>
                  <a:schemeClr val="accent4">
                    <a:lumMod val="50000"/>
                  </a:schemeClr>
                </a:solidFill>
                <a:latin typeface="Bahnschrift" panose="020B0502040204020203" pitchFamily="34" charset="0"/>
              </a:rPr>
              <a:t>Kill_Count</a:t>
            </a:r>
            <a:r>
              <a:rPr lang="en-US" sz="2000" i="1" dirty="0">
                <a:solidFill>
                  <a:schemeClr val="accent4">
                    <a:lumMod val="50000"/>
                  </a:schemeClr>
                </a:solidFill>
                <a:latin typeface="Bahnschrift" panose="020B0502040204020203" pitchFamily="34" charset="0"/>
              </a:rPr>
              <a:t>)as </a:t>
            </a:r>
            <a:r>
              <a:rPr lang="en-US" sz="2000" i="1" dirty="0" err="1">
                <a:solidFill>
                  <a:schemeClr val="accent4">
                    <a:lumMod val="50000"/>
                  </a:schemeClr>
                </a:solidFill>
                <a:latin typeface="Bahnschrift" panose="020B0502040204020203" pitchFamily="34" charset="0"/>
              </a:rPr>
              <a:t>Total_number_killed</a:t>
            </a:r>
            <a:r>
              <a:rPr lang="en-US" sz="2000" i="1" dirty="0">
                <a:solidFill>
                  <a:schemeClr val="accent4">
                    <a:lumMod val="50000"/>
                  </a:schemeClr>
                </a:solidFill>
                <a:latin typeface="Bahnschrift" panose="020B0502040204020203" pitchFamily="34" charset="0"/>
              </a:rPr>
              <a:t> from level_details2 group by </a:t>
            </a:r>
            <a:r>
              <a:rPr lang="en-US" sz="2000" i="1" dirty="0" err="1">
                <a:solidFill>
                  <a:schemeClr val="accent4">
                    <a:lumMod val="50000"/>
                  </a:schemeClr>
                </a:solidFill>
                <a:latin typeface="Bahnschrift" panose="020B0502040204020203" pitchFamily="34" charset="0"/>
              </a:rPr>
              <a:t>P_ID,cast</a:t>
            </a:r>
            <a:r>
              <a:rPr lang="en-US" sz="2000" i="1" dirty="0">
                <a:solidFill>
                  <a:schemeClr val="accent4">
                    <a:lumMod val="50000"/>
                  </a:schemeClr>
                </a:solidFill>
                <a:latin typeface="Bahnschrift" panose="020B0502040204020203" pitchFamily="34" charset="0"/>
              </a:rPr>
              <a:t>(</a:t>
            </a:r>
            <a:r>
              <a:rPr lang="en-US" sz="2000" i="1" dirty="0" err="1">
                <a:solidFill>
                  <a:schemeClr val="accent4">
                    <a:lumMod val="50000"/>
                  </a:schemeClr>
                </a:solidFill>
                <a:latin typeface="Bahnschrift" panose="020B0502040204020203" pitchFamily="34" charset="0"/>
              </a:rPr>
              <a:t>TimeStamp</a:t>
            </a:r>
            <a:r>
              <a:rPr lang="en-US" sz="2000" i="1" dirty="0">
                <a:solidFill>
                  <a:schemeClr val="accent4">
                    <a:lumMod val="50000"/>
                  </a:schemeClr>
                </a:solidFill>
                <a:latin typeface="Bahnschrift" panose="020B0502040204020203" pitchFamily="34" charset="0"/>
              </a:rPr>
              <a:t> as Date) order by </a:t>
            </a:r>
            <a:r>
              <a:rPr lang="en-US" sz="2000" i="1" dirty="0" err="1">
                <a:solidFill>
                  <a:schemeClr val="accent4">
                    <a:lumMod val="50000"/>
                  </a:schemeClr>
                </a:solidFill>
                <a:latin typeface="Bahnschrift" panose="020B0502040204020203" pitchFamily="34" charset="0"/>
              </a:rPr>
              <a:t>P_ID,Dated</a:t>
            </a:r>
            <a:r>
              <a:rPr lang="en-US" sz="2000" i="1" dirty="0">
                <a:solidFill>
                  <a:schemeClr val="accent4">
                    <a:lumMod val="50000"/>
                  </a:schemeClr>
                </a:solidFill>
                <a:latin typeface="Bahnschrift" panose="020B0502040204020203" pitchFamily="34" charset="0"/>
              </a:rPr>
              <a:t>;</a:t>
            </a:r>
            <a:endParaRPr lang="en-IN" sz="2000" i="1" dirty="0">
              <a:solidFill>
                <a:schemeClr val="accent4">
                  <a:lumMod val="50000"/>
                </a:schemeClr>
              </a:solidFill>
              <a:latin typeface="Bahnschrift" panose="020B0502040204020203" pitchFamily="34" charset="0"/>
            </a:endParaRPr>
          </a:p>
        </p:txBody>
      </p:sp>
      <p:sp>
        <p:nvSpPr>
          <p:cNvPr id="4" name="Content Placeholder 3">
            <a:extLst>
              <a:ext uri="{FF2B5EF4-FFF2-40B4-BE49-F238E27FC236}">
                <a16:creationId xmlns:a16="http://schemas.microsoft.com/office/drawing/2014/main" id="{1EF2473C-7C01-B5BF-A734-58C6367C0B99}"/>
              </a:ext>
            </a:extLst>
          </p:cNvPr>
          <p:cNvSpPr>
            <a:spLocks noGrp="1"/>
          </p:cNvSpPr>
          <p:nvPr>
            <p:ph sz="half" idx="2"/>
          </p:nvPr>
        </p:nvSpPr>
        <p:spPr>
          <a:xfrm>
            <a:off x="6172201" y="1873188"/>
            <a:ext cx="5334000" cy="4192357"/>
          </a:xfrm>
        </p:spPr>
        <p:txBody>
          <a:bodyPr/>
          <a:lstStyle/>
          <a:p>
            <a:pPr lvl="4"/>
            <a:r>
              <a:rPr lang="en-US" sz="1800" i="1" dirty="0">
                <a:solidFill>
                  <a:schemeClr val="accent6">
                    <a:lumMod val="50000"/>
                  </a:schemeClr>
                </a:solidFill>
                <a:latin typeface="Bahnschrift" panose="020B0502040204020203" pitchFamily="34" charset="0"/>
              </a:rPr>
              <a:t>Result</a:t>
            </a:r>
          </a:p>
          <a:p>
            <a:pPr lvl="4"/>
            <a:endParaRPr lang="en-IN" sz="1800" i="1" dirty="0">
              <a:solidFill>
                <a:schemeClr val="accent6">
                  <a:lumMod val="50000"/>
                </a:schemeClr>
              </a:solidFill>
              <a:latin typeface="Bahnschrift" panose="020B0502040204020203" pitchFamily="34" charset="0"/>
            </a:endParaRPr>
          </a:p>
        </p:txBody>
      </p:sp>
      <p:pic>
        <p:nvPicPr>
          <p:cNvPr id="7" name="Picture 6">
            <a:extLst>
              <a:ext uri="{FF2B5EF4-FFF2-40B4-BE49-F238E27FC236}">
                <a16:creationId xmlns:a16="http://schemas.microsoft.com/office/drawing/2014/main" id="{5A485ACC-436D-196E-3B84-A8F85400EA06}"/>
              </a:ext>
            </a:extLst>
          </p:cNvPr>
          <p:cNvPicPr>
            <a:picLocks noChangeAspect="1"/>
          </p:cNvPicPr>
          <p:nvPr/>
        </p:nvPicPr>
        <p:blipFill>
          <a:blip r:embed="rId2"/>
          <a:stretch>
            <a:fillRect/>
          </a:stretch>
        </p:blipFill>
        <p:spPr>
          <a:xfrm>
            <a:off x="7307294" y="2370337"/>
            <a:ext cx="4340210" cy="4355764"/>
          </a:xfrm>
          <a:prstGeom prst="rect">
            <a:avLst/>
          </a:prstGeom>
        </p:spPr>
      </p:pic>
    </p:spTree>
    <p:extLst>
      <p:ext uri="{BB962C8B-B14F-4D97-AF65-F5344CB8AC3E}">
        <p14:creationId xmlns:p14="http://schemas.microsoft.com/office/powerpoint/2010/main" val="145484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23F3-93C9-887E-5EAA-72E6C74472D3}"/>
              </a:ext>
            </a:extLst>
          </p:cNvPr>
          <p:cNvSpPr>
            <a:spLocks noGrp="1"/>
          </p:cNvSpPr>
          <p:nvPr>
            <p:ph type="title"/>
          </p:nvPr>
        </p:nvSpPr>
        <p:spPr>
          <a:xfrm>
            <a:off x="-62143" y="1376039"/>
            <a:ext cx="12254143" cy="497149"/>
          </a:xfrm>
        </p:spPr>
        <p:txBody>
          <a:bodyPr>
            <a:noAutofit/>
          </a:bodyPr>
          <a:lstStyle/>
          <a:p>
            <a:pPr algn="l"/>
            <a:r>
              <a:rPr lang="en-US" sz="1600" b="1" i="1" dirty="0">
                <a:solidFill>
                  <a:schemeClr val="bg1">
                    <a:lumMod val="85000"/>
                    <a:lumOff val="15000"/>
                  </a:schemeClr>
                </a:solidFill>
                <a:latin typeface="Algerian" panose="04020705040A02060702" pitchFamily="82" charset="0"/>
              </a:rPr>
              <a:t>Q12) Find the cumulative sum of an stages crossed over a </a:t>
            </a:r>
            <a:r>
              <a:rPr lang="en-US" sz="1600" b="1" i="1" dirty="0" err="1">
                <a:solidFill>
                  <a:schemeClr val="bg1">
                    <a:lumMod val="85000"/>
                    <a:lumOff val="15000"/>
                  </a:schemeClr>
                </a:solidFill>
                <a:latin typeface="Algerian" panose="04020705040A02060702" pitchFamily="82" charset="0"/>
              </a:rPr>
              <a:t>start_datetime</a:t>
            </a:r>
            <a:r>
              <a:rPr lang="en-US" sz="1600" b="1" i="1" dirty="0">
                <a:solidFill>
                  <a:schemeClr val="bg1">
                    <a:lumMod val="85000"/>
                    <a:lumOff val="15000"/>
                  </a:schemeClr>
                </a:solidFill>
                <a:latin typeface="Algerian" panose="04020705040A02060702" pitchFamily="82" charset="0"/>
              </a:rPr>
              <a:t> for each player id but exclude the most recent </a:t>
            </a:r>
            <a:r>
              <a:rPr lang="en-US" sz="1600" b="1" i="1" dirty="0" err="1">
                <a:solidFill>
                  <a:schemeClr val="bg1">
                    <a:lumMod val="85000"/>
                    <a:lumOff val="15000"/>
                  </a:schemeClr>
                </a:solidFill>
                <a:latin typeface="Algerian" panose="04020705040A02060702" pitchFamily="82" charset="0"/>
              </a:rPr>
              <a:t>start_datetime</a:t>
            </a:r>
            <a:endParaRPr lang="en-IN" sz="1600" b="1" i="1" dirty="0">
              <a:solidFill>
                <a:schemeClr val="bg1">
                  <a:lumMod val="85000"/>
                  <a:lumOff val="1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7619F136-7DA3-F26C-97E3-1B32C7AD91C1}"/>
              </a:ext>
            </a:extLst>
          </p:cNvPr>
          <p:cNvSpPr>
            <a:spLocks noGrp="1"/>
          </p:cNvSpPr>
          <p:nvPr>
            <p:ph sz="half" idx="1"/>
          </p:nvPr>
        </p:nvSpPr>
        <p:spPr>
          <a:xfrm>
            <a:off x="90995" y="2139074"/>
            <a:ext cx="6691545" cy="2927857"/>
          </a:xfrm>
        </p:spPr>
        <p:txBody>
          <a:bodyPr/>
          <a:lstStyle/>
          <a:p>
            <a:r>
              <a:rPr lang="en-US" i="1" dirty="0">
                <a:solidFill>
                  <a:schemeClr val="accent6">
                    <a:lumMod val="50000"/>
                  </a:schemeClr>
                </a:solidFill>
                <a:latin typeface="Bahnschrift" panose="020B0502040204020203" pitchFamily="34" charset="0"/>
              </a:rPr>
              <a:t>SQL Query</a:t>
            </a:r>
          </a:p>
          <a:p>
            <a:endParaRPr lang="en-US" i="1" dirty="0">
              <a:solidFill>
                <a:schemeClr val="accent6">
                  <a:lumMod val="50000"/>
                </a:schemeClr>
              </a:solidFill>
              <a:latin typeface="Bahnschrift" panose="020B0502040204020203" pitchFamily="34" charset="0"/>
            </a:endParaRPr>
          </a:p>
          <a:p>
            <a:r>
              <a:rPr lang="en-US" sz="2000" i="1" dirty="0">
                <a:solidFill>
                  <a:schemeClr val="accent4">
                    <a:lumMod val="50000"/>
                  </a:schemeClr>
                </a:solidFill>
                <a:latin typeface="Bahnschrift" panose="020B0502040204020203" pitchFamily="34" charset="0"/>
              </a:rPr>
              <a:t>with task as (select </a:t>
            </a:r>
            <a:r>
              <a:rPr lang="en-US" sz="2000" i="1" dirty="0" err="1">
                <a:solidFill>
                  <a:schemeClr val="accent4">
                    <a:lumMod val="50000"/>
                  </a:schemeClr>
                </a:solidFill>
                <a:latin typeface="Bahnschrift" panose="020B0502040204020203" pitchFamily="34" charset="0"/>
              </a:rPr>
              <a:t>P_ID,Stages_crossed,TimeStamp,row_number</a:t>
            </a:r>
            <a:r>
              <a:rPr lang="en-US" sz="2000" i="1" dirty="0">
                <a:solidFill>
                  <a:schemeClr val="accent4">
                    <a:lumMod val="50000"/>
                  </a:schemeClr>
                </a:solidFill>
                <a:latin typeface="Bahnschrift" panose="020B0502040204020203" pitchFamily="34" charset="0"/>
              </a:rPr>
              <a:t>() over(partition by P_ID order </a:t>
            </a:r>
            <a:r>
              <a:rPr lang="en-US" sz="2000" i="1" dirty="0" err="1">
                <a:solidFill>
                  <a:schemeClr val="accent4">
                    <a:lumMod val="50000"/>
                  </a:schemeClr>
                </a:solidFill>
                <a:latin typeface="Bahnschrift" panose="020B0502040204020203" pitchFamily="34" charset="0"/>
              </a:rPr>
              <a:t>byTimeStamp</a:t>
            </a:r>
            <a:r>
              <a:rPr lang="en-US" sz="2000" i="1" dirty="0">
                <a:solidFill>
                  <a:schemeClr val="accent4">
                    <a:lumMod val="50000"/>
                  </a:schemeClr>
                </a:solidFill>
                <a:latin typeface="Bahnschrift" panose="020B0502040204020203" pitchFamily="34" charset="0"/>
              </a:rPr>
              <a:t> desc) as CS from level_details2)select </a:t>
            </a:r>
            <a:r>
              <a:rPr lang="en-US" sz="2000" i="1" dirty="0" err="1">
                <a:solidFill>
                  <a:schemeClr val="accent4">
                    <a:lumMod val="50000"/>
                  </a:schemeClr>
                </a:solidFill>
                <a:latin typeface="Bahnschrift" panose="020B0502040204020203" pitchFamily="34" charset="0"/>
              </a:rPr>
              <a:t>P_ID,sum</a:t>
            </a:r>
            <a:r>
              <a:rPr lang="en-US" sz="2000" i="1" dirty="0">
                <a:solidFill>
                  <a:schemeClr val="accent4">
                    <a:lumMod val="50000"/>
                  </a:schemeClr>
                </a:solidFill>
                <a:latin typeface="Bahnschrift" panose="020B0502040204020203" pitchFamily="34" charset="0"/>
              </a:rPr>
              <a:t>(</a:t>
            </a:r>
            <a:r>
              <a:rPr lang="en-US" sz="2000" i="1" dirty="0" err="1">
                <a:solidFill>
                  <a:schemeClr val="accent4">
                    <a:lumMod val="50000"/>
                  </a:schemeClr>
                </a:solidFill>
                <a:latin typeface="Bahnschrift" panose="020B0502040204020203" pitchFamily="34" charset="0"/>
              </a:rPr>
              <a:t>Stages_crossed</a:t>
            </a:r>
            <a:r>
              <a:rPr lang="en-US" sz="2000" i="1" dirty="0">
                <a:solidFill>
                  <a:schemeClr val="accent4">
                    <a:lumMod val="50000"/>
                  </a:schemeClr>
                </a:solidFill>
                <a:latin typeface="Bahnschrift" panose="020B0502040204020203" pitchFamily="34" charset="0"/>
              </a:rPr>
              <a:t>),</a:t>
            </a:r>
            <a:r>
              <a:rPr lang="en-US" sz="2000" i="1" dirty="0" err="1">
                <a:solidFill>
                  <a:schemeClr val="accent4">
                    <a:lumMod val="50000"/>
                  </a:schemeClr>
                </a:solidFill>
                <a:latin typeface="Bahnschrift" panose="020B0502040204020203" pitchFamily="34" charset="0"/>
              </a:rPr>
              <a:t>TimeStamp</a:t>
            </a:r>
            <a:r>
              <a:rPr lang="en-US" sz="2000" i="1" dirty="0">
                <a:solidFill>
                  <a:schemeClr val="accent4">
                    <a:lumMod val="50000"/>
                  </a:schemeClr>
                </a:solidFill>
                <a:latin typeface="Bahnschrift" panose="020B0502040204020203" pitchFamily="34" charset="0"/>
              </a:rPr>
              <a:t> from </a:t>
            </a:r>
            <a:r>
              <a:rPr lang="en-US" sz="2000" i="1" dirty="0" err="1">
                <a:solidFill>
                  <a:schemeClr val="accent4">
                    <a:lumMod val="50000"/>
                  </a:schemeClr>
                </a:solidFill>
                <a:latin typeface="Bahnschrift" panose="020B0502040204020203" pitchFamily="34" charset="0"/>
              </a:rPr>
              <a:t>taskwhere</a:t>
            </a:r>
            <a:r>
              <a:rPr lang="en-US" sz="2000" i="1" dirty="0">
                <a:solidFill>
                  <a:schemeClr val="accent4">
                    <a:lumMod val="50000"/>
                  </a:schemeClr>
                </a:solidFill>
                <a:latin typeface="Bahnschrift" panose="020B0502040204020203" pitchFamily="34" charset="0"/>
              </a:rPr>
              <a:t> CS &gt;1 group by </a:t>
            </a:r>
            <a:r>
              <a:rPr lang="en-US" sz="2000" i="1" dirty="0" err="1">
                <a:solidFill>
                  <a:schemeClr val="accent4">
                    <a:lumMod val="50000"/>
                  </a:schemeClr>
                </a:solidFill>
                <a:latin typeface="Bahnschrift" panose="020B0502040204020203" pitchFamily="34" charset="0"/>
              </a:rPr>
              <a:t>P_ID,TimeStamp</a:t>
            </a:r>
            <a:r>
              <a:rPr lang="en-US" sz="2000" i="1" dirty="0">
                <a:solidFill>
                  <a:schemeClr val="accent4">
                    <a:lumMod val="50000"/>
                  </a:schemeClr>
                </a:solidFill>
                <a:latin typeface="Bahnschrift" panose="020B0502040204020203" pitchFamily="34" charset="0"/>
              </a:rPr>
              <a:t>; </a:t>
            </a:r>
            <a:endParaRPr lang="en-IN" sz="2000" i="1" dirty="0">
              <a:solidFill>
                <a:schemeClr val="accent4">
                  <a:lumMod val="50000"/>
                </a:schemeClr>
              </a:solidFill>
              <a:latin typeface="Bahnschrift" panose="020B0502040204020203" pitchFamily="34" charset="0"/>
            </a:endParaRPr>
          </a:p>
        </p:txBody>
      </p:sp>
      <p:sp>
        <p:nvSpPr>
          <p:cNvPr id="4" name="Content Placeholder 3">
            <a:extLst>
              <a:ext uri="{FF2B5EF4-FFF2-40B4-BE49-F238E27FC236}">
                <a16:creationId xmlns:a16="http://schemas.microsoft.com/office/drawing/2014/main" id="{1EF2473C-7C01-B5BF-A734-58C6367C0B99}"/>
              </a:ext>
            </a:extLst>
          </p:cNvPr>
          <p:cNvSpPr>
            <a:spLocks noGrp="1"/>
          </p:cNvSpPr>
          <p:nvPr>
            <p:ph sz="half" idx="2"/>
          </p:nvPr>
        </p:nvSpPr>
        <p:spPr>
          <a:xfrm>
            <a:off x="6172201" y="1873188"/>
            <a:ext cx="5334000" cy="4192357"/>
          </a:xfrm>
        </p:spPr>
        <p:txBody>
          <a:bodyPr/>
          <a:lstStyle/>
          <a:p>
            <a:pPr lvl="4"/>
            <a:r>
              <a:rPr lang="en-US" sz="1800" i="1" dirty="0">
                <a:solidFill>
                  <a:schemeClr val="accent6">
                    <a:lumMod val="50000"/>
                  </a:schemeClr>
                </a:solidFill>
                <a:latin typeface="Bahnschrift" panose="020B0502040204020203" pitchFamily="34" charset="0"/>
              </a:rPr>
              <a:t>Result</a:t>
            </a:r>
          </a:p>
          <a:p>
            <a:pPr lvl="4"/>
            <a:endParaRPr lang="en-IN" sz="1800" i="1" dirty="0">
              <a:solidFill>
                <a:schemeClr val="accent6">
                  <a:lumMod val="50000"/>
                </a:schemeClr>
              </a:solidFill>
              <a:latin typeface="Bahnschrift" panose="020B0502040204020203" pitchFamily="34" charset="0"/>
            </a:endParaRPr>
          </a:p>
        </p:txBody>
      </p:sp>
      <p:pic>
        <p:nvPicPr>
          <p:cNvPr id="6" name="Picture 5">
            <a:extLst>
              <a:ext uri="{FF2B5EF4-FFF2-40B4-BE49-F238E27FC236}">
                <a16:creationId xmlns:a16="http://schemas.microsoft.com/office/drawing/2014/main" id="{0DE9E4ED-A05E-B398-EAEB-1E49B33BA15C}"/>
              </a:ext>
            </a:extLst>
          </p:cNvPr>
          <p:cNvPicPr>
            <a:picLocks noChangeAspect="1"/>
          </p:cNvPicPr>
          <p:nvPr/>
        </p:nvPicPr>
        <p:blipFill>
          <a:blip r:embed="rId2"/>
          <a:stretch>
            <a:fillRect/>
          </a:stretch>
        </p:blipFill>
        <p:spPr>
          <a:xfrm>
            <a:off x="7196923" y="2350872"/>
            <a:ext cx="4228637" cy="4351769"/>
          </a:xfrm>
          <a:prstGeom prst="rect">
            <a:avLst/>
          </a:prstGeom>
        </p:spPr>
      </p:pic>
    </p:spTree>
    <p:extLst>
      <p:ext uri="{BB962C8B-B14F-4D97-AF65-F5344CB8AC3E}">
        <p14:creationId xmlns:p14="http://schemas.microsoft.com/office/powerpoint/2010/main" val="72705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23F3-93C9-887E-5EAA-72E6C74472D3}"/>
              </a:ext>
            </a:extLst>
          </p:cNvPr>
          <p:cNvSpPr>
            <a:spLocks noGrp="1"/>
          </p:cNvSpPr>
          <p:nvPr>
            <p:ph type="title"/>
          </p:nvPr>
        </p:nvSpPr>
        <p:spPr>
          <a:xfrm>
            <a:off x="-62143" y="1376039"/>
            <a:ext cx="12254143" cy="497149"/>
          </a:xfrm>
        </p:spPr>
        <p:txBody>
          <a:bodyPr>
            <a:noAutofit/>
          </a:bodyPr>
          <a:lstStyle/>
          <a:p>
            <a:pPr algn="l"/>
            <a:r>
              <a:rPr lang="en-US" sz="1800" b="1" i="1" dirty="0">
                <a:solidFill>
                  <a:schemeClr val="bg1">
                    <a:lumMod val="85000"/>
                    <a:lumOff val="15000"/>
                  </a:schemeClr>
                </a:solidFill>
                <a:latin typeface="Algerian" panose="04020705040A02060702" pitchFamily="82" charset="0"/>
              </a:rPr>
              <a:t>Q13) Extract top 3 highest sum of score for each device id and the corresponding </a:t>
            </a:r>
            <a:r>
              <a:rPr lang="en-US" sz="1800" b="1" i="1" dirty="0" err="1">
                <a:solidFill>
                  <a:schemeClr val="bg1">
                    <a:lumMod val="85000"/>
                    <a:lumOff val="15000"/>
                  </a:schemeClr>
                </a:solidFill>
                <a:latin typeface="Algerian" panose="04020705040A02060702" pitchFamily="82" charset="0"/>
              </a:rPr>
              <a:t>player_id</a:t>
            </a:r>
            <a:endParaRPr lang="en-IN" sz="1800" b="1" i="1" dirty="0">
              <a:solidFill>
                <a:schemeClr val="bg1">
                  <a:lumMod val="85000"/>
                  <a:lumOff val="1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7619F136-7DA3-F26C-97E3-1B32C7AD91C1}"/>
              </a:ext>
            </a:extLst>
          </p:cNvPr>
          <p:cNvSpPr>
            <a:spLocks noGrp="1"/>
          </p:cNvSpPr>
          <p:nvPr>
            <p:ph sz="half" idx="1"/>
          </p:nvPr>
        </p:nvSpPr>
        <p:spPr>
          <a:xfrm>
            <a:off x="90995" y="2139074"/>
            <a:ext cx="6691545" cy="2927857"/>
          </a:xfrm>
        </p:spPr>
        <p:txBody>
          <a:bodyPr/>
          <a:lstStyle/>
          <a:p>
            <a:r>
              <a:rPr lang="en-US" i="1" dirty="0">
                <a:solidFill>
                  <a:schemeClr val="accent6">
                    <a:lumMod val="50000"/>
                  </a:schemeClr>
                </a:solidFill>
                <a:latin typeface="Bahnschrift" panose="020B0502040204020203" pitchFamily="34" charset="0"/>
              </a:rPr>
              <a:t>SQL Query</a:t>
            </a:r>
          </a:p>
          <a:p>
            <a:endParaRPr lang="en-US" i="1" dirty="0">
              <a:solidFill>
                <a:schemeClr val="accent6">
                  <a:lumMod val="50000"/>
                </a:schemeClr>
              </a:solidFill>
              <a:latin typeface="Bahnschrift" panose="020B0502040204020203" pitchFamily="34" charset="0"/>
            </a:endParaRPr>
          </a:p>
          <a:p>
            <a:r>
              <a:rPr lang="en-US" sz="2000" i="1" dirty="0">
                <a:solidFill>
                  <a:schemeClr val="accent4">
                    <a:lumMod val="50000"/>
                  </a:schemeClr>
                </a:solidFill>
                <a:latin typeface="Bahnschrift" panose="020B0502040204020203" pitchFamily="34" charset="0"/>
              </a:rPr>
              <a:t>with task as(select </a:t>
            </a:r>
            <a:r>
              <a:rPr lang="en-US" sz="2000" i="1" dirty="0" err="1">
                <a:solidFill>
                  <a:schemeClr val="accent4">
                    <a:lumMod val="50000"/>
                  </a:schemeClr>
                </a:solidFill>
                <a:latin typeface="Bahnschrift" panose="020B0502040204020203" pitchFamily="34" charset="0"/>
              </a:rPr>
              <a:t>P_ID,Dev_ID,sum</a:t>
            </a:r>
            <a:r>
              <a:rPr lang="en-US" sz="2000" i="1" dirty="0">
                <a:solidFill>
                  <a:schemeClr val="accent4">
                    <a:lumMod val="50000"/>
                  </a:schemeClr>
                </a:solidFill>
                <a:latin typeface="Bahnschrift" panose="020B0502040204020203" pitchFamily="34" charset="0"/>
              </a:rPr>
              <a:t>(Score) as </a:t>
            </a:r>
            <a:r>
              <a:rPr lang="en-US" sz="2000" i="1" dirty="0" err="1">
                <a:solidFill>
                  <a:schemeClr val="accent4">
                    <a:lumMod val="50000"/>
                  </a:schemeClr>
                </a:solidFill>
                <a:latin typeface="Bahnschrift" panose="020B0502040204020203" pitchFamily="34" charset="0"/>
              </a:rPr>
              <a:t>score,row_number</a:t>
            </a:r>
            <a:r>
              <a:rPr lang="en-US" sz="2000" i="1" dirty="0">
                <a:solidFill>
                  <a:schemeClr val="accent4">
                    <a:lumMod val="50000"/>
                  </a:schemeClr>
                </a:solidFill>
                <a:latin typeface="Bahnschrift" panose="020B0502040204020203" pitchFamily="34" charset="0"/>
              </a:rPr>
              <a:t>() over(partition by </a:t>
            </a:r>
            <a:r>
              <a:rPr lang="en-US" sz="2000" i="1" dirty="0" err="1">
                <a:solidFill>
                  <a:schemeClr val="accent4">
                    <a:lumMod val="50000"/>
                  </a:schemeClr>
                </a:solidFill>
                <a:latin typeface="Bahnschrift" panose="020B0502040204020203" pitchFamily="34" charset="0"/>
              </a:rPr>
              <a:t>Dev_ID</a:t>
            </a:r>
            <a:r>
              <a:rPr lang="en-US" sz="2000" i="1" dirty="0">
                <a:solidFill>
                  <a:schemeClr val="accent4">
                    <a:lumMod val="50000"/>
                  </a:schemeClr>
                </a:solidFill>
                <a:latin typeface="Bahnschrift" panose="020B0502040204020203" pitchFamily="34" charset="0"/>
              </a:rPr>
              <a:t> order </a:t>
            </a:r>
            <a:r>
              <a:rPr lang="en-US" sz="2000" i="1" dirty="0" err="1">
                <a:solidFill>
                  <a:schemeClr val="accent4">
                    <a:lumMod val="50000"/>
                  </a:schemeClr>
                </a:solidFill>
                <a:latin typeface="Bahnschrift" panose="020B0502040204020203" pitchFamily="34" charset="0"/>
              </a:rPr>
              <a:t>bysum</a:t>
            </a:r>
            <a:r>
              <a:rPr lang="en-US" sz="2000" i="1" dirty="0">
                <a:solidFill>
                  <a:schemeClr val="accent4">
                    <a:lumMod val="50000"/>
                  </a:schemeClr>
                </a:solidFill>
                <a:latin typeface="Bahnschrift" panose="020B0502040204020203" pitchFamily="34" charset="0"/>
              </a:rPr>
              <a:t>(Score) desc) as Ranked from level_details2 group by </a:t>
            </a:r>
            <a:r>
              <a:rPr lang="en-US" sz="2000" i="1" dirty="0" err="1">
                <a:solidFill>
                  <a:schemeClr val="accent4">
                    <a:lumMod val="50000"/>
                  </a:schemeClr>
                </a:solidFill>
                <a:latin typeface="Bahnschrift" panose="020B0502040204020203" pitchFamily="34" charset="0"/>
              </a:rPr>
              <a:t>P_ID,Dev_ID</a:t>
            </a:r>
            <a:r>
              <a:rPr lang="en-US" sz="2000" i="1" dirty="0">
                <a:solidFill>
                  <a:schemeClr val="accent4">
                    <a:lumMod val="50000"/>
                  </a:schemeClr>
                </a:solidFill>
                <a:latin typeface="Bahnschrift" panose="020B0502040204020203" pitchFamily="34" charset="0"/>
              </a:rPr>
              <a:t>)select </a:t>
            </a:r>
            <a:r>
              <a:rPr lang="en-US" sz="2000" i="1" dirty="0" err="1">
                <a:solidFill>
                  <a:schemeClr val="accent4">
                    <a:lumMod val="50000"/>
                  </a:schemeClr>
                </a:solidFill>
                <a:latin typeface="Bahnschrift" panose="020B0502040204020203" pitchFamily="34" charset="0"/>
              </a:rPr>
              <a:t>P_ID,Dev_ID,score</a:t>
            </a:r>
            <a:r>
              <a:rPr lang="en-US" sz="2000" i="1" dirty="0">
                <a:solidFill>
                  <a:schemeClr val="accent4">
                    <a:lumMod val="50000"/>
                  </a:schemeClr>
                </a:solidFill>
                <a:latin typeface="Bahnschrift" panose="020B0502040204020203" pitchFamily="34" charset="0"/>
              </a:rPr>
              <a:t> from </a:t>
            </a:r>
            <a:r>
              <a:rPr lang="en-US" sz="2000" i="1" dirty="0" err="1">
                <a:solidFill>
                  <a:schemeClr val="accent4">
                    <a:lumMod val="50000"/>
                  </a:schemeClr>
                </a:solidFill>
                <a:latin typeface="Bahnschrift" panose="020B0502040204020203" pitchFamily="34" charset="0"/>
              </a:rPr>
              <a:t>taskwhere</a:t>
            </a:r>
            <a:r>
              <a:rPr lang="en-US" sz="2000" i="1" dirty="0">
                <a:solidFill>
                  <a:schemeClr val="accent4">
                    <a:lumMod val="50000"/>
                  </a:schemeClr>
                </a:solidFill>
                <a:latin typeface="Bahnschrift" panose="020B0502040204020203" pitchFamily="34" charset="0"/>
              </a:rPr>
              <a:t> Ranked&lt;4;</a:t>
            </a:r>
            <a:endParaRPr lang="en-IN" sz="2000" i="1" dirty="0">
              <a:solidFill>
                <a:schemeClr val="accent4">
                  <a:lumMod val="50000"/>
                </a:schemeClr>
              </a:solidFill>
              <a:latin typeface="Bahnschrift" panose="020B0502040204020203" pitchFamily="34" charset="0"/>
            </a:endParaRPr>
          </a:p>
        </p:txBody>
      </p:sp>
      <p:sp>
        <p:nvSpPr>
          <p:cNvPr id="4" name="Content Placeholder 3">
            <a:extLst>
              <a:ext uri="{FF2B5EF4-FFF2-40B4-BE49-F238E27FC236}">
                <a16:creationId xmlns:a16="http://schemas.microsoft.com/office/drawing/2014/main" id="{1EF2473C-7C01-B5BF-A734-58C6367C0B99}"/>
              </a:ext>
            </a:extLst>
          </p:cNvPr>
          <p:cNvSpPr>
            <a:spLocks noGrp="1"/>
          </p:cNvSpPr>
          <p:nvPr>
            <p:ph sz="half" idx="2"/>
          </p:nvPr>
        </p:nvSpPr>
        <p:spPr>
          <a:xfrm>
            <a:off x="6172201" y="1873188"/>
            <a:ext cx="5334000" cy="4192357"/>
          </a:xfrm>
        </p:spPr>
        <p:txBody>
          <a:bodyPr/>
          <a:lstStyle/>
          <a:p>
            <a:pPr lvl="4"/>
            <a:r>
              <a:rPr lang="en-US" sz="1800" i="1" dirty="0">
                <a:solidFill>
                  <a:schemeClr val="accent6">
                    <a:lumMod val="50000"/>
                  </a:schemeClr>
                </a:solidFill>
                <a:latin typeface="Bahnschrift" panose="020B0502040204020203" pitchFamily="34" charset="0"/>
              </a:rPr>
              <a:t>Result</a:t>
            </a:r>
          </a:p>
          <a:p>
            <a:pPr lvl="4"/>
            <a:endParaRPr lang="en-IN" sz="1800" i="1" dirty="0">
              <a:solidFill>
                <a:schemeClr val="accent6">
                  <a:lumMod val="50000"/>
                </a:schemeClr>
              </a:solidFill>
              <a:latin typeface="Bahnschrift" panose="020B0502040204020203" pitchFamily="34" charset="0"/>
            </a:endParaRPr>
          </a:p>
        </p:txBody>
      </p:sp>
      <p:pic>
        <p:nvPicPr>
          <p:cNvPr id="7" name="Picture 6">
            <a:extLst>
              <a:ext uri="{FF2B5EF4-FFF2-40B4-BE49-F238E27FC236}">
                <a16:creationId xmlns:a16="http://schemas.microsoft.com/office/drawing/2014/main" id="{4BC1B9C1-12E9-2425-7AC0-97073B3D795F}"/>
              </a:ext>
            </a:extLst>
          </p:cNvPr>
          <p:cNvPicPr>
            <a:picLocks noChangeAspect="1"/>
          </p:cNvPicPr>
          <p:nvPr/>
        </p:nvPicPr>
        <p:blipFill>
          <a:blip r:embed="rId2"/>
          <a:stretch>
            <a:fillRect/>
          </a:stretch>
        </p:blipFill>
        <p:spPr>
          <a:xfrm>
            <a:off x="7361762" y="2370336"/>
            <a:ext cx="4144440" cy="4350059"/>
          </a:xfrm>
          <a:prstGeom prst="rect">
            <a:avLst/>
          </a:prstGeom>
        </p:spPr>
      </p:pic>
    </p:spTree>
    <p:extLst>
      <p:ext uri="{BB962C8B-B14F-4D97-AF65-F5344CB8AC3E}">
        <p14:creationId xmlns:p14="http://schemas.microsoft.com/office/powerpoint/2010/main" val="260269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23F3-93C9-887E-5EAA-72E6C74472D3}"/>
              </a:ext>
            </a:extLst>
          </p:cNvPr>
          <p:cNvSpPr>
            <a:spLocks noGrp="1"/>
          </p:cNvSpPr>
          <p:nvPr>
            <p:ph type="title"/>
          </p:nvPr>
        </p:nvSpPr>
        <p:spPr>
          <a:xfrm>
            <a:off x="-62143" y="1376039"/>
            <a:ext cx="12254143" cy="497149"/>
          </a:xfrm>
        </p:spPr>
        <p:txBody>
          <a:bodyPr>
            <a:noAutofit/>
          </a:bodyPr>
          <a:lstStyle/>
          <a:p>
            <a:pPr algn="l"/>
            <a:r>
              <a:rPr lang="en-US" sz="1800" b="1" i="1" dirty="0">
                <a:solidFill>
                  <a:schemeClr val="bg1">
                    <a:lumMod val="85000"/>
                    <a:lumOff val="15000"/>
                  </a:schemeClr>
                </a:solidFill>
                <a:latin typeface="Algerian" panose="04020705040A02060702" pitchFamily="82" charset="0"/>
              </a:rPr>
              <a:t>Q14) Find players who scored more than 50% of the average score, scored by the sum of scores for each `P_ID`.</a:t>
            </a:r>
            <a:endParaRPr lang="en-IN" sz="1800" b="1" i="1" dirty="0">
              <a:solidFill>
                <a:schemeClr val="bg1">
                  <a:lumMod val="85000"/>
                  <a:lumOff val="1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7619F136-7DA3-F26C-97E3-1B32C7AD91C1}"/>
              </a:ext>
            </a:extLst>
          </p:cNvPr>
          <p:cNvSpPr>
            <a:spLocks noGrp="1"/>
          </p:cNvSpPr>
          <p:nvPr>
            <p:ph sz="half" idx="1"/>
          </p:nvPr>
        </p:nvSpPr>
        <p:spPr>
          <a:xfrm>
            <a:off x="90995" y="2139074"/>
            <a:ext cx="6691545" cy="2927857"/>
          </a:xfrm>
        </p:spPr>
        <p:txBody>
          <a:bodyPr/>
          <a:lstStyle/>
          <a:p>
            <a:r>
              <a:rPr lang="en-US" i="1" dirty="0">
                <a:solidFill>
                  <a:schemeClr val="accent6">
                    <a:lumMod val="50000"/>
                  </a:schemeClr>
                </a:solidFill>
                <a:latin typeface="Bahnschrift" panose="020B0502040204020203" pitchFamily="34" charset="0"/>
              </a:rPr>
              <a:t>SQL Query</a:t>
            </a:r>
          </a:p>
          <a:p>
            <a:endParaRPr lang="en-US" i="1" dirty="0">
              <a:solidFill>
                <a:schemeClr val="accent6">
                  <a:lumMod val="50000"/>
                </a:schemeClr>
              </a:solidFill>
              <a:latin typeface="Bahnschrift" panose="020B0502040204020203" pitchFamily="34" charset="0"/>
            </a:endParaRPr>
          </a:p>
          <a:p>
            <a:r>
              <a:rPr lang="en-US" sz="2000" i="1" dirty="0">
                <a:solidFill>
                  <a:schemeClr val="accent4">
                    <a:lumMod val="50000"/>
                  </a:schemeClr>
                </a:solidFill>
                <a:latin typeface="Bahnschrift" panose="020B0502040204020203" pitchFamily="34" charset="0"/>
              </a:rPr>
              <a:t>select </a:t>
            </a:r>
            <a:r>
              <a:rPr lang="en-US" sz="2000" i="1" dirty="0" err="1">
                <a:solidFill>
                  <a:schemeClr val="accent4">
                    <a:lumMod val="50000"/>
                  </a:schemeClr>
                </a:solidFill>
                <a:latin typeface="Bahnschrift" panose="020B0502040204020203" pitchFamily="34" charset="0"/>
              </a:rPr>
              <a:t>P_ID,sum</a:t>
            </a:r>
            <a:r>
              <a:rPr lang="en-US" sz="2000" i="1" dirty="0">
                <a:solidFill>
                  <a:schemeClr val="accent4">
                    <a:lumMod val="50000"/>
                  </a:schemeClr>
                </a:solidFill>
                <a:latin typeface="Bahnschrift" panose="020B0502040204020203" pitchFamily="34" charset="0"/>
              </a:rPr>
              <a:t>(Score) from level_details2 group by </a:t>
            </a:r>
            <a:r>
              <a:rPr lang="en-US" sz="2000" i="1" dirty="0" err="1">
                <a:solidFill>
                  <a:schemeClr val="accent4">
                    <a:lumMod val="50000"/>
                  </a:schemeClr>
                </a:solidFill>
                <a:latin typeface="Bahnschrift" panose="020B0502040204020203" pitchFamily="34" charset="0"/>
              </a:rPr>
              <a:t>P_IDhaving</a:t>
            </a:r>
            <a:r>
              <a:rPr lang="en-US" sz="2000" i="1" dirty="0">
                <a:solidFill>
                  <a:schemeClr val="accent4">
                    <a:lumMod val="50000"/>
                  </a:schemeClr>
                </a:solidFill>
                <a:latin typeface="Bahnschrift" panose="020B0502040204020203" pitchFamily="34" charset="0"/>
              </a:rPr>
              <a:t> sum(Score) &gt;0.5*(select avg(Score) from level_details2);</a:t>
            </a:r>
            <a:endParaRPr lang="en-IN" sz="2000" i="1" dirty="0">
              <a:solidFill>
                <a:schemeClr val="accent4">
                  <a:lumMod val="50000"/>
                </a:schemeClr>
              </a:solidFill>
              <a:latin typeface="Bahnschrift" panose="020B0502040204020203" pitchFamily="34" charset="0"/>
            </a:endParaRPr>
          </a:p>
        </p:txBody>
      </p:sp>
      <p:sp>
        <p:nvSpPr>
          <p:cNvPr id="4" name="Content Placeholder 3">
            <a:extLst>
              <a:ext uri="{FF2B5EF4-FFF2-40B4-BE49-F238E27FC236}">
                <a16:creationId xmlns:a16="http://schemas.microsoft.com/office/drawing/2014/main" id="{1EF2473C-7C01-B5BF-A734-58C6367C0B99}"/>
              </a:ext>
            </a:extLst>
          </p:cNvPr>
          <p:cNvSpPr>
            <a:spLocks noGrp="1"/>
          </p:cNvSpPr>
          <p:nvPr>
            <p:ph sz="half" idx="2"/>
          </p:nvPr>
        </p:nvSpPr>
        <p:spPr>
          <a:xfrm>
            <a:off x="6172201" y="1873188"/>
            <a:ext cx="5334000" cy="4192357"/>
          </a:xfrm>
        </p:spPr>
        <p:txBody>
          <a:bodyPr/>
          <a:lstStyle/>
          <a:p>
            <a:pPr lvl="4"/>
            <a:r>
              <a:rPr lang="en-US" sz="1800" i="1" dirty="0">
                <a:solidFill>
                  <a:schemeClr val="accent6">
                    <a:lumMod val="50000"/>
                  </a:schemeClr>
                </a:solidFill>
                <a:latin typeface="Bahnschrift" panose="020B0502040204020203" pitchFamily="34" charset="0"/>
              </a:rPr>
              <a:t>Result</a:t>
            </a:r>
          </a:p>
          <a:p>
            <a:pPr lvl="4"/>
            <a:endParaRPr lang="en-IN" sz="1800" i="1" dirty="0">
              <a:solidFill>
                <a:schemeClr val="accent6">
                  <a:lumMod val="50000"/>
                </a:schemeClr>
              </a:solidFill>
              <a:latin typeface="Bahnschrift" panose="020B0502040204020203" pitchFamily="34" charset="0"/>
            </a:endParaRPr>
          </a:p>
        </p:txBody>
      </p:sp>
      <p:pic>
        <p:nvPicPr>
          <p:cNvPr id="9" name="Picture 8">
            <a:extLst>
              <a:ext uri="{FF2B5EF4-FFF2-40B4-BE49-F238E27FC236}">
                <a16:creationId xmlns:a16="http://schemas.microsoft.com/office/drawing/2014/main" id="{5C3A7F06-730B-B37F-CF4B-AE21A96A4404}"/>
              </a:ext>
            </a:extLst>
          </p:cNvPr>
          <p:cNvPicPr>
            <a:picLocks noChangeAspect="1"/>
          </p:cNvPicPr>
          <p:nvPr/>
        </p:nvPicPr>
        <p:blipFill>
          <a:blip r:embed="rId2"/>
          <a:stretch>
            <a:fillRect/>
          </a:stretch>
        </p:blipFill>
        <p:spPr>
          <a:xfrm>
            <a:off x="7255414" y="2578503"/>
            <a:ext cx="4250787" cy="4097505"/>
          </a:xfrm>
          <a:prstGeom prst="rect">
            <a:avLst/>
          </a:prstGeom>
        </p:spPr>
      </p:pic>
    </p:spTree>
    <p:extLst>
      <p:ext uri="{BB962C8B-B14F-4D97-AF65-F5344CB8AC3E}">
        <p14:creationId xmlns:p14="http://schemas.microsoft.com/office/powerpoint/2010/main" val="2650094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06BED-DAFB-00B6-DA41-A89B8BD0C812}"/>
              </a:ext>
            </a:extLst>
          </p:cNvPr>
          <p:cNvSpPr>
            <a:spLocks noGrp="1"/>
          </p:cNvSpPr>
          <p:nvPr>
            <p:ph type="title"/>
          </p:nvPr>
        </p:nvSpPr>
        <p:spPr>
          <a:xfrm>
            <a:off x="988440" y="0"/>
            <a:ext cx="10353761" cy="631371"/>
          </a:xfrm>
        </p:spPr>
        <p:txBody>
          <a:bodyPr>
            <a:normAutofit/>
          </a:bodyPr>
          <a:lstStyle/>
          <a:p>
            <a:pPr algn="ctr"/>
            <a:r>
              <a:rPr lang="en-IN" sz="2800" b="1" i="1" u="none" strike="noStrike" baseline="0" dirty="0">
                <a:solidFill>
                  <a:srgbClr val="000000"/>
                </a:solidFill>
                <a:highlight>
                  <a:srgbClr val="00FFFF"/>
                </a:highlight>
                <a:latin typeface="Arial" panose="020B0604020202020204" pitchFamily="34" charset="0"/>
              </a:rPr>
              <a:t>DECLARATION</a:t>
            </a:r>
            <a:endParaRPr lang="en-IN" sz="4400" i="1" dirty="0">
              <a:highlight>
                <a:srgbClr val="00FFFF"/>
              </a:highlight>
            </a:endParaRPr>
          </a:p>
        </p:txBody>
      </p:sp>
      <p:sp>
        <p:nvSpPr>
          <p:cNvPr id="3" name="Content Placeholder 2">
            <a:extLst>
              <a:ext uri="{FF2B5EF4-FFF2-40B4-BE49-F238E27FC236}">
                <a16:creationId xmlns:a16="http://schemas.microsoft.com/office/drawing/2014/main" id="{E921C2EF-9AD8-3D93-7243-ACE820D1ED03}"/>
              </a:ext>
            </a:extLst>
          </p:cNvPr>
          <p:cNvSpPr>
            <a:spLocks noGrp="1"/>
          </p:cNvSpPr>
          <p:nvPr>
            <p:ph idx="1"/>
          </p:nvPr>
        </p:nvSpPr>
        <p:spPr>
          <a:xfrm>
            <a:off x="768199" y="907847"/>
            <a:ext cx="10353762" cy="5377543"/>
          </a:xfrm>
        </p:spPr>
        <p:txBody>
          <a:bodyPr>
            <a:noAutofit/>
          </a:bodyPr>
          <a:lstStyle/>
          <a:p>
            <a:pPr marL="0" indent="0">
              <a:buNone/>
            </a:pPr>
            <a:r>
              <a:rPr lang="en-US" b="0" i="1" u="none" strike="noStrike" baseline="0" dirty="0">
                <a:solidFill>
                  <a:srgbClr val="FFFF00"/>
                </a:solidFill>
                <a:latin typeface="Arial" panose="020B0604020202020204" pitchFamily="34" charset="0"/>
              </a:rPr>
              <a:t>I, </a:t>
            </a:r>
            <a:r>
              <a:rPr lang="en-US" b="1" i="1" u="none" strike="noStrike" baseline="0" dirty="0">
                <a:solidFill>
                  <a:srgbClr val="FFFF00"/>
                </a:solidFill>
                <a:latin typeface="Arial" panose="020B0604020202020204" pitchFamily="34" charset="0"/>
              </a:rPr>
              <a:t>Shibasis Karmakar</a:t>
            </a:r>
            <a:r>
              <a:rPr lang="en-US" b="0" i="1" u="none" strike="noStrike" baseline="0" dirty="0">
                <a:solidFill>
                  <a:srgbClr val="FFFF00"/>
                </a:solidFill>
                <a:latin typeface="Arial" panose="020B0604020202020204" pitchFamily="34" charset="0"/>
              </a:rPr>
              <a:t>, a working professional </a:t>
            </a:r>
            <a:r>
              <a:rPr lang="en-US" i="1" dirty="0">
                <a:solidFill>
                  <a:srgbClr val="FFFF00"/>
                </a:solidFill>
                <a:latin typeface="Arial" panose="020B0604020202020204" pitchFamily="34" charset="0"/>
              </a:rPr>
              <a:t>, </a:t>
            </a:r>
            <a:r>
              <a:rPr lang="en-US" b="0" i="1" u="none" strike="noStrike" baseline="0" dirty="0">
                <a:solidFill>
                  <a:srgbClr val="FFFF00"/>
                </a:solidFill>
                <a:latin typeface="Arial" panose="020B0604020202020204" pitchFamily="34" charset="0"/>
              </a:rPr>
              <a:t>have completed my Graduation from </a:t>
            </a:r>
            <a:r>
              <a:rPr lang="en-US" b="1" i="1" u="none" strike="noStrike" baseline="0" dirty="0">
                <a:solidFill>
                  <a:srgbClr val="FFFF00"/>
                </a:solidFill>
                <a:latin typeface="Arial" panose="020B0604020202020204" pitchFamily="34" charset="0"/>
              </a:rPr>
              <a:t>Calcutta University in 2010 on B.com(h). T</a:t>
            </a:r>
            <a:r>
              <a:rPr lang="en-US" b="0" i="1" u="none" strike="noStrike" baseline="0" dirty="0">
                <a:solidFill>
                  <a:srgbClr val="FFFF00"/>
                </a:solidFill>
                <a:latin typeface="Arial" panose="020B0604020202020204" pitchFamily="34" charset="0"/>
              </a:rPr>
              <a:t>he Project Report on </a:t>
            </a:r>
            <a:r>
              <a:rPr lang="en-US" b="1" i="1" u="none" strike="noStrike" baseline="0" dirty="0">
                <a:solidFill>
                  <a:srgbClr val="FFFF00"/>
                </a:solidFill>
                <a:latin typeface="Times New Roman" panose="02020603050405020304" pitchFamily="18" charset="0"/>
              </a:rPr>
              <a:t>A Study on </a:t>
            </a:r>
            <a:r>
              <a:rPr lang="en-IN" sz="2400" b="1" i="1" dirty="0">
                <a:solidFill>
                  <a:srgbClr val="FFFF00"/>
                </a:solidFill>
              </a:rPr>
              <a:t>Decode Gaming Behaviour</a:t>
            </a:r>
            <a:r>
              <a:rPr lang="en-US" b="0" i="1" u="none" strike="noStrike" baseline="0" dirty="0">
                <a:solidFill>
                  <a:srgbClr val="FFFF00"/>
                </a:solidFill>
                <a:latin typeface="Arial" panose="020B0604020202020204" pitchFamily="34" charset="0"/>
              </a:rPr>
              <a:t> in fulfilment of </a:t>
            </a:r>
            <a:r>
              <a:rPr lang="en-IN" b="1" i="1" dirty="0">
                <a:solidFill>
                  <a:srgbClr val="FFFF00"/>
                </a:solidFill>
                <a:latin typeface="Arial" panose="020B0604020202020204" pitchFamily="34" charset="0"/>
              </a:rPr>
              <a:t>Internship program from </a:t>
            </a:r>
            <a:r>
              <a:rPr lang="en-IN" b="1" i="1" dirty="0" err="1">
                <a:solidFill>
                  <a:srgbClr val="FFFF00"/>
                </a:solidFill>
                <a:latin typeface="Arial" panose="020B0604020202020204" pitchFamily="34" charset="0"/>
              </a:rPr>
              <a:t>Mentorness</a:t>
            </a:r>
            <a:r>
              <a:rPr lang="en-IN" b="1" i="1" dirty="0">
                <a:solidFill>
                  <a:srgbClr val="FFFF00"/>
                </a:solidFill>
                <a:latin typeface="Arial" panose="020B0604020202020204" pitchFamily="34" charset="0"/>
              </a:rPr>
              <a:t> </a:t>
            </a:r>
            <a:r>
              <a:rPr lang="en-US" b="0" i="1" u="none" strike="noStrike" baseline="0" dirty="0">
                <a:solidFill>
                  <a:srgbClr val="FFFF00"/>
                </a:solidFill>
                <a:latin typeface="Arial" panose="020B0604020202020204" pitchFamily="34" charset="0"/>
              </a:rPr>
              <a:t>is the original work conducted by me.</a:t>
            </a:r>
          </a:p>
          <a:p>
            <a:pPr marL="0" indent="0">
              <a:buNone/>
            </a:pPr>
            <a:r>
              <a:rPr lang="en-US" b="0" i="1" u="none" strike="noStrike" baseline="0" dirty="0">
                <a:solidFill>
                  <a:srgbClr val="FFFF00"/>
                </a:solidFill>
                <a:latin typeface="Arial" panose="020B0604020202020204" pitchFamily="34" charset="0"/>
              </a:rPr>
              <a:t>The information and data given in the report is authentic to the best of my knowledge. This report has not been submitted to any other university for the award of any other degree, diploma and fellowship.</a:t>
            </a:r>
          </a:p>
          <a:p>
            <a:pPr marL="0" indent="0">
              <a:buNone/>
            </a:pPr>
            <a:endParaRPr lang="en-US" sz="1800" i="1" dirty="0">
              <a:solidFill>
                <a:srgbClr val="FFFF00"/>
              </a:solidFill>
              <a:latin typeface="Arial" panose="020B0604020202020204" pitchFamily="34" charset="0"/>
            </a:endParaRPr>
          </a:p>
          <a:p>
            <a:endParaRPr lang="en-IN" sz="1800" i="1" dirty="0"/>
          </a:p>
          <a:p>
            <a:pPr marL="0" indent="0">
              <a:buNone/>
            </a:pPr>
            <a:r>
              <a:rPr lang="en-IN" sz="1800" b="1" i="1" dirty="0">
                <a:solidFill>
                  <a:srgbClr val="00B050"/>
                </a:solidFill>
                <a:effectLst/>
                <a:latin typeface="Arial" panose="020B0604020202020204" pitchFamily="34" charset="0"/>
              </a:rPr>
              <a:t>Shibasis Karmakar</a:t>
            </a:r>
            <a:endParaRPr lang="en-IN" sz="1800" b="0" i="1" u="none" strike="noStrike" baseline="0" dirty="0">
              <a:solidFill>
                <a:srgbClr val="00B050"/>
              </a:solidFill>
              <a:effectLst/>
              <a:latin typeface="Arial" panose="020B0604020202020204" pitchFamily="34" charset="0"/>
            </a:endParaRPr>
          </a:p>
          <a:p>
            <a:pPr marL="0" indent="0">
              <a:buNone/>
            </a:pPr>
            <a:r>
              <a:rPr lang="en-IN" sz="1800" b="0" i="1" u="none" strike="noStrike" baseline="0" dirty="0">
                <a:solidFill>
                  <a:schemeClr val="accent5">
                    <a:lumMod val="75000"/>
                  </a:schemeClr>
                </a:solidFill>
                <a:effectLst/>
                <a:latin typeface="Arial" panose="020B0604020202020204" pitchFamily="34" charset="0"/>
              </a:rPr>
              <a:t>Place: West Bengal(Kolkata)</a:t>
            </a:r>
          </a:p>
          <a:p>
            <a:pPr marL="0" indent="0">
              <a:buNone/>
            </a:pPr>
            <a:r>
              <a:rPr lang="en-IN" sz="1800" b="0" i="1" u="none" strike="noStrike" baseline="0" dirty="0">
                <a:solidFill>
                  <a:schemeClr val="accent5">
                    <a:lumMod val="75000"/>
                  </a:schemeClr>
                </a:solidFill>
                <a:latin typeface="Arial" panose="020B0604020202020204" pitchFamily="34" charset="0"/>
              </a:rPr>
              <a:t>Date of submission: </a:t>
            </a:r>
            <a:r>
              <a:rPr lang="en-IN" sz="1800" i="1" dirty="0">
                <a:solidFill>
                  <a:schemeClr val="accent5">
                    <a:lumMod val="75000"/>
                  </a:schemeClr>
                </a:solidFill>
                <a:latin typeface="Arial" panose="020B0604020202020204" pitchFamily="34" charset="0"/>
              </a:rPr>
              <a:t>21</a:t>
            </a:r>
            <a:r>
              <a:rPr lang="en-IN" sz="1800" b="0" i="1" u="none" strike="noStrike" baseline="0" dirty="0">
                <a:solidFill>
                  <a:schemeClr val="accent5">
                    <a:lumMod val="75000"/>
                  </a:schemeClr>
                </a:solidFill>
                <a:latin typeface="Arial" panose="020B0604020202020204" pitchFamily="34" charset="0"/>
              </a:rPr>
              <a:t>/04/2024</a:t>
            </a:r>
            <a:endParaRPr lang="en-IN" sz="1800" i="1" dirty="0">
              <a:solidFill>
                <a:schemeClr val="accent5">
                  <a:lumMod val="75000"/>
                </a:schemeClr>
              </a:solidFill>
            </a:endParaRPr>
          </a:p>
        </p:txBody>
      </p:sp>
    </p:spTree>
    <p:extLst>
      <p:ext uri="{BB962C8B-B14F-4D97-AF65-F5344CB8AC3E}">
        <p14:creationId xmlns:p14="http://schemas.microsoft.com/office/powerpoint/2010/main" val="840231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23F3-93C9-887E-5EAA-72E6C74472D3}"/>
              </a:ext>
            </a:extLst>
          </p:cNvPr>
          <p:cNvSpPr>
            <a:spLocks noGrp="1"/>
          </p:cNvSpPr>
          <p:nvPr>
            <p:ph type="title"/>
          </p:nvPr>
        </p:nvSpPr>
        <p:spPr>
          <a:xfrm>
            <a:off x="-62143" y="1376039"/>
            <a:ext cx="12254143" cy="497149"/>
          </a:xfrm>
        </p:spPr>
        <p:txBody>
          <a:bodyPr>
            <a:noAutofit/>
          </a:bodyPr>
          <a:lstStyle/>
          <a:p>
            <a:pPr algn="l"/>
            <a:r>
              <a:rPr lang="en-US" sz="1800" b="1" i="1" dirty="0">
                <a:solidFill>
                  <a:schemeClr val="bg1">
                    <a:lumMod val="85000"/>
                    <a:lumOff val="15000"/>
                  </a:schemeClr>
                </a:solidFill>
                <a:latin typeface="Algerian" panose="04020705040A02060702" pitchFamily="82" charset="0"/>
              </a:rPr>
              <a:t>Q15) Create a stored procedure to find the top `n` `</a:t>
            </a:r>
            <a:r>
              <a:rPr lang="en-US" sz="1800" b="1" i="1" dirty="0" err="1">
                <a:solidFill>
                  <a:schemeClr val="bg1">
                    <a:lumMod val="85000"/>
                    <a:lumOff val="15000"/>
                  </a:schemeClr>
                </a:solidFill>
                <a:latin typeface="Algerian" panose="04020705040A02060702" pitchFamily="82" charset="0"/>
              </a:rPr>
              <a:t>headshots_count</a:t>
            </a:r>
            <a:r>
              <a:rPr lang="en-US" sz="1800" b="1" i="1" dirty="0">
                <a:solidFill>
                  <a:schemeClr val="bg1">
                    <a:lumMod val="85000"/>
                    <a:lumOff val="15000"/>
                  </a:schemeClr>
                </a:solidFill>
                <a:latin typeface="Algerian" panose="04020705040A02060702" pitchFamily="82" charset="0"/>
              </a:rPr>
              <a:t>` based on each `</a:t>
            </a:r>
            <a:r>
              <a:rPr lang="en-US" sz="1800" b="1" i="1" dirty="0" err="1">
                <a:solidFill>
                  <a:schemeClr val="bg1">
                    <a:lumMod val="85000"/>
                    <a:lumOff val="15000"/>
                  </a:schemeClr>
                </a:solidFill>
                <a:latin typeface="Algerian" panose="04020705040A02060702" pitchFamily="82" charset="0"/>
              </a:rPr>
              <a:t>Dev_ID</a:t>
            </a:r>
            <a:r>
              <a:rPr lang="en-US" sz="1800" b="1" i="1" dirty="0">
                <a:solidFill>
                  <a:schemeClr val="bg1">
                    <a:lumMod val="85000"/>
                    <a:lumOff val="15000"/>
                  </a:schemeClr>
                </a:solidFill>
                <a:latin typeface="Algerian" panose="04020705040A02060702" pitchFamily="82" charset="0"/>
              </a:rPr>
              <a:t>` and rank them in increasing order using `</a:t>
            </a:r>
            <a:r>
              <a:rPr lang="en-US" sz="1800" b="1" i="1" dirty="0" err="1">
                <a:solidFill>
                  <a:schemeClr val="bg1">
                    <a:lumMod val="85000"/>
                    <a:lumOff val="15000"/>
                  </a:schemeClr>
                </a:solidFill>
                <a:latin typeface="Algerian" panose="04020705040A02060702" pitchFamily="82" charset="0"/>
              </a:rPr>
              <a:t>Row_Number</a:t>
            </a:r>
            <a:r>
              <a:rPr lang="en-US" sz="1800" b="1" i="1" dirty="0">
                <a:solidFill>
                  <a:schemeClr val="bg1">
                    <a:lumMod val="85000"/>
                    <a:lumOff val="15000"/>
                  </a:schemeClr>
                </a:solidFill>
                <a:latin typeface="Algerian" panose="04020705040A02060702" pitchFamily="82" charset="0"/>
              </a:rPr>
              <a:t>`. Display the difficulty as well.</a:t>
            </a:r>
            <a:endParaRPr lang="en-IN" sz="1800" b="1" i="1" dirty="0">
              <a:solidFill>
                <a:schemeClr val="bg1">
                  <a:lumMod val="85000"/>
                  <a:lumOff val="1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7619F136-7DA3-F26C-97E3-1B32C7AD91C1}"/>
              </a:ext>
            </a:extLst>
          </p:cNvPr>
          <p:cNvSpPr>
            <a:spLocks noGrp="1"/>
          </p:cNvSpPr>
          <p:nvPr>
            <p:ph sz="half" idx="1"/>
          </p:nvPr>
        </p:nvSpPr>
        <p:spPr>
          <a:xfrm>
            <a:off x="90995" y="2139074"/>
            <a:ext cx="6691545" cy="2927857"/>
          </a:xfrm>
        </p:spPr>
        <p:txBody>
          <a:bodyPr/>
          <a:lstStyle/>
          <a:p>
            <a:r>
              <a:rPr lang="en-US" i="1" dirty="0">
                <a:solidFill>
                  <a:schemeClr val="accent6">
                    <a:lumMod val="50000"/>
                  </a:schemeClr>
                </a:solidFill>
                <a:latin typeface="Bahnschrift" panose="020B0502040204020203" pitchFamily="34" charset="0"/>
              </a:rPr>
              <a:t>SQL Query</a:t>
            </a:r>
          </a:p>
          <a:p>
            <a:endParaRPr lang="en-US" i="1" dirty="0">
              <a:solidFill>
                <a:schemeClr val="accent6">
                  <a:lumMod val="50000"/>
                </a:schemeClr>
              </a:solidFill>
              <a:latin typeface="Bahnschrift" panose="020B0502040204020203" pitchFamily="34" charset="0"/>
            </a:endParaRPr>
          </a:p>
          <a:p>
            <a:r>
              <a:rPr lang="en-US" sz="2000" i="1" dirty="0">
                <a:solidFill>
                  <a:schemeClr val="accent4">
                    <a:lumMod val="50000"/>
                  </a:schemeClr>
                </a:solidFill>
                <a:latin typeface="Bahnschrift" panose="020B0502040204020203" pitchFamily="34" charset="0"/>
              </a:rPr>
              <a:t>Create Procedure </a:t>
            </a:r>
            <a:r>
              <a:rPr lang="en-US" sz="2000" i="1" dirty="0" err="1">
                <a:solidFill>
                  <a:schemeClr val="accent4">
                    <a:lumMod val="50000"/>
                  </a:schemeClr>
                </a:solidFill>
                <a:latin typeface="Bahnschrift" panose="020B0502040204020203" pitchFamily="34" charset="0"/>
              </a:rPr>
              <a:t>TopN</a:t>
            </a:r>
            <a:r>
              <a:rPr lang="en-US" sz="2000" i="1" dirty="0">
                <a:solidFill>
                  <a:schemeClr val="accent4">
                    <a:lumMod val="50000"/>
                  </a:schemeClr>
                </a:solidFill>
                <a:latin typeface="Bahnschrift" panose="020B0502040204020203" pitchFamily="34" charset="0"/>
              </a:rPr>
              <a:t>(IN n INT)select </a:t>
            </a:r>
            <a:r>
              <a:rPr lang="en-US" sz="2000" i="1" dirty="0" err="1">
                <a:solidFill>
                  <a:schemeClr val="accent4">
                    <a:lumMod val="50000"/>
                  </a:schemeClr>
                </a:solidFill>
                <a:latin typeface="Bahnschrift" panose="020B0502040204020203" pitchFamily="34" charset="0"/>
              </a:rPr>
              <a:t>Dev_ID,Headshots_Count,Difficulty</a:t>
            </a:r>
            <a:r>
              <a:rPr lang="en-US" sz="2000" i="1" dirty="0">
                <a:solidFill>
                  <a:schemeClr val="accent4">
                    <a:lumMod val="50000"/>
                  </a:schemeClr>
                </a:solidFill>
                <a:latin typeface="Bahnschrift" panose="020B0502040204020203" pitchFamily="34" charset="0"/>
              </a:rPr>
              <a:t> From(select </a:t>
            </a:r>
            <a:r>
              <a:rPr lang="en-US" sz="2000" i="1" dirty="0" err="1">
                <a:solidFill>
                  <a:schemeClr val="accent4">
                    <a:lumMod val="50000"/>
                  </a:schemeClr>
                </a:solidFill>
                <a:latin typeface="Bahnschrift" panose="020B0502040204020203" pitchFamily="34" charset="0"/>
              </a:rPr>
              <a:t>Dev_ID,Headshots_Count,Difficulty,row_number</a:t>
            </a:r>
            <a:r>
              <a:rPr lang="en-US" sz="2000" i="1" dirty="0">
                <a:solidFill>
                  <a:schemeClr val="accent4">
                    <a:lumMod val="50000"/>
                  </a:schemeClr>
                </a:solidFill>
                <a:latin typeface="Bahnschrift" panose="020B0502040204020203" pitchFamily="34" charset="0"/>
              </a:rPr>
              <a:t>() over(partition by P_ID order </a:t>
            </a:r>
            <a:r>
              <a:rPr lang="en-US" sz="2000" i="1" dirty="0" err="1">
                <a:solidFill>
                  <a:schemeClr val="accent4">
                    <a:lumMod val="50000"/>
                  </a:schemeClr>
                </a:solidFill>
                <a:latin typeface="Bahnschrift" panose="020B0502040204020203" pitchFamily="34" charset="0"/>
              </a:rPr>
              <a:t>byHeadshots_Count</a:t>
            </a:r>
            <a:r>
              <a:rPr lang="en-US" sz="2000" i="1" dirty="0">
                <a:solidFill>
                  <a:schemeClr val="accent4">
                    <a:lumMod val="50000"/>
                  </a:schemeClr>
                </a:solidFill>
                <a:latin typeface="Bahnschrift" panose="020B0502040204020203" pitchFamily="34" charset="0"/>
              </a:rPr>
              <a:t>) as Ranked from level_details2)as </a:t>
            </a:r>
            <a:r>
              <a:rPr lang="en-US" sz="2000" i="1" dirty="0" err="1">
                <a:solidFill>
                  <a:schemeClr val="accent4">
                    <a:lumMod val="50000"/>
                  </a:schemeClr>
                </a:solidFill>
                <a:latin typeface="Bahnschrift" panose="020B0502040204020203" pitchFamily="34" charset="0"/>
              </a:rPr>
              <a:t>taskwhere</a:t>
            </a:r>
            <a:r>
              <a:rPr lang="en-US" sz="2000" i="1" dirty="0">
                <a:solidFill>
                  <a:schemeClr val="accent4">
                    <a:lumMod val="50000"/>
                  </a:schemeClr>
                </a:solidFill>
                <a:latin typeface="Bahnschrift" panose="020B0502040204020203" pitchFamily="34" charset="0"/>
              </a:rPr>
              <a:t> Ranked&lt;= </a:t>
            </a:r>
            <a:r>
              <a:rPr lang="en-US" sz="2000" i="1" dirty="0" err="1">
                <a:solidFill>
                  <a:schemeClr val="accent4">
                    <a:lumMod val="50000"/>
                  </a:schemeClr>
                </a:solidFill>
                <a:latin typeface="Bahnschrift" panose="020B0502040204020203" pitchFamily="34" charset="0"/>
              </a:rPr>
              <a:t>n;call</a:t>
            </a:r>
            <a:r>
              <a:rPr lang="en-US" sz="2000" i="1" dirty="0">
                <a:solidFill>
                  <a:schemeClr val="accent4">
                    <a:lumMod val="50000"/>
                  </a:schemeClr>
                </a:solidFill>
                <a:latin typeface="Bahnschrift" panose="020B0502040204020203" pitchFamily="34" charset="0"/>
              </a:rPr>
              <a:t> </a:t>
            </a:r>
            <a:r>
              <a:rPr lang="en-US" sz="2000" i="1" dirty="0" err="1">
                <a:solidFill>
                  <a:schemeClr val="accent4">
                    <a:lumMod val="50000"/>
                  </a:schemeClr>
                </a:solidFill>
                <a:latin typeface="Bahnschrift" panose="020B0502040204020203" pitchFamily="34" charset="0"/>
              </a:rPr>
              <a:t>TopN</a:t>
            </a:r>
            <a:r>
              <a:rPr lang="en-US" sz="2000" i="1" dirty="0">
                <a:solidFill>
                  <a:schemeClr val="accent4">
                    <a:lumMod val="50000"/>
                  </a:schemeClr>
                </a:solidFill>
                <a:latin typeface="Bahnschrift" panose="020B0502040204020203" pitchFamily="34" charset="0"/>
              </a:rPr>
              <a:t>(9)</a:t>
            </a:r>
            <a:endParaRPr lang="en-IN" sz="2000" i="1" dirty="0">
              <a:solidFill>
                <a:schemeClr val="accent4">
                  <a:lumMod val="50000"/>
                </a:schemeClr>
              </a:solidFill>
              <a:latin typeface="Bahnschrift" panose="020B0502040204020203" pitchFamily="34" charset="0"/>
            </a:endParaRPr>
          </a:p>
        </p:txBody>
      </p:sp>
      <p:sp>
        <p:nvSpPr>
          <p:cNvPr id="4" name="Content Placeholder 3">
            <a:extLst>
              <a:ext uri="{FF2B5EF4-FFF2-40B4-BE49-F238E27FC236}">
                <a16:creationId xmlns:a16="http://schemas.microsoft.com/office/drawing/2014/main" id="{1EF2473C-7C01-B5BF-A734-58C6367C0B99}"/>
              </a:ext>
            </a:extLst>
          </p:cNvPr>
          <p:cNvSpPr>
            <a:spLocks noGrp="1"/>
          </p:cNvSpPr>
          <p:nvPr>
            <p:ph sz="half" idx="2"/>
          </p:nvPr>
        </p:nvSpPr>
        <p:spPr>
          <a:xfrm>
            <a:off x="6172201" y="1873188"/>
            <a:ext cx="5334000" cy="4192357"/>
          </a:xfrm>
        </p:spPr>
        <p:txBody>
          <a:bodyPr/>
          <a:lstStyle/>
          <a:p>
            <a:pPr lvl="4"/>
            <a:r>
              <a:rPr lang="en-US" sz="1800" i="1" dirty="0">
                <a:solidFill>
                  <a:schemeClr val="accent6">
                    <a:lumMod val="50000"/>
                  </a:schemeClr>
                </a:solidFill>
                <a:latin typeface="Bahnschrift" panose="020B0502040204020203" pitchFamily="34" charset="0"/>
              </a:rPr>
              <a:t>Result</a:t>
            </a:r>
          </a:p>
          <a:p>
            <a:pPr lvl="4"/>
            <a:endParaRPr lang="en-IN" sz="1800" i="1" dirty="0">
              <a:solidFill>
                <a:schemeClr val="accent6">
                  <a:lumMod val="50000"/>
                </a:schemeClr>
              </a:solidFill>
              <a:latin typeface="Bahnschrift" panose="020B0502040204020203" pitchFamily="34" charset="0"/>
            </a:endParaRPr>
          </a:p>
        </p:txBody>
      </p:sp>
      <p:pic>
        <p:nvPicPr>
          <p:cNvPr id="8" name="Picture 7">
            <a:extLst>
              <a:ext uri="{FF2B5EF4-FFF2-40B4-BE49-F238E27FC236}">
                <a16:creationId xmlns:a16="http://schemas.microsoft.com/office/drawing/2014/main" id="{48B6E625-670C-2E51-9916-192156461E87}"/>
              </a:ext>
            </a:extLst>
          </p:cNvPr>
          <p:cNvPicPr>
            <a:picLocks noChangeAspect="1"/>
          </p:cNvPicPr>
          <p:nvPr/>
        </p:nvPicPr>
        <p:blipFill>
          <a:blip r:embed="rId2"/>
          <a:stretch>
            <a:fillRect/>
          </a:stretch>
        </p:blipFill>
        <p:spPr>
          <a:xfrm>
            <a:off x="6951771" y="2343150"/>
            <a:ext cx="4554430" cy="4395001"/>
          </a:xfrm>
          <a:prstGeom prst="rect">
            <a:avLst/>
          </a:prstGeom>
        </p:spPr>
      </p:pic>
    </p:spTree>
    <p:extLst>
      <p:ext uri="{BB962C8B-B14F-4D97-AF65-F5344CB8AC3E}">
        <p14:creationId xmlns:p14="http://schemas.microsoft.com/office/powerpoint/2010/main" val="272552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2C5EF59-FDDA-0B4C-684A-666AEC7B6575}"/>
              </a:ext>
            </a:extLst>
          </p:cNvPr>
          <p:cNvSpPr/>
          <p:nvPr/>
        </p:nvSpPr>
        <p:spPr>
          <a:xfrm rot="20815702">
            <a:off x="-243821" y="3033960"/>
            <a:ext cx="12518019" cy="1569660"/>
          </a:xfrm>
          <a:prstGeom prst="rect">
            <a:avLst/>
          </a:prstGeom>
          <a:noFill/>
        </p:spPr>
        <p:txBody>
          <a:bodyPr wrap="square" lIns="91440" tIns="45720" rIns="91440" bIns="45720">
            <a:spAutoFit/>
          </a:bodyPr>
          <a:lstStyle/>
          <a:p>
            <a:pPr algn="ctr"/>
            <a:r>
              <a:rPr lang="en-US" sz="9600" b="1" i="1" cap="none" spc="0" dirty="0">
                <a:ln w="0"/>
                <a:solidFill>
                  <a:schemeClr val="accent5">
                    <a:lumMod val="60000"/>
                    <a:lumOff val="40000"/>
                  </a:schemeClr>
                </a:soli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2823621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667D4-66FE-663E-EF9A-78812D89E5AF}"/>
              </a:ext>
            </a:extLst>
          </p:cNvPr>
          <p:cNvSpPr>
            <a:spLocks noGrp="1"/>
          </p:cNvSpPr>
          <p:nvPr>
            <p:ph type="title"/>
          </p:nvPr>
        </p:nvSpPr>
        <p:spPr>
          <a:xfrm>
            <a:off x="2299252" y="639303"/>
            <a:ext cx="8610599" cy="735611"/>
          </a:xfrm>
        </p:spPr>
        <p:txBody>
          <a:bodyPr>
            <a:normAutofit fontScale="90000"/>
          </a:bodyPr>
          <a:lstStyle/>
          <a:p>
            <a:pPr algn="ctr"/>
            <a:r>
              <a:rPr lang="en-IN" sz="4000" b="1" i="1" dirty="0">
                <a:solidFill>
                  <a:srgbClr val="00B050"/>
                </a:solidFill>
                <a:latin typeface="Times New Roman" panose="02020603050405020304" pitchFamily="18" charset="0"/>
                <a:cs typeface="Times New Roman" panose="02020603050405020304" pitchFamily="18" charset="0"/>
              </a:rPr>
              <a:t>Project Title</a:t>
            </a:r>
            <a:br>
              <a:rPr lang="en-IN" sz="4000" b="1" i="1" dirty="0">
                <a:solidFill>
                  <a:srgbClr val="00B050"/>
                </a:solidFill>
                <a:latin typeface="Times New Roman" panose="02020603050405020304" pitchFamily="18" charset="0"/>
                <a:cs typeface="Times New Roman" panose="02020603050405020304" pitchFamily="18" charset="0"/>
              </a:rPr>
            </a:br>
            <a:br>
              <a:rPr lang="en-IN" sz="4000" b="1" i="1" dirty="0">
                <a:solidFill>
                  <a:srgbClr val="00B050"/>
                </a:solidFill>
                <a:latin typeface="Times New Roman" panose="02020603050405020304" pitchFamily="18" charset="0"/>
                <a:cs typeface="Times New Roman" panose="02020603050405020304" pitchFamily="18" charset="0"/>
              </a:rPr>
            </a:br>
            <a:r>
              <a:rPr lang="en-IN" sz="2700" b="1" i="1" dirty="0">
                <a:solidFill>
                  <a:srgbClr val="FFFF00"/>
                </a:solidFill>
              </a:rPr>
              <a:t>Decode Gaming Behaviour</a:t>
            </a:r>
            <a:br>
              <a:rPr lang="en-IN" sz="4000" b="1" i="1" dirty="0">
                <a:solidFill>
                  <a:srgbClr val="FFFF00"/>
                </a:solidFill>
              </a:rPr>
            </a:br>
            <a:endParaRPr lang="en-IN" sz="4000" b="1" dirty="0"/>
          </a:p>
        </p:txBody>
      </p:sp>
      <p:sp>
        <p:nvSpPr>
          <p:cNvPr id="3" name="Subtitle 2">
            <a:extLst>
              <a:ext uri="{FF2B5EF4-FFF2-40B4-BE49-F238E27FC236}">
                <a16:creationId xmlns:a16="http://schemas.microsoft.com/office/drawing/2014/main" id="{F108FF7C-3F13-EEEC-7D48-654BAD9FA6D8}"/>
              </a:ext>
            </a:extLst>
          </p:cNvPr>
          <p:cNvSpPr>
            <a:spLocks noGrp="1"/>
          </p:cNvSpPr>
          <p:nvPr>
            <p:ph type="body" idx="1"/>
          </p:nvPr>
        </p:nvSpPr>
        <p:spPr>
          <a:xfrm>
            <a:off x="457288" y="2201333"/>
            <a:ext cx="3456432" cy="979189"/>
          </a:xfrm>
        </p:spPr>
        <p:txBody>
          <a:bodyPr>
            <a:normAutofit fontScale="25000" lnSpcReduction="20000"/>
          </a:bodyPr>
          <a:lstStyle/>
          <a:p>
            <a:endParaRPr lang="en-IN" sz="3200" b="1" i="1" dirty="0">
              <a:solidFill>
                <a:srgbClr val="FFFF00"/>
              </a:solidFill>
            </a:endParaRPr>
          </a:p>
          <a:p>
            <a:r>
              <a:rPr lang="en-IN" sz="1800" b="1" i="1" dirty="0"/>
              <a:t>		</a:t>
            </a:r>
          </a:p>
          <a:p>
            <a:r>
              <a:rPr lang="en-IN" sz="1800" b="1" i="1" dirty="0">
                <a:solidFill>
                  <a:schemeClr val="accent3">
                    <a:lumMod val="60000"/>
                    <a:lumOff val="40000"/>
                  </a:schemeClr>
                </a:solidFill>
              </a:rPr>
              <a:t>		</a:t>
            </a:r>
            <a:endParaRPr lang="en-IN" sz="9600" dirty="0"/>
          </a:p>
          <a:p>
            <a:pPr algn="ctr"/>
            <a:r>
              <a:rPr lang="en-IN" sz="9600" b="1" i="1" dirty="0"/>
              <a:t>Data Sources</a:t>
            </a:r>
          </a:p>
          <a:p>
            <a:endParaRPr lang="en-IN" sz="3600" b="1" i="1" dirty="0">
              <a:solidFill>
                <a:schemeClr val="accent3">
                  <a:lumMod val="60000"/>
                  <a:lumOff val="40000"/>
                </a:schemeClr>
              </a:solidFill>
            </a:endParaRPr>
          </a:p>
          <a:p>
            <a:endParaRPr lang="en-IN" sz="3200" b="1" i="1" dirty="0">
              <a:solidFill>
                <a:srgbClr val="00B050"/>
              </a:solidFill>
            </a:endParaRPr>
          </a:p>
        </p:txBody>
      </p:sp>
      <p:sp>
        <p:nvSpPr>
          <p:cNvPr id="6" name="Text Placeholder 5">
            <a:extLst>
              <a:ext uri="{FF2B5EF4-FFF2-40B4-BE49-F238E27FC236}">
                <a16:creationId xmlns:a16="http://schemas.microsoft.com/office/drawing/2014/main" id="{A2C07DCA-29E5-0EC9-D0A5-F351994480BA}"/>
              </a:ext>
            </a:extLst>
          </p:cNvPr>
          <p:cNvSpPr>
            <a:spLocks noGrp="1"/>
          </p:cNvSpPr>
          <p:nvPr>
            <p:ph type="body" sz="quarter" idx="15"/>
          </p:nvPr>
        </p:nvSpPr>
        <p:spPr>
          <a:xfrm>
            <a:off x="685799" y="3746377"/>
            <a:ext cx="3456432" cy="2472320"/>
          </a:xfrm>
        </p:spPr>
        <p:txBody>
          <a:bodyPr/>
          <a:lstStyle/>
          <a:p>
            <a:r>
              <a:rPr lang="en-IN" sz="1800" b="1" i="1" dirty="0">
                <a:solidFill>
                  <a:schemeClr val="accent3">
                    <a:lumMod val="60000"/>
                    <a:lumOff val="40000"/>
                  </a:schemeClr>
                </a:solidFill>
              </a:rPr>
              <a:t>Provided by </a:t>
            </a:r>
            <a:r>
              <a:rPr lang="en-IN" sz="1800" b="1" i="1" dirty="0" err="1">
                <a:solidFill>
                  <a:schemeClr val="accent3">
                    <a:lumMod val="60000"/>
                    <a:lumOff val="40000"/>
                  </a:schemeClr>
                </a:solidFill>
              </a:rPr>
              <a:t>Mentorness</a:t>
            </a:r>
            <a:endParaRPr lang="en-IN" sz="1800" b="1" i="1" dirty="0">
              <a:solidFill>
                <a:schemeClr val="accent3">
                  <a:lumMod val="60000"/>
                  <a:lumOff val="40000"/>
                </a:schemeClr>
              </a:solidFill>
            </a:endParaRPr>
          </a:p>
          <a:p>
            <a:r>
              <a:rPr lang="en-IN" sz="1800" b="1" i="1" dirty="0">
                <a:solidFill>
                  <a:schemeClr val="accent3">
                    <a:lumMod val="60000"/>
                    <a:lumOff val="40000"/>
                  </a:schemeClr>
                </a:solidFill>
              </a:rPr>
              <a:t>Internship Project</a:t>
            </a:r>
          </a:p>
          <a:p>
            <a:r>
              <a:rPr lang="en-IN" sz="1800" b="1" i="1" dirty="0">
                <a:solidFill>
                  <a:schemeClr val="accent3">
                    <a:lumMod val="60000"/>
                    <a:lumOff val="40000"/>
                  </a:schemeClr>
                </a:solidFill>
              </a:rPr>
              <a:t>Via Email</a:t>
            </a:r>
            <a:r>
              <a:rPr lang="en-IN" sz="1400" b="1" i="1" dirty="0">
                <a:solidFill>
                  <a:schemeClr val="accent3">
                    <a:lumMod val="60000"/>
                    <a:lumOff val="40000"/>
                  </a:schemeClr>
                </a:solidFill>
              </a:rPr>
              <a:t>.</a:t>
            </a:r>
            <a:endParaRPr lang="en-IN" dirty="0"/>
          </a:p>
        </p:txBody>
      </p:sp>
      <p:sp>
        <p:nvSpPr>
          <p:cNvPr id="4" name="Text Placeholder 3">
            <a:extLst>
              <a:ext uri="{FF2B5EF4-FFF2-40B4-BE49-F238E27FC236}">
                <a16:creationId xmlns:a16="http://schemas.microsoft.com/office/drawing/2014/main" id="{7BD1208B-9FBF-4A11-6901-BADC06D79236}"/>
              </a:ext>
            </a:extLst>
          </p:cNvPr>
          <p:cNvSpPr>
            <a:spLocks noGrp="1"/>
          </p:cNvSpPr>
          <p:nvPr>
            <p:ph type="body" sz="quarter" idx="3"/>
          </p:nvPr>
        </p:nvSpPr>
        <p:spPr>
          <a:xfrm>
            <a:off x="4368800" y="2201332"/>
            <a:ext cx="3456432" cy="979189"/>
          </a:xfrm>
        </p:spPr>
        <p:txBody>
          <a:bodyPr/>
          <a:lstStyle/>
          <a:p>
            <a:pPr algn="ctr">
              <a:lnSpc>
                <a:spcPct val="70000"/>
              </a:lnSpc>
            </a:pPr>
            <a:r>
              <a:rPr lang="en-IN" b="1" i="1" dirty="0"/>
              <a:t>Data Sets</a:t>
            </a:r>
          </a:p>
          <a:p>
            <a:endParaRPr lang="en-IN" dirty="0"/>
          </a:p>
        </p:txBody>
      </p:sp>
      <p:sp>
        <p:nvSpPr>
          <p:cNvPr id="7" name="Text Placeholder 6">
            <a:extLst>
              <a:ext uri="{FF2B5EF4-FFF2-40B4-BE49-F238E27FC236}">
                <a16:creationId xmlns:a16="http://schemas.microsoft.com/office/drawing/2014/main" id="{201401F4-D3FB-D5CE-C8FB-1EF143ED68D3}"/>
              </a:ext>
            </a:extLst>
          </p:cNvPr>
          <p:cNvSpPr>
            <a:spLocks noGrp="1"/>
          </p:cNvSpPr>
          <p:nvPr>
            <p:ph type="body" sz="quarter" idx="16"/>
          </p:nvPr>
        </p:nvSpPr>
        <p:spPr>
          <a:xfrm>
            <a:off x="4366858" y="3746363"/>
            <a:ext cx="3456432" cy="2472321"/>
          </a:xfrm>
        </p:spPr>
        <p:txBody>
          <a:bodyPr/>
          <a:lstStyle/>
          <a:p>
            <a:r>
              <a:rPr lang="en-US" sz="1800" b="1" i="1" dirty="0">
                <a:solidFill>
                  <a:schemeClr val="accent3">
                    <a:lumMod val="60000"/>
                    <a:lumOff val="40000"/>
                  </a:schemeClr>
                </a:solidFill>
              </a:rPr>
              <a:t>Dataset includes two tables : `Player Details 'and `Level Details`.</a:t>
            </a:r>
            <a:endParaRPr lang="en-IN" sz="1800" b="1" i="1" dirty="0">
              <a:solidFill>
                <a:schemeClr val="accent3">
                  <a:lumMod val="60000"/>
                  <a:lumOff val="40000"/>
                </a:schemeClr>
              </a:solidFill>
            </a:endParaRPr>
          </a:p>
          <a:p>
            <a:endParaRPr lang="en-IN" dirty="0"/>
          </a:p>
        </p:txBody>
      </p:sp>
      <p:sp>
        <p:nvSpPr>
          <p:cNvPr id="5" name="Text Placeholder 4">
            <a:extLst>
              <a:ext uri="{FF2B5EF4-FFF2-40B4-BE49-F238E27FC236}">
                <a16:creationId xmlns:a16="http://schemas.microsoft.com/office/drawing/2014/main" id="{35C90C49-41CA-FAB7-B50D-A620884165E5}"/>
              </a:ext>
            </a:extLst>
          </p:cNvPr>
          <p:cNvSpPr>
            <a:spLocks noGrp="1"/>
          </p:cNvSpPr>
          <p:nvPr>
            <p:ph type="body" idx="13"/>
          </p:nvPr>
        </p:nvSpPr>
        <p:spPr>
          <a:xfrm>
            <a:off x="8051800" y="2192865"/>
            <a:ext cx="3456432" cy="987655"/>
          </a:xfrm>
        </p:spPr>
        <p:txBody>
          <a:bodyPr/>
          <a:lstStyle/>
          <a:p>
            <a:pPr algn="ctr">
              <a:lnSpc>
                <a:spcPct val="70000"/>
              </a:lnSpc>
            </a:pPr>
            <a:r>
              <a:rPr lang="en-IN" b="1" i="1" dirty="0"/>
              <a:t>Tools used</a:t>
            </a:r>
          </a:p>
          <a:p>
            <a:endParaRPr lang="en-IN" dirty="0"/>
          </a:p>
        </p:txBody>
      </p:sp>
      <p:sp>
        <p:nvSpPr>
          <p:cNvPr id="8" name="Text Placeholder 7">
            <a:extLst>
              <a:ext uri="{FF2B5EF4-FFF2-40B4-BE49-F238E27FC236}">
                <a16:creationId xmlns:a16="http://schemas.microsoft.com/office/drawing/2014/main" id="{1CEB24C9-937C-9B06-9657-09CD03C00278}"/>
              </a:ext>
            </a:extLst>
          </p:cNvPr>
          <p:cNvSpPr>
            <a:spLocks noGrp="1"/>
          </p:cNvSpPr>
          <p:nvPr>
            <p:ph type="body" sz="half" idx="17"/>
          </p:nvPr>
        </p:nvSpPr>
        <p:spPr>
          <a:xfrm>
            <a:off x="8051801" y="3817397"/>
            <a:ext cx="3456432" cy="2401299"/>
          </a:xfrm>
        </p:spPr>
        <p:txBody>
          <a:bodyPr/>
          <a:lstStyle/>
          <a:p>
            <a:r>
              <a:rPr lang="en-US" sz="1800" b="1" i="1" dirty="0">
                <a:solidFill>
                  <a:schemeClr val="accent3">
                    <a:lumMod val="60000"/>
                    <a:lumOff val="40000"/>
                  </a:schemeClr>
                </a:solidFill>
              </a:rPr>
              <a:t>Software: Excel, My SQL Workbench</a:t>
            </a:r>
          </a:p>
          <a:p>
            <a:pPr algn="l"/>
            <a:r>
              <a:rPr lang="en-IN" sz="1800" b="1" i="1" dirty="0">
                <a:solidFill>
                  <a:schemeClr val="accent3">
                    <a:lumMod val="60000"/>
                    <a:lumOff val="40000"/>
                  </a:schemeClr>
                </a:solidFill>
              </a:rPr>
              <a:t>Hardware: AMD </a:t>
            </a:r>
            <a:r>
              <a:rPr lang="en-IN" sz="1800" b="1" i="1" dirty="0" err="1">
                <a:solidFill>
                  <a:schemeClr val="accent3">
                    <a:lumMod val="60000"/>
                    <a:lumOff val="40000"/>
                  </a:schemeClr>
                </a:solidFill>
              </a:rPr>
              <a:t>Ryzen</a:t>
            </a:r>
            <a:r>
              <a:rPr lang="en-IN" sz="1800" b="1" i="1" dirty="0">
                <a:solidFill>
                  <a:schemeClr val="accent3">
                    <a:lumMod val="60000"/>
                    <a:lumOff val="40000"/>
                  </a:schemeClr>
                </a:solidFill>
              </a:rPr>
              <a:t> 3 2200G with Radeon Vega Graphics  3.50 GHz</a:t>
            </a:r>
          </a:p>
          <a:p>
            <a:pPr algn="l"/>
            <a:r>
              <a:rPr lang="en-IN" sz="1800" b="1" i="1" dirty="0">
                <a:solidFill>
                  <a:schemeClr val="accent3">
                    <a:lumMod val="60000"/>
                    <a:lumOff val="40000"/>
                  </a:schemeClr>
                </a:solidFill>
              </a:rPr>
              <a:t>Ram:8.00 GB. </a:t>
            </a:r>
          </a:p>
          <a:p>
            <a:pPr algn="l"/>
            <a:r>
              <a:rPr lang="en-IN" sz="1800" b="1" i="1" dirty="0">
                <a:solidFill>
                  <a:schemeClr val="accent3">
                    <a:lumMod val="60000"/>
                    <a:lumOff val="40000"/>
                  </a:schemeClr>
                </a:solidFill>
              </a:rPr>
              <a:t>Edition: Windows 10 pro</a:t>
            </a:r>
          </a:p>
          <a:p>
            <a:endParaRPr lang="en-IN" dirty="0"/>
          </a:p>
        </p:txBody>
      </p:sp>
    </p:spTree>
    <p:extLst>
      <p:ext uri="{BB962C8B-B14F-4D97-AF65-F5344CB8AC3E}">
        <p14:creationId xmlns:p14="http://schemas.microsoft.com/office/powerpoint/2010/main" val="3324198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015C511-7DD5-8108-F774-5D9221F416E9}"/>
              </a:ext>
            </a:extLst>
          </p:cNvPr>
          <p:cNvSpPr>
            <a:spLocks noGrp="1"/>
          </p:cNvSpPr>
          <p:nvPr>
            <p:ph type="title"/>
          </p:nvPr>
        </p:nvSpPr>
        <p:spPr>
          <a:xfrm>
            <a:off x="2043343" y="515798"/>
            <a:ext cx="8610600" cy="798097"/>
          </a:xfrm>
        </p:spPr>
        <p:txBody>
          <a:bodyPr>
            <a:noAutofit/>
          </a:bodyPr>
          <a:lstStyle/>
          <a:p>
            <a:pPr algn="ctr"/>
            <a:r>
              <a:rPr lang="en-IN" sz="2800" b="1" i="1" dirty="0">
                <a:solidFill>
                  <a:srgbClr val="00B050"/>
                </a:solidFill>
                <a:latin typeface="Times New Roman" panose="02020603050405020304" pitchFamily="18" charset="0"/>
                <a:cs typeface="Times New Roman" panose="02020603050405020304" pitchFamily="18" charset="0"/>
              </a:rPr>
              <a:t>Introduction/Brief Description on Dataset</a:t>
            </a:r>
          </a:p>
        </p:txBody>
      </p:sp>
      <p:sp>
        <p:nvSpPr>
          <p:cNvPr id="10" name="Content Placeholder 9">
            <a:extLst>
              <a:ext uri="{FF2B5EF4-FFF2-40B4-BE49-F238E27FC236}">
                <a16:creationId xmlns:a16="http://schemas.microsoft.com/office/drawing/2014/main" id="{D3675E6C-6BCE-2DEC-FE5F-DAC581ABD4A4}"/>
              </a:ext>
            </a:extLst>
          </p:cNvPr>
          <p:cNvSpPr>
            <a:spLocks noGrp="1"/>
          </p:cNvSpPr>
          <p:nvPr>
            <p:ph sz="half" idx="1"/>
          </p:nvPr>
        </p:nvSpPr>
        <p:spPr/>
        <p:txBody>
          <a:bodyPr>
            <a:normAutofit fontScale="92500" lnSpcReduction="10000"/>
          </a:bodyPr>
          <a:lstStyle/>
          <a:p>
            <a:r>
              <a:rPr lang="en-IN" i="1" dirty="0">
                <a:solidFill>
                  <a:schemeClr val="accent1"/>
                </a:solidFill>
                <a:latin typeface="Algerian" panose="04020705040A02060702" pitchFamily="82" charset="0"/>
              </a:rPr>
              <a:t>Player Details Table:</a:t>
            </a:r>
          </a:p>
          <a:p>
            <a:pPr marL="0" indent="0">
              <a:buNone/>
            </a:pPr>
            <a:endParaRPr lang="en-IN" i="1" dirty="0">
              <a:solidFill>
                <a:schemeClr val="accent1"/>
              </a:solidFill>
              <a:latin typeface="Algerian" panose="04020705040A02060702" pitchFamily="82" charset="0"/>
            </a:endParaRPr>
          </a:p>
          <a:p>
            <a:r>
              <a:rPr lang="en-IN" i="1" dirty="0">
                <a:solidFill>
                  <a:schemeClr val="accent2">
                    <a:lumMod val="60000"/>
                    <a:lumOff val="40000"/>
                  </a:schemeClr>
                </a:solidFill>
                <a:latin typeface="Algerian" panose="04020705040A02060702" pitchFamily="82" charset="0"/>
              </a:rPr>
              <a:t>`P_ID`: Player ID</a:t>
            </a:r>
          </a:p>
          <a:p>
            <a:r>
              <a:rPr lang="en-IN" i="1" dirty="0">
                <a:solidFill>
                  <a:schemeClr val="accent2">
                    <a:lumMod val="60000"/>
                    <a:lumOff val="40000"/>
                  </a:schemeClr>
                </a:solidFill>
                <a:latin typeface="Algerian" panose="04020705040A02060702" pitchFamily="82" charset="0"/>
              </a:rPr>
              <a:t>`</a:t>
            </a:r>
            <a:r>
              <a:rPr lang="en-IN" i="1" dirty="0" err="1">
                <a:solidFill>
                  <a:schemeClr val="accent2">
                    <a:lumMod val="60000"/>
                    <a:lumOff val="40000"/>
                  </a:schemeClr>
                </a:solidFill>
                <a:latin typeface="Algerian" panose="04020705040A02060702" pitchFamily="82" charset="0"/>
              </a:rPr>
              <a:t>PName</a:t>
            </a:r>
            <a:r>
              <a:rPr lang="en-IN" i="1" dirty="0">
                <a:solidFill>
                  <a:schemeClr val="accent2">
                    <a:lumMod val="60000"/>
                    <a:lumOff val="40000"/>
                  </a:schemeClr>
                </a:solidFill>
                <a:latin typeface="Algerian" panose="04020705040A02060702" pitchFamily="82" charset="0"/>
              </a:rPr>
              <a:t>`: Player Name</a:t>
            </a:r>
          </a:p>
          <a:p>
            <a:r>
              <a:rPr lang="en-IN" i="1" dirty="0">
                <a:solidFill>
                  <a:schemeClr val="accent2">
                    <a:lumMod val="60000"/>
                    <a:lumOff val="40000"/>
                  </a:schemeClr>
                </a:solidFill>
                <a:latin typeface="Algerian" panose="04020705040A02060702" pitchFamily="82" charset="0"/>
              </a:rPr>
              <a:t>`L1_status`: Level 1 Status</a:t>
            </a:r>
          </a:p>
          <a:p>
            <a:r>
              <a:rPr lang="en-IN" i="1" dirty="0">
                <a:solidFill>
                  <a:schemeClr val="accent2">
                    <a:lumMod val="60000"/>
                    <a:lumOff val="40000"/>
                  </a:schemeClr>
                </a:solidFill>
                <a:latin typeface="Algerian" panose="04020705040A02060702" pitchFamily="82" charset="0"/>
              </a:rPr>
              <a:t>`L2_status`: Level 2 Status</a:t>
            </a:r>
          </a:p>
          <a:p>
            <a:r>
              <a:rPr lang="en-IN" i="1" dirty="0">
                <a:solidFill>
                  <a:schemeClr val="accent2">
                    <a:lumMod val="60000"/>
                    <a:lumOff val="40000"/>
                  </a:schemeClr>
                </a:solidFill>
                <a:latin typeface="Algerian" panose="04020705040A02060702" pitchFamily="82" charset="0"/>
              </a:rPr>
              <a:t>`L1_code`: System generated Level 1 Code</a:t>
            </a:r>
          </a:p>
          <a:p>
            <a:r>
              <a:rPr lang="en-IN" i="1" dirty="0">
                <a:solidFill>
                  <a:schemeClr val="accent2">
                    <a:lumMod val="60000"/>
                    <a:lumOff val="40000"/>
                  </a:schemeClr>
                </a:solidFill>
                <a:latin typeface="Algerian" panose="04020705040A02060702" pitchFamily="82" charset="0"/>
              </a:rPr>
              <a:t>`L2_code`: System generated Level 2 Code</a:t>
            </a:r>
          </a:p>
        </p:txBody>
      </p:sp>
      <p:sp>
        <p:nvSpPr>
          <p:cNvPr id="11" name="Content Placeholder 10">
            <a:extLst>
              <a:ext uri="{FF2B5EF4-FFF2-40B4-BE49-F238E27FC236}">
                <a16:creationId xmlns:a16="http://schemas.microsoft.com/office/drawing/2014/main" id="{C7F778C6-E6B7-DD36-A118-58748CD2F8A2}"/>
              </a:ext>
            </a:extLst>
          </p:cNvPr>
          <p:cNvSpPr>
            <a:spLocks noGrp="1"/>
          </p:cNvSpPr>
          <p:nvPr>
            <p:ph sz="half" idx="2"/>
          </p:nvPr>
        </p:nvSpPr>
        <p:spPr>
          <a:xfrm>
            <a:off x="6172200" y="2194559"/>
            <a:ext cx="5334000" cy="4596858"/>
          </a:xfrm>
        </p:spPr>
        <p:txBody>
          <a:bodyPr>
            <a:normAutofit fontScale="92500" lnSpcReduction="10000"/>
          </a:bodyPr>
          <a:lstStyle/>
          <a:p>
            <a:r>
              <a:rPr lang="en-IN" sz="2000" i="1" dirty="0">
                <a:solidFill>
                  <a:schemeClr val="accent1"/>
                </a:solidFill>
                <a:latin typeface="Algerian" panose="04020705040A02060702" pitchFamily="82" charset="0"/>
              </a:rPr>
              <a:t>Level Details Table:</a:t>
            </a:r>
          </a:p>
          <a:p>
            <a:endParaRPr lang="en-IN" sz="2000" i="1" dirty="0">
              <a:solidFill>
                <a:schemeClr val="accent1"/>
              </a:solidFill>
              <a:latin typeface="Algerian" panose="04020705040A02060702" pitchFamily="82" charset="0"/>
            </a:endParaRPr>
          </a:p>
          <a:p>
            <a:r>
              <a:rPr lang="en-IN" i="1" dirty="0">
                <a:solidFill>
                  <a:schemeClr val="accent2">
                    <a:lumMod val="60000"/>
                    <a:lumOff val="40000"/>
                  </a:schemeClr>
                </a:solidFill>
                <a:latin typeface="Algerian" panose="04020705040A02060702" pitchFamily="82" charset="0"/>
              </a:rPr>
              <a:t>`P_ID`: Player ID</a:t>
            </a:r>
          </a:p>
          <a:p>
            <a:r>
              <a:rPr lang="en-IN" i="1" dirty="0">
                <a:solidFill>
                  <a:schemeClr val="accent2">
                    <a:lumMod val="60000"/>
                    <a:lumOff val="40000"/>
                  </a:schemeClr>
                </a:solidFill>
                <a:latin typeface="Algerian" panose="04020705040A02060702" pitchFamily="82" charset="0"/>
              </a:rPr>
              <a:t>`</a:t>
            </a:r>
            <a:r>
              <a:rPr lang="en-IN" i="1" dirty="0" err="1">
                <a:solidFill>
                  <a:schemeClr val="accent2">
                    <a:lumMod val="60000"/>
                    <a:lumOff val="40000"/>
                  </a:schemeClr>
                </a:solidFill>
                <a:latin typeface="Algerian" panose="04020705040A02060702" pitchFamily="82" charset="0"/>
              </a:rPr>
              <a:t>Dev_ID</a:t>
            </a:r>
            <a:r>
              <a:rPr lang="en-IN" i="1" dirty="0">
                <a:solidFill>
                  <a:schemeClr val="accent2">
                    <a:lumMod val="60000"/>
                    <a:lumOff val="40000"/>
                  </a:schemeClr>
                </a:solidFill>
                <a:latin typeface="Algerian" panose="04020705040A02060702" pitchFamily="82" charset="0"/>
              </a:rPr>
              <a:t>`: Device ID</a:t>
            </a:r>
          </a:p>
          <a:p>
            <a:r>
              <a:rPr lang="en-IN" i="1" dirty="0">
                <a:solidFill>
                  <a:schemeClr val="accent2">
                    <a:lumMod val="60000"/>
                    <a:lumOff val="40000"/>
                  </a:schemeClr>
                </a:solidFill>
                <a:latin typeface="Algerian" panose="04020705040A02060702" pitchFamily="82" charset="0"/>
              </a:rPr>
              <a:t>`</a:t>
            </a:r>
            <a:r>
              <a:rPr lang="en-IN" i="1" dirty="0" err="1">
                <a:solidFill>
                  <a:schemeClr val="accent2">
                    <a:lumMod val="60000"/>
                    <a:lumOff val="40000"/>
                  </a:schemeClr>
                </a:solidFill>
                <a:latin typeface="Algerian" panose="04020705040A02060702" pitchFamily="82" charset="0"/>
              </a:rPr>
              <a:t>start_time</a:t>
            </a:r>
            <a:r>
              <a:rPr lang="en-IN" i="1" dirty="0">
                <a:solidFill>
                  <a:schemeClr val="accent2">
                    <a:lumMod val="60000"/>
                    <a:lumOff val="40000"/>
                  </a:schemeClr>
                </a:solidFill>
                <a:latin typeface="Algerian" panose="04020705040A02060702" pitchFamily="82" charset="0"/>
              </a:rPr>
              <a:t>`: Start Time</a:t>
            </a:r>
          </a:p>
          <a:p>
            <a:r>
              <a:rPr lang="en-IN" i="1" dirty="0">
                <a:solidFill>
                  <a:schemeClr val="accent2">
                    <a:lumMod val="60000"/>
                    <a:lumOff val="40000"/>
                  </a:schemeClr>
                </a:solidFill>
                <a:latin typeface="Algerian" panose="04020705040A02060702" pitchFamily="82" charset="0"/>
              </a:rPr>
              <a:t>`</a:t>
            </a:r>
            <a:r>
              <a:rPr lang="en-IN" i="1" dirty="0" err="1">
                <a:solidFill>
                  <a:schemeClr val="accent2">
                    <a:lumMod val="60000"/>
                    <a:lumOff val="40000"/>
                  </a:schemeClr>
                </a:solidFill>
                <a:latin typeface="Algerian" panose="04020705040A02060702" pitchFamily="82" charset="0"/>
              </a:rPr>
              <a:t>stages_crossed</a:t>
            </a:r>
            <a:r>
              <a:rPr lang="en-IN" i="1" dirty="0">
                <a:solidFill>
                  <a:schemeClr val="accent2">
                    <a:lumMod val="60000"/>
                    <a:lumOff val="40000"/>
                  </a:schemeClr>
                </a:solidFill>
                <a:latin typeface="Algerian" panose="04020705040A02060702" pitchFamily="82" charset="0"/>
              </a:rPr>
              <a:t>`: Stages Crossed</a:t>
            </a:r>
          </a:p>
          <a:p>
            <a:r>
              <a:rPr lang="en-IN" i="1" dirty="0">
                <a:solidFill>
                  <a:schemeClr val="accent2">
                    <a:lumMod val="60000"/>
                    <a:lumOff val="40000"/>
                  </a:schemeClr>
                </a:solidFill>
                <a:latin typeface="Algerian" panose="04020705040A02060702" pitchFamily="82" charset="0"/>
              </a:rPr>
              <a:t>`level`: Game Level</a:t>
            </a:r>
          </a:p>
          <a:p>
            <a:r>
              <a:rPr lang="en-IN" i="1" dirty="0">
                <a:solidFill>
                  <a:schemeClr val="accent2">
                    <a:lumMod val="60000"/>
                    <a:lumOff val="40000"/>
                  </a:schemeClr>
                </a:solidFill>
                <a:latin typeface="Algerian" panose="04020705040A02060702" pitchFamily="82" charset="0"/>
              </a:rPr>
              <a:t>`difficulty`: Difficulty Level</a:t>
            </a:r>
          </a:p>
          <a:p>
            <a:r>
              <a:rPr lang="en-IN" i="1" dirty="0">
                <a:solidFill>
                  <a:schemeClr val="accent2">
                    <a:lumMod val="60000"/>
                    <a:lumOff val="40000"/>
                  </a:schemeClr>
                </a:solidFill>
                <a:latin typeface="Algerian" panose="04020705040A02060702" pitchFamily="82" charset="0"/>
              </a:rPr>
              <a:t>`</a:t>
            </a:r>
            <a:r>
              <a:rPr lang="en-IN" i="1" dirty="0" err="1">
                <a:solidFill>
                  <a:schemeClr val="accent2">
                    <a:lumMod val="60000"/>
                    <a:lumOff val="40000"/>
                  </a:schemeClr>
                </a:solidFill>
                <a:latin typeface="Algerian" panose="04020705040A02060702" pitchFamily="82" charset="0"/>
              </a:rPr>
              <a:t>kill_count</a:t>
            </a:r>
            <a:r>
              <a:rPr lang="en-IN" i="1" dirty="0">
                <a:solidFill>
                  <a:schemeClr val="accent2">
                    <a:lumMod val="60000"/>
                    <a:lumOff val="40000"/>
                  </a:schemeClr>
                </a:solidFill>
                <a:latin typeface="Algerian" panose="04020705040A02060702" pitchFamily="82" charset="0"/>
              </a:rPr>
              <a:t>`: Kill Count</a:t>
            </a:r>
          </a:p>
          <a:p>
            <a:r>
              <a:rPr lang="en-IN" i="1" dirty="0">
                <a:solidFill>
                  <a:schemeClr val="accent2">
                    <a:lumMod val="60000"/>
                    <a:lumOff val="40000"/>
                  </a:schemeClr>
                </a:solidFill>
                <a:latin typeface="Algerian" panose="04020705040A02060702" pitchFamily="82" charset="0"/>
              </a:rPr>
              <a:t>`</a:t>
            </a:r>
            <a:r>
              <a:rPr lang="en-IN" i="1" dirty="0" err="1">
                <a:solidFill>
                  <a:schemeClr val="accent2">
                    <a:lumMod val="60000"/>
                    <a:lumOff val="40000"/>
                  </a:schemeClr>
                </a:solidFill>
                <a:latin typeface="Algerian" panose="04020705040A02060702" pitchFamily="82" charset="0"/>
              </a:rPr>
              <a:t>headshots_count</a:t>
            </a:r>
            <a:r>
              <a:rPr lang="en-IN" i="1" dirty="0">
                <a:solidFill>
                  <a:schemeClr val="accent2">
                    <a:lumMod val="60000"/>
                    <a:lumOff val="40000"/>
                  </a:schemeClr>
                </a:solidFill>
                <a:latin typeface="Algerian" panose="04020705040A02060702" pitchFamily="82" charset="0"/>
              </a:rPr>
              <a:t>`: Headshots Count</a:t>
            </a:r>
          </a:p>
          <a:p>
            <a:r>
              <a:rPr lang="en-IN" i="1" dirty="0">
                <a:solidFill>
                  <a:schemeClr val="accent2">
                    <a:lumMod val="60000"/>
                    <a:lumOff val="40000"/>
                  </a:schemeClr>
                </a:solidFill>
                <a:latin typeface="Algerian" panose="04020705040A02060702" pitchFamily="82" charset="0"/>
              </a:rPr>
              <a:t>`score`: Player Score</a:t>
            </a:r>
          </a:p>
          <a:p>
            <a:r>
              <a:rPr lang="en-IN" i="1" dirty="0">
                <a:solidFill>
                  <a:schemeClr val="accent2">
                    <a:lumMod val="60000"/>
                    <a:lumOff val="40000"/>
                  </a:schemeClr>
                </a:solidFill>
                <a:latin typeface="Algerian" panose="04020705040A02060702" pitchFamily="82" charset="0"/>
              </a:rPr>
              <a:t> `</a:t>
            </a:r>
            <a:r>
              <a:rPr lang="en-IN" i="1" dirty="0" err="1">
                <a:solidFill>
                  <a:schemeClr val="accent2">
                    <a:lumMod val="60000"/>
                    <a:lumOff val="40000"/>
                  </a:schemeClr>
                </a:solidFill>
                <a:latin typeface="Algerian" panose="04020705040A02060702" pitchFamily="82" charset="0"/>
              </a:rPr>
              <a:t>lives_earned</a:t>
            </a:r>
            <a:r>
              <a:rPr lang="en-IN" i="1" dirty="0">
                <a:solidFill>
                  <a:schemeClr val="accent2">
                    <a:lumMod val="60000"/>
                    <a:lumOff val="40000"/>
                  </a:schemeClr>
                </a:solidFill>
                <a:latin typeface="Algerian" panose="04020705040A02060702" pitchFamily="82" charset="0"/>
              </a:rPr>
              <a:t>`: Extra Lives Earned</a:t>
            </a:r>
          </a:p>
        </p:txBody>
      </p:sp>
    </p:spTree>
    <p:extLst>
      <p:ext uri="{BB962C8B-B14F-4D97-AF65-F5344CB8AC3E}">
        <p14:creationId xmlns:p14="http://schemas.microsoft.com/office/powerpoint/2010/main" val="1111288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23F3-93C9-887E-5EAA-72E6C74472D3}"/>
              </a:ext>
            </a:extLst>
          </p:cNvPr>
          <p:cNvSpPr>
            <a:spLocks noGrp="1"/>
          </p:cNvSpPr>
          <p:nvPr>
            <p:ph type="title"/>
          </p:nvPr>
        </p:nvSpPr>
        <p:spPr>
          <a:xfrm>
            <a:off x="506027" y="1109709"/>
            <a:ext cx="11611991" cy="497149"/>
          </a:xfrm>
        </p:spPr>
        <p:txBody>
          <a:bodyPr>
            <a:normAutofit/>
          </a:bodyPr>
          <a:lstStyle/>
          <a:p>
            <a:pPr algn="ctr"/>
            <a:r>
              <a:rPr lang="en-US" sz="2000" b="1" i="1" dirty="0">
                <a:solidFill>
                  <a:schemeClr val="bg1">
                    <a:lumMod val="85000"/>
                    <a:lumOff val="15000"/>
                  </a:schemeClr>
                </a:solidFill>
                <a:latin typeface="Algerian" panose="04020705040A02060702" pitchFamily="82" charset="0"/>
              </a:rPr>
              <a:t>Q1) Extract </a:t>
            </a:r>
            <a:r>
              <a:rPr lang="en-US" sz="2000" b="1" i="1" dirty="0" err="1">
                <a:solidFill>
                  <a:schemeClr val="bg1">
                    <a:lumMod val="85000"/>
                    <a:lumOff val="15000"/>
                  </a:schemeClr>
                </a:solidFill>
                <a:latin typeface="Algerian" panose="04020705040A02060702" pitchFamily="82" charset="0"/>
              </a:rPr>
              <a:t>P_ID,Dev_ID,PName</a:t>
            </a:r>
            <a:r>
              <a:rPr lang="en-US" sz="2000" b="1" i="1" dirty="0">
                <a:solidFill>
                  <a:schemeClr val="bg1">
                    <a:lumMod val="85000"/>
                    <a:lumOff val="15000"/>
                  </a:schemeClr>
                </a:solidFill>
                <a:latin typeface="Algerian" panose="04020705040A02060702" pitchFamily="82" charset="0"/>
              </a:rPr>
              <a:t> and </a:t>
            </a:r>
            <a:r>
              <a:rPr lang="en-US" sz="2000" b="1" i="1" dirty="0" err="1">
                <a:solidFill>
                  <a:schemeClr val="bg1">
                    <a:lumMod val="85000"/>
                    <a:lumOff val="15000"/>
                  </a:schemeClr>
                </a:solidFill>
                <a:latin typeface="Algerian" panose="04020705040A02060702" pitchFamily="82" charset="0"/>
              </a:rPr>
              <a:t>Difficulty_level</a:t>
            </a:r>
            <a:r>
              <a:rPr lang="en-US" sz="2000" b="1" i="1" dirty="0">
                <a:solidFill>
                  <a:schemeClr val="bg1">
                    <a:lumMod val="85000"/>
                    <a:lumOff val="15000"/>
                  </a:schemeClr>
                </a:solidFill>
                <a:latin typeface="Algerian" panose="04020705040A02060702" pitchFamily="82" charset="0"/>
              </a:rPr>
              <a:t> of all players at level 0</a:t>
            </a:r>
            <a:endParaRPr lang="en-IN" sz="2000" b="1" i="1" dirty="0">
              <a:solidFill>
                <a:schemeClr val="bg1">
                  <a:lumMod val="85000"/>
                  <a:lumOff val="1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7619F136-7DA3-F26C-97E3-1B32C7AD91C1}"/>
              </a:ext>
            </a:extLst>
          </p:cNvPr>
          <p:cNvSpPr>
            <a:spLocks noGrp="1"/>
          </p:cNvSpPr>
          <p:nvPr>
            <p:ph sz="half" idx="1"/>
          </p:nvPr>
        </p:nvSpPr>
        <p:spPr>
          <a:xfrm>
            <a:off x="0" y="1981210"/>
            <a:ext cx="6540623" cy="2927857"/>
          </a:xfrm>
        </p:spPr>
        <p:txBody>
          <a:bodyPr/>
          <a:lstStyle/>
          <a:p>
            <a:r>
              <a:rPr lang="en-US" i="1" dirty="0">
                <a:solidFill>
                  <a:schemeClr val="accent6">
                    <a:lumMod val="50000"/>
                  </a:schemeClr>
                </a:solidFill>
                <a:latin typeface="Bahnschrift" panose="020B0502040204020203" pitchFamily="34" charset="0"/>
              </a:rPr>
              <a:t>SQL Query</a:t>
            </a:r>
          </a:p>
          <a:p>
            <a:endParaRPr lang="en-US" i="1" dirty="0">
              <a:solidFill>
                <a:schemeClr val="accent6">
                  <a:lumMod val="50000"/>
                </a:schemeClr>
              </a:solidFill>
              <a:latin typeface="Bahnschrift" panose="020B0502040204020203" pitchFamily="34" charset="0"/>
            </a:endParaRPr>
          </a:p>
          <a:p>
            <a:r>
              <a:rPr lang="en-US" sz="2000" i="1" dirty="0">
                <a:solidFill>
                  <a:schemeClr val="accent4">
                    <a:lumMod val="50000"/>
                  </a:schemeClr>
                </a:solidFill>
                <a:latin typeface="Bahnschrift" panose="020B0502040204020203" pitchFamily="34" charset="0"/>
              </a:rPr>
              <a:t>select table1.P_ID,Dev_ID,PName,Difficulty FROM level_details2 as table1left join </a:t>
            </a:r>
            <a:r>
              <a:rPr lang="en-US" sz="2000" i="1" dirty="0" err="1">
                <a:solidFill>
                  <a:schemeClr val="accent4">
                    <a:lumMod val="50000"/>
                  </a:schemeClr>
                </a:solidFill>
                <a:latin typeface="Bahnschrift" panose="020B0502040204020203" pitchFamily="34" charset="0"/>
              </a:rPr>
              <a:t>player_details</a:t>
            </a:r>
            <a:r>
              <a:rPr lang="en-US" sz="2000" i="1" dirty="0">
                <a:solidFill>
                  <a:schemeClr val="accent4">
                    <a:lumMod val="50000"/>
                  </a:schemeClr>
                </a:solidFill>
                <a:latin typeface="Bahnschrift" panose="020B0502040204020203" pitchFamily="34" charset="0"/>
              </a:rPr>
              <a:t> as table2 on table1.P_ID =table2.P_IDwhere table1.Level= 0;</a:t>
            </a:r>
            <a:endParaRPr lang="en-IN" sz="2000" i="1" dirty="0">
              <a:solidFill>
                <a:schemeClr val="accent4">
                  <a:lumMod val="50000"/>
                </a:schemeClr>
              </a:solidFill>
              <a:latin typeface="Bahnschrift" panose="020B0502040204020203" pitchFamily="34" charset="0"/>
            </a:endParaRPr>
          </a:p>
        </p:txBody>
      </p:sp>
      <p:sp>
        <p:nvSpPr>
          <p:cNvPr id="4" name="Content Placeholder 3">
            <a:extLst>
              <a:ext uri="{FF2B5EF4-FFF2-40B4-BE49-F238E27FC236}">
                <a16:creationId xmlns:a16="http://schemas.microsoft.com/office/drawing/2014/main" id="{1EF2473C-7C01-B5BF-A734-58C6367C0B99}"/>
              </a:ext>
            </a:extLst>
          </p:cNvPr>
          <p:cNvSpPr>
            <a:spLocks noGrp="1"/>
          </p:cNvSpPr>
          <p:nvPr>
            <p:ph sz="half" idx="2"/>
          </p:nvPr>
        </p:nvSpPr>
        <p:spPr>
          <a:xfrm>
            <a:off x="6172201" y="1873188"/>
            <a:ext cx="5334000" cy="4192357"/>
          </a:xfrm>
        </p:spPr>
        <p:txBody>
          <a:bodyPr/>
          <a:lstStyle/>
          <a:p>
            <a:pPr lvl="4"/>
            <a:r>
              <a:rPr lang="en-US" sz="1800" i="1" dirty="0">
                <a:solidFill>
                  <a:schemeClr val="accent6">
                    <a:lumMod val="50000"/>
                  </a:schemeClr>
                </a:solidFill>
                <a:latin typeface="Bahnschrift" panose="020B0502040204020203" pitchFamily="34" charset="0"/>
              </a:rPr>
              <a:t>Result</a:t>
            </a:r>
          </a:p>
          <a:p>
            <a:pPr lvl="4"/>
            <a:endParaRPr lang="en-IN" sz="1800" i="1" dirty="0">
              <a:solidFill>
                <a:schemeClr val="accent6">
                  <a:lumMod val="50000"/>
                </a:schemeClr>
              </a:solidFill>
              <a:latin typeface="Bahnschrift" panose="020B0502040204020203" pitchFamily="34" charset="0"/>
            </a:endParaRPr>
          </a:p>
        </p:txBody>
      </p:sp>
      <p:pic>
        <p:nvPicPr>
          <p:cNvPr id="8" name="Picture 7">
            <a:extLst>
              <a:ext uri="{FF2B5EF4-FFF2-40B4-BE49-F238E27FC236}">
                <a16:creationId xmlns:a16="http://schemas.microsoft.com/office/drawing/2014/main" id="{167E0954-9089-AD59-28A4-6B5FA0BBCD32}"/>
              </a:ext>
            </a:extLst>
          </p:cNvPr>
          <p:cNvPicPr>
            <a:picLocks noChangeAspect="1"/>
          </p:cNvPicPr>
          <p:nvPr/>
        </p:nvPicPr>
        <p:blipFill>
          <a:blip r:embed="rId2"/>
          <a:stretch>
            <a:fillRect/>
          </a:stretch>
        </p:blipFill>
        <p:spPr>
          <a:xfrm>
            <a:off x="6855920" y="2345024"/>
            <a:ext cx="5149650" cy="4335422"/>
          </a:xfrm>
          <a:prstGeom prst="rect">
            <a:avLst/>
          </a:prstGeom>
        </p:spPr>
      </p:pic>
    </p:spTree>
    <p:extLst>
      <p:ext uri="{BB962C8B-B14F-4D97-AF65-F5344CB8AC3E}">
        <p14:creationId xmlns:p14="http://schemas.microsoft.com/office/powerpoint/2010/main" val="1502876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23F3-93C9-887E-5EAA-72E6C74472D3}"/>
              </a:ext>
            </a:extLst>
          </p:cNvPr>
          <p:cNvSpPr>
            <a:spLocks noGrp="1"/>
          </p:cNvSpPr>
          <p:nvPr>
            <p:ph type="title"/>
          </p:nvPr>
        </p:nvSpPr>
        <p:spPr>
          <a:xfrm>
            <a:off x="-62144" y="1376039"/>
            <a:ext cx="12464249" cy="497149"/>
          </a:xfrm>
        </p:spPr>
        <p:txBody>
          <a:bodyPr>
            <a:normAutofit fontScale="90000"/>
          </a:bodyPr>
          <a:lstStyle/>
          <a:p>
            <a:pPr algn="l"/>
            <a:r>
              <a:rPr lang="en-US" sz="2000" b="1" i="1" dirty="0">
                <a:solidFill>
                  <a:schemeClr val="bg1">
                    <a:lumMod val="85000"/>
                    <a:lumOff val="15000"/>
                  </a:schemeClr>
                </a:solidFill>
                <a:latin typeface="Algerian" panose="04020705040A02060702" pitchFamily="82" charset="0"/>
              </a:rPr>
              <a:t>Q2) Find Level1_code wise </a:t>
            </a:r>
            <a:r>
              <a:rPr lang="en-US" sz="2000" b="1" i="1" dirty="0" err="1">
                <a:solidFill>
                  <a:schemeClr val="bg1">
                    <a:lumMod val="85000"/>
                    <a:lumOff val="15000"/>
                  </a:schemeClr>
                </a:solidFill>
                <a:latin typeface="Algerian" panose="04020705040A02060702" pitchFamily="82" charset="0"/>
              </a:rPr>
              <a:t>Avg_Kill_Count</a:t>
            </a:r>
            <a:r>
              <a:rPr lang="en-US" sz="2000" b="1" i="1" dirty="0">
                <a:solidFill>
                  <a:schemeClr val="bg1">
                    <a:lumMod val="85000"/>
                    <a:lumOff val="15000"/>
                  </a:schemeClr>
                </a:solidFill>
                <a:latin typeface="Algerian" panose="04020705040A02060702" pitchFamily="82" charset="0"/>
              </a:rPr>
              <a:t> where </a:t>
            </a:r>
            <a:r>
              <a:rPr lang="en-US" sz="2000" b="1" i="1" dirty="0" err="1">
                <a:solidFill>
                  <a:schemeClr val="bg1">
                    <a:lumMod val="85000"/>
                    <a:lumOff val="15000"/>
                  </a:schemeClr>
                </a:solidFill>
                <a:latin typeface="Algerian" panose="04020705040A02060702" pitchFamily="82" charset="0"/>
              </a:rPr>
              <a:t>lives_earned</a:t>
            </a:r>
            <a:r>
              <a:rPr lang="en-US" sz="2000" b="1" i="1" dirty="0">
                <a:solidFill>
                  <a:schemeClr val="bg1">
                    <a:lumMod val="85000"/>
                    <a:lumOff val="15000"/>
                  </a:schemeClr>
                </a:solidFill>
                <a:latin typeface="Algerian" panose="04020705040A02060702" pitchFamily="82" charset="0"/>
              </a:rPr>
              <a:t> is 2 and </a:t>
            </a:r>
            <a:r>
              <a:rPr lang="en-US" sz="2000" b="1" i="1" dirty="0" err="1">
                <a:solidFill>
                  <a:schemeClr val="bg1">
                    <a:lumMod val="85000"/>
                    <a:lumOff val="15000"/>
                  </a:schemeClr>
                </a:solidFill>
                <a:latin typeface="Algerian" panose="04020705040A02060702" pitchFamily="82" charset="0"/>
              </a:rPr>
              <a:t>atleast</a:t>
            </a:r>
            <a:r>
              <a:rPr lang="en-US" sz="2000" b="1" i="1" dirty="0">
                <a:solidFill>
                  <a:schemeClr val="bg1">
                    <a:lumMod val="85000"/>
                    <a:lumOff val="15000"/>
                  </a:schemeClr>
                </a:solidFill>
                <a:latin typeface="Algerian" panose="04020705040A02060702" pitchFamily="82" charset="0"/>
              </a:rPr>
              <a:t> 3 stages are crossed</a:t>
            </a:r>
            <a:endParaRPr lang="en-IN" sz="2000" b="1" i="1" dirty="0">
              <a:solidFill>
                <a:schemeClr val="bg1">
                  <a:lumMod val="85000"/>
                  <a:lumOff val="1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7619F136-7DA3-F26C-97E3-1B32C7AD91C1}"/>
              </a:ext>
            </a:extLst>
          </p:cNvPr>
          <p:cNvSpPr>
            <a:spLocks noGrp="1"/>
          </p:cNvSpPr>
          <p:nvPr>
            <p:ph sz="half" idx="1"/>
          </p:nvPr>
        </p:nvSpPr>
        <p:spPr>
          <a:xfrm>
            <a:off x="0" y="2056956"/>
            <a:ext cx="6540623" cy="2927857"/>
          </a:xfrm>
        </p:spPr>
        <p:txBody>
          <a:bodyPr/>
          <a:lstStyle/>
          <a:p>
            <a:r>
              <a:rPr lang="en-US" i="1" dirty="0">
                <a:solidFill>
                  <a:schemeClr val="accent6">
                    <a:lumMod val="50000"/>
                  </a:schemeClr>
                </a:solidFill>
                <a:latin typeface="Bahnschrift" panose="020B0502040204020203" pitchFamily="34" charset="0"/>
              </a:rPr>
              <a:t>SQL Query</a:t>
            </a:r>
          </a:p>
          <a:p>
            <a:endParaRPr lang="en-US" i="1" dirty="0">
              <a:solidFill>
                <a:schemeClr val="accent6">
                  <a:lumMod val="50000"/>
                </a:schemeClr>
              </a:solidFill>
              <a:latin typeface="Bahnschrift" panose="020B0502040204020203" pitchFamily="34" charset="0"/>
            </a:endParaRPr>
          </a:p>
          <a:p>
            <a:r>
              <a:rPr lang="en-US" sz="2000" i="1" dirty="0">
                <a:solidFill>
                  <a:schemeClr val="accent4">
                    <a:lumMod val="50000"/>
                  </a:schemeClr>
                </a:solidFill>
                <a:latin typeface="Bahnschrift" panose="020B0502040204020203" pitchFamily="34" charset="0"/>
              </a:rPr>
              <a:t>select table2.L1_Status,avg(</a:t>
            </a:r>
            <a:r>
              <a:rPr lang="en-US" sz="2000" i="1" dirty="0" err="1">
                <a:solidFill>
                  <a:schemeClr val="accent4">
                    <a:lumMod val="50000"/>
                  </a:schemeClr>
                </a:solidFill>
                <a:latin typeface="Bahnschrift" panose="020B0502040204020203" pitchFamily="34" charset="0"/>
              </a:rPr>
              <a:t>Kill_Count</a:t>
            </a:r>
            <a:r>
              <a:rPr lang="en-US" sz="2000" i="1" dirty="0">
                <a:solidFill>
                  <a:schemeClr val="accent4">
                    <a:lumMod val="50000"/>
                  </a:schemeClr>
                </a:solidFill>
                <a:latin typeface="Bahnschrift" panose="020B0502040204020203" pitchFamily="34" charset="0"/>
              </a:rPr>
              <a:t>) from level_details2 as table1left join </a:t>
            </a:r>
            <a:r>
              <a:rPr lang="en-US" sz="2000" i="1" dirty="0" err="1">
                <a:solidFill>
                  <a:schemeClr val="accent4">
                    <a:lumMod val="50000"/>
                  </a:schemeClr>
                </a:solidFill>
                <a:latin typeface="Bahnschrift" panose="020B0502040204020203" pitchFamily="34" charset="0"/>
              </a:rPr>
              <a:t>player_details</a:t>
            </a:r>
            <a:r>
              <a:rPr lang="en-US" sz="2000" i="1" dirty="0">
                <a:solidFill>
                  <a:schemeClr val="accent4">
                    <a:lumMod val="50000"/>
                  </a:schemeClr>
                </a:solidFill>
                <a:latin typeface="Bahnschrift" panose="020B0502040204020203" pitchFamily="34" charset="0"/>
              </a:rPr>
              <a:t> as table2 on table1.P_ID =table2.P_IDwhere table1.Lives_Earned = 2 and table1.Stages_crossed&gt;=3 group by table2.L1_Status;</a:t>
            </a:r>
            <a:endParaRPr lang="en-IN" sz="2000" i="1" dirty="0">
              <a:solidFill>
                <a:schemeClr val="accent4">
                  <a:lumMod val="50000"/>
                </a:schemeClr>
              </a:solidFill>
              <a:latin typeface="Bahnschrift" panose="020B0502040204020203" pitchFamily="34" charset="0"/>
            </a:endParaRPr>
          </a:p>
        </p:txBody>
      </p:sp>
      <p:sp>
        <p:nvSpPr>
          <p:cNvPr id="4" name="Content Placeholder 3">
            <a:extLst>
              <a:ext uri="{FF2B5EF4-FFF2-40B4-BE49-F238E27FC236}">
                <a16:creationId xmlns:a16="http://schemas.microsoft.com/office/drawing/2014/main" id="{1EF2473C-7C01-B5BF-A734-58C6367C0B99}"/>
              </a:ext>
            </a:extLst>
          </p:cNvPr>
          <p:cNvSpPr>
            <a:spLocks noGrp="1"/>
          </p:cNvSpPr>
          <p:nvPr>
            <p:ph sz="half" idx="2"/>
          </p:nvPr>
        </p:nvSpPr>
        <p:spPr>
          <a:xfrm>
            <a:off x="6172201" y="1873188"/>
            <a:ext cx="5334000" cy="4192357"/>
          </a:xfrm>
        </p:spPr>
        <p:txBody>
          <a:bodyPr/>
          <a:lstStyle/>
          <a:p>
            <a:pPr lvl="4"/>
            <a:r>
              <a:rPr lang="en-US" sz="1800" i="1" dirty="0">
                <a:solidFill>
                  <a:schemeClr val="accent6">
                    <a:lumMod val="50000"/>
                  </a:schemeClr>
                </a:solidFill>
                <a:latin typeface="Bahnschrift" panose="020B0502040204020203" pitchFamily="34" charset="0"/>
              </a:rPr>
              <a:t>Result</a:t>
            </a:r>
          </a:p>
          <a:p>
            <a:pPr lvl="4"/>
            <a:endParaRPr lang="en-IN" sz="1800" i="1" dirty="0">
              <a:solidFill>
                <a:schemeClr val="accent6">
                  <a:lumMod val="50000"/>
                </a:schemeClr>
              </a:solidFill>
              <a:latin typeface="Bahnschrift" panose="020B0502040204020203" pitchFamily="34" charset="0"/>
            </a:endParaRPr>
          </a:p>
        </p:txBody>
      </p:sp>
      <p:pic>
        <p:nvPicPr>
          <p:cNvPr id="6" name="Picture 5">
            <a:extLst>
              <a:ext uri="{FF2B5EF4-FFF2-40B4-BE49-F238E27FC236}">
                <a16:creationId xmlns:a16="http://schemas.microsoft.com/office/drawing/2014/main" id="{6B138D65-0BF3-24BD-CE4E-D2149BDA35DD}"/>
              </a:ext>
            </a:extLst>
          </p:cNvPr>
          <p:cNvPicPr>
            <a:picLocks noChangeAspect="1"/>
          </p:cNvPicPr>
          <p:nvPr/>
        </p:nvPicPr>
        <p:blipFill>
          <a:blip r:embed="rId2"/>
          <a:stretch>
            <a:fillRect/>
          </a:stretch>
        </p:blipFill>
        <p:spPr>
          <a:xfrm>
            <a:off x="7701517" y="2732473"/>
            <a:ext cx="4513693" cy="1164824"/>
          </a:xfrm>
          <a:prstGeom prst="rect">
            <a:avLst/>
          </a:prstGeom>
        </p:spPr>
      </p:pic>
    </p:spTree>
    <p:extLst>
      <p:ext uri="{BB962C8B-B14F-4D97-AF65-F5344CB8AC3E}">
        <p14:creationId xmlns:p14="http://schemas.microsoft.com/office/powerpoint/2010/main" val="470967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23F3-93C9-887E-5EAA-72E6C74472D3}"/>
              </a:ext>
            </a:extLst>
          </p:cNvPr>
          <p:cNvSpPr>
            <a:spLocks noGrp="1"/>
          </p:cNvSpPr>
          <p:nvPr>
            <p:ph type="title"/>
          </p:nvPr>
        </p:nvSpPr>
        <p:spPr>
          <a:xfrm>
            <a:off x="-62143" y="1376039"/>
            <a:ext cx="12254143" cy="497149"/>
          </a:xfrm>
        </p:spPr>
        <p:txBody>
          <a:bodyPr>
            <a:noAutofit/>
          </a:bodyPr>
          <a:lstStyle/>
          <a:p>
            <a:pPr algn="l"/>
            <a:r>
              <a:rPr lang="en-US" sz="1600" b="1" i="1" dirty="0">
                <a:solidFill>
                  <a:schemeClr val="bg1">
                    <a:lumMod val="85000"/>
                    <a:lumOff val="15000"/>
                  </a:schemeClr>
                </a:solidFill>
                <a:latin typeface="Algerian" panose="04020705040A02060702" pitchFamily="82" charset="0"/>
              </a:rPr>
              <a:t>Q3) Find the total number of stages crossed at each </a:t>
            </a:r>
            <a:r>
              <a:rPr lang="en-US" sz="1600" b="1" i="1" dirty="0" err="1">
                <a:solidFill>
                  <a:schemeClr val="bg1">
                    <a:lumMod val="85000"/>
                    <a:lumOff val="15000"/>
                  </a:schemeClr>
                </a:solidFill>
                <a:latin typeface="Algerian" panose="04020705040A02060702" pitchFamily="82" charset="0"/>
              </a:rPr>
              <a:t>diffuculty</a:t>
            </a:r>
            <a:r>
              <a:rPr lang="en-US" sz="1600" b="1" i="1" dirty="0">
                <a:solidFill>
                  <a:schemeClr val="bg1">
                    <a:lumMod val="85000"/>
                    <a:lumOff val="15000"/>
                  </a:schemeClr>
                </a:solidFill>
                <a:latin typeface="Algerian" panose="04020705040A02060702" pitchFamily="82" charset="0"/>
              </a:rPr>
              <a:t> level where for Level2 with players use </a:t>
            </a:r>
            <a:r>
              <a:rPr lang="en-US" sz="1600" b="1" i="1" dirty="0" err="1">
                <a:solidFill>
                  <a:schemeClr val="bg1">
                    <a:lumMod val="85000"/>
                    <a:lumOff val="15000"/>
                  </a:schemeClr>
                </a:solidFill>
                <a:latin typeface="Algerian" panose="04020705040A02060702" pitchFamily="82" charset="0"/>
              </a:rPr>
              <a:t>zm_series</a:t>
            </a:r>
            <a:r>
              <a:rPr lang="en-US" sz="1600" b="1" i="1" dirty="0">
                <a:solidFill>
                  <a:schemeClr val="bg1">
                    <a:lumMod val="85000"/>
                    <a:lumOff val="15000"/>
                  </a:schemeClr>
                </a:solidFill>
                <a:latin typeface="Algerian" panose="04020705040A02060702" pitchFamily="82" charset="0"/>
              </a:rPr>
              <a:t> devices. Arrange the result-- in </a:t>
            </a:r>
            <a:r>
              <a:rPr lang="en-US" sz="1600" b="1" i="1" dirty="0" err="1">
                <a:solidFill>
                  <a:schemeClr val="bg1">
                    <a:lumMod val="85000"/>
                    <a:lumOff val="15000"/>
                  </a:schemeClr>
                </a:solidFill>
                <a:latin typeface="Algerian" panose="04020705040A02060702" pitchFamily="82" charset="0"/>
              </a:rPr>
              <a:t>decsreasing</a:t>
            </a:r>
            <a:r>
              <a:rPr lang="en-US" sz="1600" b="1" i="1" dirty="0">
                <a:solidFill>
                  <a:schemeClr val="bg1">
                    <a:lumMod val="85000"/>
                    <a:lumOff val="15000"/>
                  </a:schemeClr>
                </a:solidFill>
                <a:latin typeface="Algerian" panose="04020705040A02060702" pitchFamily="82" charset="0"/>
              </a:rPr>
              <a:t> order of total number of stages crossed.</a:t>
            </a:r>
            <a:endParaRPr lang="en-IN" sz="1600" b="1" i="1" dirty="0">
              <a:solidFill>
                <a:schemeClr val="bg1">
                  <a:lumMod val="85000"/>
                  <a:lumOff val="1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7619F136-7DA3-F26C-97E3-1B32C7AD91C1}"/>
              </a:ext>
            </a:extLst>
          </p:cNvPr>
          <p:cNvSpPr>
            <a:spLocks noGrp="1"/>
          </p:cNvSpPr>
          <p:nvPr>
            <p:ph sz="half" idx="1"/>
          </p:nvPr>
        </p:nvSpPr>
        <p:spPr>
          <a:xfrm>
            <a:off x="90995" y="2139074"/>
            <a:ext cx="6540623" cy="2927857"/>
          </a:xfrm>
        </p:spPr>
        <p:txBody>
          <a:bodyPr/>
          <a:lstStyle/>
          <a:p>
            <a:r>
              <a:rPr lang="en-US" i="1" dirty="0">
                <a:solidFill>
                  <a:schemeClr val="accent6">
                    <a:lumMod val="50000"/>
                  </a:schemeClr>
                </a:solidFill>
                <a:latin typeface="Bahnschrift" panose="020B0502040204020203" pitchFamily="34" charset="0"/>
              </a:rPr>
              <a:t>SQL Query</a:t>
            </a:r>
          </a:p>
          <a:p>
            <a:endParaRPr lang="en-US" i="1" dirty="0">
              <a:solidFill>
                <a:schemeClr val="accent6">
                  <a:lumMod val="50000"/>
                </a:schemeClr>
              </a:solidFill>
              <a:latin typeface="Bahnschrift" panose="020B0502040204020203" pitchFamily="34" charset="0"/>
            </a:endParaRPr>
          </a:p>
          <a:p>
            <a:r>
              <a:rPr lang="en-US" sz="2000" i="1" dirty="0">
                <a:solidFill>
                  <a:schemeClr val="accent4">
                    <a:lumMod val="50000"/>
                  </a:schemeClr>
                </a:solidFill>
                <a:latin typeface="Bahnschrift" panose="020B0502040204020203" pitchFamily="34" charset="0"/>
              </a:rPr>
              <a:t>Select table1.Difficulty,sum(</a:t>
            </a:r>
            <a:r>
              <a:rPr lang="en-US" sz="2000" i="1" dirty="0" err="1">
                <a:solidFill>
                  <a:schemeClr val="accent4">
                    <a:lumMod val="50000"/>
                  </a:schemeClr>
                </a:solidFill>
                <a:latin typeface="Bahnschrift" panose="020B0502040204020203" pitchFamily="34" charset="0"/>
              </a:rPr>
              <a:t>Stages_crossed</a:t>
            </a:r>
            <a:r>
              <a:rPr lang="en-US" sz="2000" i="1" dirty="0">
                <a:solidFill>
                  <a:schemeClr val="accent4">
                    <a:lumMod val="50000"/>
                  </a:schemeClr>
                </a:solidFill>
                <a:latin typeface="Bahnschrift" panose="020B0502040204020203" pitchFamily="34" charset="0"/>
              </a:rPr>
              <a:t>) as 'Total number of stages crossed' from level_details2 as table1left join </a:t>
            </a:r>
            <a:r>
              <a:rPr lang="en-US" sz="2000" i="1" dirty="0" err="1">
                <a:solidFill>
                  <a:schemeClr val="accent4">
                    <a:lumMod val="50000"/>
                  </a:schemeClr>
                </a:solidFill>
                <a:latin typeface="Bahnschrift" panose="020B0502040204020203" pitchFamily="34" charset="0"/>
              </a:rPr>
              <a:t>player_details</a:t>
            </a:r>
            <a:r>
              <a:rPr lang="en-US" sz="2000" i="1" dirty="0">
                <a:solidFill>
                  <a:schemeClr val="accent4">
                    <a:lumMod val="50000"/>
                  </a:schemeClr>
                </a:solidFill>
                <a:latin typeface="Bahnschrift" panose="020B0502040204020203" pitchFamily="34" charset="0"/>
              </a:rPr>
              <a:t> as table2 on table1.P_ID =table2.P_IDwhere table1.Level = 2 and table1.Dev_ID like '</a:t>
            </a:r>
            <a:r>
              <a:rPr lang="en-US" sz="2000" i="1" dirty="0" err="1">
                <a:solidFill>
                  <a:schemeClr val="accent4">
                    <a:lumMod val="50000"/>
                  </a:schemeClr>
                </a:solidFill>
                <a:latin typeface="Bahnschrift" panose="020B0502040204020203" pitchFamily="34" charset="0"/>
              </a:rPr>
              <a:t>zm</a:t>
            </a:r>
            <a:r>
              <a:rPr lang="en-US" sz="2000" i="1" dirty="0">
                <a:solidFill>
                  <a:schemeClr val="accent4">
                    <a:lumMod val="50000"/>
                  </a:schemeClr>
                </a:solidFill>
                <a:latin typeface="Bahnschrift" panose="020B0502040204020203" pitchFamily="34" charset="0"/>
              </a:rPr>
              <a:t>%'group by table1.Difficulty order by 'Total number of stages crossed' desc;</a:t>
            </a:r>
            <a:endParaRPr lang="en-IN" sz="2000" i="1" dirty="0">
              <a:solidFill>
                <a:schemeClr val="accent4">
                  <a:lumMod val="50000"/>
                </a:schemeClr>
              </a:solidFill>
              <a:latin typeface="Bahnschrift" panose="020B0502040204020203" pitchFamily="34" charset="0"/>
            </a:endParaRPr>
          </a:p>
        </p:txBody>
      </p:sp>
      <p:sp>
        <p:nvSpPr>
          <p:cNvPr id="4" name="Content Placeholder 3">
            <a:extLst>
              <a:ext uri="{FF2B5EF4-FFF2-40B4-BE49-F238E27FC236}">
                <a16:creationId xmlns:a16="http://schemas.microsoft.com/office/drawing/2014/main" id="{1EF2473C-7C01-B5BF-A734-58C6367C0B99}"/>
              </a:ext>
            </a:extLst>
          </p:cNvPr>
          <p:cNvSpPr>
            <a:spLocks noGrp="1"/>
          </p:cNvSpPr>
          <p:nvPr>
            <p:ph sz="half" idx="2"/>
          </p:nvPr>
        </p:nvSpPr>
        <p:spPr>
          <a:xfrm>
            <a:off x="6172201" y="1873188"/>
            <a:ext cx="5334000" cy="4192357"/>
          </a:xfrm>
        </p:spPr>
        <p:txBody>
          <a:bodyPr/>
          <a:lstStyle/>
          <a:p>
            <a:pPr lvl="4"/>
            <a:r>
              <a:rPr lang="en-US" sz="1800" i="1" dirty="0">
                <a:solidFill>
                  <a:schemeClr val="accent6">
                    <a:lumMod val="50000"/>
                  </a:schemeClr>
                </a:solidFill>
                <a:latin typeface="Bahnschrift" panose="020B0502040204020203" pitchFamily="34" charset="0"/>
              </a:rPr>
              <a:t>Result</a:t>
            </a:r>
          </a:p>
          <a:p>
            <a:pPr lvl="4"/>
            <a:endParaRPr lang="en-IN" sz="1800" i="1" dirty="0">
              <a:solidFill>
                <a:schemeClr val="accent6">
                  <a:lumMod val="50000"/>
                </a:schemeClr>
              </a:solidFill>
              <a:latin typeface="Bahnschrift" panose="020B0502040204020203" pitchFamily="34" charset="0"/>
            </a:endParaRPr>
          </a:p>
        </p:txBody>
      </p:sp>
      <p:pic>
        <p:nvPicPr>
          <p:cNvPr id="7" name="Picture 6">
            <a:extLst>
              <a:ext uri="{FF2B5EF4-FFF2-40B4-BE49-F238E27FC236}">
                <a16:creationId xmlns:a16="http://schemas.microsoft.com/office/drawing/2014/main" id="{2B27EBB9-2069-81B0-C406-7545FD084A64}"/>
              </a:ext>
            </a:extLst>
          </p:cNvPr>
          <p:cNvPicPr>
            <a:picLocks noChangeAspect="1"/>
          </p:cNvPicPr>
          <p:nvPr/>
        </p:nvPicPr>
        <p:blipFill>
          <a:blip r:embed="rId2"/>
          <a:stretch>
            <a:fillRect/>
          </a:stretch>
        </p:blipFill>
        <p:spPr>
          <a:xfrm>
            <a:off x="6631618" y="2749625"/>
            <a:ext cx="5349476" cy="2317305"/>
          </a:xfrm>
          <a:prstGeom prst="rect">
            <a:avLst/>
          </a:prstGeom>
        </p:spPr>
      </p:pic>
    </p:spTree>
    <p:extLst>
      <p:ext uri="{BB962C8B-B14F-4D97-AF65-F5344CB8AC3E}">
        <p14:creationId xmlns:p14="http://schemas.microsoft.com/office/powerpoint/2010/main" val="2284664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23F3-93C9-887E-5EAA-72E6C74472D3}"/>
              </a:ext>
            </a:extLst>
          </p:cNvPr>
          <p:cNvSpPr>
            <a:spLocks noGrp="1"/>
          </p:cNvSpPr>
          <p:nvPr>
            <p:ph type="title"/>
          </p:nvPr>
        </p:nvSpPr>
        <p:spPr>
          <a:xfrm>
            <a:off x="-62143" y="1376039"/>
            <a:ext cx="12254143" cy="497149"/>
          </a:xfrm>
        </p:spPr>
        <p:txBody>
          <a:bodyPr>
            <a:noAutofit/>
          </a:bodyPr>
          <a:lstStyle/>
          <a:p>
            <a:pPr algn="l"/>
            <a:r>
              <a:rPr lang="en-US" sz="1600" b="1" i="1" dirty="0">
                <a:solidFill>
                  <a:schemeClr val="bg1">
                    <a:lumMod val="85000"/>
                    <a:lumOff val="15000"/>
                  </a:schemeClr>
                </a:solidFill>
                <a:latin typeface="Algerian" panose="04020705040A02060702" pitchFamily="82" charset="0"/>
              </a:rPr>
              <a:t>Q4) Extract P_ID and the total number of unique dates for those players who have played games on multiple days.</a:t>
            </a:r>
            <a:endParaRPr lang="en-IN" sz="1600" b="1" i="1" dirty="0">
              <a:solidFill>
                <a:schemeClr val="bg1">
                  <a:lumMod val="85000"/>
                  <a:lumOff val="1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7619F136-7DA3-F26C-97E3-1B32C7AD91C1}"/>
              </a:ext>
            </a:extLst>
          </p:cNvPr>
          <p:cNvSpPr>
            <a:spLocks noGrp="1"/>
          </p:cNvSpPr>
          <p:nvPr>
            <p:ph sz="half" idx="1"/>
          </p:nvPr>
        </p:nvSpPr>
        <p:spPr>
          <a:xfrm>
            <a:off x="90995" y="2139074"/>
            <a:ext cx="6540623" cy="2927857"/>
          </a:xfrm>
        </p:spPr>
        <p:txBody>
          <a:bodyPr/>
          <a:lstStyle/>
          <a:p>
            <a:r>
              <a:rPr lang="en-US" i="1" dirty="0">
                <a:solidFill>
                  <a:schemeClr val="accent6">
                    <a:lumMod val="50000"/>
                  </a:schemeClr>
                </a:solidFill>
                <a:latin typeface="Bahnschrift" panose="020B0502040204020203" pitchFamily="34" charset="0"/>
              </a:rPr>
              <a:t>SQL Query</a:t>
            </a:r>
          </a:p>
          <a:p>
            <a:endParaRPr lang="en-US" i="1" dirty="0">
              <a:solidFill>
                <a:schemeClr val="accent6">
                  <a:lumMod val="50000"/>
                </a:schemeClr>
              </a:solidFill>
              <a:latin typeface="Bahnschrift" panose="020B0502040204020203" pitchFamily="34" charset="0"/>
            </a:endParaRPr>
          </a:p>
          <a:p>
            <a:r>
              <a:rPr lang="en-US" sz="2000" i="1" dirty="0">
                <a:solidFill>
                  <a:schemeClr val="accent4">
                    <a:lumMod val="50000"/>
                  </a:schemeClr>
                </a:solidFill>
                <a:latin typeface="Bahnschrift" panose="020B0502040204020203" pitchFamily="34" charset="0"/>
              </a:rPr>
              <a:t>select </a:t>
            </a:r>
            <a:r>
              <a:rPr lang="en-US" sz="2000" i="1" dirty="0" err="1">
                <a:solidFill>
                  <a:schemeClr val="accent4">
                    <a:lumMod val="50000"/>
                  </a:schemeClr>
                </a:solidFill>
                <a:latin typeface="Bahnschrift" panose="020B0502040204020203" pitchFamily="34" charset="0"/>
              </a:rPr>
              <a:t>P_ID,count</a:t>
            </a:r>
            <a:r>
              <a:rPr lang="en-US" sz="2000" i="1" dirty="0">
                <a:solidFill>
                  <a:schemeClr val="accent4">
                    <a:lumMod val="50000"/>
                  </a:schemeClr>
                </a:solidFill>
                <a:latin typeface="Bahnschrift" panose="020B0502040204020203" pitchFamily="34" charset="0"/>
              </a:rPr>
              <a:t>(distinct(</a:t>
            </a:r>
            <a:r>
              <a:rPr lang="en-US" sz="2000" i="1" dirty="0" err="1">
                <a:solidFill>
                  <a:schemeClr val="accent4">
                    <a:lumMod val="50000"/>
                  </a:schemeClr>
                </a:solidFill>
                <a:latin typeface="Bahnschrift" panose="020B0502040204020203" pitchFamily="34" charset="0"/>
              </a:rPr>
              <a:t>TimeStamp</a:t>
            </a:r>
            <a:r>
              <a:rPr lang="en-US" sz="2000" i="1" dirty="0">
                <a:solidFill>
                  <a:schemeClr val="accent4">
                    <a:lumMod val="50000"/>
                  </a:schemeClr>
                </a:solidFill>
                <a:latin typeface="Bahnschrift" panose="020B0502040204020203" pitchFamily="34" charset="0"/>
              </a:rPr>
              <a:t>)) as </a:t>
            </a:r>
            <a:r>
              <a:rPr lang="en-US" sz="2000" i="1" dirty="0" err="1">
                <a:solidFill>
                  <a:schemeClr val="accent4">
                    <a:lumMod val="50000"/>
                  </a:schemeClr>
                </a:solidFill>
                <a:latin typeface="Bahnschrift" panose="020B0502040204020203" pitchFamily="34" charset="0"/>
              </a:rPr>
              <a:t>Unique_dates</a:t>
            </a:r>
            <a:r>
              <a:rPr lang="en-US" sz="2000" i="1" dirty="0">
                <a:solidFill>
                  <a:schemeClr val="accent4">
                    <a:lumMod val="50000"/>
                  </a:schemeClr>
                </a:solidFill>
                <a:latin typeface="Bahnschrift" panose="020B0502040204020203" pitchFamily="34" charset="0"/>
              </a:rPr>
              <a:t> from level_details2 group by P_ID having count(distinct(</a:t>
            </a:r>
            <a:r>
              <a:rPr lang="en-US" sz="2000" i="1" dirty="0" err="1">
                <a:solidFill>
                  <a:schemeClr val="accent4">
                    <a:lumMod val="50000"/>
                  </a:schemeClr>
                </a:solidFill>
                <a:latin typeface="Bahnschrift" panose="020B0502040204020203" pitchFamily="34" charset="0"/>
              </a:rPr>
              <a:t>TimeStamp</a:t>
            </a:r>
            <a:r>
              <a:rPr lang="en-US" sz="2000" i="1" dirty="0">
                <a:solidFill>
                  <a:schemeClr val="accent4">
                    <a:lumMod val="50000"/>
                  </a:schemeClr>
                </a:solidFill>
                <a:latin typeface="Bahnschrift" panose="020B0502040204020203" pitchFamily="34" charset="0"/>
              </a:rPr>
              <a:t>)) &gt;1;	</a:t>
            </a:r>
            <a:endParaRPr lang="en-IN" sz="2000" i="1" dirty="0">
              <a:solidFill>
                <a:schemeClr val="accent4">
                  <a:lumMod val="50000"/>
                </a:schemeClr>
              </a:solidFill>
              <a:latin typeface="Bahnschrift" panose="020B0502040204020203" pitchFamily="34" charset="0"/>
            </a:endParaRPr>
          </a:p>
        </p:txBody>
      </p:sp>
      <p:sp>
        <p:nvSpPr>
          <p:cNvPr id="4" name="Content Placeholder 3">
            <a:extLst>
              <a:ext uri="{FF2B5EF4-FFF2-40B4-BE49-F238E27FC236}">
                <a16:creationId xmlns:a16="http://schemas.microsoft.com/office/drawing/2014/main" id="{1EF2473C-7C01-B5BF-A734-58C6367C0B99}"/>
              </a:ext>
            </a:extLst>
          </p:cNvPr>
          <p:cNvSpPr>
            <a:spLocks noGrp="1"/>
          </p:cNvSpPr>
          <p:nvPr>
            <p:ph sz="half" idx="2"/>
          </p:nvPr>
        </p:nvSpPr>
        <p:spPr>
          <a:xfrm>
            <a:off x="6172201" y="1873188"/>
            <a:ext cx="5334000" cy="4192357"/>
          </a:xfrm>
        </p:spPr>
        <p:txBody>
          <a:bodyPr/>
          <a:lstStyle/>
          <a:p>
            <a:pPr lvl="4"/>
            <a:r>
              <a:rPr lang="en-US" sz="1800" i="1" dirty="0">
                <a:solidFill>
                  <a:schemeClr val="accent6">
                    <a:lumMod val="50000"/>
                  </a:schemeClr>
                </a:solidFill>
                <a:latin typeface="Bahnschrift" panose="020B0502040204020203" pitchFamily="34" charset="0"/>
              </a:rPr>
              <a:t>Result</a:t>
            </a:r>
          </a:p>
          <a:p>
            <a:pPr lvl="4"/>
            <a:endParaRPr lang="en-IN" sz="1800" i="1" dirty="0">
              <a:solidFill>
                <a:schemeClr val="accent6">
                  <a:lumMod val="50000"/>
                </a:schemeClr>
              </a:solidFill>
              <a:latin typeface="Bahnschrift" panose="020B0502040204020203" pitchFamily="34" charset="0"/>
            </a:endParaRPr>
          </a:p>
        </p:txBody>
      </p:sp>
      <p:pic>
        <p:nvPicPr>
          <p:cNvPr id="9" name="Picture 8">
            <a:extLst>
              <a:ext uri="{FF2B5EF4-FFF2-40B4-BE49-F238E27FC236}">
                <a16:creationId xmlns:a16="http://schemas.microsoft.com/office/drawing/2014/main" id="{F29164A3-E3B6-4535-424B-8458765303F1}"/>
              </a:ext>
            </a:extLst>
          </p:cNvPr>
          <p:cNvPicPr>
            <a:picLocks noChangeAspect="1"/>
          </p:cNvPicPr>
          <p:nvPr/>
        </p:nvPicPr>
        <p:blipFill>
          <a:blip r:embed="rId2"/>
          <a:stretch>
            <a:fillRect/>
          </a:stretch>
        </p:blipFill>
        <p:spPr>
          <a:xfrm>
            <a:off x="7297258" y="2364404"/>
            <a:ext cx="4341367" cy="4415784"/>
          </a:xfrm>
          <a:prstGeom prst="rect">
            <a:avLst/>
          </a:prstGeom>
        </p:spPr>
      </p:pic>
    </p:spTree>
    <p:extLst>
      <p:ext uri="{BB962C8B-B14F-4D97-AF65-F5344CB8AC3E}">
        <p14:creationId xmlns:p14="http://schemas.microsoft.com/office/powerpoint/2010/main" val="331041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23F3-93C9-887E-5EAA-72E6C74472D3}"/>
              </a:ext>
            </a:extLst>
          </p:cNvPr>
          <p:cNvSpPr>
            <a:spLocks noGrp="1"/>
          </p:cNvSpPr>
          <p:nvPr>
            <p:ph type="title"/>
          </p:nvPr>
        </p:nvSpPr>
        <p:spPr>
          <a:xfrm>
            <a:off x="-62143" y="1376039"/>
            <a:ext cx="12254143" cy="497149"/>
          </a:xfrm>
        </p:spPr>
        <p:txBody>
          <a:bodyPr>
            <a:noAutofit/>
          </a:bodyPr>
          <a:lstStyle/>
          <a:p>
            <a:pPr algn="l"/>
            <a:r>
              <a:rPr lang="en-US" sz="1600" b="1" i="1" dirty="0">
                <a:solidFill>
                  <a:schemeClr val="bg1">
                    <a:lumMod val="85000"/>
                    <a:lumOff val="15000"/>
                  </a:schemeClr>
                </a:solidFill>
                <a:latin typeface="Algerian" panose="04020705040A02060702" pitchFamily="82" charset="0"/>
              </a:rPr>
              <a:t>Q5) Find P_ID and level wise sum of </a:t>
            </a:r>
            <a:r>
              <a:rPr lang="en-US" sz="1600" b="1" i="1" dirty="0" err="1">
                <a:solidFill>
                  <a:schemeClr val="bg1">
                    <a:lumMod val="85000"/>
                    <a:lumOff val="15000"/>
                  </a:schemeClr>
                </a:solidFill>
                <a:latin typeface="Algerian" panose="04020705040A02060702" pitchFamily="82" charset="0"/>
              </a:rPr>
              <a:t>kill_counts</a:t>
            </a:r>
            <a:r>
              <a:rPr lang="en-US" sz="1600" b="1" i="1" dirty="0">
                <a:solidFill>
                  <a:schemeClr val="bg1">
                    <a:lumMod val="85000"/>
                    <a:lumOff val="15000"/>
                  </a:schemeClr>
                </a:solidFill>
                <a:latin typeface="Algerian" panose="04020705040A02060702" pitchFamily="82" charset="0"/>
              </a:rPr>
              <a:t> where </a:t>
            </a:r>
            <a:r>
              <a:rPr lang="en-US" sz="1600" b="1" i="1" dirty="0" err="1">
                <a:solidFill>
                  <a:schemeClr val="bg1">
                    <a:lumMod val="85000"/>
                    <a:lumOff val="15000"/>
                  </a:schemeClr>
                </a:solidFill>
                <a:latin typeface="Algerian" panose="04020705040A02060702" pitchFamily="82" charset="0"/>
              </a:rPr>
              <a:t>kill_count</a:t>
            </a:r>
            <a:r>
              <a:rPr lang="en-US" sz="1600" b="1" i="1" dirty="0">
                <a:solidFill>
                  <a:schemeClr val="bg1">
                    <a:lumMod val="85000"/>
                    <a:lumOff val="15000"/>
                  </a:schemeClr>
                </a:solidFill>
                <a:latin typeface="Algerian" panose="04020705040A02060702" pitchFamily="82" charset="0"/>
              </a:rPr>
              <a:t> is greater than avg kill count for the Medium difficulty.</a:t>
            </a:r>
            <a:endParaRPr lang="en-IN" sz="1600" b="1" i="1" dirty="0">
              <a:solidFill>
                <a:schemeClr val="bg1">
                  <a:lumMod val="85000"/>
                  <a:lumOff val="1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7619F136-7DA3-F26C-97E3-1B32C7AD91C1}"/>
              </a:ext>
            </a:extLst>
          </p:cNvPr>
          <p:cNvSpPr>
            <a:spLocks noGrp="1"/>
          </p:cNvSpPr>
          <p:nvPr>
            <p:ph sz="half" idx="1"/>
          </p:nvPr>
        </p:nvSpPr>
        <p:spPr>
          <a:xfrm>
            <a:off x="90995" y="2139074"/>
            <a:ext cx="6540623" cy="2927857"/>
          </a:xfrm>
        </p:spPr>
        <p:txBody>
          <a:bodyPr/>
          <a:lstStyle/>
          <a:p>
            <a:r>
              <a:rPr lang="en-US" i="1" dirty="0">
                <a:solidFill>
                  <a:schemeClr val="accent6">
                    <a:lumMod val="50000"/>
                  </a:schemeClr>
                </a:solidFill>
                <a:latin typeface="Bahnschrift" panose="020B0502040204020203" pitchFamily="34" charset="0"/>
              </a:rPr>
              <a:t>SQL Query</a:t>
            </a:r>
          </a:p>
          <a:p>
            <a:endParaRPr lang="en-US" i="1" dirty="0">
              <a:solidFill>
                <a:schemeClr val="accent6">
                  <a:lumMod val="50000"/>
                </a:schemeClr>
              </a:solidFill>
              <a:latin typeface="Bahnschrift" panose="020B0502040204020203" pitchFamily="34" charset="0"/>
            </a:endParaRPr>
          </a:p>
          <a:p>
            <a:r>
              <a:rPr lang="en-US" sz="2000" i="1" dirty="0">
                <a:solidFill>
                  <a:schemeClr val="accent4">
                    <a:lumMod val="50000"/>
                  </a:schemeClr>
                </a:solidFill>
                <a:latin typeface="Bahnschrift" panose="020B0502040204020203" pitchFamily="34" charset="0"/>
              </a:rPr>
              <a:t>select </a:t>
            </a:r>
            <a:r>
              <a:rPr lang="en-US" sz="2000" i="1" dirty="0" err="1">
                <a:solidFill>
                  <a:schemeClr val="accent4">
                    <a:lumMod val="50000"/>
                  </a:schemeClr>
                </a:solidFill>
                <a:latin typeface="Bahnschrift" panose="020B0502040204020203" pitchFamily="34" charset="0"/>
              </a:rPr>
              <a:t>P_ID,Level,sum</a:t>
            </a:r>
            <a:r>
              <a:rPr lang="en-US" sz="2000" i="1" dirty="0">
                <a:solidFill>
                  <a:schemeClr val="accent4">
                    <a:lumMod val="50000"/>
                  </a:schemeClr>
                </a:solidFill>
                <a:latin typeface="Bahnschrift" panose="020B0502040204020203" pitchFamily="34" charset="0"/>
              </a:rPr>
              <a:t>(</a:t>
            </a:r>
            <a:r>
              <a:rPr lang="en-US" sz="2000" i="1" dirty="0" err="1">
                <a:solidFill>
                  <a:schemeClr val="accent4">
                    <a:lumMod val="50000"/>
                  </a:schemeClr>
                </a:solidFill>
                <a:latin typeface="Bahnschrift" panose="020B0502040204020203" pitchFamily="34" charset="0"/>
              </a:rPr>
              <a:t>Kill_Count</a:t>
            </a:r>
            <a:r>
              <a:rPr lang="en-US" sz="2000" i="1" dirty="0">
                <a:solidFill>
                  <a:schemeClr val="accent4">
                    <a:lumMod val="50000"/>
                  </a:schemeClr>
                </a:solidFill>
                <a:latin typeface="Bahnschrift" panose="020B0502040204020203" pitchFamily="34" charset="0"/>
              </a:rPr>
              <a:t>) as 'Total kill' from level_details2where </a:t>
            </a:r>
            <a:r>
              <a:rPr lang="en-US" sz="2000" i="1" dirty="0" err="1">
                <a:solidFill>
                  <a:schemeClr val="accent4">
                    <a:lumMod val="50000"/>
                  </a:schemeClr>
                </a:solidFill>
                <a:latin typeface="Bahnschrift" panose="020B0502040204020203" pitchFamily="34" charset="0"/>
              </a:rPr>
              <a:t>Kill_Count</a:t>
            </a:r>
            <a:r>
              <a:rPr lang="en-US" sz="2000" i="1" dirty="0">
                <a:solidFill>
                  <a:schemeClr val="accent4">
                    <a:lumMod val="50000"/>
                  </a:schemeClr>
                </a:solidFill>
                <a:latin typeface="Bahnschrift" panose="020B0502040204020203" pitchFamily="34" charset="0"/>
              </a:rPr>
              <a:t> &gt; (select avg(</a:t>
            </a:r>
            <a:r>
              <a:rPr lang="en-US" sz="2000" i="1" dirty="0" err="1">
                <a:solidFill>
                  <a:schemeClr val="accent4">
                    <a:lumMod val="50000"/>
                  </a:schemeClr>
                </a:solidFill>
                <a:latin typeface="Bahnschrift" panose="020B0502040204020203" pitchFamily="34" charset="0"/>
              </a:rPr>
              <a:t>Kill_Count</a:t>
            </a:r>
            <a:r>
              <a:rPr lang="en-US" sz="2000" i="1" dirty="0">
                <a:solidFill>
                  <a:schemeClr val="accent4">
                    <a:lumMod val="50000"/>
                  </a:schemeClr>
                </a:solidFill>
                <a:latin typeface="Bahnschrift" panose="020B0502040204020203" pitchFamily="34" charset="0"/>
              </a:rPr>
              <a:t>) from level_details2where Difficulty = "Medium") group by </a:t>
            </a:r>
            <a:r>
              <a:rPr lang="en-US" sz="2000" i="1" dirty="0" err="1">
                <a:solidFill>
                  <a:schemeClr val="accent4">
                    <a:lumMod val="50000"/>
                  </a:schemeClr>
                </a:solidFill>
                <a:latin typeface="Bahnschrift" panose="020B0502040204020203" pitchFamily="34" charset="0"/>
              </a:rPr>
              <a:t>P_ID,Level</a:t>
            </a:r>
            <a:r>
              <a:rPr lang="en-US" sz="2000" i="1" dirty="0">
                <a:solidFill>
                  <a:schemeClr val="accent4">
                    <a:lumMod val="50000"/>
                  </a:schemeClr>
                </a:solidFill>
                <a:latin typeface="Bahnschrift" panose="020B0502040204020203" pitchFamily="34" charset="0"/>
              </a:rPr>
              <a:t>;</a:t>
            </a:r>
            <a:endParaRPr lang="en-IN" sz="2000" i="1" dirty="0">
              <a:solidFill>
                <a:schemeClr val="accent4">
                  <a:lumMod val="50000"/>
                </a:schemeClr>
              </a:solidFill>
              <a:latin typeface="Bahnschrift" panose="020B0502040204020203" pitchFamily="34" charset="0"/>
            </a:endParaRPr>
          </a:p>
        </p:txBody>
      </p:sp>
      <p:sp>
        <p:nvSpPr>
          <p:cNvPr id="4" name="Content Placeholder 3">
            <a:extLst>
              <a:ext uri="{FF2B5EF4-FFF2-40B4-BE49-F238E27FC236}">
                <a16:creationId xmlns:a16="http://schemas.microsoft.com/office/drawing/2014/main" id="{1EF2473C-7C01-B5BF-A734-58C6367C0B99}"/>
              </a:ext>
            </a:extLst>
          </p:cNvPr>
          <p:cNvSpPr>
            <a:spLocks noGrp="1"/>
          </p:cNvSpPr>
          <p:nvPr>
            <p:ph sz="half" idx="2"/>
          </p:nvPr>
        </p:nvSpPr>
        <p:spPr>
          <a:xfrm>
            <a:off x="6172201" y="1873188"/>
            <a:ext cx="5334000" cy="4192357"/>
          </a:xfrm>
        </p:spPr>
        <p:txBody>
          <a:bodyPr/>
          <a:lstStyle/>
          <a:p>
            <a:pPr lvl="4"/>
            <a:r>
              <a:rPr lang="en-US" sz="1800" i="1" dirty="0">
                <a:solidFill>
                  <a:schemeClr val="accent6">
                    <a:lumMod val="50000"/>
                  </a:schemeClr>
                </a:solidFill>
                <a:latin typeface="Bahnschrift" panose="020B0502040204020203" pitchFamily="34" charset="0"/>
              </a:rPr>
              <a:t>Result</a:t>
            </a:r>
          </a:p>
          <a:p>
            <a:pPr lvl="4"/>
            <a:endParaRPr lang="en-IN" sz="1800" i="1" dirty="0">
              <a:solidFill>
                <a:schemeClr val="accent6">
                  <a:lumMod val="50000"/>
                </a:schemeClr>
              </a:solidFill>
              <a:latin typeface="Bahnschrift" panose="020B0502040204020203" pitchFamily="34" charset="0"/>
            </a:endParaRPr>
          </a:p>
        </p:txBody>
      </p:sp>
      <p:pic>
        <p:nvPicPr>
          <p:cNvPr id="6" name="Picture 5">
            <a:extLst>
              <a:ext uri="{FF2B5EF4-FFF2-40B4-BE49-F238E27FC236}">
                <a16:creationId xmlns:a16="http://schemas.microsoft.com/office/drawing/2014/main" id="{6C501470-4F73-DF6F-C354-59FB6CBE0B2E}"/>
              </a:ext>
            </a:extLst>
          </p:cNvPr>
          <p:cNvPicPr>
            <a:picLocks noChangeAspect="1"/>
          </p:cNvPicPr>
          <p:nvPr/>
        </p:nvPicPr>
        <p:blipFill>
          <a:blip r:embed="rId2"/>
          <a:stretch>
            <a:fillRect/>
          </a:stretch>
        </p:blipFill>
        <p:spPr>
          <a:xfrm>
            <a:off x="7297445" y="2228295"/>
            <a:ext cx="4296792" cy="4592570"/>
          </a:xfrm>
          <a:prstGeom prst="rect">
            <a:avLst/>
          </a:prstGeom>
        </p:spPr>
      </p:pic>
    </p:spTree>
    <p:extLst>
      <p:ext uri="{BB962C8B-B14F-4D97-AF65-F5344CB8AC3E}">
        <p14:creationId xmlns:p14="http://schemas.microsoft.com/office/powerpoint/2010/main" val="33869881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179</TotalTime>
  <Words>1674</Words>
  <Application>Microsoft Office PowerPoint</Application>
  <PresentationFormat>Widescreen</PresentationFormat>
  <Paragraphs>135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Algerian</vt:lpstr>
      <vt:lpstr>Arial</vt:lpstr>
      <vt:lpstr>Bahnschrift</vt:lpstr>
      <vt:lpstr>Century Gothic</vt:lpstr>
      <vt:lpstr>Times New Roman</vt:lpstr>
      <vt:lpstr>Vapor Trail</vt:lpstr>
      <vt:lpstr>Project Report on</vt:lpstr>
      <vt:lpstr>DECLARATION</vt:lpstr>
      <vt:lpstr>Project Title  Decode Gaming Behaviour </vt:lpstr>
      <vt:lpstr>Introduction/Brief Description on Dataset</vt:lpstr>
      <vt:lpstr>Q1) Extract P_ID,Dev_ID,PName and Difficulty_level of all players at level 0</vt:lpstr>
      <vt:lpstr>Q2) Find Level1_code wise Avg_Kill_Count where lives_earned is 2 and atleast 3 stages are crossed</vt:lpstr>
      <vt:lpstr>Q3) Find the total number of stages crossed at each diffuculty level where for Level2 with players use zm_series devices. Arrange the result-- in decsreasing order of total number of stages crossed.</vt:lpstr>
      <vt:lpstr>Q4) Extract P_ID and the total number of unique dates for those players who have played games on multiple days.</vt:lpstr>
      <vt:lpstr>Q5) Find P_ID and level wise sum of kill_counts where kill_count is greater than avg kill count for the Medium difficulty.</vt:lpstr>
      <vt:lpstr>Q6)  Find Level and its corresponding Level code wise sum of lives earned excluding level 0. Arrange in asecending order of level.</vt:lpstr>
      <vt:lpstr>Q7) Find Top 3 score based on each dev_id and Rank them in increasing order using Row_Number. Display difficulty as well.</vt:lpstr>
      <vt:lpstr>Q8) Find first_login datetime for each device id</vt:lpstr>
      <vt:lpstr>Q9) Find Top 5 score based on each difficulty level and Rank them in  increasing order using Rank. Display dev_id as well.</vt:lpstr>
      <vt:lpstr>Q10) Find the device ID that is first logged in(based on start_datetime)  for each player(p_id). Output should contain player id, device id and first login datetime.</vt:lpstr>
      <vt:lpstr>Q11) For each player and date, how many kill_count played so far by the player. That is, the total number of games played -- by the player until that date.-- a) window function</vt:lpstr>
      <vt:lpstr>Q11) For each player and date, how many kill_count played so far by the player. That is, the total number of games played -- by the player until that date.-- b)  Without window function</vt:lpstr>
      <vt:lpstr>Q12) Find the cumulative sum of an stages crossed over a start_datetime for each player id but exclude the most recent start_datetime</vt:lpstr>
      <vt:lpstr>Q13) Extract top 3 highest sum of score for each device id and the corresponding player_id</vt:lpstr>
      <vt:lpstr>Q14) Find players who scored more than 50% of the average score, scored by the sum of scores for each `P_ID`.</vt:lpstr>
      <vt:lpstr>Q15) Create a stored procedure to find the top `n` `headshots_count` based on each `Dev_ID` and rank them in increasing order using `Row_Number`. Display the difficulty as well.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dc:title>
  <dc:creator>Shibasis Karmakar</dc:creator>
  <cp:lastModifiedBy>Shibasis Karmakar</cp:lastModifiedBy>
  <cp:revision>30</cp:revision>
  <dcterms:created xsi:type="dcterms:W3CDTF">2024-04-21T14:21:12Z</dcterms:created>
  <dcterms:modified xsi:type="dcterms:W3CDTF">2024-04-21T19:45:02Z</dcterms:modified>
</cp:coreProperties>
</file>