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59" r:id="rId3"/>
    <p:sldId id="261" r:id="rId4"/>
    <p:sldId id="257" r:id="rId5"/>
    <p:sldId id="260"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3A00"/>
    <a:srgbClr val="FF00FF"/>
    <a:srgbClr val="003296"/>
    <a:srgbClr val="6C1A00"/>
    <a:srgbClr val="000000"/>
    <a:srgbClr val="FE9202"/>
    <a:srgbClr val="5EEC3C"/>
    <a:srgbClr val="E39A39"/>
    <a:srgbClr val="FFC901"/>
    <a:srgbClr val="FEA4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9D43B-8233-4A8B-88C6-39F2057FB943}"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7C148-2FAF-47FB-8A55-4D6A85248E4E}" type="slidenum">
              <a:rPr lang="en-US" smtClean="0"/>
              <a:t>‹#›</a:t>
            </a:fld>
            <a:endParaRPr lang="en-US"/>
          </a:p>
        </p:txBody>
      </p:sp>
    </p:spTree>
    <p:extLst>
      <p:ext uri="{BB962C8B-B14F-4D97-AF65-F5344CB8AC3E}">
        <p14:creationId xmlns:p14="http://schemas.microsoft.com/office/powerpoint/2010/main" val="391068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oogle.com/url?q=http://www.free-power-point-templates.com/&amp;sa=D&amp;sntz=1&amp;usg=AFQjCNGWeCVdv2cRhI3dHtkzRMjt9Lq6P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template is provided by </a:t>
            </a:r>
            <a:r>
              <a:rPr lang="en-US" sz="1200" b="0" i="0" kern="1200">
                <a:solidFill>
                  <a:schemeClr val="tx1"/>
                </a:solidFill>
                <a:effectLst/>
                <a:latin typeface="+mn-lt"/>
                <a:ea typeface="+mn-ea"/>
                <a:cs typeface="+mn-cs"/>
                <a:hlinkClick r:id="rId3"/>
              </a:rPr>
              <a:t>http://www.free-power-point-templates.com/</a:t>
            </a:r>
            <a:endParaRPr lang="en-US"/>
          </a:p>
        </p:txBody>
      </p:sp>
      <p:sp>
        <p:nvSpPr>
          <p:cNvPr id="4" name="Slide Number Placeholder 3"/>
          <p:cNvSpPr>
            <a:spLocks noGrp="1"/>
          </p:cNvSpPr>
          <p:nvPr>
            <p:ph type="sldNum" sz="quarter" idx="10"/>
          </p:nvPr>
        </p:nvSpPr>
        <p:spPr/>
        <p:txBody>
          <a:bodyPr/>
          <a:lstStyle/>
          <a:p>
            <a:fld id="{99C7C148-2FAF-47FB-8A55-4D6A85248E4E}" type="slidenum">
              <a:rPr lang="en-US" smtClean="0"/>
              <a:t>1</a:t>
            </a:fld>
            <a:endParaRPr lang="en-US"/>
          </a:p>
        </p:txBody>
      </p:sp>
    </p:spTree>
    <p:extLst>
      <p:ext uri="{BB962C8B-B14F-4D97-AF65-F5344CB8AC3E}">
        <p14:creationId xmlns:p14="http://schemas.microsoft.com/office/powerpoint/2010/main" val="153518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2817295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433880"/>
            <a:ext cx="8246070" cy="13743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808225"/>
            <a:ext cx="8093366" cy="610820"/>
          </a:xfrm>
        </p:spPr>
        <p:txBody>
          <a:bodyPr>
            <a:normAutofit/>
          </a:bodyPr>
          <a:lstStyle>
            <a:lvl1pPr marL="0" indent="0" algn="l">
              <a:buNone/>
              <a:defRPr sz="2800" b="0" i="0">
                <a:solidFill>
                  <a:srgbClr val="5EEC3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8A1A1F5-1340-4A82-9CAA-6351592075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1"/>
            <a:ext cx="8246070"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8246070" cy="366492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a:bodyPr>
          <a:lstStyle>
            <a:lvl1pPr algn="l">
              <a:defRPr sz="360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082877"/>
            <a:ext cx="6108200" cy="362558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8093365"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33582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180822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33582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180822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5/3/2024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60A55BB3-5EFA-4194-B1AD-F5F1D57EAAC4}"/>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453" y="128470"/>
            <a:ext cx="7940660" cy="763525"/>
          </a:xfrm>
        </p:spPr>
        <p:txBody>
          <a:bodyPr>
            <a:normAutofit/>
          </a:bodyPr>
          <a:lstStyle/>
          <a:p>
            <a:pPr algn="ctr"/>
            <a:r>
              <a:rPr lang="en-IN" sz="4400" b="1" i="1" u="none" strike="noStrike" baseline="0" dirty="0">
                <a:solidFill>
                  <a:srgbClr val="000000"/>
                </a:solidFill>
                <a:latin typeface="Times New Roman" panose="02020603050405020304" pitchFamily="18" charset="0"/>
                <a:cs typeface="Times New Roman" panose="02020603050405020304" pitchFamily="18" charset="0"/>
              </a:rPr>
              <a:t>Project Report on</a:t>
            </a:r>
            <a:endParaRPr lang="en-US" sz="4400" dirty="0">
              <a:solidFill>
                <a:srgbClr val="000000"/>
              </a:solidFill>
            </a:endParaRPr>
          </a:p>
        </p:txBody>
      </p:sp>
      <p:sp>
        <p:nvSpPr>
          <p:cNvPr id="3" name="Subtitle 2"/>
          <p:cNvSpPr>
            <a:spLocks noGrp="1"/>
          </p:cNvSpPr>
          <p:nvPr>
            <p:ph type="subTitle" idx="1"/>
          </p:nvPr>
        </p:nvSpPr>
        <p:spPr>
          <a:xfrm>
            <a:off x="601670" y="1808225"/>
            <a:ext cx="7940661" cy="3206805"/>
          </a:xfrm>
        </p:spPr>
        <p:txBody>
          <a:bodyPr>
            <a:normAutofit fontScale="70000" lnSpcReduction="20000"/>
          </a:bodyPr>
          <a:lstStyle/>
          <a:p>
            <a:pPr algn="ctr"/>
            <a:r>
              <a:rPr lang="en-US" sz="4600" b="1" i="1" dirty="0">
                <a:solidFill>
                  <a:schemeClr val="tx2">
                    <a:lumMod val="20000"/>
                    <a:lumOff val="80000"/>
                  </a:schemeClr>
                </a:solidFill>
                <a:latin typeface="Algerian" panose="04020705040A02060702" pitchFamily="82" charset="0"/>
              </a:rPr>
              <a:t>T-20 World Cup 2022 Data Analysis </a:t>
            </a:r>
          </a:p>
          <a:p>
            <a:pPr algn="ctr"/>
            <a:r>
              <a:rPr lang="en-US" sz="2800" b="1" i="1" dirty="0">
                <a:solidFill>
                  <a:srgbClr val="9EFF29"/>
                </a:solidFill>
                <a:latin typeface="Times New Roman" panose="02020603050405020304" pitchFamily="18" charset="0"/>
                <a:cs typeface="Times New Roman" panose="02020603050405020304" pitchFamily="18" charset="0"/>
              </a:rPr>
              <a:t>by</a:t>
            </a:r>
          </a:p>
          <a:p>
            <a:pPr algn="ctr"/>
            <a:r>
              <a:rPr lang="en-US" sz="2800" b="1" i="1" dirty="0">
                <a:solidFill>
                  <a:srgbClr val="002060"/>
                </a:solidFill>
                <a:latin typeface="Times New Roman" panose="02020603050405020304" pitchFamily="18" charset="0"/>
                <a:cs typeface="Times New Roman" panose="02020603050405020304" pitchFamily="18" charset="0"/>
              </a:rPr>
              <a:t>Shibasis Karmakar</a:t>
            </a:r>
          </a:p>
          <a:p>
            <a:endParaRPr lang="en-US" sz="2800" b="1" i="1" dirty="0">
              <a:solidFill>
                <a:schemeClr val="accent3">
                  <a:lumMod val="60000"/>
                  <a:lumOff val="40000"/>
                </a:schemeClr>
              </a:solidFill>
              <a:latin typeface="Times New Roman" panose="02020603050405020304" pitchFamily="18" charset="0"/>
              <a:cs typeface="Times New Roman" panose="02020603050405020304" pitchFamily="18" charset="0"/>
            </a:endParaRPr>
          </a:p>
          <a:p>
            <a:r>
              <a:rPr lang="en-IN" sz="4000" b="1" i="1" dirty="0">
                <a:solidFill>
                  <a:srgbClr val="FFFF00"/>
                </a:solidFill>
              </a:rPr>
              <a:t>Internship Program</a:t>
            </a:r>
          </a:p>
          <a:p>
            <a:r>
              <a:rPr lang="en-IN" sz="2800" b="1" i="1" dirty="0">
                <a:solidFill>
                  <a:schemeClr val="accent6">
                    <a:lumMod val="60000"/>
                    <a:lumOff val="40000"/>
                  </a:schemeClr>
                </a:solidFill>
              </a:rPr>
              <a:t>Under the Guidance of:</a:t>
            </a:r>
          </a:p>
          <a:p>
            <a:endParaRPr lang="en-IN" sz="2800" b="1" i="1" dirty="0">
              <a:solidFill>
                <a:schemeClr val="accent6">
                  <a:lumMod val="60000"/>
                  <a:lumOff val="40000"/>
                </a:schemeClr>
              </a:solidFill>
            </a:endParaRPr>
          </a:p>
          <a:p>
            <a:r>
              <a:rPr lang="en-IN" sz="5400" b="1" i="1" u="sng" dirty="0" err="1">
                <a:solidFill>
                  <a:srgbClr val="6C1A00"/>
                </a:solidFill>
              </a:rPr>
              <a:t>Mentorness</a:t>
            </a:r>
            <a:endParaRPr lang="en-US" dirty="0">
              <a:solidFill>
                <a:srgbClr val="6C1A00"/>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5B9F86-678F-6A02-4B38-B2EFA2210451}"/>
              </a:ext>
            </a:extLst>
          </p:cNvPr>
          <p:cNvSpPr>
            <a:spLocks noGrp="1"/>
          </p:cNvSpPr>
          <p:nvPr>
            <p:ph type="title"/>
          </p:nvPr>
        </p:nvSpPr>
        <p:spPr>
          <a:xfrm>
            <a:off x="2502170" y="211842"/>
            <a:ext cx="4360405" cy="527448"/>
          </a:xfrm>
        </p:spPr>
        <p:txBody>
          <a:bodyPr>
            <a:normAutofit/>
          </a:bodyPr>
          <a:lstStyle/>
          <a:p>
            <a:pPr algn="ctr"/>
            <a:r>
              <a:rPr lang="en-US" sz="2400" i="1" dirty="0">
                <a:solidFill>
                  <a:srgbClr val="92D050"/>
                </a:solidFill>
                <a:latin typeface="Algerian" panose="04020705040A02060702" pitchFamily="82" charset="0"/>
              </a:rPr>
              <a:t>Top 10 Wicket  Taker’s</a:t>
            </a:r>
            <a:endParaRPr lang="en-IN" sz="2400" i="1" dirty="0">
              <a:solidFill>
                <a:srgbClr val="92D050"/>
              </a:solidFill>
              <a:latin typeface="Algerian" panose="04020705040A02060702" pitchFamily="82" charset="0"/>
            </a:endParaRPr>
          </a:p>
        </p:txBody>
      </p:sp>
      <p:sp>
        <p:nvSpPr>
          <p:cNvPr id="7" name="Text Placeholder 6">
            <a:extLst>
              <a:ext uri="{FF2B5EF4-FFF2-40B4-BE49-F238E27FC236}">
                <a16:creationId xmlns:a16="http://schemas.microsoft.com/office/drawing/2014/main" id="{282E893B-4054-5859-16EB-2727B5C7F6CE}"/>
              </a:ext>
            </a:extLst>
          </p:cNvPr>
          <p:cNvSpPr>
            <a:spLocks noGrp="1"/>
          </p:cNvSpPr>
          <p:nvPr>
            <p:ph type="body" sz="half" idx="2"/>
          </p:nvPr>
        </p:nvSpPr>
        <p:spPr>
          <a:xfrm>
            <a:off x="907080" y="1197405"/>
            <a:ext cx="3008313" cy="3518297"/>
          </a:xfrm>
        </p:spPr>
        <p:txBody>
          <a:bodyPr/>
          <a:lstStyle/>
          <a:p>
            <a:pPr algn="ctr"/>
            <a:r>
              <a:rPr lang="en-US" sz="1600" i="1" dirty="0">
                <a:solidFill>
                  <a:srgbClr val="FFFF00"/>
                </a:solidFill>
              </a:rPr>
              <a:t>As per the data we can see that the top 10 bowler’s who takes wicket’s through out the tournament’s.</a:t>
            </a:r>
          </a:p>
          <a:p>
            <a:pPr algn="ctr"/>
            <a:r>
              <a:rPr lang="en-US" sz="1600" i="1" dirty="0">
                <a:solidFill>
                  <a:srgbClr val="FFFF00"/>
                </a:solidFill>
              </a:rPr>
              <a:t>Out of which below are the top3 contender’s for Best bowler in the tournament’s.</a:t>
            </a:r>
          </a:p>
          <a:p>
            <a:pPr algn="ctr"/>
            <a:endParaRPr lang="en-US" sz="1600" i="1" dirty="0">
              <a:solidFill>
                <a:srgbClr val="FFFF00"/>
              </a:solidFill>
            </a:endParaRPr>
          </a:p>
          <a:p>
            <a:pPr algn="ctr"/>
            <a:r>
              <a:rPr lang="en-US" sz="1600" i="1" dirty="0">
                <a:solidFill>
                  <a:srgbClr val="FFFF00"/>
                </a:solidFill>
              </a:rPr>
              <a:t>1. Shaheen shah Afridi - Pakistan.</a:t>
            </a:r>
          </a:p>
          <a:p>
            <a:pPr algn="ctr"/>
            <a:r>
              <a:rPr lang="en-US" sz="1600" i="1" dirty="0">
                <a:solidFill>
                  <a:srgbClr val="FFFF00"/>
                </a:solidFill>
              </a:rPr>
              <a:t>2. Josh Little– Ireland.</a:t>
            </a:r>
          </a:p>
          <a:p>
            <a:pPr algn="ctr"/>
            <a:r>
              <a:rPr lang="en-US" sz="1600" i="1" dirty="0">
                <a:solidFill>
                  <a:srgbClr val="FFFF00"/>
                </a:solidFill>
              </a:rPr>
              <a:t>3. Richard Ngarava– Zimbabwe.</a:t>
            </a:r>
          </a:p>
          <a:p>
            <a:pPr algn="ctr"/>
            <a:endParaRPr lang="en-IN" dirty="0"/>
          </a:p>
        </p:txBody>
      </p:sp>
      <p:pic>
        <p:nvPicPr>
          <p:cNvPr id="6" name="Content Placeholder 5">
            <a:extLst>
              <a:ext uri="{FF2B5EF4-FFF2-40B4-BE49-F238E27FC236}">
                <a16:creationId xmlns:a16="http://schemas.microsoft.com/office/drawing/2014/main" id="{77187A01-ED1F-54DC-6E6B-4A0A562532DA}"/>
              </a:ext>
            </a:extLst>
          </p:cNvPr>
          <p:cNvPicPr>
            <a:picLocks noGrp="1" noChangeAspect="1"/>
          </p:cNvPicPr>
          <p:nvPr>
            <p:ph idx="1"/>
          </p:nvPr>
        </p:nvPicPr>
        <p:blipFill>
          <a:blip r:embed="rId2"/>
          <a:stretch>
            <a:fillRect/>
          </a:stretch>
        </p:blipFill>
        <p:spPr>
          <a:xfrm>
            <a:off x="5368924" y="766135"/>
            <a:ext cx="3008313" cy="4276583"/>
          </a:xfrm>
        </p:spPr>
      </p:pic>
    </p:spTree>
    <p:extLst>
      <p:ext uri="{BB962C8B-B14F-4D97-AF65-F5344CB8AC3E}">
        <p14:creationId xmlns:p14="http://schemas.microsoft.com/office/powerpoint/2010/main" val="178481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5B9F86-678F-6A02-4B38-B2EFA2210451}"/>
              </a:ext>
            </a:extLst>
          </p:cNvPr>
          <p:cNvSpPr>
            <a:spLocks noGrp="1"/>
          </p:cNvSpPr>
          <p:nvPr>
            <p:ph type="title"/>
          </p:nvPr>
        </p:nvSpPr>
        <p:spPr>
          <a:xfrm>
            <a:off x="1059785" y="164074"/>
            <a:ext cx="6498275" cy="527448"/>
          </a:xfrm>
        </p:spPr>
        <p:txBody>
          <a:bodyPr>
            <a:normAutofit fontScale="90000"/>
          </a:bodyPr>
          <a:lstStyle/>
          <a:p>
            <a:pPr algn="ctr"/>
            <a:r>
              <a:rPr lang="en-US" sz="2400" i="1" dirty="0">
                <a:solidFill>
                  <a:srgbClr val="92D050"/>
                </a:solidFill>
                <a:latin typeface="Algerian" panose="04020705040A02060702" pitchFamily="82" charset="0"/>
              </a:rPr>
              <a:t>Top 10 Individual Highest Wicket  Taker’s</a:t>
            </a:r>
            <a:endParaRPr lang="en-IN" sz="2400" i="1" dirty="0">
              <a:solidFill>
                <a:srgbClr val="92D050"/>
              </a:solidFill>
              <a:latin typeface="Algerian" panose="04020705040A02060702" pitchFamily="82" charset="0"/>
            </a:endParaRPr>
          </a:p>
        </p:txBody>
      </p:sp>
      <p:sp>
        <p:nvSpPr>
          <p:cNvPr id="7" name="Text Placeholder 6">
            <a:extLst>
              <a:ext uri="{FF2B5EF4-FFF2-40B4-BE49-F238E27FC236}">
                <a16:creationId xmlns:a16="http://schemas.microsoft.com/office/drawing/2014/main" id="{282E893B-4054-5859-16EB-2727B5C7F6CE}"/>
              </a:ext>
            </a:extLst>
          </p:cNvPr>
          <p:cNvSpPr>
            <a:spLocks noGrp="1"/>
          </p:cNvSpPr>
          <p:nvPr>
            <p:ph type="body" sz="half" idx="2"/>
          </p:nvPr>
        </p:nvSpPr>
        <p:spPr>
          <a:xfrm>
            <a:off x="907080" y="1197405"/>
            <a:ext cx="3008313" cy="3518297"/>
          </a:xfrm>
        </p:spPr>
        <p:txBody>
          <a:bodyPr/>
          <a:lstStyle/>
          <a:p>
            <a:pPr algn="ctr"/>
            <a:r>
              <a:rPr lang="en-US" sz="1600" i="1" dirty="0">
                <a:solidFill>
                  <a:srgbClr val="FFFF00"/>
                </a:solidFill>
              </a:rPr>
              <a:t>As per the data we can see that the top 10 individual bowler’s who takes highest wicket’s in a single match.</a:t>
            </a:r>
          </a:p>
          <a:p>
            <a:pPr algn="ctr"/>
            <a:r>
              <a:rPr lang="en-US" sz="1600" i="1" dirty="0">
                <a:solidFill>
                  <a:srgbClr val="FFFF00"/>
                </a:solidFill>
              </a:rPr>
              <a:t>Out of which below are the top3 contender’s for Best bowler in the tournament’s.</a:t>
            </a:r>
          </a:p>
          <a:p>
            <a:pPr algn="ctr"/>
            <a:endParaRPr lang="en-US" sz="1600" i="1" dirty="0">
              <a:solidFill>
                <a:srgbClr val="FFFF00"/>
              </a:solidFill>
            </a:endParaRPr>
          </a:p>
          <a:p>
            <a:pPr algn="ctr"/>
            <a:r>
              <a:rPr lang="en-US" sz="1600" i="1" dirty="0">
                <a:solidFill>
                  <a:srgbClr val="FFFF00"/>
                </a:solidFill>
              </a:rPr>
              <a:t>1. Sam Curran - England.</a:t>
            </a:r>
          </a:p>
          <a:p>
            <a:pPr algn="ctr"/>
            <a:r>
              <a:rPr lang="en-US" sz="1600" i="1" dirty="0">
                <a:solidFill>
                  <a:srgbClr val="FFFF00"/>
                </a:solidFill>
              </a:rPr>
              <a:t>2. Trent Boult – New Zealand.</a:t>
            </a:r>
          </a:p>
          <a:p>
            <a:pPr algn="ctr"/>
            <a:r>
              <a:rPr lang="en-US" sz="1600" i="1" dirty="0">
                <a:solidFill>
                  <a:srgbClr val="FFFF00"/>
                </a:solidFill>
              </a:rPr>
              <a:t>3. </a:t>
            </a:r>
            <a:r>
              <a:rPr lang="en-US" sz="1600" i="1" dirty="0" err="1">
                <a:solidFill>
                  <a:srgbClr val="FFFF00"/>
                </a:solidFill>
              </a:rPr>
              <a:t>Anrich</a:t>
            </a:r>
            <a:r>
              <a:rPr lang="en-US" sz="1600" i="1" dirty="0">
                <a:solidFill>
                  <a:srgbClr val="FFFF00"/>
                </a:solidFill>
              </a:rPr>
              <a:t> Nortje – South Africa.</a:t>
            </a:r>
          </a:p>
          <a:p>
            <a:pPr algn="ctr"/>
            <a:endParaRPr lang="en-IN" dirty="0"/>
          </a:p>
        </p:txBody>
      </p:sp>
      <p:pic>
        <p:nvPicPr>
          <p:cNvPr id="8" name="Content Placeholder 7">
            <a:extLst>
              <a:ext uri="{FF2B5EF4-FFF2-40B4-BE49-F238E27FC236}">
                <a16:creationId xmlns:a16="http://schemas.microsoft.com/office/drawing/2014/main" id="{8C4D05D5-064E-1246-ABC9-0EAF84DDDEE8}"/>
              </a:ext>
            </a:extLst>
          </p:cNvPr>
          <p:cNvPicPr>
            <a:picLocks noGrp="1" noChangeAspect="1"/>
          </p:cNvPicPr>
          <p:nvPr>
            <p:ph idx="1"/>
          </p:nvPr>
        </p:nvPicPr>
        <p:blipFill>
          <a:blip r:embed="rId2"/>
          <a:stretch>
            <a:fillRect/>
          </a:stretch>
        </p:blipFill>
        <p:spPr>
          <a:xfrm>
            <a:off x="4740275" y="891996"/>
            <a:ext cx="4100494" cy="4087430"/>
          </a:xfrm>
        </p:spPr>
      </p:pic>
    </p:spTree>
    <p:extLst>
      <p:ext uri="{BB962C8B-B14F-4D97-AF65-F5344CB8AC3E}">
        <p14:creationId xmlns:p14="http://schemas.microsoft.com/office/powerpoint/2010/main" val="1863495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2F09551-55B0-FCA0-2F4E-4DE0D17CC66E}"/>
              </a:ext>
            </a:extLst>
          </p:cNvPr>
          <p:cNvSpPr/>
          <p:nvPr/>
        </p:nvSpPr>
        <p:spPr>
          <a:xfrm>
            <a:off x="448965" y="891995"/>
            <a:ext cx="8398775" cy="3170099"/>
          </a:xfrm>
          <a:prstGeom prst="rect">
            <a:avLst/>
          </a:prstGeom>
          <a:noFill/>
        </p:spPr>
        <p:txBody>
          <a:bodyPr wrap="square" lIns="91440" tIns="45720" rIns="91440" bIns="45720">
            <a:spAutoFit/>
          </a:bodyPr>
          <a:lstStyle/>
          <a:p>
            <a:pPr algn="ctr"/>
            <a:r>
              <a:rPr lang="en-US" sz="4000" b="1" i="1" cap="none" spc="0" dirty="0">
                <a:ln w="0"/>
                <a:solidFill>
                  <a:srgbClr val="FFC000"/>
                </a:solidFill>
                <a:effectLst>
                  <a:reflection blurRad="6350" stA="53000" endA="300" endPos="35500" dir="5400000" sy="-90000" algn="bl" rotWithShape="0"/>
                </a:effectLst>
              </a:rPr>
              <a:t>Now take a glance of a particular team</a:t>
            </a:r>
          </a:p>
          <a:p>
            <a:pPr algn="ctr"/>
            <a:endParaRPr lang="en-US" sz="4000" b="1" i="1" cap="none" spc="0" dirty="0">
              <a:ln w="0"/>
              <a:solidFill>
                <a:srgbClr val="FFC000"/>
              </a:solidFill>
              <a:effectLst>
                <a:reflection blurRad="6350" stA="53000" endA="300" endPos="35500" dir="5400000" sy="-90000" algn="bl" rotWithShape="0"/>
              </a:effectLst>
            </a:endParaRPr>
          </a:p>
          <a:p>
            <a:pPr algn="ctr"/>
            <a:r>
              <a:rPr lang="en-US" sz="4000" b="1" i="1" dirty="0">
                <a:ln w="0"/>
                <a:solidFill>
                  <a:srgbClr val="FFC000"/>
                </a:solidFill>
                <a:effectLst>
                  <a:reflection blurRad="6350" stA="53000" endA="300" endPos="35500" dir="5400000" sy="-90000" algn="bl" rotWithShape="0"/>
                </a:effectLst>
              </a:rPr>
              <a:t>T-20 World Cup winner 2022</a:t>
            </a:r>
          </a:p>
          <a:p>
            <a:pPr algn="ctr"/>
            <a:endParaRPr lang="en-US" sz="4000" b="1" i="1" dirty="0">
              <a:ln w="0"/>
              <a:solidFill>
                <a:srgbClr val="FFC000"/>
              </a:solidFill>
              <a:effectLst>
                <a:reflection blurRad="6350" stA="53000" endA="300" endPos="35500" dir="5400000" sy="-90000" algn="bl" rotWithShape="0"/>
              </a:effectLst>
            </a:endParaRPr>
          </a:p>
          <a:p>
            <a:pPr algn="ctr"/>
            <a:r>
              <a:rPr lang="en-US" sz="4000" b="1" i="1" cap="none" spc="0" dirty="0">
                <a:ln w="0"/>
                <a:solidFill>
                  <a:schemeClr val="tx2">
                    <a:lumMod val="75000"/>
                  </a:schemeClr>
                </a:solidFill>
                <a:effectLst>
                  <a:reflection blurRad="6350" stA="53000" endA="300" endPos="35500" dir="5400000" sy="-90000" algn="bl" rotWithShape="0"/>
                </a:effectLst>
              </a:rPr>
              <a:t>Englan</a:t>
            </a:r>
            <a:r>
              <a:rPr lang="en-US" sz="4000" b="1" i="1" dirty="0">
                <a:ln w="0"/>
                <a:solidFill>
                  <a:schemeClr val="tx2">
                    <a:lumMod val="75000"/>
                  </a:schemeClr>
                </a:solidFill>
                <a:effectLst>
                  <a:reflection blurRad="6350" stA="53000" endA="300" endPos="35500" dir="5400000" sy="-90000" algn="bl" rotWithShape="0"/>
                </a:effectLst>
              </a:rPr>
              <a:t>d</a:t>
            </a:r>
            <a:endParaRPr lang="en-US" sz="4000" b="1" i="1" cap="none" spc="0" dirty="0">
              <a:ln w="0"/>
              <a:solidFill>
                <a:schemeClr val="tx2">
                  <a:lumMod val="7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10558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1B22-E3D3-119B-6205-D61D5350B036}"/>
              </a:ext>
            </a:extLst>
          </p:cNvPr>
          <p:cNvSpPr>
            <a:spLocks noGrp="1"/>
          </p:cNvSpPr>
          <p:nvPr>
            <p:ph type="title"/>
          </p:nvPr>
        </p:nvSpPr>
        <p:spPr/>
        <p:txBody>
          <a:bodyPr>
            <a:normAutofit fontScale="90000"/>
          </a:bodyPr>
          <a:lstStyle/>
          <a:p>
            <a:pPr algn="ctr"/>
            <a:r>
              <a:rPr lang="en-US" b="1" i="1" dirty="0">
                <a:latin typeface="Algerian" panose="04020705040A02060702" pitchFamily="82" charset="0"/>
              </a:rPr>
              <a:t>England Top 5 Run getter’s</a:t>
            </a:r>
            <a:endParaRPr lang="en-IN" b="1" i="1" dirty="0">
              <a:latin typeface="Algerian" panose="04020705040A02060702" pitchFamily="82" charset="0"/>
            </a:endParaRPr>
          </a:p>
        </p:txBody>
      </p:sp>
      <p:pic>
        <p:nvPicPr>
          <p:cNvPr id="7" name="Picture 6">
            <a:extLst>
              <a:ext uri="{FF2B5EF4-FFF2-40B4-BE49-F238E27FC236}">
                <a16:creationId xmlns:a16="http://schemas.microsoft.com/office/drawing/2014/main" id="{42BDCEEA-5D7D-C09D-D7F9-0B0EE20AB17E}"/>
              </a:ext>
            </a:extLst>
          </p:cNvPr>
          <p:cNvPicPr>
            <a:picLocks noChangeAspect="1"/>
          </p:cNvPicPr>
          <p:nvPr/>
        </p:nvPicPr>
        <p:blipFill>
          <a:blip r:embed="rId2"/>
          <a:stretch>
            <a:fillRect/>
          </a:stretch>
        </p:blipFill>
        <p:spPr>
          <a:xfrm>
            <a:off x="4419295" y="1350109"/>
            <a:ext cx="4679819" cy="2901395"/>
          </a:xfrm>
          <a:prstGeom prst="rect">
            <a:avLst/>
          </a:prstGeom>
        </p:spPr>
      </p:pic>
      <p:pic>
        <p:nvPicPr>
          <p:cNvPr id="11" name="Content Placeholder 10">
            <a:extLst>
              <a:ext uri="{FF2B5EF4-FFF2-40B4-BE49-F238E27FC236}">
                <a16:creationId xmlns:a16="http://schemas.microsoft.com/office/drawing/2014/main" id="{94959A76-748F-949E-5C76-F6785CC2DA95}"/>
              </a:ext>
            </a:extLst>
          </p:cNvPr>
          <p:cNvPicPr>
            <a:picLocks noGrp="1" noChangeAspect="1"/>
          </p:cNvPicPr>
          <p:nvPr>
            <p:ph idx="1"/>
          </p:nvPr>
        </p:nvPicPr>
        <p:blipFill>
          <a:blip r:embed="rId3"/>
          <a:stretch>
            <a:fillRect/>
          </a:stretch>
        </p:blipFill>
        <p:spPr>
          <a:xfrm>
            <a:off x="34557" y="1197405"/>
            <a:ext cx="4068998" cy="1832460"/>
          </a:xfrm>
        </p:spPr>
      </p:pic>
      <p:pic>
        <p:nvPicPr>
          <p:cNvPr id="13" name="Picture 12">
            <a:extLst>
              <a:ext uri="{FF2B5EF4-FFF2-40B4-BE49-F238E27FC236}">
                <a16:creationId xmlns:a16="http://schemas.microsoft.com/office/drawing/2014/main" id="{71F8EE67-9421-D480-F089-437155E8B049}"/>
              </a:ext>
            </a:extLst>
          </p:cNvPr>
          <p:cNvPicPr>
            <a:picLocks noChangeAspect="1"/>
          </p:cNvPicPr>
          <p:nvPr/>
        </p:nvPicPr>
        <p:blipFill>
          <a:blip r:embed="rId4"/>
          <a:stretch>
            <a:fillRect/>
          </a:stretch>
        </p:blipFill>
        <p:spPr>
          <a:xfrm>
            <a:off x="44885" y="3143003"/>
            <a:ext cx="4068999" cy="1898261"/>
          </a:xfrm>
          <a:prstGeom prst="rect">
            <a:avLst/>
          </a:prstGeom>
        </p:spPr>
      </p:pic>
    </p:spTree>
    <p:extLst>
      <p:ext uri="{BB962C8B-B14F-4D97-AF65-F5344CB8AC3E}">
        <p14:creationId xmlns:p14="http://schemas.microsoft.com/office/powerpoint/2010/main" val="51615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1B22-E3D3-119B-6205-D61D5350B036}"/>
              </a:ext>
            </a:extLst>
          </p:cNvPr>
          <p:cNvSpPr>
            <a:spLocks noGrp="1"/>
          </p:cNvSpPr>
          <p:nvPr>
            <p:ph type="title"/>
          </p:nvPr>
        </p:nvSpPr>
        <p:spPr/>
        <p:txBody>
          <a:bodyPr>
            <a:normAutofit fontScale="90000"/>
          </a:bodyPr>
          <a:lstStyle/>
          <a:p>
            <a:pPr algn="ctr"/>
            <a:r>
              <a:rPr lang="en-US" b="1" i="1" dirty="0">
                <a:latin typeface="Algerian" panose="04020705040A02060702" pitchFamily="82" charset="0"/>
              </a:rPr>
              <a:t>England Top 5 wicket taker’s</a:t>
            </a:r>
            <a:endParaRPr lang="en-IN" b="1" i="1" dirty="0">
              <a:latin typeface="Algerian" panose="04020705040A02060702" pitchFamily="82" charset="0"/>
            </a:endParaRPr>
          </a:p>
        </p:txBody>
      </p:sp>
      <p:pic>
        <p:nvPicPr>
          <p:cNvPr id="4" name="Picture 3">
            <a:extLst>
              <a:ext uri="{FF2B5EF4-FFF2-40B4-BE49-F238E27FC236}">
                <a16:creationId xmlns:a16="http://schemas.microsoft.com/office/drawing/2014/main" id="{C547E111-2AD6-7E15-6BB3-0777094AD3E5}"/>
              </a:ext>
            </a:extLst>
          </p:cNvPr>
          <p:cNvPicPr>
            <a:picLocks noChangeAspect="1"/>
          </p:cNvPicPr>
          <p:nvPr/>
        </p:nvPicPr>
        <p:blipFill>
          <a:blip r:embed="rId2"/>
          <a:stretch>
            <a:fillRect/>
          </a:stretch>
        </p:blipFill>
        <p:spPr>
          <a:xfrm>
            <a:off x="85311" y="3182570"/>
            <a:ext cx="4267200" cy="1832460"/>
          </a:xfrm>
          <a:prstGeom prst="rect">
            <a:avLst/>
          </a:prstGeom>
        </p:spPr>
      </p:pic>
      <p:pic>
        <p:nvPicPr>
          <p:cNvPr id="10" name="Content Placeholder 9">
            <a:extLst>
              <a:ext uri="{FF2B5EF4-FFF2-40B4-BE49-F238E27FC236}">
                <a16:creationId xmlns:a16="http://schemas.microsoft.com/office/drawing/2014/main" id="{A7790448-BAAB-FB82-3EDA-A287FB6713AE}"/>
              </a:ext>
            </a:extLst>
          </p:cNvPr>
          <p:cNvPicPr>
            <a:picLocks noGrp="1" noChangeAspect="1"/>
          </p:cNvPicPr>
          <p:nvPr>
            <p:ph idx="1"/>
          </p:nvPr>
        </p:nvPicPr>
        <p:blipFill>
          <a:blip r:embed="rId3"/>
          <a:stretch>
            <a:fillRect/>
          </a:stretch>
        </p:blipFill>
        <p:spPr>
          <a:xfrm>
            <a:off x="76378" y="1224359"/>
            <a:ext cx="4267199" cy="1832460"/>
          </a:xfrm>
        </p:spPr>
      </p:pic>
      <p:pic>
        <p:nvPicPr>
          <p:cNvPr id="12" name="Picture 11">
            <a:extLst>
              <a:ext uri="{FF2B5EF4-FFF2-40B4-BE49-F238E27FC236}">
                <a16:creationId xmlns:a16="http://schemas.microsoft.com/office/drawing/2014/main" id="{7F1CF1B2-C7DA-D30E-F9BD-4FFA7BBB230A}"/>
              </a:ext>
            </a:extLst>
          </p:cNvPr>
          <p:cNvPicPr>
            <a:picLocks noChangeAspect="1"/>
          </p:cNvPicPr>
          <p:nvPr/>
        </p:nvPicPr>
        <p:blipFill>
          <a:blip r:embed="rId4"/>
          <a:stretch>
            <a:fillRect/>
          </a:stretch>
        </p:blipFill>
        <p:spPr>
          <a:xfrm>
            <a:off x="4572000" y="1199642"/>
            <a:ext cx="4455022" cy="3714353"/>
          </a:xfrm>
          <a:prstGeom prst="rect">
            <a:avLst/>
          </a:prstGeom>
        </p:spPr>
      </p:pic>
    </p:spTree>
    <p:extLst>
      <p:ext uri="{BB962C8B-B14F-4D97-AF65-F5344CB8AC3E}">
        <p14:creationId xmlns:p14="http://schemas.microsoft.com/office/powerpoint/2010/main" val="4234906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AF18-7F7B-7A14-57F7-B9A4FECBB255}"/>
              </a:ext>
            </a:extLst>
          </p:cNvPr>
          <p:cNvSpPr>
            <a:spLocks noGrp="1"/>
          </p:cNvSpPr>
          <p:nvPr>
            <p:ph type="title"/>
          </p:nvPr>
        </p:nvSpPr>
        <p:spPr/>
        <p:txBody>
          <a:bodyPr>
            <a:normAutofit fontScale="90000"/>
          </a:bodyPr>
          <a:lstStyle/>
          <a:p>
            <a:pPr algn="ctr"/>
            <a:r>
              <a:rPr lang="en-US" i="1" dirty="0">
                <a:latin typeface="Algerian" panose="04020705040A02060702" pitchFamily="82" charset="0"/>
              </a:rPr>
              <a:t>England’s Wining &amp;</a:t>
            </a:r>
            <a:r>
              <a:rPr lang="en-US" i="1" dirty="0" err="1">
                <a:latin typeface="Algerian" panose="04020705040A02060702" pitchFamily="82" charset="0"/>
              </a:rPr>
              <a:t>lossing</a:t>
            </a:r>
            <a:r>
              <a:rPr lang="en-US" i="1" dirty="0">
                <a:latin typeface="Algerian" panose="04020705040A02060702" pitchFamily="82" charset="0"/>
              </a:rPr>
              <a:t> venue’s</a:t>
            </a:r>
            <a:endParaRPr lang="en-IN" i="1" dirty="0">
              <a:latin typeface="Algerian" panose="04020705040A02060702" pitchFamily="82" charset="0"/>
            </a:endParaRPr>
          </a:p>
        </p:txBody>
      </p:sp>
      <p:pic>
        <p:nvPicPr>
          <p:cNvPr id="5" name="Content Placeholder 4">
            <a:extLst>
              <a:ext uri="{FF2B5EF4-FFF2-40B4-BE49-F238E27FC236}">
                <a16:creationId xmlns:a16="http://schemas.microsoft.com/office/drawing/2014/main" id="{9BE91683-8890-FC48-DCB6-68E59759CE32}"/>
              </a:ext>
            </a:extLst>
          </p:cNvPr>
          <p:cNvPicPr>
            <a:picLocks noGrp="1" noChangeAspect="1"/>
          </p:cNvPicPr>
          <p:nvPr>
            <p:ph idx="1"/>
          </p:nvPr>
        </p:nvPicPr>
        <p:blipFill>
          <a:blip r:embed="rId2"/>
          <a:stretch>
            <a:fillRect/>
          </a:stretch>
        </p:blipFill>
        <p:spPr>
          <a:xfrm>
            <a:off x="143555" y="1719880"/>
            <a:ext cx="4123035" cy="1679755"/>
          </a:xfrm>
        </p:spPr>
      </p:pic>
      <p:pic>
        <p:nvPicPr>
          <p:cNvPr id="7" name="Picture 6">
            <a:extLst>
              <a:ext uri="{FF2B5EF4-FFF2-40B4-BE49-F238E27FC236}">
                <a16:creationId xmlns:a16="http://schemas.microsoft.com/office/drawing/2014/main" id="{65B2C496-095D-CB17-E424-6D129BF2EBE6}"/>
              </a:ext>
            </a:extLst>
          </p:cNvPr>
          <p:cNvPicPr>
            <a:picLocks noChangeAspect="1"/>
          </p:cNvPicPr>
          <p:nvPr/>
        </p:nvPicPr>
        <p:blipFill>
          <a:blip r:embed="rId3"/>
          <a:stretch>
            <a:fillRect/>
          </a:stretch>
        </p:blipFill>
        <p:spPr>
          <a:xfrm>
            <a:off x="4590624" y="1515997"/>
            <a:ext cx="4275740" cy="2111506"/>
          </a:xfrm>
          <a:prstGeom prst="rect">
            <a:avLst/>
          </a:prstGeom>
        </p:spPr>
      </p:pic>
      <p:sp>
        <p:nvSpPr>
          <p:cNvPr id="8" name="Rectangle: Rounded Corners 7">
            <a:extLst>
              <a:ext uri="{FF2B5EF4-FFF2-40B4-BE49-F238E27FC236}">
                <a16:creationId xmlns:a16="http://schemas.microsoft.com/office/drawing/2014/main" id="{CE7CA0EB-DF89-356F-431D-DB2A9490714F}"/>
              </a:ext>
            </a:extLst>
          </p:cNvPr>
          <p:cNvSpPr/>
          <p:nvPr/>
        </p:nvSpPr>
        <p:spPr>
          <a:xfrm>
            <a:off x="1059785" y="3793390"/>
            <a:ext cx="5191970" cy="91622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i="1" dirty="0">
                <a:solidFill>
                  <a:schemeClr val="tx1"/>
                </a:solidFill>
                <a:latin typeface="Agency FB" panose="020B0503020202020204" pitchFamily="34" charset="0"/>
              </a:rPr>
              <a:t>Here We can see that England favorite ground in term’s of Wining is </a:t>
            </a:r>
          </a:p>
          <a:p>
            <a:pPr algn="ctr"/>
            <a:r>
              <a:rPr lang="en-US" i="1" dirty="0">
                <a:solidFill>
                  <a:schemeClr val="tx1"/>
                </a:solidFill>
                <a:latin typeface="Agency FB" panose="020B0503020202020204" pitchFamily="34" charset="0"/>
              </a:rPr>
              <a:t>Melbourne Cricket Ground</a:t>
            </a:r>
            <a:endParaRPr lang="en-IN" i="1"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1030227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C054-5541-9F30-3B8A-8C8D061D49A8}"/>
              </a:ext>
            </a:extLst>
          </p:cNvPr>
          <p:cNvSpPr>
            <a:spLocks noGrp="1"/>
          </p:cNvSpPr>
          <p:nvPr>
            <p:ph type="title"/>
          </p:nvPr>
        </p:nvSpPr>
        <p:spPr/>
        <p:txBody>
          <a:bodyPr>
            <a:normAutofit fontScale="90000"/>
          </a:bodyPr>
          <a:lstStyle/>
          <a:p>
            <a:pPr algn="ctr"/>
            <a:r>
              <a:rPr lang="en-US" i="1" dirty="0">
                <a:latin typeface="Algerian" panose="04020705040A02060702" pitchFamily="82" charset="0"/>
              </a:rPr>
              <a:t>England tossing factor</a:t>
            </a:r>
            <a:endParaRPr lang="en-IN" i="1" dirty="0">
              <a:latin typeface="Algerian" panose="04020705040A02060702" pitchFamily="82" charset="0"/>
            </a:endParaRPr>
          </a:p>
        </p:txBody>
      </p:sp>
      <p:sp>
        <p:nvSpPr>
          <p:cNvPr id="3" name="Content Placeholder 2">
            <a:extLst>
              <a:ext uri="{FF2B5EF4-FFF2-40B4-BE49-F238E27FC236}">
                <a16:creationId xmlns:a16="http://schemas.microsoft.com/office/drawing/2014/main" id="{26AE4BAD-0877-30EB-87AA-43D8807206C2}"/>
              </a:ext>
            </a:extLst>
          </p:cNvPr>
          <p:cNvSpPr>
            <a:spLocks noGrp="1"/>
          </p:cNvSpPr>
          <p:nvPr>
            <p:ph idx="1"/>
          </p:nvPr>
        </p:nvSpPr>
        <p:spPr/>
        <p:txBody>
          <a:bodyPr/>
          <a:lstStyle/>
          <a:p>
            <a:r>
              <a:rPr lang="en-US" b="1" i="1" dirty="0"/>
              <a:t>As per the below data we can see the toss wining plays a vital role  for England to win the Matches.</a:t>
            </a:r>
          </a:p>
          <a:p>
            <a:r>
              <a:rPr lang="en-US" b="1" i="1" dirty="0"/>
              <a:t>Most of the time England’s won the toss &amp; elected to field first.</a:t>
            </a:r>
            <a:endParaRPr lang="en-IN" b="1" i="1" dirty="0"/>
          </a:p>
        </p:txBody>
      </p:sp>
      <p:pic>
        <p:nvPicPr>
          <p:cNvPr id="5" name="Picture 4">
            <a:extLst>
              <a:ext uri="{FF2B5EF4-FFF2-40B4-BE49-F238E27FC236}">
                <a16:creationId xmlns:a16="http://schemas.microsoft.com/office/drawing/2014/main" id="{6E883F53-BC08-6E23-420A-9B4AF41B23CC}"/>
              </a:ext>
            </a:extLst>
          </p:cNvPr>
          <p:cNvPicPr>
            <a:picLocks noChangeAspect="1"/>
          </p:cNvPicPr>
          <p:nvPr/>
        </p:nvPicPr>
        <p:blipFill>
          <a:blip r:embed="rId2"/>
          <a:stretch>
            <a:fillRect/>
          </a:stretch>
        </p:blipFill>
        <p:spPr>
          <a:xfrm>
            <a:off x="6099050" y="2724455"/>
            <a:ext cx="2953665" cy="2290575"/>
          </a:xfrm>
          <a:prstGeom prst="rect">
            <a:avLst/>
          </a:prstGeom>
        </p:spPr>
      </p:pic>
      <p:pic>
        <p:nvPicPr>
          <p:cNvPr id="7" name="Picture 6">
            <a:extLst>
              <a:ext uri="{FF2B5EF4-FFF2-40B4-BE49-F238E27FC236}">
                <a16:creationId xmlns:a16="http://schemas.microsoft.com/office/drawing/2014/main" id="{3A1E9F25-85FC-25F5-B8A5-E84EEE60D8C0}"/>
              </a:ext>
            </a:extLst>
          </p:cNvPr>
          <p:cNvPicPr>
            <a:picLocks noChangeAspect="1"/>
          </p:cNvPicPr>
          <p:nvPr/>
        </p:nvPicPr>
        <p:blipFill>
          <a:blip r:embed="rId3"/>
          <a:stretch>
            <a:fillRect/>
          </a:stretch>
        </p:blipFill>
        <p:spPr>
          <a:xfrm>
            <a:off x="3770600" y="2773262"/>
            <a:ext cx="1924050" cy="1936358"/>
          </a:xfrm>
          <a:prstGeom prst="rect">
            <a:avLst/>
          </a:prstGeom>
        </p:spPr>
      </p:pic>
    </p:spTree>
    <p:extLst>
      <p:ext uri="{BB962C8B-B14F-4D97-AF65-F5344CB8AC3E}">
        <p14:creationId xmlns:p14="http://schemas.microsoft.com/office/powerpoint/2010/main" val="455056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F65C-FA4A-A76A-1C42-06D686F4684A}"/>
              </a:ext>
            </a:extLst>
          </p:cNvPr>
          <p:cNvSpPr>
            <a:spLocks noGrp="1"/>
          </p:cNvSpPr>
          <p:nvPr>
            <p:ph type="title"/>
          </p:nvPr>
        </p:nvSpPr>
        <p:spPr>
          <a:xfrm>
            <a:off x="140690" y="207451"/>
            <a:ext cx="9003310" cy="610820"/>
          </a:xfrm>
        </p:spPr>
        <p:txBody>
          <a:bodyPr>
            <a:normAutofit fontScale="90000"/>
          </a:bodyPr>
          <a:lstStyle/>
          <a:p>
            <a:pPr algn="ctr"/>
            <a:r>
              <a:rPr lang="en-US" dirty="0">
                <a:latin typeface="Algerian" panose="04020705040A02060702" pitchFamily="82" charset="0"/>
              </a:rPr>
              <a:t>Roads to Winning the Title- T20 world Cup</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4F79087A-190C-D521-7E8E-D706FE0DC727}"/>
              </a:ext>
            </a:extLst>
          </p:cNvPr>
          <p:cNvPicPr>
            <a:picLocks noGrp="1" noChangeAspect="1"/>
          </p:cNvPicPr>
          <p:nvPr>
            <p:ph idx="1"/>
          </p:nvPr>
        </p:nvPicPr>
        <p:blipFill>
          <a:blip r:embed="rId2"/>
          <a:stretch>
            <a:fillRect/>
          </a:stretch>
        </p:blipFill>
        <p:spPr>
          <a:xfrm>
            <a:off x="5640935" y="1075098"/>
            <a:ext cx="3362375" cy="3939931"/>
          </a:xfrm>
        </p:spPr>
      </p:pic>
      <p:pic>
        <p:nvPicPr>
          <p:cNvPr id="7" name="Picture 6">
            <a:extLst>
              <a:ext uri="{FF2B5EF4-FFF2-40B4-BE49-F238E27FC236}">
                <a16:creationId xmlns:a16="http://schemas.microsoft.com/office/drawing/2014/main" id="{C562BB33-BC5C-A69D-656A-9CFD05241F0D}"/>
              </a:ext>
            </a:extLst>
          </p:cNvPr>
          <p:cNvPicPr>
            <a:picLocks noChangeAspect="1"/>
          </p:cNvPicPr>
          <p:nvPr/>
        </p:nvPicPr>
        <p:blipFill>
          <a:blip r:embed="rId3"/>
          <a:stretch>
            <a:fillRect/>
          </a:stretch>
        </p:blipFill>
        <p:spPr>
          <a:xfrm>
            <a:off x="140690" y="1197405"/>
            <a:ext cx="5057774" cy="247650"/>
          </a:xfrm>
          <a:prstGeom prst="rect">
            <a:avLst/>
          </a:prstGeom>
        </p:spPr>
      </p:pic>
      <p:pic>
        <p:nvPicPr>
          <p:cNvPr id="9" name="Picture 8">
            <a:extLst>
              <a:ext uri="{FF2B5EF4-FFF2-40B4-BE49-F238E27FC236}">
                <a16:creationId xmlns:a16="http://schemas.microsoft.com/office/drawing/2014/main" id="{59F90DFD-A634-EA46-63F5-AD61B45126AC}"/>
              </a:ext>
            </a:extLst>
          </p:cNvPr>
          <p:cNvPicPr>
            <a:picLocks noChangeAspect="1"/>
          </p:cNvPicPr>
          <p:nvPr/>
        </p:nvPicPr>
        <p:blipFill>
          <a:blip r:embed="rId4"/>
          <a:stretch>
            <a:fillRect/>
          </a:stretch>
        </p:blipFill>
        <p:spPr>
          <a:xfrm>
            <a:off x="140690" y="1472432"/>
            <a:ext cx="5057774" cy="436072"/>
          </a:xfrm>
          <a:prstGeom prst="rect">
            <a:avLst/>
          </a:prstGeom>
        </p:spPr>
      </p:pic>
      <p:pic>
        <p:nvPicPr>
          <p:cNvPr id="11" name="Picture 10">
            <a:extLst>
              <a:ext uri="{FF2B5EF4-FFF2-40B4-BE49-F238E27FC236}">
                <a16:creationId xmlns:a16="http://schemas.microsoft.com/office/drawing/2014/main" id="{76DE4F46-D768-F682-1D0B-ECFDD6BD4F7F}"/>
              </a:ext>
            </a:extLst>
          </p:cNvPr>
          <p:cNvPicPr>
            <a:picLocks noChangeAspect="1"/>
          </p:cNvPicPr>
          <p:nvPr/>
        </p:nvPicPr>
        <p:blipFill>
          <a:blip r:embed="rId5"/>
          <a:stretch>
            <a:fillRect/>
          </a:stretch>
        </p:blipFill>
        <p:spPr>
          <a:xfrm>
            <a:off x="140690" y="1970162"/>
            <a:ext cx="5057775" cy="335793"/>
          </a:xfrm>
          <a:prstGeom prst="rect">
            <a:avLst/>
          </a:prstGeom>
        </p:spPr>
      </p:pic>
      <p:pic>
        <p:nvPicPr>
          <p:cNvPr id="13" name="Picture 12">
            <a:extLst>
              <a:ext uri="{FF2B5EF4-FFF2-40B4-BE49-F238E27FC236}">
                <a16:creationId xmlns:a16="http://schemas.microsoft.com/office/drawing/2014/main" id="{264AB295-6DD8-481D-7F4D-E88240190D17}"/>
              </a:ext>
            </a:extLst>
          </p:cNvPr>
          <p:cNvPicPr>
            <a:picLocks noChangeAspect="1"/>
          </p:cNvPicPr>
          <p:nvPr/>
        </p:nvPicPr>
        <p:blipFill>
          <a:blip r:embed="rId6"/>
          <a:stretch>
            <a:fillRect/>
          </a:stretch>
        </p:blipFill>
        <p:spPr>
          <a:xfrm>
            <a:off x="140690" y="2367613"/>
            <a:ext cx="5057774" cy="356842"/>
          </a:xfrm>
          <a:prstGeom prst="rect">
            <a:avLst/>
          </a:prstGeom>
        </p:spPr>
      </p:pic>
      <p:pic>
        <p:nvPicPr>
          <p:cNvPr id="15" name="Picture 14">
            <a:extLst>
              <a:ext uri="{FF2B5EF4-FFF2-40B4-BE49-F238E27FC236}">
                <a16:creationId xmlns:a16="http://schemas.microsoft.com/office/drawing/2014/main" id="{B33E8ABA-0F01-98F1-07EF-45899AAD38C5}"/>
              </a:ext>
            </a:extLst>
          </p:cNvPr>
          <p:cNvPicPr>
            <a:picLocks noChangeAspect="1"/>
          </p:cNvPicPr>
          <p:nvPr/>
        </p:nvPicPr>
        <p:blipFill>
          <a:blip r:embed="rId7"/>
          <a:stretch>
            <a:fillRect/>
          </a:stretch>
        </p:blipFill>
        <p:spPr>
          <a:xfrm>
            <a:off x="140690" y="2831062"/>
            <a:ext cx="5054909" cy="356842"/>
          </a:xfrm>
          <a:prstGeom prst="rect">
            <a:avLst/>
          </a:prstGeom>
        </p:spPr>
      </p:pic>
      <p:sp>
        <p:nvSpPr>
          <p:cNvPr id="16" name="Rectangle: Rounded Corners 15">
            <a:extLst>
              <a:ext uri="{FF2B5EF4-FFF2-40B4-BE49-F238E27FC236}">
                <a16:creationId xmlns:a16="http://schemas.microsoft.com/office/drawing/2014/main" id="{9D1AAE74-47A0-DF3E-95F4-F91586E01BB0}"/>
              </a:ext>
            </a:extLst>
          </p:cNvPr>
          <p:cNvSpPr/>
          <p:nvPr/>
        </p:nvSpPr>
        <p:spPr>
          <a:xfrm>
            <a:off x="1517900" y="3330608"/>
            <a:ext cx="2443279" cy="3054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Semi-Final</a:t>
            </a:r>
            <a:endParaRPr lang="en-IN" dirty="0"/>
          </a:p>
        </p:txBody>
      </p:sp>
      <p:pic>
        <p:nvPicPr>
          <p:cNvPr id="18" name="Picture 17">
            <a:extLst>
              <a:ext uri="{FF2B5EF4-FFF2-40B4-BE49-F238E27FC236}">
                <a16:creationId xmlns:a16="http://schemas.microsoft.com/office/drawing/2014/main" id="{0BE79FFE-68BE-5B2E-2D86-CADED983160C}"/>
              </a:ext>
            </a:extLst>
          </p:cNvPr>
          <p:cNvPicPr>
            <a:picLocks noChangeAspect="1"/>
          </p:cNvPicPr>
          <p:nvPr/>
        </p:nvPicPr>
        <p:blipFill>
          <a:blip r:embed="rId8"/>
          <a:stretch>
            <a:fillRect/>
          </a:stretch>
        </p:blipFill>
        <p:spPr>
          <a:xfrm>
            <a:off x="140690" y="3783467"/>
            <a:ext cx="5054909" cy="356842"/>
          </a:xfrm>
          <a:prstGeom prst="rect">
            <a:avLst/>
          </a:prstGeom>
        </p:spPr>
      </p:pic>
      <p:sp>
        <p:nvSpPr>
          <p:cNvPr id="19" name="Rectangle: Rounded Corners 18">
            <a:extLst>
              <a:ext uri="{FF2B5EF4-FFF2-40B4-BE49-F238E27FC236}">
                <a16:creationId xmlns:a16="http://schemas.microsoft.com/office/drawing/2014/main" id="{EBBC3E74-F108-9308-366B-772B4BAAFC3F}"/>
              </a:ext>
            </a:extLst>
          </p:cNvPr>
          <p:cNvSpPr/>
          <p:nvPr/>
        </p:nvSpPr>
        <p:spPr>
          <a:xfrm>
            <a:off x="1462674" y="4231581"/>
            <a:ext cx="2443279" cy="3054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Final</a:t>
            </a:r>
            <a:endParaRPr lang="en-IN" dirty="0"/>
          </a:p>
        </p:txBody>
      </p:sp>
      <p:pic>
        <p:nvPicPr>
          <p:cNvPr id="21" name="Picture 20">
            <a:extLst>
              <a:ext uri="{FF2B5EF4-FFF2-40B4-BE49-F238E27FC236}">
                <a16:creationId xmlns:a16="http://schemas.microsoft.com/office/drawing/2014/main" id="{84EB94FE-EFFB-7E26-5A41-FB1AA5C2706D}"/>
              </a:ext>
            </a:extLst>
          </p:cNvPr>
          <p:cNvPicPr>
            <a:picLocks noChangeAspect="1"/>
          </p:cNvPicPr>
          <p:nvPr/>
        </p:nvPicPr>
        <p:blipFill>
          <a:blip r:embed="rId9"/>
          <a:stretch>
            <a:fillRect/>
          </a:stretch>
        </p:blipFill>
        <p:spPr>
          <a:xfrm>
            <a:off x="140690" y="4628263"/>
            <a:ext cx="5042130" cy="428625"/>
          </a:xfrm>
          <a:prstGeom prst="rect">
            <a:avLst/>
          </a:prstGeom>
        </p:spPr>
      </p:pic>
    </p:spTree>
    <p:extLst>
      <p:ext uri="{BB962C8B-B14F-4D97-AF65-F5344CB8AC3E}">
        <p14:creationId xmlns:p14="http://schemas.microsoft.com/office/powerpoint/2010/main" val="468887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C92923-DA25-BF9F-B3DE-68243B17C143}"/>
              </a:ext>
            </a:extLst>
          </p:cNvPr>
          <p:cNvSpPr/>
          <p:nvPr/>
        </p:nvSpPr>
        <p:spPr>
          <a:xfrm rot="20929355">
            <a:off x="50228" y="2112954"/>
            <a:ext cx="9014506" cy="923330"/>
          </a:xfrm>
          <a:prstGeom prst="rect">
            <a:avLst/>
          </a:prstGeom>
          <a:noFill/>
        </p:spPr>
        <p:txBody>
          <a:bodyPr wrap="square" lIns="91440" tIns="45720" rIns="91440" bIns="45720">
            <a:spAutoFit/>
          </a:bodyPr>
          <a:lstStyle/>
          <a:p>
            <a:pPr algn="ctr"/>
            <a:r>
              <a:rPr lang="en-US" sz="5400" b="1" i="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766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IN" sz="3600" b="1" i="1" u="none" strike="noStrike" baseline="0" dirty="0">
                <a:solidFill>
                  <a:schemeClr val="accent4">
                    <a:lumMod val="40000"/>
                    <a:lumOff val="60000"/>
                  </a:schemeClr>
                </a:solidFill>
                <a:highlight>
                  <a:srgbClr val="00FFFF"/>
                </a:highlight>
                <a:latin typeface="Arial" panose="020B0604020202020204" pitchFamily="34" charset="0"/>
              </a:rPr>
              <a:t>DECLARATION</a:t>
            </a:r>
            <a:endParaRPr lang="en-US" dirty="0">
              <a:solidFill>
                <a:schemeClr val="accent4">
                  <a:lumMod val="40000"/>
                  <a:lumOff val="60000"/>
                </a:schemeClr>
              </a:solidFill>
            </a:endParaRPr>
          </a:p>
        </p:txBody>
      </p:sp>
      <p:sp>
        <p:nvSpPr>
          <p:cNvPr id="5" name="Content Placeholder 4"/>
          <p:cNvSpPr>
            <a:spLocks noGrp="1"/>
          </p:cNvSpPr>
          <p:nvPr>
            <p:ph idx="1"/>
          </p:nvPr>
        </p:nvSpPr>
        <p:spPr/>
        <p:txBody>
          <a:bodyPr>
            <a:normAutofit fontScale="62500" lnSpcReduction="20000"/>
          </a:bodyPr>
          <a:lstStyle/>
          <a:p>
            <a:pPr marL="0" indent="0">
              <a:buNone/>
            </a:pPr>
            <a:r>
              <a:rPr lang="en-US" b="0" i="1" u="none" strike="noStrike" baseline="0" dirty="0">
                <a:solidFill>
                  <a:srgbClr val="00B050"/>
                </a:solidFill>
                <a:latin typeface="Arial" panose="020B0604020202020204" pitchFamily="34" charset="0"/>
              </a:rPr>
              <a:t>I, </a:t>
            </a:r>
            <a:r>
              <a:rPr lang="en-US" b="1" i="1" u="none" strike="noStrike" baseline="0" dirty="0">
                <a:solidFill>
                  <a:srgbClr val="00B050"/>
                </a:solidFill>
                <a:latin typeface="Arial" panose="020B0604020202020204" pitchFamily="34" charset="0"/>
              </a:rPr>
              <a:t>Shibasis Karmakar</a:t>
            </a:r>
            <a:r>
              <a:rPr lang="en-US" b="0" i="1" u="none" strike="noStrike" baseline="0" dirty="0">
                <a:solidFill>
                  <a:srgbClr val="00B050"/>
                </a:solidFill>
                <a:latin typeface="Arial" panose="020B0604020202020204" pitchFamily="34" charset="0"/>
              </a:rPr>
              <a:t>, a working professional </a:t>
            </a:r>
            <a:r>
              <a:rPr lang="en-US" i="1" dirty="0">
                <a:solidFill>
                  <a:srgbClr val="00B050"/>
                </a:solidFill>
                <a:latin typeface="Arial" panose="020B0604020202020204" pitchFamily="34" charset="0"/>
              </a:rPr>
              <a:t>, </a:t>
            </a:r>
            <a:r>
              <a:rPr lang="en-US" b="0" i="1" u="none" strike="noStrike" baseline="0" dirty="0">
                <a:solidFill>
                  <a:srgbClr val="00B050"/>
                </a:solidFill>
                <a:latin typeface="Arial" panose="020B0604020202020204" pitchFamily="34" charset="0"/>
              </a:rPr>
              <a:t>have completed my Graduation from </a:t>
            </a:r>
            <a:r>
              <a:rPr lang="en-US" b="1" i="1" u="none" strike="noStrike" baseline="0" dirty="0">
                <a:solidFill>
                  <a:srgbClr val="00B050"/>
                </a:solidFill>
                <a:latin typeface="Arial" panose="020B0604020202020204" pitchFamily="34" charset="0"/>
              </a:rPr>
              <a:t>Calcutta University in 2010 on B.com(h). T</a:t>
            </a:r>
            <a:r>
              <a:rPr lang="en-US" b="0" i="1" u="none" strike="noStrike" baseline="0" dirty="0">
                <a:solidFill>
                  <a:srgbClr val="00B050"/>
                </a:solidFill>
                <a:latin typeface="Arial" panose="020B0604020202020204" pitchFamily="34" charset="0"/>
              </a:rPr>
              <a:t>he Project Report on </a:t>
            </a:r>
            <a:r>
              <a:rPr lang="en-US" b="1" i="1" u="none" strike="noStrike" baseline="0" dirty="0">
                <a:solidFill>
                  <a:srgbClr val="00B050"/>
                </a:solidFill>
                <a:latin typeface="Times New Roman" panose="02020603050405020304" pitchFamily="18" charset="0"/>
              </a:rPr>
              <a:t>A Study on </a:t>
            </a:r>
          </a:p>
          <a:p>
            <a:pPr marL="0" indent="0">
              <a:buNone/>
            </a:pPr>
            <a:r>
              <a:rPr lang="en-US" sz="2900" b="1" i="1" dirty="0">
                <a:solidFill>
                  <a:srgbClr val="00B050"/>
                </a:solidFill>
                <a:latin typeface="Times New Roman" panose="02020603050405020304" pitchFamily="18" charset="0"/>
              </a:rPr>
              <a:t>T-20 World Cup 2022 Data Analysis </a:t>
            </a:r>
            <a:r>
              <a:rPr lang="en-IN" sz="2900" i="1" dirty="0">
                <a:solidFill>
                  <a:srgbClr val="00B050"/>
                </a:solidFill>
                <a:latin typeface="Arial" panose="020B0604020202020204" pitchFamily="34" charset="0"/>
              </a:rPr>
              <a:t>from</a:t>
            </a:r>
            <a:r>
              <a:rPr lang="en-IN" b="1" i="1" dirty="0">
                <a:solidFill>
                  <a:srgbClr val="00B050"/>
                </a:solidFill>
                <a:latin typeface="Arial" panose="020B0604020202020204" pitchFamily="34" charset="0"/>
              </a:rPr>
              <a:t> </a:t>
            </a:r>
            <a:r>
              <a:rPr lang="en-IN" b="1" i="1" dirty="0" err="1">
                <a:solidFill>
                  <a:srgbClr val="00B050"/>
                </a:solidFill>
                <a:latin typeface="Arial" panose="020B0604020202020204" pitchFamily="34" charset="0"/>
              </a:rPr>
              <a:t>Mentorness</a:t>
            </a:r>
            <a:r>
              <a:rPr lang="en-IN" b="1" i="1" dirty="0">
                <a:solidFill>
                  <a:srgbClr val="00B050"/>
                </a:solidFill>
                <a:latin typeface="Arial" panose="020B0604020202020204" pitchFamily="34" charset="0"/>
              </a:rPr>
              <a:t> </a:t>
            </a:r>
            <a:r>
              <a:rPr lang="en-US" b="0" i="1" u="none" strike="noStrike" baseline="0" dirty="0">
                <a:solidFill>
                  <a:srgbClr val="00B050"/>
                </a:solidFill>
                <a:latin typeface="Arial" panose="020B0604020202020204" pitchFamily="34" charset="0"/>
              </a:rPr>
              <a:t>is the original work conducted by me.</a:t>
            </a:r>
          </a:p>
          <a:p>
            <a:pPr marL="0" indent="0">
              <a:buNone/>
            </a:pPr>
            <a:endParaRPr lang="en-US" b="0" i="1" u="none" strike="noStrike" baseline="0" dirty="0">
              <a:solidFill>
                <a:srgbClr val="00B050"/>
              </a:solidFill>
              <a:latin typeface="Arial" panose="020B0604020202020204" pitchFamily="34" charset="0"/>
            </a:endParaRPr>
          </a:p>
          <a:p>
            <a:pPr marL="0" indent="0">
              <a:buNone/>
            </a:pPr>
            <a:r>
              <a:rPr lang="en-US" b="0" i="1" u="none" strike="noStrike" baseline="0" dirty="0">
                <a:solidFill>
                  <a:srgbClr val="00B050"/>
                </a:solidFill>
                <a:latin typeface="Arial" panose="020B0604020202020204" pitchFamily="34" charset="0"/>
              </a:rPr>
              <a:t>The information and data given in the report is authentic to the best of my knowledge. This report has not been submitted to any other university for the award of any other degree, diploma and fellowship.</a:t>
            </a:r>
          </a:p>
          <a:p>
            <a:pPr marL="0" indent="0">
              <a:buNone/>
            </a:pPr>
            <a:endParaRPr lang="en-US" sz="2000" i="1" dirty="0">
              <a:solidFill>
                <a:srgbClr val="FFFF00"/>
              </a:solidFill>
              <a:latin typeface="Arial" panose="020B0604020202020204" pitchFamily="34" charset="0"/>
            </a:endParaRPr>
          </a:p>
          <a:p>
            <a:endParaRPr lang="en-IN" sz="2000" i="1" dirty="0"/>
          </a:p>
          <a:p>
            <a:pPr marL="0" indent="0">
              <a:buNone/>
            </a:pPr>
            <a:r>
              <a:rPr lang="en-IN" sz="2000" b="1" i="1" dirty="0">
                <a:solidFill>
                  <a:srgbClr val="00B050"/>
                </a:solidFill>
                <a:effectLst/>
                <a:latin typeface="Arial" panose="020B0604020202020204" pitchFamily="34" charset="0"/>
              </a:rPr>
              <a:t>Shibasis Karmakar</a:t>
            </a:r>
            <a:endParaRPr lang="en-IN" sz="2000" b="0" i="1" u="none" strike="noStrike" baseline="0" dirty="0">
              <a:solidFill>
                <a:srgbClr val="00B050"/>
              </a:solidFill>
              <a:effectLst/>
              <a:latin typeface="Arial" panose="020B0604020202020204" pitchFamily="34" charset="0"/>
            </a:endParaRPr>
          </a:p>
          <a:p>
            <a:pPr marL="0" indent="0">
              <a:buNone/>
            </a:pPr>
            <a:r>
              <a:rPr lang="en-IN" sz="2000" b="0" i="1" u="none" strike="noStrike" baseline="0" dirty="0">
                <a:solidFill>
                  <a:schemeClr val="accent5">
                    <a:lumMod val="75000"/>
                  </a:schemeClr>
                </a:solidFill>
                <a:effectLst/>
                <a:latin typeface="Arial" panose="020B0604020202020204" pitchFamily="34" charset="0"/>
              </a:rPr>
              <a:t>Place: West Bengal(Kolkata)</a:t>
            </a:r>
          </a:p>
          <a:p>
            <a:pPr marL="0" indent="0">
              <a:buNone/>
            </a:pPr>
            <a:r>
              <a:rPr lang="en-IN" sz="2000" b="0" i="1" u="none" strike="noStrike" baseline="0" dirty="0">
                <a:solidFill>
                  <a:schemeClr val="accent5">
                    <a:lumMod val="75000"/>
                  </a:schemeClr>
                </a:solidFill>
                <a:latin typeface="Arial" panose="020B0604020202020204" pitchFamily="34" charset="0"/>
              </a:rPr>
              <a:t>Date of submission: 0</a:t>
            </a:r>
            <a:r>
              <a:rPr lang="en-IN" sz="2000" i="1" dirty="0">
                <a:solidFill>
                  <a:schemeClr val="accent5">
                    <a:lumMod val="75000"/>
                  </a:schemeClr>
                </a:solidFill>
                <a:latin typeface="Arial" panose="020B0604020202020204" pitchFamily="34" charset="0"/>
              </a:rPr>
              <a:t>3</a:t>
            </a:r>
            <a:r>
              <a:rPr lang="en-IN" sz="2000" b="0" i="1" u="none" strike="noStrike" baseline="0" dirty="0">
                <a:solidFill>
                  <a:schemeClr val="accent5">
                    <a:lumMod val="75000"/>
                  </a:schemeClr>
                </a:solidFill>
                <a:latin typeface="Arial" panose="020B0604020202020204" pitchFamily="34" charset="0"/>
              </a:rPr>
              <a:t>/05/2024</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0B6488-342A-9748-5738-144CF00AA73C}"/>
              </a:ext>
            </a:extLst>
          </p:cNvPr>
          <p:cNvSpPr txBox="1"/>
          <p:nvPr/>
        </p:nvSpPr>
        <p:spPr>
          <a:xfrm>
            <a:off x="907080" y="128470"/>
            <a:ext cx="7940660" cy="523220"/>
          </a:xfrm>
          <a:prstGeom prst="rect">
            <a:avLst/>
          </a:prstGeom>
          <a:noFill/>
        </p:spPr>
        <p:txBody>
          <a:bodyPr wrap="square">
            <a:spAutoFit/>
          </a:bodyPr>
          <a:lstStyle/>
          <a:p>
            <a:pPr algn="ctr"/>
            <a:r>
              <a:rPr lang="en-IN" sz="2800" b="1" i="1" dirty="0">
                <a:solidFill>
                  <a:srgbClr val="00B050"/>
                </a:solidFill>
                <a:latin typeface="Rockwell Extra Bold" panose="02060903040505020403" pitchFamily="18" charset="0"/>
                <a:cs typeface="Times New Roman" panose="02020603050405020304" pitchFamily="18" charset="0"/>
              </a:rPr>
              <a:t>Project Title</a:t>
            </a:r>
            <a:endParaRPr lang="en-IN" sz="2800" dirty="0">
              <a:latin typeface="Rockwell Extra Bold" panose="02060903040505020403" pitchFamily="18" charset="0"/>
            </a:endParaRPr>
          </a:p>
        </p:txBody>
      </p:sp>
      <p:sp>
        <p:nvSpPr>
          <p:cNvPr id="4" name="Subtitle 2">
            <a:extLst>
              <a:ext uri="{FF2B5EF4-FFF2-40B4-BE49-F238E27FC236}">
                <a16:creationId xmlns:a16="http://schemas.microsoft.com/office/drawing/2014/main" id="{50B62655-8F85-1C7D-7B5E-F37983A5EF79}"/>
              </a:ext>
            </a:extLst>
          </p:cNvPr>
          <p:cNvSpPr txBox="1">
            <a:spLocks/>
          </p:cNvSpPr>
          <p:nvPr/>
        </p:nvSpPr>
        <p:spPr>
          <a:xfrm>
            <a:off x="76219" y="1368391"/>
            <a:ext cx="2357912" cy="504940"/>
          </a:xfrm>
          <a:prstGeom prst="rect">
            <a:avLst/>
          </a:prstGeom>
        </p:spPr>
        <p:txBody>
          <a:bodyPr>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800" b="1" i="1" dirty="0"/>
              <a:t>	</a:t>
            </a:r>
            <a:endParaRPr lang="en-IN" sz="9600" dirty="0"/>
          </a:p>
          <a:p>
            <a:pPr algn="ctr"/>
            <a:r>
              <a:rPr lang="en-IN" sz="9600" b="1" i="1" dirty="0">
                <a:solidFill>
                  <a:schemeClr val="accent1">
                    <a:lumMod val="60000"/>
                    <a:lumOff val="40000"/>
                  </a:schemeClr>
                </a:solidFill>
              </a:rPr>
              <a:t>Data Sources</a:t>
            </a:r>
          </a:p>
          <a:p>
            <a:endParaRPr lang="en-IN" sz="3600" b="1" i="1" dirty="0">
              <a:solidFill>
                <a:schemeClr val="accent3">
                  <a:lumMod val="60000"/>
                  <a:lumOff val="40000"/>
                </a:schemeClr>
              </a:solidFill>
            </a:endParaRPr>
          </a:p>
          <a:p>
            <a:endParaRPr lang="en-IN" b="1" i="1" dirty="0">
              <a:solidFill>
                <a:srgbClr val="00B050"/>
              </a:solidFill>
            </a:endParaRPr>
          </a:p>
        </p:txBody>
      </p:sp>
      <p:sp>
        <p:nvSpPr>
          <p:cNvPr id="5" name="Subtitle 2">
            <a:extLst>
              <a:ext uri="{FF2B5EF4-FFF2-40B4-BE49-F238E27FC236}">
                <a16:creationId xmlns:a16="http://schemas.microsoft.com/office/drawing/2014/main" id="{0AE1C665-816C-1CCE-3406-D6B30E444383}"/>
              </a:ext>
            </a:extLst>
          </p:cNvPr>
          <p:cNvSpPr txBox="1">
            <a:spLocks/>
          </p:cNvSpPr>
          <p:nvPr/>
        </p:nvSpPr>
        <p:spPr>
          <a:xfrm>
            <a:off x="3197655" y="1502815"/>
            <a:ext cx="2357912" cy="504940"/>
          </a:xfrm>
          <a:prstGeom prst="rect">
            <a:avLst/>
          </a:prstGeom>
        </p:spPr>
        <p:txBody>
          <a:bodyPr>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IN" sz="9600" b="1" i="1" dirty="0">
                <a:solidFill>
                  <a:schemeClr val="accent1">
                    <a:lumMod val="60000"/>
                    <a:lumOff val="40000"/>
                  </a:schemeClr>
                </a:solidFill>
              </a:rPr>
              <a:t>Data Set</a:t>
            </a:r>
          </a:p>
          <a:p>
            <a:r>
              <a:rPr lang="en-IN" sz="1800" b="1" i="1" dirty="0"/>
              <a:t>	</a:t>
            </a:r>
            <a:endParaRPr lang="en-IN" sz="9600" dirty="0"/>
          </a:p>
          <a:p>
            <a:endParaRPr lang="en-IN" sz="3600" b="1" i="1" dirty="0">
              <a:solidFill>
                <a:schemeClr val="accent3">
                  <a:lumMod val="60000"/>
                  <a:lumOff val="40000"/>
                </a:schemeClr>
              </a:solidFill>
            </a:endParaRPr>
          </a:p>
          <a:p>
            <a:endParaRPr lang="en-IN" b="1" i="1" dirty="0">
              <a:solidFill>
                <a:srgbClr val="00B050"/>
              </a:solidFill>
            </a:endParaRPr>
          </a:p>
        </p:txBody>
      </p:sp>
      <p:sp>
        <p:nvSpPr>
          <p:cNvPr id="6" name="Subtitle 2">
            <a:extLst>
              <a:ext uri="{FF2B5EF4-FFF2-40B4-BE49-F238E27FC236}">
                <a16:creationId xmlns:a16="http://schemas.microsoft.com/office/drawing/2014/main" id="{EB62A457-7357-A599-C37E-09102CDCD0A1}"/>
              </a:ext>
            </a:extLst>
          </p:cNvPr>
          <p:cNvSpPr txBox="1">
            <a:spLocks/>
          </p:cNvSpPr>
          <p:nvPr/>
        </p:nvSpPr>
        <p:spPr>
          <a:xfrm>
            <a:off x="6099050" y="1368391"/>
            <a:ext cx="2357912" cy="504940"/>
          </a:xfrm>
          <a:prstGeom prst="rect">
            <a:avLst/>
          </a:prstGeom>
        </p:spPr>
        <p:txBody>
          <a:bodyPr>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800" b="1" i="1" dirty="0"/>
              <a:t>	</a:t>
            </a:r>
            <a:endParaRPr lang="en-IN" sz="9600" dirty="0"/>
          </a:p>
          <a:p>
            <a:pPr algn="ctr"/>
            <a:r>
              <a:rPr lang="en-IN" sz="9600" b="1" i="1" dirty="0">
                <a:solidFill>
                  <a:schemeClr val="accent1">
                    <a:lumMod val="60000"/>
                    <a:lumOff val="40000"/>
                  </a:schemeClr>
                </a:solidFill>
              </a:rPr>
              <a:t>Tool used</a:t>
            </a:r>
          </a:p>
          <a:p>
            <a:endParaRPr lang="en-IN" sz="3600" b="1" i="1" dirty="0">
              <a:solidFill>
                <a:schemeClr val="accent3">
                  <a:lumMod val="60000"/>
                  <a:lumOff val="40000"/>
                </a:schemeClr>
              </a:solidFill>
            </a:endParaRPr>
          </a:p>
          <a:p>
            <a:endParaRPr lang="en-IN" b="1" i="1" dirty="0">
              <a:solidFill>
                <a:srgbClr val="00B050"/>
              </a:solidFill>
            </a:endParaRPr>
          </a:p>
        </p:txBody>
      </p:sp>
      <p:sp>
        <p:nvSpPr>
          <p:cNvPr id="7" name="Text Placeholder 5">
            <a:extLst>
              <a:ext uri="{FF2B5EF4-FFF2-40B4-BE49-F238E27FC236}">
                <a16:creationId xmlns:a16="http://schemas.microsoft.com/office/drawing/2014/main" id="{9BA92F94-BB70-8C53-DC3C-4A9461BB118B}"/>
              </a:ext>
            </a:extLst>
          </p:cNvPr>
          <p:cNvSpPr txBox="1">
            <a:spLocks/>
          </p:cNvSpPr>
          <p:nvPr/>
        </p:nvSpPr>
        <p:spPr>
          <a:xfrm>
            <a:off x="119548" y="2481957"/>
            <a:ext cx="2825095" cy="139712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800" b="1" i="1" dirty="0">
                <a:solidFill>
                  <a:srgbClr val="00B050"/>
                </a:solidFill>
              </a:rPr>
              <a:t>Provided by </a:t>
            </a:r>
            <a:r>
              <a:rPr lang="en-IN" sz="1800" b="1" i="1" dirty="0" err="1">
                <a:solidFill>
                  <a:srgbClr val="00B050"/>
                </a:solidFill>
              </a:rPr>
              <a:t>Mentorness</a:t>
            </a:r>
            <a:endParaRPr lang="en-IN" sz="1800" b="1" i="1" dirty="0">
              <a:solidFill>
                <a:srgbClr val="00B050"/>
              </a:solidFill>
            </a:endParaRPr>
          </a:p>
          <a:p>
            <a:r>
              <a:rPr lang="en-IN" sz="1800" b="1" i="1" dirty="0">
                <a:solidFill>
                  <a:srgbClr val="00B050"/>
                </a:solidFill>
              </a:rPr>
              <a:t>Internship Project</a:t>
            </a:r>
          </a:p>
          <a:p>
            <a:r>
              <a:rPr lang="en-IN" sz="1800" b="1" i="1" dirty="0">
                <a:solidFill>
                  <a:srgbClr val="00B050"/>
                </a:solidFill>
              </a:rPr>
              <a:t>Via Email</a:t>
            </a:r>
            <a:r>
              <a:rPr lang="en-IN" sz="1400" b="1" i="1" dirty="0">
                <a:solidFill>
                  <a:srgbClr val="00B050"/>
                </a:solidFill>
              </a:rPr>
              <a:t>.</a:t>
            </a:r>
            <a:endParaRPr lang="en-IN" dirty="0">
              <a:solidFill>
                <a:srgbClr val="00B050"/>
              </a:solidFill>
            </a:endParaRPr>
          </a:p>
        </p:txBody>
      </p:sp>
      <p:sp>
        <p:nvSpPr>
          <p:cNvPr id="8" name="Text Placeholder 6">
            <a:extLst>
              <a:ext uri="{FF2B5EF4-FFF2-40B4-BE49-F238E27FC236}">
                <a16:creationId xmlns:a16="http://schemas.microsoft.com/office/drawing/2014/main" id="{3CE00BA4-B7D6-0482-20D1-1D5CFDF3F83B}"/>
              </a:ext>
            </a:extLst>
          </p:cNvPr>
          <p:cNvSpPr txBox="1">
            <a:spLocks/>
          </p:cNvSpPr>
          <p:nvPr/>
        </p:nvSpPr>
        <p:spPr>
          <a:xfrm>
            <a:off x="3149562" y="2481957"/>
            <a:ext cx="3102192" cy="118181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i="1" dirty="0">
                <a:solidFill>
                  <a:srgbClr val="00B050"/>
                </a:solidFill>
              </a:rPr>
              <a:t>T-20 World cup 2022.CSV</a:t>
            </a:r>
          </a:p>
          <a:p>
            <a:endParaRPr lang="en-US" sz="1800" b="1" i="1" dirty="0">
              <a:solidFill>
                <a:srgbClr val="00B050"/>
              </a:solidFill>
            </a:endParaRPr>
          </a:p>
          <a:p>
            <a:r>
              <a:rPr lang="en-US" sz="1200" b="1" i="1" dirty="0">
                <a:solidFill>
                  <a:srgbClr val="00B050"/>
                </a:solidFill>
              </a:rPr>
              <a:t>Total Row                 Total columns</a:t>
            </a:r>
          </a:p>
          <a:p>
            <a:r>
              <a:rPr lang="en-US" sz="1200" b="1" i="1" dirty="0">
                <a:solidFill>
                  <a:srgbClr val="00B050"/>
                </a:solidFill>
              </a:rPr>
              <a:t>   9814                                45</a:t>
            </a:r>
            <a:endParaRPr lang="en-IN" sz="1200" b="1" i="1" dirty="0">
              <a:solidFill>
                <a:srgbClr val="00B050"/>
              </a:solidFill>
            </a:endParaRPr>
          </a:p>
        </p:txBody>
      </p:sp>
      <p:sp>
        <p:nvSpPr>
          <p:cNvPr id="9" name="Content Placeholder 4">
            <a:extLst>
              <a:ext uri="{FF2B5EF4-FFF2-40B4-BE49-F238E27FC236}">
                <a16:creationId xmlns:a16="http://schemas.microsoft.com/office/drawing/2014/main" id="{081D9675-4B3D-535B-5761-92AE1ACFBF48}"/>
              </a:ext>
            </a:extLst>
          </p:cNvPr>
          <p:cNvSpPr txBox="1">
            <a:spLocks/>
          </p:cNvSpPr>
          <p:nvPr/>
        </p:nvSpPr>
        <p:spPr>
          <a:xfrm>
            <a:off x="6251754" y="2554204"/>
            <a:ext cx="2772697" cy="1810888"/>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i="1" dirty="0">
                <a:solidFill>
                  <a:srgbClr val="00B050"/>
                </a:solidFill>
              </a:rPr>
              <a:t>Software: Excel, Python, </a:t>
            </a:r>
            <a:r>
              <a:rPr lang="en-US" b="1" i="1" dirty="0" err="1">
                <a:solidFill>
                  <a:srgbClr val="00B050"/>
                </a:solidFill>
              </a:rPr>
              <a:t>Jupyter</a:t>
            </a:r>
            <a:r>
              <a:rPr lang="en-US" b="1" i="1" dirty="0">
                <a:solidFill>
                  <a:srgbClr val="00B050"/>
                </a:solidFill>
              </a:rPr>
              <a:t> Note book</a:t>
            </a:r>
          </a:p>
          <a:p>
            <a:r>
              <a:rPr lang="en-IN" b="1" i="1" dirty="0">
                <a:solidFill>
                  <a:srgbClr val="00B050"/>
                </a:solidFill>
              </a:rPr>
              <a:t>Hardware: AMD </a:t>
            </a:r>
            <a:r>
              <a:rPr lang="en-IN" b="1" i="1" dirty="0" err="1">
                <a:solidFill>
                  <a:srgbClr val="00B050"/>
                </a:solidFill>
              </a:rPr>
              <a:t>Ryzen</a:t>
            </a:r>
            <a:r>
              <a:rPr lang="en-IN" b="1" i="1" dirty="0">
                <a:solidFill>
                  <a:srgbClr val="00B050"/>
                </a:solidFill>
              </a:rPr>
              <a:t> 3 2200G with Radeon Vega Graphics  3.50 GHz</a:t>
            </a:r>
          </a:p>
          <a:p>
            <a:r>
              <a:rPr lang="en-IN" b="1" i="1" dirty="0">
                <a:solidFill>
                  <a:srgbClr val="00B050"/>
                </a:solidFill>
              </a:rPr>
              <a:t>Ram:8.00 GB. </a:t>
            </a:r>
          </a:p>
          <a:p>
            <a:r>
              <a:rPr lang="en-IN" b="1" i="1" dirty="0">
                <a:solidFill>
                  <a:srgbClr val="00B050"/>
                </a:solidFill>
              </a:rPr>
              <a:t>Edition: Windows 10 pro</a:t>
            </a:r>
          </a:p>
          <a:p>
            <a:endParaRPr lang="en-IN" dirty="0"/>
          </a:p>
          <a:p>
            <a:endParaRPr lang="en-US" dirty="0"/>
          </a:p>
        </p:txBody>
      </p:sp>
    </p:spTree>
    <p:extLst>
      <p:ext uri="{BB962C8B-B14F-4D97-AF65-F5344CB8AC3E}">
        <p14:creationId xmlns:p14="http://schemas.microsoft.com/office/powerpoint/2010/main" val="360698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i="1" dirty="0">
                <a:solidFill>
                  <a:srgbClr val="F67CDF"/>
                </a:solidFill>
                <a:latin typeface="Times New Roman" panose="02020603050405020304" pitchFamily="18" charset="0"/>
                <a:cs typeface="Times New Roman" panose="02020603050405020304" pitchFamily="18" charset="0"/>
              </a:rPr>
              <a:t>Introduction/Brief Description on Dataset</a:t>
            </a:r>
            <a:endParaRPr lang="en-US" dirty="0"/>
          </a:p>
        </p:txBody>
      </p:sp>
      <p:sp>
        <p:nvSpPr>
          <p:cNvPr id="3" name="Content Placeholder 2"/>
          <p:cNvSpPr>
            <a:spLocks noGrp="1"/>
          </p:cNvSpPr>
          <p:nvPr>
            <p:ph idx="1"/>
          </p:nvPr>
        </p:nvSpPr>
        <p:spPr/>
        <p:txBody>
          <a:bodyPr>
            <a:normAutofit/>
          </a:bodyPr>
          <a:lstStyle/>
          <a:p>
            <a:r>
              <a:rPr lang="en-US" sz="1600" i="1" dirty="0"/>
              <a:t>Welcome to the T-20 World Cup 2022 Data Science project. In this endeavor, we'll embark on an exciting journey of comprehensive data analysis, drawing meaningful insights from the action-packed world of T-20 cricket. We'll dive deep into the dataset, explore the nuances of the game, and provide valuable insights and inferences. The T-20 World Cup 2022 dataset provides a goldmine of cricket data, including detailed match statistics, player performances, and game-changing events.</a:t>
            </a:r>
          </a:p>
          <a:p>
            <a:r>
              <a:rPr lang="en-US" sz="1600" b="1" i="1" dirty="0">
                <a:solidFill>
                  <a:schemeClr val="accent5">
                    <a:lumMod val="75000"/>
                  </a:schemeClr>
                </a:solidFill>
              </a:rPr>
              <a:t>Dataset Overview:</a:t>
            </a:r>
          </a:p>
          <a:p>
            <a:r>
              <a:rPr lang="en-US" sz="1600" b="1" i="1" dirty="0">
                <a:solidFill>
                  <a:schemeClr val="accent5">
                    <a:lumMod val="75000"/>
                  </a:schemeClr>
                </a:solidFill>
              </a:rPr>
              <a:t>The dataset contains detailed information on T-20 World Cup 2022 matches. It includes:</a:t>
            </a:r>
          </a:p>
          <a:p>
            <a:r>
              <a:rPr lang="en-US" sz="1600" b="1" i="1" dirty="0">
                <a:solidFill>
                  <a:schemeClr val="accent5">
                    <a:lumMod val="75000"/>
                  </a:schemeClr>
                </a:solidFill>
              </a:rPr>
              <a:t>- Match details: Match ID, names of the home and away teams, innings details, over-by-over progress.</a:t>
            </a:r>
          </a:p>
          <a:p>
            <a:r>
              <a:rPr lang="en-US" sz="1600" b="1" i="1" dirty="0">
                <a:solidFill>
                  <a:schemeClr val="accent5">
                    <a:lumMod val="75000"/>
                  </a:schemeClr>
                </a:solidFill>
              </a:rPr>
              <a:t>- Player statistics: Runs, wickets, and other player-specific details.</a:t>
            </a:r>
          </a:p>
          <a:p>
            <a:r>
              <a:rPr lang="en-US" sz="1600" b="1" i="1" dirty="0">
                <a:solidFill>
                  <a:schemeClr val="accent5">
                    <a:lumMod val="75000"/>
                  </a:schemeClr>
                </a:solidFill>
              </a:rPr>
              <a:t>- Match events: Boundaries, wickets, retired hurt scenarios, and more.</a:t>
            </a:r>
          </a:p>
          <a:p>
            <a:r>
              <a:rPr lang="en-US" sz="1600" b="1" i="1" dirty="0">
                <a:solidFill>
                  <a:schemeClr val="accent5">
                    <a:lumMod val="75000"/>
                  </a:schemeClr>
                </a:solidFill>
              </a:rPr>
              <a:t>- Commentary text: Pre-match, in-match, and post-match commentary snippets.</a:t>
            </a:r>
          </a:p>
        </p:txBody>
      </p:sp>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29DFA-77AD-32BA-0007-95C2917FB3D0}"/>
              </a:ext>
            </a:extLst>
          </p:cNvPr>
          <p:cNvSpPr txBox="1"/>
          <p:nvPr/>
        </p:nvSpPr>
        <p:spPr>
          <a:xfrm>
            <a:off x="2586835" y="433880"/>
            <a:ext cx="4585348" cy="523220"/>
          </a:xfrm>
          <a:prstGeom prst="rect">
            <a:avLst/>
          </a:prstGeom>
          <a:noFill/>
        </p:spPr>
        <p:txBody>
          <a:bodyPr wrap="square">
            <a:spAutoFit/>
          </a:bodyPr>
          <a:lstStyle/>
          <a:p>
            <a:r>
              <a:rPr lang="en-US" sz="2800" b="1" i="1" dirty="0">
                <a:solidFill>
                  <a:schemeClr val="tx2">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info about the Data set</a:t>
            </a:r>
            <a:endParaRPr lang="en-IN" sz="2800" dirty="0">
              <a:solidFill>
                <a:schemeClr val="tx2">
                  <a:lumMod val="40000"/>
                  <a:lumOff val="60000"/>
                </a:schemeClr>
              </a:solidFill>
            </a:endParaRPr>
          </a:p>
        </p:txBody>
      </p:sp>
      <p:sp>
        <p:nvSpPr>
          <p:cNvPr id="9" name="Content Placeholder 2">
            <a:extLst>
              <a:ext uri="{FF2B5EF4-FFF2-40B4-BE49-F238E27FC236}">
                <a16:creationId xmlns:a16="http://schemas.microsoft.com/office/drawing/2014/main" id="{A0DEAC24-80C3-9C86-04B4-34B44247961D}"/>
              </a:ext>
            </a:extLst>
          </p:cNvPr>
          <p:cNvSpPr txBox="1">
            <a:spLocks/>
          </p:cNvSpPr>
          <p:nvPr/>
        </p:nvSpPr>
        <p:spPr>
          <a:xfrm>
            <a:off x="3197655" y="987623"/>
            <a:ext cx="5845893" cy="110148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i="1" dirty="0"/>
              <a:t>As per the Data Set we can see the numbers of  columns &amp; Rows, which is 9814 rows &amp; 45 columns.</a:t>
            </a:r>
          </a:p>
          <a:p>
            <a:pPr marL="0" indent="0">
              <a:buFont typeface="Arial" pitchFamily="34" charset="0"/>
              <a:buNone/>
            </a:pPr>
            <a:r>
              <a:rPr lang="en-US" sz="1400" i="1" dirty="0"/>
              <a:t>After the sanitary check we found null values &amp; there was </a:t>
            </a:r>
          </a:p>
          <a:p>
            <a:pPr marL="0" indent="0">
              <a:buFont typeface="Arial" pitchFamily="34" charset="0"/>
              <a:buNone/>
            </a:pPr>
            <a:r>
              <a:rPr lang="en-US" sz="1400" i="1" dirty="0"/>
              <a:t>duplicate data found in the given data set.</a:t>
            </a:r>
          </a:p>
        </p:txBody>
      </p:sp>
      <p:sp>
        <p:nvSpPr>
          <p:cNvPr id="12" name="Arrow: Down 11">
            <a:extLst>
              <a:ext uri="{FF2B5EF4-FFF2-40B4-BE49-F238E27FC236}">
                <a16:creationId xmlns:a16="http://schemas.microsoft.com/office/drawing/2014/main" id="{B032140D-DE2E-5856-DEAD-1AE313617A7D}"/>
              </a:ext>
            </a:extLst>
          </p:cNvPr>
          <p:cNvSpPr/>
          <p:nvPr/>
        </p:nvSpPr>
        <p:spPr>
          <a:xfrm rot="20395515">
            <a:off x="6471717" y="1710461"/>
            <a:ext cx="152705" cy="418921"/>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 name="Arrow: Down 12">
            <a:extLst>
              <a:ext uri="{FF2B5EF4-FFF2-40B4-BE49-F238E27FC236}">
                <a16:creationId xmlns:a16="http://schemas.microsoft.com/office/drawing/2014/main" id="{C20B0EB6-03D6-F8D1-1F37-3476E460B770}"/>
              </a:ext>
            </a:extLst>
          </p:cNvPr>
          <p:cNvSpPr/>
          <p:nvPr/>
        </p:nvSpPr>
        <p:spPr>
          <a:xfrm rot="5400000">
            <a:off x="2730192" y="882649"/>
            <a:ext cx="152706" cy="7822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pic>
        <p:nvPicPr>
          <p:cNvPr id="15" name="Picture 14">
            <a:extLst>
              <a:ext uri="{FF2B5EF4-FFF2-40B4-BE49-F238E27FC236}">
                <a16:creationId xmlns:a16="http://schemas.microsoft.com/office/drawing/2014/main" id="{A6FB6342-58D0-CAF9-BB21-160A76900A03}"/>
              </a:ext>
            </a:extLst>
          </p:cNvPr>
          <p:cNvPicPr>
            <a:picLocks noChangeAspect="1"/>
          </p:cNvPicPr>
          <p:nvPr/>
        </p:nvPicPr>
        <p:blipFill>
          <a:blip r:embed="rId3"/>
          <a:stretch>
            <a:fillRect/>
          </a:stretch>
        </p:blipFill>
        <p:spPr>
          <a:xfrm>
            <a:off x="3044950" y="2588274"/>
            <a:ext cx="1724025" cy="533400"/>
          </a:xfrm>
          <a:prstGeom prst="rect">
            <a:avLst/>
          </a:prstGeom>
        </p:spPr>
      </p:pic>
      <p:sp>
        <p:nvSpPr>
          <p:cNvPr id="16" name="Arrow: Down 15">
            <a:extLst>
              <a:ext uri="{FF2B5EF4-FFF2-40B4-BE49-F238E27FC236}">
                <a16:creationId xmlns:a16="http://schemas.microsoft.com/office/drawing/2014/main" id="{DCC75E53-6E6B-4689-5736-EB7B371451B8}"/>
              </a:ext>
            </a:extLst>
          </p:cNvPr>
          <p:cNvSpPr/>
          <p:nvPr/>
        </p:nvSpPr>
        <p:spPr>
          <a:xfrm rot="20395515">
            <a:off x="3660495" y="1929550"/>
            <a:ext cx="196389" cy="6446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91645B59-E1E0-B200-CBE3-9AAC6FF9319F}"/>
              </a:ext>
            </a:extLst>
          </p:cNvPr>
          <p:cNvPicPr>
            <a:picLocks noChangeAspect="1"/>
          </p:cNvPicPr>
          <p:nvPr/>
        </p:nvPicPr>
        <p:blipFill>
          <a:blip r:embed="rId4"/>
          <a:stretch>
            <a:fillRect/>
          </a:stretch>
        </p:blipFill>
        <p:spPr>
          <a:xfrm>
            <a:off x="131632" y="586585"/>
            <a:ext cx="2105889" cy="4322034"/>
          </a:xfrm>
          <a:prstGeom prst="rect">
            <a:avLst/>
          </a:prstGeom>
        </p:spPr>
      </p:pic>
      <p:pic>
        <p:nvPicPr>
          <p:cNvPr id="7" name="Picture 6">
            <a:extLst>
              <a:ext uri="{FF2B5EF4-FFF2-40B4-BE49-F238E27FC236}">
                <a16:creationId xmlns:a16="http://schemas.microsoft.com/office/drawing/2014/main" id="{1324C414-25EA-8FD5-B5FB-22C59300E180}"/>
              </a:ext>
            </a:extLst>
          </p:cNvPr>
          <p:cNvPicPr>
            <a:picLocks noChangeAspect="1"/>
          </p:cNvPicPr>
          <p:nvPr/>
        </p:nvPicPr>
        <p:blipFill>
          <a:blip r:embed="rId5"/>
          <a:stretch>
            <a:fillRect/>
          </a:stretch>
        </p:blipFill>
        <p:spPr>
          <a:xfrm>
            <a:off x="5592605" y="2142865"/>
            <a:ext cx="2335209" cy="2971179"/>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DC69-F8A7-7982-0F52-FEF098705A45}"/>
              </a:ext>
            </a:extLst>
          </p:cNvPr>
          <p:cNvSpPr>
            <a:spLocks noGrp="1"/>
          </p:cNvSpPr>
          <p:nvPr>
            <p:ph type="title"/>
          </p:nvPr>
        </p:nvSpPr>
        <p:spPr/>
        <p:txBody>
          <a:bodyPr>
            <a:noAutofit/>
          </a:bodyPr>
          <a:lstStyle/>
          <a:p>
            <a:r>
              <a:rPr lang="en-US" sz="2800" b="1" i="1" dirty="0">
                <a:solidFill>
                  <a:srgbClr val="FFFF00"/>
                </a:solidFill>
                <a:latin typeface="Algerian" panose="04020705040A02060702" pitchFamily="82" charset="0"/>
              </a:rPr>
              <a:t>Teams Participating in the Tournaments</a:t>
            </a:r>
            <a:endParaRPr lang="en-IN" sz="2800" b="1" i="1" dirty="0">
              <a:solidFill>
                <a:srgbClr val="FFFF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E9BEB04-348B-0828-CE92-C9B3C4A59812}"/>
              </a:ext>
            </a:extLst>
          </p:cNvPr>
          <p:cNvSpPr>
            <a:spLocks noGrp="1"/>
          </p:cNvSpPr>
          <p:nvPr>
            <p:ph sz="half" idx="1"/>
          </p:nvPr>
        </p:nvSpPr>
        <p:spPr/>
        <p:txBody>
          <a:bodyPr>
            <a:normAutofit/>
          </a:bodyPr>
          <a:lstStyle/>
          <a:p>
            <a:r>
              <a:rPr lang="en-US" sz="1600" dirty="0">
                <a:solidFill>
                  <a:srgbClr val="FF00FF"/>
                </a:solidFill>
                <a:latin typeface="Algerian" panose="04020705040A02060702" pitchFamily="82" charset="0"/>
              </a:rPr>
              <a:t>1.INDIA</a:t>
            </a:r>
          </a:p>
          <a:p>
            <a:r>
              <a:rPr lang="en-US" sz="1600" dirty="0">
                <a:solidFill>
                  <a:srgbClr val="FF00FF"/>
                </a:solidFill>
                <a:latin typeface="Algerian" panose="04020705040A02060702" pitchFamily="82" charset="0"/>
              </a:rPr>
              <a:t>2.AUSTRALIA</a:t>
            </a:r>
          </a:p>
          <a:p>
            <a:r>
              <a:rPr lang="en-US" sz="1600" dirty="0">
                <a:solidFill>
                  <a:srgbClr val="FF00FF"/>
                </a:solidFill>
                <a:latin typeface="Algerian" panose="04020705040A02060702" pitchFamily="82" charset="0"/>
              </a:rPr>
              <a:t>3.ENGLAND</a:t>
            </a:r>
          </a:p>
          <a:p>
            <a:r>
              <a:rPr lang="en-US" sz="1600" dirty="0">
                <a:solidFill>
                  <a:srgbClr val="FF00FF"/>
                </a:solidFill>
                <a:latin typeface="Algerian" panose="04020705040A02060702" pitchFamily="82" charset="0"/>
              </a:rPr>
              <a:t>4.PAKISTAN</a:t>
            </a:r>
          </a:p>
          <a:p>
            <a:r>
              <a:rPr lang="en-US" sz="1600" dirty="0">
                <a:solidFill>
                  <a:srgbClr val="FF00FF"/>
                </a:solidFill>
                <a:latin typeface="Algerian" panose="04020705040A02060702" pitchFamily="82" charset="0"/>
              </a:rPr>
              <a:t>5.NEW ZELAND</a:t>
            </a:r>
          </a:p>
          <a:p>
            <a:r>
              <a:rPr lang="en-US" sz="1600" dirty="0">
                <a:solidFill>
                  <a:srgbClr val="FF00FF"/>
                </a:solidFill>
                <a:latin typeface="Algerian" panose="04020705040A02060702" pitchFamily="82" charset="0"/>
              </a:rPr>
              <a:t>6. SRI LANKA</a:t>
            </a:r>
          </a:p>
          <a:p>
            <a:r>
              <a:rPr lang="en-US" sz="1600" dirty="0">
                <a:solidFill>
                  <a:srgbClr val="FF00FF"/>
                </a:solidFill>
                <a:latin typeface="Algerian" panose="04020705040A02060702" pitchFamily="82" charset="0"/>
              </a:rPr>
              <a:t>7. Bangladesh</a:t>
            </a:r>
            <a:endParaRPr lang="en-IN" sz="1200" dirty="0">
              <a:solidFill>
                <a:srgbClr val="FF00FF"/>
              </a:solidFill>
              <a:latin typeface="Algerian" panose="04020705040A02060702" pitchFamily="82" charset="0"/>
            </a:endParaRPr>
          </a:p>
        </p:txBody>
      </p:sp>
      <p:sp>
        <p:nvSpPr>
          <p:cNvPr id="6" name="Content Placeholder 5">
            <a:extLst>
              <a:ext uri="{FF2B5EF4-FFF2-40B4-BE49-F238E27FC236}">
                <a16:creationId xmlns:a16="http://schemas.microsoft.com/office/drawing/2014/main" id="{6CE74055-23FB-95C7-E853-310AC9C50BAC}"/>
              </a:ext>
            </a:extLst>
          </p:cNvPr>
          <p:cNvSpPr>
            <a:spLocks noGrp="1"/>
          </p:cNvSpPr>
          <p:nvPr>
            <p:ph sz="half" idx="2"/>
          </p:nvPr>
        </p:nvSpPr>
        <p:spPr/>
        <p:txBody>
          <a:bodyPr>
            <a:normAutofit/>
          </a:bodyPr>
          <a:lstStyle/>
          <a:p>
            <a:r>
              <a:rPr lang="en-US" sz="1600" dirty="0">
                <a:solidFill>
                  <a:srgbClr val="1D3A00"/>
                </a:solidFill>
                <a:latin typeface="Algerian" panose="04020705040A02060702" pitchFamily="82" charset="0"/>
              </a:rPr>
              <a:t>8. NAMABIA</a:t>
            </a:r>
          </a:p>
          <a:p>
            <a:r>
              <a:rPr lang="en-US" sz="1600" dirty="0">
                <a:solidFill>
                  <a:srgbClr val="1D3A00"/>
                </a:solidFill>
                <a:latin typeface="Algerian" panose="04020705040A02060702" pitchFamily="82" charset="0"/>
              </a:rPr>
              <a:t>9. SOUTH AFRICA</a:t>
            </a:r>
          </a:p>
          <a:p>
            <a:r>
              <a:rPr lang="en-US" sz="1600" dirty="0">
                <a:solidFill>
                  <a:srgbClr val="1D3A00"/>
                </a:solidFill>
                <a:latin typeface="Algerian" panose="04020705040A02060702" pitchFamily="82" charset="0"/>
              </a:rPr>
              <a:t>10. AFGANISTAN</a:t>
            </a:r>
          </a:p>
          <a:p>
            <a:r>
              <a:rPr lang="en-US" sz="1600" dirty="0">
                <a:solidFill>
                  <a:srgbClr val="1D3A00"/>
                </a:solidFill>
                <a:latin typeface="Algerian" panose="04020705040A02060702" pitchFamily="82" charset="0"/>
              </a:rPr>
              <a:t>11. IRELAND</a:t>
            </a:r>
          </a:p>
          <a:p>
            <a:r>
              <a:rPr lang="en-US" sz="1600" dirty="0">
                <a:solidFill>
                  <a:srgbClr val="1D3A00"/>
                </a:solidFill>
                <a:latin typeface="Algerian" panose="04020705040A02060702" pitchFamily="82" charset="0"/>
              </a:rPr>
              <a:t>12. SCOTLAND</a:t>
            </a:r>
          </a:p>
          <a:p>
            <a:r>
              <a:rPr lang="en-US" sz="1600" dirty="0">
                <a:solidFill>
                  <a:srgbClr val="1D3A00"/>
                </a:solidFill>
                <a:latin typeface="Algerian" panose="04020705040A02060702" pitchFamily="82" charset="0"/>
              </a:rPr>
              <a:t>13. UNITED ARAB EMIRATES</a:t>
            </a:r>
          </a:p>
          <a:p>
            <a:r>
              <a:rPr lang="en-US" sz="1600" dirty="0">
                <a:solidFill>
                  <a:srgbClr val="1D3A00"/>
                </a:solidFill>
                <a:latin typeface="Algerian" panose="04020705040A02060702" pitchFamily="82" charset="0"/>
              </a:rPr>
              <a:t>14.WINDIES</a:t>
            </a:r>
            <a:endParaRPr lang="en-IN" sz="1600" dirty="0">
              <a:solidFill>
                <a:srgbClr val="1D3A00"/>
              </a:solidFill>
              <a:latin typeface="Algerian" panose="04020705040A02060702" pitchFamily="82" charset="0"/>
            </a:endParaRPr>
          </a:p>
        </p:txBody>
      </p:sp>
      <p:pic>
        <p:nvPicPr>
          <p:cNvPr id="5" name="Picture 4">
            <a:extLst>
              <a:ext uri="{FF2B5EF4-FFF2-40B4-BE49-F238E27FC236}">
                <a16:creationId xmlns:a16="http://schemas.microsoft.com/office/drawing/2014/main" id="{60BBA359-35F3-6AC6-EECB-E6A0D9E5C167}"/>
              </a:ext>
            </a:extLst>
          </p:cNvPr>
          <p:cNvPicPr>
            <a:picLocks noChangeAspect="1"/>
          </p:cNvPicPr>
          <p:nvPr/>
        </p:nvPicPr>
        <p:blipFill>
          <a:blip r:embed="rId2"/>
          <a:stretch>
            <a:fillRect/>
          </a:stretch>
        </p:blipFill>
        <p:spPr>
          <a:xfrm>
            <a:off x="563551" y="3662610"/>
            <a:ext cx="7864498" cy="1068935"/>
          </a:xfrm>
          <a:prstGeom prst="rect">
            <a:avLst/>
          </a:prstGeom>
        </p:spPr>
      </p:pic>
    </p:spTree>
    <p:extLst>
      <p:ext uri="{BB962C8B-B14F-4D97-AF65-F5344CB8AC3E}">
        <p14:creationId xmlns:p14="http://schemas.microsoft.com/office/powerpoint/2010/main" val="2659397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DC69-F8A7-7982-0F52-FEF098705A45}"/>
              </a:ext>
            </a:extLst>
          </p:cNvPr>
          <p:cNvSpPr>
            <a:spLocks noGrp="1"/>
          </p:cNvSpPr>
          <p:nvPr>
            <p:ph type="title"/>
          </p:nvPr>
        </p:nvSpPr>
        <p:spPr/>
        <p:txBody>
          <a:bodyPr>
            <a:noAutofit/>
          </a:bodyPr>
          <a:lstStyle/>
          <a:p>
            <a:r>
              <a:rPr lang="en-US" sz="2800" b="1" i="1" dirty="0">
                <a:solidFill>
                  <a:srgbClr val="FFFF00"/>
                </a:solidFill>
                <a:latin typeface="Algerian" panose="04020705040A02060702" pitchFamily="82" charset="0"/>
              </a:rPr>
              <a:t>LET’S FOCUSED ON TOP 10 TEAM </a:t>
            </a:r>
            <a:endParaRPr lang="en-IN" sz="2800" b="1" i="1" dirty="0">
              <a:solidFill>
                <a:srgbClr val="FFFF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E9BEB04-348B-0828-CE92-C9B3C4A59812}"/>
              </a:ext>
            </a:extLst>
          </p:cNvPr>
          <p:cNvSpPr>
            <a:spLocks noGrp="1"/>
          </p:cNvSpPr>
          <p:nvPr>
            <p:ph sz="half" idx="1"/>
          </p:nvPr>
        </p:nvSpPr>
        <p:spPr/>
        <p:txBody>
          <a:bodyPr>
            <a:normAutofit/>
          </a:bodyPr>
          <a:lstStyle/>
          <a:p>
            <a:r>
              <a:rPr lang="en-US" sz="2400" dirty="0">
                <a:solidFill>
                  <a:srgbClr val="FF00FF"/>
                </a:solidFill>
                <a:latin typeface="Algerian" panose="04020705040A02060702" pitchFamily="82" charset="0"/>
              </a:rPr>
              <a:t>1.INDIA</a:t>
            </a:r>
          </a:p>
          <a:p>
            <a:r>
              <a:rPr lang="en-US" sz="2400" dirty="0">
                <a:solidFill>
                  <a:srgbClr val="FF00FF"/>
                </a:solidFill>
                <a:latin typeface="Algerian" panose="04020705040A02060702" pitchFamily="82" charset="0"/>
              </a:rPr>
              <a:t>2.AUSTRALIA</a:t>
            </a:r>
          </a:p>
          <a:p>
            <a:r>
              <a:rPr lang="en-US" sz="2400" dirty="0">
                <a:solidFill>
                  <a:srgbClr val="FF00FF"/>
                </a:solidFill>
                <a:latin typeface="Algerian" panose="04020705040A02060702" pitchFamily="82" charset="0"/>
              </a:rPr>
              <a:t>3.ENGLAND</a:t>
            </a:r>
          </a:p>
          <a:p>
            <a:r>
              <a:rPr lang="en-US" sz="2400" dirty="0">
                <a:solidFill>
                  <a:srgbClr val="FF00FF"/>
                </a:solidFill>
                <a:latin typeface="Algerian" panose="04020705040A02060702" pitchFamily="82" charset="0"/>
              </a:rPr>
              <a:t>4.PAKISTAN</a:t>
            </a:r>
          </a:p>
          <a:p>
            <a:r>
              <a:rPr lang="en-US" sz="2400" dirty="0">
                <a:solidFill>
                  <a:srgbClr val="FF00FF"/>
                </a:solidFill>
                <a:latin typeface="Algerian" panose="04020705040A02060702" pitchFamily="82" charset="0"/>
              </a:rPr>
              <a:t>5.NEW ZELAND</a:t>
            </a:r>
          </a:p>
        </p:txBody>
      </p:sp>
      <p:sp>
        <p:nvSpPr>
          <p:cNvPr id="6" name="Content Placeholder 5">
            <a:extLst>
              <a:ext uri="{FF2B5EF4-FFF2-40B4-BE49-F238E27FC236}">
                <a16:creationId xmlns:a16="http://schemas.microsoft.com/office/drawing/2014/main" id="{6CE74055-23FB-95C7-E853-310AC9C50BAC}"/>
              </a:ext>
            </a:extLst>
          </p:cNvPr>
          <p:cNvSpPr>
            <a:spLocks noGrp="1"/>
          </p:cNvSpPr>
          <p:nvPr>
            <p:ph sz="half" idx="2"/>
          </p:nvPr>
        </p:nvSpPr>
        <p:spPr/>
        <p:txBody>
          <a:bodyPr>
            <a:normAutofit/>
          </a:bodyPr>
          <a:lstStyle/>
          <a:p>
            <a:r>
              <a:rPr lang="en-US" sz="2400" dirty="0">
                <a:solidFill>
                  <a:srgbClr val="1D3A00"/>
                </a:solidFill>
                <a:latin typeface="Algerian" panose="04020705040A02060702" pitchFamily="82" charset="0"/>
              </a:rPr>
              <a:t>6. SRI LANKA</a:t>
            </a:r>
          </a:p>
          <a:p>
            <a:r>
              <a:rPr lang="en-US" sz="2400" dirty="0">
                <a:solidFill>
                  <a:srgbClr val="1D3A00"/>
                </a:solidFill>
                <a:latin typeface="Algerian" panose="04020705040A02060702" pitchFamily="82" charset="0"/>
              </a:rPr>
              <a:t>7. Bangladesh</a:t>
            </a:r>
            <a:endParaRPr lang="en-IN" sz="2400" dirty="0">
              <a:solidFill>
                <a:srgbClr val="1D3A00"/>
              </a:solidFill>
              <a:latin typeface="Algerian" panose="04020705040A02060702" pitchFamily="82" charset="0"/>
            </a:endParaRPr>
          </a:p>
          <a:p>
            <a:r>
              <a:rPr lang="en-US" sz="2400" dirty="0">
                <a:solidFill>
                  <a:srgbClr val="1D3A00"/>
                </a:solidFill>
                <a:latin typeface="Algerian" panose="04020705040A02060702" pitchFamily="82" charset="0"/>
              </a:rPr>
              <a:t>9. </a:t>
            </a:r>
            <a:r>
              <a:rPr lang="en-US" sz="2400">
                <a:solidFill>
                  <a:srgbClr val="1D3A00"/>
                </a:solidFill>
                <a:latin typeface="Algerian" panose="04020705040A02060702" pitchFamily="82" charset="0"/>
              </a:rPr>
              <a:t>SOUTH AFRICA</a:t>
            </a:r>
            <a:endParaRPr lang="en-US" sz="2400" dirty="0">
              <a:solidFill>
                <a:srgbClr val="1D3A00"/>
              </a:solidFill>
              <a:latin typeface="Algerian" panose="04020705040A02060702" pitchFamily="82" charset="0"/>
            </a:endParaRPr>
          </a:p>
          <a:p>
            <a:r>
              <a:rPr lang="en-US" sz="2400" dirty="0">
                <a:solidFill>
                  <a:srgbClr val="1D3A00"/>
                </a:solidFill>
                <a:latin typeface="Algerian" panose="04020705040A02060702" pitchFamily="82" charset="0"/>
              </a:rPr>
              <a:t>10. AFGANISTAN</a:t>
            </a:r>
          </a:p>
          <a:p>
            <a:r>
              <a:rPr lang="en-US" sz="2400" dirty="0">
                <a:solidFill>
                  <a:srgbClr val="1D3A00"/>
                </a:solidFill>
                <a:latin typeface="Algerian" panose="04020705040A02060702" pitchFamily="82" charset="0"/>
              </a:rPr>
              <a:t>14.WINDIES</a:t>
            </a:r>
            <a:endParaRPr lang="en-IN" sz="2400" dirty="0">
              <a:solidFill>
                <a:srgbClr val="1D3A00"/>
              </a:solidFill>
              <a:latin typeface="Algerian" panose="04020705040A02060702" pitchFamily="82" charset="0"/>
            </a:endParaRPr>
          </a:p>
        </p:txBody>
      </p:sp>
      <p:pic>
        <p:nvPicPr>
          <p:cNvPr id="7" name="Picture 6">
            <a:extLst>
              <a:ext uri="{FF2B5EF4-FFF2-40B4-BE49-F238E27FC236}">
                <a16:creationId xmlns:a16="http://schemas.microsoft.com/office/drawing/2014/main" id="{A5BE3800-42FB-9223-AE62-2D039E067900}"/>
              </a:ext>
            </a:extLst>
          </p:cNvPr>
          <p:cNvPicPr>
            <a:picLocks noChangeAspect="1"/>
          </p:cNvPicPr>
          <p:nvPr/>
        </p:nvPicPr>
        <p:blipFill>
          <a:blip r:embed="rId2"/>
          <a:stretch>
            <a:fillRect/>
          </a:stretch>
        </p:blipFill>
        <p:spPr>
          <a:xfrm>
            <a:off x="448965" y="3943348"/>
            <a:ext cx="8101868" cy="460861"/>
          </a:xfrm>
          <a:prstGeom prst="rect">
            <a:avLst/>
          </a:prstGeom>
        </p:spPr>
      </p:pic>
    </p:spTree>
    <p:extLst>
      <p:ext uri="{BB962C8B-B14F-4D97-AF65-F5344CB8AC3E}">
        <p14:creationId xmlns:p14="http://schemas.microsoft.com/office/powerpoint/2010/main" val="162646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5B9F86-678F-6A02-4B38-B2EFA2210451}"/>
              </a:ext>
            </a:extLst>
          </p:cNvPr>
          <p:cNvSpPr>
            <a:spLocks noGrp="1"/>
          </p:cNvSpPr>
          <p:nvPr>
            <p:ph type="title"/>
          </p:nvPr>
        </p:nvSpPr>
        <p:spPr>
          <a:xfrm>
            <a:off x="2502170" y="211842"/>
            <a:ext cx="4360405" cy="527448"/>
          </a:xfrm>
        </p:spPr>
        <p:txBody>
          <a:bodyPr>
            <a:normAutofit/>
          </a:bodyPr>
          <a:lstStyle/>
          <a:p>
            <a:pPr algn="ctr"/>
            <a:r>
              <a:rPr lang="en-US" sz="2400" i="1" dirty="0">
                <a:solidFill>
                  <a:srgbClr val="92D050"/>
                </a:solidFill>
                <a:latin typeface="Algerian" panose="04020705040A02060702" pitchFamily="82" charset="0"/>
              </a:rPr>
              <a:t>Top 10 Run scorers</a:t>
            </a:r>
            <a:endParaRPr lang="en-IN" sz="2400" i="1" dirty="0">
              <a:solidFill>
                <a:srgbClr val="92D050"/>
              </a:solidFill>
              <a:latin typeface="Algerian" panose="04020705040A02060702" pitchFamily="82" charset="0"/>
            </a:endParaRPr>
          </a:p>
        </p:txBody>
      </p:sp>
      <p:pic>
        <p:nvPicPr>
          <p:cNvPr id="9" name="Content Placeholder 8">
            <a:extLst>
              <a:ext uri="{FF2B5EF4-FFF2-40B4-BE49-F238E27FC236}">
                <a16:creationId xmlns:a16="http://schemas.microsoft.com/office/drawing/2014/main" id="{05FADD67-9F25-44D7-2D66-C2816503CE04}"/>
              </a:ext>
            </a:extLst>
          </p:cNvPr>
          <p:cNvPicPr>
            <a:picLocks noGrp="1" noChangeAspect="1"/>
          </p:cNvPicPr>
          <p:nvPr>
            <p:ph idx="1"/>
          </p:nvPr>
        </p:nvPicPr>
        <p:blipFill>
          <a:blip r:embed="rId2"/>
          <a:stretch>
            <a:fillRect/>
          </a:stretch>
        </p:blipFill>
        <p:spPr>
          <a:xfrm>
            <a:off x="5510483" y="739290"/>
            <a:ext cx="3008313" cy="4314358"/>
          </a:xfrm>
        </p:spPr>
      </p:pic>
      <p:sp>
        <p:nvSpPr>
          <p:cNvPr id="7" name="Text Placeholder 6">
            <a:extLst>
              <a:ext uri="{FF2B5EF4-FFF2-40B4-BE49-F238E27FC236}">
                <a16:creationId xmlns:a16="http://schemas.microsoft.com/office/drawing/2014/main" id="{282E893B-4054-5859-16EB-2727B5C7F6CE}"/>
              </a:ext>
            </a:extLst>
          </p:cNvPr>
          <p:cNvSpPr>
            <a:spLocks noGrp="1"/>
          </p:cNvSpPr>
          <p:nvPr>
            <p:ph type="body" sz="half" idx="2"/>
          </p:nvPr>
        </p:nvSpPr>
        <p:spPr>
          <a:xfrm>
            <a:off x="907080" y="1197405"/>
            <a:ext cx="3008313" cy="3518297"/>
          </a:xfrm>
        </p:spPr>
        <p:txBody>
          <a:bodyPr/>
          <a:lstStyle/>
          <a:p>
            <a:pPr algn="ctr"/>
            <a:r>
              <a:rPr lang="en-US" sz="1600" i="1" dirty="0">
                <a:solidFill>
                  <a:srgbClr val="FFFF00"/>
                </a:solidFill>
              </a:rPr>
              <a:t>As per the data we can see that the top 10 batsman who scores run’s through out the tournament’s.</a:t>
            </a:r>
          </a:p>
          <a:p>
            <a:pPr algn="ctr"/>
            <a:r>
              <a:rPr lang="en-US" sz="1600" i="1" dirty="0">
                <a:solidFill>
                  <a:srgbClr val="FFFF00"/>
                </a:solidFill>
              </a:rPr>
              <a:t>Out of which below are the top3 contender’s for Best batsman in the tournament’s.</a:t>
            </a:r>
          </a:p>
          <a:p>
            <a:pPr algn="ctr"/>
            <a:endParaRPr lang="en-US" sz="1600" i="1" dirty="0">
              <a:solidFill>
                <a:srgbClr val="FFFF00"/>
              </a:solidFill>
            </a:endParaRPr>
          </a:p>
          <a:p>
            <a:pPr algn="ctr"/>
            <a:r>
              <a:rPr lang="en-US" sz="1600" i="1" dirty="0">
                <a:solidFill>
                  <a:srgbClr val="FFFF00"/>
                </a:solidFill>
              </a:rPr>
              <a:t>1. Virat Kohli- India.</a:t>
            </a:r>
          </a:p>
          <a:p>
            <a:pPr algn="ctr"/>
            <a:r>
              <a:rPr lang="en-US" sz="1600" i="1" dirty="0">
                <a:solidFill>
                  <a:srgbClr val="FFFF00"/>
                </a:solidFill>
              </a:rPr>
              <a:t>2. Max O'Dowd – Netherland</a:t>
            </a:r>
          </a:p>
          <a:p>
            <a:pPr algn="ctr"/>
            <a:r>
              <a:rPr lang="en-US" sz="1600" i="1" dirty="0">
                <a:solidFill>
                  <a:srgbClr val="FFFF00"/>
                </a:solidFill>
              </a:rPr>
              <a:t>3. Jos Buttler – England</a:t>
            </a:r>
          </a:p>
          <a:p>
            <a:pPr algn="ctr"/>
            <a:endParaRPr lang="en-IN" dirty="0"/>
          </a:p>
        </p:txBody>
      </p:sp>
    </p:spTree>
    <p:extLst>
      <p:ext uri="{BB962C8B-B14F-4D97-AF65-F5344CB8AC3E}">
        <p14:creationId xmlns:p14="http://schemas.microsoft.com/office/powerpoint/2010/main" val="2640528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5B9F86-678F-6A02-4B38-B2EFA2210451}"/>
              </a:ext>
            </a:extLst>
          </p:cNvPr>
          <p:cNvSpPr>
            <a:spLocks noGrp="1"/>
          </p:cNvSpPr>
          <p:nvPr>
            <p:ph type="title"/>
          </p:nvPr>
        </p:nvSpPr>
        <p:spPr>
          <a:xfrm>
            <a:off x="1585948" y="262935"/>
            <a:ext cx="5650085" cy="527448"/>
          </a:xfrm>
        </p:spPr>
        <p:txBody>
          <a:bodyPr>
            <a:normAutofit/>
          </a:bodyPr>
          <a:lstStyle/>
          <a:p>
            <a:pPr algn="ctr"/>
            <a:r>
              <a:rPr lang="en-US" sz="2400" i="1" dirty="0">
                <a:solidFill>
                  <a:srgbClr val="92D050"/>
                </a:solidFill>
                <a:latin typeface="Algerian" panose="04020705040A02060702" pitchFamily="82" charset="0"/>
              </a:rPr>
              <a:t>Top 10 Highest Run Score</a:t>
            </a:r>
            <a:endParaRPr lang="en-IN" sz="2400" i="1" dirty="0">
              <a:solidFill>
                <a:srgbClr val="92D050"/>
              </a:solidFill>
              <a:latin typeface="Algerian" panose="04020705040A02060702" pitchFamily="82" charset="0"/>
            </a:endParaRPr>
          </a:p>
        </p:txBody>
      </p:sp>
      <p:sp>
        <p:nvSpPr>
          <p:cNvPr id="7" name="Text Placeholder 6">
            <a:extLst>
              <a:ext uri="{FF2B5EF4-FFF2-40B4-BE49-F238E27FC236}">
                <a16:creationId xmlns:a16="http://schemas.microsoft.com/office/drawing/2014/main" id="{282E893B-4054-5859-16EB-2727B5C7F6CE}"/>
              </a:ext>
            </a:extLst>
          </p:cNvPr>
          <p:cNvSpPr>
            <a:spLocks noGrp="1"/>
          </p:cNvSpPr>
          <p:nvPr>
            <p:ph type="body" sz="half" idx="2"/>
          </p:nvPr>
        </p:nvSpPr>
        <p:spPr>
          <a:xfrm>
            <a:off x="907080" y="1197405"/>
            <a:ext cx="3008313" cy="3518297"/>
          </a:xfrm>
        </p:spPr>
        <p:txBody>
          <a:bodyPr/>
          <a:lstStyle/>
          <a:p>
            <a:pPr algn="ctr"/>
            <a:r>
              <a:rPr lang="en-US" sz="1600" i="1" dirty="0">
                <a:solidFill>
                  <a:srgbClr val="FFFF00"/>
                </a:solidFill>
              </a:rPr>
              <a:t>As per the data we can see that the top 10 batsman who scores Highest individual run’s in a Single match .</a:t>
            </a:r>
          </a:p>
          <a:p>
            <a:pPr algn="ctr"/>
            <a:r>
              <a:rPr lang="en-US" sz="1600" i="1" dirty="0">
                <a:solidFill>
                  <a:srgbClr val="FFFF00"/>
                </a:solidFill>
              </a:rPr>
              <a:t>Out of which below are the top3 contender’s for the Highest individual run getter in the tournament’s.</a:t>
            </a:r>
          </a:p>
          <a:p>
            <a:pPr algn="ctr"/>
            <a:endParaRPr lang="en-US" sz="1600" i="1" dirty="0">
              <a:solidFill>
                <a:srgbClr val="FFFF00"/>
              </a:solidFill>
            </a:endParaRPr>
          </a:p>
          <a:p>
            <a:pPr algn="ctr"/>
            <a:r>
              <a:rPr lang="en-US" sz="1600" i="1" dirty="0">
                <a:solidFill>
                  <a:srgbClr val="FFFF00"/>
                </a:solidFill>
              </a:rPr>
              <a:t>1. </a:t>
            </a:r>
            <a:r>
              <a:rPr lang="en-US" sz="1600" i="1" dirty="0" err="1">
                <a:solidFill>
                  <a:srgbClr val="FFFF00"/>
                </a:solidFill>
              </a:rPr>
              <a:t>Rilee</a:t>
            </a:r>
            <a:r>
              <a:rPr lang="en-US" sz="1600" i="1" dirty="0">
                <a:solidFill>
                  <a:srgbClr val="FFFF00"/>
                </a:solidFill>
              </a:rPr>
              <a:t> Rossouw – South Africa.</a:t>
            </a:r>
          </a:p>
          <a:p>
            <a:pPr algn="ctr"/>
            <a:r>
              <a:rPr lang="en-US" sz="1600" i="1" dirty="0">
                <a:solidFill>
                  <a:srgbClr val="FFFF00"/>
                </a:solidFill>
              </a:rPr>
              <a:t>2. Glenn Philips – New Zealand.</a:t>
            </a:r>
          </a:p>
          <a:p>
            <a:pPr algn="ctr"/>
            <a:r>
              <a:rPr lang="en-US" sz="1600" i="1" dirty="0">
                <a:solidFill>
                  <a:srgbClr val="FFFF00"/>
                </a:solidFill>
              </a:rPr>
              <a:t>3. Devon Conway– New Zealand.</a:t>
            </a:r>
          </a:p>
          <a:p>
            <a:pPr algn="ctr"/>
            <a:endParaRPr lang="en-IN" dirty="0"/>
          </a:p>
        </p:txBody>
      </p:sp>
      <p:pic>
        <p:nvPicPr>
          <p:cNvPr id="10" name="Content Placeholder 9">
            <a:extLst>
              <a:ext uri="{FF2B5EF4-FFF2-40B4-BE49-F238E27FC236}">
                <a16:creationId xmlns:a16="http://schemas.microsoft.com/office/drawing/2014/main" id="{7A50FF4C-48CD-ADBF-0840-8D1991A8882A}"/>
              </a:ext>
            </a:extLst>
          </p:cNvPr>
          <p:cNvPicPr>
            <a:picLocks noGrp="1" noChangeAspect="1"/>
          </p:cNvPicPr>
          <p:nvPr>
            <p:ph idx="1"/>
          </p:nvPr>
        </p:nvPicPr>
        <p:blipFill>
          <a:blip r:embed="rId2"/>
          <a:stretch>
            <a:fillRect/>
          </a:stretch>
        </p:blipFill>
        <p:spPr>
          <a:xfrm>
            <a:off x="4778374" y="790383"/>
            <a:ext cx="4189968" cy="4071941"/>
          </a:xfrm>
        </p:spPr>
      </p:pic>
    </p:spTree>
    <p:extLst>
      <p:ext uri="{BB962C8B-B14F-4D97-AF65-F5344CB8AC3E}">
        <p14:creationId xmlns:p14="http://schemas.microsoft.com/office/powerpoint/2010/main" val="660050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858</Words>
  <Application>Microsoft Office PowerPoint</Application>
  <PresentationFormat>On-screen Show (16:9)</PresentationFormat>
  <Paragraphs>123</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Agency FB</vt:lpstr>
      <vt:lpstr>Algerian</vt:lpstr>
      <vt:lpstr>Arial</vt:lpstr>
      <vt:lpstr>Calibri</vt:lpstr>
      <vt:lpstr>Rockwell Extra Bold</vt:lpstr>
      <vt:lpstr>Times New Roman</vt:lpstr>
      <vt:lpstr>Office Theme</vt:lpstr>
      <vt:lpstr>Project Report on</vt:lpstr>
      <vt:lpstr>DECLARATION</vt:lpstr>
      <vt:lpstr>PowerPoint Presentation</vt:lpstr>
      <vt:lpstr>Introduction/Brief Description on Dataset</vt:lpstr>
      <vt:lpstr>PowerPoint Presentation</vt:lpstr>
      <vt:lpstr>Teams Participating in the Tournaments</vt:lpstr>
      <vt:lpstr>LET’S FOCUSED ON TOP 10 TEAM </vt:lpstr>
      <vt:lpstr>Top 10 Run scorers</vt:lpstr>
      <vt:lpstr>Top 10 Highest Run Score</vt:lpstr>
      <vt:lpstr>Top 10 Wicket  Taker’s</vt:lpstr>
      <vt:lpstr>Top 10 Individual Highest Wicket  Taker’s</vt:lpstr>
      <vt:lpstr>PowerPoint Presentation</vt:lpstr>
      <vt:lpstr>England Top 5 Run getter’s</vt:lpstr>
      <vt:lpstr>England Top 5 wicket taker’s</vt:lpstr>
      <vt:lpstr>England’s Wining &amp;lossing venue’s</vt:lpstr>
      <vt:lpstr>England tossing factor</vt:lpstr>
      <vt:lpstr>Roads to Winning the Title- T20 world Cup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2017-07-10T14:05:18Z</dcterms:created>
  <dcterms:modified xsi:type="dcterms:W3CDTF">2024-05-03T13:49:45Z</dcterms:modified>
</cp:coreProperties>
</file>