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0" r:id="rId5"/>
    <p:sldId id="261" r:id="rId6"/>
    <p:sldId id="262" r:id="rId7"/>
    <p:sldId id="263" r:id="rId8"/>
    <p:sldId id="268" r:id="rId9"/>
    <p:sldId id="269" r:id="rId10"/>
    <p:sldId id="264" r:id="rId11"/>
    <p:sldId id="265" r:id="rId12"/>
    <p:sldId id="266" r:id="rId13"/>
    <p:sldId id="267"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69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79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18DC86-560F-42A8-8A76-9198261D06BC}"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F2EF4-8379-4EA7-B269-FF324E3D4D95}" type="slidenum">
              <a:rPr lang="en-IN" smtClean="0"/>
              <a:t>‹#›</a:t>
            </a:fld>
            <a:endParaRPr lang="en-IN"/>
          </a:p>
        </p:txBody>
      </p:sp>
    </p:spTree>
    <p:extLst>
      <p:ext uri="{BB962C8B-B14F-4D97-AF65-F5344CB8AC3E}">
        <p14:creationId xmlns:p14="http://schemas.microsoft.com/office/powerpoint/2010/main" val="1531232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18DC86-560F-42A8-8A76-9198261D06BC}"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F2EF4-8379-4EA7-B269-FF324E3D4D95}" type="slidenum">
              <a:rPr lang="en-IN" smtClean="0"/>
              <a:t>‹#›</a:t>
            </a:fld>
            <a:endParaRPr lang="en-IN"/>
          </a:p>
        </p:txBody>
      </p:sp>
    </p:spTree>
    <p:extLst>
      <p:ext uri="{BB962C8B-B14F-4D97-AF65-F5344CB8AC3E}">
        <p14:creationId xmlns:p14="http://schemas.microsoft.com/office/powerpoint/2010/main" val="513499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18DC86-560F-42A8-8A76-9198261D06BC}"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F2EF4-8379-4EA7-B269-FF324E3D4D9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57179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18DC86-560F-42A8-8A76-9198261D06BC}"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F2EF4-8379-4EA7-B269-FF324E3D4D95}" type="slidenum">
              <a:rPr lang="en-IN" smtClean="0"/>
              <a:t>‹#›</a:t>
            </a:fld>
            <a:endParaRPr lang="en-IN"/>
          </a:p>
        </p:txBody>
      </p:sp>
    </p:spTree>
    <p:extLst>
      <p:ext uri="{BB962C8B-B14F-4D97-AF65-F5344CB8AC3E}">
        <p14:creationId xmlns:p14="http://schemas.microsoft.com/office/powerpoint/2010/main" val="156448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18DC86-560F-42A8-8A76-9198261D06BC}"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F2EF4-8379-4EA7-B269-FF324E3D4D9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74554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18DC86-560F-42A8-8A76-9198261D06BC}"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F2EF4-8379-4EA7-B269-FF324E3D4D95}" type="slidenum">
              <a:rPr lang="en-IN" smtClean="0"/>
              <a:t>‹#›</a:t>
            </a:fld>
            <a:endParaRPr lang="en-IN"/>
          </a:p>
        </p:txBody>
      </p:sp>
    </p:spTree>
    <p:extLst>
      <p:ext uri="{BB962C8B-B14F-4D97-AF65-F5344CB8AC3E}">
        <p14:creationId xmlns:p14="http://schemas.microsoft.com/office/powerpoint/2010/main" val="2735285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18DC86-560F-42A8-8A76-9198261D06BC}"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F2EF4-8379-4EA7-B269-FF324E3D4D95}" type="slidenum">
              <a:rPr lang="en-IN" smtClean="0"/>
              <a:t>‹#›</a:t>
            </a:fld>
            <a:endParaRPr lang="en-IN"/>
          </a:p>
        </p:txBody>
      </p:sp>
    </p:spTree>
    <p:extLst>
      <p:ext uri="{BB962C8B-B14F-4D97-AF65-F5344CB8AC3E}">
        <p14:creationId xmlns:p14="http://schemas.microsoft.com/office/powerpoint/2010/main" val="7117806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18DC86-560F-42A8-8A76-9198261D06BC}"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F2EF4-8379-4EA7-B269-FF324E3D4D95}" type="slidenum">
              <a:rPr lang="en-IN" smtClean="0"/>
              <a:t>‹#›</a:t>
            </a:fld>
            <a:endParaRPr lang="en-IN"/>
          </a:p>
        </p:txBody>
      </p:sp>
    </p:spTree>
    <p:extLst>
      <p:ext uri="{BB962C8B-B14F-4D97-AF65-F5344CB8AC3E}">
        <p14:creationId xmlns:p14="http://schemas.microsoft.com/office/powerpoint/2010/main" val="1743441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18DC86-560F-42A8-8A76-9198261D06BC}"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F2EF4-8379-4EA7-B269-FF324E3D4D95}" type="slidenum">
              <a:rPr lang="en-IN" smtClean="0"/>
              <a:t>‹#›</a:t>
            </a:fld>
            <a:endParaRPr lang="en-IN"/>
          </a:p>
        </p:txBody>
      </p:sp>
    </p:spTree>
    <p:extLst>
      <p:ext uri="{BB962C8B-B14F-4D97-AF65-F5344CB8AC3E}">
        <p14:creationId xmlns:p14="http://schemas.microsoft.com/office/powerpoint/2010/main" val="698041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18DC86-560F-42A8-8A76-9198261D06BC}"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F2EF4-8379-4EA7-B269-FF324E3D4D95}" type="slidenum">
              <a:rPr lang="en-IN" smtClean="0"/>
              <a:t>‹#›</a:t>
            </a:fld>
            <a:endParaRPr lang="en-IN"/>
          </a:p>
        </p:txBody>
      </p:sp>
    </p:spTree>
    <p:extLst>
      <p:ext uri="{BB962C8B-B14F-4D97-AF65-F5344CB8AC3E}">
        <p14:creationId xmlns:p14="http://schemas.microsoft.com/office/powerpoint/2010/main" val="675077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18DC86-560F-42A8-8A76-9198261D06BC}" type="datetimeFigureOut">
              <a:rPr lang="en-IN" smtClean="0"/>
              <a:t>22-02-2023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F2EF4-8379-4EA7-B269-FF324E3D4D95}" type="slidenum">
              <a:rPr lang="en-IN" smtClean="0"/>
              <a:t>‹#›</a:t>
            </a:fld>
            <a:endParaRPr lang="en-IN"/>
          </a:p>
        </p:txBody>
      </p:sp>
    </p:spTree>
    <p:extLst>
      <p:ext uri="{BB962C8B-B14F-4D97-AF65-F5344CB8AC3E}">
        <p14:creationId xmlns:p14="http://schemas.microsoft.com/office/powerpoint/2010/main" val="598431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18DC86-560F-42A8-8A76-9198261D06BC}" type="datetimeFigureOut">
              <a:rPr lang="en-IN" smtClean="0"/>
              <a:t>22-02-2023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EF2EF4-8379-4EA7-B269-FF324E3D4D95}" type="slidenum">
              <a:rPr lang="en-IN" smtClean="0"/>
              <a:t>‹#›</a:t>
            </a:fld>
            <a:endParaRPr lang="en-IN"/>
          </a:p>
        </p:txBody>
      </p:sp>
    </p:spTree>
    <p:extLst>
      <p:ext uri="{BB962C8B-B14F-4D97-AF65-F5344CB8AC3E}">
        <p14:creationId xmlns:p14="http://schemas.microsoft.com/office/powerpoint/2010/main" val="4015718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18DC86-560F-42A8-8A76-9198261D06BC}" type="datetimeFigureOut">
              <a:rPr lang="en-IN" smtClean="0"/>
              <a:t>22-02-2023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EF2EF4-8379-4EA7-B269-FF324E3D4D95}" type="slidenum">
              <a:rPr lang="en-IN" smtClean="0"/>
              <a:t>‹#›</a:t>
            </a:fld>
            <a:endParaRPr lang="en-IN"/>
          </a:p>
        </p:txBody>
      </p:sp>
    </p:spTree>
    <p:extLst>
      <p:ext uri="{BB962C8B-B14F-4D97-AF65-F5344CB8AC3E}">
        <p14:creationId xmlns:p14="http://schemas.microsoft.com/office/powerpoint/2010/main" val="1321672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18DC86-560F-42A8-8A76-9198261D06BC}" type="datetimeFigureOut">
              <a:rPr lang="en-IN" smtClean="0"/>
              <a:t>22-02-2023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EF2EF4-8379-4EA7-B269-FF324E3D4D95}" type="slidenum">
              <a:rPr lang="en-IN" smtClean="0"/>
              <a:t>‹#›</a:t>
            </a:fld>
            <a:endParaRPr lang="en-IN"/>
          </a:p>
        </p:txBody>
      </p:sp>
    </p:spTree>
    <p:extLst>
      <p:ext uri="{BB962C8B-B14F-4D97-AF65-F5344CB8AC3E}">
        <p14:creationId xmlns:p14="http://schemas.microsoft.com/office/powerpoint/2010/main" val="2491124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18DC86-560F-42A8-8A76-9198261D06BC}" type="datetimeFigureOut">
              <a:rPr lang="en-IN" smtClean="0"/>
              <a:t>22-02-2023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F2EF4-8379-4EA7-B269-FF324E3D4D95}" type="slidenum">
              <a:rPr lang="en-IN" smtClean="0"/>
              <a:t>‹#›</a:t>
            </a:fld>
            <a:endParaRPr lang="en-IN"/>
          </a:p>
        </p:txBody>
      </p:sp>
    </p:spTree>
    <p:extLst>
      <p:ext uri="{BB962C8B-B14F-4D97-AF65-F5344CB8AC3E}">
        <p14:creationId xmlns:p14="http://schemas.microsoft.com/office/powerpoint/2010/main" val="3039834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18DC86-560F-42A8-8A76-9198261D06BC}" type="datetimeFigureOut">
              <a:rPr lang="en-IN" smtClean="0"/>
              <a:t>22-02-2023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F2EF4-8379-4EA7-B269-FF324E3D4D95}" type="slidenum">
              <a:rPr lang="en-IN" smtClean="0"/>
              <a:t>‹#›</a:t>
            </a:fld>
            <a:endParaRPr lang="en-IN"/>
          </a:p>
        </p:txBody>
      </p:sp>
    </p:spTree>
    <p:extLst>
      <p:ext uri="{BB962C8B-B14F-4D97-AF65-F5344CB8AC3E}">
        <p14:creationId xmlns:p14="http://schemas.microsoft.com/office/powerpoint/2010/main" val="2016745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218DC86-560F-42A8-8A76-9198261D06BC}" type="datetimeFigureOut">
              <a:rPr lang="en-IN" smtClean="0"/>
              <a:t>22-02-2023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4EF2EF4-8379-4EA7-B269-FF324E3D4D95}" type="slidenum">
              <a:rPr lang="en-IN" smtClean="0"/>
              <a:t>‹#›</a:t>
            </a:fld>
            <a:endParaRPr lang="en-IN"/>
          </a:p>
        </p:txBody>
      </p:sp>
    </p:spTree>
    <p:extLst>
      <p:ext uri="{BB962C8B-B14F-4D97-AF65-F5344CB8AC3E}">
        <p14:creationId xmlns:p14="http://schemas.microsoft.com/office/powerpoint/2010/main" val="351535962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AA23F-BFAD-9D45-8314-C40B9630F6A7}"/>
              </a:ext>
            </a:extLst>
          </p:cNvPr>
          <p:cNvSpPr>
            <a:spLocks noGrp="1"/>
          </p:cNvSpPr>
          <p:nvPr>
            <p:ph type="ctrTitle"/>
          </p:nvPr>
        </p:nvSpPr>
        <p:spPr>
          <a:xfrm>
            <a:off x="785614" y="139507"/>
            <a:ext cx="9289564" cy="816838"/>
          </a:xfrm>
        </p:spPr>
        <p:txBody>
          <a:bodyPr>
            <a:normAutofit fontScale="90000"/>
          </a:bodyPr>
          <a:lstStyle/>
          <a:p>
            <a:pPr algn="ctr"/>
            <a:r>
              <a:rPr lang="en-US" b="1" i="1" dirty="0">
                <a:solidFill>
                  <a:schemeClr val="accent5">
                    <a:lumMod val="60000"/>
                    <a:lumOff val="40000"/>
                  </a:schemeClr>
                </a:solidFill>
              </a:rPr>
              <a:t>Mini Project on Used cars</a:t>
            </a:r>
            <a:endParaRPr lang="en-IN" b="1" i="1" dirty="0">
              <a:solidFill>
                <a:schemeClr val="accent5">
                  <a:lumMod val="60000"/>
                  <a:lumOff val="40000"/>
                </a:schemeClr>
              </a:solidFill>
            </a:endParaRPr>
          </a:p>
        </p:txBody>
      </p:sp>
      <p:sp>
        <p:nvSpPr>
          <p:cNvPr id="3" name="Subtitle 2">
            <a:extLst>
              <a:ext uri="{FF2B5EF4-FFF2-40B4-BE49-F238E27FC236}">
                <a16:creationId xmlns:a16="http://schemas.microsoft.com/office/drawing/2014/main" id="{C065F1B6-E0FD-00E8-61C4-5D9A1F4BE572}"/>
              </a:ext>
            </a:extLst>
          </p:cNvPr>
          <p:cNvSpPr>
            <a:spLocks noGrp="1"/>
          </p:cNvSpPr>
          <p:nvPr>
            <p:ph type="subTitle" idx="1"/>
          </p:nvPr>
        </p:nvSpPr>
        <p:spPr>
          <a:xfrm>
            <a:off x="1507067" y="1627464"/>
            <a:ext cx="7766936" cy="4504887"/>
          </a:xfrm>
        </p:spPr>
        <p:txBody>
          <a:bodyPr/>
          <a:lstStyle/>
          <a:p>
            <a:pPr algn="ctr"/>
            <a:r>
              <a:rPr lang="en-US" sz="2400" b="1" i="1" dirty="0">
                <a:solidFill>
                  <a:srgbClr val="00B0F0"/>
                </a:solidFill>
              </a:rPr>
              <a:t>Project layout.</a:t>
            </a:r>
          </a:p>
          <a:p>
            <a:pPr algn="ctr"/>
            <a:endParaRPr lang="en-US" sz="2400" b="1" i="1" dirty="0">
              <a:solidFill>
                <a:srgbClr val="00B0F0"/>
              </a:solidFill>
            </a:endParaRPr>
          </a:p>
          <a:p>
            <a:pPr algn="l"/>
            <a:endParaRPr lang="en-US" b="1" i="1" dirty="0">
              <a:solidFill>
                <a:srgbClr val="FFC000"/>
              </a:solidFill>
            </a:endParaRPr>
          </a:p>
          <a:p>
            <a:pPr algn="ctr"/>
            <a:endParaRPr lang="en-IN" dirty="0"/>
          </a:p>
        </p:txBody>
      </p:sp>
      <p:sp>
        <p:nvSpPr>
          <p:cNvPr id="4" name="Rectangle 3">
            <a:extLst>
              <a:ext uri="{FF2B5EF4-FFF2-40B4-BE49-F238E27FC236}">
                <a16:creationId xmlns:a16="http://schemas.microsoft.com/office/drawing/2014/main" id="{6A323F6A-D6F6-FE2D-2008-6EF620B64570}"/>
              </a:ext>
            </a:extLst>
          </p:cNvPr>
          <p:cNvSpPr/>
          <p:nvPr/>
        </p:nvSpPr>
        <p:spPr>
          <a:xfrm>
            <a:off x="1736521" y="2155971"/>
            <a:ext cx="1602297" cy="679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set Description</a:t>
            </a:r>
            <a:endParaRPr lang="en-IN"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1833B3F5-E94C-14BC-D8C8-2F584154C3E0}"/>
              </a:ext>
            </a:extLst>
          </p:cNvPr>
          <p:cNvSpPr/>
          <p:nvPr/>
        </p:nvSpPr>
        <p:spPr>
          <a:xfrm>
            <a:off x="1874493" y="3667077"/>
            <a:ext cx="1560352" cy="816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Raw Data cleaning</a:t>
            </a:r>
            <a:endParaRPr lang="en-IN"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61B7C21-E5C5-66C7-53B8-D6BB0F6B9225}"/>
              </a:ext>
            </a:extLst>
          </p:cNvPr>
          <p:cNvSpPr/>
          <p:nvPr/>
        </p:nvSpPr>
        <p:spPr>
          <a:xfrm>
            <a:off x="5134062" y="2155971"/>
            <a:ext cx="1694577" cy="679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Manipulation</a:t>
            </a:r>
            <a:endParaRPr lang="en-IN"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362887E0-D82A-2472-55DF-33971F00D3D3}"/>
              </a:ext>
            </a:extLst>
          </p:cNvPr>
          <p:cNvSpPr/>
          <p:nvPr/>
        </p:nvSpPr>
        <p:spPr>
          <a:xfrm>
            <a:off x="6828639" y="3506598"/>
            <a:ext cx="1887523" cy="816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Statistical</a:t>
            </a:r>
          </a:p>
          <a:p>
            <a:pPr algn="ctr"/>
            <a:r>
              <a:rPr lang="en-US" b="1" dirty="0">
                <a:ln w="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Analysis</a:t>
            </a:r>
            <a:endParaRPr lang="en-IN" b="1" dirty="0">
              <a:ln w="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B826B73F-9244-7E2D-1507-85F0C4614147}"/>
              </a:ext>
            </a:extLst>
          </p:cNvPr>
          <p:cNvSpPr/>
          <p:nvPr/>
        </p:nvSpPr>
        <p:spPr>
          <a:xfrm>
            <a:off x="3914863" y="5075339"/>
            <a:ext cx="2181137" cy="880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b="1" i="0" u="none" strike="noStrike" baseline="0" dirty="0">
                <a:solidFill>
                  <a:srgbClr val="000000"/>
                </a:solidFill>
                <a:effectLst>
                  <a:outerShdw blurRad="38100" dist="38100" dir="2700000" algn="tl">
                    <a:srgbClr val="000000">
                      <a:alpha val="43137"/>
                    </a:srgbClr>
                  </a:outerShdw>
                </a:effectLst>
                <a:latin typeface="Times New Roman" panose="02020603050405020304" pitchFamily="18" charset="0"/>
              </a:rPr>
              <a:t>Exploratory Data Analysis </a:t>
            </a:r>
            <a:endParaRPr lang="en-IN" dirty="0">
              <a:effectLst>
                <a:outerShdw blurRad="38100" dist="38100" dir="2700000" algn="tl">
                  <a:srgbClr val="000000">
                    <a:alpha val="43137"/>
                  </a:srgbClr>
                </a:outerShdw>
              </a:effectLst>
            </a:endParaRPr>
          </a:p>
        </p:txBody>
      </p:sp>
      <p:cxnSp>
        <p:nvCxnSpPr>
          <p:cNvPr id="14" name="Connector: Elbow 13">
            <a:extLst>
              <a:ext uri="{FF2B5EF4-FFF2-40B4-BE49-F238E27FC236}">
                <a16:creationId xmlns:a16="http://schemas.microsoft.com/office/drawing/2014/main" id="{8AF7A772-1FF0-A612-00F5-5A3B09E21BAD}"/>
              </a:ext>
            </a:extLst>
          </p:cNvPr>
          <p:cNvCxnSpPr>
            <a:cxnSpLocks/>
            <a:stCxn id="5" idx="3"/>
          </p:cNvCxnSpPr>
          <p:nvPr/>
        </p:nvCxnSpPr>
        <p:spPr>
          <a:xfrm flipV="1">
            <a:off x="3434845" y="2508308"/>
            <a:ext cx="1699217" cy="1567188"/>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1" name="Connector: Elbow 20">
            <a:extLst>
              <a:ext uri="{FF2B5EF4-FFF2-40B4-BE49-F238E27FC236}">
                <a16:creationId xmlns:a16="http://schemas.microsoft.com/office/drawing/2014/main" id="{F47503E8-7330-D053-C5B0-91AB3117120A}"/>
              </a:ext>
            </a:extLst>
          </p:cNvPr>
          <p:cNvCxnSpPr/>
          <p:nvPr/>
        </p:nvCxnSpPr>
        <p:spPr>
          <a:xfrm rot="16200000" flipH="1">
            <a:off x="2179908" y="2928988"/>
            <a:ext cx="831598" cy="644580"/>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5" name="Connector: Elbow 24">
            <a:extLst>
              <a:ext uri="{FF2B5EF4-FFF2-40B4-BE49-F238E27FC236}">
                <a16:creationId xmlns:a16="http://schemas.microsoft.com/office/drawing/2014/main" id="{84A0010C-8FFF-4987-3A56-35B4203E95B7}"/>
              </a:ext>
            </a:extLst>
          </p:cNvPr>
          <p:cNvCxnSpPr>
            <a:endCxn id="7" idx="0"/>
          </p:cNvCxnSpPr>
          <p:nvPr/>
        </p:nvCxnSpPr>
        <p:spPr>
          <a:xfrm rot="16200000" flipH="1">
            <a:off x="6709096" y="2443293"/>
            <a:ext cx="1182848" cy="943762"/>
          </a:xfrm>
          <a:prstGeom prst="bentConnector3">
            <a:avLst>
              <a:gd name="adj1" fmla="val 8865"/>
            </a:avLst>
          </a:prstGeom>
          <a:ln>
            <a:tailEnd type="triangle"/>
          </a:ln>
        </p:spPr>
        <p:style>
          <a:lnRef idx="3">
            <a:schemeClr val="dk1"/>
          </a:lnRef>
          <a:fillRef idx="0">
            <a:schemeClr val="dk1"/>
          </a:fillRef>
          <a:effectRef idx="2">
            <a:schemeClr val="dk1"/>
          </a:effectRef>
          <a:fontRef idx="minor">
            <a:schemeClr val="tx1"/>
          </a:fontRef>
        </p:style>
      </p:cxnSp>
      <p:cxnSp>
        <p:nvCxnSpPr>
          <p:cNvPr id="33" name="Connector: Elbow 32">
            <a:extLst>
              <a:ext uri="{FF2B5EF4-FFF2-40B4-BE49-F238E27FC236}">
                <a16:creationId xmlns:a16="http://schemas.microsoft.com/office/drawing/2014/main" id="{1B78E647-10FE-E25A-D713-2C1757938BBA}"/>
              </a:ext>
            </a:extLst>
          </p:cNvPr>
          <p:cNvCxnSpPr>
            <a:cxnSpLocks/>
          </p:cNvCxnSpPr>
          <p:nvPr/>
        </p:nvCxnSpPr>
        <p:spPr>
          <a:xfrm rot="10800000" flipV="1">
            <a:off x="6174302" y="4323436"/>
            <a:ext cx="1459681" cy="1330744"/>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94860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ABC7A-315F-4901-1366-02D18D819EE7}"/>
              </a:ext>
            </a:extLst>
          </p:cNvPr>
          <p:cNvSpPr>
            <a:spLocks noGrp="1"/>
          </p:cNvSpPr>
          <p:nvPr>
            <p:ph type="title"/>
          </p:nvPr>
        </p:nvSpPr>
        <p:spPr>
          <a:xfrm>
            <a:off x="941559" y="514924"/>
            <a:ext cx="8332443" cy="427839"/>
          </a:xfrm>
        </p:spPr>
        <p:txBody>
          <a:bodyPr>
            <a:normAutofit fontScale="90000"/>
          </a:bodyPr>
          <a:lstStyle/>
          <a:p>
            <a:pPr algn="ctr"/>
            <a:r>
              <a:rPr lang="en-US" sz="2700" b="1" i="1" dirty="0">
                <a:solidFill>
                  <a:schemeClr val="accent5">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Predicting the Price of Used Car by</a:t>
            </a:r>
            <a:r>
              <a:rPr lang="en-IN" sz="2700" b="1" i="1" u="none" strike="noStrike" baseline="0" dirty="0">
                <a:solidFill>
                  <a:schemeClr val="accent5">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Exploratory Data Analysis</a:t>
            </a:r>
            <a:r>
              <a:rPr lang="en-US" sz="2700" b="1" i="1" dirty="0">
                <a:solidFill>
                  <a:schemeClr val="accent5">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IN" sz="1800" b="1" i="1" u="none" strike="noStrike" baseline="0" dirty="0">
                <a:solidFill>
                  <a:schemeClr val="accent5">
                    <a:lumMod val="60000"/>
                    <a:lumOff val="40000"/>
                  </a:schemeClr>
                </a:solidFill>
                <a:effectLst>
                  <a:outerShdw blurRad="38100" dist="38100" dir="2700000" algn="tl">
                    <a:srgbClr val="000000">
                      <a:alpha val="43137"/>
                    </a:srgbClr>
                  </a:outerShdw>
                </a:effectLst>
                <a:latin typeface="Calibri" panose="020F0502020204030204" pitchFamily="34" charset="0"/>
              </a:rPr>
            </a:br>
            <a:r>
              <a:rPr lang="en-IN" sz="1800" b="1" i="1" u="none" strike="noStrike" baseline="0" dirty="0">
                <a:solidFill>
                  <a:schemeClr val="accent5">
                    <a:lumMod val="60000"/>
                    <a:lumOff val="40000"/>
                  </a:schemeClr>
                </a:solidFill>
                <a:effectLst>
                  <a:outerShdw blurRad="38100" dist="38100" dir="2700000" algn="tl">
                    <a:srgbClr val="000000">
                      <a:alpha val="43137"/>
                    </a:srgbClr>
                  </a:outerShdw>
                </a:effectLst>
                <a:latin typeface="Calibri" panose="020F0502020204030204" pitchFamily="34" charset="0"/>
              </a:rPr>
              <a:t>	</a:t>
            </a:r>
            <a:br>
              <a:rPr lang="en-IN" sz="1800" b="1" i="1" u="none" strike="noStrike" baseline="0" dirty="0">
                <a:solidFill>
                  <a:schemeClr val="accent5">
                    <a:lumMod val="60000"/>
                    <a:lumOff val="40000"/>
                  </a:schemeClr>
                </a:solidFill>
                <a:effectLst>
                  <a:outerShdw blurRad="38100" dist="38100" dir="2700000" algn="tl">
                    <a:srgbClr val="000000">
                      <a:alpha val="43137"/>
                    </a:srgbClr>
                  </a:outerShdw>
                </a:effectLst>
                <a:latin typeface="Calibri" panose="020F0502020204030204" pitchFamily="34" charset="0"/>
              </a:rPr>
            </a:br>
            <a:endParaRPr lang="en-IN" b="1" i="1" dirty="0">
              <a:solidFill>
                <a:schemeClr val="accent5">
                  <a:lumMod val="60000"/>
                  <a:lumOff val="40000"/>
                </a:schemeClr>
              </a:solidFill>
              <a:effectLst>
                <a:outerShdw blurRad="38100" dist="38100" dir="2700000" algn="tl">
                  <a:srgbClr val="000000">
                    <a:alpha val="43137"/>
                  </a:srgbClr>
                </a:outerShdw>
              </a:effectLst>
            </a:endParaRPr>
          </a:p>
        </p:txBody>
      </p:sp>
      <p:pic>
        <p:nvPicPr>
          <p:cNvPr id="6" name="Content Placeholder 5">
            <a:extLst>
              <a:ext uri="{FF2B5EF4-FFF2-40B4-BE49-F238E27FC236}">
                <a16:creationId xmlns:a16="http://schemas.microsoft.com/office/drawing/2014/main" id="{0F75C548-D59D-4C42-6E28-57FC1E71C389}"/>
              </a:ext>
            </a:extLst>
          </p:cNvPr>
          <p:cNvPicPr>
            <a:picLocks noGrp="1" noChangeAspect="1"/>
          </p:cNvPicPr>
          <p:nvPr>
            <p:ph idx="1"/>
          </p:nvPr>
        </p:nvPicPr>
        <p:blipFill>
          <a:blip r:embed="rId2"/>
          <a:stretch>
            <a:fillRect/>
          </a:stretch>
        </p:blipFill>
        <p:spPr>
          <a:xfrm>
            <a:off x="6530990" y="514923"/>
            <a:ext cx="5623680" cy="2135997"/>
          </a:xfrm>
        </p:spPr>
      </p:pic>
      <p:sp>
        <p:nvSpPr>
          <p:cNvPr id="4" name="Text Placeholder 3">
            <a:extLst>
              <a:ext uri="{FF2B5EF4-FFF2-40B4-BE49-F238E27FC236}">
                <a16:creationId xmlns:a16="http://schemas.microsoft.com/office/drawing/2014/main" id="{8A89FEB0-C07E-298C-6043-8375FBA7D5AE}"/>
              </a:ext>
            </a:extLst>
          </p:cNvPr>
          <p:cNvSpPr>
            <a:spLocks noGrp="1"/>
          </p:cNvSpPr>
          <p:nvPr>
            <p:ph type="body" sz="half" idx="2"/>
          </p:nvPr>
        </p:nvSpPr>
        <p:spPr>
          <a:xfrm>
            <a:off x="243281" y="1669409"/>
            <a:ext cx="5502373" cy="3692109"/>
          </a:xfrm>
        </p:spPr>
        <p:txBody>
          <a:bodyPr/>
          <a:lstStyle/>
          <a:p>
            <a:pPr algn="l"/>
            <a:r>
              <a:rPr lang="en-US" b="0" i="0" dirty="0">
                <a:solidFill>
                  <a:srgbClr val="000000"/>
                </a:solidFill>
                <a:effectLst/>
                <a:latin typeface="Helvetica Neue"/>
              </a:rPr>
              <a:t>We can conclude that there was a</a:t>
            </a:r>
          </a:p>
          <a:p>
            <a:pPr algn="l"/>
            <a:r>
              <a:rPr lang="en-US" sz="1600" b="0" i="1" dirty="0">
                <a:solidFill>
                  <a:srgbClr val="000000"/>
                </a:solidFill>
                <a:effectLst/>
                <a:latin typeface="Times New Roman" panose="02020603050405020304" pitchFamily="18" charset="0"/>
                <a:cs typeface="Times New Roman" panose="02020603050405020304" pitchFamily="18" charset="0"/>
              </a:rPr>
              <a:t>1.positive correlation &amp; coefficient between selling price &amp; max power</a:t>
            </a:r>
          </a:p>
          <a:p>
            <a:pPr algn="l"/>
            <a:r>
              <a:rPr lang="en-US" sz="1600" b="0" i="1" dirty="0">
                <a:solidFill>
                  <a:srgbClr val="000000"/>
                </a:solidFill>
                <a:effectLst/>
                <a:latin typeface="Times New Roman" panose="02020603050405020304" pitchFamily="18" charset="0"/>
                <a:cs typeface="Times New Roman" panose="02020603050405020304" pitchFamily="18" charset="0"/>
              </a:rPr>
              <a:t>2.positive correlation &amp; coefficient between engine &amp; </a:t>
            </a:r>
            <a:r>
              <a:rPr lang="en-US" sz="1600" b="0" i="1" dirty="0" err="1">
                <a:solidFill>
                  <a:srgbClr val="000000"/>
                </a:solidFill>
                <a:effectLst/>
                <a:latin typeface="Times New Roman" panose="02020603050405020304" pitchFamily="18" charset="0"/>
                <a:cs typeface="Times New Roman" panose="02020603050405020304" pitchFamily="18" charset="0"/>
              </a:rPr>
              <a:t>maxpower</a:t>
            </a:r>
            <a:endParaRPr lang="en-US" sz="1600" b="0" i="1" dirty="0">
              <a:solidFill>
                <a:srgbClr val="000000"/>
              </a:solidFill>
              <a:effectLst/>
              <a:latin typeface="Times New Roman" panose="02020603050405020304" pitchFamily="18" charset="0"/>
              <a:cs typeface="Times New Roman" panose="02020603050405020304" pitchFamily="18" charset="0"/>
            </a:endParaRPr>
          </a:p>
          <a:p>
            <a:pPr algn="l"/>
            <a:r>
              <a:rPr lang="en-US" sz="1600" b="0" i="1" dirty="0">
                <a:solidFill>
                  <a:srgbClr val="000000"/>
                </a:solidFill>
                <a:effectLst/>
                <a:latin typeface="Times New Roman" panose="02020603050405020304" pitchFamily="18" charset="0"/>
                <a:cs typeface="Times New Roman" panose="02020603050405020304" pitchFamily="18" charset="0"/>
              </a:rPr>
              <a:t>3.positive correlation &amp; coefficient between </a:t>
            </a:r>
            <a:r>
              <a:rPr lang="en-US" sz="1600" b="0" i="1" dirty="0" err="1">
                <a:solidFill>
                  <a:srgbClr val="000000"/>
                </a:solidFill>
                <a:effectLst/>
                <a:latin typeface="Times New Roman" panose="02020603050405020304" pitchFamily="18" charset="0"/>
                <a:cs typeface="Times New Roman" panose="02020603050405020304" pitchFamily="18" charset="0"/>
              </a:rPr>
              <a:t>km_driven</a:t>
            </a:r>
            <a:r>
              <a:rPr lang="en-US" sz="1600" b="0" i="1" dirty="0">
                <a:solidFill>
                  <a:srgbClr val="000000"/>
                </a:solidFill>
                <a:effectLst/>
                <a:latin typeface="Times New Roman" panose="02020603050405020304" pitchFamily="18" charset="0"/>
                <a:cs typeface="Times New Roman" panose="02020603050405020304" pitchFamily="18" charset="0"/>
              </a:rPr>
              <a:t> &amp; No_of_years.</a:t>
            </a:r>
          </a:p>
          <a:p>
            <a:r>
              <a:rPr lang="en-US" sz="1600" i="1" dirty="0">
                <a:solidFill>
                  <a:srgbClr val="000000"/>
                </a:solidFill>
                <a:latin typeface="Times New Roman" panose="02020603050405020304" pitchFamily="18" charset="0"/>
                <a:cs typeface="Times New Roman" panose="02020603050405020304" pitchFamily="18" charset="0"/>
              </a:rPr>
              <a:t>4. Negative </a:t>
            </a:r>
            <a:r>
              <a:rPr lang="en-US" sz="1600" b="0" i="1" dirty="0">
                <a:solidFill>
                  <a:srgbClr val="000000"/>
                </a:solidFill>
                <a:effectLst/>
                <a:latin typeface="Times New Roman" panose="02020603050405020304" pitchFamily="18" charset="0"/>
                <a:cs typeface="Times New Roman" panose="02020603050405020304" pitchFamily="18" charset="0"/>
              </a:rPr>
              <a:t>correlation &amp; coefficient between mileage &amp; engine.</a:t>
            </a:r>
          </a:p>
          <a:p>
            <a:endParaRPr lang="en-US" sz="1600" i="1" dirty="0">
              <a:solidFill>
                <a:srgbClr val="000000"/>
              </a:solidFill>
              <a:latin typeface="Times New Roman" panose="02020603050405020304" pitchFamily="18" charset="0"/>
              <a:cs typeface="Times New Roman" panose="02020603050405020304" pitchFamily="18" charset="0"/>
            </a:endParaRPr>
          </a:p>
          <a:p>
            <a:r>
              <a:rPr lang="en-US" sz="1600" b="0" i="1" dirty="0">
                <a:solidFill>
                  <a:srgbClr val="000000"/>
                </a:solidFill>
                <a:effectLst/>
                <a:latin typeface="Times New Roman" panose="02020603050405020304" pitchFamily="18" charset="0"/>
                <a:cs typeface="Times New Roman" panose="02020603050405020304" pitchFamily="18" charset="0"/>
              </a:rPr>
              <a:t>So from the heatmap or the data we can say that there was high positive correlation between selling price and maximum power where as there was also negative  correlation .</a:t>
            </a:r>
          </a:p>
          <a:p>
            <a:endParaRPr lang="en-IN" dirty="0"/>
          </a:p>
        </p:txBody>
      </p:sp>
      <p:pic>
        <p:nvPicPr>
          <p:cNvPr id="8" name="Picture 7">
            <a:extLst>
              <a:ext uri="{FF2B5EF4-FFF2-40B4-BE49-F238E27FC236}">
                <a16:creationId xmlns:a16="http://schemas.microsoft.com/office/drawing/2014/main" id="{091B9D6F-611D-9410-5A6A-D33C04381273}"/>
              </a:ext>
            </a:extLst>
          </p:cNvPr>
          <p:cNvPicPr>
            <a:picLocks noChangeAspect="1"/>
          </p:cNvPicPr>
          <p:nvPr/>
        </p:nvPicPr>
        <p:blipFill>
          <a:blip r:embed="rId3"/>
          <a:stretch>
            <a:fillRect/>
          </a:stretch>
        </p:blipFill>
        <p:spPr>
          <a:xfrm>
            <a:off x="5782985" y="2650920"/>
            <a:ext cx="6409015" cy="4207080"/>
          </a:xfrm>
          <a:prstGeom prst="rect">
            <a:avLst/>
          </a:prstGeom>
        </p:spPr>
      </p:pic>
    </p:spTree>
    <p:extLst>
      <p:ext uri="{BB962C8B-B14F-4D97-AF65-F5344CB8AC3E}">
        <p14:creationId xmlns:p14="http://schemas.microsoft.com/office/powerpoint/2010/main" val="317388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3F455-796F-7189-137E-87F6521962DA}"/>
              </a:ext>
            </a:extLst>
          </p:cNvPr>
          <p:cNvSpPr>
            <a:spLocks noGrp="1"/>
          </p:cNvSpPr>
          <p:nvPr>
            <p:ph type="title"/>
          </p:nvPr>
        </p:nvSpPr>
        <p:spPr>
          <a:xfrm>
            <a:off x="2832789" y="188112"/>
            <a:ext cx="5077514" cy="528506"/>
          </a:xfrm>
        </p:spPr>
        <p:txBody>
          <a:bodyPr>
            <a:normAutofit fontScale="90000"/>
          </a:bodyPr>
          <a:lstStyle/>
          <a:p>
            <a:pPr algn="ctr"/>
            <a:r>
              <a:rPr lang="en-US" sz="2700" b="1" i="1" dirty="0">
                <a:solidFill>
                  <a:schemeClr val="accent5">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Let’s Check some of the Outliers</a:t>
            </a:r>
            <a:br>
              <a:rPr lang="en-US" b="1" i="0" dirty="0">
                <a:solidFill>
                  <a:srgbClr val="000000"/>
                </a:solidFill>
                <a:effectLst/>
                <a:latin typeface="Helvetica Neue"/>
              </a:rPr>
            </a:br>
            <a:endParaRPr lang="en-IN" dirty="0"/>
          </a:p>
        </p:txBody>
      </p:sp>
      <p:pic>
        <p:nvPicPr>
          <p:cNvPr id="6" name="Content Placeholder 5">
            <a:extLst>
              <a:ext uri="{FF2B5EF4-FFF2-40B4-BE49-F238E27FC236}">
                <a16:creationId xmlns:a16="http://schemas.microsoft.com/office/drawing/2014/main" id="{0CED223F-7B67-25C2-70E9-696D15244925}"/>
              </a:ext>
            </a:extLst>
          </p:cNvPr>
          <p:cNvPicPr>
            <a:picLocks noGrp="1" noChangeAspect="1"/>
          </p:cNvPicPr>
          <p:nvPr>
            <p:ph idx="1"/>
          </p:nvPr>
        </p:nvPicPr>
        <p:blipFill>
          <a:blip r:embed="rId2"/>
          <a:stretch>
            <a:fillRect/>
          </a:stretch>
        </p:blipFill>
        <p:spPr>
          <a:xfrm>
            <a:off x="-1" y="452365"/>
            <a:ext cx="4174409" cy="2102082"/>
          </a:xfrm>
        </p:spPr>
      </p:pic>
      <p:sp>
        <p:nvSpPr>
          <p:cNvPr id="4" name="Text Placeholder 3">
            <a:extLst>
              <a:ext uri="{FF2B5EF4-FFF2-40B4-BE49-F238E27FC236}">
                <a16:creationId xmlns:a16="http://schemas.microsoft.com/office/drawing/2014/main" id="{F4A7920F-AA84-6910-3FE6-F6794464B772}"/>
              </a:ext>
            </a:extLst>
          </p:cNvPr>
          <p:cNvSpPr>
            <a:spLocks noGrp="1"/>
          </p:cNvSpPr>
          <p:nvPr>
            <p:ph type="body" sz="half" idx="2"/>
          </p:nvPr>
        </p:nvSpPr>
        <p:spPr>
          <a:xfrm>
            <a:off x="-1" y="4832059"/>
            <a:ext cx="12116845" cy="2025941"/>
          </a:xfrm>
        </p:spPr>
        <p:txBody>
          <a:bodyPr>
            <a:normAutofit fontScale="92500"/>
          </a:bodyPr>
          <a:lstStyle/>
          <a:p>
            <a:r>
              <a:rPr lang="en-US" sz="1600" i="1" dirty="0">
                <a:solidFill>
                  <a:schemeClr val="tx1"/>
                </a:solidFill>
                <a:latin typeface="Times New Roman" panose="02020603050405020304" pitchFamily="18" charset="0"/>
                <a:cs typeface="Times New Roman" panose="02020603050405020304" pitchFamily="18" charset="0"/>
              </a:rPr>
              <a:t>From the above diagrams  we can conclude that:-</a:t>
            </a:r>
          </a:p>
          <a:p>
            <a:r>
              <a:rPr lang="en-US" sz="1600" i="1" dirty="0">
                <a:solidFill>
                  <a:schemeClr val="tx1"/>
                </a:solidFill>
                <a:latin typeface="Times New Roman" panose="02020603050405020304" pitchFamily="18" charset="0"/>
                <a:cs typeface="Times New Roman" panose="02020603050405020304" pitchFamily="18" charset="0"/>
              </a:rPr>
              <a:t>There was a clear outliers in ‘No of  Years, selling price &amp; km driven’.</a:t>
            </a:r>
          </a:p>
          <a:p>
            <a:r>
              <a:rPr lang="en-US" sz="1600" i="1" dirty="0">
                <a:solidFill>
                  <a:schemeClr val="tx1"/>
                </a:solidFill>
                <a:latin typeface="Times New Roman" panose="02020603050405020304" pitchFamily="18" charset="0"/>
                <a:cs typeface="Times New Roman" panose="02020603050405020304" pitchFamily="18" charset="0"/>
              </a:rPr>
              <a:t>Most of the cars sold  which has been used between 3 to 12 years &amp; As there was highest car used (which is 29 years) and sold , so there was the Outliers.</a:t>
            </a:r>
          </a:p>
          <a:p>
            <a:r>
              <a:rPr lang="en-US" sz="1600" i="1" dirty="0">
                <a:solidFill>
                  <a:schemeClr val="tx1"/>
                </a:solidFill>
                <a:latin typeface="Times New Roman" panose="02020603050405020304" pitchFamily="18" charset="0"/>
                <a:cs typeface="Times New Roman" panose="02020603050405020304" pitchFamily="18" charset="0"/>
              </a:rPr>
              <a:t>We can see that selling price of a used car is lying most between 1 to 20, lakhs.</a:t>
            </a:r>
            <a:r>
              <a:rPr lang="en-US" sz="2000" b="0" i="0" dirty="0">
                <a:solidFill>
                  <a:schemeClr val="tx1"/>
                </a:solidFill>
                <a:effectLst/>
                <a:latin typeface="Helvetica Neue"/>
              </a:rPr>
              <a:t> </a:t>
            </a:r>
            <a:r>
              <a:rPr lang="en-US" sz="1600" i="1" dirty="0">
                <a:solidFill>
                  <a:schemeClr val="tx1"/>
                </a:solidFill>
                <a:latin typeface="Times New Roman" panose="02020603050405020304" pitchFamily="18" charset="0"/>
                <a:cs typeface="Times New Roman" panose="02020603050405020304" pitchFamily="18" charset="0"/>
              </a:rPr>
              <a:t>As the maximum price of the used car is 1 crore ,there was outliers.</a:t>
            </a:r>
          </a:p>
          <a:p>
            <a:r>
              <a:rPr lang="en-US" sz="1600" i="1" dirty="0">
                <a:solidFill>
                  <a:schemeClr val="tx1"/>
                </a:solidFill>
                <a:latin typeface="Times New Roman" panose="02020603050405020304" pitchFamily="18" charset="0"/>
                <a:cs typeface="Times New Roman" panose="02020603050405020304" pitchFamily="18" charset="0"/>
              </a:rPr>
              <a:t>Hence we see it is Right Skewed in every aspect &amp; also the outliers. So need to performed the Quantile method.</a:t>
            </a:r>
            <a:endParaRPr lang="en-IN" sz="1600" i="1" dirty="0">
              <a:solidFill>
                <a:schemeClr val="tx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D3CAFC7-3C72-A164-73C1-8621A71D3DFD}"/>
              </a:ext>
            </a:extLst>
          </p:cNvPr>
          <p:cNvPicPr>
            <a:picLocks noChangeAspect="1"/>
          </p:cNvPicPr>
          <p:nvPr/>
        </p:nvPicPr>
        <p:blipFill>
          <a:blip r:embed="rId3"/>
          <a:stretch>
            <a:fillRect/>
          </a:stretch>
        </p:blipFill>
        <p:spPr>
          <a:xfrm>
            <a:off x="4384647" y="482367"/>
            <a:ext cx="3735895" cy="2102082"/>
          </a:xfrm>
          <a:prstGeom prst="rect">
            <a:avLst/>
          </a:prstGeom>
        </p:spPr>
      </p:pic>
      <p:pic>
        <p:nvPicPr>
          <p:cNvPr id="10" name="Picture 9">
            <a:extLst>
              <a:ext uri="{FF2B5EF4-FFF2-40B4-BE49-F238E27FC236}">
                <a16:creationId xmlns:a16="http://schemas.microsoft.com/office/drawing/2014/main" id="{208BEC8F-D116-7CA1-A6A6-D29B71FF6DFB}"/>
              </a:ext>
            </a:extLst>
          </p:cNvPr>
          <p:cNvPicPr>
            <a:picLocks noChangeAspect="1"/>
          </p:cNvPicPr>
          <p:nvPr/>
        </p:nvPicPr>
        <p:blipFill>
          <a:blip r:embed="rId4"/>
          <a:stretch>
            <a:fillRect/>
          </a:stretch>
        </p:blipFill>
        <p:spPr>
          <a:xfrm>
            <a:off x="8412074" y="452365"/>
            <a:ext cx="3779926" cy="2102082"/>
          </a:xfrm>
          <a:prstGeom prst="rect">
            <a:avLst/>
          </a:prstGeom>
        </p:spPr>
      </p:pic>
      <p:pic>
        <p:nvPicPr>
          <p:cNvPr id="12" name="Picture 11">
            <a:extLst>
              <a:ext uri="{FF2B5EF4-FFF2-40B4-BE49-F238E27FC236}">
                <a16:creationId xmlns:a16="http://schemas.microsoft.com/office/drawing/2014/main" id="{7B2EC65D-C03B-79B5-5725-7A7C048B5B76}"/>
              </a:ext>
            </a:extLst>
          </p:cNvPr>
          <p:cNvPicPr>
            <a:picLocks noChangeAspect="1"/>
          </p:cNvPicPr>
          <p:nvPr/>
        </p:nvPicPr>
        <p:blipFill>
          <a:blip r:embed="rId5"/>
          <a:stretch>
            <a:fillRect/>
          </a:stretch>
        </p:blipFill>
        <p:spPr>
          <a:xfrm>
            <a:off x="75154" y="2507028"/>
            <a:ext cx="4099253" cy="2266308"/>
          </a:xfrm>
          <a:prstGeom prst="rect">
            <a:avLst/>
          </a:prstGeom>
        </p:spPr>
      </p:pic>
      <p:pic>
        <p:nvPicPr>
          <p:cNvPr id="14" name="Picture 13">
            <a:extLst>
              <a:ext uri="{FF2B5EF4-FFF2-40B4-BE49-F238E27FC236}">
                <a16:creationId xmlns:a16="http://schemas.microsoft.com/office/drawing/2014/main" id="{086FA893-E058-B3B5-64D6-D9225F9290E8}"/>
              </a:ext>
            </a:extLst>
          </p:cNvPr>
          <p:cNvPicPr>
            <a:picLocks noChangeAspect="1"/>
          </p:cNvPicPr>
          <p:nvPr/>
        </p:nvPicPr>
        <p:blipFill>
          <a:blip r:embed="rId6"/>
          <a:stretch>
            <a:fillRect/>
          </a:stretch>
        </p:blipFill>
        <p:spPr>
          <a:xfrm>
            <a:off x="8330780" y="2583489"/>
            <a:ext cx="3861219" cy="2266308"/>
          </a:xfrm>
          <a:prstGeom prst="rect">
            <a:avLst/>
          </a:prstGeom>
        </p:spPr>
      </p:pic>
      <p:pic>
        <p:nvPicPr>
          <p:cNvPr id="16" name="Picture 15">
            <a:extLst>
              <a:ext uri="{FF2B5EF4-FFF2-40B4-BE49-F238E27FC236}">
                <a16:creationId xmlns:a16="http://schemas.microsoft.com/office/drawing/2014/main" id="{E3A4C1AC-4BD7-84F3-02EC-8538D3E3D7BB}"/>
              </a:ext>
            </a:extLst>
          </p:cNvPr>
          <p:cNvPicPr>
            <a:picLocks noChangeAspect="1"/>
          </p:cNvPicPr>
          <p:nvPr/>
        </p:nvPicPr>
        <p:blipFill>
          <a:blip r:embed="rId7"/>
          <a:stretch>
            <a:fillRect/>
          </a:stretch>
        </p:blipFill>
        <p:spPr>
          <a:xfrm>
            <a:off x="4093115" y="2507028"/>
            <a:ext cx="4027427" cy="2266308"/>
          </a:xfrm>
          <a:prstGeom prst="rect">
            <a:avLst/>
          </a:prstGeom>
        </p:spPr>
      </p:pic>
    </p:spTree>
    <p:extLst>
      <p:ext uri="{BB962C8B-B14F-4D97-AF65-F5344CB8AC3E}">
        <p14:creationId xmlns:p14="http://schemas.microsoft.com/office/powerpoint/2010/main" val="58456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C9C9E-17FC-4762-AA17-A4B7D55BFA77}"/>
              </a:ext>
            </a:extLst>
          </p:cNvPr>
          <p:cNvSpPr>
            <a:spLocks noGrp="1"/>
          </p:cNvSpPr>
          <p:nvPr>
            <p:ph type="title"/>
          </p:nvPr>
        </p:nvSpPr>
        <p:spPr>
          <a:xfrm>
            <a:off x="2323750" y="50504"/>
            <a:ext cx="5519955" cy="464420"/>
          </a:xfrm>
        </p:spPr>
        <p:txBody>
          <a:bodyPr>
            <a:normAutofit fontScale="90000"/>
          </a:bodyPr>
          <a:lstStyle/>
          <a:p>
            <a:pPr algn="ctr"/>
            <a:r>
              <a:rPr lang="en-IN" sz="2800" b="1" i="1" dirty="0">
                <a:solidFill>
                  <a:schemeClr val="accent5">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Using IQR method</a:t>
            </a:r>
            <a:endParaRPr lang="en-IN" sz="2800" dirty="0"/>
          </a:p>
        </p:txBody>
      </p:sp>
      <p:pic>
        <p:nvPicPr>
          <p:cNvPr id="6" name="Content Placeholder 5">
            <a:extLst>
              <a:ext uri="{FF2B5EF4-FFF2-40B4-BE49-F238E27FC236}">
                <a16:creationId xmlns:a16="http://schemas.microsoft.com/office/drawing/2014/main" id="{B111A7D5-837C-738C-171C-5C55C9CEE3BF}"/>
              </a:ext>
            </a:extLst>
          </p:cNvPr>
          <p:cNvPicPr>
            <a:picLocks noGrp="1" noChangeAspect="1"/>
          </p:cNvPicPr>
          <p:nvPr>
            <p:ph idx="1"/>
          </p:nvPr>
        </p:nvPicPr>
        <p:blipFill>
          <a:blip r:embed="rId2"/>
          <a:stretch>
            <a:fillRect/>
          </a:stretch>
        </p:blipFill>
        <p:spPr>
          <a:xfrm>
            <a:off x="6567116" y="660159"/>
            <a:ext cx="2981325" cy="530911"/>
          </a:xfrm>
        </p:spPr>
      </p:pic>
      <p:sp>
        <p:nvSpPr>
          <p:cNvPr id="4" name="Text Placeholder 3">
            <a:extLst>
              <a:ext uri="{FF2B5EF4-FFF2-40B4-BE49-F238E27FC236}">
                <a16:creationId xmlns:a16="http://schemas.microsoft.com/office/drawing/2014/main" id="{B3E546B4-E329-BABE-9F3A-2D306F61081E}"/>
              </a:ext>
            </a:extLst>
          </p:cNvPr>
          <p:cNvSpPr>
            <a:spLocks noGrp="1"/>
          </p:cNvSpPr>
          <p:nvPr>
            <p:ph type="body" sz="half" idx="2"/>
          </p:nvPr>
        </p:nvSpPr>
        <p:spPr>
          <a:xfrm>
            <a:off x="1" y="5037064"/>
            <a:ext cx="11783424" cy="1848994"/>
          </a:xfrm>
        </p:spPr>
        <p:txBody>
          <a:bodyPr>
            <a:normAutofit fontScale="92500" lnSpcReduction="20000"/>
          </a:bodyPr>
          <a:lstStyle/>
          <a:p>
            <a:pPr algn="l"/>
            <a:r>
              <a:rPr lang="en-US" sz="1600" b="0" i="1" dirty="0">
                <a:solidFill>
                  <a:srgbClr val="000000"/>
                </a:solidFill>
                <a:effectLst/>
                <a:latin typeface="Times New Roman" panose="02020603050405020304" pitchFamily="18" charset="0"/>
                <a:cs typeface="Times New Roman" panose="02020603050405020304" pitchFamily="18" charset="0"/>
              </a:rPr>
              <a:t>After cleaning &amp; Capping the Outliers on selling price, km driven &amp; No. of years</a:t>
            </a:r>
          </a:p>
          <a:p>
            <a:pPr algn="l"/>
            <a:r>
              <a:rPr lang="en-US" sz="1600" b="0" i="1" dirty="0">
                <a:solidFill>
                  <a:srgbClr val="000000"/>
                </a:solidFill>
                <a:effectLst/>
                <a:latin typeface="Times New Roman" panose="02020603050405020304" pitchFamily="18" charset="0"/>
                <a:cs typeface="Times New Roman" panose="02020603050405020304" pitchFamily="18" charset="0"/>
              </a:rPr>
              <a:t>The maximum selling price of a used car is $</a:t>
            </a:r>
            <a:r>
              <a:rPr lang="en-US" sz="1600" b="0" i="1" u="none" strike="noStrike" dirty="0">
                <a:solidFill>
                  <a:srgbClr val="000000"/>
                </a:solidFill>
                <a:effectLst/>
                <a:latin typeface="Times New Roman" panose="02020603050405020304" pitchFamily="18" charset="0"/>
                <a:cs typeface="Times New Roman" panose="02020603050405020304" pitchFamily="18" charset="0"/>
              </a:rPr>
              <a:t>21,50,000(Twenty One lakhs &amp; Fifty Thousands), the average selling price is $</a:t>
            </a:r>
            <a:r>
              <a:rPr lang="en-US" sz="1600" b="0" i="1" dirty="0">
                <a:solidFill>
                  <a:srgbClr val="000000"/>
                </a:solidFill>
                <a:effectLst/>
                <a:latin typeface="Times New Roman" panose="02020603050405020304" pitchFamily="18" charset="0"/>
                <a:cs typeface="Times New Roman" panose="02020603050405020304" pitchFamily="18" charset="0"/>
              </a:rPr>
              <a:t>4,25,000(Four lakh Twenty Five thousands ) &amp; the minimum selling price is $ 31,504(Thirty One Thousands Five Hundred and Four)</a:t>
            </a:r>
          </a:p>
          <a:p>
            <a:pPr algn="l"/>
            <a:r>
              <a:rPr lang="en-US" sz="1600" b="0" i="1" dirty="0">
                <a:solidFill>
                  <a:srgbClr val="000000"/>
                </a:solidFill>
                <a:effectLst/>
                <a:latin typeface="Times New Roman" panose="02020603050405020304" pitchFamily="18" charset="0"/>
                <a:cs typeface="Times New Roman" panose="02020603050405020304" pitchFamily="18" charset="0"/>
              </a:rPr>
              <a:t>The maximum km driven by a used car is 2</a:t>
            </a:r>
            <a:r>
              <a:rPr lang="en-US" sz="1600" b="0" i="1" u="none" strike="noStrike" dirty="0">
                <a:solidFill>
                  <a:srgbClr val="000000"/>
                </a:solidFill>
                <a:effectLst/>
                <a:latin typeface="Times New Roman" panose="02020603050405020304" pitchFamily="18" charset="0"/>
                <a:cs typeface="Times New Roman" panose="02020603050405020304" pitchFamily="18" charset="0"/>
              </a:rPr>
              <a:t>,07,890 km(Two lakhs seven thousands Eight hundreds and Ninety ), the average km driven is </a:t>
            </a:r>
            <a:r>
              <a:rPr lang="en-US" sz="1600" b="0" i="1" dirty="0">
                <a:solidFill>
                  <a:srgbClr val="000000"/>
                </a:solidFill>
                <a:effectLst/>
                <a:latin typeface="Times New Roman" panose="02020603050405020304" pitchFamily="18" charset="0"/>
                <a:cs typeface="Times New Roman" panose="02020603050405020304" pitchFamily="18" charset="0"/>
              </a:rPr>
              <a:t>60,000 km (Sixty thousands ) &amp; the minimum km driven is $ 1,000 km(One Thousands)</a:t>
            </a:r>
          </a:p>
          <a:p>
            <a:pPr algn="l"/>
            <a:r>
              <a:rPr lang="en-US" sz="1600" b="0" i="1" dirty="0">
                <a:solidFill>
                  <a:srgbClr val="000000"/>
                </a:solidFill>
                <a:effectLst/>
                <a:latin typeface="Times New Roman" panose="02020603050405020304" pitchFamily="18" charset="0"/>
                <a:cs typeface="Times New Roman" panose="02020603050405020304" pitchFamily="18" charset="0"/>
              </a:rPr>
              <a:t>The maximum </a:t>
            </a:r>
            <a:r>
              <a:rPr lang="en-US" sz="1600" i="1" dirty="0">
                <a:solidFill>
                  <a:srgbClr val="000000"/>
                </a:solidFill>
                <a:latin typeface="Times New Roman" panose="02020603050405020304" pitchFamily="18" charset="0"/>
                <a:cs typeface="Times New Roman" panose="02020603050405020304" pitchFamily="18" charset="0"/>
              </a:rPr>
              <a:t>No of Years </a:t>
            </a:r>
            <a:r>
              <a:rPr lang="en-US" sz="1600" b="0" i="1" dirty="0">
                <a:solidFill>
                  <a:srgbClr val="000000"/>
                </a:solidFill>
                <a:effectLst/>
                <a:latin typeface="Times New Roman" panose="02020603050405020304" pitchFamily="18" charset="0"/>
                <a:cs typeface="Times New Roman" panose="02020603050405020304" pitchFamily="18" charset="0"/>
              </a:rPr>
              <a:t>of a used car is 19 years </a:t>
            </a:r>
            <a:r>
              <a:rPr lang="en-US" sz="1600" b="0" i="1" u="none" strike="noStrike" dirty="0">
                <a:solidFill>
                  <a:srgbClr val="000000"/>
                </a:solidFill>
                <a:effectLst/>
                <a:latin typeface="Times New Roman" panose="02020603050405020304" pitchFamily="18" charset="0"/>
                <a:cs typeface="Times New Roman" panose="02020603050405020304" pitchFamily="18" charset="0"/>
              </a:rPr>
              <a:t>, the average </a:t>
            </a:r>
            <a:r>
              <a:rPr lang="en-US" sz="1600" i="1" dirty="0">
                <a:solidFill>
                  <a:srgbClr val="000000"/>
                </a:solidFill>
                <a:latin typeface="Times New Roman" panose="02020603050405020304" pitchFamily="18" charset="0"/>
                <a:cs typeface="Times New Roman" panose="02020603050405020304" pitchFamily="18" charset="0"/>
              </a:rPr>
              <a:t> No of Years </a:t>
            </a:r>
            <a:r>
              <a:rPr lang="en-US" sz="1600" b="0" i="1" dirty="0">
                <a:solidFill>
                  <a:srgbClr val="000000"/>
                </a:solidFill>
                <a:effectLst/>
                <a:latin typeface="Times New Roman" panose="02020603050405020304" pitchFamily="18" charset="0"/>
                <a:cs typeface="Times New Roman" panose="02020603050405020304" pitchFamily="18" charset="0"/>
              </a:rPr>
              <a:t>of a used car  is 8 years &amp; the minimum </a:t>
            </a:r>
            <a:r>
              <a:rPr lang="en-US" sz="1600" i="1" dirty="0">
                <a:solidFill>
                  <a:srgbClr val="000000"/>
                </a:solidFill>
                <a:latin typeface="Times New Roman" panose="02020603050405020304" pitchFamily="18" charset="0"/>
                <a:cs typeface="Times New Roman" panose="02020603050405020304" pitchFamily="18" charset="0"/>
              </a:rPr>
              <a:t>No of Years </a:t>
            </a:r>
            <a:r>
              <a:rPr lang="en-US" sz="1600" b="0" i="1" dirty="0">
                <a:solidFill>
                  <a:srgbClr val="000000"/>
                </a:solidFill>
                <a:effectLst/>
                <a:latin typeface="Times New Roman" panose="02020603050405020304" pitchFamily="18" charset="0"/>
                <a:cs typeface="Times New Roman" panose="02020603050405020304" pitchFamily="18" charset="0"/>
              </a:rPr>
              <a:t>of a used car is 3 years.</a:t>
            </a:r>
          </a:p>
          <a:p>
            <a:pPr algn="l"/>
            <a:endParaRPr lang="en-US" sz="1600" b="0" i="1" dirty="0">
              <a:solidFill>
                <a:srgbClr val="000000"/>
              </a:solidFill>
              <a:effectLst/>
              <a:latin typeface="Times New Roman" panose="02020603050405020304" pitchFamily="18" charset="0"/>
              <a:cs typeface="Times New Roman" panose="02020603050405020304" pitchFamily="18" charset="0"/>
            </a:endParaRPr>
          </a:p>
          <a:p>
            <a:pPr algn="l"/>
            <a:endParaRPr lang="en-US" sz="1600" b="0" i="1" dirty="0">
              <a:solidFill>
                <a:srgbClr val="000000"/>
              </a:solidFill>
              <a:effectLst/>
              <a:latin typeface="Times New Roman" panose="02020603050405020304" pitchFamily="18" charset="0"/>
              <a:cs typeface="Times New Roman" panose="02020603050405020304" pitchFamily="18" charset="0"/>
            </a:endParaRPr>
          </a:p>
          <a:p>
            <a:endParaRPr lang="en-IN" sz="1800" i="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78176D1-6E09-088E-DA2D-33F755B8CF78}"/>
              </a:ext>
            </a:extLst>
          </p:cNvPr>
          <p:cNvPicPr>
            <a:picLocks noChangeAspect="1"/>
          </p:cNvPicPr>
          <p:nvPr/>
        </p:nvPicPr>
        <p:blipFill>
          <a:blip r:embed="rId3"/>
          <a:stretch>
            <a:fillRect/>
          </a:stretch>
        </p:blipFill>
        <p:spPr>
          <a:xfrm>
            <a:off x="6567116" y="1336305"/>
            <a:ext cx="3048000" cy="530910"/>
          </a:xfrm>
          <a:prstGeom prst="rect">
            <a:avLst/>
          </a:prstGeom>
        </p:spPr>
      </p:pic>
      <p:pic>
        <p:nvPicPr>
          <p:cNvPr id="10" name="Picture 9">
            <a:extLst>
              <a:ext uri="{FF2B5EF4-FFF2-40B4-BE49-F238E27FC236}">
                <a16:creationId xmlns:a16="http://schemas.microsoft.com/office/drawing/2014/main" id="{3272C9B2-EB7B-2A5D-B61F-2815BA5E496A}"/>
              </a:ext>
            </a:extLst>
          </p:cNvPr>
          <p:cNvPicPr>
            <a:picLocks noChangeAspect="1"/>
          </p:cNvPicPr>
          <p:nvPr/>
        </p:nvPicPr>
        <p:blipFill>
          <a:blip r:embed="rId4"/>
          <a:stretch>
            <a:fillRect/>
          </a:stretch>
        </p:blipFill>
        <p:spPr>
          <a:xfrm>
            <a:off x="6567116" y="2012450"/>
            <a:ext cx="2819400" cy="530910"/>
          </a:xfrm>
          <a:prstGeom prst="rect">
            <a:avLst/>
          </a:prstGeom>
        </p:spPr>
      </p:pic>
      <p:sp>
        <p:nvSpPr>
          <p:cNvPr id="11" name="Oval 10">
            <a:extLst>
              <a:ext uri="{FF2B5EF4-FFF2-40B4-BE49-F238E27FC236}">
                <a16:creationId xmlns:a16="http://schemas.microsoft.com/office/drawing/2014/main" id="{B4800358-8167-7B23-F24B-4DE1F2497946}"/>
              </a:ext>
            </a:extLst>
          </p:cNvPr>
          <p:cNvSpPr/>
          <p:nvPr/>
        </p:nvSpPr>
        <p:spPr>
          <a:xfrm>
            <a:off x="461394" y="763398"/>
            <a:ext cx="3565322" cy="42767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i="1" dirty="0">
                <a:ln w="0"/>
                <a:solidFill>
                  <a:schemeClr val="tx1"/>
                </a:solidFill>
                <a:effectLst>
                  <a:outerShdw blurRad="38100" dist="19050" dir="2700000" algn="tl" rotWithShape="0">
                    <a:schemeClr val="dk1">
                      <a:alpha val="40000"/>
                    </a:schemeClr>
                  </a:outerShdw>
                </a:effectLst>
              </a:rPr>
              <a:t>IQR on Selling price</a:t>
            </a:r>
            <a:endParaRPr lang="en-IN" sz="1400" i="1" dirty="0">
              <a:ln w="0"/>
              <a:solidFill>
                <a:schemeClr val="tx1"/>
              </a:solidFill>
              <a:effectLst>
                <a:outerShdw blurRad="38100" dist="19050" dir="2700000" algn="tl" rotWithShape="0">
                  <a:schemeClr val="dk1">
                    <a:alpha val="40000"/>
                  </a:schemeClr>
                </a:outerShdw>
              </a:effectLst>
            </a:endParaRPr>
          </a:p>
        </p:txBody>
      </p:sp>
      <p:sp>
        <p:nvSpPr>
          <p:cNvPr id="12" name="Oval 11">
            <a:extLst>
              <a:ext uri="{FF2B5EF4-FFF2-40B4-BE49-F238E27FC236}">
                <a16:creationId xmlns:a16="http://schemas.microsoft.com/office/drawing/2014/main" id="{301390B9-B214-362F-DB0F-E088BF30F4CB}"/>
              </a:ext>
            </a:extLst>
          </p:cNvPr>
          <p:cNvSpPr/>
          <p:nvPr/>
        </p:nvSpPr>
        <p:spPr>
          <a:xfrm>
            <a:off x="541089" y="1439543"/>
            <a:ext cx="3565322" cy="42767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i="1" dirty="0">
                <a:ln w="0"/>
                <a:solidFill>
                  <a:schemeClr val="tx1"/>
                </a:solidFill>
                <a:effectLst>
                  <a:outerShdw blurRad="38100" dist="19050" dir="2700000" algn="tl" rotWithShape="0">
                    <a:schemeClr val="dk1">
                      <a:alpha val="40000"/>
                    </a:schemeClr>
                  </a:outerShdw>
                </a:effectLst>
              </a:rPr>
              <a:t>IQR on km driven</a:t>
            </a:r>
            <a:endParaRPr lang="en-IN" sz="1400" i="1" dirty="0">
              <a:ln w="0"/>
              <a:solidFill>
                <a:schemeClr val="tx1"/>
              </a:solidFill>
              <a:effectLst>
                <a:outerShdw blurRad="38100" dist="19050" dir="2700000" algn="tl" rotWithShape="0">
                  <a:schemeClr val="dk1">
                    <a:alpha val="40000"/>
                  </a:schemeClr>
                </a:outerShdw>
              </a:effectLst>
            </a:endParaRPr>
          </a:p>
        </p:txBody>
      </p:sp>
      <p:sp>
        <p:nvSpPr>
          <p:cNvPr id="13" name="Oval 12">
            <a:extLst>
              <a:ext uri="{FF2B5EF4-FFF2-40B4-BE49-F238E27FC236}">
                <a16:creationId xmlns:a16="http://schemas.microsoft.com/office/drawing/2014/main" id="{8BE27B8F-F93E-FAC3-A9E3-03A59221B894}"/>
              </a:ext>
            </a:extLst>
          </p:cNvPr>
          <p:cNvSpPr/>
          <p:nvPr/>
        </p:nvSpPr>
        <p:spPr>
          <a:xfrm>
            <a:off x="613794" y="2064069"/>
            <a:ext cx="3565322" cy="42767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i="1" dirty="0">
                <a:ln w="0"/>
                <a:solidFill>
                  <a:schemeClr val="tx1"/>
                </a:solidFill>
                <a:effectLst>
                  <a:outerShdw blurRad="38100" dist="19050" dir="2700000" algn="tl" rotWithShape="0">
                    <a:schemeClr val="dk1">
                      <a:alpha val="40000"/>
                    </a:schemeClr>
                  </a:outerShdw>
                </a:effectLst>
              </a:rPr>
              <a:t>IQR on No of years</a:t>
            </a:r>
            <a:endParaRPr lang="en-IN" sz="1400" i="1" dirty="0">
              <a:ln w="0"/>
              <a:solidFill>
                <a:schemeClr val="tx1"/>
              </a:solidFill>
              <a:effectLst>
                <a:outerShdw blurRad="38100" dist="19050" dir="2700000" algn="tl" rotWithShape="0">
                  <a:schemeClr val="dk1">
                    <a:alpha val="40000"/>
                  </a:schemeClr>
                </a:outerShdw>
              </a:effectLst>
            </a:endParaRPr>
          </a:p>
        </p:txBody>
      </p:sp>
      <p:sp>
        <p:nvSpPr>
          <p:cNvPr id="15" name="Arrow: Right 14">
            <a:extLst>
              <a:ext uri="{FF2B5EF4-FFF2-40B4-BE49-F238E27FC236}">
                <a16:creationId xmlns:a16="http://schemas.microsoft.com/office/drawing/2014/main" id="{A0E1E1F5-5520-AB7C-071A-DE513C2D5C8C}"/>
              </a:ext>
            </a:extLst>
          </p:cNvPr>
          <p:cNvSpPr/>
          <p:nvPr/>
        </p:nvSpPr>
        <p:spPr>
          <a:xfrm>
            <a:off x="4311941" y="977234"/>
            <a:ext cx="1862356"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5C3E4323-40F9-BB9C-6309-215509DB94C1}"/>
              </a:ext>
            </a:extLst>
          </p:cNvPr>
          <p:cNvSpPr/>
          <p:nvPr/>
        </p:nvSpPr>
        <p:spPr>
          <a:xfrm>
            <a:off x="4370664" y="1719743"/>
            <a:ext cx="1803633"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BBC5200F-24AC-DD93-1491-FD69365E2F6A}"/>
              </a:ext>
            </a:extLst>
          </p:cNvPr>
          <p:cNvSpPr/>
          <p:nvPr/>
        </p:nvSpPr>
        <p:spPr>
          <a:xfrm>
            <a:off x="4370664" y="2269040"/>
            <a:ext cx="1803633"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a:extLst>
              <a:ext uri="{FF2B5EF4-FFF2-40B4-BE49-F238E27FC236}">
                <a16:creationId xmlns:a16="http://schemas.microsoft.com/office/drawing/2014/main" id="{29455834-9DE3-AC9A-9098-C129BA49DB1F}"/>
              </a:ext>
            </a:extLst>
          </p:cNvPr>
          <p:cNvPicPr>
            <a:picLocks noChangeAspect="1"/>
          </p:cNvPicPr>
          <p:nvPr/>
        </p:nvPicPr>
        <p:blipFill>
          <a:blip r:embed="rId5"/>
          <a:stretch>
            <a:fillRect/>
          </a:stretch>
        </p:blipFill>
        <p:spPr>
          <a:xfrm>
            <a:off x="0" y="3117504"/>
            <a:ext cx="4026716" cy="1848994"/>
          </a:xfrm>
          <a:prstGeom prst="rect">
            <a:avLst/>
          </a:prstGeom>
        </p:spPr>
      </p:pic>
      <p:sp>
        <p:nvSpPr>
          <p:cNvPr id="20" name="Rectangle 19">
            <a:extLst>
              <a:ext uri="{FF2B5EF4-FFF2-40B4-BE49-F238E27FC236}">
                <a16:creationId xmlns:a16="http://schemas.microsoft.com/office/drawing/2014/main" id="{97811245-B7B6-0F99-621E-F071105823B5}"/>
              </a:ext>
            </a:extLst>
          </p:cNvPr>
          <p:cNvSpPr/>
          <p:nvPr/>
        </p:nvSpPr>
        <p:spPr>
          <a:xfrm>
            <a:off x="461394" y="2791834"/>
            <a:ext cx="10133901" cy="2551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0" i="1" dirty="0">
                <a:solidFill>
                  <a:schemeClr val="tx1"/>
                </a:solidFill>
                <a:effectLst/>
                <a:latin typeface="Times New Roman" panose="02020603050405020304" pitchFamily="18" charset="0"/>
                <a:cs typeface="Times New Roman" panose="02020603050405020304" pitchFamily="18" charset="0"/>
              </a:rPr>
              <a:t>As we can see the outliers are high, it is not good idea to drop the outliers we can capping the outliers at maximum 95% &amp; at minimum 5%</a:t>
            </a:r>
            <a:endParaRPr lang="en-IN" sz="1400" i="1" dirty="0">
              <a:solidFill>
                <a:schemeClr val="tx1"/>
              </a:solidFill>
              <a:latin typeface="Times New Roman" panose="02020603050405020304" pitchFamily="18" charset="0"/>
              <a:cs typeface="Times New Roman" panose="02020603050405020304" pitchFamily="18" charset="0"/>
            </a:endParaRPr>
          </a:p>
        </p:txBody>
      </p:sp>
      <p:pic>
        <p:nvPicPr>
          <p:cNvPr id="22" name="Picture 21">
            <a:extLst>
              <a:ext uri="{FF2B5EF4-FFF2-40B4-BE49-F238E27FC236}">
                <a16:creationId xmlns:a16="http://schemas.microsoft.com/office/drawing/2014/main" id="{95C93BCF-B606-4760-CD90-11B7BD1F13A8}"/>
              </a:ext>
            </a:extLst>
          </p:cNvPr>
          <p:cNvPicPr>
            <a:picLocks noChangeAspect="1"/>
          </p:cNvPicPr>
          <p:nvPr/>
        </p:nvPicPr>
        <p:blipFill>
          <a:blip r:embed="rId6"/>
          <a:stretch>
            <a:fillRect/>
          </a:stretch>
        </p:blipFill>
        <p:spPr>
          <a:xfrm>
            <a:off x="4106411" y="3117504"/>
            <a:ext cx="4058875" cy="1781667"/>
          </a:xfrm>
          <a:prstGeom prst="rect">
            <a:avLst/>
          </a:prstGeom>
        </p:spPr>
      </p:pic>
      <p:pic>
        <p:nvPicPr>
          <p:cNvPr id="24" name="Picture 23">
            <a:extLst>
              <a:ext uri="{FF2B5EF4-FFF2-40B4-BE49-F238E27FC236}">
                <a16:creationId xmlns:a16="http://schemas.microsoft.com/office/drawing/2014/main" id="{39443452-70D7-B4A6-B0A5-4A1B96D71987}"/>
              </a:ext>
            </a:extLst>
          </p:cNvPr>
          <p:cNvPicPr>
            <a:picLocks noChangeAspect="1"/>
          </p:cNvPicPr>
          <p:nvPr/>
        </p:nvPicPr>
        <p:blipFill>
          <a:blip r:embed="rId7"/>
          <a:stretch>
            <a:fillRect/>
          </a:stretch>
        </p:blipFill>
        <p:spPr>
          <a:xfrm>
            <a:off x="8244981" y="3140666"/>
            <a:ext cx="3947018" cy="1825832"/>
          </a:xfrm>
          <a:prstGeom prst="rect">
            <a:avLst/>
          </a:prstGeom>
        </p:spPr>
      </p:pic>
    </p:spTree>
    <p:extLst>
      <p:ext uri="{BB962C8B-B14F-4D97-AF65-F5344CB8AC3E}">
        <p14:creationId xmlns:p14="http://schemas.microsoft.com/office/powerpoint/2010/main" val="3278111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432AB-34DC-6D9C-D842-5CB1F6F92311}"/>
              </a:ext>
            </a:extLst>
          </p:cNvPr>
          <p:cNvSpPr>
            <a:spLocks noGrp="1"/>
          </p:cNvSpPr>
          <p:nvPr>
            <p:ph type="title"/>
          </p:nvPr>
        </p:nvSpPr>
        <p:spPr>
          <a:xfrm>
            <a:off x="2759471" y="28409"/>
            <a:ext cx="5696631" cy="332318"/>
          </a:xfrm>
        </p:spPr>
        <p:txBody>
          <a:bodyPr>
            <a:normAutofit fontScale="90000"/>
          </a:bodyPr>
          <a:lstStyle/>
          <a:p>
            <a:pPr algn="ctr"/>
            <a:r>
              <a:rPr lang="en-US" sz="2500" b="1" i="1" dirty="0">
                <a:solidFill>
                  <a:schemeClr val="accent5">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Scatterplot &amp; Transforming the Data</a:t>
            </a:r>
            <a:endParaRPr lang="en-IN" sz="2500" b="1" i="1" dirty="0">
              <a:solidFill>
                <a:schemeClr val="accent5">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DBF39935-F67A-E476-A79A-4CB26B0B20DF}"/>
              </a:ext>
            </a:extLst>
          </p:cNvPr>
          <p:cNvSpPr>
            <a:spLocks noGrp="1"/>
          </p:cNvSpPr>
          <p:nvPr>
            <p:ph type="body" sz="half" idx="2"/>
          </p:nvPr>
        </p:nvSpPr>
        <p:spPr>
          <a:xfrm>
            <a:off x="0" y="5268286"/>
            <a:ext cx="12192000" cy="1589714"/>
          </a:xfrm>
        </p:spPr>
        <p:txBody>
          <a:bodyPr>
            <a:normAutofit/>
          </a:bodyPr>
          <a:lstStyle/>
          <a:p>
            <a:pPr>
              <a:lnSpc>
                <a:spcPct val="80000"/>
              </a:lnSpc>
            </a:pPr>
            <a:r>
              <a:rPr lang="en-US" sz="2000" i="1" dirty="0">
                <a:solidFill>
                  <a:srgbClr val="000000"/>
                </a:solidFill>
                <a:latin typeface="Times New Roman" panose="02020603050405020304" pitchFamily="18" charset="0"/>
                <a:cs typeface="Times New Roman" panose="02020603050405020304" pitchFamily="18" charset="0"/>
              </a:rPr>
              <a:t>We can see by these two diagram that</a:t>
            </a:r>
          </a:p>
          <a:p>
            <a:pPr>
              <a:lnSpc>
                <a:spcPct val="80000"/>
              </a:lnSpc>
            </a:pPr>
            <a:r>
              <a:rPr lang="en-US" sz="2000" i="1" dirty="0">
                <a:solidFill>
                  <a:srgbClr val="000000"/>
                </a:solidFill>
                <a:latin typeface="Times New Roman" panose="02020603050405020304" pitchFamily="18" charset="0"/>
                <a:cs typeface="Times New Roman" panose="02020603050405020304" pitchFamily="18" charset="0"/>
              </a:rPr>
              <a:t>Selling price is higher when Use of the car is in between 3 </a:t>
            </a:r>
            <a:r>
              <a:rPr lang="en-US" sz="2000" i="1">
                <a:solidFill>
                  <a:srgbClr val="000000"/>
                </a:solidFill>
                <a:latin typeface="Times New Roman" panose="02020603050405020304" pitchFamily="18" charset="0"/>
                <a:cs typeface="Times New Roman" panose="02020603050405020304" pitchFamily="18" charset="0"/>
              </a:rPr>
              <a:t>to 12 </a:t>
            </a:r>
            <a:r>
              <a:rPr lang="en-US" sz="2000" i="1" dirty="0">
                <a:solidFill>
                  <a:srgbClr val="000000"/>
                </a:solidFill>
                <a:latin typeface="Times New Roman" panose="02020603050405020304" pitchFamily="18" charset="0"/>
                <a:cs typeface="Times New Roman" panose="02020603050405020304" pitchFamily="18" charset="0"/>
              </a:rPr>
              <a:t>years in both the After &amp; Before Capping Outliers</a:t>
            </a:r>
          </a:p>
          <a:p>
            <a:pPr>
              <a:lnSpc>
                <a:spcPct val="80000"/>
              </a:lnSpc>
            </a:pPr>
            <a:r>
              <a:rPr lang="en-US" sz="2000" i="1" dirty="0">
                <a:solidFill>
                  <a:srgbClr val="000000"/>
                </a:solidFill>
                <a:latin typeface="Times New Roman" panose="02020603050405020304" pitchFamily="18" charset="0"/>
                <a:cs typeface="Times New Roman" panose="02020603050405020304" pitchFamily="18" charset="0"/>
              </a:rPr>
              <a:t>Selling Price is also higher when there is less amount of kilometers Run in both the After &amp; Before Capping Outliers.</a:t>
            </a:r>
          </a:p>
          <a:p>
            <a:pPr>
              <a:lnSpc>
                <a:spcPct val="80000"/>
              </a:lnSpc>
            </a:pPr>
            <a:r>
              <a:rPr lang="en-US" sz="2000" i="1" dirty="0">
                <a:solidFill>
                  <a:srgbClr val="000000"/>
                </a:solidFill>
                <a:latin typeface="Times New Roman" panose="02020603050405020304" pitchFamily="18" charset="0"/>
                <a:cs typeface="Times New Roman" panose="02020603050405020304" pitchFamily="18" charset="0"/>
              </a:rPr>
              <a:t>Maximum Kilometers run by the used car is between 3 to 15 years.</a:t>
            </a:r>
          </a:p>
          <a:p>
            <a:pPr>
              <a:lnSpc>
                <a:spcPct val="80000"/>
              </a:lnSpc>
            </a:pPr>
            <a:endParaRPr lang="en-IN" sz="2000" i="1" dirty="0">
              <a:solidFill>
                <a:srgbClr val="000000"/>
              </a:solidFill>
              <a:latin typeface="Times New Roman" panose="02020603050405020304" pitchFamily="18" charset="0"/>
              <a:cs typeface="Times New Roman" panose="02020603050405020304" pitchFamily="18" charset="0"/>
            </a:endParaRPr>
          </a:p>
        </p:txBody>
      </p:sp>
      <p:pic>
        <p:nvPicPr>
          <p:cNvPr id="22" name="Content Placeholder 21">
            <a:extLst>
              <a:ext uri="{FF2B5EF4-FFF2-40B4-BE49-F238E27FC236}">
                <a16:creationId xmlns:a16="http://schemas.microsoft.com/office/drawing/2014/main" id="{B8505832-5195-593E-2E79-8D4C6C983565}"/>
              </a:ext>
            </a:extLst>
          </p:cNvPr>
          <p:cNvPicPr>
            <a:picLocks noGrp="1" noChangeAspect="1"/>
          </p:cNvPicPr>
          <p:nvPr>
            <p:ph idx="1"/>
          </p:nvPr>
        </p:nvPicPr>
        <p:blipFill>
          <a:blip r:embed="rId2"/>
          <a:stretch>
            <a:fillRect/>
          </a:stretch>
        </p:blipFill>
        <p:spPr>
          <a:xfrm>
            <a:off x="265977" y="760157"/>
            <a:ext cx="11926023" cy="2142432"/>
          </a:xfrm>
        </p:spPr>
      </p:pic>
      <p:sp>
        <p:nvSpPr>
          <p:cNvPr id="23" name="Oval 22">
            <a:extLst>
              <a:ext uri="{FF2B5EF4-FFF2-40B4-BE49-F238E27FC236}">
                <a16:creationId xmlns:a16="http://schemas.microsoft.com/office/drawing/2014/main" id="{A034A785-4F1E-4196-B2DA-8F1BD42E41E3}"/>
              </a:ext>
            </a:extLst>
          </p:cNvPr>
          <p:cNvSpPr/>
          <p:nvPr/>
        </p:nvSpPr>
        <p:spPr>
          <a:xfrm>
            <a:off x="3877112" y="427839"/>
            <a:ext cx="4437776" cy="3323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ln w="0"/>
                <a:solidFill>
                  <a:schemeClr val="tx1"/>
                </a:solidFill>
                <a:effectLst>
                  <a:outerShdw blurRad="38100" dist="19050" dir="2700000" algn="tl" rotWithShape="0">
                    <a:schemeClr val="dk1">
                      <a:alpha val="40000"/>
                    </a:schemeClr>
                  </a:outerShdw>
                </a:effectLst>
              </a:rPr>
              <a:t>After Capping outliers</a:t>
            </a:r>
            <a:endParaRPr lang="en-IN" i="1" dirty="0">
              <a:ln w="0"/>
              <a:solidFill>
                <a:schemeClr val="tx1"/>
              </a:solidFill>
              <a:effectLst>
                <a:outerShdw blurRad="38100" dist="19050" dir="2700000" algn="tl" rotWithShape="0">
                  <a:schemeClr val="dk1">
                    <a:alpha val="40000"/>
                  </a:schemeClr>
                </a:outerShdw>
              </a:effectLst>
            </a:endParaRPr>
          </a:p>
        </p:txBody>
      </p:sp>
      <p:sp>
        <p:nvSpPr>
          <p:cNvPr id="24" name="Oval 23">
            <a:extLst>
              <a:ext uri="{FF2B5EF4-FFF2-40B4-BE49-F238E27FC236}">
                <a16:creationId xmlns:a16="http://schemas.microsoft.com/office/drawing/2014/main" id="{CF97101D-0D13-B3AF-F81F-0315B276C97A}"/>
              </a:ext>
            </a:extLst>
          </p:cNvPr>
          <p:cNvSpPr/>
          <p:nvPr/>
        </p:nvSpPr>
        <p:spPr>
          <a:xfrm>
            <a:off x="3445078" y="2902589"/>
            <a:ext cx="5301843" cy="3323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ln w="0"/>
                <a:solidFill>
                  <a:schemeClr val="tx1"/>
                </a:solidFill>
                <a:effectLst>
                  <a:outerShdw blurRad="38100" dist="19050" dir="2700000" algn="tl" rotWithShape="0">
                    <a:schemeClr val="dk1">
                      <a:alpha val="40000"/>
                    </a:schemeClr>
                  </a:outerShdw>
                </a:effectLst>
              </a:rPr>
              <a:t>Transforming the Data into log</a:t>
            </a:r>
            <a:endParaRPr lang="en-IN" i="1" dirty="0">
              <a:ln w="0"/>
              <a:solidFill>
                <a:schemeClr val="tx1"/>
              </a:solidFill>
              <a:effectLst>
                <a:outerShdw blurRad="38100" dist="19050" dir="2700000" algn="tl" rotWithShape="0">
                  <a:schemeClr val="dk1">
                    <a:alpha val="40000"/>
                  </a:schemeClr>
                </a:outerShdw>
              </a:effectLst>
            </a:endParaRPr>
          </a:p>
        </p:txBody>
      </p:sp>
      <p:pic>
        <p:nvPicPr>
          <p:cNvPr id="28" name="Picture 27">
            <a:extLst>
              <a:ext uri="{FF2B5EF4-FFF2-40B4-BE49-F238E27FC236}">
                <a16:creationId xmlns:a16="http://schemas.microsoft.com/office/drawing/2014/main" id="{6CDF84E0-5188-42B2-C6CC-394E9AAA5B08}"/>
              </a:ext>
            </a:extLst>
          </p:cNvPr>
          <p:cNvPicPr>
            <a:picLocks noChangeAspect="1"/>
          </p:cNvPicPr>
          <p:nvPr/>
        </p:nvPicPr>
        <p:blipFill>
          <a:blip r:embed="rId3"/>
          <a:stretch>
            <a:fillRect/>
          </a:stretch>
        </p:blipFill>
        <p:spPr>
          <a:xfrm>
            <a:off x="0" y="3234907"/>
            <a:ext cx="12192000" cy="2033379"/>
          </a:xfrm>
          <a:prstGeom prst="rect">
            <a:avLst/>
          </a:prstGeom>
        </p:spPr>
      </p:pic>
    </p:spTree>
    <p:extLst>
      <p:ext uri="{BB962C8B-B14F-4D97-AF65-F5344CB8AC3E}">
        <p14:creationId xmlns:p14="http://schemas.microsoft.com/office/powerpoint/2010/main" val="3798093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A53EE-8161-FA5A-B430-85A1CAF18458}"/>
              </a:ext>
            </a:extLst>
          </p:cNvPr>
          <p:cNvSpPr>
            <a:spLocks noGrp="1"/>
          </p:cNvSpPr>
          <p:nvPr>
            <p:ph type="ctrTitle"/>
          </p:nvPr>
        </p:nvSpPr>
        <p:spPr>
          <a:xfrm>
            <a:off x="1725181" y="139507"/>
            <a:ext cx="7766936" cy="900728"/>
          </a:xfrm>
        </p:spPr>
        <p:txBody>
          <a:bodyPr/>
          <a:lstStyle/>
          <a:p>
            <a:pPr algn="ctr"/>
            <a:r>
              <a:rPr lang="en-US" b="1" i="1" dirty="0">
                <a:solidFill>
                  <a:schemeClr val="accent5">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Inferences</a:t>
            </a:r>
            <a:endParaRPr lang="en-IN" b="1" i="1" dirty="0">
              <a:solidFill>
                <a:schemeClr val="accent5">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4F5C51D-098C-E8C8-BAFB-FCC9E3CDB1AC}"/>
              </a:ext>
            </a:extLst>
          </p:cNvPr>
          <p:cNvSpPr>
            <a:spLocks noGrp="1"/>
          </p:cNvSpPr>
          <p:nvPr>
            <p:ph type="subTitle" idx="1"/>
          </p:nvPr>
        </p:nvSpPr>
        <p:spPr>
          <a:xfrm>
            <a:off x="794002" y="1181798"/>
            <a:ext cx="10757638" cy="4807941"/>
          </a:xfrm>
        </p:spPr>
        <p:txBody>
          <a:bodyPr/>
          <a:lstStyle/>
          <a:p>
            <a:pPr algn="l">
              <a:lnSpc>
                <a:spcPct val="80000"/>
              </a:lnSpc>
            </a:pPr>
            <a:r>
              <a:rPr lang="en-US" i="1" dirty="0">
                <a:solidFill>
                  <a:schemeClr val="tx1"/>
                </a:solidFill>
                <a:latin typeface="Times New Roman" panose="02020603050405020304" pitchFamily="18" charset="0"/>
                <a:cs typeface="Times New Roman" panose="02020603050405020304" pitchFamily="18" charset="0"/>
              </a:rPr>
              <a:t>After review all the insights of the above scenario we come across </a:t>
            </a:r>
          </a:p>
          <a:p>
            <a:pPr algn="l">
              <a:lnSpc>
                <a:spcPct val="80000"/>
              </a:lnSpc>
            </a:pPr>
            <a:r>
              <a:rPr lang="en-US" i="1" dirty="0">
                <a:solidFill>
                  <a:schemeClr val="tx1"/>
                </a:solidFill>
                <a:latin typeface="Times New Roman" panose="02020603050405020304" pitchFamily="18" charset="0"/>
                <a:cs typeface="Times New Roman" panose="02020603050405020304" pitchFamily="18" charset="0"/>
              </a:rPr>
              <a:t>Sales of the used car is more in the Eastern region &amp; New York city.</a:t>
            </a:r>
          </a:p>
          <a:p>
            <a:pPr algn="l">
              <a:lnSpc>
                <a:spcPct val="80000"/>
              </a:lnSpc>
            </a:pPr>
            <a:r>
              <a:rPr lang="en-IN" i="1" dirty="0">
                <a:solidFill>
                  <a:schemeClr val="tx1"/>
                </a:solidFill>
                <a:latin typeface="Times New Roman" panose="02020603050405020304" pitchFamily="18" charset="0"/>
                <a:cs typeface="Times New Roman" panose="02020603050405020304" pitchFamily="18" charset="0"/>
              </a:rPr>
              <a:t>As per the brand concern Maruti is the highest selling brand in compression to other brands.</a:t>
            </a:r>
          </a:p>
          <a:p>
            <a:pPr algn="l">
              <a:lnSpc>
                <a:spcPct val="80000"/>
              </a:lnSpc>
            </a:pPr>
            <a:r>
              <a:rPr lang="en-IN" i="1" dirty="0">
                <a:solidFill>
                  <a:schemeClr val="tx1"/>
                </a:solidFill>
                <a:latin typeface="Times New Roman" panose="02020603050405020304" pitchFamily="18" charset="0"/>
                <a:cs typeface="Times New Roman" panose="02020603050405020304" pitchFamily="18" charset="0"/>
              </a:rPr>
              <a:t>With the help of statistics we came across the dependent variable that affects the selling prices.</a:t>
            </a:r>
          </a:p>
          <a:p>
            <a:pPr algn="l">
              <a:lnSpc>
                <a:spcPct val="80000"/>
              </a:lnSpc>
            </a:pPr>
            <a:r>
              <a:rPr lang="en-IN" i="1" dirty="0">
                <a:solidFill>
                  <a:schemeClr val="tx1"/>
                </a:solidFill>
                <a:latin typeface="Times New Roman" panose="02020603050405020304" pitchFamily="18" charset="0"/>
                <a:cs typeface="Times New Roman" panose="02020603050405020304" pitchFamily="18" charset="0"/>
              </a:rPr>
              <a:t>Also we find out the correlation &amp; coefficient in terms of selling price.</a:t>
            </a:r>
          </a:p>
          <a:p>
            <a:pPr algn="l">
              <a:lnSpc>
                <a:spcPct val="80000"/>
              </a:lnSpc>
            </a:pPr>
            <a:r>
              <a:rPr lang="en-IN" i="1" dirty="0">
                <a:solidFill>
                  <a:schemeClr val="tx1"/>
                </a:solidFill>
                <a:latin typeface="Times New Roman" panose="02020603050405020304" pitchFamily="18" charset="0"/>
                <a:cs typeface="Times New Roman" panose="02020603050405020304" pitchFamily="18" charset="0"/>
              </a:rPr>
              <a:t>On the basis of all the diagrams &amp; the statistical data ,</a:t>
            </a:r>
          </a:p>
          <a:p>
            <a:pPr algn="l">
              <a:lnSpc>
                <a:spcPct val="80000"/>
              </a:lnSpc>
            </a:pPr>
            <a:r>
              <a:rPr lang="en-IN" i="1" dirty="0">
                <a:solidFill>
                  <a:schemeClr val="tx1"/>
                </a:solidFill>
                <a:latin typeface="Times New Roman" panose="02020603050405020304" pitchFamily="18" charset="0"/>
                <a:cs typeface="Times New Roman" panose="02020603050405020304" pitchFamily="18" charset="0"/>
              </a:rPr>
              <a:t>Selling price of used car is depending on the Kilometre driven and Number of  Years the car has been used</a:t>
            </a:r>
          </a:p>
          <a:p>
            <a:pPr algn="l">
              <a:lnSpc>
                <a:spcPct val="80000"/>
              </a:lnSpc>
            </a:pPr>
            <a:r>
              <a:rPr lang="en-IN" i="1" dirty="0">
                <a:solidFill>
                  <a:schemeClr val="tx1"/>
                </a:solidFill>
                <a:latin typeface="Times New Roman" panose="02020603050405020304" pitchFamily="18" charset="0"/>
                <a:cs typeface="Times New Roman" panose="02020603050405020304" pitchFamily="18" charset="0"/>
              </a:rPr>
              <a:t>The other factors like transmission , fuel, mileage, engine etc also influence in the selling price of the used cars</a:t>
            </a:r>
          </a:p>
          <a:p>
            <a:pPr algn="l">
              <a:lnSpc>
                <a:spcPct val="80000"/>
              </a:lnSpc>
            </a:pPr>
            <a:r>
              <a:rPr lang="en-IN" i="1" dirty="0">
                <a:solidFill>
                  <a:schemeClr val="tx1"/>
                </a:solidFill>
                <a:latin typeface="Times New Roman" panose="02020603050405020304" pitchFamily="18" charset="0"/>
                <a:cs typeface="Times New Roman" panose="02020603050405020304" pitchFamily="18" charset="0"/>
              </a:rPr>
              <a:t>But every aspect is depending upon the how many kilometres driven and the number of years used.</a:t>
            </a:r>
          </a:p>
          <a:p>
            <a:pPr algn="l">
              <a:lnSpc>
                <a:spcPct val="80000"/>
              </a:lnSpc>
            </a:pPr>
            <a:endParaRPr lang="en-IN" i="1" dirty="0">
              <a:solidFill>
                <a:schemeClr val="tx1"/>
              </a:solidFill>
              <a:latin typeface="Times New Roman" panose="02020603050405020304" pitchFamily="18" charset="0"/>
              <a:cs typeface="Times New Roman" panose="02020603050405020304" pitchFamily="18" charset="0"/>
            </a:endParaRPr>
          </a:p>
          <a:p>
            <a:pPr algn="l">
              <a:lnSpc>
                <a:spcPct val="80000"/>
              </a:lnSpc>
            </a:pPr>
            <a:r>
              <a:rPr lang="en-IN" i="1" dirty="0">
                <a:solidFill>
                  <a:schemeClr val="tx1"/>
                </a:solidFill>
                <a:latin typeface="Times New Roman" panose="02020603050405020304" pitchFamily="18" charset="0"/>
                <a:cs typeface="Times New Roman" panose="02020603050405020304" pitchFamily="18" charset="0"/>
              </a:rPr>
              <a:t>So we can say that the car which has been used with in 3 to 12 years with average kilometres driven has the maximum selling price as well as maximum number of sales.</a:t>
            </a:r>
          </a:p>
          <a:p>
            <a:pPr marL="342900" indent="-342900" algn="l">
              <a:lnSpc>
                <a:spcPct val="80000"/>
              </a:lnSpc>
              <a:buAutoNum type="arabicPeriod"/>
            </a:pPr>
            <a:endParaRPr lang="en-IN"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5177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Wave 1">
            <a:extLst>
              <a:ext uri="{FF2B5EF4-FFF2-40B4-BE49-F238E27FC236}">
                <a16:creationId xmlns:a16="http://schemas.microsoft.com/office/drawing/2014/main" id="{4DBA856C-AAE2-20CF-95CF-90BCA406F479}"/>
              </a:ext>
            </a:extLst>
          </p:cNvPr>
          <p:cNvSpPr/>
          <p:nvPr/>
        </p:nvSpPr>
        <p:spPr>
          <a:xfrm>
            <a:off x="1728132" y="1602297"/>
            <a:ext cx="7902429" cy="3405931"/>
          </a:xfrm>
          <a:prstGeom prst="wav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500" b="1" i="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Thank You</a:t>
            </a:r>
            <a:endParaRPr lang="en-IN" sz="11500" b="1" i="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1310561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8114E-E44A-64DE-F095-78FB5AFF21BC}"/>
              </a:ext>
            </a:extLst>
          </p:cNvPr>
          <p:cNvSpPr>
            <a:spLocks noGrp="1"/>
          </p:cNvSpPr>
          <p:nvPr>
            <p:ph type="title"/>
          </p:nvPr>
        </p:nvSpPr>
        <p:spPr>
          <a:xfrm>
            <a:off x="677334" y="609599"/>
            <a:ext cx="8596668" cy="824917"/>
          </a:xfrm>
        </p:spPr>
        <p:txBody>
          <a:bodyPr>
            <a:noAutofit/>
          </a:bodyPr>
          <a:lstStyle/>
          <a:p>
            <a:pPr algn="ctr"/>
            <a:r>
              <a:rPr lang="en-US" sz="4000" b="1" i="1" dirty="0">
                <a:solidFill>
                  <a:schemeClr val="accent5">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Set Description</a:t>
            </a:r>
            <a:br>
              <a:rPr lang="en-US" sz="4000" b="1" i="1" dirty="0">
                <a:solidFill>
                  <a:schemeClr val="accent5">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sz="4000" b="1" i="1" dirty="0">
                <a:solidFill>
                  <a:schemeClr val="accent5">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600" b="1" i="1" dirty="0">
                <a:solidFill>
                  <a:schemeClr val="tx1"/>
                </a:solidFill>
                <a:latin typeface="Times New Roman" panose="02020603050405020304" pitchFamily="18" charset="0"/>
                <a:cs typeface="Times New Roman" panose="02020603050405020304" pitchFamily="18" charset="0"/>
              </a:rPr>
              <a:t>The Data set comprises of  total  7,907 Rows &amp; 19 columns, information contain about the used cars</a:t>
            </a:r>
            <a:br>
              <a:rPr lang="en-US" sz="1600" b="1" i="1" dirty="0">
                <a:solidFill>
                  <a:schemeClr val="tx1"/>
                </a:solidFill>
                <a:latin typeface="Times New Roman" panose="02020603050405020304" pitchFamily="18" charset="0"/>
                <a:cs typeface="Times New Roman" panose="02020603050405020304" pitchFamily="18" charset="0"/>
              </a:rPr>
            </a:br>
            <a:br>
              <a:rPr lang="en-US" sz="1600" b="1" i="1" dirty="0">
                <a:solidFill>
                  <a:schemeClr val="tx1"/>
                </a:solidFill>
                <a:latin typeface="Times New Roman" panose="02020603050405020304" pitchFamily="18" charset="0"/>
                <a:cs typeface="Times New Roman" panose="02020603050405020304" pitchFamily="18" charset="0"/>
              </a:rPr>
            </a:br>
            <a:br>
              <a:rPr lang="en-US" sz="1600" b="1" i="1" dirty="0">
                <a:solidFill>
                  <a:schemeClr val="tx1"/>
                </a:solidFill>
                <a:latin typeface="Times New Roman" panose="02020603050405020304" pitchFamily="18" charset="0"/>
                <a:cs typeface="Times New Roman" panose="02020603050405020304" pitchFamily="18" charset="0"/>
              </a:rPr>
            </a:br>
            <a:br>
              <a:rPr lang="en-US" sz="1600" b="1" i="1" dirty="0">
                <a:solidFill>
                  <a:schemeClr val="tx1"/>
                </a:solidFill>
                <a:latin typeface="Times New Roman" panose="02020603050405020304" pitchFamily="18" charset="0"/>
                <a:cs typeface="Times New Roman" panose="02020603050405020304" pitchFamily="18" charset="0"/>
              </a:rPr>
            </a:br>
            <a:br>
              <a:rPr lang="en-US" sz="1600" b="1" i="1" dirty="0">
                <a:solidFill>
                  <a:schemeClr val="tx1"/>
                </a:solidFill>
                <a:latin typeface="Times New Roman" panose="02020603050405020304" pitchFamily="18" charset="0"/>
                <a:cs typeface="Times New Roman" panose="02020603050405020304" pitchFamily="18" charset="0"/>
              </a:rPr>
            </a:br>
            <a:endParaRPr lang="en-IN" sz="1600" b="1" i="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A86B35-4066-DB6F-BB33-E012837DD9A7}"/>
              </a:ext>
            </a:extLst>
          </p:cNvPr>
          <p:cNvSpPr>
            <a:spLocks noGrp="1"/>
          </p:cNvSpPr>
          <p:nvPr>
            <p:ph idx="1"/>
          </p:nvPr>
        </p:nvSpPr>
        <p:spPr>
          <a:xfrm>
            <a:off x="677334" y="2709644"/>
            <a:ext cx="8596668" cy="4148356"/>
          </a:xfrm>
        </p:spPr>
        <p:txBody>
          <a:bodyPr>
            <a:normAutofit/>
          </a:bodyPr>
          <a:lstStyle/>
          <a:p>
            <a:pPr marL="0" indent="0" algn="ctr">
              <a:buNone/>
            </a:pPr>
            <a:r>
              <a:rPr lang="en-US" sz="4000" b="1" i="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IN" sz="4000" b="1" i="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bout the Case Study</a:t>
            </a:r>
          </a:p>
          <a:p>
            <a:pPr marL="0" indent="0">
              <a:buNone/>
            </a:pPr>
            <a:r>
              <a:rPr lang="en-IN" i="1" dirty="0">
                <a:solidFill>
                  <a:schemeClr val="tx1"/>
                </a:solidFill>
                <a:latin typeface="Times New Roman" panose="02020603050405020304" pitchFamily="18" charset="0"/>
                <a:cs typeface="Times New Roman" panose="02020603050405020304" pitchFamily="18" charset="0"/>
              </a:rPr>
              <a:t>There is an automobile company XYZ ltd are willing to enter the Used- car market in each and every Regions, State or Provinces of United State of America.</a:t>
            </a:r>
          </a:p>
          <a:p>
            <a:pPr marL="0" indent="0">
              <a:buNone/>
            </a:pPr>
            <a:endParaRPr lang="en-IN" sz="1600" i="1" dirty="0">
              <a:solidFill>
                <a:schemeClr val="tx1"/>
              </a:solidFill>
              <a:latin typeface="Times New Roman" panose="02020603050405020304" pitchFamily="18" charset="0"/>
              <a:cs typeface="Times New Roman" panose="02020603050405020304" pitchFamily="18" charset="0"/>
            </a:endParaRPr>
          </a:p>
          <a:p>
            <a:pPr marL="0" indent="0">
              <a:buNone/>
            </a:pPr>
            <a:r>
              <a:rPr lang="en-IN" i="1" dirty="0">
                <a:solidFill>
                  <a:schemeClr val="tx1"/>
                </a:solidFill>
                <a:latin typeface="Times New Roman" panose="02020603050405020304" pitchFamily="18" charset="0"/>
                <a:cs typeface="Times New Roman" panose="02020603050405020304" pitchFamily="18" charset="0"/>
              </a:rPr>
              <a:t>The Data is from the year 1994 to 2020 which comprises of several factors which required for analysing before selling the used car to the customers. They want to understand the factors affecting the prices of used car in compression of the New cars. </a:t>
            </a:r>
            <a:r>
              <a:rPr lang="en-US" i="1" dirty="0">
                <a:solidFill>
                  <a:schemeClr val="tx1"/>
                </a:solidFill>
                <a:latin typeface="Times New Roman" panose="02020603050405020304" pitchFamily="18" charset="0"/>
                <a:cs typeface="Times New Roman" panose="02020603050405020304" pitchFamily="18" charset="0"/>
              </a:rPr>
              <a:t>Based on various market surveys, the consulting firm has gathered a large dataset of different types of used cars across the market. </a:t>
            </a:r>
          </a:p>
          <a:p>
            <a:pPr marL="0" indent="0">
              <a:buNone/>
            </a:pPr>
            <a:endParaRPr lang="en-US" i="1" dirty="0">
              <a:solidFill>
                <a:schemeClr val="tx1"/>
              </a:solidFill>
              <a:latin typeface="Times New Roman" panose="02020603050405020304" pitchFamily="18" charset="0"/>
              <a:cs typeface="Times New Roman" panose="02020603050405020304" pitchFamily="18" charset="0"/>
            </a:endParaRPr>
          </a:p>
          <a:p>
            <a:pPr marL="0" indent="0">
              <a:buNone/>
            </a:pPr>
            <a:endParaRPr lang="en-IN" b="1" i="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9553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B73D1-046B-7199-058E-AC5CAAA64BF5}"/>
              </a:ext>
            </a:extLst>
          </p:cNvPr>
          <p:cNvSpPr>
            <a:spLocks noGrp="1"/>
          </p:cNvSpPr>
          <p:nvPr>
            <p:ph type="title"/>
          </p:nvPr>
        </p:nvSpPr>
        <p:spPr>
          <a:xfrm>
            <a:off x="677334" y="609600"/>
            <a:ext cx="8596668" cy="640360"/>
          </a:xfrm>
        </p:spPr>
        <p:txBody>
          <a:bodyPr>
            <a:normAutofit fontScale="90000"/>
          </a:bodyPr>
          <a:lstStyle/>
          <a:p>
            <a:r>
              <a:rPr lang="en-IN" sz="3600" b="1" i="1" dirty="0">
                <a:solidFill>
                  <a:schemeClr val="accent5">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Business problem Understanding &amp; Descriptions</a:t>
            </a:r>
            <a:br>
              <a:rPr lang="en-IN" sz="3600" b="1" i="1" dirty="0">
                <a:solidFill>
                  <a:schemeClr val="accent5">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EF949D0-7810-BC48-345B-8922DCA150F9}"/>
              </a:ext>
            </a:extLst>
          </p:cNvPr>
          <p:cNvSpPr>
            <a:spLocks noGrp="1"/>
          </p:cNvSpPr>
          <p:nvPr>
            <p:ph idx="1"/>
          </p:nvPr>
        </p:nvSpPr>
        <p:spPr>
          <a:xfrm>
            <a:off x="677334" y="1388801"/>
            <a:ext cx="8596668" cy="5213335"/>
          </a:xfrm>
        </p:spPr>
        <p:txBody>
          <a:bodyPr>
            <a:normAutofit/>
          </a:bodyPr>
          <a:lstStyle/>
          <a:p>
            <a:pPr marL="0" indent="0">
              <a:buNone/>
            </a:pPr>
            <a:r>
              <a:rPr lang="en-US" sz="1400" i="1" dirty="0">
                <a:solidFill>
                  <a:schemeClr val="tx1"/>
                </a:solidFill>
                <a:latin typeface="Times New Roman" panose="02020603050405020304" pitchFamily="18" charset="0"/>
                <a:cs typeface="Times New Roman" panose="02020603050405020304" pitchFamily="18" charset="0"/>
              </a:rPr>
              <a:t>After analyzing the data set, about (75%) used car are unsold and (25%)</a:t>
            </a:r>
          </a:p>
          <a:p>
            <a:pPr marL="0" indent="0">
              <a:buNone/>
            </a:pPr>
            <a:r>
              <a:rPr lang="en-US" sz="1400" i="1" dirty="0">
                <a:solidFill>
                  <a:schemeClr val="tx1"/>
                </a:solidFill>
                <a:latin typeface="Times New Roman" panose="02020603050405020304" pitchFamily="18" charset="0"/>
                <a:cs typeface="Times New Roman" panose="02020603050405020304" pitchFamily="18" charset="0"/>
              </a:rPr>
              <a:t>Used car has been sold across all the Regions.</a:t>
            </a:r>
          </a:p>
          <a:p>
            <a:pPr marL="0" indent="0">
              <a:buNone/>
            </a:pPr>
            <a:r>
              <a:rPr lang="en-US" sz="1400" i="1" dirty="0">
                <a:solidFill>
                  <a:schemeClr val="tx1"/>
                </a:solidFill>
                <a:latin typeface="Times New Roman" panose="02020603050405020304" pitchFamily="18" charset="0"/>
                <a:cs typeface="Times New Roman" panose="02020603050405020304" pitchFamily="18" charset="0"/>
              </a:rPr>
              <a:t>If we go by numerical values, out of 7,906 (numbers) only 2,000(numbers) of used car has been sold and 5,906(numbers) are unsold.</a:t>
            </a:r>
          </a:p>
          <a:p>
            <a:pPr marL="0" indent="0">
              <a:buNone/>
            </a:pPr>
            <a:r>
              <a:rPr lang="en-US" sz="1400" i="1" dirty="0">
                <a:solidFill>
                  <a:schemeClr val="tx1"/>
                </a:solidFill>
                <a:latin typeface="Times New Roman" panose="02020603050405020304" pitchFamily="18" charset="0"/>
                <a:cs typeface="Times New Roman" panose="02020603050405020304" pitchFamily="18" charset="0"/>
              </a:rPr>
              <a:t>As year of the Used cars  starting from 1994 , hence we have polluted the No.of years</a:t>
            </a:r>
          </a:p>
          <a:p>
            <a:pPr marL="0" indent="0">
              <a:buNone/>
            </a:pPr>
            <a:r>
              <a:rPr lang="en-US" sz="1400" i="1" dirty="0">
                <a:solidFill>
                  <a:schemeClr val="tx1"/>
                </a:solidFill>
                <a:latin typeface="Times New Roman" panose="02020603050405020304" pitchFamily="18" charset="0"/>
                <a:cs typeface="Times New Roman" panose="02020603050405020304" pitchFamily="18" charset="0"/>
              </a:rPr>
              <a:t>i.e.(current year- Purchased year) which help to understand that how many years car has been used.</a:t>
            </a:r>
          </a:p>
          <a:p>
            <a:pPr marL="0" indent="0">
              <a:buNone/>
            </a:pPr>
            <a:r>
              <a:rPr lang="en-US" sz="1400" i="1" dirty="0">
                <a:solidFill>
                  <a:schemeClr val="tx1"/>
                </a:solidFill>
                <a:latin typeface="Times New Roman" panose="02020603050405020304" pitchFamily="18" charset="0"/>
                <a:cs typeface="Times New Roman" panose="02020603050405020304" pitchFamily="18" charset="0"/>
              </a:rPr>
              <a:t>And also there was the key factors like kilometer driven, brands </a:t>
            </a:r>
            <a:r>
              <a:rPr lang="en-US" sz="1400" i="1" dirty="0" err="1">
                <a:solidFill>
                  <a:schemeClr val="tx1"/>
                </a:solidFill>
                <a:latin typeface="Times New Roman" panose="02020603050405020304" pitchFamily="18" charset="0"/>
                <a:cs typeface="Times New Roman" panose="02020603050405020304" pitchFamily="18" charset="0"/>
              </a:rPr>
              <a:t>etc</a:t>
            </a:r>
            <a:r>
              <a:rPr lang="en-US" sz="1400" i="1" dirty="0">
                <a:solidFill>
                  <a:schemeClr val="tx1"/>
                </a:solidFill>
                <a:latin typeface="Times New Roman" panose="02020603050405020304" pitchFamily="18" charset="0"/>
                <a:cs typeface="Times New Roman" panose="02020603050405020304" pitchFamily="18" charset="0"/>
              </a:rPr>
              <a:t> in terms of “selling price” of the used car which is also the main objective of these particular project.</a:t>
            </a:r>
          </a:p>
          <a:p>
            <a:pPr marL="0" indent="0">
              <a:buNone/>
            </a:pPr>
            <a:endParaRPr lang="en-US" sz="1400" i="1" dirty="0">
              <a:latin typeface="Times New Roman" panose="02020603050405020304" pitchFamily="18" charset="0"/>
              <a:cs typeface="Times New Roman" panose="02020603050405020304" pitchFamily="18" charset="0"/>
            </a:endParaRPr>
          </a:p>
          <a:p>
            <a:pPr marL="0" indent="0" algn="ctr">
              <a:buNone/>
            </a:pPr>
            <a:r>
              <a:rPr lang="en-US" sz="3200" b="1" i="1" dirty="0">
                <a:solidFill>
                  <a:schemeClr val="accent5">
                    <a:lumMod val="60000"/>
                    <a:lumOff val="40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Approach to the solutions</a:t>
            </a:r>
          </a:p>
          <a:p>
            <a:pPr marL="0" indent="0">
              <a:buNone/>
            </a:pPr>
            <a:r>
              <a:rPr lang="en-US" sz="1400" i="1" dirty="0">
                <a:solidFill>
                  <a:schemeClr val="tx1"/>
                </a:solidFill>
                <a:latin typeface="Times New Roman" panose="02020603050405020304" pitchFamily="18" charset="0"/>
                <a:cs typeface="Times New Roman" panose="02020603050405020304" pitchFamily="18" charset="0"/>
              </a:rPr>
              <a:t>The classification of the cases will be performed by using </a:t>
            </a:r>
            <a:r>
              <a:rPr lang="en-IN" sz="1400" i="1" dirty="0">
                <a:solidFill>
                  <a:schemeClr val="tx1"/>
                </a:solidFill>
                <a:latin typeface="Times New Roman" panose="02020603050405020304" pitchFamily="18" charset="0"/>
                <a:cs typeface="Times New Roman" panose="02020603050405020304" pitchFamily="18" charset="0"/>
              </a:rPr>
              <a:t>Data Manipulation , Statistical Analysis </a:t>
            </a:r>
          </a:p>
          <a:p>
            <a:pPr marL="0" indent="0">
              <a:buNone/>
            </a:pPr>
            <a:r>
              <a:rPr lang="en-IN" sz="1400" i="1" dirty="0">
                <a:solidFill>
                  <a:schemeClr val="tx1"/>
                </a:solidFill>
                <a:latin typeface="Times New Roman" panose="02020603050405020304" pitchFamily="18" charset="0"/>
                <a:cs typeface="Times New Roman" panose="02020603050405020304" pitchFamily="18" charset="0"/>
              </a:rPr>
              <a:t>Exploratory Data Analysis . Jupyter Notebook &amp; excel will be used as an IDE for the Project.</a:t>
            </a:r>
          </a:p>
          <a:p>
            <a:pPr marL="0" indent="0">
              <a:buNone/>
            </a:pPr>
            <a:r>
              <a:rPr lang="en-IN" sz="1400" i="1" dirty="0">
                <a:solidFill>
                  <a:schemeClr val="tx1"/>
                </a:solidFill>
                <a:latin typeface="Times New Roman" panose="02020603050405020304" pitchFamily="18" charset="0"/>
                <a:cs typeface="Times New Roman" panose="02020603050405020304" pitchFamily="18" charset="0"/>
              </a:rPr>
              <a:t>As our target is selling price hence I have considered only the sold car, hence the prediction has only done on the </a:t>
            </a:r>
          </a:p>
          <a:p>
            <a:pPr marL="0" indent="0">
              <a:buNone/>
            </a:pPr>
            <a:r>
              <a:rPr lang="en-IN" sz="1400" i="1" dirty="0">
                <a:solidFill>
                  <a:schemeClr val="tx1"/>
                </a:solidFill>
                <a:latin typeface="Times New Roman" panose="02020603050405020304" pitchFamily="18" charset="0"/>
                <a:cs typeface="Times New Roman" panose="02020603050405020304" pitchFamily="18" charset="0"/>
              </a:rPr>
              <a:t>Basis of sold car not on the total used cars( i.e. Sold + Unsold).</a:t>
            </a:r>
          </a:p>
          <a:p>
            <a:pPr marL="0" indent="0">
              <a:buNone/>
            </a:pPr>
            <a:endParaRPr lang="en-US" sz="14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4999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1E7E4-FE92-26F7-F097-57806B14675C}"/>
              </a:ext>
            </a:extLst>
          </p:cNvPr>
          <p:cNvSpPr>
            <a:spLocks noGrp="1"/>
          </p:cNvSpPr>
          <p:nvPr>
            <p:ph type="title"/>
          </p:nvPr>
        </p:nvSpPr>
        <p:spPr>
          <a:xfrm>
            <a:off x="677333" y="192622"/>
            <a:ext cx="6847591" cy="528832"/>
          </a:xfrm>
        </p:spPr>
        <p:txBody>
          <a:bodyPr>
            <a:normAutofit fontScale="90000"/>
          </a:bodyPr>
          <a:lstStyle/>
          <a:p>
            <a:pPr algn="ctr"/>
            <a:r>
              <a:rPr lang="en-US" sz="3200" b="1" i="1" dirty="0">
                <a:solidFill>
                  <a:schemeClr val="accent5">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Basic info about the Data set</a:t>
            </a:r>
            <a:endParaRPr lang="en-IN" sz="3200" b="1" i="1" dirty="0">
              <a:solidFill>
                <a:schemeClr val="accent5">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04F06F91-72EB-B99F-D17B-15312569F729}"/>
              </a:ext>
            </a:extLst>
          </p:cNvPr>
          <p:cNvPicPr>
            <a:picLocks noGrp="1" noChangeAspect="1"/>
          </p:cNvPicPr>
          <p:nvPr>
            <p:ph idx="1"/>
          </p:nvPr>
        </p:nvPicPr>
        <p:blipFill>
          <a:blip r:embed="rId2"/>
          <a:stretch>
            <a:fillRect/>
          </a:stretch>
        </p:blipFill>
        <p:spPr>
          <a:xfrm>
            <a:off x="5843741" y="721453"/>
            <a:ext cx="3857625" cy="3422707"/>
          </a:xfrm>
        </p:spPr>
      </p:pic>
      <p:sp>
        <p:nvSpPr>
          <p:cNvPr id="4" name="Text Placeholder 3">
            <a:extLst>
              <a:ext uri="{FF2B5EF4-FFF2-40B4-BE49-F238E27FC236}">
                <a16:creationId xmlns:a16="http://schemas.microsoft.com/office/drawing/2014/main" id="{3DB83A07-135D-BE3D-EC5A-F95E2AE8E4CE}"/>
              </a:ext>
            </a:extLst>
          </p:cNvPr>
          <p:cNvSpPr>
            <a:spLocks noGrp="1"/>
          </p:cNvSpPr>
          <p:nvPr>
            <p:ph type="body" sz="half" idx="2"/>
          </p:nvPr>
        </p:nvSpPr>
        <p:spPr>
          <a:xfrm>
            <a:off x="634491" y="1107165"/>
            <a:ext cx="5044855" cy="2321836"/>
          </a:xfrm>
        </p:spPr>
        <p:txBody>
          <a:bodyPr>
            <a:normAutofit fontScale="92500" lnSpcReduction="20000"/>
          </a:bodyPr>
          <a:lstStyle/>
          <a:p>
            <a:r>
              <a:rPr lang="en-US" sz="1500" i="1" dirty="0"/>
              <a:t>Here we can see the was column ‘No_of_years’. It has been calculated on the basis of year that car has been purchased till the current years.(</a:t>
            </a:r>
            <a:r>
              <a:rPr lang="en-US" sz="1500" i="1" dirty="0" err="1"/>
              <a:t>i.e</a:t>
            </a:r>
            <a:r>
              <a:rPr lang="en-US" sz="1500" i="1" dirty="0"/>
              <a:t> ‘current year- purchased year).</a:t>
            </a:r>
          </a:p>
          <a:p>
            <a:r>
              <a:rPr lang="en-IN" sz="1500" i="1" dirty="0"/>
              <a:t>As per the data set there was a column ‘name’ which includes Brand name along with model of the car has been modified and separated into two column ‘brand’ &amp; ‘model’</a:t>
            </a:r>
          </a:p>
          <a:p>
            <a:r>
              <a:rPr lang="en-IN" sz="1500" i="1" dirty="0"/>
              <a:t>Along side there was few duplicates data found in the given data set which has been dropped Out.</a:t>
            </a:r>
          </a:p>
          <a:p>
            <a:r>
              <a:rPr lang="en-IN" sz="1500" i="1" dirty="0"/>
              <a:t>After sanitary check on the given data set we found zero null values.</a:t>
            </a:r>
          </a:p>
          <a:p>
            <a:endParaRPr lang="en-IN" dirty="0"/>
          </a:p>
          <a:p>
            <a:endParaRPr lang="en-IN" dirty="0"/>
          </a:p>
        </p:txBody>
      </p:sp>
      <p:pic>
        <p:nvPicPr>
          <p:cNvPr id="8" name="Picture 7">
            <a:extLst>
              <a:ext uri="{FF2B5EF4-FFF2-40B4-BE49-F238E27FC236}">
                <a16:creationId xmlns:a16="http://schemas.microsoft.com/office/drawing/2014/main" id="{E67C122D-0303-6721-5E02-4BE3241873D7}"/>
              </a:ext>
            </a:extLst>
          </p:cNvPr>
          <p:cNvPicPr>
            <a:picLocks noChangeAspect="1"/>
          </p:cNvPicPr>
          <p:nvPr/>
        </p:nvPicPr>
        <p:blipFill>
          <a:blip r:embed="rId3"/>
          <a:stretch>
            <a:fillRect/>
          </a:stretch>
        </p:blipFill>
        <p:spPr>
          <a:xfrm>
            <a:off x="2593731" y="3632434"/>
            <a:ext cx="2899033" cy="3066498"/>
          </a:xfrm>
          <a:prstGeom prst="rect">
            <a:avLst/>
          </a:prstGeom>
        </p:spPr>
      </p:pic>
    </p:spTree>
    <p:extLst>
      <p:ext uri="{BB962C8B-B14F-4D97-AF65-F5344CB8AC3E}">
        <p14:creationId xmlns:p14="http://schemas.microsoft.com/office/powerpoint/2010/main" val="534796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F886A-C7FF-6EB9-3DD0-523614C599C5}"/>
              </a:ext>
            </a:extLst>
          </p:cNvPr>
          <p:cNvSpPr>
            <a:spLocks noGrp="1"/>
          </p:cNvSpPr>
          <p:nvPr>
            <p:ph type="title"/>
          </p:nvPr>
        </p:nvSpPr>
        <p:spPr>
          <a:xfrm>
            <a:off x="2740121" y="22259"/>
            <a:ext cx="5545123" cy="445151"/>
          </a:xfrm>
        </p:spPr>
        <p:txBody>
          <a:bodyPr>
            <a:normAutofit fontScale="90000"/>
          </a:bodyPr>
          <a:lstStyle/>
          <a:p>
            <a:pPr algn="ctr"/>
            <a:r>
              <a:rPr lang="en-US" sz="2800" b="1" i="1" dirty="0">
                <a:solidFill>
                  <a:schemeClr val="accent5">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Brand &amp; Model Name of the used cars</a:t>
            </a:r>
            <a:endParaRPr lang="en-IN" sz="2800" b="1" i="1" dirty="0">
              <a:solidFill>
                <a:schemeClr val="accent5">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D736083B-CEF2-DABF-947B-6066862C9D37}"/>
              </a:ext>
            </a:extLst>
          </p:cNvPr>
          <p:cNvPicPr>
            <a:picLocks noGrp="1" noChangeAspect="1"/>
          </p:cNvPicPr>
          <p:nvPr>
            <p:ph idx="1"/>
          </p:nvPr>
        </p:nvPicPr>
        <p:blipFill>
          <a:blip r:embed="rId2"/>
          <a:stretch>
            <a:fillRect/>
          </a:stretch>
        </p:blipFill>
        <p:spPr>
          <a:xfrm>
            <a:off x="5389722" y="1054639"/>
            <a:ext cx="6631702" cy="1327833"/>
          </a:xfrm>
        </p:spPr>
      </p:pic>
      <p:sp>
        <p:nvSpPr>
          <p:cNvPr id="4" name="Text Placeholder 3">
            <a:extLst>
              <a:ext uri="{FF2B5EF4-FFF2-40B4-BE49-F238E27FC236}">
                <a16:creationId xmlns:a16="http://schemas.microsoft.com/office/drawing/2014/main" id="{25B09A41-9B3B-6C34-DFF2-28B06B5B576C}"/>
              </a:ext>
            </a:extLst>
          </p:cNvPr>
          <p:cNvSpPr>
            <a:spLocks noGrp="1"/>
          </p:cNvSpPr>
          <p:nvPr>
            <p:ph type="body" sz="half" idx="2"/>
          </p:nvPr>
        </p:nvSpPr>
        <p:spPr>
          <a:xfrm>
            <a:off x="266273" y="1090247"/>
            <a:ext cx="4599341" cy="2819023"/>
          </a:xfrm>
        </p:spPr>
        <p:txBody>
          <a:bodyPr>
            <a:normAutofit fontScale="92500" lnSpcReduction="20000"/>
          </a:bodyPr>
          <a:lstStyle/>
          <a:p>
            <a:r>
              <a:rPr lang="en-US" sz="1600" b="0" i="1" dirty="0">
                <a:solidFill>
                  <a:srgbClr val="000000"/>
                </a:solidFill>
                <a:effectLst/>
                <a:latin typeface="Times New Roman" panose="02020603050405020304" pitchFamily="18" charset="0"/>
                <a:cs typeface="Times New Roman" panose="02020603050405020304" pitchFamily="18" charset="0"/>
              </a:rPr>
              <a:t>There are total 27 unique car companies . Brand of the companies will not effect the car price, rather the price will be depend on how many years it has been used , Km driven etc.</a:t>
            </a:r>
          </a:p>
          <a:p>
            <a:endParaRPr lang="en-US" sz="1600" b="0" i="1" dirty="0">
              <a:solidFill>
                <a:srgbClr val="000000"/>
              </a:solidFill>
              <a:effectLst/>
              <a:latin typeface="Times New Roman" panose="02020603050405020304" pitchFamily="18" charset="0"/>
              <a:cs typeface="Times New Roman" panose="02020603050405020304" pitchFamily="18" charset="0"/>
            </a:endParaRPr>
          </a:p>
          <a:p>
            <a:endParaRPr lang="en-US" sz="1600" i="1" dirty="0">
              <a:solidFill>
                <a:srgbClr val="000000"/>
              </a:solidFill>
              <a:latin typeface="Times New Roman" panose="02020603050405020304" pitchFamily="18" charset="0"/>
              <a:cs typeface="Times New Roman" panose="02020603050405020304" pitchFamily="18" charset="0"/>
            </a:endParaRPr>
          </a:p>
          <a:p>
            <a:r>
              <a:rPr lang="en-US" sz="1600" i="1" dirty="0">
                <a:solidFill>
                  <a:srgbClr val="000000"/>
                </a:solidFill>
                <a:latin typeface="Times New Roman" panose="02020603050405020304" pitchFamily="18" charset="0"/>
                <a:cs typeface="Times New Roman" panose="02020603050405020304" pitchFamily="18" charset="0"/>
              </a:rPr>
              <a:t>Here are the counts of brand sold in in each &amp; every region of the country.</a:t>
            </a:r>
          </a:p>
          <a:p>
            <a:endParaRPr lang="en-US" sz="1600" i="1" dirty="0">
              <a:solidFill>
                <a:srgbClr val="000000"/>
              </a:solidFill>
              <a:latin typeface="Times New Roman" panose="02020603050405020304" pitchFamily="18" charset="0"/>
              <a:cs typeface="Times New Roman" panose="02020603050405020304" pitchFamily="18" charset="0"/>
            </a:endParaRPr>
          </a:p>
          <a:p>
            <a:r>
              <a:rPr lang="en-US" sz="1600" i="1" dirty="0">
                <a:solidFill>
                  <a:srgbClr val="000000"/>
                </a:solidFill>
                <a:latin typeface="Times New Roman" panose="02020603050405020304" pitchFamily="18" charset="0"/>
                <a:cs typeface="Times New Roman" panose="02020603050405020304" pitchFamily="18" charset="0"/>
              </a:rPr>
              <a:t>Below are the Top 10 sold used car models in each &amp; every region of the country</a:t>
            </a:r>
            <a:endParaRPr lang="en-IN" sz="1600" i="1" dirty="0">
              <a:latin typeface="Times New Roman" panose="02020603050405020304" pitchFamily="18" charset="0"/>
              <a:cs typeface="Times New Roman" panose="02020603050405020304" pitchFamily="18" charset="0"/>
            </a:endParaRPr>
          </a:p>
        </p:txBody>
      </p:sp>
      <p:sp>
        <p:nvSpPr>
          <p:cNvPr id="7" name="Arrow: Right 6">
            <a:extLst>
              <a:ext uri="{FF2B5EF4-FFF2-40B4-BE49-F238E27FC236}">
                <a16:creationId xmlns:a16="http://schemas.microsoft.com/office/drawing/2014/main" id="{0DC062B7-F977-1DAD-4A70-31A4A1EE7E57}"/>
              </a:ext>
            </a:extLst>
          </p:cNvPr>
          <p:cNvSpPr/>
          <p:nvPr/>
        </p:nvSpPr>
        <p:spPr>
          <a:xfrm>
            <a:off x="4865614" y="1451295"/>
            <a:ext cx="524108" cy="1677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485042BC-114F-F650-C1E4-39F80195AE7C}"/>
              </a:ext>
            </a:extLst>
          </p:cNvPr>
          <p:cNvPicPr>
            <a:picLocks noChangeAspect="1"/>
          </p:cNvPicPr>
          <p:nvPr/>
        </p:nvPicPr>
        <p:blipFill>
          <a:blip r:embed="rId3"/>
          <a:stretch>
            <a:fillRect/>
          </a:stretch>
        </p:blipFill>
        <p:spPr>
          <a:xfrm>
            <a:off x="5092117" y="2483142"/>
            <a:ext cx="1887523" cy="4261608"/>
          </a:xfrm>
          <a:prstGeom prst="rect">
            <a:avLst/>
          </a:prstGeom>
        </p:spPr>
      </p:pic>
      <p:sp>
        <p:nvSpPr>
          <p:cNvPr id="10" name="Arrow: Right 9">
            <a:extLst>
              <a:ext uri="{FF2B5EF4-FFF2-40B4-BE49-F238E27FC236}">
                <a16:creationId xmlns:a16="http://schemas.microsoft.com/office/drawing/2014/main" id="{6DDD71A3-8748-91E5-CB8E-89C53E2828EC}"/>
              </a:ext>
            </a:extLst>
          </p:cNvPr>
          <p:cNvSpPr/>
          <p:nvPr/>
        </p:nvSpPr>
        <p:spPr>
          <a:xfrm>
            <a:off x="4504888" y="2759978"/>
            <a:ext cx="427839" cy="1677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B01ECB58-BB57-CA63-86DB-61EFCC44219F}"/>
              </a:ext>
            </a:extLst>
          </p:cNvPr>
          <p:cNvPicPr>
            <a:picLocks noChangeAspect="1"/>
          </p:cNvPicPr>
          <p:nvPr/>
        </p:nvPicPr>
        <p:blipFill>
          <a:blip r:embed="rId4"/>
          <a:stretch>
            <a:fillRect/>
          </a:stretch>
        </p:blipFill>
        <p:spPr>
          <a:xfrm>
            <a:off x="723686" y="4496499"/>
            <a:ext cx="4032871" cy="2248251"/>
          </a:xfrm>
          <a:prstGeom prst="rect">
            <a:avLst/>
          </a:prstGeom>
        </p:spPr>
      </p:pic>
      <p:sp>
        <p:nvSpPr>
          <p:cNvPr id="13" name="Arrow: Down 12">
            <a:extLst>
              <a:ext uri="{FF2B5EF4-FFF2-40B4-BE49-F238E27FC236}">
                <a16:creationId xmlns:a16="http://schemas.microsoft.com/office/drawing/2014/main" id="{9F83BAE3-B00A-AE81-6712-673DDE86BD50}"/>
              </a:ext>
            </a:extLst>
          </p:cNvPr>
          <p:cNvSpPr/>
          <p:nvPr/>
        </p:nvSpPr>
        <p:spPr>
          <a:xfrm>
            <a:off x="2248250" y="3909270"/>
            <a:ext cx="218113" cy="4110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0D7E1B33-B0A3-9323-70E7-2799E165A0B0}"/>
              </a:ext>
            </a:extLst>
          </p:cNvPr>
          <p:cNvPicPr>
            <a:picLocks noChangeAspect="1"/>
          </p:cNvPicPr>
          <p:nvPr/>
        </p:nvPicPr>
        <p:blipFill>
          <a:blip r:embed="rId5"/>
          <a:stretch>
            <a:fillRect/>
          </a:stretch>
        </p:blipFill>
        <p:spPr>
          <a:xfrm>
            <a:off x="6895749" y="2238998"/>
            <a:ext cx="5296251" cy="4619003"/>
          </a:xfrm>
          <a:prstGeom prst="rect">
            <a:avLst/>
          </a:prstGeom>
        </p:spPr>
      </p:pic>
    </p:spTree>
    <p:extLst>
      <p:ext uri="{BB962C8B-B14F-4D97-AF65-F5344CB8AC3E}">
        <p14:creationId xmlns:p14="http://schemas.microsoft.com/office/powerpoint/2010/main" val="1346136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4AF3-DE22-3D63-B199-D74DDAFC47C6}"/>
              </a:ext>
            </a:extLst>
          </p:cNvPr>
          <p:cNvSpPr>
            <a:spLocks noGrp="1"/>
          </p:cNvSpPr>
          <p:nvPr>
            <p:ph type="title"/>
          </p:nvPr>
        </p:nvSpPr>
        <p:spPr>
          <a:xfrm>
            <a:off x="2514522" y="72476"/>
            <a:ext cx="5949969" cy="514753"/>
          </a:xfrm>
        </p:spPr>
        <p:txBody>
          <a:bodyPr/>
          <a:lstStyle/>
          <a:p>
            <a:pPr algn="ctr"/>
            <a:r>
              <a:rPr lang="en-US" b="1" i="1" dirty="0">
                <a:solidFill>
                  <a:schemeClr val="accent5">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Regions where the Used Care sales has been done</a:t>
            </a:r>
            <a:endParaRPr lang="en-IN" b="1" i="1" dirty="0">
              <a:solidFill>
                <a:schemeClr val="accent5">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DFE74D3D-252A-2669-7D40-BDCEFFECFC54}"/>
              </a:ext>
            </a:extLst>
          </p:cNvPr>
          <p:cNvPicPr>
            <a:picLocks noGrp="1" noChangeAspect="1"/>
          </p:cNvPicPr>
          <p:nvPr>
            <p:ph idx="1"/>
          </p:nvPr>
        </p:nvPicPr>
        <p:blipFill>
          <a:blip r:embed="rId2"/>
          <a:stretch>
            <a:fillRect/>
          </a:stretch>
        </p:blipFill>
        <p:spPr>
          <a:xfrm>
            <a:off x="5550362" y="587229"/>
            <a:ext cx="6442477" cy="3238151"/>
          </a:xfrm>
        </p:spPr>
      </p:pic>
      <p:sp>
        <p:nvSpPr>
          <p:cNvPr id="4" name="Text Placeholder 3">
            <a:extLst>
              <a:ext uri="{FF2B5EF4-FFF2-40B4-BE49-F238E27FC236}">
                <a16:creationId xmlns:a16="http://schemas.microsoft.com/office/drawing/2014/main" id="{49733D55-29B6-4337-6256-1C5F6D26653D}"/>
              </a:ext>
            </a:extLst>
          </p:cNvPr>
          <p:cNvSpPr>
            <a:spLocks noGrp="1"/>
          </p:cNvSpPr>
          <p:nvPr>
            <p:ph type="body" sz="half" idx="2"/>
          </p:nvPr>
        </p:nvSpPr>
        <p:spPr>
          <a:xfrm>
            <a:off x="199161" y="729845"/>
            <a:ext cx="3854528" cy="1560349"/>
          </a:xfrm>
        </p:spPr>
        <p:txBody>
          <a:bodyPr/>
          <a:lstStyle/>
          <a:p>
            <a:r>
              <a:rPr lang="en-US" i="1" dirty="0"/>
              <a:t>As per the numbers &amp; percentages of Used car sold in four different regions of USA</a:t>
            </a:r>
          </a:p>
          <a:p>
            <a:endParaRPr lang="en-US" i="1" dirty="0"/>
          </a:p>
          <a:p>
            <a:endParaRPr lang="en-US" i="1" dirty="0"/>
          </a:p>
          <a:p>
            <a:endParaRPr lang="en-US" i="1" dirty="0"/>
          </a:p>
          <a:p>
            <a:endParaRPr lang="en-IN" i="1" dirty="0"/>
          </a:p>
        </p:txBody>
      </p:sp>
      <p:pic>
        <p:nvPicPr>
          <p:cNvPr id="6" name="Picture 5">
            <a:extLst>
              <a:ext uri="{FF2B5EF4-FFF2-40B4-BE49-F238E27FC236}">
                <a16:creationId xmlns:a16="http://schemas.microsoft.com/office/drawing/2014/main" id="{EF59FB3E-F79D-9DCB-6BE4-E22F62DAF519}"/>
              </a:ext>
            </a:extLst>
          </p:cNvPr>
          <p:cNvPicPr>
            <a:picLocks noChangeAspect="1"/>
          </p:cNvPicPr>
          <p:nvPr/>
        </p:nvPicPr>
        <p:blipFill>
          <a:blip r:embed="rId3"/>
          <a:stretch>
            <a:fillRect/>
          </a:stretch>
        </p:blipFill>
        <p:spPr>
          <a:xfrm>
            <a:off x="357319" y="1456634"/>
            <a:ext cx="1276350" cy="685800"/>
          </a:xfrm>
          <a:prstGeom prst="rect">
            <a:avLst/>
          </a:prstGeom>
        </p:spPr>
      </p:pic>
      <p:pic>
        <p:nvPicPr>
          <p:cNvPr id="8" name="Picture 7">
            <a:extLst>
              <a:ext uri="{FF2B5EF4-FFF2-40B4-BE49-F238E27FC236}">
                <a16:creationId xmlns:a16="http://schemas.microsoft.com/office/drawing/2014/main" id="{D9347F39-0840-C1AB-0071-D66AECA2675E}"/>
              </a:ext>
            </a:extLst>
          </p:cNvPr>
          <p:cNvPicPr>
            <a:picLocks noChangeAspect="1"/>
          </p:cNvPicPr>
          <p:nvPr/>
        </p:nvPicPr>
        <p:blipFill>
          <a:blip r:embed="rId4"/>
          <a:stretch>
            <a:fillRect/>
          </a:stretch>
        </p:blipFill>
        <p:spPr>
          <a:xfrm>
            <a:off x="2126425" y="1399484"/>
            <a:ext cx="1419225" cy="742950"/>
          </a:xfrm>
          <a:prstGeom prst="rect">
            <a:avLst/>
          </a:prstGeom>
        </p:spPr>
      </p:pic>
      <p:sp>
        <p:nvSpPr>
          <p:cNvPr id="11" name="Rectangle 10">
            <a:extLst>
              <a:ext uri="{FF2B5EF4-FFF2-40B4-BE49-F238E27FC236}">
                <a16:creationId xmlns:a16="http://schemas.microsoft.com/office/drawing/2014/main" id="{54FE9B9A-45F6-054F-0A48-FABBB05EB7AD}"/>
              </a:ext>
            </a:extLst>
          </p:cNvPr>
          <p:cNvSpPr/>
          <p:nvPr/>
        </p:nvSpPr>
        <p:spPr>
          <a:xfrm>
            <a:off x="4764947" y="3837489"/>
            <a:ext cx="7227892" cy="281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Here we can see the Top 10 state or provinces where used car mostly sold </a:t>
            </a:r>
            <a:endParaRPr lang="en-IN"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F6247056-A213-1454-DACD-37A151460EA2}"/>
              </a:ext>
            </a:extLst>
          </p:cNvPr>
          <p:cNvPicPr>
            <a:picLocks noChangeAspect="1"/>
          </p:cNvPicPr>
          <p:nvPr/>
        </p:nvPicPr>
        <p:blipFill>
          <a:blip r:embed="rId5"/>
          <a:stretch>
            <a:fillRect/>
          </a:stretch>
        </p:blipFill>
        <p:spPr>
          <a:xfrm>
            <a:off x="357319" y="2424113"/>
            <a:ext cx="1730245" cy="1694882"/>
          </a:xfrm>
          <a:prstGeom prst="rect">
            <a:avLst/>
          </a:prstGeom>
        </p:spPr>
      </p:pic>
      <p:cxnSp>
        <p:nvCxnSpPr>
          <p:cNvPr id="17" name="Connector: Elbow 16">
            <a:extLst>
              <a:ext uri="{FF2B5EF4-FFF2-40B4-BE49-F238E27FC236}">
                <a16:creationId xmlns:a16="http://schemas.microsoft.com/office/drawing/2014/main" id="{6378D289-23CF-A44A-C636-E39112107DE0}"/>
              </a:ext>
            </a:extLst>
          </p:cNvPr>
          <p:cNvCxnSpPr>
            <a:cxnSpLocks/>
            <a:stCxn id="11" idx="1"/>
          </p:cNvCxnSpPr>
          <p:nvPr/>
        </p:nvCxnSpPr>
        <p:spPr>
          <a:xfrm rot="10800000">
            <a:off x="2126433" y="2801454"/>
            <a:ext cx="2638515" cy="1176788"/>
          </a:xfrm>
          <a:prstGeom prst="bentConnector3">
            <a:avLst/>
          </a:prstGeom>
          <a:ln>
            <a:tailEnd type="triangle"/>
          </a:ln>
        </p:spPr>
        <p:style>
          <a:lnRef idx="3">
            <a:schemeClr val="dk1"/>
          </a:lnRef>
          <a:fillRef idx="0">
            <a:schemeClr val="dk1"/>
          </a:fillRef>
          <a:effectRef idx="2">
            <a:schemeClr val="dk1"/>
          </a:effectRef>
          <a:fontRef idx="minor">
            <a:schemeClr val="tx1"/>
          </a:fontRef>
        </p:style>
      </p:cxnSp>
      <p:pic>
        <p:nvPicPr>
          <p:cNvPr id="23" name="Picture 22">
            <a:extLst>
              <a:ext uri="{FF2B5EF4-FFF2-40B4-BE49-F238E27FC236}">
                <a16:creationId xmlns:a16="http://schemas.microsoft.com/office/drawing/2014/main" id="{8E4B43DA-0E8A-BD04-BE17-35823E645E24}"/>
              </a:ext>
            </a:extLst>
          </p:cNvPr>
          <p:cNvPicPr>
            <a:picLocks noChangeAspect="1"/>
          </p:cNvPicPr>
          <p:nvPr/>
        </p:nvPicPr>
        <p:blipFill>
          <a:blip r:embed="rId6"/>
          <a:stretch>
            <a:fillRect/>
          </a:stretch>
        </p:blipFill>
        <p:spPr>
          <a:xfrm>
            <a:off x="0" y="4131104"/>
            <a:ext cx="12192000" cy="2726896"/>
          </a:xfrm>
          <a:prstGeom prst="rect">
            <a:avLst/>
          </a:prstGeom>
        </p:spPr>
      </p:pic>
    </p:spTree>
    <p:extLst>
      <p:ext uri="{BB962C8B-B14F-4D97-AF65-F5344CB8AC3E}">
        <p14:creationId xmlns:p14="http://schemas.microsoft.com/office/powerpoint/2010/main" val="440193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8B3EF-85E1-64C7-472A-996997FE43DA}"/>
              </a:ext>
            </a:extLst>
          </p:cNvPr>
          <p:cNvSpPr>
            <a:spLocks noGrp="1"/>
          </p:cNvSpPr>
          <p:nvPr>
            <p:ph type="title"/>
          </p:nvPr>
        </p:nvSpPr>
        <p:spPr>
          <a:xfrm>
            <a:off x="1189858" y="1"/>
            <a:ext cx="7141205" cy="514924"/>
          </a:xfrm>
        </p:spPr>
        <p:txBody>
          <a:bodyPr>
            <a:normAutofit fontScale="90000"/>
          </a:bodyPr>
          <a:lstStyle/>
          <a:p>
            <a:pPr algn="ctr"/>
            <a:r>
              <a:rPr lang="en-US" sz="2800" i="1" dirty="0">
                <a:solidFill>
                  <a:schemeClr val="accent5">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Analysis on the basis of some Statistics.</a:t>
            </a:r>
            <a:endParaRPr lang="en-IN" sz="2800" i="1" dirty="0">
              <a:solidFill>
                <a:schemeClr val="accent5">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8A74A348-6549-3A33-9F96-0EF2E91FFC4E}"/>
              </a:ext>
            </a:extLst>
          </p:cNvPr>
          <p:cNvPicPr>
            <a:picLocks noGrp="1" noChangeAspect="1"/>
          </p:cNvPicPr>
          <p:nvPr>
            <p:ph idx="1"/>
          </p:nvPr>
        </p:nvPicPr>
        <p:blipFill>
          <a:blip r:embed="rId2"/>
          <a:stretch>
            <a:fillRect/>
          </a:stretch>
        </p:blipFill>
        <p:spPr>
          <a:xfrm>
            <a:off x="6709074" y="754195"/>
            <a:ext cx="2781300" cy="619125"/>
          </a:xfrm>
        </p:spPr>
      </p:pic>
      <p:sp>
        <p:nvSpPr>
          <p:cNvPr id="4" name="Text Placeholder 3">
            <a:extLst>
              <a:ext uri="{FF2B5EF4-FFF2-40B4-BE49-F238E27FC236}">
                <a16:creationId xmlns:a16="http://schemas.microsoft.com/office/drawing/2014/main" id="{D2386D66-43A0-7DFB-2500-7786FD9A51E6}"/>
              </a:ext>
            </a:extLst>
          </p:cNvPr>
          <p:cNvSpPr>
            <a:spLocks noGrp="1"/>
          </p:cNvSpPr>
          <p:nvPr>
            <p:ph type="body" sz="half" idx="2"/>
          </p:nvPr>
        </p:nvSpPr>
        <p:spPr>
          <a:xfrm>
            <a:off x="266273" y="693693"/>
            <a:ext cx="4330893" cy="3240744"/>
          </a:xfrm>
        </p:spPr>
        <p:txBody>
          <a:bodyPr/>
          <a:lstStyle/>
          <a:p>
            <a:r>
              <a:rPr lang="en-US" b="1" i="0" dirty="0">
                <a:solidFill>
                  <a:srgbClr val="000000"/>
                </a:solidFill>
                <a:effectLst/>
                <a:latin typeface="Helvetica Neue"/>
              </a:rPr>
              <a:t>Buyer's Prefer more manual transmission than Automatic which is 86%</a:t>
            </a:r>
          </a:p>
          <a:p>
            <a:endParaRPr lang="en-US" b="1" i="0" dirty="0">
              <a:solidFill>
                <a:srgbClr val="000000"/>
              </a:solidFill>
              <a:effectLst/>
              <a:latin typeface="Helvetica Neue"/>
            </a:endParaRPr>
          </a:p>
          <a:p>
            <a:r>
              <a:rPr lang="en-US" b="1" i="0" dirty="0">
                <a:solidFill>
                  <a:srgbClr val="000000"/>
                </a:solidFill>
                <a:effectLst/>
                <a:latin typeface="Helvetica Neue"/>
              </a:rPr>
              <a:t>Maximum numbers of the Used care are sold by the Individual Which is 82%</a:t>
            </a:r>
          </a:p>
          <a:p>
            <a:endParaRPr lang="en-US" b="1" i="0" dirty="0">
              <a:solidFill>
                <a:srgbClr val="000000"/>
              </a:solidFill>
              <a:effectLst/>
              <a:latin typeface="Helvetica Neue"/>
            </a:endParaRPr>
          </a:p>
          <a:p>
            <a:r>
              <a:rPr lang="en-US" b="1" i="0" dirty="0">
                <a:solidFill>
                  <a:srgbClr val="000000"/>
                </a:solidFill>
                <a:effectLst/>
                <a:latin typeface="Helvetica Neue"/>
              </a:rPr>
              <a:t>Most of the used car are running with Diesel which is 53%</a:t>
            </a:r>
          </a:p>
          <a:p>
            <a:endParaRPr lang="en-US" b="1" i="0" dirty="0">
              <a:solidFill>
                <a:srgbClr val="000000"/>
              </a:solidFill>
              <a:effectLst/>
              <a:latin typeface="Helvetica Neue"/>
            </a:endParaRPr>
          </a:p>
          <a:p>
            <a:r>
              <a:rPr lang="en-US" b="1" i="0" dirty="0">
                <a:solidFill>
                  <a:srgbClr val="000000"/>
                </a:solidFill>
                <a:effectLst/>
                <a:latin typeface="Helvetica Neue"/>
              </a:rPr>
              <a:t>Used car sold maximum by the First Owner which is 66%</a:t>
            </a:r>
          </a:p>
          <a:p>
            <a:endParaRPr lang="en-IN" dirty="0"/>
          </a:p>
        </p:txBody>
      </p:sp>
      <p:pic>
        <p:nvPicPr>
          <p:cNvPr id="8" name="Picture 7">
            <a:extLst>
              <a:ext uri="{FF2B5EF4-FFF2-40B4-BE49-F238E27FC236}">
                <a16:creationId xmlns:a16="http://schemas.microsoft.com/office/drawing/2014/main" id="{5A105538-55B3-B3B9-3560-B09548B430EE}"/>
              </a:ext>
            </a:extLst>
          </p:cNvPr>
          <p:cNvPicPr>
            <a:picLocks noChangeAspect="1"/>
          </p:cNvPicPr>
          <p:nvPr/>
        </p:nvPicPr>
        <p:blipFill>
          <a:blip r:embed="rId3"/>
          <a:stretch>
            <a:fillRect/>
          </a:stretch>
        </p:blipFill>
        <p:spPr>
          <a:xfrm>
            <a:off x="6651924" y="1512768"/>
            <a:ext cx="2838450" cy="781050"/>
          </a:xfrm>
          <a:prstGeom prst="rect">
            <a:avLst/>
          </a:prstGeom>
        </p:spPr>
      </p:pic>
      <p:pic>
        <p:nvPicPr>
          <p:cNvPr id="10" name="Picture 9">
            <a:extLst>
              <a:ext uri="{FF2B5EF4-FFF2-40B4-BE49-F238E27FC236}">
                <a16:creationId xmlns:a16="http://schemas.microsoft.com/office/drawing/2014/main" id="{0035D565-B8BF-A362-EFAD-3A97B8D385EF}"/>
              </a:ext>
            </a:extLst>
          </p:cNvPr>
          <p:cNvPicPr>
            <a:picLocks noChangeAspect="1"/>
          </p:cNvPicPr>
          <p:nvPr/>
        </p:nvPicPr>
        <p:blipFill>
          <a:blip r:embed="rId4"/>
          <a:stretch>
            <a:fillRect/>
          </a:stretch>
        </p:blipFill>
        <p:spPr>
          <a:xfrm>
            <a:off x="6709074" y="2443898"/>
            <a:ext cx="2371725" cy="971550"/>
          </a:xfrm>
          <a:prstGeom prst="rect">
            <a:avLst/>
          </a:prstGeom>
        </p:spPr>
      </p:pic>
      <p:pic>
        <p:nvPicPr>
          <p:cNvPr id="12" name="Picture 11">
            <a:extLst>
              <a:ext uri="{FF2B5EF4-FFF2-40B4-BE49-F238E27FC236}">
                <a16:creationId xmlns:a16="http://schemas.microsoft.com/office/drawing/2014/main" id="{BC77987C-1E74-8329-E69B-1F86B2249301}"/>
              </a:ext>
            </a:extLst>
          </p:cNvPr>
          <p:cNvPicPr>
            <a:picLocks noChangeAspect="1"/>
          </p:cNvPicPr>
          <p:nvPr/>
        </p:nvPicPr>
        <p:blipFill>
          <a:blip r:embed="rId5"/>
          <a:stretch>
            <a:fillRect/>
          </a:stretch>
        </p:blipFill>
        <p:spPr>
          <a:xfrm>
            <a:off x="6709074" y="3565529"/>
            <a:ext cx="2695575" cy="933450"/>
          </a:xfrm>
          <a:prstGeom prst="rect">
            <a:avLst/>
          </a:prstGeom>
        </p:spPr>
      </p:pic>
      <p:cxnSp>
        <p:nvCxnSpPr>
          <p:cNvPr id="15" name="Connector: Elbow 14">
            <a:extLst>
              <a:ext uri="{FF2B5EF4-FFF2-40B4-BE49-F238E27FC236}">
                <a16:creationId xmlns:a16="http://schemas.microsoft.com/office/drawing/2014/main" id="{DE341BDB-AAD1-E2DA-4DB2-6EE7F019CD6D}"/>
              </a:ext>
            </a:extLst>
          </p:cNvPr>
          <p:cNvCxnSpPr>
            <a:cxnSpLocks/>
          </p:cNvCxnSpPr>
          <p:nvPr/>
        </p:nvCxnSpPr>
        <p:spPr>
          <a:xfrm>
            <a:off x="4370664" y="847288"/>
            <a:ext cx="2197916" cy="343949"/>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 name="Connector: Elbow 16">
            <a:extLst>
              <a:ext uri="{FF2B5EF4-FFF2-40B4-BE49-F238E27FC236}">
                <a16:creationId xmlns:a16="http://schemas.microsoft.com/office/drawing/2014/main" id="{8C8B59CD-07B6-EA97-2611-90243024DB0F}"/>
              </a:ext>
            </a:extLst>
          </p:cNvPr>
          <p:cNvCxnSpPr>
            <a:cxnSpLocks/>
          </p:cNvCxnSpPr>
          <p:nvPr/>
        </p:nvCxnSpPr>
        <p:spPr>
          <a:xfrm>
            <a:off x="4437776" y="1728132"/>
            <a:ext cx="2130804" cy="411061"/>
          </a:xfrm>
          <a:prstGeom prst="bentConnector3">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9" name="Connector: Elbow 18">
            <a:extLst>
              <a:ext uri="{FF2B5EF4-FFF2-40B4-BE49-F238E27FC236}">
                <a16:creationId xmlns:a16="http://schemas.microsoft.com/office/drawing/2014/main" id="{F0DD706F-8FC5-AA70-1066-96F8B898E985}"/>
              </a:ext>
            </a:extLst>
          </p:cNvPr>
          <p:cNvCxnSpPr/>
          <p:nvPr/>
        </p:nvCxnSpPr>
        <p:spPr>
          <a:xfrm>
            <a:off x="4144161" y="2625754"/>
            <a:ext cx="2424419" cy="494951"/>
          </a:xfrm>
          <a:prstGeom prst="bentConnector3">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1" name="Connector: Elbow 20">
            <a:extLst>
              <a:ext uri="{FF2B5EF4-FFF2-40B4-BE49-F238E27FC236}">
                <a16:creationId xmlns:a16="http://schemas.microsoft.com/office/drawing/2014/main" id="{5FCB72FF-0DF3-F47D-4190-FB2A27DD769D}"/>
              </a:ext>
            </a:extLst>
          </p:cNvPr>
          <p:cNvCxnSpPr/>
          <p:nvPr/>
        </p:nvCxnSpPr>
        <p:spPr>
          <a:xfrm>
            <a:off x="4144161" y="3565529"/>
            <a:ext cx="2424419" cy="486354"/>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76564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8E8F3-D49C-6EA9-C9DD-C114A8907911}"/>
              </a:ext>
            </a:extLst>
          </p:cNvPr>
          <p:cNvSpPr>
            <a:spLocks noGrp="1"/>
          </p:cNvSpPr>
          <p:nvPr>
            <p:ph type="title"/>
          </p:nvPr>
        </p:nvSpPr>
        <p:spPr>
          <a:xfrm>
            <a:off x="2833197" y="33726"/>
            <a:ext cx="5656462" cy="377335"/>
          </a:xfrm>
        </p:spPr>
        <p:txBody>
          <a:bodyPr>
            <a:normAutofit fontScale="90000"/>
          </a:bodyPr>
          <a:lstStyle/>
          <a:p>
            <a:pPr algn="ctr"/>
            <a:r>
              <a:rPr lang="en-US" sz="2400" b="1" i="1" dirty="0">
                <a:solidFill>
                  <a:schemeClr val="accent5">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Five Point Summary &amp; Descriptive statistics</a:t>
            </a:r>
            <a:endParaRPr lang="en-IN" sz="2400" b="1" i="1" dirty="0">
              <a:solidFill>
                <a:schemeClr val="accent5">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B583F09F-05DB-6F78-B4C3-1077951E9F81}"/>
              </a:ext>
            </a:extLst>
          </p:cNvPr>
          <p:cNvPicPr>
            <a:picLocks noGrp="1" noChangeAspect="1"/>
          </p:cNvPicPr>
          <p:nvPr>
            <p:ph idx="1"/>
          </p:nvPr>
        </p:nvPicPr>
        <p:blipFill>
          <a:blip r:embed="rId2"/>
          <a:stretch>
            <a:fillRect/>
          </a:stretch>
        </p:blipFill>
        <p:spPr>
          <a:xfrm>
            <a:off x="218114" y="550917"/>
            <a:ext cx="7017536" cy="2272258"/>
          </a:xfrm>
        </p:spPr>
      </p:pic>
      <p:sp>
        <p:nvSpPr>
          <p:cNvPr id="4" name="Text Placeholder 3">
            <a:extLst>
              <a:ext uri="{FF2B5EF4-FFF2-40B4-BE49-F238E27FC236}">
                <a16:creationId xmlns:a16="http://schemas.microsoft.com/office/drawing/2014/main" id="{8A823417-DD43-3C5C-3E82-640A2942CD0D}"/>
              </a:ext>
            </a:extLst>
          </p:cNvPr>
          <p:cNvSpPr>
            <a:spLocks noGrp="1"/>
          </p:cNvSpPr>
          <p:nvPr>
            <p:ph type="body" sz="half" idx="2"/>
          </p:nvPr>
        </p:nvSpPr>
        <p:spPr>
          <a:xfrm>
            <a:off x="62772" y="3070684"/>
            <a:ext cx="7017536" cy="3787316"/>
          </a:xfrm>
        </p:spPr>
        <p:txBody>
          <a:bodyPr>
            <a:normAutofit/>
          </a:bodyPr>
          <a:lstStyle/>
          <a:p>
            <a:pPr>
              <a:lnSpc>
                <a:spcPct val="80000"/>
              </a:lnSpc>
            </a:pPr>
            <a:r>
              <a:rPr lang="en-US" sz="1800" i="1" dirty="0">
                <a:solidFill>
                  <a:srgbClr val="000000"/>
                </a:solidFill>
                <a:latin typeface="Times New Roman" panose="02020603050405020304" pitchFamily="18" charset="0"/>
                <a:cs typeface="Times New Roman" panose="02020603050405020304" pitchFamily="18" charset="0"/>
              </a:rPr>
              <a:t>On the above statistical description of given dataset, we make conclusion </a:t>
            </a:r>
          </a:p>
          <a:p>
            <a:pPr>
              <a:lnSpc>
                <a:spcPct val="80000"/>
              </a:lnSpc>
            </a:pPr>
            <a:r>
              <a:rPr lang="en-US" sz="1800" i="1" dirty="0">
                <a:solidFill>
                  <a:srgbClr val="000000"/>
                </a:solidFill>
                <a:latin typeface="Times New Roman" panose="02020603050405020304" pitchFamily="18" charset="0"/>
                <a:cs typeface="Times New Roman" panose="02020603050405020304" pitchFamily="18" charset="0"/>
              </a:rPr>
              <a:t>1.The average car has been driven near about 60,000(sixty thousands ) km, the maximum car has been driven near about 15,00,000(Fifteen lakhs ) km and the minimum car has been driven is 1000 km.</a:t>
            </a:r>
          </a:p>
          <a:p>
            <a:pPr>
              <a:lnSpc>
                <a:spcPct val="80000"/>
              </a:lnSpc>
            </a:pPr>
            <a:endParaRPr lang="en-US" sz="1800" i="1" dirty="0">
              <a:solidFill>
                <a:srgbClr val="000000"/>
              </a:solidFill>
              <a:latin typeface="Times New Roman" panose="02020603050405020304" pitchFamily="18" charset="0"/>
              <a:cs typeface="Times New Roman" panose="02020603050405020304" pitchFamily="18" charset="0"/>
            </a:endParaRPr>
          </a:p>
          <a:p>
            <a:pPr>
              <a:lnSpc>
                <a:spcPct val="80000"/>
              </a:lnSpc>
            </a:pPr>
            <a:r>
              <a:rPr lang="en-US" sz="1800" i="1" dirty="0">
                <a:solidFill>
                  <a:srgbClr val="000000"/>
                </a:solidFill>
                <a:latin typeface="Times New Roman" panose="02020603050405020304" pitchFamily="18" charset="0"/>
                <a:cs typeface="Times New Roman" panose="02020603050405020304" pitchFamily="18" charset="0"/>
              </a:rPr>
              <a:t>2.The maximum selling price of a used car is $1,00,00,000(One crores), the average selling price is $ 4,50,000(Four lakh Fifty thousands) &amp; the minimum selling prices $ 31,504(Thirty One Thousands Five Hundred and Four)</a:t>
            </a:r>
          </a:p>
          <a:p>
            <a:pPr>
              <a:lnSpc>
                <a:spcPct val="80000"/>
              </a:lnSpc>
            </a:pPr>
            <a:endParaRPr lang="en-US" sz="1800" i="1" dirty="0">
              <a:solidFill>
                <a:srgbClr val="000000"/>
              </a:solidFill>
              <a:latin typeface="Times New Roman" panose="02020603050405020304" pitchFamily="18" charset="0"/>
              <a:cs typeface="Times New Roman" panose="02020603050405020304" pitchFamily="18" charset="0"/>
            </a:endParaRPr>
          </a:p>
          <a:p>
            <a:pPr>
              <a:lnSpc>
                <a:spcPct val="80000"/>
              </a:lnSpc>
            </a:pPr>
            <a:r>
              <a:rPr lang="en-US" sz="1800" i="1" dirty="0">
                <a:solidFill>
                  <a:srgbClr val="000000"/>
                </a:solidFill>
                <a:latin typeface="Times New Roman" panose="02020603050405020304" pitchFamily="18" charset="0"/>
                <a:cs typeface="Times New Roman" panose="02020603050405020304" pitchFamily="18" charset="0"/>
              </a:rPr>
              <a:t>3.Maximum number of years that the car has been used is 29 years , the average number of years is 8 &amp; minimum numbers of years is .</a:t>
            </a:r>
            <a:endParaRPr lang="en-IN" sz="1800" i="1" dirty="0">
              <a:solidFill>
                <a:srgbClr val="000000"/>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6E9C68E7-86DB-3F02-E11F-FB45C83F91A3}"/>
              </a:ext>
            </a:extLst>
          </p:cNvPr>
          <p:cNvPicPr>
            <a:picLocks noChangeAspect="1"/>
          </p:cNvPicPr>
          <p:nvPr/>
        </p:nvPicPr>
        <p:blipFill>
          <a:blip r:embed="rId3"/>
          <a:stretch>
            <a:fillRect/>
          </a:stretch>
        </p:blipFill>
        <p:spPr>
          <a:xfrm>
            <a:off x="7139031" y="704674"/>
            <a:ext cx="5052969" cy="6153325"/>
          </a:xfrm>
          <a:prstGeom prst="rect">
            <a:avLst/>
          </a:prstGeom>
        </p:spPr>
      </p:pic>
      <p:cxnSp>
        <p:nvCxnSpPr>
          <p:cNvPr id="10" name="Straight Arrow Connector 9">
            <a:extLst>
              <a:ext uri="{FF2B5EF4-FFF2-40B4-BE49-F238E27FC236}">
                <a16:creationId xmlns:a16="http://schemas.microsoft.com/office/drawing/2014/main" id="{B324D356-4716-1B49-5163-63B6382D5368}"/>
              </a:ext>
            </a:extLst>
          </p:cNvPr>
          <p:cNvCxnSpPr/>
          <p:nvPr/>
        </p:nvCxnSpPr>
        <p:spPr>
          <a:xfrm>
            <a:off x="7340367" y="411061"/>
            <a:ext cx="1610686" cy="293613"/>
          </a:xfrm>
          <a:prstGeom prst="straightConnector1">
            <a:avLst/>
          </a:prstGeom>
          <a:ln>
            <a:solidFill>
              <a:srgbClr val="7030A0"/>
            </a:solidFill>
            <a:tailEnd type="triangle"/>
          </a:ln>
        </p:spPr>
        <p:style>
          <a:lnRef idx="3">
            <a:schemeClr val="accent6"/>
          </a:lnRef>
          <a:fillRef idx="0">
            <a:schemeClr val="accent6"/>
          </a:fillRef>
          <a:effectRef idx="2">
            <a:schemeClr val="accent6"/>
          </a:effectRef>
          <a:fontRef idx="minor">
            <a:schemeClr val="tx1"/>
          </a:fontRef>
        </p:style>
      </p:cxnSp>
      <p:cxnSp>
        <p:nvCxnSpPr>
          <p:cNvPr id="12" name="Straight Arrow Connector 11">
            <a:extLst>
              <a:ext uri="{FF2B5EF4-FFF2-40B4-BE49-F238E27FC236}">
                <a16:creationId xmlns:a16="http://schemas.microsoft.com/office/drawing/2014/main" id="{D89DB07E-25A7-26AC-3270-31CE0888BA83}"/>
              </a:ext>
            </a:extLst>
          </p:cNvPr>
          <p:cNvCxnSpPr>
            <a:cxnSpLocks/>
          </p:cNvCxnSpPr>
          <p:nvPr/>
        </p:nvCxnSpPr>
        <p:spPr>
          <a:xfrm flipH="1">
            <a:off x="2701255" y="411061"/>
            <a:ext cx="1115736" cy="293613"/>
          </a:xfrm>
          <a:prstGeom prst="straightConnector1">
            <a:avLst/>
          </a:prstGeom>
          <a:ln>
            <a:solidFill>
              <a:srgbClr val="7030A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424574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038F6-34EF-6BA4-3F07-3AF4468694D6}"/>
              </a:ext>
            </a:extLst>
          </p:cNvPr>
          <p:cNvSpPr>
            <a:spLocks noGrp="1"/>
          </p:cNvSpPr>
          <p:nvPr>
            <p:ph type="title"/>
          </p:nvPr>
        </p:nvSpPr>
        <p:spPr>
          <a:xfrm>
            <a:off x="3269532" y="100838"/>
            <a:ext cx="3854528" cy="414086"/>
          </a:xfrm>
        </p:spPr>
        <p:txBody>
          <a:bodyPr>
            <a:normAutofit fontScale="90000"/>
          </a:bodyPr>
          <a:lstStyle/>
          <a:p>
            <a:pPr algn="ctr"/>
            <a:r>
              <a:rPr lang="en-US" sz="2500" b="1" i="1" dirty="0">
                <a:solidFill>
                  <a:schemeClr val="accent5">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Hypothesis Testing</a:t>
            </a:r>
            <a:endParaRPr lang="en-IN" sz="2500" b="1" i="1" dirty="0">
              <a:solidFill>
                <a:schemeClr val="accent5">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3106526C-98F7-524D-0C10-5E78E6D920BC}"/>
              </a:ext>
            </a:extLst>
          </p:cNvPr>
          <p:cNvPicPr>
            <a:picLocks noGrp="1" noChangeAspect="1"/>
          </p:cNvPicPr>
          <p:nvPr>
            <p:ph idx="1"/>
          </p:nvPr>
        </p:nvPicPr>
        <p:blipFill>
          <a:blip r:embed="rId2"/>
          <a:stretch>
            <a:fillRect/>
          </a:stretch>
        </p:blipFill>
        <p:spPr>
          <a:xfrm>
            <a:off x="6435426" y="514924"/>
            <a:ext cx="2657475" cy="1104900"/>
          </a:xfrm>
        </p:spPr>
      </p:pic>
      <p:sp>
        <p:nvSpPr>
          <p:cNvPr id="4" name="Text Placeholder 3">
            <a:extLst>
              <a:ext uri="{FF2B5EF4-FFF2-40B4-BE49-F238E27FC236}">
                <a16:creationId xmlns:a16="http://schemas.microsoft.com/office/drawing/2014/main" id="{5226E175-CA8C-FD11-8211-6A3EA98CE9A2}"/>
              </a:ext>
            </a:extLst>
          </p:cNvPr>
          <p:cNvSpPr>
            <a:spLocks noGrp="1"/>
          </p:cNvSpPr>
          <p:nvPr>
            <p:ph type="body" sz="half" idx="2"/>
          </p:nvPr>
        </p:nvSpPr>
        <p:spPr>
          <a:xfrm>
            <a:off x="0" y="800472"/>
            <a:ext cx="4668181" cy="2584449"/>
          </a:xfrm>
        </p:spPr>
        <p:txBody>
          <a:bodyPr/>
          <a:lstStyle/>
          <a:p>
            <a:r>
              <a:rPr lang="en-US" b="1" i="1" dirty="0">
                <a:solidFill>
                  <a:srgbClr val="000000"/>
                </a:solidFill>
                <a:latin typeface="Times New Roman" panose="02020603050405020304" pitchFamily="18" charset="0"/>
                <a:cs typeface="Times New Roman" panose="02020603050405020304" pitchFamily="18" charset="0"/>
              </a:rPr>
              <a:t>The automobile company owner claim that</a:t>
            </a:r>
          </a:p>
          <a:p>
            <a:r>
              <a:rPr lang="en-US" b="1" i="1" dirty="0">
                <a:solidFill>
                  <a:srgbClr val="000000"/>
                </a:solidFill>
                <a:latin typeface="Times New Roman" panose="02020603050405020304" pitchFamily="18" charset="0"/>
                <a:cs typeface="Times New Roman" panose="02020603050405020304" pitchFamily="18" charset="0"/>
              </a:rPr>
              <a:t>In both the situation the </a:t>
            </a:r>
            <a:r>
              <a:rPr lang="en-IN" b="1" i="1" dirty="0">
                <a:solidFill>
                  <a:srgbClr val="000000"/>
                </a:solidFill>
                <a:latin typeface="Times New Roman" panose="02020603050405020304" pitchFamily="18" charset="0"/>
                <a:cs typeface="Times New Roman" panose="02020603050405020304" pitchFamily="18" charset="0"/>
              </a:rPr>
              <a:t>level of significance is 5%</a:t>
            </a:r>
            <a:endParaRPr lang="en-US" b="1" i="1" dirty="0">
              <a:solidFill>
                <a:srgbClr val="000000"/>
              </a:solidFill>
              <a:latin typeface="Times New Roman" panose="02020603050405020304" pitchFamily="18" charset="0"/>
              <a:cs typeface="Times New Roman" panose="02020603050405020304" pitchFamily="18" charset="0"/>
            </a:endParaRPr>
          </a:p>
          <a:p>
            <a:r>
              <a:rPr lang="en-US" b="1" i="1" dirty="0">
                <a:solidFill>
                  <a:srgbClr val="000000"/>
                </a:solidFill>
                <a:latin typeface="Times New Roman" panose="02020603050405020304" pitchFamily="18" charset="0"/>
                <a:cs typeface="Times New Roman" panose="02020603050405020304" pitchFamily="18" charset="0"/>
              </a:rPr>
              <a:t>1. the average total km driven 35000 km</a:t>
            </a:r>
          </a:p>
          <a:p>
            <a:r>
              <a:rPr lang="en-US" b="1" i="1" dirty="0">
                <a:solidFill>
                  <a:srgbClr val="000000"/>
                </a:solidFill>
                <a:latin typeface="Times New Roman" panose="02020603050405020304" pitchFamily="18" charset="0"/>
                <a:cs typeface="Times New Roman" panose="02020603050405020304" pitchFamily="18" charset="0"/>
              </a:rPr>
              <a:t>2. Does fuel effect the selling price</a:t>
            </a:r>
          </a:p>
          <a:p>
            <a:endParaRPr lang="en-IN" dirty="0"/>
          </a:p>
        </p:txBody>
      </p:sp>
      <p:pic>
        <p:nvPicPr>
          <p:cNvPr id="9" name="Picture 8">
            <a:extLst>
              <a:ext uri="{FF2B5EF4-FFF2-40B4-BE49-F238E27FC236}">
                <a16:creationId xmlns:a16="http://schemas.microsoft.com/office/drawing/2014/main" id="{BDEDD93A-53BF-1004-A5BD-243A5C2F29B0}"/>
              </a:ext>
            </a:extLst>
          </p:cNvPr>
          <p:cNvPicPr>
            <a:picLocks noChangeAspect="1"/>
          </p:cNvPicPr>
          <p:nvPr/>
        </p:nvPicPr>
        <p:blipFill>
          <a:blip r:embed="rId3"/>
          <a:stretch>
            <a:fillRect/>
          </a:stretch>
        </p:blipFill>
        <p:spPr>
          <a:xfrm>
            <a:off x="6096000" y="1619824"/>
            <a:ext cx="3467100" cy="4133478"/>
          </a:xfrm>
          <a:prstGeom prst="rect">
            <a:avLst/>
          </a:prstGeom>
        </p:spPr>
      </p:pic>
      <p:sp>
        <p:nvSpPr>
          <p:cNvPr id="10" name="Oval 9">
            <a:extLst>
              <a:ext uri="{FF2B5EF4-FFF2-40B4-BE49-F238E27FC236}">
                <a16:creationId xmlns:a16="http://schemas.microsoft.com/office/drawing/2014/main" id="{5534808E-F173-7A63-9250-93A9D438B889}"/>
              </a:ext>
            </a:extLst>
          </p:cNvPr>
          <p:cNvSpPr/>
          <p:nvPr/>
        </p:nvSpPr>
        <p:spPr>
          <a:xfrm>
            <a:off x="6095999" y="6191075"/>
            <a:ext cx="5615031" cy="66692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i="1" dirty="0">
                <a:ln w="0"/>
                <a:solidFill>
                  <a:schemeClr val="tx1"/>
                </a:solidFill>
              </a:rPr>
              <a:t>We can say that the average total km driven 35000 km is true.</a:t>
            </a:r>
            <a:endParaRPr lang="en-IN" i="1" dirty="0">
              <a:ln w="0"/>
              <a:solidFill>
                <a:schemeClr val="tx1"/>
              </a:solidFill>
            </a:endParaRPr>
          </a:p>
        </p:txBody>
      </p:sp>
      <p:sp>
        <p:nvSpPr>
          <p:cNvPr id="11" name="Arrow: Down 10">
            <a:extLst>
              <a:ext uri="{FF2B5EF4-FFF2-40B4-BE49-F238E27FC236}">
                <a16:creationId xmlns:a16="http://schemas.microsoft.com/office/drawing/2014/main" id="{3DB708C8-4C98-E312-0096-50F8A41C57D8}"/>
              </a:ext>
            </a:extLst>
          </p:cNvPr>
          <p:cNvSpPr/>
          <p:nvPr/>
        </p:nvSpPr>
        <p:spPr>
          <a:xfrm>
            <a:off x="8405769" y="5753302"/>
            <a:ext cx="369115" cy="437773"/>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B6BAF319-F346-BA30-9DD4-D0C5F905F37F}"/>
              </a:ext>
            </a:extLst>
          </p:cNvPr>
          <p:cNvPicPr>
            <a:picLocks noChangeAspect="1"/>
          </p:cNvPicPr>
          <p:nvPr/>
        </p:nvPicPr>
        <p:blipFill>
          <a:blip r:embed="rId4"/>
          <a:stretch>
            <a:fillRect/>
          </a:stretch>
        </p:blipFill>
        <p:spPr>
          <a:xfrm>
            <a:off x="0" y="2331178"/>
            <a:ext cx="4229100" cy="1502592"/>
          </a:xfrm>
          <a:prstGeom prst="rect">
            <a:avLst/>
          </a:prstGeom>
        </p:spPr>
      </p:pic>
      <p:sp>
        <p:nvSpPr>
          <p:cNvPr id="14" name="Oval 13">
            <a:extLst>
              <a:ext uri="{FF2B5EF4-FFF2-40B4-BE49-F238E27FC236}">
                <a16:creationId xmlns:a16="http://schemas.microsoft.com/office/drawing/2014/main" id="{7ECB4298-0B03-1EB9-35B9-DE45CD180B24}"/>
              </a:ext>
            </a:extLst>
          </p:cNvPr>
          <p:cNvSpPr/>
          <p:nvPr/>
        </p:nvSpPr>
        <p:spPr>
          <a:xfrm>
            <a:off x="755009" y="3993160"/>
            <a:ext cx="3296874" cy="46139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i="1" dirty="0">
                <a:ln w="0"/>
                <a:solidFill>
                  <a:schemeClr val="tx1"/>
                </a:solidFill>
                <a:effectLst>
                  <a:outerShdw blurRad="38100" dist="19050" dir="2700000" algn="tl" rotWithShape="0">
                    <a:schemeClr val="dk1">
                      <a:alpha val="40000"/>
                    </a:schemeClr>
                  </a:outerShdw>
                </a:effectLst>
              </a:rPr>
              <a:t>One Way Anova</a:t>
            </a:r>
            <a:endParaRPr lang="en-IN" i="1" dirty="0"/>
          </a:p>
        </p:txBody>
      </p:sp>
      <p:pic>
        <p:nvPicPr>
          <p:cNvPr id="16" name="Picture 15">
            <a:extLst>
              <a:ext uri="{FF2B5EF4-FFF2-40B4-BE49-F238E27FC236}">
                <a16:creationId xmlns:a16="http://schemas.microsoft.com/office/drawing/2014/main" id="{556FF2A8-4BDC-1825-40B3-97EF01995E04}"/>
              </a:ext>
            </a:extLst>
          </p:cNvPr>
          <p:cNvPicPr>
            <a:picLocks noChangeAspect="1"/>
          </p:cNvPicPr>
          <p:nvPr/>
        </p:nvPicPr>
        <p:blipFill>
          <a:blip r:embed="rId5"/>
          <a:stretch>
            <a:fillRect/>
          </a:stretch>
        </p:blipFill>
        <p:spPr>
          <a:xfrm>
            <a:off x="83890" y="4794024"/>
            <a:ext cx="5469623" cy="1140903"/>
          </a:xfrm>
          <a:prstGeom prst="rect">
            <a:avLst/>
          </a:prstGeom>
        </p:spPr>
      </p:pic>
      <p:sp>
        <p:nvSpPr>
          <p:cNvPr id="17" name="Star: 6 Points 16">
            <a:extLst>
              <a:ext uri="{FF2B5EF4-FFF2-40B4-BE49-F238E27FC236}">
                <a16:creationId xmlns:a16="http://schemas.microsoft.com/office/drawing/2014/main" id="{CA5B568F-AAA5-F5D8-A898-B97BD56A611C}"/>
              </a:ext>
            </a:extLst>
          </p:cNvPr>
          <p:cNvSpPr/>
          <p:nvPr/>
        </p:nvSpPr>
        <p:spPr>
          <a:xfrm>
            <a:off x="0" y="5892697"/>
            <a:ext cx="4611497" cy="965303"/>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ln w="0"/>
                <a:solidFill>
                  <a:schemeClr val="tx1"/>
                </a:solidFill>
              </a:rPr>
              <a:t>We can say that fuel effect the selling price is false</a:t>
            </a:r>
            <a:endParaRPr lang="en-IN" sz="1600" i="1" dirty="0">
              <a:ln w="0"/>
              <a:solidFill>
                <a:schemeClr val="tx1"/>
              </a:solidFill>
            </a:endParaRPr>
          </a:p>
        </p:txBody>
      </p:sp>
      <p:sp>
        <p:nvSpPr>
          <p:cNvPr id="18" name="Arrow: Down 17">
            <a:extLst>
              <a:ext uri="{FF2B5EF4-FFF2-40B4-BE49-F238E27FC236}">
                <a16:creationId xmlns:a16="http://schemas.microsoft.com/office/drawing/2014/main" id="{D13E3ED2-89B3-F68E-4D7A-0C4C2C456EEB}"/>
              </a:ext>
            </a:extLst>
          </p:cNvPr>
          <p:cNvSpPr/>
          <p:nvPr/>
        </p:nvSpPr>
        <p:spPr>
          <a:xfrm>
            <a:off x="1476462" y="2072081"/>
            <a:ext cx="192947" cy="2590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F1421B71-2986-3122-89B7-149738935C18}"/>
              </a:ext>
            </a:extLst>
          </p:cNvPr>
          <p:cNvSpPr/>
          <p:nvPr/>
        </p:nvSpPr>
        <p:spPr>
          <a:xfrm>
            <a:off x="3372685" y="1519336"/>
            <a:ext cx="1358396" cy="2625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027924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691</TotalTime>
  <Words>1566</Words>
  <Application>Microsoft Office PowerPoint</Application>
  <PresentationFormat>Widescreen</PresentationFormat>
  <Paragraphs>111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Helvetica Neue</vt:lpstr>
      <vt:lpstr>Times New Roman</vt:lpstr>
      <vt:lpstr>Trebuchet MS</vt:lpstr>
      <vt:lpstr>Wingdings 3</vt:lpstr>
      <vt:lpstr>Facet</vt:lpstr>
      <vt:lpstr>Mini Project on Used cars</vt:lpstr>
      <vt:lpstr>Data Set Description  The Data set comprises of  total  7,907 Rows &amp; 19 columns, information contain about the used cars     </vt:lpstr>
      <vt:lpstr>Business problem Understanding &amp; Descriptions </vt:lpstr>
      <vt:lpstr>Basic info about the Data set</vt:lpstr>
      <vt:lpstr>Brand &amp; Model Name of the used cars</vt:lpstr>
      <vt:lpstr>4 Regions where the Used Care sales has been done</vt:lpstr>
      <vt:lpstr>Analysis on the basis of some Statistics.</vt:lpstr>
      <vt:lpstr>Five Point Summary &amp; Descriptive statistics</vt:lpstr>
      <vt:lpstr>Hypothesis Testing</vt:lpstr>
      <vt:lpstr>Predicting the Price of Used Car by Exploratory Data Analysis    </vt:lpstr>
      <vt:lpstr>Let’s Check some of the Outliers </vt:lpstr>
      <vt:lpstr>Using IQR method</vt:lpstr>
      <vt:lpstr>Scatterplot &amp; Transforming the Data</vt:lpstr>
      <vt:lpstr>Inferences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on Used cars</dc:title>
  <dc:creator>User</dc:creator>
  <cp:lastModifiedBy>User</cp:lastModifiedBy>
  <cp:revision>41</cp:revision>
  <dcterms:created xsi:type="dcterms:W3CDTF">2023-02-06T18:30:46Z</dcterms:created>
  <dcterms:modified xsi:type="dcterms:W3CDTF">2023-02-21T18:37:13Z</dcterms:modified>
</cp:coreProperties>
</file>