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411" r:id="rId2"/>
    <p:sldId id="426" r:id="rId3"/>
    <p:sldId id="427" r:id="rId4"/>
    <p:sldId id="428" r:id="rId5"/>
    <p:sldId id="430" r:id="rId6"/>
    <p:sldId id="431" r:id="rId7"/>
    <p:sldId id="433" r:id="rId8"/>
    <p:sldId id="434" r:id="rId9"/>
    <p:sldId id="436" r:id="rId10"/>
    <p:sldId id="421" r:id="rId11"/>
    <p:sldId id="423" r:id="rId12"/>
    <p:sldId id="424" r:id="rId13"/>
    <p:sldId id="425" r:id="rId14"/>
    <p:sldId id="437" r:id="rId15"/>
    <p:sldId id="43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49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C2AEA-C707-474E-A12C-36909FF01EE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F58C-54EC-4B45-858C-75502BF1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3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1D0E-75DA-4D1A-A882-EAAC51B94BD9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0FC-56F9-4C02-8580-D6DD6925B516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0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F415-4C48-4FD0-A288-15CA56E663F5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84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B384-8DC1-4A44-9739-A13251DEAA17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FC01-3D63-4F3B-B313-7612BD195A15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6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D2B7-F0AE-468A-B730-C12BC941E7D2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23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C341-393A-4483-9DC0-9A1927449AF1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6A3-55BB-4EEE-B1FF-0D7A208339A5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98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77A-3E9B-48E9-B0F2-5882CC9D44FC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3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B384-8DC1-4A44-9739-A13251DEAA17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2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2167-D947-474C-BFCE-99D61B2C4BFC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6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6A7-F1B9-49A4-B518-6C65F9AC9EA7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F790-0979-4B25-A374-2E036384F0C0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3E39-F382-4E1D-9480-FCC11A6F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7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976182" y="2708920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C4-1</a:t>
            </a:r>
          </a:p>
          <a:p>
            <a:pPr>
              <a:lnSpc>
                <a:spcPct val="150000"/>
              </a:lnSpc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資料擷取分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ti1.kknews.cc/SIG=2p4mptq/ctp-vzntr/1535007383056r26oor4706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34" y="764704"/>
            <a:ext cx="2706116" cy="18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9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56715"/>
              </p:ext>
            </p:extLst>
          </p:nvPr>
        </p:nvGraphicFramePr>
        <p:xfrm>
          <a:off x="611560" y="2949438"/>
          <a:ext cx="8229598" cy="3575906"/>
        </p:xfrm>
        <a:graphic>
          <a:graphicData uri="http://schemas.openxmlformats.org/drawingml/2006/table">
            <a:tbl>
              <a:tblPr firstRow="1" firstCol="1" bandRow="1"/>
              <a:tblGrid>
                <a:gridCol w="1222334">
                  <a:extLst>
                    <a:ext uri="{9D8B030D-6E8A-4147-A177-3AD203B41FA5}">
                      <a16:colId xmlns:a16="http://schemas.microsoft.com/office/drawing/2014/main" val="2928139675"/>
                    </a:ext>
                  </a:extLst>
                </a:gridCol>
                <a:gridCol w="1369954">
                  <a:extLst>
                    <a:ext uri="{9D8B030D-6E8A-4147-A177-3AD203B41FA5}">
                      <a16:colId xmlns:a16="http://schemas.microsoft.com/office/drawing/2014/main" val="30223271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695537925"/>
                    </a:ext>
                  </a:extLst>
                </a:gridCol>
                <a:gridCol w="2973014">
                  <a:extLst>
                    <a:ext uri="{9D8B030D-6E8A-4147-A177-3AD203B41FA5}">
                      <a16:colId xmlns:a16="http://schemas.microsoft.com/office/drawing/2014/main" val="566546942"/>
                    </a:ext>
                  </a:extLst>
                </a:gridCol>
              </a:tblGrid>
              <a:tr h="534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索引值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屬性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說明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資料不存在的回傳值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44539"/>
                  </a:ext>
                </a:extLst>
              </a:tr>
              <a:tr h="434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scheme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網址的通訊協定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空字串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026650"/>
                  </a:ext>
                </a:extLst>
              </a:tr>
              <a:tr h="434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netloc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網站網址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空字串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6739"/>
                  </a:ext>
                </a:extLst>
              </a:tr>
              <a:tr h="434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path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網站路徑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空字串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43520"/>
                  </a:ext>
                </a:extLst>
              </a:tr>
              <a:tr h="434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params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查詢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url</a:t>
                      </a: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的參數字串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空字串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82205"/>
                  </a:ext>
                </a:extLst>
              </a:tr>
              <a:tr h="434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query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查詢字串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空字串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820139"/>
                  </a:ext>
                </a:extLst>
              </a:tr>
              <a:tr h="434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fragment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網頁框架名稱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空字串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92252"/>
                  </a:ext>
                </a:extLst>
              </a:tr>
              <a:tr h="434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port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網頁通訊埠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None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2916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05788" y="481892"/>
            <a:ext cx="8047806" cy="244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zh-TW" sz="3600" b="1" dirty="0" smtClean="0"/>
              <a:t>網址解析</a:t>
            </a:r>
            <a:r>
              <a:rPr lang="en-US" altLang="zh-TW" sz="3600" b="1" dirty="0" smtClean="0"/>
              <a:t>: </a:t>
            </a:r>
            <a:r>
              <a:rPr lang="en-US" altLang="zh-TW" sz="3600" b="1" dirty="0" err="1" smtClean="0"/>
              <a:t>urlparse</a:t>
            </a:r>
            <a:r>
              <a:rPr lang="en-US" altLang="zh-TW" sz="3600" b="1" dirty="0" smtClean="0"/>
              <a:t>( )</a:t>
            </a:r>
            <a:r>
              <a:rPr lang="zh-TW" altLang="zh-TW" sz="3600" b="1" dirty="0" smtClean="0"/>
              <a:t>函式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zh-TW" sz="2000" dirty="0" smtClean="0"/>
              <a:t>運用</a:t>
            </a:r>
            <a:r>
              <a:rPr lang="en-US" altLang="zh-TW" sz="2000" dirty="0" err="1" smtClean="0"/>
              <a:t>urllib</a:t>
            </a:r>
            <a:r>
              <a:rPr lang="zh-TW" altLang="zh-TW" sz="2000" dirty="0" smtClean="0"/>
              <a:t>套件的</a:t>
            </a:r>
            <a:r>
              <a:rPr lang="en-US" altLang="zh-TW" sz="2000" dirty="0" err="1" smtClean="0"/>
              <a:t>urlparse</a:t>
            </a:r>
            <a:r>
              <a:rPr lang="en-US" altLang="zh-TW" sz="2000" dirty="0" smtClean="0"/>
              <a:t>( )</a:t>
            </a:r>
            <a:r>
              <a:rPr lang="zh-TW" altLang="zh-TW" sz="2000" dirty="0" smtClean="0"/>
              <a:t>函式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它屬</a:t>
            </a:r>
            <a:r>
              <a:rPr lang="zh-TW" altLang="en-US" sz="2000" dirty="0" smtClean="0"/>
              <a:t>於</a:t>
            </a:r>
            <a:r>
              <a:rPr lang="en-US" altLang="zh-TW" sz="2000" dirty="0"/>
              <a:t>parse</a:t>
            </a:r>
            <a:r>
              <a:rPr lang="zh-TW" altLang="en-US" sz="2000" dirty="0"/>
              <a:t>模組</a:t>
            </a:r>
            <a:r>
              <a:rPr lang="en-US" altLang="zh-TW" sz="2000" dirty="0"/>
              <a:t>)</a:t>
            </a:r>
            <a:r>
              <a:rPr lang="zh-TW" altLang="zh-TW" sz="2000" dirty="0" smtClean="0"/>
              <a:t>，</a:t>
            </a:r>
            <a:r>
              <a:rPr lang="zh-TW" altLang="en-US" sz="2000" dirty="0"/>
              <a:t>可</a:t>
            </a:r>
            <a:r>
              <a:rPr lang="zh-TW" altLang="zh-TW" sz="2000" dirty="0" smtClean="0"/>
              <a:t>對網站網址進行解析，語法如下：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b="1" dirty="0" err="1" smtClean="0">
                <a:solidFill>
                  <a:srgbClr val="FF0000"/>
                </a:solidFill>
              </a:rPr>
              <a:t>urlparse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</a:t>
            </a:r>
            <a:r>
              <a:rPr lang="zh-TW" altLang="zh-TW" sz="2000" b="1" dirty="0" smtClean="0">
                <a:solidFill>
                  <a:srgbClr val="FF0000"/>
                </a:solidFill>
              </a:rPr>
              <a:t>網址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TW" altLang="zh-TW" sz="800" dirty="0" smtClean="0">
              <a:solidFill>
                <a:srgbClr val="FF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err="1" smtClean="0"/>
              <a:t>urlparse</a:t>
            </a:r>
            <a:r>
              <a:rPr lang="en-US" altLang="zh-TW" sz="2000" dirty="0" smtClean="0"/>
              <a:t>( )</a:t>
            </a:r>
            <a:r>
              <a:rPr lang="zh-TW" altLang="zh-TW" sz="2000" dirty="0" smtClean="0"/>
              <a:t>函式執行後，會回傳一個</a:t>
            </a:r>
            <a:r>
              <a:rPr lang="en-US" altLang="zh-TW" sz="2000" dirty="0" smtClean="0"/>
              <a:t> 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ParseResult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zh-TW" sz="2000" dirty="0" smtClean="0"/>
              <a:t>物件，其屬性資料如下：</a:t>
            </a:r>
          </a:p>
        </p:txBody>
      </p:sp>
    </p:spTree>
    <p:extLst>
      <p:ext uri="{BB962C8B-B14F-4D97-AF65-F5344CB8AC3E}">
        <p14:creationId xmlns:p14="http://schemas.microsoft.com/office/powerpoint/2010/main" val="85716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595434"/>
              </p:ext>
            </p:extLst>
          </p:nvPr>
        </p:nvGraphicFramePr>
        <p:xfrm>
          <a:off x="611560" y="2846614"/>
          <a:ext cx="8147249" cy="3874862"/>
        </p:xfrm>
        <a:graphic>
          <a:graphicData uri="http://schemas.openxmlformats.org/drawingml/2006/table">
            <a:tbl>
              <a:tblPr firstRow="1" firstCol="1" bandRow="1"/>
              <a:tblGrid>
                <a:gridCol w="1728192">
                  <a:extLst>
                    <a:ext uri="{9D8B030D-6E8A-4147-A177-3AD203B41FA5}">
                      <a16:colId xmlns:a16="http://schemas.microsoft.com/office/drawing/2014/main" val="2419767908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325237581"/>
                    </a:ext>
                  </a:extLst>
                </a:gridCol>
                <a:gridCol w="2098577">
                  <a:extLst>
                    <a:ext uri="{9D8B030D-6E8A-4147-A177-3AD203B41FA5}">
                      <a16:colId xmlns:a16="http://schemas.microsoft.com/office/drawing/2014/main" val="1985686737"/>
                    </a:ext>
                  </a:extLst>
                </a:gridCol>
              </a:tblGrid>
              <a:tr h="50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屬性或函式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說明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範例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074525"/>
                  </a:ext>
                </a:extLst>
              </a:tr>
              <a:tr h="979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read( 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以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byte</a:t>
                      </a: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的方式讀取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urllib.response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物件，如要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轉成字串需搭配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decode( )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函式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uo.read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 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18638"/>
                  </a:ext>
                </a:extLst>
              </a:tr>
              <a:tr h="691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geturl( )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取得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urllib.response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物件的</a:t>
                      </a: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網頁網址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uo.geturl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 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991587"/>
                  </a:ext>
                </a:extLst>
              </a:tr>
              <a:tr h="682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getheader( )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取得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urllib.response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物件的</a:t>
                      </a: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網頁表頭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uo.getheader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 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16151"/>
                  </a:ext>
                </a:extLst>
              </a:tr>
              <a:tr h="1013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status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伺服器回傳的狀態碼</a:t>
                      </a:r>
                      <a:r>
                        <a:rPr lang="zh-TW" sz="2000" kern="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，</a:t>
                      </a:r>
                      <a:endParaRPr lang="en-US" altLang="zh-TW" sz="2000" kern="0" dirty="0" smtClea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例如</a:t>
                      </a: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：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  <a:r>
                        <a:rPr lang="zh-TW" sz="20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表示成功獲得資料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uo.status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4702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091827" y="980728"/>
            <a:ext cx="7666981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zh-TW" sz="2000" dirty="0" smtClean="0"/>
              <a:t>運用</a:t>
            </a:r>
            <a:r>
              <a:rPr lang="en-US" altLang="zh-TW" sz="2000" dirty="0" err="1" smtClean="0"/>
              <a:t>urllib</a:t>
            </a:r>
            <a:r>
              <a:rPr lang="zh-TW" altLang="zh-TW" sz="2000" dirty="0" smtClean="0"/>
              <a:t>套件的</a:t>
            </a:r>
            <a:r>
              <a:rPr lang="en-US" altLang="zh-TW" sz="2000" dirty="0" err="1" smtClean="0"/>
              <a:t>urlopen</a:t>
            </a:r>
            <a:r>
              <a:rPr lang="en-US" altLang="zh-TW" sz="2000" dirty="0" smtClean="0"/>
              <a:t>( )</a:t>
            </a:r>
            <a:r>
              <a:rPr lang="zh-TW" altLang="zh-TW" sz="2000" dirty="0" smtClean="0"/>
              <a:t>函式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它屬</a:t>
            </a:r>
            <a:r>
              <a:rPr lang="zh-TW" altLang="zh-TW" sz="2000" dirty="0" smtClean="0"/>
              <a:t>於</a:t>
            </a:r>
            <a:r>
              <a:rPr lang="en-US" altLang="zh-TW" sz="2000" dirty="0"/>
              <a:t>request</a:t>
            </a:r>
            <a:r>
              <a:rPr lang="zh-TW" altLang="zh-TW" sz="2000" dirty="0"/>
              <a:t>模組</a:t>
            </a:r>
            <a:r>
              <a:rPr lang="en-US" altLang="zh-TW" sz="2000" dirty="0"/>
              <a:t>) </a:t>
            </a:r>
            <a:r>
              <a:rPr lang="zh-TW" altLang="zh-TW" sz="2000" dirty="0" smtClean="0"/>
              <a:t>，</a:t>
            </a:r>
            <a:r>
              <a:rPr lang="zh-TW" altLang="en-US" sz="2000" dirty="0"/>
              <a:t>可</a:t>
            </a:r>
            <a:r>
              <a:rPr lang="zh-TW" altLang="zh-TW" sz="2000" dirty="0" smtClean="0"/>
              <a:t>對網頁進行擷取，語法如下：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b="1" dirty="0" err="1" smtClean="0">
                <a:solidFill>
                  <a:srgbClr val="FF0000"/>
                </a:solidFill>
              </a:rPr>
              <a:t>urlopen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</a:t>
            </a:r>
            <a:r>
              <a:rPr lang="zh-TW" altLang="zh-TW" sz="2000" b="1" dirty="0" smtClean="0">
                <a:solidFill>
                  <a:srgbClr val="FF0000"/>
                </a:solidFill>
              </a:rPr>
              <a:t>網址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TW" altLang="zh-TW" sz="8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err="1" smtClean="0"/>
              <a:t>urlopen</a:t>
            </a:r>
            <a:r>
              <a:rPr lang="en-US" altLang="zh-TW" sz="2000" dirty="0" smtClean="0"/>
              <a:t>( )</a:t>
            </a:r>
            <a:r>
              <a:rPr lang="zh-TW" altLang="zh-TW" sz="2000" dirty="0" smtClean="0"/>
              <a:t>函式執行後，會回傳一個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urllib.response</a:t>
            </a:r>
            <a:r>
              <a:rPr lang="zh-TW" altLang="zh-TW" sz="2000" dirty="0" smtClean="0"/>
              <a:t>物件，假設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urllib.request.urlopen</a:t>
            </a:r>
            <a:r>
              <a:rPr lang="zh-TW" altLang="zh-TW" sz="2000" dirty="0" smtClean="0"/>
              <a:t>的物件名稱為</a:t>
            </a:r>
            <a:r>
              <a:rPr lang="en-US" altLang="zh-TW" sz="2000" dirty="0" err="1" smtClean="0"/>
              <a:t>uo</a:t>
            </a:r>
            <a:r>
              <a:rPr lang="zh-TW" altLang="zh-TW" sz="2000" dirty="0" smtClean="0"/>
              <a:t>，其屬性資料如下：</a:t>
            </a:r>
            <a:endParaRPr lang="zh-TW" altLang="zh-TW" sz="2000" dirty="0"/>
          </a:p>
        </p:txBody>
      </p:sp>
      <p:sp>
        <p:nvSpPr>
          <p:cNvPr id="7" name="矩形 6"/>
          <p:cNvSpPr/>
          <p:nvPr/>
        </p:nvSpPr>
        <p:spPr>
          <a:xfrm>
            <a:off x="1885379" y="203995"/>
            <a:ext cx="518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600" b="1" dirty="0"/>
              <a:t>網頁</a:t>
            </a:r>
            <a:r>
              <a:rPr lang="zh-TW" altLang="zh-TW" sz="3600" b="1" dirty="0" smtClean="0"/>
              <a:t>擷取</a:t>
            </a:r>
            <a:r>
              <a:rPr lang="en-US" altLang="zh-TW" sz="3600" b="1" dirty="0" smtClean="0"/>
              <a:t>: </a:t>
            </a:r>
            <a:r>
              <a:rPr lang="en-US" altLang="zh-TW" sz="3600" b="1" dirty="0" err="1" smtClean="0"/>
              <a:t>urlopen</a:t>
            </a:r>
            <a:r>
              <a:rPr lang="en-US" altLang="zh-TW" sz="3600" b="1" dirty="0"/>
              <a:t>( </a:t>
            </a:r>
            <a:r>
              <a:rPr lang="en-US" altLang="zh-TW" sz="3600" b="1" dirty="0" smtClean="0"/>
              <a:t>) </a:t>
            </a:r>
            <a:r>
              <a:rPr lang="zh-TW" altLang="zh-TW" sz="3600" b="1" dirty="0" smtClean="0"/>
              <a:t>函</a:t>
            </a:r>
            <a:r>
              <a:rPr lang="zh-TW" altLang="zh-TW" sz="3600" b="1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45686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751662" cy="83162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/>
              <a:t>requests</a:t>
            </a:r>
            <a:r>
              <a:rPr lang="zh-TW" altLang="zh-TW" sz="4000" b="1" dirty="0" smtClean="0"/>
              <a:t>套件</a:t>
            </a:r>
            <a:r>
              <a:rPr lang="en-US" altLang="zh-TW" sz="4000" b="1" dirty="0" smtClean="0"/>
              <a:t>:</a:t>
            </a:r>
            <a:r>
              <a:rPr lang="zh-TW" altLang="en-US" sz="4000" b="1" dirty="0" smtClean="0"/>
              <a:t> </a:t>
            </a:r>
            <a:r>
              <a:rPr lang="zh-TW" altLang="zh-TW" sz="4000" b="1" dirty="0" smtClean="0"/>
              <a:t>網頁</a:t>
            </a:r>
            <a:r>
              <a:rPr lang="zh-TW" altLang="zh-TW" sz="4000" b="1" dirty="0"/>
              <a:t>擷取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72816"/>
            <a:ext cx="8064896" cy="346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requests</a:t>
            </a:r>
            <a:r>
              <a:rPr lang="zh-TW" altLang="zh-TW" sz="2400" dirty="0"/>
              <a:t>套件為第三方套件</a:t>
            </a:r>
            <a:r>
              <a:rPr lang="zh-TW" altLang="zh-TW" sz="2400" dirty="0" smtClean="0"/>
              <a:t>，在</a:t>
            </a:r>
            <a:r>
              <a:rPr lang="zh-TW" altLang="zh-TW" sz="2400" dirty="0"/>
              <a:t>安裝整合開發環境</a:t>
            </a:r>
            <a:r>
              <a:rPr lang="en-US" altLang="zh-TW" sz="2400" dirty="0"/>
              <a:t>Anaconda</a:t>
            </a:r>
            <a:r>
              <a:rPr lang="zh-TW" altLang="zh-TW" sz="2400" dirty="0"/>
              <a:t>套件時，</a:t>
            </a:r>
            <a:r>
              <a:rPr lang="zh-TW" altLang="zh-TW" sz="2400" dirty="0" smtClean="0"/>
              <a:t>已</a:t>
            </a:r>
            <a:r>
              <a:rPr lang="zh-TW" altLang="en-US" sz="2400" dirty="0" smtClean="0"/>
              <a:t>內含</a:t>
            </a:r>
            <a:r>
              <a:rPr lang="zh-TW" altLang="zh-TW" sz="2400" dirty="0" smtClean="0"/>
              <a:t>安裝</a:t>
            </a:r>
            <a:r>
              <a:rPr lang="zh-TW" altLang="zh-TW" sz="2400" dirty="0"/>
              <a:t>了</a:t>
            </a:r>
            <a:r>
              <a:rPr lang="en-US" altLang="zh-TW" sz="2400" dirty="0"/>
              <a:t>requests</a:t>
            </a:r>
            <a:r>
              <a:rPr lang="zh-TW" altLang="zh-TW" sz="2400" dirty="0"/>
              <a:t>套件。使用</a:t>
            </a:r>
            <a:r>
              <a:rPr lang="en-US" altLang="zh-TW" sz="2400" dirty="0"/>
              <a:t>requests</a:t>
            </a:r>
            <a:r>
              <a:rPr lang="zh-TW" altLang="zh-TW" sz="2400" dirty="0"/>
              <a:t>套件的</a:t>
            </a:r>
            <a:r>
              <a:rPr lang="en-US" altLang="zh-TW" sz="2400" dirty="0"/>
              <a:t>get( )</a:t>
            </a:r>
            <a:r>
              <a:rPr lang="zh-TW" altLang="zh-TW" sz="2400" dirty="0"/>
              <a:t>函式，可以讀取網頁的資料</a:t>
            </a:r>
            <a:r>
              <a:rPr lang="zh-TW" altLang="zh-TW" sz="2400" dirty="0" smtClean="0"/>
              <a:t>，語法</a:t>
            </a:r>
            <a:r>
              <a:rPr lang="zh-TW" altLang="zh-TW" sz="2400" dirty="0"/>
              <a:t>如下</a:t>
            </a:r>
            <a:r>
              <a:rPr lang="zh-TW" altLang="zh-TW" sz="2400" dirty="0" smtClean="0"/>
              <a:t>：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zh-TW" sz="1000" dirty="0"/>
          </a:p>
          <a:p>
            <a:pPr marL="400050" lvl="1" indent="0" algn="ctr">
              <a:buNone/>
            </a:pPr>
            <a:r>
              <a:rPr lang="en-US" altLang="zh-TW" sz="2400" b="1" dirty="0" err="1">
                <a:solidFill>
                  <a:srgbClr val="FF0000"/>
                </a:solidFill>
              </a:rPr>
              <a:t>r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equests.get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zh-TW" sz="2400" b="1" dirty="0">
                <a:solidFill>
                  <a:srgbClr val="FF0000"/>
                </a:solidFill>
              </a:rPr>
              <a:t>網址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</a:p>
          <a:p>
            <a:pPr marL="400050" lvl="1" indent="0" algn="ctr">
              <a:buNone/>
            </a:pPr>
            <a:endParaRPr lang="zh-TW" altLang="zh-TW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/>
              <a:t>get( )</a:t>
            </a:r>
            <a:r>
              <a:rPr lang="zh-TW" altLang="zh-TW" sz="2400" dirty="0"/>
              <a:t>函式會對</a:t>
            </a:r>
            <a:r>
              <a:rPr lang="zh-TW" altLang="zh-TW" sz="2400" dirty="0" smtClean="0"/>
              <a:t>伺服器</a:t>
            </a:r>
            <a:r>
              <a:rPr lang="en-US" altLang="zh-TW" sz="2400" dirty="0" smtClean="0"/>
              <a:t> (Server) </a:t>
            </a:r>
            <a:r>
              <a:rPr lang="zh-TW" altLang="zh-TW" sz="2400" b="1" dirty="0" smtClean="0"/>
              <a:t>提出</a:t>
            </a:r>
            <a:r>
              <a:rPr lang="zh-TW" altLang="zh-TW" sz="2400" b="1" dirty="0"/>
              <a:t>取得網頁資料的</a:t>
            </a:r>
            <a:r>
              <a:rPr lang="zh-TW" altLang="zh-TW" sz="2400" b="1" dirty="0" smtClean="0"/>
              <a:t>請求</a:t>
            </a:r>
            <a:r>
              <a:rPr lang="en-US" altLang="zh-TW" sz="2400" dirty="0" smtClean="0"/>
              <a:t>(Request</a:t>
            </a:r>
            <a:r>
              <a:rPr lang="en-US" altLang="zh-TW" sz="2400" dirty="0"/>
              <a:t>)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伺服器接到請求後，</a:t>
            </a:r>
            <a:r>
              <a:rPr lang="zh-TW" altLang="zh-TW" sz="2400" dirty="0" smtClean="0"/>
              <a:t>回應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(Response</a:t>
            </a:r>
            <a:r>
              <a:rPr lang="en-US" altLang="zh-TW" sz="2400" dirty="0"/>
              <a:t>)</a:t>
            </a:r>
            <a:r>
              <a:rPr lang="zh-TW" altLang="zh-TW" sz="2400" dirty="0" smtClean="0"/>
              <a:t>網頁</a:t>
            </a:r>
            <a:r>
              <a:rPr lang="zh-TW" altLang="zh-TW" sz="2400" dirty="0"/>
              <a:t>的原始碼內容</a:t>
            </a:r>
            <a:r>
              <a:rPr lang="zh-TW" altLang="zh-TW" sz="2400" dirty="0" smtClean="0"/>
              <a:t>。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8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77151"/>
            <a:ext cx="6823670" cy="903634"/>
          </a:xfrm>
        </p:spPr>
        <p:txBody>
          <a:bodyPr>
            <a:normAutofit/>
          </a:bodyPr>
          <a:lstStyle/>
          <a:p>
            <a:r>
              <a:rPr lang="en-US" altLang="zh-TW" sz="4000" b="1" dirty="0" err="1" smtClean="0"/>
              <a:t>BeautifulSoup</a:t>
            </a:r>
            <a:r>
              <a:rPr lang="zh-TW" altLang="zh-TW" sz="4000" b="1" dirty="0" smtClean="0"/>
              <a:t>套件</a:t>
            </a:r>
            <a:r>
              <a:rPr lang="en-US" altLang="zh-TW" sz="4000" b="1" dirty="0" smtClean="0"/>
              <a:t>:</a:t>
            </a:r>
            <a:r>
              <a:rPr lang="zh-TW" altLang="en-US" sz="4000" b="1" dirty="0" smtClean="0"/>
              <a:t> </a:t>
            </a:r>
            <a:r>
              <a:rPr lang="zh-TW" altLang="zh-TW" sz="4000" b="1" dirty="0" smtClean="0"/>
              <a:t>網頁</a:t>
            </a:r>
            <a:r>
              <a:rPr lang="zh-TW" altLang="zh-TW" sz="4000" b="1" dirty="0"/>
              <a:t>解析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427" y="1268760"/>
            <a:ext cx="8496944" cy="2592288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BeautifulSoup</a:t>
            </a:r>
            <a:r>
              <a:rPr lang="zh-TW" altLang="zh-TW" sz="2400" dirty="0"/>
              <a:t>套件為第三方套件</a:t>
            </a:r>
            <a:r>
              <a:rPr lang="zh-TW" altLang="zh-TW" sz="2400" dirty="0" smtClean="0"/>
              <a:t>，在</a:t>
            </a:r>
            <a:r>
              <a:rPr lang="zh-TW" altLang="zh-TW" sz="2400" dirty="0"/>
              <a:t>安裝整合開發環境</a:t>
            </a:r>
            <a:r>
              <a:rPr lang="en-US" altLang="zh-TW" sz="2400" dirty="0"/>
              <a:t>Anaconda</a:t>
            </a:r>
            <a:r>
              <a:rPr lang="zh-TW" altLang="zh-TW" sz="2400" dirty="0"/>
              <a:t>套件時，</a:t>
            </a:r>
            <a:r>
              <a:rPr lang="zh-TW" altLang="zh-TW" sz="2400" dirty="0" smtClean="0"/>
              <a:t>已</a:t>
            </a:r>
            <a:r>
              <a:rPr lang="zh-TW" altLang="en-US" sz="2400" dirty="0" smtClean="0"/>
              <a:t>內建</a:t>
            </a:r>
            <a:r>
              <a:rPr lang="zh-TW" altLang="zh-TW" sz="2400" dirty="0" smtClean="0"/>
              <a:t>安裝</a:t>
            </a:r>
            <a:r>
              <a:rPr lang="zh-TW" altLang="zh-TW" sz="2400" dirty="0"/>
              <a:t>了</a:t>
            </a:r>
            <a:r>
              <a:rPr lang="en-US" altLang="zh-TW" sz="2400" dirty="0" err="1"/>
              <a:t>BeautifulSoup</a:t>
            </a:r>
            <a:r>
              <a:rPr lang="zh-TW" altLang="zh-TW" sz="2400" dirty="0"/>
              <a:t>套件。</a:t>
            </a:r>
          </a:p>
          <a:p>
            <a:r>
              <a:rPr lang="en-US" altLang="zh-TW" sz="2400" dirty="0" err="1"/>
              <a:t>BeautifulSoup</a:t>
            </a:r>
            <a:r>
              <a:rPr lang="zh-TW" altLang="zh-TW" sz="2400" dirty="0"/>
              <a:t>套件與</a:t>
            </a:r>
            <a:r>
              <a:rPr lang="en-US" altLang="zh-TW" sz="2400" dirty="0"/>
              <a:t>requests</a:t>
            </a:r>
            <a:r>
              <a:rPr lang="zh-TW" altLang="zh-TW" sz="2400" dirty="0"/>
              <a:t>套件可以整合運用，由</a:t>
            </a:r>
            <a:r>
              <a:rPr lang="en-US" altLang="zh-TW" sz="2400" dirty="0" smtClean="0"/>
              <a:t>requests</a:t>
            </a:r>
            <a:r>
              <a:rPr lang="zh-TW" altLang="en-US" sz="2400" dirty="0" smtClean="0"/>
              <a:t> </a:t>
            </a:r>
            <a:r>
              <a:rPr lang="zh-TW" altLang="zh-TW" sz="2400" dirty="0" smtClean="0"/>
              <a:t>套件</a:t>
            </a:r>
            <a:r>
              <a:rPr lang="zh-TW" altLang="zh-TW" sz="2400" dirty="0"/>
              <a:t>取得網頁的原始碼，然後在</a:t>
            </a:r>
            <a:r>
              <a:rPr lang="en-US" altLang="zh-TW" sz="2400" dirty="0" err="1"/>
              <a:t>BeautifulSoup</a:t>
            </a:r>
            <a:r>
              <a:rPr lang="zh-TW" altLang="zh-TW" sz="2400" dirty="0"/>
              <a:t>套件中運用</a:t>
            </a:r>
            <a:r>
              <a:rPr lang="en-US" altLang="zh-TW" sz="2400" dirty="0" err="1"/>
              <a:t>html.parser</a:t>
            </a:r>
            <a:r>
              <a:rPr lang="zh-TW" altLang="zh-TW" sz="2400" dirty="0"/>
              <a:t>解析原始碼，自訂</a:t>
            </a:r>
            <a:r>
              <a:rPr lang="en-US" altLang="zh-TW" sz="2400" dirty="0" err="1"/>
              <a:t>bs</a:t>
            </a:r>
            <a:r>
              <a:rPr lang="zh-TW" altLang="zh-TW" sz="2400" dirty="0"/>
              <a:t>為</a:t>
            </a:r>
            <a:r>
              <a:rPr lang="en-US" altLang="zh-TW" sz="2400" dirty="0" err="1"/>
              <a:t>BeautifulSoup</a:t>
            </a:r>
            <a:r>
              <a:rPr lang="zh-TW" altLang="zh-TW" sz="2400" b="1" dirty="0"/>
              <a:t>型別物件名稱</a:t>
            </a:r>
            <a:r>
              <a:rPr lang="zh-TW" altLang="zh-TW" sz="2400" dirty="0" smtClean="0"/>
              <a:t>，語法</a:t>
            </a:r>
            <a:r>
              <a:rPr lang="zh-TW" altLang="zh-TW" sz="2400" dirty="0"/>
              <a:t>如下：</a:t>
            </a:r>
          </a:p>
          <a:p>
            <a:pPr marL="400050" lvl="1" indent="0" algn="ctr">
              <a:buNone/>
            </a:pPr>
            <a:r>
              <a:rPr lang="en-US" altLang="zh-TW" sz="2400" b="1" dirty="0" err="1">
                <a:solidFill>
                  <a:srgbClr val="FF0000"/>
                </a:solidFill>
              </a:rPr>
              <a:t>bs</a:t>
            </a:r>
            <a:r>
              <a:rPr lang="en-US" altLang="zh-TW" sz="2400" b="1" dirty="0">
                <a:solidFill>
                  <a:srgbClr val="FF0000"/>
                </a:solidFill>
              </a:rPr>
              <a:t>=</a:t>
            </a:r>
            <a:r>
              <a:rPr lang="en-US" altLang="zh-TW" sz="2400" b="1" dirty="0" err="1">
                <a:solidFill>
                  <a:srgbClr val="FF0000"/>
                </a:solidFill>
              </a:rPr>
              <a:t>BeautifulSoup</a:t>
            </a:r>
            <a:r>
              <a:rPr lang="en-US" altLang="zh-TW" sz="2400" b="1" dirty="0">
                <a:solidFill>
                  <a:srgbClr val="FF0000"/>
                </a:solidFill>
              </a:rPr>
              <a:t> (</a:t>
            </a:r>
            <a:r>
              <a:rPr lang="zh-TW" altLang="zh-TW" sz="2400" b="1" dirty="0">
                <a:solidFill>
                  <a:srgbClr val="FF0000"/>
                </a:solidFill>
              </a:rPr>
              <a:t>原始碼，</a:t>
            </a:r>
            <a:r>
              <a:rPr lang="en-US" altLang="zh-TW" sz="2400" b="1" dirty="0">
                <a:solidFill>
                  <a:srgbClr val="FF0000"/>
                </a:solidFill>
              </a:rPr>
              <a:t>'</a:t>
            </a:r>
            <a:r>
              <a:rPr lang="en-US" altLang="zh-TW" sz="2400" b="1" dirty="0" err="1">
                <a:solidFill>
                  <a:srgbClr val="FF0000"/>
                </a:solidFill>
              </a:rPr>
              <a:t>html.parser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')</a:t>
            </a:r>
            <a:endParaRPr lang="zh-TW" altLang="zh-TW" sz="24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57382" y="4246830"/>
            <a:ext cx="8263830" cy="2455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2400" dirty="0" smtClean="0"/>
              <a:t>目前</a:t>
            </a:r>
            <a:r>
              <a:rPr lang="en-US" altLang="zh-TW" sz="2400" dirty="0" err="1" smtClean="0"/>
              <a:t>BeautifulSoup</a:t>
            </a:r>
            <a:r>
              <a:rPr lang="zh-TW" altLang="zh-TW" sz="2400" dirty="0" smtClean="0"/>
              <a:t>套件已經發展到第</a:t>
            </a:r>
            <a:r>
              <a:rPr lang="en-US" altLang="zh-TW" sz="2400" dirty="0" smtClean="0"/>
              <a:t>4</a:t>
            </a:r>
            <a:r>
              <a:rPr lang="zh-TW" altLang="zh-TW" sz="2400" dirty="0" smtClean="0"/>
              <a:t>版，簡稱</a:t>
            </a:r>
            <a:r>
              <a:rPr lang="en-US" altLang="zh-TW" sz="2400" dirty="0" smtClean="0"/>
              <a:t>bs4</a:t>
            </a:r>
            <a:r>
              <a:rPr lang="zh-TW" altLang="zh-TW" sz="2400" dirty="0" smtClean="0"/>
              <a:t>，匯入</a:t>
            </a:r>
            <a:r>
              <a:rPr lang="en-US" altLang="zh-TW" sz="2400" dirty="0" err="1" smtClean="0"/>
              <a:t>BeautifulSoup</a:t>
            </a:r>
            <a:r>
              <a:rPr lang="zh-TW" altLang="zh-TW" sz="2400" dirty="0" smtClean="0"/>
              <a:t>套件的語法如下：</a:t>
            </a:r>
          </a:p>
          <a:p>
            <a:pPr marL="400050" lvl="1" indent="0" algn="ctr">
              <a:buFont typeface="Arial" panose="020B0604020202020204" pitchFamily="34" charset="0"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from bs4 import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BeautifulSoup</a:t>
            </a:r>
            <a:endParaRPr lang="zh-TW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find( )</a:t>
            </a:r>
            <a:r>
              <a:rPr lang="zh-TW" altLang="zh-TW" sz="2400" dirty="0" smtClean="0"/>
              <a:t>函式與</a:t>
            </a:r>
            <a:r>
              <a:rPr lang="en-US" altLang="zh-TW" sz="2400" dirty="0" smtClean="0"/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find_all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 )</a:t>
            </a:r>
            <a:r>
              <a:rPr lang="zh-TW" altLang="zh-TW" sz="2400" dirty="0" smtClean="0"/>
              <a:t>函式，可以搭配屬性名稱與屬性內容，</a:t>
            </a:r>
            <a:r>
              <a:rPr lang="zh-TW" altLang="zh-TW" sz="2400" b="1" dirty="0" smtClean="0"/>
              <a:t>讀取出符合屬性的標籤資料</a:t>
            </a:r>
            <a:r>
              <a:rPr lang="zh-TW" altLang="zh-TW" sz="2400" dirty="0" smtClean="0"/>
              <a:t>，語法如下：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find('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標籤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',{ '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屬性名稱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'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'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屬性內容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'})</a:t>
            </a:r>
            <a:endParaRPr lang="zh-TW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4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84335" y="260648"/>
            <a:ext cx="80185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BeautifulSoup</a:t>
            </a:r>
            <a:r>
              <a:rPr lang="zh-TW" altLang="zh-TW" sz="3600" dirty="0" smtClean="0"/>
              <a:t>套件</a:t>
            </a:r>
            <a:r>
              <a:rPr lang="zh-TW" altLang="en-US" sz="3600" dirty="0" smtClean="0"/>
              <a:t>常見的屬性或函式有</a:t>
            </a:r>
            <a:r>
              <a:rPr lang="en-US" altLang="zh-TW" sz="3600" dirty="0" smtClean="0"/>
              <a:t>:</a:t>
            </a:r>
          </a:p>
          <a:p>
            <a:r>
              <a:rPr lang="en-US" altLang="zh-TW" sz="3600" dirty="0"/>
              <a:t>t</a:t>
            </a:r>
            <a:r>
              <a:rPr lang="en-US" altLang="zh-TW" sz="3600" dirty="0" smtClean="0"/>
              <a:t>itle, text, find('</a:t>
            </a:r>
            <a:r>
              <a:rPr lang="zh-TW" altLang="en-US" sz="3600" dirty="0" smtClean="0"/>
              <a:t>標籤</a:t>
            </a:r>
            <a:r>
              <a:rPr lang="en-US" altLang="zh-TW" sz="3600" dirty="0" smtClean="0"/>
              <a:t>'), </a:t>
            </a:r>
            <a:r>
              <a:rPr lang="en-US" altLang="zh-TW" sz="3600" dirty="0" err="1" smtClean="0"/>
              <a:t>find_all</a:t>
            </a:r>
            <a:r>
              <a:rPr lang="en-US" altLang="zh-TW" sz="3600" dirty="0" smtClean="0"/>
              <a:t>('</a:t>
            </a:r>
            <a:r>
              <a:rPr lang="zh-TW" altLang="en-US" sz="3600" dirty="0" smtClean="0"/>
              <a:t>標籤</a:t>
            </a:r>
            <a:r>
              <a:rPr lang="en-US" altLang="zh-TW" sz="3600" dirty="0" smtClean="0"/>
              <a:t>')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11560" y="1844824"/>
            <a:ext cx="8352928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假設</a:t>
            </a:r>
            <a:r>
              <a:rPr lang="en-US" altLang="zh-TW" sz="2400" dirty="0" err="1" smtClean="0"/>
              <a:t>BeautifulSoup</a:t>
            </a:r>
            <a:r>
              <a:rPr lang="zh-TW" altLang="en-US" sz="2400" dirty="0"/>
              <a:t>型別物件名稱</a:t>
            </a:r>
            <a:r>
              <a:rPr lang="zh-TW" altLang="en-US" sz="2400" dirty="0" smtClean="0"/>
              <a:t>為</a:t>
            </a:r>
            <a:r>
              <a:rPr lang="en-US" altLang="zh-TW" sz="2400" dirty="0" err="1" smtClean="0"/>
              <a:t>bs</a:t>
            </a:r>
            <a:r>
              <a:rPr lang="en-US" altLang="zh-TW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err="1" smtClean="0">
                <a:solidFill>
                  <a:srgbClr val="FF0000"/>
                </a:solidFill>
              </a:rPr>
              <a:t>bs.title</a:t>
            </a:r>
            <a:r>
              <a:rPr lang="zh-TW" altLang="en-US" sz="2400" dirty="0" smtClean="0"/>
              <a:t> 可以取得網頁的標題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b="1" dirty="0" err="1" smtClean="0">
                <a:solidFill>
                  <a:srgbClr val="FF0000"/>
                </a:solidFill>
              </a:rPr>
              <a:t>bs.text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可以</a:t>
            </a:r>
            <a:r>
              <a:rPr lang="zh-TW" altLang="en-US" sz="2400" dirty="0"/>
              <a:t>取得</a:t>
            </a:r>
            <a:r>
              <a:rPr lang="zh-TW" altLang="en-US" sz="2400" dirty="0" smtClean="0"/>
              <a:t>網頁去除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標籤後的內容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rgbClr val="FF0000"/>
                </a:solidFill>
              </a:rPr>
              <a:t>b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s.find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('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標籤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') </a:t>
            </a:r>
            <a:r>
              <a:rPr lang="zh-TW" altLang="en-US" sz="2400" dirty="0" smtClean="0"/>
              <a:t>找出第一個符合指定條件的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標籤</a:t>
            </a:r>
            <a:r>
              <a:rPr lang="en-US" altLang="zh-TW" sz="2400" dirty="0" smtClean="0"/>
              <a:t>,</a:t>
            </a:r>
          </a:p>
          <a:p>
            <a:r>
              <a:rPr lang="zh-TW" altLang="en-US" sz="2400" dirty="0" smtClean="0"/>
              <a:t>                           其傳回值為字串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如找不到資料則傳回</a:t>
            </a:r>
            <a:r>
              <a:rPr lang="en-US" altLang="zh-TW" sz="2400" dirty="0" smtClean="0"/>
              <a:t>None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err="1" smtClean="0">
                <a:solidFill>
                  <a:srgbClr val="FF0000"/>
                </a:solidFill>
              </a:rPr>
              <a:t>bs.find_all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('</a:t>
            </a:r>
            <a:r>
              <a:rPr lang="zh-TW" altLang="en-US" sz="2400" b="1" dirty="0">
                <a:solidFill>
                  <a:srgbClr val="FF0000"/>
                </a:solidFill>
              </a:rPr>
              <a:t>標籤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')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/>
              <a:t>找出所有符合</a:t>
            </a:r>
            <a:r>
              <a:rPr lang="zh-TW" altLang="en-US" sz="2400" dirty="0"/>
              <a:t>指定條件的</a:t>
            </a:r>
            <a:r>
              <a:rPr lang="en-US" altLang="zh-TW" sz="2400" dirty="0"/>
              <a:t>html</a:t>
            </a:r>
            <a:r>
              <a:rPr lang="zh-TW" altLang="en-US" sz="2400" dirty="0"/>
              <a:t>標籤</a:t>
            </a:r>
            <a:r>
              <a:rPr lang="en-US" altLang="zh-TW" sz="2400" dirty="0"/>
              <a:t>,</a:t>
            </a:r>
          </a:p>
          <a:p>
            <a:r>
              <a:rPr lang="zh-TW" altLang="en-US" sz="2400" dirty="0"/>
              <a:t>                           </a:t>
            </a:r>
            <a:r>
              <a:rPr lang="zh-TW" altLang="en-US" sz="2400" dirty="0" smtClean="0"/>
              <a:t>       其</a:t>
            </a:r>
            <a:r>
              <a:rPr lang="zh-TW" altLang="en-US" sz="2400" dirty="0"/>
              <a:t>傳回值為字串</a:t>
            </a:r>
            <a:r>
              <a:rPr lang="en-US" altLang="zh-TW" sz="2400" dirty="0"/>
              <a:t>. </a:t>
            </a:r>
            <a:r>
              <a:rPr lang="zh-TW" altLang="en-US" sz="2400" dirty="0"/>
              <a:t>如找不到資料則傳回</a:t>
            </a:r>
            <a:r>
              <a:rPr lang="en-US" altLang="zh-TW" sz="2400" dirty="0"/>
              <a:t>None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8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05110" y="303598"/>
            <a:ext cx="5025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/>
              <a:t>o</a:t>
            </a:r>
            <a:r>
              <a:rPr lang="en-US" altLang="zh-TW" sz="4000" b="1" dirty="0" err="1" smtClean="0"/>
              <a:t>s</a:t>
            </a:r>
            <a:r>
              <a:rPr lang="zh-TW" altLang="zh-TW" sz="4000" b="1" dirty="0"/>
              <a:t>套件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有關檔案路徑</a:t>
            </a:r>
            <a:endParaRPr lang="zh-TW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467544" y="4251418"/>
            <a:ext cx="827694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使用 </a:t>
            </a:r>
            <a:r>
              <a:rPr lang="en-US" altLang="zh-TW" sz="2400" dirty="0" err="1" smtClean="0"/>
              <a:t>os.path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處理目錄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檔案路徑</a:t>
            </a:r>
            <a:r>
              <a:rPr lang="en-US" altLang="zh-TW" sz="2400" dirty="0" smtClean="0"/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 smtClean="0"/>
              <a:t>資料夾</a:t>
            </a:r>
            <a:endParaRPr lang="en-US" altLang="zh-TW" sz="2400" dirty="0" smtClean="0"/>
          </a:p>
          <a:p>
            <a:r>
              <a:rPr lang="en-US" altLang="zh-TW" sz="2400" b="1" dirty="0" err="1">
                <a:solidFill>
                  <a:srgbClr val="FF0000"/>
                </a:solidFill>
              </a:rPr>
              <a:t>os.path.exists</a:t>
            </a:r>
            <a:r>
              <a:rPr lang="en-US" altLang="zh-TW" sz="2400" dirty="0" smtClean="0"/>
              <a:t>(“</a:t>
            </a:r>
            <a:r>
              <a:rPr lang="zh-TW" altLang="en-US" sz="2400" dirty="0"/>
              <a:t>資料夾名稱</a:t>
            </a:r>
            <a:r>
              <a:rPr lang="en-US" altLang="zh-TW" sz="2400" dirty="0" smtClean="0"/>
              <a:t>”): </a:t>
            </a:r>
            <a:r>
              <a:rPr lang="zh-TW" altLang="en-US" sz="2400" dirty="0" smtClean="0"/>
              <a:t>如果資料夾名稱存在傳回</a:t>
            </a:r>
            <a:r>
              <a:rPr lang="en-US" altLang="zh-TW" sz="2400" dirty="0" smtClean="0"/>
              <a:t>True,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                         </a:t>
            </a:r>
            <a:r>
              <a:rPr lang="zh-TW" altLang="en-US" sz="2400" dirty="0" smtClean="0"/>
              <a:t>否則傳回</a:t>
            </a:r>
            <a:r>
              <a:rPr lang="en-US" altLang="zh-TW" sz="2400" dirty="0" smtClean="0"/>
              <a:t>False</a:t>
            </a:r>
          </a:p>
          <a:p>
            <a:r>
              <a:rPr lang="en-US" altLang="zh-TW" sz="2400" b="1" dirty="0" err="1">
                <a:solidFill>
                  <a:srgbClr val="FF0000"/>
                </a:solidFill>
              </a:rPr>
              <a:t>os.mkdir</a:t>
            </a:r>
            <a:r>
              <a:rPr lang="en-US" altLang="zh-TW" sz="2400" dirty="0" smtClean="0"/>
              <a:t>(“</a:t>
            </a:r>
            <a:r>
              <a:rPr lang="zh-TW" altLang="en-US" sz="2400" dirty="0"/>
              <a:t>資料夾名稱</a:t>
            </a:r>
            <a:r>
              <a:rPr lang="en-US" altLang="zh-TW" sz="2400" dirty="0" smtClean="0"/>
              <a:t>”): </a:t>
            </a:r>
            <a:r>
              <a:rPr lang="zh-TW" altLang="en-US" sz="2400" dirty="0" smtClean="0"/>
              <a:t>建立資料夾</a:t>
            </a:r>
            <a:endParaRPr lang="en-US" altLang="zh-TW" sz="2400" dirty="0" smtClean="0"/>
          </a:p>
          <a:p>
            <a:r>
              <a:rPr lang="en-US" altLang="zh-TW" sz="2400" b="1" dirty="0" err="1" smtClean="0">
                <a:solidFill>
                  <a:srgbClr val="FF0000"/>
                </a:solidFill>
              </a:rPr>
              <a:t>os.path.join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參數</a:t>
            </a:r>
            <a:r>
              <a:rPr lang="en-US" altLang="zh-TW" sz="2400" dirty="0" smtClean="0"/>
              <a:t>): </a:t>
            </a:r>
            <a:r>
              <a:rPr lang="zh-TW" altLang="en-US" sz="2400" dirty="0" smtClean="0"/>
              <a:t>將參數內的字串結合為一個檔案路徑</a:t>
            </a:r>
            <a:r>
              <a:rPr lang="en-US" altLang="zh-TW" sz="2400" dirty="0" smtClean="0"/>
              <a:t>,</a:t>
            </a:r>
          </a:p>
          <a:p>
            <a:r>
              <a:rPr lang="zh-TW" altLang="en-US" sz="2400" dirty="0" smtClean="0"/>
              <a:t>                                    參數可以有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個或多個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以逗號隔開</a:t>
            </a:r>
            <a:endParaRPr lang="zh-TW" altLang="en-US" sz="2400" dirty="0"/>
          </a:p>
        </p:txBody>
      </p:sp>
      <p:pic>
        <p:nvPicPr>
          <p:cNvPr id="1026" name="Picture 2" descr="空的資料夾無法刪除的原因有哪些？如今處理- 愛我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1044085" cy="7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空的資料夾無法刪除的原因有哪些？如今處理- 愛我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39"/>
            <a:ext cx="1044085" cy="7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空的資料夾無法刪除的原因有哪些？如今處理- 愛我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88838"/>
            <a:ext cx="1044085" cy="7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1691680" y="242088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123728" y="242088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275856" y="242088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705656" y="242088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60032" y="242088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292080" y="242088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21879" y="2236222"/>
            <a:ext cx="1882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網路擷取資料</a:t>
            </a:r>
            <a:r>
              <a:rPr lang="en-US" altLang="zh-TW" sz="2000" dirty="0" smtClean="0"/>
              <a:t>.</a:t>
            </a:r>
            <a:r>
              <a:rPr lang="en-US" altLang="zh-TW" sz="2000" dirty="0" err="1" smtClean="0"/>
              <a:t>py</a:t>
            </a:r>
            <a:endParaRPr lang="zh-TW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187021" y="2190055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D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2602312" y="2164851"/>
            <a:ext cx="796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/>
              <a:t>Python</a:t>
            </a:r>
          </a:p>
          <a:p>
            <a:r>
              <a:rPr lang="en-US" altLang="zh-TW" sz="1600" b="1" dirty="0" smtClean="0"/>
              <a:t>class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63881" y="220486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C</a:t>
            </a:r>
            <a:r>
              <a:rPr lang="zh-TW" altLang="en-US" b="1" dirty="0" smtClean="0"/>
              <a:t>模組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54958" y="2569762"/>
            <a:ext cx="3481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∙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∙</a:t>
            </a:r>
            <a:endParaRPr lang="zh-TW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4387515" y="2563003"/>
            <a:ext cx="3385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∙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∙</a:t>
            </a:r>
            <a:endParaRPr lang="zh-TW" altLang="en-US" sz="3600" dirty="0"/>
          </a:p>
        </p:txBody>
      </p:sp>
      <p:sp>
        <p:nvSpPr>
          <p:cNvPr id="23" name="矩形 22"/>
          <p:cNvSpPr/>
          <p:nvPr/>
        </p:nvSpPr>
        <p:spPr>
          <a:xfrm>
            <a:off x="6358626" y="2500068"/>
            <a:ext cx="3385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∙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∙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017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5842992" cy="850106"/>
          </a:xfrm>
        </p:spPr>
        <p:txBody>
          <a:bodyPr>
            <a:normAutofit/>
          </a:bodyPr>
          <a:lstStyle/>
          <a:p>
            <a:r>
              <a:rPr lang="zh-TW" altLang="zh-TW" sz="4000" b="1" dirty="0" smtClean="0"/>
              <a:t>函</a:t>
            </a:r>
            <a:r>
              <a:rPr lang="zh-TW" altLang="zh-TW" sz="4000" b="1" dirty="0"/>
              <a:t>式的定義與呼叫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9289" y="1412776"/>
            <a:ext cx="8229600" cy="2520280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zh-TW" altLang="zh-TW" sz="2200" dirty="0"/>
              <a:t>函式</a:t>
            </a:r>
            <a:r>
              <a:rPr lang="en-US" altLang="zh-TW" sz="2200" dirty="0"/>
              <a:t>(Function)</a:t>
            </a:r>
            <a:r>
              <a:rPr lang="zh-TW" altLang="zh-TW" sz="2200" dirty="0" smtClean="0"/>
              <a:t>可視為一種</a:t>
            </a:r>
            <a:r>
              <a:rPr lang="zh-TW" altLang="zh-TW" sz="2200" dirty="0"/>
              <a:t>獨立的模組，一段程式敘述</a:t>
            </a:r>
            <a:r>
              <a:rPr lang="zh-TW" altLang="zh-TW" sz="2200" dirty="0" smtClean="0"/>
              <a:t>的</a:t>
            </a:r>
            <a:r>
              <a:rPr lang="zh-TW" altLang="en-US" sz="2200" dirty="0" smtClean="0"/>
              <a:t>總</a:t>
            </a:r>
            <a:r>
              <a:rPr lang="zh-TW" altLang="zh-TW" sz="2200" dirty="0" smtClean="0"/>
              <a:t>合，呼叫</a:t>
            </a:r>
            <a:r>
              <a:rPr lang="zh-TW" altLang="en-US" sz="2200" dirty="0"/>
              <a:t>函式</a:t>
            </a:r>
            <a:r>
              <a:rPr lang="zh-TW" altLang="zh-TW" sz="2200" dirty="0" smtClean="0"/>
              <a:t>，</a:t>
            </a:r>
            <a:r>
              <a:rPr lang="zh-TW" altLang="zh-TW" sz="2200" dirty="0"/>
              <a:t>可以使用該段程式碼的功能</a:t>
            </a:r>
            <a:r>
              <a:rPr lang="zh-TW" altLang="zh-TW" sz="2200" dirty="0" smtClean="0"/>
              <a:t>。使用</a:t>
            </a:r>
            <a:r>
              <a:rPr lang="zh-TW" altLang="zh-TW" sz="2200" dirty="0"/>
              <a:t>函式</a:t>
            </a:r>
            <a:r>
              <a:rPr lang="zh-TW" altLang="zh-TW" sz="2200" dirty="0" smtClean="0"/>
              <a:t>，</a:t>
            </a:r>
            <a:r>
              <a:rPr lang="zh-TW" altLang="en-US" sz="2200" dirty="0"/>
              <a:t>可</a:t>
            </a:r>
            <a:r>
              <a:rPr lang="zh-TW" altLang="en-US" sz="2200" dirty="0" smtClean="0"/>
              <a:t>增加</a:t>
            </a:r>
            <a:r>
              <a:rPr lang="zh-TW" altLang="zh-TW" sz="2200" dirty="0" smtClean="0"/>
              <a:t>程式可讀性，偵</a:t>
            </a:r>
            <a:r>
              <a:rPr lang="zh-TW" altLang="zh-TW" sz="2200" dirty="0"/>
              <a:t>錯及</a:t>
            </a:r>
            <a:r>
              <a:rPr lang="zh-TW" altLang="zh-TW" sz="2200" dirty="0" smtClean="0"/>
              <a:t>修改</a:t>
            </a:r>
            <a:r>
              <a:rPr lang="zh-TW" altLang="en-US" sz="2200" dirty="0" smtClean="0"/>
              <a:t>也</a:t>
            </a:r>
            <a:r>
              <a:rPr lang="zh-TW" altLang="zh-TW" sz="2200" dirty="0" smtClean="0"/>
              <a:t>更為</a:t>
            </a:r>
            <a:r>
              <a:rPr lang="zh-TW" altLang="zh-TW" sz="2200" dirty="0"/>
              <a:t>容易</a:t>
            </a:r>
            <a:r>
              <a:rPr lang="zh-TW" altLang="zh-TW" sz="2200" dirty="0" smtClean="0"/>
              <a:t>。</a:t>
            </a:r>
            <a:endParaRPr lang="en-US" altLang="zh-TW" sz="22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</a:pPr>
            <a:endParaRPr lang="zh-TW" altLang="zh-TW" sz="900" dirty="0"/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zh-TW" altLang="zh-TW" sz="2200" dirty="0"/>
              <a:t>函式是結構化語言</a:t>
            </a:r>
            <a:r>
              <a:rPr lang="zh-TW" altLang="zh-TW" sz="2200" dirty="0" smtClean="0"/>
              <a:t>的重要</a:t>
            </a:r>
            <a:r>
              <a:rPr lang="zh-TW" altLang="zh-TW" sz="2200" dirty="0"/>
              <a:t>元素，使用函式可以將一個</a:t>
            </a:r>
            <a:r>
              <a:rPr lang="zh-TW" altLang="zh-TW" sz="2200" dirty="0" smtClean="0"/>
              <a:t>複雜難題</a:t>
            </a:r>
            <a:r>
              <a:rPr lang="zh-TW" altLang="zh-TW" sz="2200" dirty="0"/>
              <a:t>，分解為數個較</a:t>
            </a:r>
            <a:r>
              <a:rPr lang="zh-TW" altLang="zh-TW" sz="2200" dirty="0" smtClean="0"/>
              <a:t>小問題</a:t>
            </a:r>
            <a:r>
              <a:rPr lang="zh-TW" altLang="zh-TW" sz="2200" dirty="0"/>
              <a:t>，分別用函式</a:t>
            </a:r>
            <a:r>
              <a:rPr lang="zh-TW" altLang="zh-TW" sz="2200" dirty="0" smtClean="0"/>
              <a:t>表現，大</a:t>
            </a:r>
            <a:r>
              <a:rPr lang="zh-TW" altLang="zh-TW" sz="2200" dirty="0"/>
              <a:t>程式</a:t>
            </a:r>
            <a:r>
              <a:rPr lang="zh-TW" altLang="zh-TW" sz="2200" dirty="0" smtClean="0"/>
              <a:t>切割可</a:t>
            </a:r>
            <a:r>
              <a:rPr lang="zh-TW" altLang="zh-TW" sz="2200" dirty="0"/>
              <a:t>分由多人撰寫，縮短程式開發時間。另外，</a:t>
            </a:r>
            <a:r>
              <a:rPr lang="zh-TW" altLang="zh-TW" sz="2200" dirty="0" smtClean="0"/>
              <a:t>可將</a:t>
            </a:r>
            <a:r>
              <a:rPr lang="zh-TW" altLang="zh-TW" sz="2200" dirty="0"/>
              <a:t>某項功能的程式碼寫成函式，當</a:t>
            </a:r>
            <a:r>
              <a:rPr lang="zh-TW" altLang="zh-TW" sz="2200" dirty="0" smtClean="0"/>
              <a:t>其他程式</a:t>
            </a:r>
            <a:r>
              <a:rPr lang="zh-TW" altLang="zh-TW" sz="2200" dirty="0"/>
              <a:t>需要</a:t>
            </a:r>
            <a:r>
              <a:rPr lang="zh-TW" altLang="zh-TW" sz="2200" dirty="0" smtClean="0"/>
              <a:t>使用時</a:t>
            </a:r>
            <a:r>
              <a:rPr lang="zh-TW" altLang="zh-TW" sz="2200" dirty="0"/>
              <a:t>，呼叫函式即可。</a:t>
            </a:r>
          </a:p>
          <a:p>
            <a:pPr marL="0">
              <a:lnSpc>
                <a:spcPct val="110000"/>
              </a:lnSpc>
              <a:spcBef>
                <a:spcPts val="0"/>
              </a:spcBef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39289" y="4025285"/>
            <a:ext cx="8229600" cy="264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altLang="zh-TW" sz="2000" dirty="0" smtClean="0"/>
              <a:t>Python</a:t>
            </a:r>
            <a:r>
              <a:rPr lang="zh-TW" altLang="en-US" sz="2000" dirty="0"/>
              <a:t> </a:t>
            </a:r>
            <a:r>
              <a:rPr lang="zh-TW" altLang="zh-TW" sz="2000" dirty="0" smtClean="0"/>
              <a:t>提供功能強大的標準函式庫，另外還有許多第三方公司開發的函式。</a:t>
            </a:r>
            <a:r>
              <a:rPr lang="zh-TW" altLang="en-US" sz="2000" b="1" dirty="0" smtClean="0"/>
              <a:t>套件</a:t>
            </a:r>
            <a:r>
              <a:rPr lang="zh-TW" altLang="en-US" sz="2000" dirty="0" smtClean="0"/>
              <a:t>是多</a:t>
            </a:r>
            <a:r>
              <a:rPr lang="zh-TW" altLang="en-US" sz="2000" dirty="0"/>
              <a:t>個函式的</a:t>
            </a:r>
            <a:r>
              <a:rPr lang="zh-TW" altLang="en-US" sz="2000" dirty="0" smtClean="0"/>
              <a:t>組合</a:t>
            </a:r>
            <a:r>
              <a:rPr lang="zh-TW" altLang="zh-TW" sz="2000" dirty="0"/>
              <a:t>，使用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import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zh-TW" altLang="zh-TW" sz="2000" dirty="0" smtClean="0"/>
              <a:t>引入特定功能的</a:t>
            </a:r>
            <a:r>
              <a:rPr lang="zh-TW" altLang="en-US" sz="2000" dirty="0"/>
              <a:t>套件</a:t>
            </a:r>
            <a:r>
              <a:rPr lang="zh-TW" altLang="zh-TW" sz="2000" dirty="0" smtClean="0"/>
              <a:t>，</a:t>
            </a:r>
            <a:r>
              <a:rPr lang="zh-TW" altLang="en-US" sz="2000" dirty="0"/>
              <a:t>可以</a:t>
            </a:r>
            <a:r>
              <a:rPr lang="zh-TW" altLang="zh-TW" sz="2000" dirty="0" smtClean="0"/>
              <a:t>解決程式設計</a:t>
            </a:r>
            <a:r>
              <a:rPr lang="zh-TW" altLang="en-US" sz="2000" dirty="0" smtClean="0"/>
              <a:t>的</a:t>
            </a:r>
            <a:r>
              <a:rPr lang="zh-TW" altLang="zh-TW" sz="2000" dirty="0" smtClean="0"/>
              <a:t>問題。</a:t>
            </a:r>
            <a:endParaRPr lang="en-US" altLang="zh-TW" sz="2000" dirty="0" smtClean="0"/>
          </a:p>
          <a:p>
            <a:pPr marL="0">
              <a:spcBef>
                <a:spcPts val="0"/>
              </a:spcBef>
            </a:pPr>
            <a:endParaRPr lang="en-US" altLang="zh-TW" sz="2000" dirty="0" smtClean="0"/>
          </a:p>
          <a:p>
            <a:pPr marL="0">
              <a:spcBef>
                <a:spcPts val="0"/>
              </a:spcBef>
            </a:pPr>
            <a:r>
              <a:rPr lang="zh-TW" altLang="zh-TW" sz="2000" dirty="0" smtClean="0"/>
              <a:t>除了內建函式與標準函式庫之外，程式設計師可利用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zh-TW" altLang="zh-TW" sz="2000" dirty="0" smtClean="0"/>
              <a:t>關鍵字，自行定義函式。為了程式碼的可讀性及程式專案的規劃，通常會將程式切割成一個個功能明確的函式</a:t>
            </a:r>
            <a:r>
              <a:rPr lang="zh-TW" altLang="en-US" sz="2000" dirty="0" smtClean="0"/>
              <a:t>。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9823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60648"/>
            <a:ext cx="7759774" cy="5904656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2400" dirty="0"/>
              <a:t>定義函式的宣告</a:t>
            </a:r>
            <a:r>
              <a:rPr lang="zh-TW" altLang="en-US" sz="2400" dirty="0" smtClean="0"/>
              <a:t>語法</a:t>
            </a:r>
            <a:r>
              <a:rPr lang="en-US" altLang="zh-TW" sz="2400" dirty="0" smtClean="0"/>
              <a:t>:</a:t>
            </a:r>
          </a:p>
          <a:p>
            <a:pPr marL="400050" lvl="1" indent="0">
              <a:buNone/>
            </a:pPr>
            <a:endParaRPr lang="en-US" altLang="zh-TW" sz="800" dirty="0" smtClean="0"/>
          </a:p>
          <a:p>
            <a:pPr marL="400050" lvl="1" indent="0">
              <a:buNone/>
            </a:pPr>
            <a:r>
              <a:rPr lang="en-US" altLang="zh-TW" sz="2400" dirty="0" err="1" smtClean="0">
                <a:solidFill>
                  <a:srgbClr val="FF0000"/>
                </a:solidFill>
              </a:rPr>
              <a:t>def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zh-TW" altLang="zh-TW" sz="2400" dirty="0">
                <a:solidFill>
                  <a:srgbClr val="FF0000"/>
                </a:solidFill>
              </a:rPr>
              <a:t>函式名稱</a:t>
            </a:r>
            <a:r>
              <a:rPr lang="en-US" altLang="zh-TW" sz="2400" dirty="0">
                <a:solidFill>
                  <a:srgbClr val="FF0000"/>
                </a:solidFill>
              </a:rPr>
              <a:t> (</a:t>
            </a:r>
            <a:r>
              <a:rPr lang="zh-TW" altLang="zh-TW" sz="2400" dirty="0">
                <a:solidFill>
                  <a:srgbClr val="FF0000"/>
                </a:solidFill>
              </a:rPr>
              <a:t>參數串列</a:t>
            </a:r>
            <a:r>
              <a:rPr lang="en-US" altLang="zh-TW" sz="2400" dirty="0">
                <a:solidFill>
                  <a:srgbClr val="FF0000"/>
                </a:solidFill>
              </a:rPr>
              <a:t>):</a:t>
            </a:r>
            <a:endParaRPr lang="zh-TW" altLang="zh-TW" sz="2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zh-TW" altLang="zh-TW" sz="2400" dirty="0">
                <a:solidFill>
                  <a:srgbClr val="FF0000"/>
                </a:solidFill>
              </a:rPr>
              <a:t>程式區塊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8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zh-TW" sz="2400" dirty="0" smtClean="0"/>
              <a:t>函</a:t>
            </a:r>
            <a:r>
              <a:rPr lang="zh-TW" altLang="zh-TW" sz="2400" dirty="0"/>
              <a:t>式名稱</a:t>
            </a:r>
            <a:r>
              <a:rPr lang="zh-TW" altLang="zh-TW" sz="2400" dirty="0" smtClean="0"/>
              <a:t>：設計者依命名規範</a:t>
            </a:r>
            <a:r>
              <a:rPr lang="zh-TW" altLang="en-US" sz="2400" dirty="0" smtClean="0"/>
              <a:t>而</a:t>
            </a:r>
            <a:r>
              <a:rPr lang="zh-TW" altLang="zh-TW" sz="2400" dirty="0" smtClean="0"/>
              <a:t>自訂</a:t>
            </a:r>
            <a:endParaRPr lang="zh-TW" altLang="zh-TW" sz="24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zh-TW" sz="2400" dirty="0"/>
              <a:t>參數串列：參數</a:t>
            </a:r>
            <a:r>
              <a:rPr lang="zh-TW" altLang="zh-TW" sz="2400" dirty="0" smtClean="0"/>
              <a:t>串列</a:t>
            </a:r>
            <a:r>
              <a:rPr lang="zh-TW" altLang="zh-TW" sz="2400" dirty="0"/>
              <a:t>可以省略，也可以包含多個參數</a:t>
            </a:r>
            <a:r>
              <a:rPr lang="zh-TW" altLang="zh-TW" sz="2400" dirty="0" smtClean="0"/>
              <a:t>，</a:t>
            </a:r>
            <a:endParaRPr lang="en-US" altLang="zh-TW" sz="24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</a:t>
            </a:r>
            <a:r>
              <a:rPr lang="zh-TW" altLang="zh-TW" sz="2400" dirty="0" smtClean="0"/>
              <a:t>多</a:t>
            </a:r>
            <a:r>
              <a:rPr lang="zh-TW" altLang="zh-TW" sz="2400" dirty="0"/>
              <a:t>個參數之間以逗號來分隔。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zh-TW" sz="2400" dirty="0" smtClean="0"/>
              <a:t>程式</a:t>
            </a:r>
            <a:r>
              <a:rPr lang="zh-TW" altLang="zh-TW" sz="2400" dirty="0"/>
              <a:t>區塊</a:t>
            </a:r>
            <a:r>
              <a:rPr lang="zh-TW" altLang="zh-TW" sz="2400" dirty="0" smtClean="0"/>
              <a:t>：函式</a:t>
            </a:r>
            <a:r>
              <a:rPr lang="zh-TW" altLang="en-US" sz="2400" dirty="0" smtClean="0"/>
              <a:t>的</a:t>
            </a:r>
            <a:r>
              <a:rPr lang="zh-TW" altLang="zh-TW" sz="2400" dirty="0" smtClean="0"/>
              <a:t>主體</a:t>
            </a:r>
            <a:r>
              <a:rPr lang="zh-TW" altLang="zh-TW" sz="2400" dirty="0"/>
              <a:t>，可以包含單行或多行</a:t>
            </a:r>
            <a:r>
              <a:rPr lang="zh-TW" altLang="zh-TW" sz="2400" dirty="0" smtClean="0"/>
              <a:t>敘述。</a:t>
            </a:r>
            <a:endParaRPr lang="zh-TW" altLang="zh-TW" sz="24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/>
              <a:t>return</a:t>
            </a:r>
            <a:r>
              <a:rPr lang="zh-TW" altLang="zh-TW" sz="2400" dirty="0"/>
              <a:t>指令：函式</a:t>
            </a:r>
            <a:r>
              <a:rPr lang="zh-TW" altLang="zh-TW" sz="2400" dirty="0" smtClean="0"/>
              <a:t>可有</a:t>
            </a:r>
            <a:r>
              <a:rPr lang="zh-TW" altLang="zh-TW" sz="2400" dirty="0"/>
              <a:t>傳回值或沒有傳回值，當有傳回</a:t>
            </a:r>
            <a:r>
              <a:rPr lang="zh-TW" altLang="zh-TW" sz="2400" dirty="0" smtClean="0"/>
              <a:t>值</a:t>
            </a:r>
            <a:endParaRPr lang="en-US" altLang="zh-TW" sz="24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</a:t>
            </a:r>
            <a:r>
              <a:rPr lang="zh-TW" altLang="zh-TW" sz="2400" dirty="0" smtClean="0"/>
              <a:t>時</a:t>
            </a:r>
            <a:r>
              <a:rPr lang="zh-TW" altLang="zh-TW" sz="2400" dirty="0"/>
              <a:t>，</a:t>
            </a:r>
            <a:r>
              <a:rPr lang="zh-TW" altLang="zh-TW" sz="2400" dirty="0" smtClean="0"/>
              <a:t>需</a:t>
            </a:r>
            <a:r>
              <a:rPr lang="zh-TW" altLang="en-US" sz="2400" dirty="0"/>
              <a:t>用</a:t>
            </a:r>
            <a:r>
              <a:rPr lang="en-US" altLang="zh-TW" sz="2400" dirty="0" smtClean="0"/>
              <a:t> return </a:t>
            </a:r>
            <a:r>
              <a:rPr lang="zh-TW" altLang="zh-TW" sz="2400" dirty="0" smtClean="0"/>
              <a:t>指令</a:t>
            </a:r>
            <a:r>
              <a:rPr lang="zh-TW" altLang="zh-TW" sz="2400" dirty="0"/>
              <a:t>來回傳，多個傳回</a:t>
            </a:r>
            <a:r>
              <a:rPr lang="zh-TW" altLang="zh-TW" sz="2400" dirty="0" smtClean="0"/>
              <a:t>值</a:t>
            </a:r>
            <a:endParaRPr lang="en-US" altLang="zh-TW" sz="24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</a:t>
            </a:r>
            <a:r>
              <a:rPr lang="zh-TW" altLang="zh-TW" sz="2400" dirty="0" smtClean="0"/>
              <a:t>之間</a:t>
            </a:r>
            <a:r>
              <a:rPr lang="zh-TW" altLang="zh-TW" sz="2400" dirty="0"/>
              <a:t>以</a:t>
            </a:r>
            <a:r>
              <a:rPr lang="zh-TW" altLang="zh-TW" sz="2400" dirty="0" smtClean="0"/>
              <a:t>逗號分隔。</a:t>
            </a:r>
            <a:r>
              <a:rPr lang="en-US" altLang="zh-TW" sz="2400" dirty="0"/>
              <a:t>return </a:t>
            </a:r>
            <a:r>
              <a:rPr lang="zh-TW" altLang="en-US" sz="2400" dirty="0"/>
              <a:t>關鍵字可以</a:t>
            </a:r>
            <a:r>
              <a:rPr lang="zh-TW" altLang="en-US" sz="2400" dirty="0" smtClean="0"/>
              <a:t>將變數</a:t>
            </a:r>
            <a:endParaRPr lang="en-US" altLang="zh-TW" sz="24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                傳回</a:t>
            </a:r>
            <a:r>
              <a:rPr lang="zh-TW" altLang="en-US" sz="2400" dirty="0"/>
              <a:t>呼叫它的函式內。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301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640" y="1628800"/>
            <a:ext cx="7859216" cy="3600400"/>
          </a:xfrm>
        </p:spPr>
        <p:txBody>
          <a:bodyPr>
            <a:normAutofit/>
          </a:bodyPr>
          <a:lstStyle/>
          <a:p>
            <a:r>
              <a:rPr lang="zh-TW" altLang="zh-TW" sz="2400" dirty="0"/>
              <a:t>函式建立後並不會被呼叫執行，必須在程式中呼叫函式名稱，才會執行該函式，呼叫函式的語法如下</a:t>
            </a:r>
            <a:r>
              <a:rPr lang="zh-TW" altLang="zh-TW" sz="2400" dirty="0" smtClean="0"/>
              <a:t>：</a:t>
            </a:r>
            <a:endParaRPr lang="en-US" altLang="zh-TW" sz="2400" dirty="0" smtClean="0"/>
          </a:p>
          <a:p>
            <a:endParaRPr lang="zh-TW" altLang="zh-TW" sz="800" dirty="0"/>
          </a:p>
          <a:p>
            <a:pPr marL="400050" lvl="1" indent="0">
              <a:buNone/>
            </a:pPr>
            <a:r>
              <a:rPr lang="zh-TW" altLang="en-US" sz="2400" dirty="0" smtClean="0">
                <a:solidFill>
                  <a:srgbClr val="FF0000"/>
                </a:solidFill>
              </a:rPr>
              <a:t>              </a:t>
            </a:r>
            <a:r>
              <a:rPr lang="zh-TW" altLang="zh-TW" sz="2400" dirty="0" smtClean="0">
                <a:solidFill>
                  <a:srgbClr val="FF0000"/>
                </a:solidFill>
              </a:rPr>
              <a:t>變數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 </a:t>
            </a:r>
            <a:r>
              <a:rPr lang="zh-TW" altLang="zh-TW" sz="2400" dirty="0">
                <a:solidFill>
                  <a:srgbClr val="FF0000"/>
                </a:solidFill>
              </a:rPr>
              <a:t>函式名稱（引數串列）</a:t>
            </a:r>
          </a:p>
          <a:p>
            <a:pPr marL="400050" lvl="1" indent="0">
              <a:buNone/>
            </a:pPr>
            <a:endParaRPr lang="en-US" altLang="zh-TW" sz="800" dirty="0" smtClean="0"/>
          </a:p>
          <a:p>
            <a:pPr marL="400050" lvl="1" indent="0">
              <a:buNone/>
            </a:pPr>
            <a:r>
              <a:rPr lang="zh-TW" altLang="zh-TW" sz="2400" dirty="0" smtClean="0"/>
              <a:t>變數</a:t>
            </a:r>
            <a:r>
              <a:rPr lang="zh-TW" altLang="zh-TW" sz="2400" dirty="0"/>
              <a:t>：用於接收函式運算後的傳回值，如沒有傳回值</a:t>
            </a:r>
            <a:r>
              <a:rPr lang="zh-TW" altLang="zh-TW" sz="2400" dirty="0" smtClean="0"/>
              <a:t>，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      則</a:t>
            </a:r>
            <a:r>
              <a:rPr lang="zh-TW" altLang="zh-TW" sz="2400" dirty="0" smtClean="0"/>
              <a:t>不</a:t>
            </a:r>
            <a:r>
              <a:rPr lang="zh-TW" altLang="zh-TW" sz="2400" dirty="0"/>
              <a:t>需加入變數資料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marL="400050" lvl="1" indent="0">
              <a:buNone/>
            </a:pPr>
            <a:endParaRPr lang="zh-TW" altLang="zh-TW" sz="800" dirty="0"/>
          </a:p>
          <a:p>
            <a:pPr marL="400050" lvl="1" indent="0">
              <a:buNone/>
            </a:pPr>
            <a:r>
              <a:rPr lang="zh-TW" altLang="zh-TW" sz="2400" dirty="0"/>
              <a:t>引數串列：當函式宣告時有宣告參數</a:t>
            </a:r>
            <a:r>
              <a:rPr lang="zh-TW" altLang="zh-TW" sz="2400" dirty="0" smtClean="0"/>
              <a:t>串列</a:t>
            </a:r>
            <a:r>
              <a:rPr lang="zh-TW" altLang="en-US" sz="2400" dirty="0" smtClean="0"/>
              <a:t>時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則</a:t>
            </a:r>
            <a:r>
              <a:rPr lang="zh-TW" altLang="zh-TW" sz="2400" dirty="0" smtClean="0"/>
              <a:t>呼叫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               </a:t>
            </a:r>
            <a:r>
              <a:rPr lang="zh-TW" altLang="zh-TW" sz="2400" dirty="0" smtClean="0"/>
              <a:t>函</a:t>
            </a:r>
            <a:r>
              <a:rPr lang="zh-TW" altLang="zh-TW" sz="2400" dirty="0"/>
              <a:t>式時需加入相對應的引數串列，多個</a:t>
            </a:r>
            <a:r>
              <a:rPr lang="zh-TW" altLang="zh-TW" sz="2400" dirty="0" smtClean="0"/>
              <a:t>引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zh-TW" altLang="en-US" sz="2400" dirty="0" smtClean="0"/>
              <a:t>                       </a:t>
            </a:r>
            <a:r>
              <a:rPr lang="zh-TW" altLang="zh-TW" sz="2400" dirty="0" smtClean="0"/>
              <a:t>數</a:t>
            </a:r>
            <a:r>
              <a:rPr lang="zh-TW" altLang="zh-TW" sz="2400" dirty="0"/>
              <a:t>之間以</a:t>
            </a:r>
            <a:r>
              <a:rPr lang="zh-TW" altLang="zh-TW" sz="2400" dirty="0" smtClean="0"/>
              <a:t>逗號分隔</a:t>
            </a:r>
            <a:r>
              <a:rPr lang="zh-TW" altLang="zh-TW" sz="2400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203848" y="33265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4000" dirty="0"/>
              <a:t>呼叫函式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6865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31840" y="332656"/>
            <a:ext cx="2880320" cy="759618"/>
          </a:xfrm>
        </p:spPr>
        <p:txBody>
          <a:bodyPr>
            <a:normAutofit/>
          </a:bodyPr>
          <a:lstStyle/>
          <a:p>
            <a:r>
              <a:rPr lang="zh-TW" altLang="zh-TW" sz="4000" b="1" dirty="0" smtClean="0"/>
              <a:t>引數</a:t>
            </a:r>
            <a:r>
              <a:rPr lang="zh-TW" altLang="zh-TW" sz="4000" b="1" dirty="0"/>
              <a:t>的傳遞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2425" y="4033664"/>
            <a:ext cx="8229600" cy="168478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zh-TW" sz="2400" dirty="0"/>
              <a:t>每一個函式都是獨立的，一般來說，函式</a:t>
            </a:r>
            <a:r>
              <a:rPr lang="zh-TW" altLang="zh-TW" sz="2400" dirty="0" smtClean="0"/>
              <a:t>只</a:t>
            </a:r>
            <a:r>
              <a:rPr lang="zh-TW" altLang="en-US" sz="2400" dirty="0" smtClean="0"/>
              <a:t>知</a:t>
            </a:r>
            <a:r>
              <a:rPr lang="zh-TW" altLang="en-US" sz="2400" dirty="0"/>
              <a:t>道</a:t>
            </a:r>
            <a:r>
              <a:rPr lang="zh-TW" altLang="zh-TW" sz="2400" dirty="0" smtClean="0"/>
              <a:t>自己</a:t>
            </a:r>
            <a:r>
              <a:rPr lang="zh-TW" altLang="zh-TW" sz="2400" dirty="0"/>
              <a:t>程式區塊的資料</a:t>
            </a:r>
            <a:r>
              <a:rPr lang="zh-TW" altLang="zh-TW" sz="2400" dirty="0" smtClean="0"/>
              <a:t>，不</a:t>
            </a:r>
            <a:r>
              <a:rPr lang="zh-TW" altLang="zh-TW" sz="2400" dirty="0"/>
              <a:t>認識函式外的任何變數，因此</a:t>
            </a:r>
            <a:r>
              <a:rPr lang="zh-TW" altLang="zh-TW" sz="2400" dirty="0" smtClean="0"/>
              <a:t>當需要</a:t>
            </a:r>
            <a:r>
              <a:rPr lang="zh-TW" altLang="zh-TW" sz="2400" dirty="0"/>
              <a:t>外部的資料或是會在函式內修改到外部的資料時，就必須將資料以引數的方法傳遞進函式。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82425" y="1628800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zh-TW" sz="2400" dirty="0" smtClean="0"/>
              <a:t>若函式宣告</a:t>
            </a:r>
            <a:r>
              <a:rPr lang="en-US" altLang="zh-TW" sz="2400" dirty="0" smtClean="0"/>
              <a:t>2</a:t>
            </a:r>
            <a:r>
              <a:rPr lang="zh-TW" altLang="zh-TW" sz="2400" dirty="0" smtClean="0"/>
              <a:t>個參數，則</a:t>
            </a:r>
            <a:r>
              <a:rPr lang="zh-TW" altLang="en-US" sz="2400" dirty="0" smtClean="0"/>
              <a:t>呼叫</a:t>
            </a:r>
            <a:r>
              <a:rPr lang="zh-TW" altLang="zh-TW" sz="2400" dirty="0" smtClean="0"/>
              <a:t>函式時，必須傳遞</a:t>
            </a:r>
            <a:r>
              <a:rPr lang="en-US" altLang="zh-TW" sz="2400" dirty="0" smtClean="0"/>
              <a:t>2</a:t>
            </a:r>
            <a:r>
              <a:rPr lang="zh-TW" altLang="zh-TW" sz="2400" dirty="0" smtClean="0"/>
              <a:t>個引數，當傳遞的引數不足或超過宣告的參數個數，都會產生錯誤。另外，函式呼叫所傳遞的引數是具有順序性的。</a:t>
            </a:r>
            <a:endParaRPr lang="en-US" altLang="zh-TW" sz="2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zh-TW" altLang="zh-TW" sz="8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zh-TW" sz="2400" dirty="0" smtClean="0"/>
              <a:t>定義函式時，可以為參數設定初值，當呼叫函式時，如果沒有引數傳入該參數，就會使用其初值，參數設定初值的方法為使用指定運算子「</a:t>
            </a:r>
            <a:r>
              <a:rPr lang="en-US" altLang="zh-TW" sz="2400" dirty="0" smtClean="0"/>
              <a:t>=</a:t>
            </a:r>
            <a:r>
              <a:rPr lang="zh-TW" altLang="zh-TW" sz="2400" dirty="0" smtClean="0"/>
              <a:t>」來設定即可。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1932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377" y="342384"/>
            <a:ext cx="5671542" cy="759618"/>
          </a:xfrm>
        </p:spPr>
        <p:txBody>
          <a:bodyPr>
            <a:normAutofit/>
          </a:bodyPr>
          <a:lstStyle/>
          <a:p>
            <a:r>
              <a:rPr lang="zh-TW" altLang="zh-TW" sz="4000" dirty="0" smtClean="0"/>
              <a:t>變數</a:t>
            </a:r>
            <a:r>
              <a:rPr lang="zh-TW" altLang="en-US" sz="4000" dirty="0" smtClean="0"/>
              <a:t>的</a:t>
            </a:r>
            <a:r>
              <a:rPr lang="zh-TW" altLang="zh-TW" sz="4000" dirty="0" smtClean="0"/>
              <a:t>有效</a:t>
            </a:r>
            <a:r>
              <a:rPr lang="zh-TW" altLang="zh-TW" sz="4000" dirty="0"/>
              <a:t>範圍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6377" y="1124248"/>
            <a:ext cx="8078973" cy="24482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zh-TW" sz="2400" dirty="0" smtClean="0"/>
              <a:t>當變數</a:t>
            </a:r>
            <a:r>
              <a:rPr lang="zh-TW" altLang="zh-TW" sz="2400" dirty="0"/>
              <a:t>被宣告時，也決定了這個變數存在的範圍。</a:t>
            </a:r>
            <a:r>
              <a:rPr lang="zh-TW" altLang="zh-TW" sz="2400" dirty="0" smtClean="0"/>
              <a:t>變數</a:t>
            </a:r>
            <a:r>
              <a:rPr lang="zh-TW" altLang="en-US" sz="2400" dirty="0" smtClean="0"/>
              <a:t>的</a:t>
            </a:r>
            <a:r>
              <a:rPr lang="zh-TW" altLang="zh-TW" sz="2400" dirty="0" smtClean="0"/>
              <a:t>有效</a:t>
            </a:r>
            <a:r>
              <a:rPr lang="zh-TW" altLang="zh-TW" sz="2400" dirty="0"/>
              <a:t>範圍</a:t>
            </a:r>
            <a:r>
              <a:rPr lang="zh-TW" altLang="zh-TW" sz="2400" dirty="0" smtClean="0"/>
              <a:t>可分為</a:t>
            </a:r>
            <a:r>
              <a:rPr lang="zh-TW" altLang="zh-TW" sz="2400" dirty="0"/>
              <a:t>區域變數與全域</a:t>
            </a:r>
            <a:r>
              <a:rPr lang="zh-TW" altLang="zh-TW" sz="2400" dirty="0" smtClean="0"/>
              <a:t>變數：</a:t>
            </a:r>
            <a:endParaRPr lang="zh-TW" altLang="zh-TW" sz="2400" dirty="0"/>
          </a:p>
          <a:p>
            <a:pPr lvl="1">
              <a:lnSpc>
                <a:spcPct val="100000"/>
              </a:lnSpc>
            </a:pPr>
            <a:r>
              <a:rPr lang="zh-TW" altLang="zh-TW" sz="2400" dirty="0"/>
              <a:t>區域變數：在函式內定義的變數，</a:t>
            </a:r>
            <a:r>
              <a:rPr lang="zh-TW" altLang="zh-TW" sz="2400" dirty="0" smtClean="0"/>
              <a:t>其有效</a:t>
            </a:r>
            <a:r>
              <a:rPr lang="zh-TW" altLang="zh-TW" sz="2400" dirty="0"/>
              <a:t>範圍</a:t>
            </a:r>
            <a:r>
              <a:rPr lang="zh-TW" altLang="zh-TW" sz="2400" dirty="0" smtClean="0"/>
              <a:t>限於</a:t>
            </a:r>
            <a:endParaRPr lang="en-US" altLang="zh-TW" sz="2400" dirty="0" smtClean="0"/>
          </a:p>
          <a:p>
            <a:pPr marL="342900" lvl="1" indent="0">
              <a:lnSpc>
                <a:spcPct val="100000"/>
              </a:lnSpc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                 </a:t>
            </a:r>
            <a:r>
              <a:rPr lang="zh-TW" altLang="zh-TW" sz="2400" dirty="0" smtClean="0"/>
              <a:t>該</a:t>
            </a:r>
            <a:r>
              <a:rPr lang="zh-TW" altLang="zh-TW" sz="2400" dirty="0"/>
              <a:t>函式範圍內。</a:t>
            </a:r>
          </a:p>
          <a:p>
            <a:pPr lvl="1">
              <a:lnSpc>
                <a:spcPct val="100000"/>
              </a:lnSpc>
            </a:pPr>
            <a:r>
              <a:rPr lang="zh-TW" altLang="zh-TW" sz="2400" dirty="0"/>
              <a:t>全域變數：在函式外定義的變數，</a:t>
            </a:r>
            <a:r>
              <a:rPr lang="zh-TW" altLang="zh-TW" sz="2400" dirty="0" smtClean="0"/>
              <a:t>其有效</a:t>
            </a:r>
            <a:r>
              <a:rPr lang="zh-TW" altLang="zh-TW" sz="2400" dirty="0"/>
              <a:t>範圍為</a:t>
            </a:r>
            <a:r>
              <a:rPr lang="zh-TW" altLang="zh-TW" sz="2400" dirty="0" smtClean="0"/>
              <a:t>整個</a:t>
            </a:r>
            <a:endParaRPr lang="en-US" altLang="zh-TW" sz="2400" dirty="0" smtClean="0"/>
          </a:p>
          <a:p>
            <a:pPr marL="342900" lvl="1" indent="0">
              <a:lnSpc>
                <a:spcPct val="100000"/>
              </a:lnSpc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                  </a:t>
            </a:r>
            <a:r>
              <a:rPr lang="zh-TW" altLang="en-US" sz="2400" dirty="0"/>
              <a:t>程式</a:t>
            </a:r>
            <a:r>
              <a:rPr lang="zh-TW" altLang="zh-TW" sz="2400" dirty="0" smtClean="0"/>
              <a:t>檔案。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05970" y="3819189"/>
            <a:ext cx="3439294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sz="4000" b="1" dirty="0" smtClean="0"/>
              <a:t>模組與套件</a:t>
            </a:r>
            <a:endParaRPr lang="zh-TW" altLang="en-US" sz="4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05970" y="4794831"/>
            <a:ext cx="8229600" cy="1775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zh-TW" sz="2400" dirty="0" smtClean="0"/>
              <a:t>模組</a:t>
            </a:r>
            <a:r>
              <a:rPr lang="en-US" altLang="zh-TW" sz="2400" dirty="0" smtClean="0"/>
              <a:t>(Module): </a:t>
            </a:r>
            <a:r>
              <a:rPr lang="zh-TW" altLang="zh-TW" sz="2400" dirty="0" smtClean="0"/>
              <a:t>包含</a:t>
            </a:r>
            <a:r>
              <a:rPr lang="zh-TW" altLang="en-US" sz="2400" dirty="0" smtClean="0"/>
              <a:t>許多已</a:t>
            </a:r>
            <a:r>
              <a:rPr lang="zh-TW" altLang="zh-TW" sz="2400" dirty="0" smtClean="0"/>
              <a:t>定義好的函式，用</a:t>
            </a:r>
            <a:r>
              <a:rPr lang="en-US" altLang="zh-TW" sz="2400" dirty="0" smtClean="0"/>
              <a:t> import </a:t>
            </a:r>
            <a:r>
              <a:rPr lang="zh-TW" altLang="zh-TW" sz="2400" dirty="0" smtClean="0"/>
              <a:t>指令可將模組匯入檔案中，使用模組中的函式，</a:t>
            </a:r>
            <a:r>
              <a:rPr lang="zh-TW" altLang="en-US" sz="2400" dirty="0" smtClean="0"/>
              <a:t>可</a:t>
            </a:r>
            <a:r>
              <a:rPr lang="zh-TW" altLang="zh-TW" sz="2400" dirty="0" smtClean="0"/>
              <a:t>加快程式開發。</a:t>
            </a:r>
            <a:endParaRPr lang="en-US" altLang="zh-TW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zh-TW" sz="2400" dirty="0" smtClean="0"/>
              <a:t>套件</a:t>
            </a:r>
            <a:r>
              <a:rPr lang="en-US" altLang="zh-TW" sz="2400" dirty="0" smtClean="0"/>
              <a:t> (Package): </a:t>
            </a:r>
            <a:r>
              <a:rPr lang="zh-TW" altLang="zh-TW" sz="2400" dirty="0" smtClean="0"/>
              <a:t>包含許多相關的模組，以目錄的架構組成，</a:t>
            </a:r>
            <a:r>
              <a:rPr lang="zh-TW" altLang="en-US" sz="2400" dirty="0" smtClean="0"/>
              <a:t>套件是</a:t>
            </a:r>
            <a:r>
              <a:rPr lang="zh-TW" altLang="zh-TW" sz="2400" dirty="0" smtClean="0"/>
              <a:t>模組庫或函式庫，用</a:t>
            </a:r>
            <a:r>
              <a:rPr lang="en-US" altLang="zh-TW" sz="2400" dirty="0" smtClean="0"/>
              <a:t> import </a:t>
            </a:r>
            <a:r>
              <a:rPr lang="zh-TW" altLang="zh-TW" sz="2400" dirty="0" smtClean="0"/>
              <a:t>指令將套件匯入檔案中。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0653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50" y="332656"/>
            <a:ext cx="8229600" cy="1756792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600" b="1" dirty="0" smtClean="0"/>
              <a:t>匯入</a:t>
            </a:r>
            <a:r>
              <a:rPr lang="zh-TW" altLang="zh-TW" sz="3600" b="1" dirty="0"/>
              <a:t>單一套件</a:t>
            </a:r>
          </a:p>
          <a:p>
            <a:pPr marL="400050" lvl="1" indent="0">
              <a:buNone/>
            </a:pPr>
            <a:r>
              <a:rPr lang="en-US" altLang="zh-TW" sz="2400" dirty="0" smtClean="0"/>
              <a:t>Python</a:t>
            </a:r>
            <a:r>
              <a:rPr lang="zh-TW" altLang="zh-TW" sz="2400" dirty="0" smtClean="0"/>
              <a:t>內建</a:t>
            </a:r>
            <a:r>
              <a:rPr lang="zh-TW" altLang="zh-TW" sz="2400" dirty="0"/>
              <a:t>套件需要</a:t>
            </a:r>
            <a:r>
              <a:rPr lang="zh-TW" altLang="zh-TW" sz="2400" dirty="0" smtClean="0"/>
              <a:t>使用</a:t>
            </a:r>
            <a:r>
              <a:rPr lang="en-US" altLang="zh-TW" sz="2400" dirty="0" smtClean="0"/>
              <a:t> import </a:t>
            </a:r>
            <a:r>
              <a:rPr lang="zh-TW" altLang="zh-TW" sz="2400" dirty="0" smtClean="0"/>
              <a:t>命令</a:t>
            </a:r>
            <a:r>
              <a:rPr lang="zh-TW" altLang="zh-TW" sz="2400" dirty="0"/>
              <a:t>來匯入才能使用</a:t>
            </a:r>
            <a:r>
              <a:rPr lang="zh-TW" altLang="zh-TW" sz="2400" dirty="0" smtClean="0"/>
              <a:t>，語法</a:t>
            </a:r>
            <a:r>
              <a:rPr lang="zh-TW" altLang="zh-TW" sz="2400" dirty="0"/>
              <a:t>如下：</a:t>
            </a:r>
          </a:p>
          <a:p>
            <a:pPr marL="400050" lvl="1" indent="0" algn="ctr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import </a:t>
            </a:r>
            <a:r>
              <a:rPr lang="zh-TW" altLang="zh-TW" sz="2400" dirty="0">
                <a:solidFill>
                  <a:srgbClr val="FF0000"/>
                </a:solidFill>
              </a:rPr>
              <a:t>套件</a:t>
            </a:r>
            <a:r>
              <a:rPr lang="zh-TW" altLang="zh-TW" sz="2400" dirty="0" smtClean="0">
                <a:solidFill>
                  <a:srgbClr val="FF0000"/>
                </a:solidFill>
              </a:rPr>
              <a:t>名稱</a:t>
            </a:r>
            <a:endParaRPr lang="zh-TW" altLang="zh-TW" sz="24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85750" y="2089448"/>
            <a:ext cx="8229600" cy="4349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random</a:t>
            </a:r>
            <a:r>
              <a:rPr lang="zh-TW" altLang="zh-TW" sz="2400" dirty="0" smtClean="0"/>
              <a:t>套件可隨機產生亂數，匯入</a:t>
            </a:r>
            <a:r>
              <a:rPr lang="en-US" altLang="zh-TW" sz="2400" dirty="0" smtClean="0"/>
              <a:t> random</a:t>
            </a:r>
            <a:r>
              <a:rPr lang="zh-TW" altLang="zh-TW" sz="2400" dirty="0" smtClean="0"/>
              <a:t>套件：</a:t>
            </a:r>
          </a:p>
          <a:p>
            <a:pPr marL="400050" lvl="1" indent="0" algn="ctr">
              <a:buFont typeface="Arial" pitchFamily="34" charset="0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import random</a:t>
            </a:r>
          </a:p>
          <a:p>
            <a:pPr marL="400050" lvl="1" indent="0" algn="ctr">
              <a:buFont typeface="Arial" pitchFamily="34" charset="0"/>
              <a:buNone/>
            </a:pPr>
            <a:endParaRPr lang="zh-TW" altLang="zh-TW" sz="800" dirty="0" smtClean="0">
              <a:solidFill>
                <a:srgbClr val="FF0000"/>
              </a:solidFill>
            </a:endParaRPr>
          </a:p>
          <a:p>
            <a:r>
              <a:rPr lang="zh-TW" altLang="zh-TW" sz="2400" dirty="0" smtClean="0"/>
              <a:t>匯入套件後，就可使用套件中的函式，使用套件函式的語法為：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400050" lvl="1" indent="0" algn="ctr">
              <a:buFont typeface="Arial" pitchFamily="34" charset="0"/>
              <a:buNone/>
            </a:pPr>
            <a:r>
              <a:rPr lang="zh-TW" altLang="zh-TW" sz="2400" dirty="0" smtClean="0">
                <a:solidFill>
                  <a:srgbClr val="FF0000"/>
                </a:solidFill>
              </a:rPr>
              <a:t>套件名稱</a:t>
            </a:r>
            <a:r>
              <a:rPr lang="en-US" altLang="zh-TW" sz="2400" dirty="0" smtClean="0">
                <a:solidFill>
                  <a:srgbClr val="FF0000"/>
                </a:solidFill>
              </a:rPr>
              <a:t>.</a:t>
            </a:r>
            <a:r>
              <a:rPr lang="zh-TW" altLang="zh-TW" sz="2400" dirty="0" smtClean="0">
                <a:solidFill>
                  <a:srgbClr val="FF0000"/>
                </a:solidFill>
              </a:rPr>
              <a:t>函式名稱</a:t>
            </a:r>
          </a:p>
          <a:p>
            <a:endParaRPr lang="en-US" altLang="zh-TW" sz="800" dirty="0" smtClean="0"/>
          </a:p>
          <a:p>
            <a:r>
              <a:rPr lang="zh-TW" altLang="zh-TW" sz="2400" dirty="0" smtClean="0"/>
              <a:t>以</a:t>
            </a:r>
            <a:r>
              <a:rPr lang="en-US" altLang="zh-TW" sz="2400" dirty="0" smtClean="0"/>
              <a:t>random</a:t>
            </a:r>
            <a:r>
              <a:rPr lang="zh-TW" altLang="zh-TW" sz="2400" dirty="0" smtClean="0"/>
              <a:t>套件的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randint</a:t>
            </a:r>
            <a:r>
              <a:rPr lang="en-US" altLang="zh-TW" sz="2400" dirty="0" smtClean="0"/>
              <a:t>( )</a:t>
            </a:r>
            <a:r>
              <a:rPr lang="zh-TW" altLang="en-US" sz="2400" dirty="0" smtClean="0"/>
              <a:t> </a:t>
            </a:r>
            <a:r>
              <a:rPr lang="zh-TW" altLang="zh-TW" sz="2400" dirty="0" smtClean="0"/>
              <a:t>函式為例，該函式會亂數產生兩數之間的任一整數，</a:t>
            </a:r>
            <a:r>
              <a:rPr lang="zh-TW" altLang="en-US" sz="2400" dirty="0"/>
              <a:t>例如</a:t>
            </a:r>
            <a:r>
              <a:rPr lang="zh-TW" altLang="zh-TW" sz="2400" dirty="0" smtClean="0"/>
              <a:t>以亂數產生</a:t>
            </a:r>
            <a:r>
              <a:rPr lang="en-US" altLang="zh-TW" sz="2400" dirty="0" smtClean="0"/>
              <a:t>1</a:t>
            </a:r>
            <a:r>
              <a:rPr lang="zh-TW" altLang="zh-TW" sz="2400" dirty="0" smtClean="0"/>
              <a:t>到</a:t>
            </a:r>
            <a:r>
              <a:rPr lang="en-US" altLang="zh-TW" sz="2400" dirty="0" smtClean="0"/>
              <a:t>100</a:t>
            </a:r>
            <a:r>
              <a:rPr lang="zh-TW" altLang="zh-TW" sz="2400" dirty="0" smtClean="0"/>
              <a:t>之間的整數：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import random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pPr marL="400050" lvl="1" indent="0">
              <a:buFont typeface="Arial" pitchFamily="34" charset="0"/>
              <a:buNone/>
            </a:pPr>
            <a:r>
              <a:rPr lang="en-US" altLang="zh-TW" sz="2400" dirty="0" err="1" smtClean="0">
                <a:solidFill>
                  <a:srgbClr val="FF0000"/>
                </a:solidFill>
              </a:rPr>
              <a:t>random.randint</a:t>
            </a:r>
            <a:r>
              <a:rPr lang="en-US" altLang="zh-TW" sz="2400" dirty="0" smtClean="0">
                <a:solidFill>
                  <a:srgbClr val="FF0000"/>
                </a:solidFill>
              </a:rPr>
              <a:t> (1, 100)</a:t>
            </a:r>
            <a:endParaRPr lang="zh-TW" altLang="zh-TW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8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2392" y="476672"/>
            <a:ext cx="8435280" cy="269289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若</a:t>
            </a:r>
            <a:r>
              <a:rPr lang="zh-TW" altLang="zh-TW" sz="2400" dirty="0" smtClean="0"/>
              <a:t>想省略</a:t>
            </a:r>
            <a:r>
              <a:rPr lang="zh-TW" altLang="zh-TW" sz="2400" dirty="0"/>
              <a:t>套件名稱的輸入，加快程式的輸入效率</a:t>
            </a:r>
            <a:r>
              <a:rPr lang="zh-TW" altLang="zh-TW" sz="2400" dirty="0" smtClean="0"/>
              <a:t>，</a:t>
            </a:r>
            <a:r>
              <a:rPr lang="zh-TW" altLang="en-US" sz="2400" dirty="0" smtClean="0"/>
              <a:t>可</a:t>
            </a:r>
            <a:r>
              <a:rPr lang="zh-TW" altLang="zh-TW" sz="2400" dirty="0" smtClean="0"/>
              <a:t>使用</a:t>
            </a:r>
            <a:r>
              <a:rPr lang="zh-TW" altLang="zh-TW" sz="2400" dirty="0"/>
              <a:t>下列語法，一次將套件內的函式全部</a:t>
            </a:r>
            <a:r>
              <a:rPr lang="zh-TW" altLang="zh-TW" sz="2400" dirty="0" smtClean="0"/>
              <a:t>匯入</a:t>
            </a:r>
            <a:r>
              <a:rPr lang="en-US" altLang="zh-TW" sz="2400" dirty="0" smtClean="0"/>
              <a:t>:</a:t>
            </a:r>
            <a:endParaRPr lang="zh-TW" altLang="zh-TW" sz="2400" dirty="0"/>
          </a:p>
          <a:p>
            <a:pPr marL="400050" lvl="1" indent="0" algn="ctr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from </a:t>
            </a:r>
            <a:r>
              <a:rPr lang="zh-TW" altLang="zh-TW" sz="2400" dirty="0">
                <a:solidFill>
                  <a:srgbClr val="FF0000"/>
                </a:solidFill>
              </a:rPr>
              <a:t>套件名稱</a:t>
            </a:r>
            <a:r>
              <a:rPr lang="en-US" altLang="zh-TW" sz="2400" dirty="0">
                <a:solidFill>
                  <a:srgbClr val="FF0000"/>
                </a:solidFill>
              </a:rPr>
              <a:t> import *</a:t>
            </a:r>
            <a:endParaRPr lang="zh-TW" altLang="zh-TW" sz="2400" dirty="0">
              <a:solidFill>
                <a:srgbClr val="FF0000"/>
              </a:solidFill>
            </a:endParaRPr>
          </a:p>
          <a:p>
            <a:r>
              <a:rPr lang="zh-TW" altLang="zh-TW" sz="2400" dirty="0" smtClean="0"/>
              <a:t>以</a:t>
            </a:r>
            <a:r>
              <a:rPr lang="zh-TW" altLang="zh-TW" sz="2400" dirty="0"/>
              <a:t>亂數產生</a:t>
            </a:r>
            <a:r>
              <a:rPr lang="en-US" altLang="zh-TW" sz="2400" dirty="0"/>
              <a:t>1</a:t>
            </a:r>
            <a:r>
              <a:rPr lang="zh-TW" altLang="zh-TW" sz="2400" dirty="0"/>
              <a:t>到</a:t>
            </a:r>
            <a:r>
              <a:rPr lang="en-US" altLang="zh-TW" sz="2400" dirty="0"/>
              <a:t>100</a:t>
            </a:r>
            <a:r>
              <a:rPr lang="zh-TW" altLang="zh-TW" sz="2400" dirty="0"/>
              <a:t>之間的整數為</a:t>
            </a:r>
            <a:r>
              <a:rPr lang="zh-TW" altLang="zh-TW" sz="2400" dirty="0" smtClean="0"/>
              <a:t>例：</a:t>
            </a:r>
            <a:endParaRPr lang="zh-TW" altLang="zh-TW" sz="2400" dirty="0"/>
          </a:p>
          <a:p>
            <a:pPr marL="400050" lvl="1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from random import </a:t>
            </a:r>
            <a:r>
              <a:rPr lang="en-US" altLang="zh-TW" sz="2400" dirty="0" smtClean="0">
                <a:solidFill>
                  <a:srgbClr val="FF0000"/>
                </a:solidFill>
              </a:rPr>
              <a:t>*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#</a:t>
            </a:r>
            <a:r>
              <a:rPr lang="zh-TW" altLang="zh-TW" sz="2400" dirty="0"/>
              <a:t>匯入</a:t>
            </a:r>
            <a:r>
              <a:rPr lang="en-US" altLang="zh-TW" sz="2400" dirty="0"/>
              <a:t>random</a:t>
            </a:r>
            <a:r>
              <a:rPr lang="zh-TW" altLang="zh-TW" sz="2400" dirty="0"/>
              <a:t>套件的所有函式</a:t>
            </a:r>
          </a:p>
          <a:p>
            <a:pPr marL="400050" lvl="1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randint</a:t>
            </a:r>
            <a:r>
              <a:rPr lang="en-US" altLang="zh-TW" sz="2400" dirty="0">
                <a:solidFill>
                  <a:srgbClr val="FF0000"/>
                </a:solidFill>
              </a:rPr>
              <a:t>(1,100)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</a:t>
            </a:r>
            <a:r>
              <a:rPr lang="zh-TW" altLang="zh-TW" sz="2400" dirty="0"/>
              <a:t>省略套件名稱</a:t>
            </a:r>
            <a:r>
              <a:rPr lang="en-US" altLang="zh-TW" sz="2400" dirty="0" smtClean="0"/>
              <a:t>random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42392" y="3256385"/>
            <a:ext cx="8229600" cy="3124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2600" dirty="0" smtClean="0"/>
              <a:t>雖然一次匯入套件的所有函式寫法</a:t>
            </a:r>
            <a:r>
              <a:rPr lang="zh-TW" altLang="en-US" sz="2600" dirty="0"/>
              <a:t>很</a:t>
            </a:r>
            <a:r>
              <a:rPr lang="zh-TW" altLang="zh-TW" sz="2600" dirty="0" smtClean="0"/>
              <a:t>方便，但在多個套件中具有相同名稱函式時，容易造成函式引用的錯誤。為避免錯誤的發生，有兩種不同寫法。</a:t>
            </a:r>
          </a:p>
          <a:p>
            <a:pPr marL="400050" lvl="1" indent="0">
              <a:buFont typeface="Arial" pitchFamily="34" charset="0"/>
              <a:buNone/>
            </a:pPr>
            <a:r>
              <a:rPr lang="zh-TW" altLang="zh-TW" sz="2600" dirty="0" smtClean="0"/>
              <a:t>方法一：直接指定要引用的套件函式名稱，語法如下：</a:t>
            </a:r>
          </a:p>
          <a:p>
            <a:pPr marL="400050" lvl="1" indent="0" algn="ctr">
              <a:buFont typeface="Arial" pitchFamily="34" charset="0"/>
              <a:buNone/>
            </a:pPr>
            <a:r>
              <a:rPr lang="zh-TW" altLang="en-US" sz="2600" dirty="0" smtClean="0">
                <a:solidFill>
                  <a:srgbClr val="FF0000"/>
                </a:solidFill>
              </a:rPr>
              <a:t>                          </a:t>
            </a:r>
            <a:r>
              <a:rPr lang="en-US" altLang="zh-TW" sz="2600" dirty="0" smtClean="0">
                <a:solidFill>
                  <a:srgbClr val="FF0000"/>
                </a:solidFill>
              </a:rPr>
              <a:t>from </a:t>
            </a:r>
            <a:r>
              <a:rPr lang="zh-TW" altLang="zh-TW" sz="2600" dirty="0" smtClean="0">
                <a:solidFill>
                  <a:srgbClr val="FF0000"/>
                </a:solidFill>
              </a:rPr>
              <a:t>套件名稱</a:t>
            </a:r>
            <a:r>
              <a:rPr lang="en-US" altLang="zh-TW" sz="2600" dirty="0" smtClean="0">
                <a:solidFill>
                  <a:srgbClr val="FF0000"/>
                </a:solidFill>
              </a:rPr>
              <a:t> import </a:t>
            </a:r>
            <a:r>
              <a:rPr lang="zh-TW" altLang="zh-TW" sz="2600" dirty="0" smtClean="0">
                <a:solidFill>
                  <a:srgbClr val="FF0000"/>
                </a:solidFill>
              </a:rPr>
              <a:t>函式</a:t>
            </a:r>
            <a:r>
              <a:rPr lang="en-US" altLang="zh-TW" sz="2600" dirty="0" smtClean="0">
                <a:solidFill>
                  <a:srgbClr val="FF0000"/>
                </a:solidFill>
              </a:rPr>
              <a:t>1, </a:t>
            </a:r>
            <a:r>
              <a:rPr lang="zh-TW" altLang="zh-TW" sz="2600" dirty="0" smtClean="0">
                <a:solidFill>
                  <a:srgbClr val="FF0000"/>
                </a:solidFill>
              </a:rPr>
              <a:t>函式</a:t>
            </a:r>
            <a:r>
              <a:rPr lang="en-US" altLang="zh-TW" sz="2600" dirty="0" smtClean="0">
                <a:solidFill>
                  <a:srgbClr val="FF0000"/>
                </a:solidFill>
              </a:rPr>
              <a:t>2, </a:t>
            </a:r>
            <a:r>
              <a:rPr lang="zh-TW" altLang="zh-TW" sz="2600" dirty="0" smtClean="0">
                <a:solidFill>
                  <a:srgbClr val="FF0000"/>
                </a:solidFill>
              </a:rPr>
              <a:t>函式</a:t>
            </a:r>
            <a:r>
              <a:rPr lang="en-US" altLang="zh-TW" sz="2600" dirty="0" smtClean="0">
                <a:solidFill>
                  <a:srgbClr val="FF0000"/>
                </a:solidFill>
              </a:rPr>
              <a:t>3⋯</a:t>
            </a:r>
            <a:endParaRPr lang="zh-TW" altLang="zh-TW" sz="2600" dirty="0" smtClean="0">
              <a:solidFill>
                <a:srgbClr val="FF0000"/>
              </a:solidFill>
            </a:endParaRPr>
          </a:p>
          <a:p>
            <a:pPr marL="400050" lvl="1" indent="0">
              <a:buFont typeface="Arial" pitchFamily="34" charset="0"/>
              <a:buNone/>
            </a:pPr>
            <a:r>
              <a:rPr lang="zh-TW" altLang="zh-TW" sz="2600" dirty="0" smtClean="0"/>
              <a:t>方法二：將套件名稱另外命名一個較簡短別名，語法如下：</a:t>
            </a:r>
          </a:p>
          <a:p>
            <a:pPr marL="0" lvl="1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600" dirty="0" smtClean="0">
                <a:solidFill>
                  <a:srgbClr val="FF0000"/>
                </a:solidFill>
              </a:rPr>
              <a:t>import </a:t>
            </a:r>
            <a:r>
              <a:rPr lang="zh-TW" altLang="zh-TW" sz="2600" dirty="0" smtClean="0">
                <a:solidFill>
                  <a:srgbClr val="FF0000"/>
                </a:solidFill>
              </a:rPr>
              <a:t>套件名稱</a:t>
            </a:r>
            <a:r>
              <a:rPr lang="en-US" altLang="zh-TW" sz="2600" dirty="0" smtClean="0">
                <a:solidFill>
                  <a:srgbClr val="FF0000"/>
                </a:solidFill>
              </a:rPr>
              <a:t> as </a:t>
            </a:r>
            <a:r>
              <a:rPr lang="zh-TW" altLang="zh-TW" sz="2600" dirty="0" smtClean="0">
                <a:solidFill>
                  <a:srgbClr val="FF0000"/>
                </a:solidFill>
              </a:rPr>
              <a:t>別名</a:t>
            </a:r>
            <a:endParaRPr lang="zh-TW" altLang="zh-TW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4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2889" y="404664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b="1" dirty="0" smtClean="0"/>
              <a:t>匯入</a:t>
            </a:r>
            <a:r>
              <a:rPr lang="zh-TW" altLang="zh-TW" sz="3200" b="1" dirty="0"/>
              <a:t>多個套件</a:t>
            </a:r>
          </a:p>
          <a:p>
            <a:pPr marL="400050" lvl="1" indent="0">
              <a:buNone/>
            </a:pPr>
            <a:r>
              <a:rPr lang="zh-TW" altLang="en-US" sz="2400" dirty="0"/>
              <a:t>若</a:t>
            </a:r>
            <a:r>
              <a:rPr lang="zh-TW" altLang="zh-TW" sz="2400" dirty="0" smtClean="0"/>
              <a:t>要</a:t>
            </a:r>
            <a:r>
              <a:rPr lang="zh-TW" altLang="zh-TW" sz="2400" dirty="0"/>
              <a:t>一次匯入多個套件</a:t>
            </a:r>
            <a:r>
              <a:rPr lang="zh-TW" altLang="zh-TW" sz="2400" dirty="0" smtClean="0"/>
              <a:t>，可使用逗號分隔</a:t>
            </a:r>
            <a:r>
              <a:rPr lang="zh-TW" altLang="zh-TW" sz="2400" dirty="0"/>
              <a:t>各個套件名稱</a:t>
            </a:r>
            <a:r>
              <a:rPr lang="zh-TW" altLang="zh-TW" sz="2400" dirty="0" smtClean="0"/>
              <a:t>，語法</a:t>
            </a:r>
            <a:r>
              <a:rPr lang="zh-TW" altLang="zh-TW" sz="2400" dirty="0"/>
              <a:t>如下：</a:t>
            </a:r>
          </a:p>
          <a:p>
            <a:pPr marL="400050" lvl="1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import </a:t>
            </a:r>
            <a:r>
              <a:rPr lang="zh-TW" altLang="zh-TW" sz="2400" dirty="0">
                <a:solidFill>
                  <a:srgbClr val="FF0000"/>
                </a:solidFill>
              </a:rPr>
              <a:t>套件名稱</a:t>
            </a:r>
            <a:r>
              <a:rPr lang="en-US" altLang="zh-TW" sz="2400" dirty="0">
                <a:solidFill>
                  <a:srgbClr val="FF0000"/>
                </a:solidFill>
              </a:rPr>
              <a:t>1, </a:t>
            </a:r>
            <a:r>
              <a:rPr lang="zh-TW" altLang="zh-TW" sz="2400" dirty="0">
                <a:solidFill>
                  <a:srgbClr val="FF0000"/>
                </a:solidFill>
              </a:rPr>
              <a:t>套件名稱</a:t>
            </a:r>
            <a:r>
              <a:rPr lang="en-US" altLang="zh-TW" sz="2400" dirty="0">
                <a:solidFill>
                  <a:srgbClr val="FF0000"/>
                </a:solidFill>
              </a:rPr>
              <a:t>2, </a:t>
            </a:r>
            <a:r>
              <a:rPr lang="zh-TW" altLang="zh-TW" sz="2400" dirty="0">
                <a:solidFill>
                  <a:srgbClr val="FF0000"/>
                </a:solidFill>
              </a:rPr>
              <a:t>套件名稱</a:t>
            </a:r>
            <a:r>
              <a:rPr lang="en-US" altLang="zh-TW" sz="2400" dirty="0">
                <a:solidFill>
                  <a:srgbClr val="FF0000"/>
                </a:solidFill>
              </a:rPr>
              <a:t>3⋯</a:t>
            </a:r>
            <a:endParaRPr lang="zh-TW" altLang="zh-TW" sz="2400" dirty="0">
              <a:solidFill>
                <a:srgbClr val="FF0000"/>
              </a:solidFill>
            </a:endParaRPr>
          </a:p>
          <a:p>
            <a:endParaRPr lang="en-US" altLang="zh-TW" sz="900" b="1" dirty="0" smtClean="0"/>
          </a:p>
          <a:p>
            <a:r>
              <a:rPr lang="zh-TW" altLang="zh-TW" sz="2400" b="1" dirty="0" smtClean="0"/>
              <a:t>第三</a:t>
            </a:r>
            <a:r>
              <a:rPr lang="zh-TW" altLang="zh-TW" sz="2400" b="1" dirty="0"/>
              <a:t>方套件的安裝</a:t>
            </a:r>
          </a:p>
          <a:p>
            <a:pPr marL="400050" lvl="1" indent="0">
              <a:buNone/>
            </a:pPr>
            <a:r>
              <a:rPr lang="en-US" altLang="zh-TW" sz="2400" dirty="0" smtClean="0"/>
              <a:t>Python</a:t>
            </a:r>
            <a:r>
              <a:rPr lang="zh-TW" altLang="zh-TW" sz="2400" dirty="0" smtClean="0"/>
              <a:t>的</a:t>
            </a:r>
            <a:r>
              <a:rPr lang="zh-TW" altLang="zh-TW" sz="2400" dirty="0"/>
              <a:t>優點，是擁有大量第三方公司所開發的套件可以匯入使用，要匯入之前需先確認該套件已安裝</a:t>
            </a:r>
            <a:r>
              <a:rPr lang="zh-TW" altLang="zh-TW" sz="2400" dirty="0" smtClean="0"/>
              <a:t>。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3E39-F382-4E1D-9480-FCC11A6F6CE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40185" y="3936679"/>
            <a:ext cx="6607646" cy="831626"/>
          </a:xfrm>
        </p:spPr>
        <p:txBody>
          <a:bodyPr>
            <a:noAutofit/>
          </a:bodyPr>
          <a:lstStyle/>
          <a:p>
            <a:r>
              <a:rPr lang="en-US" altLang="zh-TW" sz="4000" b="1" dirty="0" err="1" smtClean="0"/>
              <a:t>urllib</a:t>
            </a:r>
            <a:r>
              <a:rPr lang="zh-TW" altLang="zh-TW" sz="4000" b="1" dirty="0" smtClean="0"/>
              <a:t>套件</a:t>
            </a:r>
            <a:r>
              <a:rPr lang="en-US" altLang="zh-TW" sz="4000" b="1" dirty="0" smtClean="0"/>
              <a:t>:</a:t>
            </a:r>
            <a:r>
              <a:rPr lang="zh-TW" altLang="en-US" sz="4000" b="1" dirty="0" smtClean="0"/>
              <a:t> </a:t>
            </a:r>
            <a:r>
              <a:rPr lang="zh-TW" altLang="zh-TW" sz="4000" b="1" dirty="0" smtClean="0"/>
              <a:t>網址</a:t>
            </a:r>
            <a:r>
              <a:rPr lang="zh-TW" altLang="zh-TW" sz="4000" b="1" dirty="0"/>
              <a:t>解析與擷取</a:t>
            </a:r>
            <a:endParaRPr lang="zh-TW" altLang="en-US" sz="40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87624" y="5058272"/>
            <a:ext cx="72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zh-TW" sz="2400" dirty="0" smtClean="0"/>
              <a:t>在瀏覽器網址列輸入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網址</a:t>
            </a:r>
            <a:r>
              <a:rPr lang="zh-TW" altLang="zh-TW" sz="2400" dirty="0" smtClean="0"/>
              <a:t>，即可連上該網頁。</a:t>
            </a:r>
            <a:endParaRPr lang="en-US" altLang="zh-TW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zh-TW" sz="2400" dirty="0" smtClean="0"/>
              <a:t>運用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urllib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套件，可以對網址解析與網頁擷取</a:t>
            </a:r>
            <a:r>
              <a:rPr lang="zh-TW" altLang="zh-TW" sz="2400" dirty="0" smtClean="0"/>
              <a:t>。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7551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1702</Words>
  <Application>Microsoft Office PowerPoint</Application>
  <PresentationFormat>如螢幕大小 (4:3)</PresentationFormat>
  <Paragraphs>196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函式的定義與呼叫</vt:lpstr>
      <vt:lpstr>PowerPoint 簡報</vt:lpstr>
      <vt:lpstr>PowerPoint 簡報</vt:lpstr>
      <vt:lpstr>引數的傳遞</vt:lpstr>
      <vt:lpstr>變數的有效範圍</vt:lpstr>
      <vt:lpstr>PowerPoint 簡報</vt:lpstr>
      <vt:lpstr>PowerPoint 簡報</vt:lpstr>
      <vt:lpstr>urllib套件: 網址解析與擷取</vt:lpstr>
      <vt:lpstr>PowerPoint 簡報</vt:lpstr>
      <vt:lpstr>PowerPoint 簡報</vt:lpstr>
      <vt:lpstr>requests套件: 網頁擷取</vt:lpstr>
      <vt:lpstr>BeautifulSoup套件: 網頁解析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 Lee</dc:creator>
  <cp:lastModifiedBy>Bai</cp:lastModifiedBy>
  <cp:revision>131</cp:revision>
  <dcterms:created xsi:type="dcterms:W3CDTF">2012-05-01T05:58:39Z</dcterms:created>
  <dcterms:modified xsi:type="dcterms:W3CDTF">2020-12-29T14:35:26Z</dcterms:modified>
</cp:coreProperties>
</file>