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270" r:id="rId2"/>
    <p:sldId id="271" r:id="rId3"/>
    <p:sldId id="373" r:id="rId4"/>
    <p:sldId id="257" r:id="rId5"/>
    <p:sldId id="315" r:id="rId6"/>
    <p:sldId id="272" r:id="rId7"/>
    <p:sldId id="294" r:id="rId8"/>
    <p:sldId id="304" r:id="rId9"/>
    <p:sldId id="305" r:id="rId10"/>
    <p:sldId id="306" r:id="rId11"/>
    <p:sldId id="258" r:id="rId12"/>
    <p:sldId id="274" r:id="rId13"/>
    <p:sldId id="275" r:id="rId14"/>
    <p:sldId id="295" r:id="rId15"/>
    <p:sldId id="296" r:id="rId16"/>
    <p:sldId id="297" r:id="rId17"/>
    <p:sldId id="259" r:id="rId18"/>
    <p:sldId id="277" r:id="rId19"/>
    <p:sldId id="278" r:id="rId20"/>
    <p:sldId id="299" r:id="rId21"/>
    <p:sldId id="300" r:id="rId22"/>
    <p:sldId id="298" r:id="rId23"/>
    <p:sldId id="301" r:id="rId24"/>
    <p:sldId id="302" r:id="rId25"/>
    <p:sldId id="260" r:id="rId26"/>
    <p:sldId id="261" r:id="rId27"/>
    <p:sldId id="281" r:id="rId28"/>
    <p:sldId id="322" r:id="rId29"/>
    <p:sldId id="323" r:id="rId30"/>
    <p:sldId id="324" r:id="rId31"/>
    <p:sldId id="284" r:id="rId32"/>
    <p:sldId id="285" r:id="rId33"/>
    <p:sldId id="286" r:id="rId34"/>
    <p:sldId id="307" r:id="rId35"/>
    <p:sldId id="308" r:id="rId36"/>
    <p:sldId id="309" r:id="rId37"/>
    <p:sldId id="303" r:id="rId38"/>
    <p:sldId id="264" r:id="rId39"/>
    <p:sldId id="290" r:id="rId40"/>
    <p:sldId id="312" r:id="rId41"/>
    <p:sldId id="325" r:id="rId42"/>
    <p:sldId id="326" r:id="rId43"/>
    <p:sldId id="265" r:id="rId44"/>
    <p:sldId id="310" r:id="rId45"/>
    <p:sldId id="319" r:id="rId46"/>
    <p:sldId id="313" r:id="rId47"/>
    <p:sldId id="317" r:id="rId48"/>
    <p:sldId id="318" r:id="rId49"/>
    <p:sldId id="320" r:id="rId50"/>
    <p:sldId id="263" r:id="rId51"/>
    <p:sldId id="314" r:id="rId52"/>
    <p:sldId id="321" r:id="rId53"/>
    <p:sldId id="266" r:id="rId54"/>
    <p:sldId id="374" r:id="rId55"/>
    <p:sldId id="316" r:id="rId56"/>
    <p:sldId id="327" r:id="rId57"/>
    <p:sldId id="344" r:id="rId58"/>
    <p:sldId id="341" r:id="rId59"/>
    <p:sldId id="342" r:id="rId60"/>
    <p:sldId id="343" r:id="rId61"/>
    <p:sldId id="345" r:id="rId62"/>
    <p:sldId id="346" r:id="rId63"/>
    <p:sldId id="328" r:id="rId64"/>
    <p:sldId id="375" r:id="rId65"/>
    <p:sldId id="351" r:id="rId66"/>
    <p:sldId id="363" r:id="rId67"/>
    <p:sldId id="357" r:id="rId68"/>
    <p:sldId id="377" r:id="rId69"/>
    <p:sldId id="440" r:id="rId70"/>
    <p:sldId id="360" r:id="rId71"/>
    <p:sldId id="362" r:id="rId72"/>
    <p:sldId id="365" r:id="rId73"/>
    <p:sldId id="329" r:id="rId74"/>
    <p:sldId id="370" r:id="rId75"/>
    <p:sldId id="379" r:id="rId76"/>
    <p:sldId id="371" r:id="rId77"/>
    <p:sldId id="382" r:id="rId78"/>
    <p:sldId id="372" r:id="rId79"/>
    <p:sldId id="385" r:id="rId80"/>
    <p:sldId id="330" r:id="rId81"/>
    <p:sldId id="391" r:id="rId82"/>
    <p:sldId id="392" r:id="rId83"/>
    <p:sldId id="393" r:id="rId84"/>
    <p:sldId id="395" r:id="rId85"/>
    <p:sldId id="331" r:id="rId86"/>
    <p:sldId id="425" r:id="rId87"/>
    <p:sldId id="401" r:id="rId88"/>
    <p:sldId id="424" r:id="rId89"/>
    <p:sldId id="426" r:id="rId90"/>
    <p:sldId id="427" r:id="rId91"/>
    <p:sldId id="428" r:id="rId92"/>
    <p:sldId id="429" r:id="rId93"/>
    <p:sldId id="441" r:id="rId94"/>
    <p:sldId id="435" r:id="rId95"/>
    <p:sldId id="430" r:id="rId96"/>
    <p:sldId id="433" r:id="rId97"/>
    <p:sldId id="434" r:id="rId98"/>
    <p:sldId id="431" r:id="rId99"/>
    <p:sldId id="407" r:id="rId100"/>
    <p:sldId id="406" r:id="rId101"/>
    <p:sldId id="408" r:id="rId102"/>
    <p:sldId id="437" r:id="rId103"/>
    <p:sldId id="436" r:id="rId104"/>
    <p:sldId id="438" r:id="rId105"/>
    <p:sldId id="416" r:id="rId106"/>
    <p:sldId id="439" r:id="rId107"/>
    <p:sldId id="410" r:id="rId108"/>
    <p:sldId id="414" r:id="rId109"/>
    <p:sldId id="420" r:id="rId110"/>
    <p:sldId id="423" r:id="rId111"/>
    <p:sldId id="422" r:id="rId112"/>
    <p:sldId id="421" r:id="rId113"/>
    <p:sldId id="419" r:id="rId1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5" autoAdjust="0"/>
    <p:restoredTop sz="94607"/>
  </p:normalViewPr>
  <p:slideViewPr>
    <p:cSldViewPr snapToGrid="0" snapToObjects="1">
      <p:cViewPr varScale="1">
        <p:scale>
          <a:sx n="87" d="100"/>
          <a:sy n="87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A7088-D51E-BF43-BB60-949E0733ECD5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71D18-61EB-F14D-8169-A44CEA0EC3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55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疑似肺炎或流感症狀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體溫</a:t>
            </a: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≧38℃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、咳嗽、喉嚨痛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007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match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性別、年齡、居住地、無發燒、無呼吸病患、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抗體檢測陰性</a:t>
            </a:r>
          </a:p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785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match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性別、年齡、居住地、無發燒、無呼吸病患、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抗體檢測陰性</a:t>
            </a:r>
          </a:p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3757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match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性別、年齡、居住地、無發燒、無呼吸病患、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抗體檢測陰性</a:t>
            </a:r>
          </a:p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739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match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性別、年齡、居住地、無發燒、無呼吸病患、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抗體檢測陰性</a:t>
            </a:r>
          </a:p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6839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match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性別、年齡、居住地、無發燒、無呼吸病患、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抗體檢測陰性</a:t>
            </a:r>
          </a:p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1344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3157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3812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8315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177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545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疑似肺炎或流感症狀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體溫</a:t>
            </a: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≧38℃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、咳嗽、喉嚨痛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570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8437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4598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882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4706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3151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0391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72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3902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218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562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疑似肺炎或流感症狀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體溫</a:t>
            </a: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≧38℃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、咳嗽、喉嚨痛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808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2708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2056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52317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1289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6638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40612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9562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62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94959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64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63776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65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75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疑似肺炎或流感症狀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體溫</a:t>
            </a: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≧38℃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、咳嗽、喉嚨痛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37716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66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01293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67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8036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68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9782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61893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70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49915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71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5836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72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34886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74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91730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75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8973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76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127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過去對於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疾病的認知為</a:t>
            </a:r>
            <a:r>
              <a:rPr lang="zh-TW" altLang="en-US" dirty="0">
                <a:solidFill>
                  <a:srgbClr val="C0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僅傳染於家禽之間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，香港卻有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18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名呼吸道疾病病患是受到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疾病所影響，因此進行研究分析，及早找到危險因子，防止疾病擴散</a:t>
            </a:r>
            <a:r>
              <a:rPr lang="zh-TW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。</a:t>
            </a:r>
          </a:p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00117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77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51765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78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89225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79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40806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81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9129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82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7257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01159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84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82475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85957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87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51136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88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309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過去對於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疾病的認知為</a:t>
            </a:r>
            <a:r>
              <a:rPr lang="zh-TW" altLang="en-US" dirty="0">
                <a:solidFill>
                  <a:srgbClr val="C0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僅傳染於家禽之間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，香港卻有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18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名呼吸道疾病病患是受到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疾病所影響，因此進行研究分析，及早找到危險因子，防止疾病擴散</a:t>
            </a:r>
            <a:r>
              <a:rPr lang="zh-TW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。</a:t>
            </a:r>
          </a:p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19392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89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657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30101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91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3319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92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1772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93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37160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94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44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95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6406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96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95525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97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86909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98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914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過去對於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疾病的認知為</a:t>
            </a:r>
            <a:r>
              <a:rPr lang="zh-TW" altLang="en-US" dirty="0">
                <a:solidFill>
                  <a:srgbClr val="C0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僅傳染於家禽之間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，香港卻有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18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名呼吸道疾病病患是受到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疾病所影響，因此進行研究分析，及早找到危險因子，防止疾病擴散</a:t>
            </a:r>
            <a:r>
              <a:rPr lang="zh-TW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。</a:t>
            </a:r>
          </a:p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9708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99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87507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100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27087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101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4033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102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34509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103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3207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104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571291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105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2047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106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78795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107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80279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108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980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過去對於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疾病的認知為</a:t>
            </a:r>
            <a:r>
              <a:rPr lang="zh-TW" altLang="en-US" dirty="0">
                <a:solidFill>
                  <a:srgbClr val="C0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僅傳染於家禽之間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，香港卻有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18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名呼吸道疾病病患是受到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疾病所影響，因此進行研究分析，及早找到危險因子，防止疾病擴散</a:t>
            </a:r>
            <a:r>
              <a:rPr lang="zh-TW" alt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。</a:t>
            </a:r>
          </a:p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52697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53707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67486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900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match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性別、年齡、居住地、無發燒、無呼吸病患、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抗體檢測陰性</a:t>
            </a:r>
          </a:p>
          <a:p>
            <a:endParaRPr kumimoji="1"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71D18-61EB-F14D-8169-A44CEA0EC333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093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892EF-56CE-0C4C-85EE-C27893E41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01737D-08D0-FF47-A3BA-D2AB126F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013B5F7-7961-0146-A740-E3641E2D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D0E962A-9287-8645-A242-3AA928D0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F84341D-B551-B54A-BF53-03165F55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345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19540-9677-F74E-BFAD-12CB7F71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9961CFDF-022F-4C4C-BD85-9F96657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5193A29D-E106-B145-8EBA-9A4A9E99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F51B00-FFFF-EB41-8C3A-90F24F9E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EB7F3AB-0129-6C45-9BCE-49F500FE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29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DB67FC-F604-B34E-B503-0A6B4F0D6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38C8D25F-93BC-C542-87D0-06BACFE6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B492C14-7803-DB4F-93A6-8E5BC250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54284E7-FDF0-EF46-99DD-A70270F8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3A8A4488-486C-E941-BB2D-126E5346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504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494B0-4A2F-C24D-AABD-8EE52D03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7CBFF-FC5D-DB46-9DCE-5F4326FF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23CCFDB-BABD-3C41-8A0D-795EC9ED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60C16A1-90B6-0845-8D3B-9FAF971D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D7010C8-7E90-4D49-9EBC-79A9781B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236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D2967-C167-8144-B079-52DCEA90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676EA76-2C4B-7642-A84C-AC4316DD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2D72AAA-8C72-A04D-B85C-730B4A54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4525780-086E-D14D-8832-91F70966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441FD36-077B-F24A-95F5-0A77A2C8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19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A98F9-E74C-8948-9E7B-9C94412A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633BC-F1A6-6B40-ABF4-9FAE17E14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87D40E-7F46-6140-BD80-D829F2706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198C5496-C390-EB4F-B8A5-F5AFE939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4EE36DF2-4A19-DB4A-B21E-520BD8E3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2911410-A0A3-184E-B532-616FA045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610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3DBA4-8F7B-0342-931C-3827A969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4444424-4C39-3548-B327-F5FDD25D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0A8AFC-382F-9D4F-BAA4-9715602B7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EC09867-C695-0141-B0B1-699CC7F62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1166E0-BA14-8D43-85E6-C9832194A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E5E727D0-548B-3B4D-A92F-5ECA40CC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0970A99B-1C2B-E342-B2F9-8D83D0BC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434658B3-16BC-4848-A452-63C9013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469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28DB8-4599-0C47-9C04-7D1FF794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6B8A19EF-0238-FF4C-9F34-0E5BFF2F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FDA5054-FE7D-2445-A8B9-F17766E8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C060F35-2808-3740-82D6-79274B8F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94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F3237841-24F8-4B45-88A6-472E191B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E4FB272A-E980-5748-AB3C-20471160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C2BFB9A-66A7-2543-B60D-AC29BC7D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19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2D954-E68E-6A47-8966-0D260788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8A563-E207-554F-858A-41795B3B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8ECDF90D-AB7C-AE42-AF72-6AED1CBE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6EC9628A-B144-9446-9044-CB107A93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EE67FB43-94A3-4440-83B9-8057245C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9D874DC-513D-FA40-9935-D437403C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469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1FD01-977C-9F40-BB25-A504C760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298088F-A0D2-1840-AED4-BF4F5675B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222CCBD-5939-3B40-85AD-306889726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72EA5526-AB69-F046-824D-1FDFCDC6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81B0E574-9A84-874B-BB8B-56139073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37F01FC4-3E8A-374B-804A-E689122B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208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C17E20DD-8CEE-5C4A-9272-ABDEE1A3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DC59ED0D-0E22-BE49-9A94-513E5330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89F629A8-4004-E148-845B-5EFFC7F63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CF7-20D4-B947-81D7-B5E757A12504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C45E226-DA4F-1145-8FFF-DC6094EF1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36260A83-6B3F-E749-9B51-BDEDA2EF1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1B60E-FDE6-9446-A493-67E0745FD7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283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56326" y="2201529"/>
            <a:ext cx="9279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srgbClr val="002060"/>
                </a:solidFill>
                <a:latin typeface="Orator Std" panose="020D0509020203030204" pitchFamily="49" charset="0"/>
              </a:rPr>
              <a:t>Case Control Study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909871" y="4105880"/>
            <a:ext cx="6468437" cy="10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8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第三組   連振宇  劉科佑  蘇冠綸  黃威儒 </a:t>
            </a:r>
            <a:endParaRPr lang="en-US" altLang="zh-TW" sz="28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ts val="4000"/>
              </a:lnSpc>
            </a:pPr>
            <a:r>
              <a:rPr lang="zh-TW" altLang="en-US" sz="28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               高    莉  彭琬瑜  葉冠宏</a:t>
            </a:r>
            <a:endParaRPr lang="en-US" altLang="zh-TW" sz="28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1596000" y="3309525"/>
            <a:ext cx="9000000" cy="0"/>
          </a:xfrm>
          <a:prstGeom prst="line">
            <a:avLst/>
          </a:prstGeom>
          <a:ln w="38100">
            <a:solidFill>
              <a:srgbClr val="243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 rot="5400000">
            <a:off x="-3200779" y="3200773"/>
            <a:ext cx="6869547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10800000" flipV="1">
            <a:off x="-1" y="309"/>
            <a:ext cx="12191997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rgbClr val="E4E4E4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10800000" flipV="1">
            <a:off x="-1" y="6401545"/>
            <a:ext cx="12191999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rot="5400000">
            <a:off x="8516244" y="3198093"/>
            <a:ext cx="6883511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9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38199" y="344104"/>
            <a:ext cx="10515600" cy="1325563"/>
          </a:xfrm>
        </p:spPr>
        <p:txBody>
          <a:bodyPr/>
          <a:lstStyle/>
          <a:p>
            <a:pPr algn="ctr"/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定義和診斷</a:t>
            </a:r>
            <a:endParaRPr lang="zh-TW" altLang="en-US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>
          <a:xfrm>
            <a:off x="691060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發燒、咳嗽或喉嚨痛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病毒培養呈現陽性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血清抗體檢測上升四倍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138427" y="2320075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7"/>
          <p:cNvSpPr>
            <a:spLocks noGrp="1"/>
          </p:cNvSpPr>
          <p:nvPr>
            <p:ph sz="half" idx="1"/>
          </p:nvPr>
        </p:nvSpPr>
        <p:spPr>
          <a:xfrm>
            <a:off x="6075235" y="1825625"/>
            <a:ext cx="5341375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疑似肺炎或流感症狀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病毒分離、</a:t>
            </a: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RT-PCR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血清抗體檢測</a:t>
            </a:r>
            <a:endParaRPr kumimoji="1" lang="zh-TW" altLang="en-US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602491" y="2339401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E3F6093-32AE-344C-B5BD-B64597CE0FD5}"/>
              </a:ext>
            </a:extLst>
          </p:cNvPr>
          <p:cNvSpPr txBox="1"/>
          <p:nvPr/>
        </p:nvSpPr>
        <p:spPr>
          <a:xfrm>
            <a:off x="3446075" y="6050290"/>
            <a:ext cx="5299849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rgbClr val="C0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皆為臨床症狀＋實驗室檢驗證明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239455-BA34-FA4E-92F6-E824114E3636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2753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 Model Test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03FE409-D5A3-6F41-BFF4-5C3E8DE45BDE}"/>
              </a:ext>
            </a:extLst>
          </p:cNvPr>
          <p:cNvSpPr txBox="1"/>
          <p:nvPr/>
        </p:nvSpPr>
        <p:spPr>
          <a:xfrm>
            <a:off x="1324303" y="4587363"/>
            <a:ext cx="328973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Via Likelihood Ratio Test </a:t>
            </a:r>
            <a:endParaRPr lang="zh-TW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D0E3E13-EDEB-7F4C-A7AF-9923F7E239E3}"/>
                  </a:ext>
                </a:extLst>
              </p:cNvPr>
              <p:cNvSpPr txBox="1"/>
              <p:nvPr/>
            </p:nvSpPr>
            <p:spPr>
              <a:xfrm>
                <a:off x="1324303" y="1852015"/>
                <a:ext cx="648799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800" dirty="0"/>
                  <a:t>Full model : </a:t>
                </a:r>
                <a:r>
                  <a:rPr lang="en-US" altLang="zh-TW" sz="2800" dirty="0"/>
                  <a:t>Logit(</a:t>
                </a:r>
                <a:r>
                  <a:rPr lang="en-US" altLang="zh-TW" sz="2800" dirty="0" err="1"/>
                  <a:t>Px</a:t>
                </a:r>
                <a:r>
                  <a:rPr lang="en-US" altLang="zh-TW" sz="2800" dirty="0"/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2800" dirty="0"/>
              </a:p>
              <a:p>
                <a:r>
                  <a:rPr kumimoji="1" lang="en-US" altLang="zh-TW" sz="2800" dirty="0"/>
                  <a:t>Reduced model : </a:t>
                </a:r>
                <a:r>
                  <a:rPr lang="en-US" altLang="zh-TW" sz="2800" dirty="0"/>
                  <a:t>Logit(</a:t>
                </a:r>
                <a:r>
                  <a:rPr lang="en-US" altLang="zh-TW" sz="2800" dirty="0" err="1"/>
                  <a:t>Px</a:t>
                </a:r>
                <a:r>
                  <a:rPr lang="en-US" altLang="zh-TW" sz="2800" dirty="0"/>
                  <a:t>) =1</a:t>
                </a:r>
                <a:r>
                  <a:rPr kumimoji="1" lang="en-US" altLang="zh-TW" sz="2800" dirty="0"/>
                  <a:t>  </a:t>
                </a:r>
                <a:endParaRPr kumimoji="1"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D0E3E13-EDEB-7F4C-A7AF-9923F7E23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03" y="1852015"/>
                <a:ext cx="6487995" cy="954107"/>
              </a:xfrm>
              <a:prstGeom prst="rect">
                <a:avLst/>
              </a:prstGeom>
              <a:blipFill>
                <a:blip r:embed="rId3"/>
                <a:stretch>
                  <a:fillRect l="-1758" t="-6579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32A29D5-0D81-FE46-B125-503687449DC6}"/>
              </a:ext>
            </a:extLst>
          </p:cNvPr>
          <p:cNvSpPr txBox="1"/>
          <p:nvPr/>
        </p:nvSpPr>
        <p:spPr>
          <a:xfrm>
            <a:off x="1324303" y="3219689"/>
            <a:ext cx="9039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</a:t>
            </a:r>
            <a:r>
              <a:rPr lang="en-US" altLang="zh-TW" sz="2800" baseline="-25000" dirty="0"/>
              <a:t>0</a:t>
            </a:r>
            <a:r>
              <a:rPr lang="zh-TW" altLang="zh-TW" sz="2800" dirty="0"/>
              <a:t>：</a:t>
            </a:r>
            <a:r>
              <a:rPr lang="en-US" altLang="zh-TW" sz="2800" dirty="0"/>
              <a:t>Full model is meaningless (compare to reduced model)</a:t>
            </a:r>
            <a:endParaRPr lang="zh-TW" altLang="zh-TW" sz="2800" dirty="0"/>
          </a:p>
          <a:p>
            <a:r>
              <a:rPr lang="en-US" altLang="zh-TW" sz="2800" dirty="0"/>
              <a:t>H</a:t>
            </a:r>
            <a:r>
              <a:rPr lang="en-US" altLang="zh-TW" sz="2800" baseline="-25000" dirty="0"/>
              <a:t>1</a:t>
            </a:r>
            <a:r>
              <a:rPr lang="zh-TW" altLang="zh-TW" sz="2800" dirty="0"/>
              <a:t>：</a:t>
            </a:r>
            <a:r>
              <a:rPr lang="en-US" altLang="zh-TW" sz="2800" dirty="0"/>
              <a:t>Full model is meaningful (compare to reduced model)</a:t>
            </a:r>
            <a:endParaRPr lang="zh-TW" altLang="zh-TW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BAC1EF-659E-8245-873F-5F353FB89F07}"/>
              </a:ext>
            </a:extLst>
          </p:cNvPr>
          <p:cNvSpPr txBox="1"/>
          <p:nvPr/>
        </p:nvSpPr>
        <p:spPr>
          <a:xfrm>
            <a:off x="1324303" y="5462595"/>
            <a:ext cx="2333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P-value &lt; 2.2e-16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EC0858-C6B7-1847-91A4-E7292714AC17}"/>
              </a:ext>
            </a:extLst>
          </p:cNvPr>
          <p:cNvSpPr txBox="1"/>
          <p:nvPr/>
        </p:nvSpPr>
        <p:spPr>
          <a:xfrm>
            <a:off x="4614040" y="545678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⇢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C27FED-8A26-1740-8C07-814B14E67E3F}"/>
              </a:ext>
            </a:extLst>
          </p:cNvPr>
          <p:cNvSpPr txBox="1"/>
          <p:nvPr/>
        </p:nvSpPr>
        <p:spPr>
          <a:xfrm>
            <a:off x="5674495" y="5462595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Under alpha=0.05, </a:t>
            </a:r>
            <a:r>
              <a:rPr kumimoji="1" lang="en-US" altLang="zh-TW" sz="2400" dirty="0" smtClean="0"/>
              <a:t>reject H</a:t>
            </a:r>
            <a:r>
              <a:rPr kumimoji="1" lang="en-US" altLang="zh-TW" sz="2400" baseline="-25000" dirty="0" smtClean="0"/>
              <a:t>0 </a:t>
            </a:r>
            <a:endParaRPr kumimoji="1"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4586253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3 Problem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201785" y="971021"/>
            <a:ext cx="3001781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6000" dirty="0" smtClean="0">
                <a:solidFill>
                  <a:srgbClr val="FF0000"/>
                </a:solidFill>
              </a:rPr>
              <a:t>Problem</a:t>
            </a:r>
            <a:endParaRPr kumimoji="1" lang="zh-TW" altLang="en-US" sz="6000" dirty="0">
              <a:solidFill>
                <a:srgbClr val="FF0000"/>
              </a:solidFill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70091"/>
              </p:ext>
            </p:extLst>
          </p:nvPr>
        </p:nvGraphicFramePr>
        <p:xfrm>
          <a:off x="2181376" y="2282680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5339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alpha val="1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 </a:t>
            </a:r>
            <a:r>
              <a:rPr lang="en-US" altLang="zh-TW" dirty="0" smtClean="0">
                <a:solidFill>
                  <a:schemeClr val="accent1">
                    <a:alpha val="1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3 Problem</a:t>
            </a:r>
            <a:endParaRPr lang="zh-TW" altLang="en-US" dirty="0">
              <a:solidFill>
                <a:schemeClr val="accent1">
                  <a:alpha val="1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201785" y="971021"/>
            <a:ext cx="3001781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6000" dirty="0" smtClean="0">
                <a:solidFill>
                  <a:schemeClr val="accent1">
                    <a:alpha val="15000"/>
                  </a:schemeClr>
                </a:solidFill>
              </a:rPr>
              <a:t>Problem</a:t>
            </a:r>
            <a:endParaRPr kumimoji="1" lang="zh-TW" altLang="en-US" sz="6000" dirty="0">
              <a:solidFill>
                <a:schemeClr val="accent1">
                  <a:alpha val="15000"/>
                </a:schemeClr>
              </a:solidFill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041964"/>
              </p:ext>
            </p:extLst>
          </p:nvPr>
        </p:nvGraphicFramePr>
        <p:xfrm>
          <a:off x="2181376" y="2282680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85000"/>
                              <a:alpha val="46000"/>
                            </a:schemeClr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chemeClr val="bg1">
                            <a:lumMod val="85000"/>
                            <a:alpha val="46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4735200" y="2534626"/>
            <a:ext cx="2721600" cy="2721600"/>
            <a:chOff x="4737000" y="297577"/>
            <a:chExt cx="2721600" cy="272160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000" y="297577"/>
              <a:ext cx="2721600" cy="272160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8" t="54102" r="24220" b="19339"/>
            <a:stretch/>
          </p:blipFill>
          <p:spPr>
            <a:xfrm>
              <a:off x="5394960" y="1768818"/>
              <a:ext cx="1402080" cy="690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7910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4 Another Model 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7B0E05-AC34-D640-AE1A-C66D18922746}"/>
              </a:ext>
            </a:extLst>
          </p:cNvPr>
          <p:cNvSpPr txBox="1"/>
          <p:nvPr/>
        </p:nvSpPr>
        <p:spPr>
          <a:xfrm>
            <a:off x="533402" y="1643273"/>
            <a:ext cx="10936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Model : </a:t>
            </a:r>
          </a:p>
          <a:p>
            <a:r>
              <a:rPr kumimoji="1" lang="en-US" altLang="zh-TW" sz="2800" dirty="0"/>
              <a:t>C</a:t>
            </a:r>
            <a:r>
              <a:rPr kumimoji="1" lang="en-US" altLang="zh-TW" sz="2800" dirty="0" smtClean="0"/>
              <a:t>ase </a:t>
            </a:r>
            <a:r>
              <a:rPr kumimoji="1" lang="en-US" altLang="zh-TW" sz="2800" dirty="0"/>
              <a:t>= </a:t>
            </a:r>
            <a:r>
              <a:rPr kumimoji="1" lang="en-US" altLang="zh-TW" sz="2800" dirty="0" smtClean="0"/>
              <a:t>Age </a:t>
            </a:r>
            <a:r>
              <a:rPr kumimoji="1" lang="en-US" altLang="zh-TW" sz="2800" dirty="0"/>
              <a:t>+ </a:t>
            </a:r>
            <a:r>
              <a:rPr kumimoji="1" lang="en-US" altLang="zh-TW" sz="2800" dirty="0" smtClean="0"/>
              <a:t>Alcohol </a:t>
            </a:r>
            <a:r>
              <a:rPr kumimoji="1" lang="en-US" altLang="zh-TW" sz="2800" dirty="0"/>
              <a:t>+ </a:t>
            </a:r>
            <a:r>
              <a:rPr kumimoji="1" lang="en-US" altLang="zh-TW" sz="2800" dirty="0" smtClean="0"/>
              <a:t>Smoke + 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all interaction effect which we had tested 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913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0017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4 Another Model selection by backward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7B0E05-AC34-D640-AE1A-C66D18922746}"/>
              </a:ext>
            </a:extLst>
          </p:cNvPr>
          <p:cNvSpPr txBox="1"/>
          <p:nvPr/>
        </p:nvSpPr>
        <p:spPr>
          <a:xfrm>
            <a:off x="533402" y="1643273"/>
            <a:ext cx="10936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Model : </a:t>
            </a:r>
          </a:p>
          <a:p>
            <a:r>
              <a:rPr kumimoji="1" lang="en-US" altLang="zh-TW" sz="2800" dirty="0"/>
              <a:t>C</a:t>
            </a:r>
            <a:r>
              <a:rPr kumimoji="1" lang="en-US" altLang="zh-TW" sz="2800" dirty="0" smtClean="0"/>
              <a:t>ase </a:t>
            </a:r>
            <a:r>
              <a:rPr kumimoji="1" lang="en-US" altLang="zh-TW" sz="2800" dirty="0"/>
              <a:t>= </a:t>
            </a:r>
            <a:r>
              <a:rPr kumimoji="1" lang="en-US" altLang="zh-TW" sz="2800" dirty="0" smtClean="0"/>
              <a:t>Age </a:t>
            </a:r>
            <a:r>
              <a:rPr kumimoji="1" lang="en-US" altLang="zh-TW" sz="2800" dirty="0"/>
              <a:t>+ </a:t>
            </a:r>
            <a:r>
              <a:rPr kumimoji="1" lang="en-US" altLang="zh-TW" sz="2800" dirty="0" smtClean="0"/>
              <a:t>Alcohol </a:t>
            </a:r>
            <a:r>
              <a:rPr kumimoji="1" lang="en-US" altLang="zh-TW" sz="2800" dirty="0"/>
              <a:t>+ </a:t>
            </a:r>
            <a:r>
              <a:rPr kumimoji="1" lang="en-US" altLang="zh-TW" sz="2800" dirty="0" smtClean="0"/>
              <a:t>Smoke + </a:t>
            </a:r>
            <a:r>
              <a:rPr kumimoji="1" lang="en-US" altLang="zh-TW" sz="2800" dirty="0" smtClean="0">
                <a:solidFill>
                  <a:srgbClr val="FF0000"/>
                </a:solidFill>
              </a:rPr>
              <a:t>all interaction effect which we had tested 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533402" y="4127821"/>
            <a:ext cx="10803407" cy="81047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1">
                    <a:lumMod val="75000"/>
                  </a:schemeClr>
                </a:solidFill>
              </a:rPr>
              <a:t>By backward selection ⇢ </a:t>
            </a:r>
            <a:r>
              <a:rPr kumimoji="1" lang="en-US" altLang="zh-TW" sz="28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kumimoji="1"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ase </a:t>
            </a:r>
            <a:r>
              <a:rPr kumimoji="1" lang="en-US" altLang="zh-TW" sz="28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kumimoji="1"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Age </a:t>
            </a:r>
            <a:r>
              <a:rPr kumimoji="1" lang="en-US" altLang="zh-TW" sz="2800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kumimoji="1"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Alcohol </a:t>
            </a:r>
            <a:r>
              <a:rPr kumimoji="1" lang="en-US" altLang="zh-TW" sz="2800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kumimoji="1"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Smoke</a:t>
            </a:r>
            <a:r>
              <a:rPr kumimoji="1" lang="zh-Hant" alt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Hant" sz="2800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kumimoji="1" lang="en-US" altLang="zh-Hant" sz="2800" dirty="0" smtClean="0">
                <a:solidFill>
                  <a:schemeClr val="accent1">
                    <a:lumMod val="75000"/>
                  </a:schemeClr>
                </a:solidFill>
              </a:rPr>
              <a:t>Age</a:t>
            </a:r>
            <a:r>
              <a:rPr kumimoji="1" lang="en-US" altLang="zh-Hant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(4)</a:t>
            </a:r>
            <a:r>
              <a:rPr kumimoji="1" lang="en-US" altLang="zh-Hant" sz="2800" dirty="0" smtClean="0">
                <a:solidFill>
                  <a:schemeClr val="accent1">
                    <a:lumMod val="75000"/>
                  </a:schemeClr>
                </a:solidFill>
              </a:rPr>
              <a:t>*Smoke</a:t>
            </a:r>
            <a:r>
              <a:rPr kumimoji="1" lang="en-US" altLang="zh-Hant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(4)</a:t>
            </a:r>
          </a:p>
          <a:p>
            <a:r>
              <a:rPr kumimoji="1" lang="en-US" altLang="zh-Hant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AIC</a:t>
            </a:r>
            <a:r>
              <a:rPr kumimoji="1" lang="zh-TW" altLang="en-US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kumimoji="1" lang="en-US" altLang="zh-TW" sz="2800" baseline="-25000" dirty="0" smtClean="0">
                <a:solidFill>
                  <a:schemeClr val="accent1">
                    <a:lumMod val="75000"/>
                  </a:schemeClr>
                </a:solidFill>
              </a:rPr>
              <a:t>739.15</a:t>
            </a:r>
            <a:endParaRPr kumimoji="1" lang="en-US" altLang="zh-Hant" sz="2800" baseline="-25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285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5 Test Model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03FE409-D5A3-6F41-BFF4-5C3E8DE45BDE}"/>
              </a:ext>
            </a:extLst>
          </p:cNvPr>
          <p:cNvSpPr txBox="1"/>
          <p:nvPr/>
        </p:nvSpPr>
        <p:spPr>
          <a:xfrm>
            <a:off x="1324303" y="4587363"/>
            <a:ext cx="328973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Via Likelihood Ratio Test </a:t>
            </a:r>
            <a:endParaRPr lang="zh-TW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D0E3E13-EDEB-7F4C-A7AF-9923F7E239E3}"/>
                  </a:ext>
                </a:extLst>
              </p:cNvPr>
              <p:cNvSpPr txBox="1"/>
              <p:nvPr/>
            </p:nvSpPr>
            <p:spPr>
              <a:xfrm>
                <a:off x="1324303" y="1852015"/>
                <a:ext cx="8764130" cy="995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800" dirty="0"/>
                  <a:t>Full model : </a:t>
                </a:r>
                <a:r>
                  <a:rPr lang="en-US" altLang="zh-TW" sz="2800" dirty="0"/>
                  <a:t>Logit(</a:t>
                </a:r>
                <a:r>
                  <a:rPr lang="en-US" altLang="zh-TW" sz="2800" dirty="0" err="1"/>
                  <a:t>Px</a:t>
                </a:r>
                <a:r>
                  <a:rPr lang="en-US" altLang="zh-TW" sz="2800" dirty="0"/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1(4)</m:t>
                        </m:r>
                        <m:r>
                          <a:rPr lang="zh-TW" altLang="zh-TW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</m:sSub>
                  </m:oMath>
                </a14:m>
                <a:endParaRPr lang="en-US" altLang="zh-TW" sz="2800" dirty="0"/>
              </a:p>
              <a:p>
                <a:r>
                  <a:rPr kumimoji="1" lang="en-US" altLang="zh-TW" sz="2800" dirty="0"/>
                  <a:t>Reduced model : </a:t>
                </a:r>
                <a:r>
                  <a:rPr lang="en-US" altLang="zh-TW" sz="2800" dirty="0"/>
                  <a:t>Logit(</a:t>
                </a:r>
                <a:r>
                  <a:rPr lang="en-US" altLang="zh-TW" sz="2800" dirty="0" err="1"/>
                  <a:t>Px</a:t>
                </a:r>
                <a:r>
                  <a:rPr lang="en-US" altLang="zh-TW" sz="2800" dirty="0"/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D0E3E13-EDEB-7F4C-A7AF-9923F7E23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03" y="1852015"/>
                <a:ext cx="8764130" cy="995594"/>
              </a:xfrm>
              <a:prstGeom prst="rect">
                <a:avLst/>
              </a:prstGeom>
              <a:blipFill>
                <a:blip r:embed="rId3"/>
                <a:stretch>
                  <a:fillRect l="-1302" t="-5063"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32A29D5-0D81-FE46-B125-503687449DC6}"/>
              </a:ext>
            </a:extLst>
          </p:cNvPr>
          <p:cNvSpPr txBox="1"/>
          <p:nvPr/>
        </p:nvSpPr>
        <p:spPr>
          <a:xfrm>
            <a:off x="1324303" y="3219689"/>
            <a:ext cx="8863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</a:t>
            </a:r>
            <a:r>
              <a:rPr lang="en-US" altLang="zh-TW" sz="2800" baseline="-25000" dirty="0"/>
              <a:t>0</a:t>
            </a:r>
            <a:r>
              <a:rPr lang="zh-TW" altLang="zh-TW" sz="2800" dirty="0"/>
              <a:t>：</a:t>
            </a:r>
            <a:r>
              <a:rPr lang="en-US" altLang="zh-TW" sz="2800" dirty="0"/>
              <a:t>Full model is meaningless (compare to reduced model)</a:t>
            </a:r>
            <a:endParaRPr lang="zh-TW" altLang="zh-TW" sz="2800" dirty="0"/>
          </a:p>
          <a:p>
            <a:r>
              <a:rPr lang="en-US" altLang="zh-TW" sz="2800" dirty="0"/>
              <a:t>H</a:t>
            </a:r>
            <a:r>
              <a:rPr lang="en-US" altLang="zh-TW" sz="2800" baseline="-25000" dirty="0"/>
              <a:t>1</a:t>
            </a:r>
            <a:r>
              <a:rPr lang="zh-TW" altLang="zh-TW" sz="2800" dirty="0"/>
              <a:t>：</a:t>
            </a:r>
            <a:r>
              <a:rPr lang="en-US" altLang="zh-TW" sz="2800" dirty="0"/>
              <a:t>Full model is meaningful (compare to reduced model)</a:t>
            </a:r>
            <a:endParaRPr lang="zh-TW" altLang="zh-TW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BAC1EF-659E-8245-873F-5F353FB89F07}"/>
              </a:ext>
            </a:extLst>
          </p:cNvPr>
          <p:cNvSpPr txBox="1"/>
          <p:nvPr/>
        </p:nvSpPr>
        <p:spPr>
          <a:xfrm>
            <a:off x="1324303" y="5462595"/>
            <a:ext cx="246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P-value = 0.02725 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51EE6-2141-624D-8FC8-2D2A6D71A610}"/>
              </a:ext>
            </a:extLst>
          </p:cNvPr>
          <p:cNvSpPr txBox="1"/>
          <p:nvPr/>
        </p:nvSpPr>
        <p:spPr>
          <a:xfrm>
            <a:off x="4614040" y="545678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⇢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C940FF-8AF1-2D4F-B560-D68A446CADCC}"/>
              </a:ext>
            </a:extLst>
          </p:cNvPr>
          <p:cNvSpPr txBox="1"/>
          <p:nvPr/>
        </p:nvSpPr>
        <p:spPr>
          <a:xfrm>
            <a:off x="5674495" y="5462595"/>
            <a:ext cx="365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Under alpha=0.05, </a:t>
            </a:r>
            <a:r>
              <a:rPr kumimoji="1" lang="en-US" altLang="zh-TW" sz="2400" dirty="0" smtClean="0"/>
              <a:t>reject </a:t>
            </a:r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0</a:t>
            </a:r>
            <a:endParaRPr kumimoji="1"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9952828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5 Test Model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03FE409-D5A3-6F41-BFF4-5C3E8DE45BDE}"/>
              </a:ext>
            </a:extLst>
          </p:cNvPr>
          <p:cNvSpPr txBox="1"/>
          <p:nvPr/>
        </p:nvSpPr>
        <p:spPr>
          <a:xfrm>
            <a:off x="1324303" y="4587363"/>
            <a:ext cx="328973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Via Likelihood Ratio Test </a:t>
            </a:r>
            <a:endParaRPr lang="zh-TW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D0E3E13-EDEB-7F4C-A7AF-9923F7E239E3}"/>
                  </a:ext>
                </a:extLst>
              </p:cNvPr>
              <p:cNvSpPr txBox="1"/>
              <p:nvPr/>
            </p:nvSpPr>
            <p:spPr>
              <a:xfrm>
                <a:off x="1324303" y="1852015"/>
                <a:ext cx="8764130" cy="995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800" dirty="0"/>
                  <a:t>Full model : </a:t>
                </a:r>
                <a:r>
                  <a:rPr lang="en-US" altLang="zh-TW" sz="2800" dirty="0"/>
                  <a:t>Logit(</a:t>
                </a:r>
                <a:r>
                  <a:rPr lang="en-US" altLang="zh-TW" sz="2800" dirty="0" err="1"/>
                  <a:t>Px</a:t>
                </a:r>
                <a:r>
                  <a:rPr lang="en-US" altLang="zh-TW" sz="2800" dirty="0"/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1(4)</m:t>
                        </m:r>
                        <m:r>
                          <a:rPr lang="zh-TW" altLang="zh-TW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</m:sSub>
                  </m:oMath>
                </a14:m>
                <a:endParaRPr lang="en-US" altLang="zh-TW" sz="2800" dirty="0"/>
              </a:p>
              <a:p>
                <a:r>
                  <a:rPr kumimoji="1" lang="en-US" altLang="zh-TW" sz="2800" dirty="0"/>
                  <a:t>Reduced model : </a:t>
                </a:r>
                <a:r>
                  <a:rPr lang="en-US" altLang="zh-TW" sz="2800" dirty="0"/>
                  <a:t>Logit(</a:t>
                </a:r>
                <a:r>
                  <a:rPr lang="en-US" altLang="zh-TW" sz="2800" dirty="0" err="1"/>
                  <a:t>Px</a:t>
                </a:r>
                <a:r>
                  <a:rPr lang="en-US" altLang="zh-TW" sz="2800" dirty="0"/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TW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D0E3E13-EDEB-7F4C-A7AF-9923F7E23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03" y="1852015"/>
                <a:ext cx="8764130" cy="995594"/>
              </a:xfrm>
              <a:prstGeom prst="rect">
                <a:avLst/>
              </a:prstGeom>
              <a:blipFill>
                <a:blip r:embed="rId3"/>
                <a:stretch>
                  <a:fillRect l="-1302" t="-5063"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32A29D5-0D81-FE46-B125-503687449DC6}"/>
              </a:ext>
            </a:extLst>
          </p:cNvPr>
          <p:cNvSpPr txBox="1"/>
          <p:nvPr/>
        </p:nvSpPr>
        <p:spPr>
          <a:xfrm>
            <a:off x="1324303" y="3219689"/>
            <a:ext cx="8863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</a:t>
            </a:r>
            <a:r>
              <a:rPr lang="en-US" altLang="zh-TW" sz="2800" baseline="-25000" dirty="0"/>
              <a:t>0</a:t>
            </a:r>
            <a:r>
              <a:rPr lang="zh-TW" altLang="zh-TW" sz="2800" dirty="0"/>
              <a:t>：</a:t>
            </a:r>
            <a:r>
              <a:rPr lang="en-US" altLang="zh-TW" sz="2800" dirty="0"/>
              <a:t>Full model is meaningless (compare to reduced model)</a:t>
            </a:r>
            <a:endParaRPr lang="zh-TW" altLang="zh-TW" sz="2800" dirty="0"/>
          </a:p>
          <a:p>
            <a:r>
              <a:rPr lang="en-US" altLang="zh-TW" sz="2800" dirty="0"/>
              <a:t>H</a:t>
            </a:r>
            <a:r>
              <a:rPr lang="en-US" altLang="zh-TW" sz="2800" baseline="-25000" dirty="0"/>
              <a:t>1</a:t>
            </a:r>
            <a:r>
              <a:rPr lang="zh-TW" altLang="zh-TW" sz="2800" dirty="0"/>
              <a:t>：</a:t>
            </a:r>
            <a:r>
              <a:rPr lang="en-US" altLang="zh-TW" sz="2800" dirty="0"/>
              <a:t>Full model is meaningful (compare to reduced model)</a:t>
            </a:r>
            <a:endParaRPr lang="zh-TW" altLang="zh-TW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BAC1EF-659E-8245-873F-5F353FB89F07}"/>
              </a:ext>
            </a:extLst>
          </p:cNvPr>
          <p:cNvSpPr txBox="1"/>
          <p:nvPr/>
        </p:nvSpPr>
        <p:spPr>
          <a:xfrm>
            <a:off x="1324303" y="5462595"/>
            <a:ext cx="246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P-value = 0.02725 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51EE6-2141-624D-8FC8-2D2A6D71A610}"/>
              </a:ext>
            </a:extLst>
          </p:cNvPr>
          <p:cNvSpPr txBox="1"/>
          <p:nvPr/>
        </p:nvSpPr>
        <p:spPr>
          <a:xfrm>
            <a:off x="4614040" y="545678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⇢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C940FF-8AF1-2D4F-B560-D68A446CADCC}"/>
              </a:ext>
            </a:extLst>
          </p:cNvPr>
          <p:cNvSpPr txBox="1"/>
          <p:nvPr/>
        </p:nvSpPr>
        <p:spPr>
          <a:xfrm>
            <a:off x="5674495" y="5462595"/>
            <a:ext cx="365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Under alpha=0.05, </a:t>
            </a:r>
            <a:r>
              <a:rPr kumimoji="1" lang="en-US" altLang="zh-TW" sz="2400" dirty="0" smtClean="0"/>
              <a:t>reject </a:t>
            </a:r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0</a:t>
            </a:r>
            <a:endParaRPr kumimoji="1" lang="zh-TW" altLang="en-US" sz="2400" baseline="-25000" dirty="0"/>
          </a:p>
        </p:txBody>
      </p:sp>
      <p:grpSp>
        <p:nvGrpSpPr>
          <p:cNvPr id="10" name="群組 9"/>
          <p:cNvGrpSpPr/>
          <p:nvPr/>
        </p:nvGrpSpPr>
        <p:grpSpPr>
          <a:xfrm rot="352756">
            <a:off x="8657690" y="4615029"/>
            <a:ext cx="3060000" cy="648000"/>
            <a:chOff x="7777041" y="3560335"/>
            <a:chExt cx="3060000" cy="648000"/>
          </a:xfrm>
        </p:grpSpPr>
        <p:sp>
          <p:nvSpPr>
            <p:cNvPr id="11" name="矩形 10"/>
            <p:cNvSpPr/>
            <p:nvPr/>
          </p:nvSpPr>
          <p:spPr>
            <a:xfrm>
              <a:off x="7970784" y="3616050"/>
              <a:ext cx="2672516" cy="587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zh-TW" altLang="en-US" sz="2800" kern="100" dirty="0" smtClean="0">
                  <a:solidFill>
                    <a:srgbClr val="C00000"/>
                  </a:solidFill>
                  <a:latin typeface="Kozuka Mincho Pro B" panose="02020800000000000000" pitchFamily="18" charset="-128"/>
                  <a:ea typeface="Kozuka Mincho Pro B" panose="02020800000000000000" pitchFamily="18" charset="-128"/>
                  <a:cs typeface="Times New Roman" panose="02020603050405020304" pitchFamily="18" charset="0"/>
                </a:rPr>
                <a:t>新模型配飾較好</a:t>
              </a:r>
              <a:endParaRPr lang="zh-TW" altLang="zh-TW" sz="2800" kern="100" dirty="0">
                <a:solidFill>
                  <a:srgbClr val="C00000"/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777041" y="3560335"/>
              <a:ext cx="3060000" cy="648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2009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637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Take Model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692E6F-85EA-8B4D-8355-DC9D498B4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75639"/>
              </p:ext>
            </p:extLst>
          </p:nvPr>
        </p:nvGraphicFramePr>
        <p:xfrm>
          <a:off x="1967186" y="1187917"/>
          <a:ext cx="8257628" cy="518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2234">
                  <a:extLst>
                    <a:ext uri="{9D8B030D-6E8A-4147-A177-3AD203B41FA5}">
                      <a16:colId xmlns:a16="http://schemas.microsoft.com/office/drawing/2014/main" val="2077839981"/>
                    </a:ext>
                  </a:extLst>
                </a:gridCol>
                <a:gridCol w="1629104">
                  <a:extLst>
                    <a:ext uri="{9D8B030D-6E8A-4147-A177-3AD203B41FA5}">
                      <a16:colId xmlns:a16="http://schemas.microsoft.com/office/drawing/2014/main" val="198550244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1158721819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3724771512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292842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Estimate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Standard error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Z-value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36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intercept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-6.3534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1.0520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-6.039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1.55e-09</a:t>
                      </a:r>
                      <a:r>
                        <a:rPr lang="zh-TW" altLang="en-US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3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1.6487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1.0809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0.127171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1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3.2297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1.0392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3.108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0.001885</a:t>
                      </a:r>
                      <a:r>
                        <a:rPr lang="zh-TW" altLang="en-US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3.7631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1.0416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3.613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0.000303</a:t>
                      </a:r>
                      <a:r>
                        <a:rPr lang="zh-TW" altLang="en-US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0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Age=5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4.3759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1.0452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4.187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2.83e-05</a:t>
                      </a:r>
                      <a:r>
                        <a:rPr lang="zh-TW" altLang="en-US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2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Age=6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4.4104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1.0910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4.043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5.29e-05</a:t>
                      </a:r>
                      <a:r>
                        <a:rPr lang="zh-TW" altLang="en-US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3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Alcohol=2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1.4505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0.2503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5.795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6.82e-09</a:t>
                      </a:r>
                      <a:r>
                        <a:rPr lang="zh-TW" altLang="en-US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7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Alcohol=3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2.0063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1.90e-12</a:t>
                      </a:r>
                      <a:r>
                        <a:rPr lang="zh-TW" altLang="en-US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4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Alcohol=4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3.2468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0.3650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8.895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r>
                        <a:rPr lang="en-US" altLang="zh-TW" dirty="0" smtClean="0"/>
                        <a:t>2e-16</a:t>
                      </a:r>
                      <a:r>
                        <a:rPr lang="zh-TW" altLang="en-US" dirty="0" smtClean="0"/>
                        <a:t>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6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Smoke=2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0.4389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0.2253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1.948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0.051371.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Smoke=3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0.5076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1.886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0.059290.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27515"/>
                  </a:ext>
                </a:extLst>
              </a:tr>
              <a:tr h="260032">
                <a:tc>
                  <a:txBody>
                    <a:bodyPr/>
                    <a:lstStyle/>
                    <a:p>
                      <a:r>
                        <a:rPr lang="en-US" altLang="zh-TW" dirty="0"/>
                        <a:t>Smoke=4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0.6999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0.4462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0.116777.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79465"/>
                  </a:ext>
                </a:extLst>
              </a:tr>
              <a:tr h="260032">
                <a:tc>
                  <a:txBody>
                    <a:bodyPr/>
                    <a:lstStyle/>
                    <a:p>
                      <a:r>
                        <a:rPr lang="en-US" altLang="zh-TW" dirty="0"/>
                        <a:t>Age(4)*Smoke(4)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1.5324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0.7148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2.144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0.032056*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643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251A6EB-C985-A74C-BFAE-6D9F80DDE914}"/>
              </a:ext>
            </a:extLst>
          </p:cNvPr>
          <p:cNvSpPr txBox="1"/>
          <p:nvPr/>
        </p:nvSpPr>
        <p:spPr>
          <a:xfrm>
            <a:off x="3606632" y="6488668"/>
            <a:ext cx="615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Null deviance = </a:t>
            </a:r>
            <a:r>
              <a:rPr kumimoji="1" lang="en-US" altLang="zh-TW" dirty="0" smtClean="0"/>
              <a:t>978.55, </a:t>
            </a:r>
            <a:r>
              <a:rPr kumimoji="1" lang="en-US" altLang="zh-TW" dirty="0"/>
              <a:t>Residual deviance = </a:t>
            </a:r>
            <a:r>
              <a:rPr kumimoji="1" lang="en-US" altLang="zh-TW" dirty="0" smtClean="0"/>
              <a:t>713.15, AIC=739.15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3923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7 Meaning of parameter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297785" y="3768648"/>
                <a:ext cx="11353800" cy="2487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 smtClean="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TW" kern="100">
                              <a:cs typeface="Times New Roman" panose="02020603050405020304" pitchFamily="18" charset="0"/>
                            </a:rPr>
                            <m:t>1(3)</m:t>
                          </m:r>
                        </m:sub>
                      </m:sSub>
                      <m:r>
                        <a:rPr lang="en-US" altLang="zh-TW" i="1" kern="100"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相對於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且控制其他變因下，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得到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esocancer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的勝算比為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3.2297</m:t>
                      </m:r>
                    </m:oMath>
                  </m:oMathPara>
                </a14:m>
                <a:endParaRPr lang="zh-TW" altLang="zh-TW" sz="2800" kern="100" dirty="0"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TW" kern="100">
                              <a:cs typeface="Times New Roman" panose="020206030504050203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zh-TW" altLang="zh-TW" i="1" kern="100"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kern="100"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  <m:r>
                        <a:rPr lang="en-US" altLang="zh-TW" i="1" kern="100"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相對於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且控制其他變因下，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得到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esocancer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的勝算比為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3.7631</m:t>
                      </m:r>
                    </m:oMath>
                  </m:oMathPara>
                </a14:m>
                <a:endParaRPr lang="zh-TW" altLang="zh-TW" sz="2800" kern="100" dirty="0"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TW" kern="100">
                              <a:cs typeface="Times New Roman" panose="02020603050405020304" pitchFamily="18" charset="0"/>
                            </a:rPr>
                            <m:t>1(5)</m:t>
                          </m:r>
                        </m:sub>
                      </m:sSub>
                      <m:r>
                        <a:rPr lang="en-US" altLang="zh-TW" i="1" kern="100"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相對於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且控制其他變因下，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=5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得到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esocancer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的勝算比為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4.3759</m:t>
                      </m:r>
                    </m:oMath>
                  </m:oMathPara>
                </a14:m>
                <a:endParaRPr lang="zh-TW" altLang="zh-TW" sz="2800" kern="100" dirty="0"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TW" kern="100">
                              <a:cs typeface="Times New Roman" panose="02020603050405020304" pitchFamily="18" charset="0"/>
                            </a:rPr>
                            <m:t>1(6)</m:t>
                          </m:r>
                        </m:sub>
                      </m:sSub>
                      <m:r>
                        <a:rPr lang="en-US" altLang="zh-TW" i="1" kern="100"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相對於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且控制其他變因下，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=6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得到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esocancer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的勝算比為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4.4104</m:t>
                      </m:r>
                    </m:oMath>
                  </m:oMathPara>
                </a14:m>
                <a:endParaRPr lang="zh-TW" altLang="zh-TW" sz="2800" kern="100" dirty="0"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TW" kern="100">
                              <a:cs typeface="Times New Roman" panose="02020603050405020304" pitchFamily="18" charset="0"/>
                            </a:rPr>
                            <m:t>2(2)</m:t>
                          </m:r>
                        </m:sub>
                      </m:sSub>
                      <m:r>
                        <a:rPr lang="en-US" altLang="zh-TW" i="1" kern="100"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相對於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ALC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且控制其他變因下，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ALC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得到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esocancer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的勝算比為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1.4505</m:t>
                      </m:r>
                    </m:oMath>
                  </m:oMathPara>
                </a14:m>
                <a:endParaRPr lang="zh-TW" altLang="zh-TW" sz="2800" kern="100" dirty="0"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TW" kern="100">
                              <a:cs typeface="Times New Roman" panose="02020603050405020304" pitchFamily="18" charset="0"/>
                            </a:rPr>
                            <m:t>2(3)</m:t>
                          </m:r>
                        </m:sub>
                      </m:sSub>
                      <m:r>
                        <a:rPr lang="en-US" altLang="zh-TW" i="1" kern="100"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相對於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ALC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且控制其他變因下，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ALC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得到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esocancer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的勝算比為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2.0063</m:t>
                      </m:r>
                    </m:oMath>
                  </m:oMathPara>
                </a14:m>
                <a:endParaRPr lang="zh-TW" altLang="zh-TW" sz="2800" kern="100" dirty="0"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TW" kern="100">
                              <a:cs typeface="Times New Roman" panose="02020603050405020304" pitchFamily="18" charset="0"/>
                            </a:rPr>
                            <m:t>2(4)</m:t>
                          </m:r>
                        </m:sub>
                      </m:sSub>
                      <m:r>
                        <a:rPr lang="en-US" altLang="zh-TW" i="1" kern="100"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相對於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ALC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且控制其他變因下，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ALC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得到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esocancer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的勝算比為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3.2468</m:t>
                      </m:r>
                    </m:oMath>
                  </m:oMathPara>
                </a14:m>
                <a:endParaRPr lang="zh-TW" altLang="zh-TW" sz="2800" kern="100" dirty="0" smtClean="0"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TW" kern="100"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 kern="100"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與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SMK</m:t>
                      </m:r>
                      <m:r>
                        <a:rPr lang="en-US" altLang="zh-TW" b="0" i="0" kern="100" smtClean="0"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控制其他變因下交互作用</m:t>
                      </m:r>
                      <m:r>
                        <a:rPr lang="zh-TW" altLang="en-US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之</m:t>
                      </m:r>
                      <m:r>
                        <m:rPr>
                          <m:sty m:val="p"/>
                        </m:rPr>
                        <a:rPr lang="en-US" altLang="zh-TW" kern="100">
                          <a:cs typeface="Times New Roman" panose="02020603050405020304" pitchFamily="18" charset="0"/>
                        </a:rPr>
                        <m:t>esocancer</m:t>
                      </m:r>
                      <m:r>
                        <a:rPr lang="zh-TW" altLang="zh-TW" kern="100">
                          <a:cs typeface="Times New Roman" panose="02020603050405020304" pitchFamily="18" charset="0"/>
                        </a:rPr>
                        <m:t>的勝算比為</m:t>
                      </m:r>
                      <m:r>
                        <a:rPr lang="en-US" altLang="zh-TW" kern="100">
                          <a:cs typeface="Times New Roman" panose="02020603050405020304" pitchFamily="18" charset="0"/>
                        </a:rPr>
                        <m:t>1.5324</m:t>
                      </m:r>
                    </m:oMath>
                  </m:oMathPara>
                </a14:m>
                <a:endParaRPr lang="zh-TW" altLang="zh-TW" sz="2800" kern="1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785" y="3768648"/>
                <a:ext cx="11353800" cy="2487925"/>
              </a:xfrm>
              <a:prstGeom prst="rect">
                <a:avLst/>
              </a:prstGeom>
              <a:blipFill>
                <a:blip r:embed="rId3"/>
                <a:stretch>
                  <a:fillRect b="-1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02409"/>
              </p:ext>
            </p:extLst>
          </p:nvPr>
        </p:nvGraphicFramePr>
        <p:xfrm>
          <a:off x="120765" y="3768648"/>
          <a:ext cx="3511550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1755775">
                  <a:extLst>
                    <a:ext uri="{9D8B030D-6E8A-4147-A177-3AD203B41FA5}">
                      <a16:colId xmlns:a16="http://schemas.microsoft.com/office/drawing/2014/main" val="1202494266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12623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Coding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577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25-34</a:t>
                      </a:r>
                      <a:endParaRPr lang="zh-TW" sz="1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35-44</a:t>
                      </a:r>
                      <a:endParaRPr lang="zh-TW" sz="1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45-54</a:t>
                      </a:r>
                      <a:endParaRPr lang="zh-TW" sz="1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55-64</a:t>
                      </a:r>
                      <a:endParaRPr lang="zh-TW" sz="1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65-74</a:t>
                      </a:r>
                      <a:endParaRPr lang="zh-TW" sz="1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75+</a:t>
                      </a:r>
                      <a:endParaRPr lang="zh-TW" sz="1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98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ALC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(alcohol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consumption gram/day)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0-39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40-79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80-119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120+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929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SMK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(cigarette smoking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gram/day)</a:t>
                      </a:r>
                      <a:endParaRPr lang="zh-TW" sz="12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0-9</a:t>
                      </a:r>
                      <a:endParaRPr lang="zh-TW" sz="1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TW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10-19</a:t>
                      </a:r>
                      <a:endParaRPr lang="zh-TW" sz="1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20-29</a:t>
                      </a:r>
                      <a:endParaRPr lang="zh-TW" sz="1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30+</a:t>
                      </a:r>
                      <a:endParaRPr lang="zh-TW" sz="12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3476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20765" y="1429524"/>
                <a:ext cx="11247304" cy="1014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sz="2800" kern="100" dirty="0">
                    <a:cs typeface="Times New Roman" panose="02020603050405020304" pitchFamily="18" charset="0"/>
                  </a:rPr>
                  <a:t>Logit(</a:t>
                </a:r>
                <a:r>
                  <a:rPr lang="en-US" altLang="zh-TW" sz="2800" kern="100" dirty="0" err="1">
                    <a:cs typeface="Times New Roman" panose="02020603050405020304" pitchFamily="18" charset="0"/>
                  </a:rPr>
                  <a:t>Px</a:t>
                </a:r>
                <a:r>
                  <a:rPr lang="en-US" altLang="zh-TW" sz="2800" kern="100" dirty="0"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800" kern="100"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800" i="1" kern="100"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kern="100">
                        <a:cs typeface="Times New Roman" panose="02020603050405020304" pitchFamily="18" charset="0"/>
                      </a:rPr>
                      <m:t>6.3534)</m:t>
                    </m:r>
                    <m:r>
                      <a:rPr lang="en-US" altLang="zh-TW" sz="2800" i="1" kern="100">
                        <a:cs typeface="Times New Roman" panose="02020603050405020304" pitchFamily="18" charset="0"/>
                      </a:rPr>
                      <m:t>+3.2297</m:t>
                    </m:r>
                    <m:sSub>
                      <m:sSubPr>
                        <m:ctrlPr>
                          <a:rPr lang="zh-TW" altLang="zh-TW" sz="2800" i="1" kern="10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zh-TW" altLang="zh-TW" sz="2800" i="1" kern="10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 kern="100"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altLang="zh-TW" sz="2800" i="1" kern="100">
                        <a:cs typeface="Times New Roman" panose="02020603050405020304" pitchFamily="18" charset="0"/>
                      </a:rPr>
                      <m:t>+3.7631</m:t>
                    </m:r>
                    <m:sSub>
                      <m:sSubPr>
                        <m:ctrlPr>
                          <a:rPr lang="zh-TW" altLang="zh-TW" sz="2800" i="1" kern="10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zh-TW" altLang="zh-TW" sz="2800" i="1" kern="10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 kern="100"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</m:sub>
                    </m:sSub>
                    <m:r>
                      <a:rPr lang="en-US" altLang="zh-TW" sz="2800" i="1" kern="100">
                        <a:cs typeface="Times New Roman" panose="02020603050405020304" pitchFamily="18" charset="0"/>
                      </a:rPr>
                      <m:t>+4.3759</m:t>
                    </m:r>
                    <m:sSub>
                      <m:sSubPr>
                        <m:ctrlPr>
                          <a:rPr lang="zh-TW" altLang="zh-TW" sz="2800" i="1" kern="10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zh-TW" altLang="zh-TW" sz="2800" i="1" kern="10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 kern="100"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d>
                      </m:sub>
                    </m:sSub>
                    <m:r>
                      <a:rPr lang="en-US" altLang="zh-TW" sz="2800" i="1" kern="100">
                        <a:cs typeface="Times New Roman" panose="02020603050405020304" pitchFamily="18" charset="0"/>
                      </a:rPr>
                      <m:t>+4.4104</m:t>
                    </m:r>
                    <m:sSub>
                      <m:sSubPr>
                        <m:ctrlPr>
                          <a:rPr lang="zh-TW" altLang="zh-TW" sz="2800" i="1" kern="10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zh-TW" altLang="zh-TW" sz="2800" i="1" kern="10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 kern="100"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</m:d>
                      </m:sub>
                    </m:sSub>
                    <m:r>
                      <a:rPr lang="en-US" altLang="zh-TW" sz="2800" i="1" kern="100">
                        <a:cs typeface="Times New Roman" panose="02020603050405020304" pitchFamily="18" charset="0"/>
                      </a:rPr>
                      <m:t>+1.4505</m:t>
                    </m:r>
                    <m:sSub>
                      <m:sSubPr>
                        <m:ctrlPr>
                          <a:rPr lang="zh-TW" altLang="zh-TW" sz="2800" i="1" kern="10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zh-TW" altLang="zh-TW" sz="2800" i="1" kern="10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 kern="100"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TW" sz="2800" i="1" kern="100">
                        <a:cs typeface="Times New Roman" panose="02020603050405020304" pitchFamily="18" charset="0"/>
                      </a:rPr>
                      <m:t>+2.0063</m:t>
                    </m:r>
                    <m:sSub>
                      <m:sSubPr>
                        <m:ctrlPr>
                          <a:rPr lang="zh-TW" altLang="zh-TW" sz="2800" i="1" kern="10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zh-TW" altLang="zh-TW" sz="2800" i="1" kern="10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 kern="100"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altLang="zh-TW" sz="2800" i="1" kern="100">
                        <a:cs typeface="Times New Roman" panose="02020603050405020304" pitchFamily="18" charset="0"/>
                      </a:rPr>
                      <m:t>+3.2468</m:t>
                    </m:r>
                    <m:sSub>
                      <m:sSubPr>
                        <m:ctrlPr>
                          <a:rPr lang="zh-TW" altLang="zh-TW" sz="2800" i="1" kern="10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zh-TW" altLang="zh-TW" sz="2800" i="1" kern="100"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 kern="100"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</m:sub>
                    </m:sSub>
                    <m:r>
                      <a:rPr lang="en-US" altLang="zh-TW" sz="2800" i="1" kern="100">
                        <a:cs typeface="Times New Roman" panose="02020603050405020304" pitchFamily="18" charset="0"/>
                      </a:rPr>
                      <m:t>+1.5324</m:t>
                    </m:r>
                    <m:sSub>
                      <m:sSubPr>
                        <m:ctrlPr>
                          <a:rPr lang="zh-TW" altLang="zh-TW" sz="2800" i="1" kern="10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 kern="100"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TW" altLang="zh-TW" sz="2800" kern="1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5" y="1429524"/>
                <a:ext cx="11247304" cy="1014765"/>
              </a:xfrm>
              <a:prstGeom prst="rect">
                <a:avLst/>
              </a:prstGeom>
              <a:blipFill>
                <a:blip r:embed="rId4"/>
                <a:stretch>
                  <a:fillRect l="-1138" t="-6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271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10894" y="2955024"/>
            <a:ext cx="3570208" cy="947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kumimoji="1" lang="zh-CN" altLang="en-US" sz="4400" dirty="0">
                <a:solidFill>
                  <a:srgbClr val="243961"/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劑量效應關係</a:t>
            </a:r>
            <a:endParaRPr kumimoji="1" lang="en-US" altLang="zh-TW" sz="4400" dirty="0">
              <a:solidFill>
                <a:srgbClr val="243961"/>
              </a:solidFill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128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6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0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C6024-F2D4-D245-BFBE-3CCE59ED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定義和診斷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E3F6093-32AE-344C-B5BD-B64597CE0FD5}"/>
              </a:ext>
            </a:extLst>
          </p:cNvPr>
          <p:cNvSpPr txBox="1"/>
          <p:nvPr/>
        </p:nvSpPr>
        <p:spPr>
          <a:xfrm>
            <a:off x="2849217" y="557916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臨床症狀＋實驗室檢驗證明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485885-FD8D-D943-AFE0-5C69E321CC39}"/>
              </a:ext>
            </a:extLst>
          </p:cNvPr>
          <p:cNvSpPr txBox="1"/>
          <p:nvPr/>
        </p:nvSpPr>
        <p:spPr>
          <a:xfrm>
            <a:off x="4211930" y="2464904"/>
            <a:ext cx="7980070" cy="1596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2008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疑似肺炎或流感症狀：體溫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≧38℃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、咳嗽、喉嚨痛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實驗室證明：病毒分離、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RT-PCR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、血清抗體檢測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1C816C-EFB4-2F4A-B9EC-77DAFA6529FA}"/>
              </a:ext>
            </a:extLst>
          </p:cNvPr>
          <p:cNvSpPr txBox="1"/>
          <p:nvPr/>
        </p:nvSpPr>
        <p:spPr>
          <a:xfrm>
            <a:off x="259155" y="2245678"/>
            <a:ext cx="37753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1997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發燒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咳嗽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喉嚨痛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病毒培養呈現陽性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血清抗體檢測上升四倍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67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Cochran-Armitage Trend Test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FCF322-A712-9B44-99E7-2E39034F319A}"/>
              </a:ext>
            </a:extLst>
          </p:cNvPr>
          <p:cNvSpPr txBox="1"/>
          <p:nvPr/>
        </p:nvSpPr>
        <p:spPr>
          <a:xfrm>
            <a:off x="452788" y="1690688"/>
            <a:ext cx="11286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</a:t>
            </a:r>
            <a:r>
              <a:rPr lang="en-US" altLang="zh-TW" sz="2800" baseline="-25000" dirty="0"/>
              <a:t>0</a:t>
            </a:r>
            <a:r>
              <a:rPr lang="zh-TW" altLang="zh-TW" sz="2800" dirty="0" smtClean="0"/>
              <a:t>：</a:t>
            </a:r>
            <a:r>
              <a:rPr lang="en-US" altLang="zh-TW" sz="2800" dirty="0">
                <a:solidFill>
                  <a:srgbClr val="C00000"/>
                </a:solidFill>
              </a:rPr>
              <a:t>N</a:t>
            </a:r>
            <a:r>
              <a:rPr lang="en-US" altLang="zh-TW" sz="2800" dirty="0" smtClean="0">
                <a:solidFill>
                  <a:srgbClr val="C00000"/>
                </a:solidFill>
              </a:rPr>
              <a:t>o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linear trend in binomial proportion of Y across increasing level of X</a:t>
            </a:r>
          </a:p>
          <a:p>
            <a:r>
              <a:rPr lang="en-US" altLang="zh-TW" sz="2800" dirty="0"/>
              <a:t>H</a:t>
            </a:r>
            <a:r>
              <a:rPr lang="en-US" altLang="zh-TW" sz="2800" baseline="-25000" dirty="0"/>
              <a:t>1</a:t>
            </a:r>
            <a:r>
              <a:rPr lang="zh-TW" altLang="zh-TW" sz="2800" dirty="0" smtClean="0"/>
              <a:t>：</a:t>
            </a:r>
            <a:r>
              <a:rPr lang="en-US" altLang="zh-TW" sz="2800" dirty="0">
                <a:solidFill>
                  <a:srgbClr val="C00000"/>
                </a:solidFill>
              </a:rPr>
              <a:t>W</a:t>
            </a:r>
            <a:r>
              <a:rPr lang="en-US" altLang="zh-TW" sz="2800" dirty="0" smtClean="0">
                <a:solidFill>
                  <a:srgbClr val="C00000"/>
                </a:solidFill>
              </a:rPr>
              <a:t>ith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linear trend in binomial proportion of Y across increasing level of X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EC10E38-2AD4-2D4A-9E94-CC0E55614AF0}"/>
              </a:ext>
            </a:extLst>
          </p:cNvPr>
          <p:cNvSpPr txBox="1"/>
          <p:nvPr/>
        </p:nvSpPr>
        <p:spPr>
          <a:xfrm>
            <a:off x="838200" y="3268717"/>
            <a:ext cx="3684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Y = </a:t>
            </a:r>
            <a:r>
              <a:rPr kumimoji="1" lang="en-US" altLang="zh-TW" sz="2400" dirty="0" smtClean="0"/>
              <a:t>Having </a:t>
            </a:r>
            <a:r>
              <a:rPr kumimoji="1" lang="en-US" altLang="zh-TW" sz="2400" dirty="0"/>
              <a:t>disease , X= </a:t>
            </a:r>
            <a:r>
              <a:rPr kumimoji="1" lang="en-US" altLang="zh-TW" sz="2400" dirty="0" smtClean="0"/>
              <a:t>Age  </a:t>
            </a: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EF3BE55-C28F-A74F-AD9B-C08418A3C780}"/>
              </a:ext>
            </a:extLst>
          </p:cNvPr>
          <p:cNvSpPr txBox="1"/>
          <p:nvPr/>
        </p:nvSpPr>
        <p:spPr>
          <a:xfrm>
            <a:off x="838200" y="4235669"/>
            <a:ext cx="411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Y = </a:t>
            </a:r>
            <a:r>
              <a:rPr kumimoji="1" lang="en-US" altLang="zh-TW" sz="2400" dirty="0" smtClean="0"/>
              <a:t>Having </a:t>
            </a:r>
            <a:r>
              <a:rPr kumimoji="1" lang="en-US" altLang="zh-TW" sz="2400" dirty="0"/>
              <a:t>disease , X= </a:t>
            </a:r>
            <a:r>
              <a:rPr kumimoji="1" lang="en-US" altLang="zh-TW" sz="2400" dirty="0" smtClean="0"/>
              <a:t>Alcohol  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3AE8FD-F39E-1C48-9A03-A067BA257B82}"/>
              </a:ext>
            </a:extLst>
          </p:cNvPr>
          <p:cNvSpPr txBox="1"/>
          <p:nvPr/>
        </p:nvSpPr>
        <p:spPr>
          <a:xfrm>
            <a:off x="838200" y="5202621"/>
            <a:ext cx="402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Y = </a:t>
            </a:r>
            <a:r>
              <a:rPr kumimoji="1" lang="en-US" altLang="zh-TW" sz="2400" dirty="0" smtClean="0"/>
              <a:t>Having </a:t>
            </a:r>
            <a:r>
              <a:rPr kumimoji="1" lang="en-US" altLang="zh-TW" sz="2400" dirty="0"/>
              <a:t>disease , X= </a:t>
            </a:r>
            <a:r>
              <a:rPr kumimoji="1" lang="en-US" altLang="zh-TW" sz="2400" dirty="0" smtClean="0"/>
              <a:t>Smoke  </a:t>
            </a:r>
            <a:endParaRPr kumimoji="1"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366760-04F4-DF48-BBA1-1F8C52EB9C4A}"/>
              </a:ext>
            </a:extLst>
          </p:cNvPr>
          <p:cNvSpPr txBox="1"/>
          <p:nvPr/>
        </p:nvSpPr>
        <p:spPr>
          <a:xfrm>
            <a:off x="5065992" y="3237939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⇢</a:t>
            </a:r>
            <a:endParaRPr kumimoji="1"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FC72E1-1722-2F45-8762-3CB3656129DC}"/>
              </a:ext>
            </a:extLst>
          </p:cNvPr>
          <p:cNvSpPr txBox="1"/>
          <p:nvPr/>
        </p:nvSpPr>
        <p:spPr>
          <a:xfrm>
            <a:off x="5042536" y="4204891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⇢</a:t>
            </a:r>
            <a:endParaRPr kumimoji="1"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F808276-2C5B-0A44-9E1C-ED68485796F0}"/>
              </a:ext>
            </a:extLst>
          </p:cNvPr>
          <p:cNvSpPr txBox="1"/>
          <p:nvPr/>
        </p:nvSpPr>
        <p:spPr>
          <a:xfrm>
            <a:off x="5065992" y="5171843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⇢</a:t>
            </a:r>
            <a:endParaRPr kumimoji="1"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E80FD3-DA36-F141-BFCA-AD607B2E8AEE}"/>
              </a:ext>
            </a:extLst>
          </p:cNvPr>
          <p:cNvSpPr txBox="1"/>
          <p:nvPr/>
        </p:nvSpPr>
        <p:spPr>
          <a:xfrm>
            <a:off x="5717632" y="3314883"/>
            <a:ext cx="23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P-value = 1.281747e-20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DC2FFB-B2AB-9D44-93E7-36BBE4FAB6EF}"/>
              </a:ext>
            </a:extLst>
          </p:cNvPr>
          <p:cNvSpPr txBox="1"/>
          <p:nvPr/>
        </p:nvSpPr>
        <p:spPr>
          <a:xfrm>
            <a:off x="5717631" y="4281835"/>
            <a:ext cx="23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P-value = 5.623867e-32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293DB1-7F51-4D49-B3A2-42AAF5F32322}"/>
              </a:ext>
            </a:extLst>
          </p:cNvPr>
          <p:cNvSpPr txBox="1"/>
          <p:nvPr/>
        </p:nvSpPr>
        <p:spPr>
          <a:xfrm>
            <a:off x="5717632" y="5248787"/>
            <a:ext cx="23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P-value = 3.396272e-06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501CCE-B458-7D46-B99F-FE7D793A255C}"/>
              </a:ext>
            </a:extLst>
          </p:cNvPr>
          <p:cNvSpPr txBox="1"/>
          <p:nvPr/>
        </p:nvSpPr>
        <p:spPr>
          <a:xfrm>
            <a:off x="8251710" y="326871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→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9F04A36-1324-8048-9893-A80C8AB12ABB}"/>
              </a:ext>
            </a:extLst>
          </p:cNvPr>
          <p:cNvSpPr txBox="1"/>
          <p:nvPr/>
        </p:nvSpPr>
        <p:spPr>
          <a:xfrm>
            <a:off x="8235339" y="423566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→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C89465C-D930-6E44-94F9-95EF37C82FD6}"/>
              </a:ext>
            </a:extLst>
          </p:cNvPr>
          <p:cNvSpPr txBox="1"/>
          <p:nvPr/>
        </p:nvSpPr>
        <p:spPr>
          <a:xfrm>
            <a:off x="8235339" y="5171843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→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7AD4058-805C-0841-AA48-92A27BEF2C27}"/>
              </a:ext>
            </a:extLst>
          </p:cNvPr>
          <p:cNvSpPr txBox="1"/>
          <p:nvPr/>
        </p:nvSpPr>
        <p:spPr>
          <a:xfrm>
            <a:off x="8686745" y="3253328"/>
            <a:ext cx="350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Under alpha=0.05reject </a:t>
            </a:r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0</a:t>
            </a:r>
            <a:endParaRPr kumimoji="1" lang="zh-TW" altLang="en-US" sz="2400" baseline="-25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7AD4058-805C-0841-AA48-92A27BEF2C27}"/>
              </a:ext>
            </a:extLst>
          </p:cNvPr>
          <p:cNvSpPr txBox="1"/>
          <p:nvPr/>
        </p:nvSpPr>
        <p:spPr>
          <a:xfrm>
            <a:off x="8686744" y="4212585"/>
            <a:ext cx="350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Under alpha=0.05reject </a:t>
            </a:r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0</a:t>
            </a:r>
            <a:endParaRPr kumimoji="1" lang="zh-TW" altLang="en-US" sz="2400" baseline="-25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7AD4058-805C-0841-AA48-92A27BEF2C27}"/>
              </a:ext>
            </a:extLst>
          </p:cNvPr>
          <p:cNvSpPr txBox="1"/>
          <p:nvPr/>
        </p:nvSpPr>
        <p:spPr>
          <a:xfrm>
            <a:off x="8686743" y="5148759"/>
            <a:ext cx="350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Under alpha=0.05reject </a:t>
            </a:r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0</a:t>
            </a:r>
            <a:endParaRPr kumimoji="1"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53302475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Proportion table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C06CE8-42B5-4543-B481-853AEC04A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69761"/>
              </p:ext>
            </p:extLst>
          </p:nvPr>
        </p:nvGraphicFramePr>
        <p:xfrm>
          <a:off x="2610065" y="1921570"/>
          <a:ext cx="6966855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5265">
                  <a:extLst>
                    <a:ext uri="{9D8B030D-6E8A-4147-A177-3AD203B41FA5}">
                      <a16:colId xmlns:a16="http://schemas.microsoft.com/office/drawing/2014/main" val="454334777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3228044994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182397666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277065944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362961780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4186711091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1732106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沒病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186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175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166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106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3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有病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656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27B42E7-6D56-B14F-A2FE-1A2E8BA0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20479"/>
              </p:ext>
            </p:extLst>
          </p:nvPr>
        </p:nvGraphicFramePr>
        <p:xfrm>
          <a:off x="2610065" y="3474943"/>
          <a:ext cx="6966855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3371">
                  <a:extLst>
                    <a:ext uri="{9D8B030D-6E8A-4147-A177-3AD203B41FA5}">
                      <a16:colId xmlns:a16="http://schemas.microsoft.com/office/drawing/2014/main" val="4182387196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22804499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182397666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27706594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36296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沒病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386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280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3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有病</a:t>
                      </a:r>
                      <a:endParaRPr lang="zh-TW" altLang="en-US" sz="20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7380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D338C6-01DC-B64D-8264-663E93D01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45104"/>
              </p:ext>
            </p:extLst>
          </p:nvPr>
        </p:nvGraphicFramePr>
        <p:xfrm>
          <a:off x="2610064" y="5028316"/>
          <a:ext cx="6966855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3371">
                  <a:extLst>
                    <a:ext uri="{9D8B030D-6E8A-4147-A177-3AD203B41FA5}">
                      <a16:colId xmlns:a16="http://schemas.microsoft.com/office/drawing/2014/main" val="528605512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22804499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182397666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27706594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36296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沒病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447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178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3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68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637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39408" y="2955024"/>
            <a:ext cx="1313180" cy="947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kumimoji="1" lang="zh-CN" altLang="en-US" sz="4400" dirty="0">
                <a:solidFill>
                  <a:srgbClr val="243961"/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結論</a:t>
            </a:r>
            <a:endParaRPr kumimoji="1" lang="en-US" altLang="zh-TW" sz="4400" dirty="0">
              <a:solidFill>
                <a:srgbClr val="243961"/>
              </a:solidFill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128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7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087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Conclusion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43FEC1B-44E9-BD4F-AE0A-FF3A9B94360F}"/>
              </a:ext>
            </a:extLst>
          </p:cNvPr>
          <p:cNvSpPr txBox="1"/>
          <p:nvPr/>
        </p:nvSpPr>
        <p:spPr>
          <a:xfrm>
            <a:off x="533369" y="2280745"/>
            <a:ext cx="1023870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M</a:t>
            </a:r>
            <a:r>
              <a:rPr kumimoji="1" lang="en-US" altLang="zh-TW" sz="2800" dirty="0" smtClean="0"/>
              <a:t>ain </a:t>
            </a:r>
            <a:r>
              <a:rPr kumimoji="1" lang="en-US" altLang="zh-TW" sz="2800" dirty="0"/>
              <a:t>risk factors : </a:t>
            </a:r>
            <a:r>
              <a:rPr kumimoji="1" lang="en-US" altLang="zh-TW" sz="2800" dirty="0" smtClean="0"/>
              <a:t>Age, </a:t>
            </a:r>
            <a:r>
              <a:rPr kumimoji="1" lang="en-US" altLang="zh-TW" sz="2800" dirty="0" smtClean="0"/>
              <a:t>A</a:t>
            </a:r>
            <a:r>
              <a:rPr kumimoji="1" lang="en-US" altLang="zh-TW" sz="2800" dirty="0" smtClean="0"/>
              <a:t>lcohol</a:t>
            </a:r>
          </a:p>
          <a:p>
            <a:endParaRPr kumimoji="1" lang="en-US" altLang="zh-TW" sz="2800" dirty="0"/>
          </a:p>
          <a:p>
            <a:r>
              <a:rPr kumimoji="1" lang="zh-TW" altLang="en-US" sz="2800" dirty="0" smtClean="0">
                <a:latin typeface="華康仿宋體W4(P)" panose="02020400000000000000" pitchFamily="18" charset="-120"/>
                <a:ea typeface="華康仿宋體W4(P)" panose="02020400000000000000" pitchFamily="18" charset="-120"/>
              </a:rPr>
              <a:t>年齡越高，得到</a:t>
            </a:r>
            <a:r>
              <a:rPr kumimoji="1" lang="en-US" altLang="zh-TW" sz="2800" dirty="0" err="1" smtClean="0">
                <a:latin typeface="華康仿宋體W4(P)" panose="02020400000000000000" pitchFamily="18" charset="-120"/>
                <a:ea typeface="華康仿宋體W4(P)" panose="02020400000000000000" pitchFamily="18" charset="-120"/>
              </a:rPr>
              <a:t>esocancer</a:t>
            </a:r>
            <a:r>
              <a:rPr kumimoji="1" lang="zh-TW" altLang="en-US" sz="2800" dirty="0" smtClean="0">
                <a:latin typeface="華康仿宋體W4(P)" panose="02020400000000000000" pitchFamily="18" charset="-120"/>
                <a:ea typeface="華康仿宋體W4(P)" panose="02020400000000000000" pitchFamily="18" charset="-120"/>
              </a:rPr>
              <a:t>的危險性越高。</a:t>
            </a:r>
            <a:endParaRPr kumimoji="1" lang="en-US" altLang="zh-TW" sz="2800" dirty="0" smtClean="0">
              <a:latin typeface="華康仿宋體W4(P)" panose="02020400000000000000" pitchFamily="18" charset="-120"/>
              <a:ea typeface="華康仿宋體W4(P)" panose="02020400000000000000" pitchFamily="18" charset="-120"/>
            </a:endParaRPr>
          </a:p>
          <a:p>
            <a:endParaRPr kumimoji="1" lang="en-US" altLang="zh-TW" sz="2800" dirty="0">
              <a:latin typeface="華康仿宋體W4(P)" panose="02020400000000000000" pitchFamily="18" charset="-120"/>
              <a:ea typeface="華康仿宋體W4(P)" panose="02020400000000000000" pitchFamily="18" charset="-120"/>
            </a:endParaRPr>
          </a:p>
          <a:p>
            <a:r>
              <a:rPr kumimoji="1" lang="zh-TW" altLang="en-US" sz="2800" dirty="0" smtClean="0">
                <a:latin typeface="華康仿宋體W4(P)" panose="02020400000000000000" pitchFamily="18" charset="-120"/>
                <a:ea typeface="華康仿宋體W4(P)" panose="02020400000000000000" pitchFamily="18" charset="-120"/>
              </a:rPr>
              <a:t>越常攝取酒精，得到</a:t>
            </a:r>
            <a:r>
              <a:rPr kumimoji="1" lang="en-US" altLang="zh-TW" sz="2800" dirty="0" err="1" smtClean="0">
                <a:latin typeface="華康仿宋體W4(P)" panose="02020400000000000000" pitchFamily="18" charset="-120"/>
                <a:ea typeface="華康仿宋體W4(P)" panose="02020400000000000000" pitchFamily="18" charset="-120"/>
              </a:rPr>
              <a:t>esocancer</a:t>
            </a:r>
            <a:r>
              <a:rPr kumimoji="1" lang="zh-TW" altLang="en-US" sz="2800" dirty="0" smtClean="0">
                <a:latin typeface="華康仿宋體W4(P)" panose="02020400000000000000" pitchFamily="18" charset="-120"/>
                <a:ea typeface="華康仿宋體W4(P)" panose="02020400000000000000" pitchFamily="18" charset="-120"/>
              </a:rPr>
              <a:t>的危險性越高。</a:t>
            </a:r>
            <a:endParaRPr kumimoji="1" lang="en-US" altLang="zh-TW" sz="2800" dirty="0" smtClean="0">
              <a:latin typeface="華康仿宋體W4(P)" panose="02020400000000000000" pitchFamily="18" charset="-120"/>
              <a:ea typeface="華康仿宋體W4(P)" panose="02020400000000000000" pitchFamily="18" charset="-120"/>
            </a:endParaRPr>
          </a:p>
          <a:p>
            <a:endParaRPr kumimoji="1" lang="en-US" altLang="zh-TW" sz="2800" dirty="0">
              <a:latin typeface="華康仿宋體W4(P)" panose="02020400000000000000" pitchFamily="18" charset="-120"/>
              <a:ea typeface="華康仿宋體W4(P)" panose="02020400000000000000" pitchFamily="18" charset="-120"/>
            </a:endParaRPr>
          </a:p>
          <a:p>
            <a:r>
              <a:rPr kumimoji="1" lang="zh-TW" altLang="en-US" sz="2800" dirty="0" smtClean="0">
                <a:latin typeface="華康仿宋體W4(P)" panose="02020400000000000000" pitchFamily="18" charset="-120"/>
                <a:ea typeface="華康仿宋體W4(P)" panose="02020400000000000000" pitchFamily="18" charset="-120"/>
              </a:rPr>
              <a:t>相對於年齡與酒精，吸菸的危險性較低，但仍有較高的趨勢。</a:t>
            </a:r>
            <a:endParaRPr kumimoji="1" lang="zh-TW" altLang="en-US" sz="2800" dirty="0">
              <a:latin typeface="華康仿宋體W4(P)" panose="02020400000000000000" pitchFamily="18" charset="-120"/>
              <a:ea typeface="華康仿宋體W4(P)" panose="020204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96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88855" y="316435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chemeClr val="accent5">
                    <a:lumMod val="50000"/>
                  </a:schemeClr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動機與目的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2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CBB699-0889-0449-A9D2-E7FDCA1AD5BA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855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動機與目的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>
          <a:xfrm>
            <a:off x="683340" y="1473406"/>
            <a:ext cx="5594554" cy="493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sp>
        <p:nvSpPr>
          <p:cNvPr id="6" name="內容版面配置區 7"/>
          <p:cNvSpPr txBox="1">
            <a:spLocks noGrp="1"/>
          </p:cNvSpPr>
          <p:nvPr>
            <p:ph sz="half" idx="2"/>
          </p:nvPr>
        </p:nvSpPr>
        <p:spPr>
          <a:xfrm>
            <a:off x="6172200" y="1473406"/>
            <a:ext cx="5181600" cy="470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37185" y="2005781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619567" y="2000865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F3891D-95A8-A346-84D8-01582B332370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60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動機與目的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>
          <a:xfrm>
            <a:off x="683340" y="1473406"/>
            <a:ext cx="5594554" cy="493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找出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型流感的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危險因子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sp>
        <p:nvSpPr>
          <p:cNvPr id="6" name="內容版面配置區 7"/>
          <p:cNvSpPr txBox="1">
            <a:spLocks noGrp="1"/>
          </p:cNvSpPr>
          <p:nvPr>
            <p:ph sz="half" idx="2"/>
          </p:nvPr>
        </p:nvSpPr>
        <p:spPr>
          <a:xfrm>
            <a:off x="6172200" y="1473406"/>
            <a:ext cx="5181600" cy="470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37185" y="2005781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619567" y="2000865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2F33FF-C779-A24F-8D93-9C1A65D50253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55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動機與目的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>
          <a:xfrm>
            <a:off x="683340" y="1473406"/>
            <a:ext cx="5594554" cy="493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找出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型流感的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危險因子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sp>
        <p:nvSpPr>
          <p:cNvPr id="6" name="內容版面配置區 7"/>
          <p:cNvSpPr txBox="1">
            <a:spLocks noGrp="1"/>
          </p:cNvSpPr>
          <p:nvPr>
            <p:ph sz="half" idx="2"/>
          </p:nvPr>
        </p:nvSpPr>
        <p:spPr>
          <a:xfrm>
            <a:off x="6172200" y="1473406"/>
            <a:ext cx="5181600" cy="470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確認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型流感的危險因子</a:t>
            </a: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是什麼</a:t>
            </a:r>
          </a:p>
          <a:p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37185" y="2005781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619567" y="2000865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B1C9C4-DB79-8C40-939B-6A9EB5E02DE7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13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動機與目的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>
          <a:xfrm>
            <a:off x="683340" y="1473406"/>
            <a:ext cx="5594554" cy="493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找出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型流感的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危險因子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sp>
        <p:nvSpPr>
          <p:cNvPr id="6" name="內容版面配置區 7"/>
          <p:cNvSpPr txBox="1">
            <a:spLocks noGrp="1"/>
          </p:cNvSpPr>
          <p:nvPr>
            <p:ph sz="half" idx="2"/>
          </p:nvPr>
        </p:nvSpPr>
        <p:spPr>
          <a:xfrm>
            <a:off x="6172200" y="1473406"/>
            <a:ext cx="5181600" cy="470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確認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型流感的危險因子</a:t>
            </a: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是什麼</a:t>
            </a:r>
          </a:p>
          <a:p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37185" y="2005781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619567" y="2000865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DEEAE2-314E-6942-ACCF-F110991E9BE9}"/>
              </a:ext>
            </a:extLst>
          </p:cNvPr>
          <p:cNvSpPr txBox="1"/>
          <p:nvPr/>
        </p:nvSpPr>
        <p:spPr>
          <a:xfrm>
            <a:off x="2905004" y="5321074"/>
            <a:ext cx="638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solidFill>
                  <a:srgbClr val="C0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→ 第二篇以第一篇為基礎做進一步研究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47FEBC-2F23-AF4F-838C-5BC8EFA3FEAA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52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71EAD-D239-1047-9A15-BA1BA8B8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1E042F-6CBF-544E-8C9E-6DDEE99BE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找出</a:t>
            </a:r>
            <a:r>
              <a:rPr kumimoji="1" lang="en-US" altLang="zh-TW" dirty="0"/>
              <a:t>H5N1</a:t>
            </a:r>
            <a:r>
              <a:rPr kumimoji="1" lang="zh-CN" altLang="en-US" dirty="0"/>
              <a:t>流感的危險因子</a:t>
            </a:r>
            <a:endParaRPr kumimoji="1" lang="en-US" altLang="zh-CN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DEEAE2-314E-6942-ACCF-F110991E9BE9}"/>
              </a:ext>
            </a:extLst>
          </p:cNvPr>
          <p:cNvSpPr txBox="1"/>
          <p:nvPr/>
        </p:nvSpPr>
        <p:spPr>
          <a:xfrm>
            <a:off x="1749286" y="3432312"/>
            <a:ext cx="6891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→第二篇以第一篇為基礎做進一步研究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5925" y="4109885"/>
            <a:ext cx="7376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第一篇</a:t>
            </a:r>
            <a:r>
              <a:rPr lang="en-US" altLang="zh-TW" dirty="0"/>
              <a:t>1997(HONG KONG)</a:t>
            </a:r>
            <a:r>
              <a:rPr lang="zh-TW" altLang="en-US" dirty="0"/>
              <a:t>的研究主要目的是為了找出</a:t>
            </a:r>
            <a:r>
              <a:rPr lang="en-US" altLang="zh-TW" dirty="0"/>
              <a:t>A</a:t>
            </a:r>
            <a:r>
              <a:rPr lang="zh-TW" altLang="en-US" dirty="0"/>
              <a:t>型流感的</a:t>
            </a:r>
            <a:r>
              <a:rPr lang="en-US" altLang="zh-TW" dirty="0"/>
              <a:t>risk factors.</a:t>
            </a:r>
            <a:endParaRPr lang="zh-TW" altLang="en-US" dirty="0"/>
          </a:p>
          <a:p>
            <a:r>
              <a:rPr lang="zh-TW" altLang="en-US" dirty="0"/>
              <a:t> 過去對於</a:t>
            </a:r>
            <a:r>
              <a:rPr lang="en-US" altLang="zh-TW" dirty="0"/>
              <a:t>H5N1</a:t>
            </a:r>
            <a:r>
              <a:rPr lang="zh-TW" altLang="en-US" dirty="0"/>
              <a:t>疾病的認知為僅傳染於家禽之間，而在香港卻有</a:t>
            </a:r>
            <a:r>
              <a:rPr lang="en-US" altLang="zh-TW" dirty="0"/>
              <a:t>18</a:t>
            </a:r>
            <a:r>
              <a:rPr lang="zh-TW" altLang="en-US" dirty="0"/>
              <a:t>名呼吸道疾病病患是受到</a:t>
            </a:r>
            <a:r>
              <a:rPr lang="en-US" altLang="zh-TW" dirty="0"/>
              <a:t>H5N1</a:t>
            </a:r>
            <a:r>
              <a:rPr lang="zh-TW" altLang="en-US" dirty="0"/>
              <a:t>疾病所影響，因此在</a:t>
            </a:r>
            <a:r>
              <a:rPr lang="en-US" altLang="zh-TW" dirty="0"/>
              <a:t>1998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月進行這項針對這些受感染者的研究分析，以期及早找到危險因子，防止疾病擴散。</a:t>
            </a:r>
          </a:p>
          <a:p>
            <a:r>
              <a:rPr lang="en-US" altLang="zh-TW" dirty="0"/>
              <a:t>•</a:t>
            </a:r>
            <a:r>
              <a:rPr lang="zh-TW" altLang="en-US" dirty="0"/>
              <a:t>第二篇</a:t>
            </a:r>
            <a:r>
              <a:rPr lang="en-US" altLang="zh-TW" dirty="0"/>
              <a:t>2009(CHINA)</a:t>
            </a:r>
            <a:r>
              <a:rPr lang="zh-TW" altLang="en-US" dirty="0"/>
              <a:t>主要是在確認</a:t>
            </a:r>
            <a:r>
              <a:rPr lang="en-US" altLang="zh-TW" dirty="0"/>
              <a:t>A</a:t>
            </a:r>
            <a:r>
              <a:rPr lang="zh-TW" altLang="en-US" dirty="0"/>
              <a:t>型流感的</a:t>
            </a:r>
            <a:r>
              <a:rPr lang="en-US" altLang="zh-TW" dirty="0"/>
              <a:t>risk factors</a:t>
            </a:r>
            <a:r>
              <a:rPr lang="zh-TW" altLang="en-US" dirty="0"/>
              <a:t>到底是甚麼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96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72559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chemeClr val="accent5">
                    <a:lumMod val="50000"/>
                  </a:schemeClr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研究設計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3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019EB4-3E1F-E647-A177-3C2881727E30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42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研究設計 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</a:t>
            </a:r>
            <a:r>
              <a:rPr kumimoji="1" lang="zh-TW" altLang="en-US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樣本數與來源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)</a:t>
            </a:r>
            <a:endParaRPr lang="zh-TW" altLang="en-US" sz="2800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內容版面配置區 7"/>
          <p:cNvSpPr txBox="1">
            <a:spLocks/>
          </p:cNvSpPr>
          <p:nvPr/>
        </p:nvSpPr>
        <p:spPr>
          <a:xfrm>
            <a:off x="331836" y="1489294"/>
            <a:ext cx="5665839" cy="476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zh-TW" altLang="en-US" dirty="0"/>
          </a:p>
        </p:txBody>
      </p:sp>
      <p:sp>
        <p:nvSpPr>
          <p:cNvPr id="8" name="內容版面配置區 7"/>
          <p:cNvSpPr txBox="1">
            <a:spLocks/>
          </p:cNvSpPr>
          <p:nvPr/>
        </p:nvSpPr>
        <p:spPr>
          <a:xfrm>
            <a:off x="5818237" y="1489294"/>
            <a:ext cx="6108291" cy="485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728951" y="2300748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21324" y="2251587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64CE96-A7BE-4B46-BBA3-6D0865428027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09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606261" y="991369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chemeClr val="accent5">
                    <a:lumMod val="50000"/>
                  </a:schemeClr>
                </a:solidFill>
                <a:latin typeface="Orator Std" panose="020D0509020203030204" pitchFamily="49" charset="0"/>
                <a:ea typeface="Gen Shin Gothic Monospace Light" panose="020B0109020203020207" pitchFamily="49" charset="-120"/>
                <a:cs typeface="Gen Shin Gothic Monospace Light" panose="020B0109020203020207" pitchFamily="49" charset="-120"/>
              </a:rPr>
              <a:t>Outlines</a:t>
            </a:r>
            <a:endParaRPr lang="zh-TW" altLang="en-US" sz="4400" dirty="0">
              <a:solidFill>
                <a:schemeClr val="accent5">
                  <a:lumMod val="50000"/>
                </a:schemeClr>
              </a:solidFill>
              <a:latin typeface="Orator Std" panose="020D0509020203030204" pitchFamily="49" charset="0"/>
              <a:ea typeface="Gen Shin Gothic Monospace Light" panose="020B0109020203020207" pitchFamily="49" charset="-120"/>
              <a:cs typeface="Gen Shin Gothic Monospace Light" panose="020B0109020203020207" pitchFamily="49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3635063" y="991369"/>
            <a:ext cx="0" cy="504000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5400000">
            <a:off x="-3200779" y="3200773"/>
            <a:ext cx="6869547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 rot="10800000" flipV="1">
            <a:off x="-1" y="309"/>
            <a:ext cx="12191997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rgbClr val="E4E4E4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0800000" flipV="1">
            <a:off x="-1" y="6401545"/>
            <a:ext cx="12191999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8516244" y="3198093"/>
            <a:ext cx="6883511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 flipH="1">
            <a:off x="4282599" y="2018949"/>
            <a:ext cx="2957452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疾病定義及診斷</a:t>
            </a:r>
            <a:endParaRPr kumimoji="1" lang="en-US" altLang="zh-TW" sz="24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調查動機及研究目的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研究設計與結果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偏差來源與影響</a:t>
            </a:r>
            <a:endParaRPr kumimoji="1" lang="en-US" altLang="zh-TW" sz="24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10</a:t>
            </a: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年前</a:t>
            </a:r>
            <a:r>
              <a:rPr kumimoji="1" lang="en-US" altLang="zh-TW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vs.10</a:t>
            </a: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年後</a:t>
            </a:r>
            <a:endParaRPr kumimoji="1" lang="en-US" altLang="zh-TW" sz="24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研究意義</a:t>
            </a:r>
            <a:endParaRPr kumimoji="1" lang="en-US" altLang="zh-TW" sz="24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其他建議</a:t>
            </a:r>
            <a:endParaRPr kumimoji="1" lang="en-US" altLang="zh-TW" sz="24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93793" y="1002442"/>
            <a:ext cx="167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2060"/>
                </a:solidFill>
                <a:latin typeface="Orator Std" panose="020D0509020203030204" pitchFamily="49" charset="0"/>
                <a:ea typeface="Adobe Heiti Std R" panose="020B0400000000000000" pitchFamily="34" charset="-128"/>
              </a:rPr>
              <a:t>Case1</a:t>
            </a:r>
            <a:endParaRPr lang="zh-TW" altLang="en-US" sz="3600" dirty="0">
              <a:solidFill>
                <a:srgbClr val="002060"/>
              </a:solidFill>
              <a:latin typeface="Orator Std" panose="020D0509020203030204" pitchFamily="49" charset="0"/>
              <a:ea typeface="Adobe Heiti Std R" panose="020B0400000000000000" pitchFamily="34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904021" y="1002442"/>
            <a:ext cx="217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2060"/>
                </a:solidFill>
                <a:latin typeface="Orator Std" panose="020D0509020203030204" pitchFamily="49" charset="0"/>
                <a:ea typeface="Adobe Heiti Std R" panose="020B0400000000000000" pitchFamily="34" charset="-128"/>
              </a:rPr>
              <a:t>Case3</a:t>
            </a:r>
            <a:endParaRPr lang="zh-TW" altLang="en-US" sz="3600" dirty="0">
              <a:solidFill>
                <a:srgbClr val="002060"/>
              </a:solidFill>
              <a:latin typeface="Orator Std" panose="020D0509020203030204" pitchFamily="49" charset="0"/>
              <a:ea typeface="Adobe Heiti Std R" panose="020B04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DF1EA9-828E-564D-8669-7244E3E1E155}"/>
              </a:ext>
            </a:extLst>
          </p:cNvPr>
          <p:cNvSpPr txBox="1"/>
          <p:nvPr/>
        </p:nvSpPr>
        <p:spPr>
          <a:xfrm flipH="1">
            <a:off x="7887584" y="2018949"/>
            <a:ext cx="3600222" cy="391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</a:t>
            </a:r>
            <a:r>
              <a:rPr lang="en-US" altLang="zh-CN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crude odds ratio</a:t>
            </a:r>
            <a:endParaRPr lang="en-US" altLang="zh-TW" sz="2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干擾因子</a:t>
            </a:r>
            <a:endParaRPr lang="en-US" altLang="zh-TW" sz="2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交互作用</a:t>
            </a:r>
            <a:endParaRPr lang="en-US" altLang="zh-TW" sz="2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檢測共線性</a:t>
            </a:r>
            <a:endParaRPr lang="en-US" altLang="zh-TW" sz="2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Logistic regression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劑量效應關係</a:t>
            </a:r>
            <a:endParaRPr lang="en-US" altLang="zh-CN" sz="2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8314AD1-117E-684F-998D-7969B5620259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673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研究設計 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</a:t>
            </a:r>
            <a:r>
              <a:rPr kumimoji="1" lang="zh-TW" altLang="en-US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樣本數與來源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)</a:t>
            </a:r>
            <a:endParaRPr lang="zh-TW" altLang="en-US" sz="2800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內容版面配置區 7"/>
          <p:cNvSpPr txBox="1">
            <a:spLocks/>
          </p:cNvSpPr>
          <p:nvPr/>
        </p:nvSpPr>
        <p:spPr>
          <a:xfrm>
            <a:off x="331836" y="1489293"/>
            <a:ext cx="5665839" cy="47643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15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名案例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各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位對照組：附近公寓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kumimoji="1" lang="zh-TW" altLang="en-US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＊家庭主婦多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名對照組</a:t>
            </a:r>
          </a:p>
          <a:p>
            <a:pPr marL="0" indent="0" algn="ctr">
              <a:lnSpc>
                <a:spcPct val="160000"/>
              </a:lnSpc>
              <a:buNone/>
            </a:pPr>
            <a:endParaRPr lang="zh-TW" altLang="en-US" dirty="0"/>
          </a:p>
        </p:txBody>
      </p:sp>
      <p:sp>
        <p:nvSpPr>
          <p:cNvPr id="8" name="內容版面配置區 7"/>
          <p:cNvSpPr txBox="1">
            <a:spLocks/>
          </p:cNvSpPr>
          <p:nvPr/>
        </p:nvSpPr>
        <p:spPr>
          <a:xfrm>
            <a:off x="5818237" y="1489294"/>
            <a:ext cx="6108291" cy="485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728951" y="2300748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21324" y="2251587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B131BF-BC32-A144-A90C-8A20355DB0BC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342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研究設計 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</a:t>
            </a:r>
            <a:r>
              <a:rPr kumimoji="1" lang="zh-TW" altLang="en-US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樣本數與來源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)</a:t>
            </a:r>
            <a:endParaRPr lang="zh-TW" altLang="en-US" sz="2800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內容版面配置區 7"/>
          <p:cNvSpPr txBox="1">
            <a:spLocks/>
          </p:cNvSpPr>
          <p:nvPr/>
        </p:nvSpPr>
        <p:spPr>
          <a:xfrm>
            <a:off x="331836" y="1489293"/>
            <a:ext cx="5665839" cy="47643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15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名案例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各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位對照組：附近公寓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kumimoji="1" lang="zh-TW" altLang="en-US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＊家庭主婦多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名對照組</a:t>
            </a:r>
          </a:p>
          <a:p>
            <a:pPr marL="0" indent="0" algn="ctr">
              <a:lnSpc>
                <a:spcPct val="160000"/>
              </a:lnSpc>
              <a:buNone/>
            </a:pPr>
            <a:endParaRPr lang="zh-TW" altLang="en-US" dirty="0"/>
          </a:p>
        </p:txBody>
      </p:sp>
      <p:sp>
        <p:nvSpPr>
          <p:cNvPr id="8" name="內容版面配置區 7"/>
          <p:cNvSpPr txBox="1">
            <a:spLocks/>
          </p:cNvSpPr>
          <p:nvPr/>
        </p:nvSpPr>
        <p:spPr>
          <a:xfrm>
            <a:off x="5818237" y="1489294"/>
            <a:ext cx="6108291" cy="485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28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名案例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各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5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位對照組：城市、鄉村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＊進行配對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6728951" y="2300748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21324" y="2251587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9FEBCF-8B48-244F-890C-F1D6444E5B9F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35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研究設計 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</a:t>
            </a:r>
            <a:r>
              <a:rPr kumimoji="1" lang="zh-TW" altLang="en-US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暴露測量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)</a:t>
            </a:r>
            <a:endParaRPr lang="zh-TW" altLang="en-US" sz="2800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內容版面配置區 7"/>
          <p:cNvSpPr txBox="1">
            <a:spLocks/>
          </p:cNvSpPr>
          <p:nvPr/>
        </p:nvSpPr>
        <p:spPr>
          <a:xfrm>
            <a:off x="331836" y="1489292"/>
            <a:ext cx="5665839" cy="536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</a:p>
          <a:p>
            <a:pPr marL="0" indent="0" algn="ctr">
              <a:lnSpc>
                <a:spcPct val="12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zh-TW" altLang="en-US" dirty="0"/>
          </a:p>
        </p:txBody>
      </p:sp>
      <p:sp>
        <p:nvSpPr>
          <p:cNvPr id="8" name="內容版面配置區 7"/>
          <p:cNvSpPr txBox="1">
            <a:spLocks/>
          </p:cNvSpPr>
          <p:nvPr/>
        </p:nvSpPr>
        <p:spPr>
          <a:xfrm>
            <a:off x="5818237" y="1489294"/>
            <a:ext cx="6108291" cy="485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buNone/>
            </a:pPr>
            <a:endParaRPr kumimoji="1" lang="en-US" altLang="zh-TW" sz="2000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728951" y="2300748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21324" y="2251587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D1C78C-0C54-FF4D-9828-3C56BE0C8E02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18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研究設計 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</a:t>
            </a:r>
            <a:r>
              <a:rPr kumimoji="1" lang="zh-TW" altLang="en-US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暴露測量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)</a:t>
            </a:r>
            <a:endParaRPr lang="zh-TW" altLang="en-US" sz="2800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內容版面配置區 7"/>
          <p:cNvSpPr txBox="1">
            <a:spLocks/>
          </p:cNvSpPr>
          <p:nvPr/>
        </p:nvSpPr>
        <p:spPr>
          <a:xfrm>
            <a:off x="331836" y="1489292"/>
            <a:ext cx="5665839" cy="5368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kumimoji="1" lang="en-US" altLang="zh-TW" sz="36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sz="36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sz="36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</a:p>
          <a:p>
            <a:pPr marL="0" indent="0" algn="ctr">
              <a:lnSpc>
                <a:spcPct val="120000"/>
              </a:lnSpc>
              <a:buNone/>
            </a:pPr>
            <a:endParaRPr kumimoji="1" lang="en-US" altLang="zh-TW" sz="2900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人口學特徵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每日活動情況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旅遊經歷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購物習慣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罹病前一週造訪活體家禽場所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飲食習慣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準備家禽相關食物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暴露其他動物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接觸其他呼吸道患者</a:t>
            </a:r>
          </a:p>
          <a:p>
            <a:pPr marL="0" indent="0" algn="ctr">
              <a:lnSpc>
                <a:spcPct val="16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zh-TW" altLang="en-US" dirty="0"/>
          </a:p>
        </p:txBody>
      </p:sp>
      <p:sp>
        <p:nvSpPr>
          <p:cNvPr id="8" name="內容版面配置區 7"/>
          <p:cNvSpPr txBox="1">
            <a:spLocks/>
          </p:cNvSpPr>
          <p:nvPr/>
        </p:nvSpPr>
        <p:spPr>
          <a:xfrm>
            <a:off x="5818237" y="1489294"/>
            <a:ext cx="6108291" cy="485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buNone/>
            </a:pPr>
            <a:endParaRPr kumimoji="1" lang="en-US" altLang="zh-TW" sz="2000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728951" y="2300748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21324" y="2251587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940D60-02B5-DC40-A03A-8E72619A0D1A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523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研究設計 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</a:t>
            </a:r>
            <a:r>
              <a:rPr kumimoji="1" lang="zh-TW" altLang="en-US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暴露測量</a:t>
            </a:r>
            <a:r>
              <a:rPr kumimoji="1" lang="en-US" altLang="zh-TW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)</a:t>
            </a:r>
            <a:endParaRPr lang="zh-TW" altLang="en-US" sz="2800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內容版面配置區 7"/>
          <p:cNvSpPr txBox="1">
            <a:spLocks/>
          </p:cNvSpPr>
          <p:nvPr/>
        </p:nvSpPr>
        <p:spPr>
          <a:xfrm>
            <a:off x="331836" y="1489292"/>
            <a:ext cx="5665839" cy="5368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kumimoji="1" lang="en-US" altLang="zh-TW" sz="36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sz="36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sz="36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</a:p>
          <a:p>
            <a:pPr marL="0" indent="0" algn="ctr">
              <a:lnSpc>
                <a:spcPct val="120000"/>
              </a:lnSpc>
              <a:buNone/>
            </a:pPr>
            <a:endParaRPr kumimoji="1" lang="en-US" altLang="zh-TW" sz="2900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人口學特徵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每日活動情況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旅遊經歷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購物習慣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罹病前一週造訪活體家禽場所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飲食習慣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準備家禽相關食物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暴露其他動物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kumimoji="1" lang="zh-TW" altLang="en-US" sz="29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接觸其他呼吸道患者</a:t>
            </a:r>
          </a:p>
          <a:p>
            <a:pPr marL="0" indent="0" algn="ctr">
              <a:lnSpc>
                <a:spcPct val="16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zh-TW" altLang="en-US" dirty="0"/>
          </a:p>
        </p:txBody>
      </p:sp>
      <p:sp>
        <p:nvSpPr>
          <p:cNvPr id="8" name="內容版面配置區 7"/>
          <p:cNvSpPr txBox="1">
            <a:spLocks/>
          </p:cNvSpPr>
          <p:nvPr/>
        </p:nvSpPr>
        <p:spPr>
          <a:xfrm>
            <a:off x="5818237" y="1489294"/>
            <a:ext cx="6108291" cy="485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buNone/>
            </a:pPr>
            <a:endParaRPr kumimoji="1" lang="en-US" altLang="zh-TW" sz="2000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人口學特徵</a:t>
            </a:r>
          </a:p>
          <a:p>
            <a:pPr marL="0" indent="0" algn="ctr"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用藥情形</a:t>
            </a:r>
          </a:p>
          <a:p>
            <a:pPr marL="0" indent="0" algn="ctr"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畜養家禽</a:t>
            </a:r>
          </a:p>
          <a:p>
            <a:pPr marL="0" indent="0" algn="ctr"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家禽疫苗施打率</a:t>
            </a:r>
          </a:p>
          <a:p>
            <a:pPr marL="0" indent="0" algn="ctr"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接觸禽鳥類型及方式</a:t>
            </a:r>
          </a:p>
          <a:p>
            <a:pPr marL="0" indent="0" algn="ctr"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飲食型態</a:t>
            </a:r>
          </a:p>
          <a:p>
            <a:pPr marL="0" indent="0" algn="ctr">
              <a:buNone/>
            </a:pPr>
            <a:r>
              <a:rPr kumimoji="1" lang="zh-TW" altLang="en-US" sz="20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接觸其他呼吸道患者或</a:t>
            </a:r>
            <a:r>
              <a:rPr kumimoji="1" lang="en-US" altLang="zh-TW" sz="20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H5N1</a:t>
            </a:r>
            <a:r>
              <a:rPr kumimoji="1" lang="zh-TW" altLang="en-US" sz="20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確診病例</a:t>
            </a: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728951" y="2300748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21324" y="2251587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559104-7E32-F143-A7D2-EFF878759CB3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261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0467ED4-C842-BF44-9298-FD70EFEC7EC2}"/>
              </a:ext>
            </a:extLst>
          </p:cNvPr>
          <p:cNvSpPr txBox="1"/>
          <p:nvPr/>
        </p:nvSpPr>
        <p:spPr>
          <a:xfrm>
            <a:off x="1113183" y="10071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研究設計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8B13DB-0A6C-4249-96AF-F28B0766D8B9}"/>
              </a:ext>
            </a:extLst>
          </p:cNvPr>
          <p:cNvSpPr txBox="1"/>
          <p:nvPr/>
        </p:nvSpPr>
        <p:spPr>
          <a:xfrm>
            <a:off x="3524002" y="100716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樣本數與來源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39C224-D317-4D45-AB8D-BD7EE39E0AF3}"/>
              </a:ext>
            </a:extLst>
          </p:cNvPr>
          <p:cNvSpPr txBox="1"/>
          <p:nvPr/>
        </p:nvSpPr>
        <p:spPr>
          <a:xfrm>
            <a:off x="1068284" y="1831368"/>
            <a:ext cx="39837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1997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15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名案例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位對照組：附近公寓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＊家庭主婦多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名對照組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AFF215-5404-B74E-9AEE-D6B3173F2580}"/>
              </a:ext>
            </a:extLst>
          </p:cNvPr>
          <p:cNvSpPr txBox="1"/>
          <p:nvPr/>
        </p:nvSpPr>
        <p:spPr>
          <a:xfrm>
            <a:off x="329582" y="4515414"/>
            <a:ext cx="115497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2008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28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名案例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位對照組：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match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性別、年齡、居住地、無發燒、無呼吸病患、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H5N1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抗體檢測陰性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046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01DAD3C-89F2-F14C-A135-6F303992C279}"/>
              </a:ext>
            </a:extLst>
          </p:cNvPr>
          <p:cNvSpPr txBox="1"/>
          <p:nvPr/>
        </p:nvSpPr>
        <p:spPr>
          <a:xfrm>
            <a:off x="1113182" y="5963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研究設計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67AC17-7F66-C64C-B66F-B3C14E746B29}"/>
              </a:ext>
            </a:extLst>
          </p:cNvPr>
          <p:cNvSpPr txBox="1"/>
          <p:nvPr/>
        </p:nvSpPr>
        <p:spPr>
          <a:xfrm>
            <a:off x="1579104" y="14363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暴露測量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26FE28-3895-1F47-B722-4262D95C8ECA}"/>
              </a:ext>
            </a:extLst>
          </p:cNvPr>
          <p:cNvSpPr txBox="1"/>
          <p:nvPr/>
        </p:nvSpPr>
        <p:spPr>
          <a:xfrm>
            <a:off x="901149" y="2273516"/>
            <a:ext cx="48526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1997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人口學特徵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每日活動情況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旅遊經歷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購物習慣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罹病前一週造訪活體家禽場所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飲食習慣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準備家禽相關食物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暴露其他動物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接觸其他呼吸道患者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DBC857-BDA3-E141-AEA8-0F7BD89C143E}"/>
              </a:ext>
            </a:extLst>
          </p:cNvPr>
          <p:cNvSpPr txBox="1"/>
          <p:nvPr/>
        </p:nvSpPr>
        <p:spPr>
          <a:xfrm>
            <a:off x="5870713" y="2273516"/>
            <a:ext cx="619111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2008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人口學特徵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用藥情形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畜養家禽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家禽</a:t>
            </a:r>
            <a:r>
              <a:rPr kumimoji="1" lang="zh-Hant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疫苗施打率</a:t>
            </a:r>
            <a:endParaRPr kumimoji="1" lang="en-US" altLang="zh-Hant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Hant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接觸禽鳥類型及方式</a:t>
            </a:r>
            <a:endParaRPr kumimoji="1" lang="en-US" altLang="zh-Hant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Hant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飲食型態</a:t>
            </a:r>
            <a:endParaRPr kumimoji="1" lang="en-US" altLang="zh-Hant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Hant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接觸其他呼吸道患者或</a:t>
            </a:r>
            <a:r>
              <a:rPr kumimoji="1" lang="en-US" altLang="zh-Hant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H5N1</a:t>
            </a:r>
            <a:r>
              <a:rPr kumimoji="1" lang="zh-Hant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確診病例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19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72559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chemeClr val="accent5">
                    <a:lumMod val="50000"/>
                  </a:schemeClr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研究結果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4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3BA798-F411-1A46-93C9-76E4493FD93C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404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結果</a:t>
            </a:r>
            <a:endParaRPr lang="zh-TW" altLang="en-US" sz="2800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內容版面配置區 7"/>
          <p:cNvSpPr txBox="1">
            <a:spLocks/>
          </p:cNvSpPr>
          <p:nvPr/>
        </p:nvSpPr>
        <p:spPr>
          <a:xfrm>
            <a:off x="331836" y="1489294"/>
            <a:ext cx="5665839" cy="476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zh-TW" altLang="en-US" dirty="0"/>
          </a:p>
        </p:txBody>
      </p:sp>
      <p:sp>
        <p:nvSpPr>
          <p:cNvPr id="8" name="內容版面配置區 7"/>
          <p:cNvSpPr txBox="1">
            <a:spLocks/>
          </p:cNvSpPr>
          <p:nvPr/>
        </p:nvSpPr>
        <p:spPr>
          <a:xfrm>
            <a:off x="5818237" y="1489294"/>
            <a:ext cx="6108291" cy="485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728951" y="2300748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21324" y="2251587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5534F1-6A5E-6347-A298-DB5280A7FB1E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9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結果</a:t>
            </a:r>
            <a:endParaRPr lang="zh-TW" altLang="en-US" sz="2800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內容版面配置區 7"/>
          <p:cNvSpPr txBox="1">
            <a:spLocks/>
          </p:cNvSpPr>
          <p:nvPr/>
        </p:nvSpPr>
        <p:spPr>
          <a:xfrm>
            <a:off x="331836" y="1489294"/>
            <a:ext cx="5665839" cy="476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暴露活體禽類市場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室內遊樂園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zh-TW" altLang="en-US" dirty="0"/>
          </a:p>
        </p:txBody>
      </p:sp>
      <p:sp>
        <p:nvSpPr>
          <p:cNvPr id="8" name="內容版面配置區 7"/>
          <p:cNvSpPr txBox="1">
            <a:spLocks/>
          </p:cNvSpPr>
          <p:nvPr/>
        </p:nvSpPr>
        <p:spPr>
          <a:xfrm>
            <a:off x="5818237" y="1489294"/>
            <a:ext cx="6108291" cy="485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728951" y="2300748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21324" y="2251587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AEBA4A-9EB9-E043-A97D-351C2AEE73BE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606261" y="991369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chemeClr val="accent5">
                    <a:lumMod val="50000"/>
                  </a:schemeClr>
                </a:solidFill>
                <a:latin typeface="Orator Std" panose="020D0509020203030204" pitchFamily="49" charset="0"/>
                <a:ea typeface="Gen Shin Gothic Monospace Light" panose="020B0109020203020207" pitchFamily="49" charset="-120"/>
                <a:cs typeface="Gen Shin Gothic Monospace Light" panose="020B0109020203020207" pitchFamily="49" charset="-120"/>
              </a:rPr>
              <a:t>Outlines</a:t>
            </a:r>
            <a:endParaRPr lang="zh-TW" altLang="en-US" sz="4400" dirty="0">
              <a:solidFill>
                <a:schemeClr val="accent5">
                  <a:lumMod val="50000"/>
                </a:schemeClr>
              </a:solidFill>
              <a:latin typeface="Orator Std" panose="020D0509020203030204" pitchFamily="49" charset="0"/>
              <a:ea typeface="Gen Shin Gothic Monospace Light" panose="020B0109020203020207" pitchFamily="49" charset="-120"/>
              <a:cs typeface="Gen Shin Gothic Monospace Light" panose="020B0109020203020207" pitchFamily="49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3635063" y="991369"/>
            <a:ext cx="0" cy="504000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5400000">
            <a:off x="-3200779" y="3200773"/>
            <a:ext cx="6869547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 rot="10800000" flipV="1">
            <a:off x="-1" y="309"/>
            <a:ext cx="12191997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rgbClr val="E4E4E4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0800000" flipV="1">
            <a:off x="-1" y="6401545"/>
            <a:ext cx="12191999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8516244" y="3198093"/>
            <a:ext cx="6883511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 flipH="1">
            <a:off x="4282599" y="2018949"/>
            <a:ext cx="2957452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疾病定義及診斷</a:t>
            </a:r>
            <a:endParaRPr kumimoji="1" lang="en-US" altLang="zh-TW" sz="24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調查動機及研究目的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研究設計與結果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偏差來源與影響</a:t>
            </a:r>
            <a:endParaRPr kumimoji="1" lang="en-US" altLang="zh-TW" sz="24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10</a:t>
            </a: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年前</a:t>
            </a:r>
            <a:r>
              <a:rPr kumimoji="1" lang="en-US" altLang="zh-TW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vs.10</a:t>
            </a: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年後</a:t>
            </a:r>
            <a:endParaRPr kumimoji="1" lang="en-US" altLang="zh-TW" sz="24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研究意義</a:t>
            </a:r>
            <a:endParaRPr kumimoji="1" lang="en-US" altLang="zh-TW" sz="24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其他建議</a:t>
            </a:r>
            <a:endParaRPr kumimoji="1" lang="en-US" altLang="zh-TW" sz="2400" dirty="0">
              <a:solidFill>
                <a:srgbClr val="24396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93793" y="1002442"/>
            <a:ext cx="167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2060"/>
                </a:solidFill>
                <a:latin typeface="Orator Std" panose="020D0509020203030204" pitchFamily="49" charset="0"/>
                <a:ea typeface="Adobe Heiti Std R" panose="020B0400000000000000" pitchFamily="34" charset="-128"/>
              </a:rPr>
              <a:t>Case1</a:t>
            </a:r>
            <a:endParaRPr lang="zh-TW" altLang="en-US" sz="3600" dirty="0">
              <a:solidFill>
                <a:srgbClr val="002060"/>
              </a:solidFill>
              <a:latin typeface="Orator Std" panose="020D0509020203030204" pitchFamily="49" charset="0"/>
              <a:ea typeface="Adobe Heiti Std R" panose="020B0400000000000000" pitchFamily="34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904021" y="1002442"/>
            <a:ext cx="217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2060">
                    <a:alpha val="30000"/>
                  </a:srgbClr>
                </a:solidFill>
                <a:latin typeface="Orator Std" panose="020D0509020203030204" pitchFamily="49" charset="0"/>
                <a:ea typeface="Adobe Heiti Std R" panose="020B0400000000000000" pitchFamily="34" charset="-128"/>
              </a:rPr>
              <a:t>Case3</a:t>
            </a:r>
            <a:endParaRPr lang="zh-TW" altLang="en-US" sz="3600" dirty="0">
              <a:solidFill>
                <a:srgbClr val="002060">
                  <a:alpha val="30000"/>
                </a:srgbClr>
              </a:solidFill>
              <a:latin typeface="Orator Std" panose="020D0509020203030204" pitchFamily="49" charset="0"/>
              <a:ea typeface="Adobe Heiti Std R" panose="020B04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DF1EA9-828E-564D-8669-7244E3E1E155}"/>
              </a:ext>
            </a:extLst>
          </p:cNvPr>
          <p:cNvSpPr txBox="1"/>
          <p:nvPr/>
        </p:nvSpPr>
        <p:spPr>
          <a:xfrm flipH="1">
            <a:off x="7887584" y="2018949"/>
            <a:ext cx="3600222" cy="391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alpha val="3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</a:t>
            </a:r>
            <a:r>
              <a:rPr lang="en-US" altLang="zh-CN" sz="2400" dirty="0">
                <a:solidFill>
                  <a:schemeClr val="accent1">
                    <a:alpha val="3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crude odds ratio</a:t>
            </a:r>
            <a:endParaRPr lang="en-US" altLang="zh-TW" sz="2400" dirty="0">
              <a:solidFill>
                <a:schemeClr val="accent1">
                  <a:alpha val="3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alpha val="3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干擾因子</a:t>
            </a:r>
            <a:endParaRPr lang="en-US" altLang="zh-TW" sz="2400" dirty="0">
              <a:solidFill>
                <a:schemeClr val="accent1">
                  <a:alpha val="3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alpha val="3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交互作用</a:t>
            </a:r>
            <a:endParaRPr lang="en-US" altLang="zh-TW" sz="2400" dirty="0">
              <a:solidFill>
                <a:schemeClr val="accent1">
                  <a:alpha val="3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alpha val="3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檢測共線性</a:t>
            </a:r>
            <a:endParaRPr lang="en-US" altLang="zh-TW" sz="2400" dirty="0">
              <a:solidFill>
                <a:schemeClr val="accent1">
                  <a:alpha val="3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>
                    <a:alpha val="3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Logistic regression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alpha val="3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劑量效應關係</a:t>
            </a:r>
            <a:endParaRPr lang="en-US" altLang="zh-CN" sz="2400" dirty="0">
              <a:solidFill>
                <a:schemeClr val="accent1">
                  <a:alpha val="3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alpha val="3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endParaRPr lang="en-US" altLang="zh-TW" sz="2400" dirty="0">
              <a:solidFill>
                <a:schemeClr val="accent1">
                  <a:alpha val="3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B76C4F-0784-654A-98D9-42B7F881C58C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0352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結果</a:t>
            </a:r>
            <a:endParaRPr lang="zh-TW" altLang="en-US" sz="2800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內容版面配置區 7"/>
          <p:cNvSpPr txBox="1">
            <a:spLocks/>
          </p:cNvSpPr>
          <p:nvPr/>
        </p:nvSpPr>
        <p:spPr>
          <a:xfrm>
            <a:off x="331836" y="1489294"/>
            <a:ext cx="5665839" cy="476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暴露活體禽類市場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室內遊樂園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60000"/>
              </a:lnSpc>
              <a:buNone/>
            </a:pPr>
            <a:endParaRPr lang="zh-TW" altLang="en-US" dirty="0"/>
          </a:p>
        </p:txBody>
      </p:sp>
      <p:sp>
        <p:nvSpPr>
          <p:cNvPr id="8" name="內容版面配置區 7"/>
          <p:cNvSpPr txBox="1">
            <a:spLocks/>
          </p:cNvSpPr>
          <p:nvPr/>
        </p:nvSpPr>
        <p:spPr>
          <a:xfrm>
            <a:off x="5818237" y="1489294"/>
            <a:ext cx="6108291" cy="485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）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不識字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月收入低於</a:t>
            </a: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2000RMB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自家後院飼養家禽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接觸過生病或已死亡之家禽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自家有飼養寵物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缺乏室內水源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728951" y="2300748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21324" y="2251587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A3847B-EFE6-7C47-86A4-10AE4B37BA87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17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8891" y="45720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研究結果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(1997)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150" t="41041" r="29105" b="21813"/>
          <a:stretch/>
        </p:blipFill>
        <p:spPr>
          <a:xfrm>
            <a:off x="2354795" y="2392219"/>
            <a:ext cx="7047823" cy="3445164"/>
          </a:xfrm>
          <a:prstGeom prst="rect">
            <a:avLst/>
          </a:prstGeom>
        </p:spPr>
      </p:pic>
      <p:sp>
        <p:nvSpPr>
          <p:cNvPr id="6" name="框架 5"/>
          <p:cNvSpPr/>
          <p:nvPr/>
        </p:nvSpPr>
        <p:spPr>
          <a:xfrm>
            <a:off x="2429164" y="3094182"/>
            <a:ext cx="6853381" cy="37869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2452015" y="5407889"/>
            <a:ext cx="6853381" cy="21705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58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研究結果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(2008)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58" t="9413" r="50836" b="7592"/>
          <a:stretch/>
        </p:blipFill>
        <p:spPr>
          <a:xfrm>
            <a:off x="4341091" y="1343264"/>
            <a:ext cx="3131127" cy="5514736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4433455" y="3080325"/>
            <a:ext cx="3038763" cy="18011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4433455" y="4072924"/>
            <a:ext cx="3038763" cy="20259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4341091" y="4996873"/>
            <a:ext cx="3131127" cy="27124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4341091" y="5495636"/>
            <a:ext cx="3223491" cy="765081"/>
          </a:xfrm>
          <a:prstGeom prst="frame">
            <a:avLst>
              <a:gd name="adj1" fmla="val 40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39097" y="2576052"/>
            <a:ext cx="252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圖表要重新改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085487" y="2002446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98356" y="3291797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chemeClr val="accent5">
                    <a:lumMod val="50000"/>
                  </a:schemeClr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偏差來源與影響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5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2EF8FD-AE13-F04E-8841-3481B3AE554E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19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偏差來源與影響</a:t>
            </a: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>
          <a:xfrm>
            <a:off x="683340" y="1473406"/>
            <a:ext cx="5594554" cy="493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6" name="內容版面配置區 7"/>
          <p:cNvSpPr txBox="1">
            <a:spLocks noGrp="1"/>
          </p:cNvSpPr>
          <p:nvPr>
            <p:ph sz="half" idx="2"/>
          </p:nvPr>
        </p:nvSpPr>
        <p:spPr>
          <a:xfrm>
            <a:off x="6172200" y="1473406"/>
            <a:ext cx="5181600" cy="470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37184" y="2173946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619567" y="2164114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190567-01E8-A740-BDA3-7EFCCFEEC24A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474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偏差來源與影響</a:t>
            </a: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>
          <a:xfrm>
            <a:off x="683340" y="1473406"/>
            <a:ext cx="5594554" cy="493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訪問時間間隔太長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kumimoji="1" lang="zh-TW" altLang="en-US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樣本數過少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6" name="內容版面配置區 7"/>
          <p:cNvSpPr txBox="1">
            <a:spLocks noGrp="1"/>
          </p:cNvSpPr>
          <p:nvPr>
            <p:ph sz="half" idx="2"/>
          </p:nvPr>
        </p:nvSpPr>
        <p:spPr>
          <a:xfrm>
            <a:off x="6172200" y="1473406"/>
            <a:ext cx="5181600" cy="470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37184" y="2173946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619567" y="2164114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9E59A0-C44F-4A47-A3F3-998EFEF3E2CF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732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偏差來源與影響</a:t>
            </a: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>
          <a:xfrm>
            <a:off x="683340" y="1473406"/>
            <a:ext cx="5594554" cy="493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訪問時間間隔太長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kumimoji="1" lang="zh-TW" altLang="en-US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樣本數過少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6" name="內容版面配置區 7"/>
          <p:cNvSpPr txBox="1">
            <a:spLocks noGrp="1"/>
          </p:cNvSpPr>
          <p:nvPr>
            <p:ph sz="half" idx="2"/>
          </p:nvPr>
        </p:nvSpPr>
        <p:spPr>
          <a:xfrm>
            <a:off x="6172200" y="1473406"/>
            <a:ext cx="5181600" cy="470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案例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vs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對照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代理人回答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case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數量鄉村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&gt;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都市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37184" y="2173946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619567" y="2164114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47CEAA4-36E2-0C48-B5DC-9381635D5E33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851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偏差來源與影響</a:t>
            </a: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>
          <a:xfrm>
            <a:off x="683340" y="1473406"/>
            <a:ext cx="5594554" cy="493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訪問時間間隔太長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kumimoji="1" lang="zh-TW" altLang="en-US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樣本數過少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6" name="內容版面配置區 7"/>
          <p:cNvSpPr txBox="1">
            <a:spLocks noGrp="1"/>
          </p:cNvSpPr>
          <p:nvPr>
            <p:ph sz="half" idx="2"/>
          </p:nvPr>
        </p:nvSpPr>
        <p:spPr>
          <a:xfrm>
            <a:off x="6172200" y="1473406"/>
            <a:ext cx="5181600" cy="470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案例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vs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對照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代理人回答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case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數量鄉村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&gt;</a:t>
            </a: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都市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37184" y="2173946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619567" y="2164114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A781CC-26D8-1D4F-A5C2-A7F612724D08}"/>
              </a:ext>
            </a:extLst>
          </p:cNvPr>
          <p:cNvSpPr txBox="1"/>
          <p:nvPr/>
        </p:nvSpPr>
        <p:spPr>
          <a:xfrm>
            <a:off x="4028767" y="6004247"/>
            <a:ext cx="4134465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rgbClr val="C0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都有回憶偏差及選樣偏差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8DDDBC-913C-824C-8C59-215A50D8EA88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760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288323C-A766-734D-8D31-589A15AFD587}"/>
              </a:ext>
            </a:extLst>
          </p:cNvPr>
          <p:cNvSpPr txBox="1"/>
          <p:nvPr/>
        </p:nvSpPr>
        <p:spPr>
          <a:xfrm>
            <a:off x="1298713" y="128546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偏差來源與影響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AA6874E-0A18-FC42-A808-C1A2E0903CC8}"/>
              </a:ext>
            </a:extLst>
          </p:cNvPr>
          <p:cNvSpPr txBox="1"/>
          <p:nvPr/>
        </p:nvSpPr>
        <p:spPr>
          <a:xfrm>
            <a:off x="486752" y="2650435"/>
            <a:ext cx="52116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1997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回憶偏差（訪問時間間隔太長）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樣本數過少→可能有選樣偏差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1BFFB3E-2F6D-2842-BA0F-7634000D4AF4}"/>
              </a:ext>
            </a:extLst>
          </p:cNvPr>
          <p:cNvSpPr txBox="1"/>
          <p:nvPr/>
        </p:nvSpPr>
        <p:spPr>
          <a:xfrm>
            <a:off x="5698435" y="2650435"/>
            <a:ext cx="63610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2008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回憶偏差（案例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vs.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對照、代理人回答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選樣偏差（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case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數鄉村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都市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3903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085487" y="2002446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96377" y="3291797"/>
            <a:ext cx="4897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accent5">
                    <a:lumMod val="50000"/>
                  </a:schemeClr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10</a:t>
            </a:r>
            <a:r>
              <a:rPr lang="zh-TW" altLang="en-US" sz="4800" dirty="0">
                <a:solidFill>
                  <a:schemeClr val="accent5">
                    <a:lumMod val="50000"/>
                  </a:schemeClr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年前 </a:t>
            </a:r>
            <a:r>
              <a:rPr lang="en-US" altLang="zh-TW" sz="4800" dirty="0">
                <a:solidFill>
                  <a:schemeClr val="accent5">
                    <a:lumMod val="50000"/>
                  </a:schemeClr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vs 10</a:t>
            </a:r>
            <a:r>
              <a:rPr lang="zh-TW" altLang="en-US" sz="4800" dirty="0">
                <a:solidFill>
                  <a:schemeClr val="accent5">
                    <a:lumMod val="50000"/>
                  </a:schemeClr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年後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6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DC26F7-CF64-7646-83E9-B75C96B498B6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45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48A48-AC7A-A945-9DBF-1C53214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</a:t>
            </a:r>
            <a:r>
              <a:rPr kumimoji="1" lang="en-US" altLang="zh-Hant" dirty="0"/>
              <a:t>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04969-FDFB-BC4C-A85D-ECFF95B7F2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kumimoji="1" lang="en-US" altLang="zh-Hant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ase</a:t>
            </a:r>
            <a:r>
              <a:rPr kumimoji="1"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Hant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1"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Hant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</a:p>
          <a:p>
            <a:pPr marL="0" indent="0">
              <a:buNone/>
            </a:pPr>
            <a:r>
              <a:rPr kumimoji="1"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疾病定義及診斷</a:t>
            </a:r>
            <a:endParaRPr kumimoji="1" lang="en-US" altLang="zh-Hant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調查動機及研究目的</a:t>
            </a:r>
            <a:endParaRPr kumimoji="1" lang="en-US" altLang="zh-Hant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研究設計</a:t>
            </a:r>
            <a:endParaRPr kumimoji="1" lang="en-US" altLang="zh-Hant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研究結果</a:t>
            </a:r>
            <a:endParaRPr kumimoji="1" lang="en-US" altLang="zh-Hant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偏差來源與影響</a:t>
            </a:r>
            <a:endParaRPr kumimoji="1" lang="en-US" altLang="zh-Hant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Hant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kumimoji="1"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年前</a:t>
            </a:r>
            <a:r>
              <a:rPr kumimoji="1" lang="en-US" altLang="zh-Hant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vs.10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年後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研究意義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其他建議</a:t>
            </a:r>
            <a:endParaRPr kumimoji="1" lang="en-US" altLang="zh-Hant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2315C1-C993-544D-894A-5733BCF440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Case 3 : </a:t>
            </a:r>
          </a:p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危險因子與食道癌的關係</a:t>
            </a:r>
          </a:p>
        </p:txBody>
      </p:sp>
    </p:spTree>
    <p:extLst>
      <p:ext uri="{BB962C8B-B14F-4D97-AF65-F5344CB8AC3E}">
        <p14:creationId xmlns:p14="http://schemas.microsoft.com/office/powerpoint/2010/main" val="52598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年前</a:t>
            </a:r>
            <a:r>
              <a:rPr lang="zh-Hant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vs.</a:t>
            </a:r>
            <a:r>
              <a:rPr lang="zh-Hant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年後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>
          <a:xfrm>
            <a:off x="683340" y="1473406"/>
            <a:ext cx="5594554" cy="493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6" name="內容版面配置區 7"/>
          <p:cNvSpPr txBox="1">
            <a:spLocks noGrp="1"/>
          </p:cNvSpPr>
          <p:nvPr>
            <p:ph sz="half" idx="2"/>
          </p:nvPr>
        </p:nvSpPr>
        <p:spPr>
          <a:xfrm>
            <a:off x="6172200" y="1473406"/>
            <a:ext cx="5181600" cy="5106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37184" y="2173946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619567" y="2164114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BED2C53-58B2-1344-B6FA-FE2C4CB6A150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009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年前</a:t>
            </a:r>
            <a:r>
              <a:rPr lang="zh-Hant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vs.</a:t>
            </a:r>
            <a:r>
              <a:rPr lang="zh-Hant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年後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>
          <a:xfrm>
            <a:off x="683340" y="1473406"/>
            <a:ext cx="5594554" cy="493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直接暴露活體家禽</a:t>
            </a: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6" name="內容版面配置區 7"/>
          <p:cNvSpPr txBox="1">
            <a:spLocks noGrp="1"/>
          </p:cNvSpPr>
          <p:nvPr>
            <p:ph sz="half" idx="2"/>
          </p:nvPr>
        </p:nvSpPr>
        <p:spPr>
          <a:xfrm>
            <a:off x="6172200" y="1473406"/>
            <a:ext cx="5181600" cy="5106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37184" y="2173946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619567" y="2164114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D9A89C-491F-A14B-8F76-3B5E3200ABA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401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年前</a:t>
            </a:r>
            <a:r>
              <a:rPr lang="zh-Hant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vs.</a:t>
            </a:r>
            <a:r>
              <a:rPr lang="zh-Hant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年後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內容版面配置區 7"/>
          <p:cNvSpPr txBox="1">
            <a:spLocks/>
          </p:cNvSpPr>
          <p:nvPr/>
        </p:nvSpPr>
        <p:spPr>
          <a:xfrm>
            <a:off x="683340" y="1473406"/>
            <a:ext cx="5594554" cy="4937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直接暴露活體家禽</a:t>
            </a: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6" name="內容版面配置區 7"/>
          <p:cNvSpPr txBox="1">
            <a:spLocks noGrp="1"/>
          </p:cNvSpPr>
          <p:nvPr>
            <p:ph sz="half" idx="2"/>
          </p:nvPr>
        </p:nvSpPr>
        <p:spPr>
          <a:xfrm>
            <a:off x="6172200" y="1473406"/>
            <a:ext cx="5181600" cy="5106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城鄉差距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間接接觸、濕貨市場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家中飼養家禽風險高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有醫藥活動比例高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＊衛生教育與介入方向（疫苗）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TW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37184" y="2173946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619567" y="2164114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6D49DD-B8E4-194B-9C29-399013C8AB56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213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A22BA2E-E9CD-E843-9A0D-5BE8ADF4F244}"/>
              </a:ext>
            </a:extLst>
          </p:cNvPr>
          <p:cNvSpPr txBox="1"/>
          <p:nvPr/>
        </p:nvSpPr>
        <p:spPr>
          <a:xfrm>
            <a:off x="1404730" y="1139687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t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kumimoji="1" lang="zh-Hant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年前</a:t>
            </a:r>
            <a:r>
              <a:rPr kumimoji="1" lang="en-US" altLang="zh-Hant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vs.10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年後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478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085487" y="2002446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82803" y="3291797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solidFill>
                  <a:schemeClr val="accent5">
                    <a:lumMod val="50000"/>
                  </a:schemeClr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研究意義與其他建議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128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7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94D276-50CD-1446-B088-7426FCB3F1AA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79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研究意義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9D3B857-AA97-5B4F-B654-1E0650D8CEE1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831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研究意義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FA4951-E228-9249-8331-7BC48190C664}"/>
              </a:ext>
            </a:extLst>
          </p:cNvPr>
          <p:cNvSpPr txBox="1"/>
          <p:nvPr/>
        </p:nvSpPr>
        <p:spPr>
          <a:xfrm>
            <a:off x="838200" y="3279227"/>
            <a:ext cx="3467616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推估潛在傳染途徑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2F3956A-ABF5-3742-B6A7-083C7D29CC81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46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研究意義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FA4951-E228-9249-8331-7BC48190C664}"/>
              </a:ext>
            </a:extLst>
          </p:cNvPr>
          <p:cNvSpPr txBox="1"/>
          <p:nvPr/>
        </p:nvSpPr>
        <p:spPr>
          <a:xfrm>
            <a:off x="838200" y="3279227"/>
            <a:ext cx="3467616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推估潛在傳染途徑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94C410-EAD9-A44B-A243-772FE0598456}"/>
              </a:ext>
            </a:extLst>
          </p:cNvPr>
          <p:cNvSpPr txBox="1"/>
          <p:nvPr/>
        </p:nvSpPr>
        <p:spPr>
          <a:xfrm>
            <a:off x="4926449" y="3434976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進行介入</a:t>
            </a:r>
            <a:endParaRPr kumimoji="1"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520516-061A-D143-97F0-D87EAE8E7508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081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研究意義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FA4951-E228-9249-8331-7BC48190C664}"/>
              </a:ext>
            </a:extLst>
          </p:cNvPr>
          <p:cNvSpPr txBox="1"/>
          <p:nvPr/>
        </p:nvSpPr>
        <p:spPr>
          <a:xfrm>
            <a:off x="838200" y="3279227"/>
            <a:ext cx="3467616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推估潛在傳染途徑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94C410-EAD9-A44B-A243-772FE0598456}"/>
              </a:ext>
            </a:extLst>
          </p:cNvPr>
          <p:cNvSpPr txBox="1"/>
          <p:nvPr/>
        </p:nvSpPr>
        <p:spPr>
          <a:xfrm>
            <a:off x="4926449" y="3434976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進行介入</a:t>
            </a:r>
            <a:endParaRPr kumimoji="1"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F595E0-0DE7-214F-B445-AFDEFC5973AF}"/>
              </a:ext>
            </a:extLst>
          </p:cNvPr>
          <p:cNvSpPr txBox="1"/>
          <p:nvPr/>
        </p:nvSpPr>
        <p:spPr>
          <a:xfrm>
            <a:off x="7886184" y="3434976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阻斷疾病進程</a:t>
            </a:r>
            <a:endParaRPr kumimoji="1"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61FBCE-7D0A-AD40-804C-2132731FE132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285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研究意義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FA4951-E228-9249-8331-7BC48190C664}"/>
              </a:ext>
            </a:extLst>
          </p:cNvPr>
          <p:cNvSpPr txBox="1"/>
          <p:nvPr/>
        </p:nvSpPr>
        <p:spPr>
          <a:xfrm>
            <a:off x="838200" y="3279227"/>
            <a:ext cx="3467616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推估潛在傳染途徑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94C410-EAD9-A44B-A243-772FE0598456}"/>
              </a:ext>
            </a:extLst>
          </p:cNvPr>
          <p:cNvSpPr txBox="1"/>
          <p:nvPr/>
        </p:nvSpPr>
        <p:spPr>
          <a:xfrm>
            <a:off x="4926449" y="3434976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進行介入</a:t>
            </a:r>
            <a:endParaRPr kumimoji="1"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F595E0-0DE7-214F-B445-AFDEFC5973AF}"/>
              </a:ext>
            </a:extLst>
          </p:cNvPr>
          <p:cNvSpPr txBox="1"/>
          <p:nvPr/>
        </p:nvSpPr>
        <p:spPr>
          <a:xfrm>
            <a:off x="7886184" y="3434976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阻斷疾病進程</a:t>
            </a:r>
            <a:endParaRPr kumimoji="1"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1CB86C-80EA-9F4A-B625-EF65B285059C}"/>
              </a:ext>
            </a:extLst>
          </p:cNvPr>
          <p:cNvSpPr txBox="1"/>
          <p:nvPr/>
        </p:nvSpPr>
        <p:spPr>
          <a:xfrm>
            <a:off x="3926175" y="5608290"/>
            <a:ext cx="4339650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3600" dirty="0">
                <a:solidFill>
                  <a:srgbClr val="C0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避免大規模感染發生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BE2910-1988-7E42-AB1B-058364F35933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41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chemeClr val="bg2">
              <a:lumMod val="7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2545" y="3013501"/>
            <a:ext cx="180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Case 1</a:t>
            </a:r>
            <a:endParaRPr lang="zh-TW" altLang="en-US" sz="48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5045023-C8DE-FB4B-BD27-73A717153526}"/>
              </a:ext>
            </a:extLst>
          </p:cNvPr>
          <p:cNvSpPr txBox="1"/>
          <p:nvPr/>
        </p:nvSpPr>
        <p:spPr>
          <a:xfrm>
            <a:off x="2014330" y="14444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研究意義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97327B-2DC2-4E45-A8B9-D96341C60DA6}"/>
              </a:ext>
            </a:extLst>
          </p:cNvPr>
          <p:cNvSpPr txBox="1"/>
          <p:nvPr/>
        </p:nvSpPr>
        <p:spPr>
          <a:xfrm>
            <a:off x="887896" y="2743200"/>
            <a:ext cx="10767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可改變的危險因子：推估潛在傳染途徑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進行介入</a:t>
            </a:r>
            <a:r>
              <a:rPr kumimoji="1" lang="en-US" altLang="zh-C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阻斷疾病進程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256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其他建議</a:t>
            </a:r>
          </a:p>
        </p:txBody>
      </p:sp>
      <p:sp>
        <p:nvSpPr>
          <p:cNvPr id="5" name="內容版面配置區 7">
            <a:extLst>
              <a:ext uri="{FF2B5EF4-FFF2-40B4-BE49-F238E27FC236}">
                <a16:creationId xmlns:a16="http://schemas.microsoft.com/office/drawing/2014/main" id="{BD6FAC90-4005-544D-9FF7-558BE075A476}"/>
              </a:ext>
            </a:extLst>
          </p:cNvPr>
          <p:cNvSpPr txBox="1">
            <a:spLocks/>
          </p:cNvSpPr>
          <p:nvPr/>
        </p:nvSpPr>
        <p:spPr>
          <a:xfrm>
            <a:off x="3298723" y="2104027"/>
            <a:ext cx="5594554" cy="378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TW" altLang="en-US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FA00FF-5F0A-434C-A7A6-7952A2023461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866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其他建議</a:t>
            </a:r>
          </a:p>
        </p:txBody>
      </p:sp>
      <p:sp>
        <p:nvSpPr>
          <p:cNvPr id="5" name="內容版面配置區 7">
            <a:extLst>
              <a:ext uri="{FF2B5EF4-FFF2-40B4-BE49-F238E27FC236}">
                <a16:creationId xmlns:a16="http://schemas.microsoft.com/office/drawing/2014/main" id="{BD6FAC90-4005-544D-9FF7-558BE075A476}"/>
              </a:ext>
            </a:extLst>
          </p:cNvPr>
          <p:cNvSpPr txBox="1">
            <a:spLocks/>
          </p:cNvSpPr>
          <p:nvPr/>
        </p:nvSpPr>
        <p:spPr>
          <a:xfrm>
            <a:off x="3298723" y="2104027"/>
            <a:ext cx="5594554" cy="3781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啟動國家級防疫計畫</a:t>
            </a:r>
            <a:endParaRPr kumimoji="1" lang="en-US" altLang="zh-TW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增加研究樣本數</a:t>
            </a:r>
            <a:endParaRPr kumimoji="1" lang="en-US" altLang="zh-TW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針對高危險族群做</a:t>
            </a:r>
            <a:r>
              <a:rPr kumimoji="1" lang="en-US" altLang="zh-TW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cohort study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注意病毒是否突變</a:t>
            </a:r>
            <a:endParaRPr kumimoji="1" lang="en-US" altLang="zh-CN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考量潛伏期影響</a:t>
            </a:r>
            <a:endParaRPr kumimoji="1" lang="zh-TW" altLang="en-US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5F85C5-493F-9A4E-BF72-C2A5EF18989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384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1DC040-2E69-E240-9981-98606155E6FC}"/>
              </a:ext>
            </a:extLst>
          </p:cNvPr>
          <p:cNvSpPr txBox="1"/>
          <p:nvPr/>
        </p:nvSpPr>
        <p:spPr>
          <a:xfrm>
            <a:off x="1470990" y="13252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其他建議</a:t>
            </a:r>
            <a:endParaRPr kumimoji="1" lang="en-US" altLang="zh-Hant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4A9788-4617-2949-B0DC-E0B39F9B32D2}"/>
              </a:ext>
            </a:extLst>
          </p:cNvPr>
          <p:cNvSpPr txBox="1"/>
          <p:nvPr/>
        </p:nvSpPr>
        <p:spPr>
          <a:xfrm>
            <a:off x="1921565" y="2650435"/>
            <a:ext cx="51940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啟動國家級防疫計劃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增加研究樣本數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針對高危險族群做</a:t>
            </a: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cohort study</a:t>
            </a: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注意病毒是否突變</a:t>
            </a:r>
            <a:endParaRPr kumimoji="1" lang="en-US" altLang="zh-CN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考量潛伏期影響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44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606261" y="991369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chemeClr val="accent5">
                    <a:lumMod val="50000"/>
                  </a:schemeClr>
                </a:solidFill>
                <a:latin typeface="Orator Std" panose="020D0509020203030204" pitchFamily="49" charset="0"/>
                <a:ea typeface="Gen Shin Gothic Monospace Light" panose="020B0109020203020207" pitchFamily="49" charset="-120"/>
                <a:cs typeface="Gen Shin Gothic Monospace Light" panose="020B0109020203020207" pitchFamily="49" charset="-120"/>
              </a:rPr>
              <a:t>Outlines</a:t>
            </a:r>
            <a:endParaRPr lang="zh-TW" altLang="en-US" sz="4400" dirty="0">
              <a:solidFill>
                <a:schemeClr val="accent5">
                  <a:lumMod val="50000"/>
                </a:schemeClr>
              </a:solidFill>
              <a:latin typeface="Orator Std" panose="020D0509020203030204" pitchFamily="49" charset="0"/>
              <a:ea typeface="Gen Shin Gothic Monospace Light" panose="020B0109020203020207" pitchFamily="49" charset="-120"/>
              <a:cs typeface="Gen Shin Gothic Monospace Light" panose="020B0109020203020207" pitchFamily="49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3635063" y="991369"/>
            <a:ext cx="0" cy="504000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5400000">
            <a:off x="-3200779" y="3200773"/>
            <a:ext cx="6869547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 rot="10800000" flipV="1">
            <a:off x="-1" y="309"/>
            <a:ext cx="12191997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rgbClr val="E4E4E4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0800000" flipV="1">
            <a:off x="-1" y="6401545"/>
            <a:ext cx="12191999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8516244" y="3198093"/>
            <a:ext cx="6883511" cy="46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E4E4E4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 flipH="1">
            <a:off x="4282599" y="2018949"/>
            <a:ext cx="2957452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>
                    <a:alpha val="3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疾病定義及診斷</a:t>
            </a:r>
            <a:endParaRPr kumimoji="1" lang="en-US" altLang="zh-TW" sz="2400" dirty="0">
              <a:solidFill>
                <a:srgbClr val="243961">
                  <a:alpha val="3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>
                    <a:alpha val="3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調查動機及研究目的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>
                    <a:alpha val="3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研究設計與結果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>
                    <a:alpha val="3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偏差來源與影響</a:t>
            </a:r>
            <a:endParaRPr kumimoji="1" lang="en-US" altLang="zh-TW" sz="2400" dirty="0">
              <a:solidFill>
                <a:srgbClr val="243961">
                  <a:alpha val="3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400" dirty="0">
                <a:solidFill>
                  <a:srgbClr val="243961">
                    <a:alpha val="3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10</a:t>
            </a:r>
            <a:r>
              <a:rPr kumimoji="1" lang="zh-TW" altLang="en-US" sz="2400" dirty="0">
                <a:solidFill>
                  <a:srgbClr val="243961">
                    <a:alpha val="3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年前</a:t>
            </a:r>
            <a:r>
              <a:rPr kumimoji="1" lang="en-US" altLang="zh-TW" sz="2400" dirty="0">
                <a:solidFill>
                  <a:srgbClr val="243961">
                    <a:alpha val="3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vs.10</a:t>
            </a:r>
            <a:r>
              <a:rPr kumimoji="1" lang="zh-TW" altLang="en-US" sz="2400" dirty="0">
                <a:solidFill>
                  <a:srgbClr val="243961">
                    <a:alpha val="3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年後</a:t>
            </a:r>
            <a:endParaRPr kumimoji="1" lang="en-US" altLang="zh-TW" sz="2400" dirty="0">
              <a:solidFill>
                <a:srgbClr val="243961">
                  <a:alpha val="3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>
                    <a:alpha val="3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研究意義</a:t>
            </a:r>
            <a:endParaRPr kumimoji="1" lang="en-US" altLang="zh-TW" sz="2400" dirty="0">
              <a:solidFill>
                <a:srgbClr val="243961">
                  <a:alpha val="3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solidFill>
                  <a:srgbClr val="243961">
                    <a:alpha val="30000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Heiti Std R" charset="-122"/>
              </a:rPr>
              <a:t>其他建議</a:t>
            </a:r>
            <a:endParaRPr kumimoji="1" lang="en-US" altLang="zh-TW" sz="2400" dirty="0">
              <a:solidFill>
                <a:srgbClr val="243961">
                  <a:alpha val="30000"/>
                </a:srgb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Heiti Std R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93793" y="1002442"/>
            <a:ext cx="167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2060">
                    <a:alpha val="30000"/>
                  </a:srgbClr>
                </a:solidFill>
                <a:ea typeface="Adobe Heiti Std R" panose="020B0400000000000000" pitchFamily="34" charset="-128"/>
              </a:rPr>
              <a:t>Case1</a:t>
            </a:r>
            <a:endParaRPr lang="zh-TW" altLang="en-US" sz="3600" dirty="0">
              <a:solidFill>
                <a:srgbClr val="002060">
                  <a:alpha val="30000"/>
                </a:srgbClr>
              </a:solidFill>
              <a:ea typeface="Adobe Heiti Std R" panose="020B0400000000000000" pitchFamily="34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904021" y="1002442"/>
            <a:ext cx="217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2060"/>
                </a:solidFill>
                <a:ea typeface="Adobe Heiti Std R" panose="020B0400000000000000" pitchFamily="34" charset="-128"/>
              </a:rPr>
              <a:t>Case3</a:t>
            </a:r>
            <a:endParaRPr lang="zh-TW" altLang="en-US" sz="3600" dirty="0">
              <a:solidFill>
                <a:srgbClr val="002060"/>
              </a:solidFill>
              <a:ea typeface="Adobe Heiti Std R" panose="020B04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DF1EA9-828E-564D-8669-7244E3E1E155}"/>
              </a:ext>
            </a:extLst>
          </p:cNvPr>
          <p:cNvSpPr txBox="1"/>
          <p:nvPr/>
        </p:nvSpPr>
        <p:spPr>
          <a:xfrm flipH="1">
            <a:off x="7887584" y="2018949"/>
            <a:ext cx="3600222" cy="39185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</a:t>
            </a:r>
            <a:r>
              <a:rPr lang="en-US" altLang="zh-CN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crude odds ratio</a:t>
            </a:r>
            <a:endParaRPr lang="en-US" altLang="zh-TW" sz="2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干擾因子</a:t>
            </a:r>
            <a:endParaRPr lang="en-US" altLang="zh-TW" sz="2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交互作用</a:t>
            </a:r>
            <a:endParaRPr lang="en-US" altLang="zh-TW" sz="2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檢測共線性</a:t>
            </a:r>
            <a:endParaRPr lang="en-US" altLang="zh-TW" sz="2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Logistic regression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劑量效應關係</a:t>
            </a:r>
            <a:endParaRPr lang="en-US" altLang="zh-CN" sz="2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endParaRPr lang="en-US" altLang="zh-TW" sz="2400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930FF2-E9AF-214F-A1E5-B1BCB334F8C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982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chemeClr val="bg2">
              <a:lumMod val="7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2545" y="3013501"/>
            <a:ext cx="194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Case 3 </a:t>
            </a:r>
            <a:endParaRPr lang="zh-TW" altLang="en-US" sz="48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31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47584" y="2955024"/>
            <a:ext cx="5856090" cy="947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kumimoji="1" lang="zh-CN" altLang="en-US" sz="4400" dirty="0">
                <a:solidFill>
                  <a:srgbClr val="243961"/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計算</a:t>
            </a:r>
            <a:r>
              <a:rPr kumimoji="1" lang="en-US" altLang="zh-TW" sz="4400" dirty="0">
                <a:solidFill>
                  <a:srgbClr val="243961"/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Crude odds ratio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1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0E7ADF-F9DF-074D-B731-6294FA90FF97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4679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Crude odds ratio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73491E-DB1D-4A47-9869-6AC72C9D4F39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625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Crude odds ratio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495DAF6-BCFC-0245-91C0-D95E135DB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75006"/>
              </p:ext>
            </p:extLst>
          </p:nvPr>
        </p:nvGraphicFramePr>
        <p:xfrm>
          <a:off x="2031999" y="2574969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14672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0034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45697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1096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39773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946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(35~44)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(45~54)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 (55~64)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 (65~74)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 (74+)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5.542474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27.454985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52.308621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59.035101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49.900152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157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34497B5-4392-AD48-B9B8-6CE584DDC548}"/>
              </a:ext>
            </a:extLst>
          </p:cNvPr>
          <p:cNvSpPr txBox="1"/>
          <p:nvPr/>
        </p:nvSpPr>
        <p:spPr>
          <a:xfrm>
            <a:off x="2031999" y="2005985"/>
            <a:ext cx="249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Age , ref=1(25~34)</a:t>
            </a:r>
            <a:endParaRPr kumimoji="1"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E23FB8-F1FC-4942-BAAE-34A598F75C36}"/>
              </a:ext>
            </a:extLst>
          </p:cNvPr>
          <p:cNvSpPr txBox="1"/>
          <p:nvPr/>
        </p:nvSpPr>
        <p:spPr>
          <a:xfrm>
            <a:off x="10160001" y="2577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單位：年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8BE472-E323-A348-9038-F9084C8FEED1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2102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Crude odds ratio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495DAF6-BCFC-0245-91C0-D95E135DB63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74969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14672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0034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45697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1096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39773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946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(35~44)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(45~54)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 (55~64)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 (65~74)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 (74+)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5.542474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27.454985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52.308621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59.035101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49.900152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157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3D9FBF-4337-0645-A80E-23CAF97B404B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3992952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37635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88713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200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301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(40~79)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(80~119)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(120+)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7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3.559425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7.7643145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20.724545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827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34497B5-4392-AD48-B9B8-6CE584DDC548}"/>
              </a:ext>
            </a:extLst>
          </p:cNvPr>
          <p:cNvSpPr txBox="1"/>
          <p:nvPr/>
        </p:nvSpPr>
        <p:spPr>
          <a:xfrm>
            <a:off x="2031999" y="2005985"/>
            <a:ext cx="249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Age , ref=1(25~34)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08A7A7-23B2-2F47-9575-F13D59A4A165}"/>
              </a:ext>
            </a:extLst>
          </p:cNvPr>
          <p:cNvSpPr txBox="1"/>
          <p:nvPr/>
        </p:nvSpPr>
        <p:spPr>
          <a:xfrm>
            <a:off x="2016138" y="3466524"/>
            <a:ext cx="279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Alcohol , ref=1(0~39)</a:t>
            </a:r>
            <a:endParaRPr kumimoji="1"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824CA8-F714-AC45-AEF2-71DC81BA994E}"/>
              </a:ext>
            </a:extLst>
          </p:cNvPr>
          <p:cNvSpPr txBox="1"/>
          <p:nvPr/>
        </p:nvSpPr>
        <p:spPr>
          <a:xfrm>
            <a:off x="10160001" y="39929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單位：克</a:t>
            </a:r>
            <a:r>
              <a:rPr kumimoji="1" lang="en-US" altLang="zh-CN" dirty="0"/>
              <a:t>/</a:t>
            </a:r>
            <a:r>
              <a:rPr kumimoji="1" lang="zh-CN" altLang="en-US" dirty="0"/>
              <a:t>天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E23FB8-F1FC-4942-BAAE-34A598F75C36}"/>
              </a:ext>
            </a:extLst>
          </p:cNvPr>
          <p:cNvSpPr txBox="1"/>
          <p:nvPr/>
        </p:nvSpPr>
        <p:spPr>
          <a:xfrm>
            <a:off x="10160001" y="2577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單位：年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8148A5-245D-5545-BAC1-054CE688257E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553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49229" y="2938545"/>
            <a:ext cx="4493538" cy="980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kumimoji="1" lang="zh-TW" altLang="en-US" sz="4800" dirty="0">
                <a:solidFill>
                  <a:srgbClr val="243961"/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疾病定義及診斷</a:t>
            </a:r>
            <a:endParaRPr kumimoji="1" lang="en-US" altLang="zh-TW" sz="4800" dirty="0">
              <a:solidFill>
                <a:srgbClr val="243961"/>
              </a:solidFill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1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8D9173B-F3DF-8F4B-A2B9-D001DCBFD918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66191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Crude odds ratio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495DAF6-BCFC-0245-91C0-D95E135DB63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74969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14672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0034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45697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1096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39773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946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(35~44)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(45~54)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 (55~64)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 (65~74)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 (74+)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5.542474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27.454985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52.308621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59.035101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49.900152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157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3D9FBF-4337-0645-A80E-23CAF97B404B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3992952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37635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88713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200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301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(40~79)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(80~119)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(120+)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7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3.559425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7.7643145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20.724545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8276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9D07B8-8DBA-2B4C-B42E-12A59F0E476A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5410935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5779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91421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6807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669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(10~19)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(20~29)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(30+)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6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1.418531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1.390088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2.101190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74213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34497B5-4392-AD48-B9B8-6CE584DDC548}"/>
              </a:ext>
            </a:extLst>
          </p:cNvPr>
          <p:cNvSpPr txBox="1"/>
          <p:nvPr/>
        </p:nvSpPr>
        <p:spPr>
          <a:xfrm>
            <a:off x="2031999" y="2005985"/>
            <a:ext cx="249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Age , ref=1(25~34)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6B10EB-D16F-FC4E-BD0E-04AB933F4BA3}"/>
              </a:ext>
            </a:extLst>
          </p:cNvPr>
          <p:cNvSpPr txBox="1"/>
          <p:nvPr/>
        </p:nvSpPr>
        <p:spPr>
          <a:xfrm>
            <a:off x="2013531" y="4927063"/>
            <a:ext cx="254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Smoke , ref=1(0~9)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08A7A7-23B2-2F47-9575-F13D59A4A165}"/>
              </a:ext>
            </a:extLst>
          </p:cNvPr>
          <p:cNvSpPr txBox="1"/>
          <p:nvPr/>
        </p:nvSpPr>
        <p:spPr>
          <a:xfrm>
            <a:off x="2016138" y="3466524"/>
            <a:ext cx="279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Alcohol , ref=1(0~39)</a:t>
            </a:r>
            <a:endParaRPr kumimoji="1"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824CA8-F714-AC45-AEF2-71DC81BA994E}"/>
              </a:ext>
            </a:extLst>
          </p:cNvPr>
          <p:cNvSpPr txBox="1"/>
          <p:nvPr/>
        </p:nvSpPr>
        <p:spPr>
          <a:xfrm>
            <a:off x="10160001" y="39929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單位：克</a:t>
            </a:r>
            <a:r>
              <a:rPr kumimoji="1" lang="en-US" altLang="zh-CN" dirty="0"/>
              <a:t>/</a:t>
            </a:r>
            <a:r>
              <a:rPr kumimoji="1" lang="zh-CN" altLang="en-US" dirty="0"/>
              <a:t>天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E23FB8-F1FC-4942-BAAE-34A598F75C36}"/>
              </a:ext>
            </a:extLst>
          </p:cNvPr>
          <p:cNvSpPr txBox="1"/>
          <p:nvPr/>
        </p:nvSpPr>
        <p:spPr>
          <a:xfrm>
            <a:off x="10160001" y="2577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單位：年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1CA907-07B2-B649-A623-AEA7F53D21C1}"/>
              </a:ext>
            </a:extLst>
          </p:cNvPr>
          <p:cNvSpPr txBox="1"/>
          <p:nvPr/>
        </p:nvSpPr>
        <p:spPr>
          <a:xfrm>
            <a:off x="10160001" y="54342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單位：克</a:t>
            </a:r>
            <a:r>
              <a:rPr kumimoji="1" lang="en-US" altLang="zh-CN" dirty="0"/>
              <a:t>/</a:t>
            </a:r>
            <a:r>
              <a:rPr kumimoji="1" lang="zh-CN" altLang="en-US" dirty="0"/>
              <a:t>天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9C5167C-0F99-F142-87DE-34F7833E0833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427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Crude odds ratio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495DAF6-BCFC-0245-91C0-D95E135DB63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74969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14672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0034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45697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1096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39773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946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(35~44)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(45~54)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 (55~64)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 (65~74)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 (74+)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5.542474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27.454985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52.308621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59.035101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49.900152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157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3D9FBF-4337-0645-A80E-23CAF97B404B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3992952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37635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88713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200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301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(40~79)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(80~119)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(120+)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7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3.559425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7.7643145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20.724545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8276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9D07B8-8DBA-2B4C-B42E-12A59F0E476A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5410935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5779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91421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6807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669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(10~19)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(20~29)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(30+)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6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1.418531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1.390088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2.101190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74213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34497B5-4392-AD48-B9B8-6CE584DDC548}"/>
              </a:ext>
            </a:extLst>
          </p:cNvPr>
          <p:cNvSpPr txBox="1"/>
          <p:nvPr/>
        </p:nvSpPr>
        <p:spPr>
          <a:xfrm>
            <a:off x="2031999" y="2005985"/>
            <a:ext cx="249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Age , ref=1(25~34)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6B10EB-D16F-FC4E-BD0E-04AB933F4BA3}"/>
              </a:ext>
            </a:extLst>
          </p:cNvPr>
          <p:cNvSpPr txBox="1"/>
          <p:nvPr/>
        </p:nvSpPr>
        <p:spPr>
          <a:xfrm>
            <a:off x="2013531" y="4927063"/>
            <a:ext cx="254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Smoke , ref=1(0~9)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08A7A7-23B2-2F47-9575-F13D59A4A165}"/>
              </a:ext>
            </a:extLst>
          </p:cNvPr>
          <p:cNvSpPr txBox="1"/>
          <p:nvPr/>
        </p:nvSpPr>
        <p:spPr>
          <a:xfrm>
            <a:off x="2016138" y="3466524"/>
            <a:ext cx="279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Alcohol , ref=1(0~39)</a:t>
            </a:r>
            <a:endParaRPr kumimoji="1"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824CA8-F714-AC45-AEF2-71DC81BA994E}"/>
              </a:ext>
            </a:extLst>
          </p:cNvPr>
          <p:cNvSpPr txBox="1"/>
          <p:nvPr/>
        </p:nvSpPr>
        <p:spPr>
          <a:xfrm>
            <a:off x="10160001" y="39929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單位：克</a:t>
            </a:r>
            <a:r>
              <a:rPr kumimoji="1" lang="en-US" altLang="zh-CN" dirty="0"/>
              <a:t>/</a:t>
            </a:r>
            <a:r>
              <a:rPr kumimoji="1" lang="zh-CN" altLang="en-US" dirty="0"/>
              <a:t>天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E23FB8-F1FC-4942-BAAE-34A598F75C36}"/>
              </a:ext>
            </a:extLst>
          </p:cNvPr>
          <p:cNvSpPr txBox="1"/>
          <p:nvPr/>
        </p:nvSpPr>
        <p:spPr>
          <a:xfrm>
            <a:off x="10160001" y="2577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單位：年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1CA907-07B2-B649-A623-AEA7F53D21C1}"/>
              </a:ext>
            </a:extLst>
          </p:cNvPr>
          <p:cNvSpPr txBox="1"/>
          <p:nvPr/>
        </p:nvSpPr>
        <p:spPr>
          <a:xfrm>
            <a:off x="10160001" y="54342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單位：克</a:t>
            </a:r>
            <a:r>
              <a:rPr kumimoji="1" lang="en-US" altLang="zh-CN" dirty="0"/>
              <a:t>/</a:t>
            </a:r>
            <a:r>
              <a:rPr kumimoji="1" lang="zh-CN" altLang="en-US" dirty="0"/>
              <a:t>天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F0D84A-CFAE-AE48-B504-571DEC3FFF05}"/>
              </a:ext>
            </a:extLst>
          </p:cNvPr>
          <p:cNvSpPr/>
          <p:nvPr/>
        </p:nvSpPr>
        <p:spPr>
          <a:xfrm>
            <a:off x="2013531" y="2947317"/>
            <a:ext cx="814647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6373033-3B3D-6445-9A22-4348B1EA667A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009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Crude odds ratio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495DAF6-BCFC-0245-91C0-D95E135DB637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74969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14672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00349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45697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1096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39773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946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(35~44)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(45~54)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 (55~64)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 (65~74)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 (74+)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9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5.542474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27.454985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52.308621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59.035101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49.900152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157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3D9FBF-4337-0645-A80E-23CAF97B404B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3992952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37635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88713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200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3018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(40~79)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(80~119)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(120+)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7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3.559425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7.7643145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20.724545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8276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9D07B8-8DBA-2B4C-B42E-12A59F0E476A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5410935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5779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91421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6807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669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(10~19)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(20~29)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 (30+)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6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1.418531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1.390088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2.101190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74213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34497B5-4392-AD48-B9B8-6CE584DDC548}"/>
              </a:ext>
            </a:extLst>
          </p:cNvPr>
          <p:cNvSpPr txBox="1"/>
          <p:nvPr/>
        </p:nvSpPr>
        <p:spPr>
          <a:xfrm>
            <a:off x="2031999" y="2005985"/>
            <a:ext cx="249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Age , ref=1(25~34)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6B10EB-D16F-FC4E-BD0E-04AB933F4BA3}"/>
              </a:ext>
            </a:extLst>
          </p:cNvPr>
          <p:cNvSpPr txBox="1"/>
          <p:nvPr/>
        </p:nvSpPr>
        <p:spPr>
          <a:xfrm>
            <a:off x="2013531" y="4927063"/>
            <a:ext cx="254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Smoke , ref=1(0~9)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08A7A7-23B2-2F47-9575-F13D59A4A165}"/>
              </a:ext>
            </a:extLst>
          </p:cNvPr>
          <p:cNvSpPr txBox="1"/>
          <p:nvPr/>
        </p:nvSpPr>
        <p:spPr>
          <a:xfrm>
            <a:off x="2016138" y="3466524"/>
            <a:ext cx="279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Alcohol , ref=1(0~39)</a:t>
            </a:r>
            <a:endParaRPr kumimoji="1"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824CA8-F714-AC45-AEF2-71DC81BA994E}"/>
              </a:ext>
            </a:extLst>
          </p:cNvPr>
          <p:cNvSpPr txBox="1"/>
          <p:nvPr/>
        </p:nvSpPr>
        <p:spPr>
          <a:xfrm>
            <a:off x="10160001" y="39929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單位：克</a:t>
            </a:r>
            <a:r>
              <a:rPr kumimoji="1" lang="en-US" altLang="zh-CN" dirty="0"/>
              <a:t>/</a:t>
            </a:r>
            <a:r>
              <a:rPr kumimoji="1" lang="zh-CN" altLang="en-US" dirty="0"/>
              <a:t>天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E23FB8-F1FC-4942-BAAE-34A598F75C36}"/>
              </a:ext>
            </a:extLst>
          </p:cNvPr>
          <p:cNvSpPr txBox="1"/>
          <p:nvPr/>
        </p:nvSpPr>
        <p:spPr>
          <a:xfrm>
            <a:off x="10160001" y="2577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單位：年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1CA907-07B2-B649-A623-AEA7F53D21C1}"/>
              </a:ext>
            </a:extLst>
          </p:cNvPr>
          <p:cNvSpPr txBox="1"/>
          <p:nvPr/>
        </p:nvSpPr>
        <p:spPr>
          <a:xfrm>
            <a:off x="10160001" y="54342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單位：克</a:t>
            </a:r>
            <a:r>
              <a:rPr kumimoji="1" lang="en-US" altLang="zh-CN" dirty="0"/>
              <a:t>/</a:t>
            </a:r>
            <a:r>
              <a:rPr kumimoji="1" lang="zh-CN" altLang="en-US" dirty="0"/>
              <a:t>天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F0D84A-CFAE-AE48-B504-571DEC3FFF05}"/>
              </a:ext>
            </a:extLst>
          </p:cNvPr>
          <p:cNvSpPr/>
          <p:nvPr/>
        </p:nvSpPr>
        <p:spPr>
          <a:xfrm>
            <a:off x="2013531" y="2947317"/>
            <a:ext cx="814647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2CEB73-06AC-9B45-A41D-40E5C136B928}"/>
              </a:ext>
            </a:extLst>
          </p:cNvPr>
          <p:cNvSpPr/>
          <p:nvPr/>
        </p:nvSpPr>
        <p:spPr>
          <a:xfrm>
            <a:off x="8123583" y="4361962"/>
            <a:ext cx="204565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09E4B18-6B94-7840-9FDA-941CADF314CE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9455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75151" y="2955024"/>
            <a:ext cx="2441694" cy="947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kumimoji="1" lang="zh-CN" altLang="en-US" sz="4400" dirty="0">
                <a:solidFill>
                  <a:srgbClr val="243961"/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干擾因子</a:t>
            </a:r>
            <a:endParaRPr kumimoji="1" lang="en-US" altLang="zh-TW" sz="4400" dirty="0">
              <a:solidFill>
                <a:srgbClr val="243961"/>
              </a:solidFill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128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2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1546F4-6667-0241-83D5-C45F5EFF9622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1062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37141B-C4C4-C049-B8E2-16CB4090A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9750" y="1899113"/>
          <a:ext cx="45024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774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0167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4978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7.311187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4.426815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35.776890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23.740439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67.335872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47.435160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132.085484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47.744291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/>
                        <a:t>inf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44.875000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3705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F39814C-8084-7E4F-BF07-620C4B0F23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0071" y="1899113"/>
          <a:ext cx="45024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2091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13006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67330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1.456930e-01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2.323368e-01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5.192263e-05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6.749724e-06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3.199100e-08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6.147663e-11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6.466377e-11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9.741722e-11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4.241859e-08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2.563598e-07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3705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8B8DE44-276A-314C-8075-C33BEE2D294D}"/>
              </a:ext>
            </a:extLst>
          </p:cNvPr>
          <p:cNvSpPr txBox="1"/>
          <p:nvPr/>
        </p:nvSpPr>
        <p:spPr>
          <a:xfrm>
            <a:off x="1129750" y="1499003"/>
            <a:ext cx="183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OR (ref : Age=1)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35D8DD-B2CA-B24E-8823-1EB9182A9462}"/>
              </a:ext>
            </a:extLst>
          </p:cNvPr>
          <p:cNvSpPr txBox="1"/>
          <p:nvPr/>
        </p:nvSpPr>
        <p:spPr>
          <a:xfrm>
            <a:off x="6520071" y="1499003"/>
            <a:ext cx="2287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P-value (ref : Age=1)</a:t>
            </a:r>
            <a:endParaRPr kumimoji="1" lang="zh-TW" altLang="en-US" sz="20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EF5FBBA6-F523-D249-9DC5-59DC0D2A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干擾因子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固定變項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Age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F0BACA-862B-9643-AF74-70E3163C6256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23</a:t>
            </a:r>
            <a:endParaRPr kumimoji="1"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F39814C-8084-7E4F-BF07-620C4B0F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7118"/>
              </p:ext>
            </p:extLst>
          </p:nvPr>
        </p:nvGraphicFramePr>
        <p:xfrm>
          <a:off x="6032938" y="1899113"/>
          <a:ext cx="5320863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9706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2024390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2206767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1.456930e-01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2.323368e-01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5.192263e-05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6.749724e-06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3.199100e-08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6.147663e-11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6.466377e-11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9.741722e-11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4.241859e-08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2.563598e-07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3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886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37141B-C4C4-C049-B8E2-16CB4090A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9750" y="1899113"/>
          <a:ext cx="45024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774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0167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4978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7.311187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4.426815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35.776890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23.740439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67.335872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47.435160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132.085484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47.744291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/>
                        <a:t>inf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44.875000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3705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F39814C-8084-7E4F-BF07-620C4B0F23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0071" y="1899113"/>
          <a:ext cx="45024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2091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13006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67330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1.456930e-01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2.323368e-01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5.192263e-05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6.749724e-06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3.199100e-08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6.147663e-11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6.466377e-11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9.741722e-11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4.241859e-08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2.563598e-07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3705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645664-3E9C-3D4C-8CB6-0433039EB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8503" y="4858584"/>
          <a:ext cx="81280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4016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63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-0.3191197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-0.3031109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-0.2872806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-1.2374059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/>
                        <a:t>inf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6434F1-B6F5-7642-8F3E-15AF1AE8A5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8503" y="5991645"/>
          <a:ext cx="81280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4016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63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0.20129269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0.13529586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0.09316745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0.19125589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0.04318008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5FACF86-19DE-E648-B308-29D4406A19B5}"/>
              </a:ext>
            </a:extLst>
          </p:cNvPr>
          <p:cNvSpPr txBox="1"/>
          <p:nvPr/>
        </p:nvSpPr>
        <p:spPr>
          <a:xfrm>
            <a:off x="2016952" y="4514809"/>
            <a:ext cx="305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Alcohol → Age (ref : Age=1)</a:t>
            </a:r>
            <a:endParaRPr kumimoji="1"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E1A506-B365-5A4C-9FE1-F828C8D629F5}"/>
              </a:ext>
            </a:extLst>
          </p:cNvPr>
          <p:cNvSpPr txBox="1"/>
          <p:nvPr/>
        </p:nvSpPr>
        <p:spPr>
          <a:xfrm>
            <a:off x="2058503" y="5649467"/>
            <a:ext cx="2966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 → Age (ref : Age=1)</a:t>
            </a:r>
            <a:endParaRPr kumimoji="1"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B8DE44-276A-314C-8075-C33BEE2D294D}"/>
              </a:ext>
            </a:extLst>
          </p:cNvPr>
          <p:cNvSpPr txBox="1"/>
          <p:nvPr/>
        </p:nvSpPr>
        <p:spPr>
          <a:xfrm>
            <a:off x="1129750" y="1499003"/>
            <a:ext cx="183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OR (ref : Age=1)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35D8DD-B2CA-B24E-8823-1EB9182A9462}"/>
              </a:ext>
            </a:extLst>
          </p:cNvPr>
          <p:cNvSpPr txBox="1"/>
          <p:nvPr/>
        </p:nvSpPr>
        <p:spPr>
          <a:xfrm>
            <a:off x="6520071" y="1499003"/>
            <a:ext cx="2287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P-value (ref : Age=1)</a:t>
            </a:r>
            <a:endParaRPr kumimoji="1" lang="zh-TW" altLang="en-US" sz="20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8A184737-6613-3842-8E2E-A9FEACA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干擾因子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固定變項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Age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510E85-C1D5-504F-AD5D-2DB59B3446BA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23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F39814C-8084-7E4F-BF07-620C4B0F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51083"/>
              </p:ext>
            </p:extLst>
          </p:nvPr>
        </p:nvGraphicFramePr>
        <p:xfrm>
          <a:off x="6520071" y="1899113"/>
          <a:ext cx="4833729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9941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839054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2004734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1.456930e-01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2.323368e-01</a:t>
                      </a:r>
                      <a:r>
                        <a:rPr lang="zh-TW" altLang="en-US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5.192263e-05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6.749724e-06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3.199100e-08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6.147663e-11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6.466377e-11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9.741722e-11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4.241859e-08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2.563598e-07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3705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F39814C-8084-7E4F-BF07-620C4B0F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57901"/>
              </p:ext>
            </p:extLst>
          </p:nvPr>
        </p:nvGraphicFramePr>
        <p:xfrm>
          <a:off x="6032938" y="1899113"/>
          <a:ext cx="5320863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9706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2024390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2206767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1.456930e-01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2.323368e-01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5.192263e-05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6.749724e-06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3.199100e-08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6.147663e-11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6.466377e-11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9.741722e-11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4.241859e-08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2.563598e-07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3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34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37141B-C4C4-C049-B8E2-16CB4090A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9750" y="1899113"/>
          <a:ext cx="45024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5774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0167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4978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7.311187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4.426815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35.776890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23.740439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67.335872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47.435160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132.085484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47.744291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/>
                        <a:t>inf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44.875000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3705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F39814C-8084-7E4F-BF07-620C4B0F23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0071" y="1899113"/>
          <a:ext cx="45024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2091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13006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67330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1.456930e-01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2.323368e-01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5.192263e-05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6.749724e-06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3.199100e-08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6.147663e-11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6.466377e-11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9.741722e-11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4.241859e-08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2.563598e-07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3705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645664-3E9C-3D4C-8CB6-0433039EB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8503" y="4858584"/>
          <a:ext cx="81280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4016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63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-0.3191197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-0.3031109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-0.2872806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-1.2374059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/>
                        <a:t>inf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6434F1-B6F5-7642-8F3E-15AF1AE8A5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8503" y="5991645"/>
          <a:ext cx="81280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40169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63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0.20129269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0.13529586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0.09316745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0.19125589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0.04318008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5FACF86-19DE-E648-B308-29D4406A19B5}"/>
              </a:ext>
            </a:extLst>
          </p:cNvPr>
          <p:cNvSpPr txBox="1"/>
          <p:nvPr/>
        </p:nvSpPr>
        <p:spPr>
          <a:xfrm>
            <a:off x="2016952" y="4514809"/>
            <a:ext cx="305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Alcohol → Age (ref : Age=1)</a:t>
            </a:r>
            <a:endParaRPr kumimoji="1"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E1A506-B365-5A4C-9FE1-F828C8D629F5}"/>
              </a:ext>
            </a:extLst>
          </p:cNvPr>
          <p:cNvSpPr txBox="1"/>
          <p:nvPr/>
        </p:nvSpPr>
        <p:spPr>
          <a:xfrm>
            <a:off x="2058503" y="5649467"/>
            <a:ext cx="2966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 → Age (ref : Age=1)</a:t>
            </a:r>
            <a:endParaRPr kumimoji="1"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B8DE44-276A-314C-8075-C33BEE2D294D}"/>
              </a:ext>
            </a:extLst>
          </p:cNvPr>
          <p:cNvSpPr txBox="1"/>
          <p:nvPr/>
        </p:nvSpPr>
        <p:spPr>
          <a:xfrm>
            <a:off x="1129750" y="1499003"/>
            <a:ext cx="183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OR (ref : Age=1)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35D8DD-B2CA-B24E-8823-1EB9182A9462}"/>
              </a:ext>
            </a:extLst>
          </p:cNvPr>
          <p:cNvSpPr txBox="1"/>
          <p:nvPr/>
        </p:nvSpPr>
        <p:spPr>
          <a:xfrm>
            <a:off x="6520071" y="1499003"/>
            <a:ext cx="2287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P-value (ref : Age=1)</a:t>
            </a:r>
            <a:endParaRPr kumimoji="1" lang="zh-TW" altLang="en-US" sz="20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8A184737-6613-3842-8E2E-A9FEACA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干擾因子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固定變項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Age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785015-7921-284A-AE62-3A5D35DFA9BB}"/>
              </a:ext>
            </a:extLst>
          </p:cNvPr>
          <p:cNvSpPr/>
          <p:nvPr/>
        </p:nvSpPr>
        <p:spPr>
          <a:xfrm>
            <a:off x="6930887" y="5254824"/>
            <a:ext cx="3255616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5C0E44-2B1A-FC47-BCF5-C8C1848631F0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23</a:t>
            </a:r>
            <a:endParaRPr kumimoji="1" lang="zh-TW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F39814C-8084-7E4F-BF07-620C4B0F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51083"/>
              </p:ext>
            </p:extLst>
          </p:nvPr>
        </p:nvGraphicFramePr>
        <p:xfrm>
          <a:off x="6520071" y="1899113"/>
          <a:ext cx="4833729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9941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839054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2004734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1.456930e-01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2.323368e-01</a:t>
                      </a:r>
                      <a:r>
                        <a:rPr lang="zh-TW" altLang="en-US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5.192263e-05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6.749724e-06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3.199100e-08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6.147663e-11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6.466377e-11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9.741722e-11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4.241859e-08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2.563598e-07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3705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F39814C-8084-7E4F-BF07-620C4B0F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57901"/>
              </p:ext>
            </p:extLst>
          </p:nvPr>
        </p:nvGraphicFramePr>
        <p:xfrm>
          <a:off x="6032938" y="1899113"/>
          <a:ext cx="5320863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9706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2024390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2206767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1.456930e-01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2.323368e-01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5.192263e-05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6.749724e-06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3.199100e-08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6.147663e-11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6.466377e-11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9.741722e-11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4.241859e-08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2.563598e-07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3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342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37141B-C4C4-C049-B8E2-16CB4090A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5861" y="2181457"/>
          <a:ext cx="48768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460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4.291887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3.261178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8.054385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6.771638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24.942464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14.375698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8B8DE44-276A-314C-8075-C33BEE2D294D}"/>
              </a:ext>
            </a:extLst>
          </p:cNvPr>
          <p:cNvSpPr txBox="1"/>
          <p:nvPr/>
        </p:nvSpPr>
        <p:spPr>
          <a:xfrm>
            <a:off x="675861" y="1764043"/>
            <a:ext cx="2220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OR (ref : Alcohol=1)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35D8DD-B2CA-B24E-8823-1EB9182A9462}"/>
              </a:ext>
            </a:extLst>
          </p:cNvPr>
          <p:cNvSpPr txBox="1"/>
          <p:nvPr/>
        </p:nvSpPr>
        <p:spPr>
          <a:xfrm>
            <a:off x="6520071" y="1764043"/>
            <a:ext cx="267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P-value (ref : Alcohol=1)</a:t>
            </a:r>
            <a:endParaRPr kumimoji="1" lang="zh-TW" altLang="en-US" sz="20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8A184737-6613-3842-8E2E-A9FEACA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干擾因子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固定變項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Alcohol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B4F5F2B-661F-6044-AF31-157A03C3F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25437"/>
              </p:ext>
            </p:extLst>
          </p:nvPr>
        </p:nvGraphicFramePr>
        <p:xfrm>
          <a:off x="6053960" y="2164153"/>
          <a:ext cx="5721668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8156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2036790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2176722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1.504099e-09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1.662810e-07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2.799722e-14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7.912834e-15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5.800165-e27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1.957438e-24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84C79B46-0775-1249-8C37-77E8494812BB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6477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37141B-C4C4-C049-B8E2-16CB4090A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5861" y="2181457"/>
          <a:ext cx="48768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460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4.291887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3.261178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8.054385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6.771638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24.942464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14.375698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645664-3E9C-3D4C-8CB6-0433039EB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5997" y="4527280"/>
          <a:ext cx="48768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-0.2057810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-0.0375157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-0.2035229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6434F1-B6F5-7642-8F3E-15AF1AE8A5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5997" y="5660341"/>
          <a:ext cx="48768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0.08379065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0.12771972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0.30634436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5FACF86-19DE-E648-B308-29D4406A19B5}"/>
              </a:ext>
            </a:extLst>
          </p:cNvPr>
          <p:cNvSpPr txBox="1"/>
          <p:nvPr/>
        </p:nvSpPr>
        <p:spPr>
          <a:xfrm>
            <a:off x="3514446" y="4183505"/>
            <a:ext cx="3433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Age → Alcohol (ref : Alcohol=1)</a:t>
            </a:r>
            <a:endParaRPr kumimoji="1"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E1A506-B365-5A4C-9FE1-F828C8D629F5}"/>
              </a:ext>
            </a:extLst>
          </p:cNvPr>
          <p:cNvSpPr txBox="1"/>
          <p:nvPr/>
        </p:nvSpPr>
        <p:spPr>
          <a:xfrm>
            <a:off x="3555997" y="5318163"/>
            <a:ext cx="373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 → Alcohol (ref : Alcohol=1)</a:t>
            </a:r>
            <a:endParaRPr kumimoji="1"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B8DE44-276A-314C-8075-C33BEE2D294D}"/>
              </a:ext>
            </a:extLst>
          </p:cNvPr>
          <p:cNvSpPr txBox="1"/>
          <p:nvPr/>
        </p:nvSpPr>
        <p:spPr>
          <a:xfrm>
            <a:off x="675861" y="1764043"/>
            <a:ext cx="2220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OR (ref : Alcohol=1)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35D8DD-B2CA-B24E-8823-1EB9182A9462}"/>
              </a:ext>
            </a:extLst>
          </p:cNvPr>
          <p:cNvSpPr txBox="1"/>
          <p:nvPr/>
        </p:nvSpPr>
        <p:spPr>
          <a:xfrm>
            <a:off x="6520071" y="1764043"/>
            <a:ext cx="267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P-value (ref : Alcohol=1)</a:t>
            </a:r>
            <a:endParaRPr kumimoji="1" lang="zh-TW" altLang="en-US" sz="20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8A184737-6613-3842-8E2E-A9FEACA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干擾因子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固定變項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Alcohol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B4F5F2B-661F-6044-AF31-157A03C3FC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0071" y="2164153"/>
          <a:ext cx="48768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460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1.504099e-09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1.662810e-07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2.799722e-14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7.912834e-15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5.800165-e27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1.957438e-24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6CC49D64-F3DA-5A41-ABEC-18D667D7E980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24</a:t>
            </a:r>
            <a:endParaRPr kumimoji="1" lang="zh-TW" alt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B4F5F2B-661F-6044-AF31-157A03C3F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6341"/>
              </p:ext>
            </p:extLst>
          </p:nvPr>
        </p:nvGraphicFramePr>
        <p:xfrm>
          <a:off x="6053960" y="2164153"/>
          <a:ext cx="5721668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8156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2036790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2176722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1.504099e-09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1.662810e-07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2.799722e-14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7.912834e-15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5.800165-e27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1.957438e-24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016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37141B-C4C4-C049-B8E2-16CB4090A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5861" y="2181457"/>
          <a:ext cx="48768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460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4.291887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3.261178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8.054385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6.771638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24.942464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14.375698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645664-3E9C-3D4C-8CB6-0433039EB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5997" y="4527280"/>
          <a:ext cx="48768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-0.2057810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-0.0375157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-0.2035229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6434F1-B6F5-7642-8F3E-15AF1AE8A5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5997" y="5660341"/>
          <a:ext cx="48768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0.08379065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0.12771972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0.30634436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5FACF86-19DE-E648-B308-29D4406A19B5}"/>
              </a:ext>
            </a:extLst>
          </p:cNvPr>
          <p:cNvSpPr txBox="1"/>
          <p:nvPr/>
        </p:nvSpPr>
        <p:spPr>
          <a:xfrm>
            <a:off x="3514446" y="4183505"/>
            <a:ext cx="3433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Age → Alcohol (ref : Alcohol=1)</a:t>
            </a:r>
            <a:endParaRPr kumimoji="1"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E1A506-B365-5A4C-9FE1-F828C8D629F5}"/>
              </a:ext>
            </a:extLst>
          </p:cNvPr>
          <p:cNvSpPr txBox="1"/>
          <p:nvPr/>
        </p:nvSpPr>
        <p:spPr>
          <a:xfrm>
            <a:off x="3555997" y="5318163"/>
            <a:ext cx="373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 → Alcohol (ref : Alcohol=1)</a:t>
            </a:r>
            <a:endParaRPr kumimoji="1"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B8DE44-276A-314C-8075-C33BEE2D294D}"/>
              </a:ext>
            </a:extLst>
          </p:cNvPr>
          <p:cNvSpPr txBox="1"/>
          <p:nvPr/>
        </p:nvSpPr>
        <p:spPr>
          <a:xfrm>
            <a:off x="675861" y="1764043"/>
            <a:ext cx="2220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OR (ref : Alcohol=1)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35D8DD-B2CA-B24E-8823-1EB9182A9462}"/>
              </a:ext>
            </a:extLst>
          </p:cNvPr>
          <p:cNvSpPr txBox="1"/>
          <p:nvPr/>
        </p:nvSpPr>
        <p:spPr>
          <a:xfrm>
            <a:off x="6520071" y="1764043"/>
            <a:ext cx="267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P-value (ref : Alcohol=1)</a:t>
            </a:r>
            <a:endParaRPr kumimoji="1" lang="zh-TW" altLang="en-US" sz="20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8A184737-6613-3842-8E2E-A9FEACA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干擾因子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固定變項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Alcohol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B4F5F2B-661F-6044-AF31-157A03C3FC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0071" y="2164153"/>
          <a:ext cx="48768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460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1.504099e-09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1.662810e-07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2.799722e-14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7.912834e-15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5.800165-e27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1.957438e-24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582ED21-5265-C546-861B-82813907BDC0}"/>
              </a:ext>
            </a:extLst>
          </p:cNvPr>
          <p:cNvSpPr/>
          <p:nvPr/>
        </p:nvSpPr>
        <p:spPr>
          <a:xfrm>
            <a:off x="6802779" y="6038313"/>
            <a:ext cx="1630017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CC49D64-F3DA-5A41-ABEC-18D667D7E980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24</a:t>
            </a:r>
            <a:endParaRPr kumimoji="1" lang="zh-TW" alt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B4F5F2B-661F-6044-AF31-157A03C3FC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53960" y="2164153"/>
          <a:ext cx="5721668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8156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2036790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2176722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1.504099e-09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1.662810e-07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2.799722e-14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7.912834e-15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5.800165-e27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1.957438e-24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6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38199" y="344104"/>
            <a:ext cx="10515600" cy="1325563"/>
          </a:xfrm>
        </p:spPr>
        <p:txBody>
          <a:bodyPr/>
          <a:lstStyle/>
          <a:p>
            <a:pPr algn="ctr"/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定義和診斷</a:t>
            </a:r>
            <a:endParaRPr lang="zh-TW" altLang="en-US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>
          <a:xfrm>
            <a:off x="691060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138427" y="2320075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7"/>
          <p:cNvSpPr>
            <a:spLocks noGrp="1"/>
          </p:cNvSpPr>
          <p:nvPr>
            <p:ph sz="half" idx="1"/>
          </p:nvPr>
        </p:nvSpPr>
        <p:spPr>
          <a:xfrm>
            <a:off x="6075235" y="1825625"/>
            <a:ext cx="5341375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602491" y="2339401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0F07CE-6AD8-9849-B942-BB8C9BCA4497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9639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37141B-C4C4-C049-B8E2-16CB4090A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5861" y="2181457"/>
          <a:ext cx="48768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460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1.830128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1.442079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1.921860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1.450271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4.941275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1.919510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8B8DE44-276A-314C-8075-C33BEE2D294D}"/>
              </a:ext>
            </a:extLst>
          </p:cNvPr>
          <p:cNvSpPr txBox="1"/>
          <p:nvPr/>
        </p:nvSpPr>
        <p:spPr>
          <a:xfrm>
            <a:off x="675861" y="1764043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OR (ref : Smoke=1)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35D8DD-B2CA-B24E-8823-1EB9182A9462}"/>
              </a:ext>
            </a:extLst>
          </p:cNvPr>
          <p:cNvSpPr txBox="1"/>
          <p:nvPr/>
        </p:nvSpPr>
        <p:spPr>
          <a:xfrm>
            <a:off x="6520071" y="1764043"/>
            <a:ext cx="258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P-value (ref : Smoke=1)</a:t>
            </a:r>
            <a:endParaRPr kumimoji="1" lang="zh-TW" altLang="en-US" sz="20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8A184737-6613-3842-8E2E-A9FEACA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干擾因子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固定變項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Smoke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B4F5F2B-661F-6044-AF31-157A03C3F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51950"/>
              </p:ext>
            </p:extLst>
          </p:nvPr>
        </p:nvGraphicFramePr>
        <p:xfrm>
          <a:off x="6127529" y="2164153"/>
          <a:ext cx="564809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8763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2010601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2148733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3.980736e-03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0.09950935</a:t>
                      </a:r>
                      <a:r>
                        <a:rPr lang="zh-TW" altLang="en-US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1.258131e-02</a:t>
                      </a:r>
                      <a:r>
                        <a:rPr lang="zh-TW" altLang="en-US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0.17051501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5.221772e-07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0.02180695</a:t>
                      </a:r>
                      <a:r>
                        <a:rPr lang="zh-TW" altLang="en-US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834B3C23-51D6-3047-A639-2794777850B9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371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37141B-C4C4-C049-B8E2-16CB4090A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5861" y="2181457"/>
          <a:ext cx="48768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460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1.830128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1.442079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1.921860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1.450271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4.941275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1.919510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645664-3E9C-3D4C-8CB6-0433039EB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5997" y="4527280"/>
          <a:ext cx="48768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-0.2901569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-0.3825452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-1.3516554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6434F1-B6F5-7642-8F3E-15AF1AE8A5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5997" y="5660341"/>
          <a:ext cx="48768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-0.01660002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-0.04329390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-0.08646549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5FACF86-19DE-E648-B308-29D4406A19B5}"/>
              </a:ext>
            </a:extLst>
          </p:cNvPr>
          <p:cNvSpPr txBox="1"/>
          <p:nvPr/>
        </p:nvSpPr>
        <p:spPr>
          <a:xfrm>
            <a:off x="3514446" y="4183505"/>
            <a:ext cx="3266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Age → Smoke (ref : Smoke=1)</a:t>
            </a:r>
            <a:endParaRPr kumimoji="1"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E1A506-B365-5A4C-9FE1-F828C8D629F5}"/>
              </a:ext>
            </a:extLst>
          </p:cNvPr>
          <p:cNvSpPr txBox="1"/>
          <p:nvPr/>
        </p:nvSpPr>
        <p:spPr>
          <a:xfrm>
            <a:off x="3555997" y="5318163"/>
            <a:ext cx="365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Alcohol → Smoke (ref : Smoke=1)</a:t>
            </a:r>
            <a:endParaRPr kumimoji="1"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B8DE44-276A-314C-8075-C33BEE2D294D}"/>
              </a:ext>
            </a:extLst>
          </p:cNvPr>
          <p:cNvSpPr txBox="1"/>
          <p:nvPr/>
        </p:nvSpPr>
        <p:spPr>
          <a:xfrm>
            <a:off x="675861" y="1764043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OR (ref : Smoke=1)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35D8DD-B2CA-B24E-8823-1EB9182A9462}"/>
              </a:ext>
            </a:extLst>
          </p:cNvPr>
          <p:cNvSpPr txBox="1"/>
          <p:nvPr/>
        </p:nvSpPr>
        <p:spPr>
          <a:xfrm>
            <a:off x="6520071" y="1764043"/>
            <a:ext cx="258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P-value (ref : Smoke=1)</a:t>
            </a:r>
            <a:endParaRPr kumimoji="1" lang="zh-TW" altLang="en-US" sz="20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8A184737-6613-3842-8E2E-A9FEACA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干擾因子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固定變項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Smoke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B4F5F2B-661F-6044-AF31-157A03C3FC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0071" y="2164153"/>
          <a:ext cx="48768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460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3.980736e-03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0.09950935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1.258131e-02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0.17051501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5.221772e-07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0.02180695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E5D2D3-7C15-1047-808C-5FAFCEBE8227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25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B4F5F2B-661F-6044-AF31-157A03C3F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69458"/>
              </p:ext>
            </p:extLst>
          </p:nvPr>
        </p:nvGraphicFramePr>
        <p:xfrm>
          <a:off x="6127529" y="2164153"/>
          <a:ext cx="564809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8763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2010601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2148733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3.980736e-03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0.09950935</a:t>
                      </a:r>
                      <a:r>
                        <a:rPr lang="zh-TW" altLang="en-US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1.258131e-02</a:t>
                      </a:r>
                      <a:r>
                        <a:rPr lang="zh-TW" altLang="en-US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0.17051501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5.221772e-07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0.02180695</a:t>
                      </a:r>
                      <a:r>
                        <a:rPr lang="zh-TW" altLang="en-US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557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37141B-C4C4-C049-B8E2-16CB4090AC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5861" y="2181457"/>
          <a:ext cx="48768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460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1.830128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1.442079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1.921860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1.450271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4.941275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1.919510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645664-3E9C-3D4C-8CB6-0433039EBB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5997" y="4527280"/>
          <a:ext cx="48768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-0.2901569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-0.3825452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-1.3516554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6434F1-B6F5-7642-8F3E-15AF1AE8A5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5997" y="5660341"/>
          <a:ext cx="48768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6129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3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2505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1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-0.01660002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-0.04329390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-0.08646549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74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5FACF86-19DE-E648-B308-29D4406A19B5}"/>
              </a:ext>
            </a:extLst>
          </p:cNvPr>
          <p:cNvSpPr txBox="1"/>
          <p:nvPr/>
        </p:nvSpPr>
        <p:spPr>
          <a:xfrm>
            <a:off x="3514446" y="4183505"/>
            <a:ext cx="3266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Age → Smoke (ref : Smoke=1)</a:t>
            </a:r>
            <a:endParaRPr kumimoji="1"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E1A506-B365-5A4C-9FE1-F828C8D629F5}"/>
              </a:ext>
            </a:extLst>
          </p:cNvPr>
          <p:cNvSpPr txBox="1"/>
          <p:nvPr/>
        </p:nvSpPr>
        <p:spPr>
          <a:xfrm>
            <a:off x="3555997" y="5318163"/>
            <a:ext cx="365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Alcohol → Smoke (ref : Smoke=1)</a:t>
            </a:r>
            <a:endParaRPr kumimoji="1"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B8DE44-276A-314C-8075-C33BEE2D294D}"/>
              </a:ext>
            </a:extLst>
          </p:cNvPr>
          <p:cNvSpPr txBox="1"/>
          <p:nvPr/>
        </p:nvSpPr>
        <p:spPr>
          <a:xfrm>
            <a:off x="675861" y="1764043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OR (ref : Smoke=1)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35D8DD-B2CA-B24E-8823-1EB9182A9462}"/>
              </a:ext>
            </a:extLst>
          </p:cNvPr>
          <p:cNvSpPr txBox="1"/>
          <p:nvPr/>
        </p:nvSpPr>
        <p:spPr>
          <a:xfrm>
            <a:off x="6520071" y="1764043"/>
            <a:ext cx="258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P-value (ref : Smoke=1)</a:t>
            </a:r>
            <a:endParaRPr kumimoji="1" lang="zh-TW" altLang="en-US" sz="2000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8A184737-6613-3842-8E2E-A9FEACA1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干擾因子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固定變項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Smoke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B4F5F2B-661F-6044-AF31-157A03C3FC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0071" y="2164153"/>
          <a:ext cx="48768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460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3.980736e-03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0.09950935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1.258131e-02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0.17051501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5.221772e-07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0.02180695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3BBEEAB8-FD35-824A-85C6-D9E6DCBDCFC2}"/>
              </a:ext>
            </a:extLst>
          </p:cNvPr>
          <p:cNvSpPr/>
          <p:nvPr/>
        </p:nvSpPr>
        <p:spPr>
          <a:xfrm>
            <a:off x="6802780" y="4923520"/>
            <a:ext cx="1630017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A395AB-113B-914D-80FC-1E3BD439EF64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25</a:t>
            </a:r>
            <a:endParaRPr kumimoji="1"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B4F5F2B-661F-6044-AF31-157A03C3F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69458"/>
              </p:ext>
            </p:extLst>
          </p:nvPr>
        </p:nvGraphicFramePr>
        <p:xfrm>
          <a:off x="6127529" y="2164153"/>
          <a:ext cx="564809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8763">
                  <a:extLst>
                    <a:ext uri="{9D8B030D-6E8A-4147-A177-3AD203B41FA5}">
                      <a16:colId xmlns:a16="http://schemas.microsoft.com/office/drawing/2014/main" val="3806939245"/>
                    </a:ext>
                  </a:extLst>
                </a:gridCol>
                <a:gridCol w="2010601">
                  <a:extLst>
                    <a:ext uri="{9D8B030D-6E8A-4147-A177-3AD203B41FA5}">
                      <a16:colId xmlns:a16="http://schemas.microsoft.com/office/drawing/2014/main" val="749561252"/>
                    </a:ext>
                  </a:extLst>
                </a:gridCol>
                <a:gridCol w="2148733">
                  <a:extLst>
                    <a:ext uri="{9D8B030D-6E8A-4147-A177-3AD203B41FA5}">
                      <a16:colId xmlns:a16="http://schemas.microsoft.com/office/drawing/2014/main" val="2453692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3.980736e-03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0.09950935</a:t>
                      </a:r>
                      <a:r>
                        <a:rPr lang="zh-TW" altLang="en-US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Smoke=3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1.258131e-02</a:t>
                      </a:r>
                      <a:r>
                        <a:rPr lang="zh-TW" altLang="en-US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0.17051501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Smoke=4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5.221772e-07</a:t>
                      </a:r>
                      <a:r>
                        <a:rPr lang="zh-TW" altLang="en-US" sz="2000" dirty="0" smtClean="0"/>
                        <a:t>***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0.02180695</a:t>
                      </a:r>
                      <a:r>
                        <a:rPr lang="zh-TW" altLang="en-US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2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959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75151" y="2955024"/>
            <a:ext cx="2441694" cy="947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kumimoji="1" lang="zh-CN" altLang="en-US" sz="4400" dirty="0">
                <a:solidFill>
                  <a:srgbClr val="243961"/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交互作用</a:t>
            </a:r>
            <a:endParaRPr kumimoji="1" lang="en-US" altLang="zh-TW" sz="4400" dirty="0">
              <a:solidFill>
                <a:srgbClr val="243961"/>
              </a:solidFill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128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3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55BA88-88C0-8C4A-8094-CDA9F312F112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0782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交互作用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Alcohol / Age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FAE81E-7AC7-B24F-9A4B-07BDFD183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24077"/>
              </p:ext>
            </p:extLst>
          </p:nvPr>
        </p:nvGraphicFramePr>
        <p:xfrm>
          <a:off x="4137991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0.0000000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6.820386e-05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0.6856123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4.342381e-01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3.1522625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2.497689e-03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1.5132918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3.878651e-01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/>
                        <a:t>inf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1.348778e-01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D394937-453F-3F4D-839A-E516DD9AF650}"/>
              </a:ext>
            </a:extLst>
          </p:cNvPr>
          <p:cNvGraphicFramePr>
            <a:graphicFrameLocks noGrp="1"/>
          </p:cNvGraphicFramePr>
          <p:nvPr/>
        </p:nvGraphicFramePr>
        <p:xfrm>
          <a:off x="8113643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0.3662394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0.1692458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0.9384076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1.0000000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1.7461176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0.3150775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2.0367617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0.4691461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/>
                        <a:t>inf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0.2767978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36615802-5960-E243-B6BF-D42DE9B2E3EC}"/>
              </a:ext>
            </a:extLst>
          </p:cNvPr>
          <p:cNvSpPr txBox="1"/>
          <p:nvPr/>
        </p:nvSpPr>
        <p:spPr>
          <a:xfrm>
            <a:off x="162339" y="1770669"/>
            <a:ext cx="1221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Alcohol=2</a:t>
            </a:r>
            <a:endParaRPr kumimoji="1"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280C10-8439-B94E-8996-D391730CCBA2}"/>
              </a:ext>
            </a:extLst>
          </p:cNvPr>
          <p:cNvSpPr txBox="1"/>
          <p:nvPr/>
        </p:nvSpPr>
        <p:spPr>
          <a:xfrm>
            <a:off x="4137991" y="1770669"/>
            <a:ext cx="1221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Alcohol=3</a:t>
            </a:r>
            <a:endParaRPr kumimoji="1"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7DEEB0-83D2-394E-8AE2-F91C0DBA4FB7}"/>
              </a:ext>
            </a:extLst>
          </p:cNvPr>
          <p:cNvSpPr txBox="1"/>
          <p:nvPr/>
        </p:nvSpPr>
        <p:spPr>
          <a:xfrm>
            <a:off x="8113643" y="1770669"/>
            <a:ext cx="1221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Alcohol=4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6157D3-0E88-004F-AC25-83F60CB393ED}"/>
              </a:ext>
            </a:extLst>
          </p:cNvPr>
          <p:cNvSpPr txBox="1"/>
          <p:nvPr/>
        </p:nvSpPr>
        <p:spPr>
          <a:xfrm>
            <a:off x="4237584" y="5739204"/>
            <a:ext cx="3693640" cy="4001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Alcohol=1</a:t>
            </a:r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為參考組故不討論</a:t>
            </a:r>
            <a:endParaRPr kumimoji="1" lang="zh-TW" altLang="en-US" sz="2000" dirty="0">
              <a:solidFill>
                <a:schemeClr val="accent1">
                  <a:lumMod val="7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2D2991-798C-4B4A-B4C0-CC2BE180B7AE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27</a:t>
            </a:r>
            <a:endParaRPr kumimoji="1"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824367D-6938-F545-ADCF-1B4D4D073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14071"/>
              </p:ext>
            </p:extLst>
          </p:nvPr>
        </p:nvGraphicFramePr>
        <p:xfrm>
          <a:off x="162339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0.1517977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1.746002e-05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1.3045097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3.580378e-01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1.4578813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2.210356e-01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4.4750611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4.202011e-06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1.9112836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2.885156e-01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14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交互作用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Alcohol / Age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824367D-6938-F545-ADCF-1B4D4D073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53492"/>
              </p:ext>
            </p:extLst>
          </p:nvPr>
        </p:nvGraphicFramePr>
        <p:xfrm>
          <a:off x="162339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0.1517977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1.746002e-05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1.3045097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3.580378e-01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1.4578813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2.210356e-01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4.4750611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4.202011e-06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1.9112836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2.885156e-01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FAE81E-7AC7-B24F-9A4B-07BDFD183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38648"/>
              </p:ext>
            </p:extLst>
          </p:nvPr>
        </p:nvGraphicFramePr>
        <p:xfrm>
          <a:off x="4137991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0.0000000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6.820386e-05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0.6856123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4.342381e-01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3.1522625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2.497689e-03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1.5132918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3.878651e-01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/>
                        <a:t>inf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1.348778e-01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D394937-453F-3F4D-839A-E516DD9AF650}"/>
              </a:ext>
            </a:extLst>
          </p:cNvPr>
          <p:cNvGraphicFramePr>
            <a:graphicFrameLocks noGrp="1"/>
          </p:cNvGraphicFramePr>
          <p:nvPr/>
        </p:nvGraphicFramePr>
        <p:xfrm>
          <a:off x="8113643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0.3662394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0.1692458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0.9384076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1.0000000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1.7461176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0.3150775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2.0367617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0.4691461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/>
                        <a:t>inf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0.2767978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36615802-5960-E243-B6BF-D42DE9B2E3EC}"/>
              </a:ext>
            </a:extLst>
          </p:cNvPr>
          <p:cNvSpPr txBox="1"/>
          <p:nvPr/>
        </p:nvSpPr>
        <p:spPr>
          <a:xfrm>
            <a:off x="162339" y="1770669"/>
            <a:ext cx="1221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Alcohol=2</a:t>
            </a:r>
            <a:endParaRPr kumimoji="1"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280C10-8439-B94E-8996-D391730CCBA2}"/>
              </a:ext>
            </a:extLst>
          </p:cNvPr>
          <p:cNvSpPr txBox="1"/>
          <p:nvPr/>
        </p:nvSpPr>
        <p:spPr>
          <a:xfrm>
            <a:off x="4137991" y="1770669"/>
            <a:ext cx="1221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Alcohol=3</a:t>
            </a:r>
            <a:endParaRPr kumimoji="1"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7DEEB0-83D2-394E-8AE2-F91C0DBA4FB7}"/>
              </a:ext>
            </a:extLst>
          </p:cNvPr>
          <p:cNvSpPr txBox="1"/>
          <p:nvPr/>
        </p:nvSpPr>
        <p:spPr>
          <a:xfrm>
            <a:off x="8113643" y="1770669"/>
            <a:ext cx="1221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Alcohol=4</a:t>
            </a:r>
            <a:endParaRPr kumimoji="1" lang="zh-TW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778496-180D-1749-817B-FC014D4FCA39}"/>
              </a:ext>
            </a:extLst>
          </p:cNvPr>
          <p:cNvSpPr/>
          <p:nvPr/>
        </p:nvSpPr>
        <p:spPr>
          <a:xfrm>
            <a:off x="178904" y="2570889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F3D125-0A28-CD45-A9F2-98C00B378934}"/>
              </a:ext>
            </a:extLst>
          </p:cNvPr>
          <p:cNvSpPr/>
          <p:nvPr/>
        </p:nvSpPr>
        <p:spPr>
          <a:xfrm>
            <a:off x="178904" y="3770210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</a:t>
            </a:r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71098E-263F-EA4A-8160-FD2B0239B31C}"/>
              </a:ext>
            </a:extLst>
          </p:cNvPr>
          <p:cNvSpPr/>
          <p:nvPr/>
        </p:nvSpPr>
        <p:spPr>
          <a:xfrm>
            <a:off x="4146273" y="2570889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CAD23E-DEF5-1B4B-90A0-06011561CFDD}"/>
              </a:ext>
            </a:extLst>
          </p:cNvPr>
          <p:cNvSpPr/>
          <p:nvPr/>
        </p:nvSpPr>
        <p:spPr>
          <a:xfrm>
            <a:off x="4146273" y="3340331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51015E-77CD-7247-A8BA-604F40D28D0B}"/>
              </a:ext>
            </a:extLst>
          </p:cNvPr>
          <p:cNvSpPr txBox="1"/>
          <p:nvPr/>
        </p:nvSpPr>
        <p:spPr>
          <a:xfrm>
            <a:off x="4237584" y="5739204"/>
            <a:ext cx="3693640" cy="4001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Alcohol=1</a:t>
            </a:r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為參考組故不討論</a:t>
            </a:r>
            <a:endParaRPr kumimoji="1" lang="zh-TW" altLang="en-US" sz="2000" dirty="0">
              <a:solidFill>
                <a:schemeClr val="accent1">
                  <a:lumMod val="7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CD1CDF-8563-B441-82A2-A0081A676E58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366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交互作用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Age / Smoke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24C4685-BCFC-4D45-8231-5F1646CB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76407"/>
              </p:ext>
            </p:extLst>
          </p:nvPr>
        </p:nvGraphicFramePr>
        <p:xfrm>
          <a:off x="162339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0.2409799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0.004080621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0.8802468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0.860027484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2.1204760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0.026953595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1.5221607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0.304850565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2.6907380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0.144273120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8594FF-BB97-1443-8B50-AA217E7F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03007"/>
              </p:ext>
            </p:extLst>
          </p:nvPr>
        </p:nvGraphicFramePr>
        <p:xfrm>
          <a:off x="4137991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0.3973528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0.189308094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0.7738838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0.658790529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1.5982936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0.275355797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3.8208700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0.009777745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0.0000000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0.572724604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E27D6DB-2EA3-3946-A4AC-2809E224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03957"/>
              </p:ext>
            </p:extLst>
          </p:nvPr>
        </p:nvGraphicFramePr>
        <p:xfrm>
          <a:off x="8113643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0.000000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8.400060e-04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1.250608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7.820617e-01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11.404414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8.046491e-06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2.098994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5.950139e-01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2.098994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5.950139e-01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C097F39-2D08-9944-87E1-90EC98C31162}"/>
              </a:ext>
            </a:extLst>
          </p:cNvPr>
          <p:cNvSpPr txBox="1"/>
          <p:nvPr/>
        </p:nvSpPr>
        <p:spPr>
          <a:xfrm>
            <a:off x="162339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Smoke=2</a:t>
            </a:r>
            <a:endParaRPr kumimoji="1"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5940257-027B-AB49-91B5-8C44BB2E84AC}"/>
              </a:ext>
            </a:extLst>
          </p:cNvPr>
          <p:cNvSpPr txBox="1"/>
          <p:nvPr/>
        </p:nvSpPr>
        <p:spPr>
          <a:xfrm>
            <a:off x="4137991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Smoke=3</a:t>
            </a:r>
            <a:endParaRPr kumimoji="1"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2824D5-C34D-3847-AE69-617A68A2DC17}"/>
              </a:ext>
            </a:extLst>
          </p:cNvPr>
          <p:cNvSpPr txBox="1"/>
          <p:nvPr/>
        </p:nvSpPr>
        <p:spPr>
          <a:xfrm>
            <a:off x="8113643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Smoke=4</a:t>
            </a:r>
            <a:endParaRPr kumimoji="1"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229666-F91F-7446-97DC-27F6E24E86A4}"/>
              </a:ext>
            </a:extLst>
          </p:cNvPr>
          <p:cNvSpPr txBox="1"/>
          <p:nvPr/>
        </p:nvSpPr>
        <p:spPr>
          <a:xfrm>
            <a:off x="4282843" y="5725952"/>
            <a:ext cx="3626314" cy="4001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Smoke=1</a:t>
            </a:r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為參考組故不討論</a:t>
            </a:r>
            <a:endParaRPr kumimoji="1" lang="zh-TW" altLang="en-US" sz="2000" dirty="0">
              <a:solidFill>
                <a:schemeClr val="accent1">
                  <a:lumMod val="7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34EE08-B9F0-2D41-9B71-48454C1986F4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8769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交互作用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Age / Smoke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24C4685-BCFC-4D45-8231-5F1646CB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70445"/>
              </p:ext>
            </p:extLst>
          </p:nvPr>
        </p:nvGraphicFramePr>
        <p:xfrm>
          <a:off x="162339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0.2409799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0.004080621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0.8802468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0.860027484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2.1204760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0.026953595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1.5221607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0.304850565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2.6907380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0.144273120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8594FF-BB97-1443-8B50-AA217E7F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68587"/>
              </p:ext>
            </p:extLst>
          </p:nvPr>
        </p:nvGraphicFramePr>
        <p:xfrm>
          <a:off x="4137991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0.3973528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0.189308094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0.7738838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0.658790529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1.5982936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0.275355797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3.8208700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0.009777745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0.0000000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0.572724604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E27D6DB-2EA3-3946-A4AC-2809E224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79213"/>
              </p:ext>
            </p:extLst>
          </p:nvPr>
        </p:nvGraphicFramePr>
        <p:xfrm>
          <a:off x="8113643" y="2170779"/>
          <a:ext cx="3892827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78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0.000000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8.400060e-04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1.250608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7.820617e-01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11.404414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8.046491e-06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2.098994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5.950139e-01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Age=6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2.098994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5.950139e-01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905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C097F39-2D08-9944-87E1-90EC98C31162}"/>
              </a:ext>
            </a:extLst>
          </p:cNvPr>
          <p:cNvSpPr txBox="1"/>
          <p:nvPr/>
        </p:nvSpPr>
        <p:spPr>
          <a:xfrm>
            <a:off x="162339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Smoke=2</a:t>
            </a:r>
            <a:endParaRPr kumimoji="1"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5940257-027B-AB49-91B5-8C44BB2E84AC}"/>
              </a:ext>
            </a:extLst>
          </p:cNvPr>
          <p:cNvSpPr txBox="1"/>
          <p:nvPr/>
        </p:nvSpPr>
        <p:spPr>
          <a:xfrm>
            <a:off x="4137991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Smoke=3</a:t>
            </a:r>
            <a:endParaRPr kumimoji="1"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2824D5-C34D-3847-AE69-617A68A2DC17}"/>
              </a:ext>
            </a:extLst>
          </p:cNvPr>
          <p:cNvSpPr txBox="1"/>
          <p:nvPr/>
        </p:nvSpPr>
        <p:spPr>
          <a:xfrm>
            <a:off x="8113643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Smoke=4</a:t>
            </a:r>
            <a:endParaRPr kumimoji="1" lang="zh-TW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2D72D5-E273-0A43-B9C8-0D8A4D7DBF89}"/>
              </a:ext>
            </a:extLst>
          </p:cNvPr>
          <p:cNvSpPr/>
          <p:nvPr/>
        </p:nvSpPr>
        <p:spPr>
          <a:xfrm>
            <a:off x="178904" y="2570889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540FE-1975-044E-99D2-2EE3FBA55049}"/>
              </a:ext>
            </a:extLst>
          </p:cNvPr>
          <p:cNvSpPr/>
          <p:nvPr/>
        </p:nvSpPr>
        <p:spPr>
          <a:xfrm>
            <a:off x="162339" y="3359499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3E6CAB-6B82-234D-BD0B-B20EC0D5CBF3}"/>
              </a:ext>
            </a:extLst>
          </p:cNvPr>
          <p:cNvSpPr/>
          <p:nvPr/>
        </p:nvSpPr>
        <p:spPr>
          <a:xfrm>
            <a:off x="4146273" y="3771828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2FCD2A-3E15-C949-AC9D-0B3AA8EF42A1}"/>
              </a:ext>
            </a:extLst>
          </p:cNvPr>
          <p:cNvSpPr/>
          <p:nvPr/>
        </p:nvSpPr>
        <p:spPr>
          <a:xfrm>
            <a:off x="8121925" y="2570889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E86BFE-3D04-0643-8298-B293EE94C99D}"/>
              </a:ext>
            </a:extLst>
          </p:cNvPr>
          <p:cNvSpPr/>
          <p:nvPr/>
        </p:nvSpPr>
        <p:spPr>
          <a:xfrm>
            <a:off x="8130208" y="3374888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D10D58-19B5-BB4B-8B79-ABC3A11D73A3}"/>
              </a:ext>
            </a:extLst>
          </p:cNvPr>
          <p:cNvSpPr txBox="1"/>
          <p:nvPr/>
        </p:nvSpPr>
        <p:spPr>
          <a:xfrm>
            <a:off x="4282843" y="5725952"/>
            <a:ext cx="3626314" cy="4001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Smoke=1</a:t>
            </a:r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為參考組故不討論</a:t>
            </a:r>
            <a:endParaRPr kumimoji="1" lang="zh-TW" altLang="en-US" sz="2000" dirty="0">
              <a:solidFill>
                <a:schemeClr val="accent1">
                  <a:lumMod val="7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C5A6FD8-CF05-0B46-9F6B-FAEF9C91ED0E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3512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交互作用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Smoke / Alcohol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37EED18-2943-1E49-959A-20371645F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5782"/>
              </p:ext>
            </p:extLst>
          </p:nvPr>
        </p:nvGraphicFramePr>
        <p:xfrm>
          <a:off x="162339" y="2170779"/>
          <a:ext cx="389282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391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0.6718386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0.0008138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2.3933029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0.2706943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7.3942648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0.0000991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B544D395-C276-934D-9E55-CE9DA0E11BB7}"/>
              </a:ext>
            </a:extLst>
          </p:cNvPr>
          <p:cNvSpPr txBox="1"/>
          <p:nvPr/>
        </p:nvSpPr>
        <p:spPr>
          <a:xfrm>
            <a:off x="162339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Smoke=2</a:t>
            </a:r>
            <a:endParaRPr kumimoji="1"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0ED28C-E5F2-4E44-AC2E-8915FF28BBDF}"/>
              </a:ext>
            </a:extLst>
          </p:cNvPr>
          <p:cNvSpPr txBox="1"/>
          <p:nvPr/>
        </p:nvSpPr>
        <p:spPr>
          <a:xfrm>
            <a:off x="4137991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Smoke=3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ECE0408-03D1-7444-8ADF-634922433354}"/>
              </a:ext>
            </a:extLst>
          </p:cNvPr>
          <p:cNvSpPr txBox="1"/>
          <p:nvPr/>
        </p:nvSpPr>
        <p:spPr>
          <a:xfrm>
            <a:off x="8113643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Smoke=4</a:t>
            </a:r>
            <a:endParaRPr kumimoji="1" lang="zh-TW" altLang="en-US" sz="20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B1EFDD8-CE0B-C947-9AF7-5252EFA5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29223"/>
              </p:ext>
            </p:extLst>
          </p:nvPr>
        </p:nvGraphicFramePr>
        <p:xfrm>
          <a:off x="4149586" y="2182390"/>
          <a:ext cx="389282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391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0.9225653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1.0000000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1.9663588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0.2282768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4.9824917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0.0104398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121C900-0738-0447-B932-031084ADAC92}"/>
              </a:ext>
            </a:extLst>
          </p:cNvPr>
          <p:cNvGraphicFramePr>
            <a:graphicFrameLocks noGrp="1"/>
          </p:cNvGraphicFramePr>
          <p:nvPr/>
        </p:nvGraphicFramePr>
        <p:xfrm>
          <a:off x="8136833" y="2182390"/>
          <a:ext cx="389282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391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0.8764174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1.0000000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3.4399826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0.0533669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1.9420377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0.3377458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AC4D2804-8DF1-9E41-AAB9-5D7CDCC9E0C1}"/>
              </a:ext>
            </a:extLst>
          </p:cNvPr>
          <p:cNvSpPr txBox="1"/>
          <p:nvPr/>
        </p:nvSpPr>
        <p:spPr>
          <a:xfrm>
            <a:off x="4282843" y="5725952"/>
            <a:ext cx="3626314" cy="4001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Smoke=1</a:t>
            </a:r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為參考組故不討論</a:t>
            </a:r>
            <a:endParaRPr kumimoji="1" lang="zh-TW" altLang="en-US" sz="2000" dirty="0">
              <a:solidFill>
                <a:schemeClr val="accent1">
                  <a:lumMod val="7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47C969-5387-B742-9FBF-8FE682F8016F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6394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37EED18-2943-1E49-959A-20371645F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26648"/>
              </p:ext>
            </p:extLst>
          </p:nvPr>
        </p:nvGraphicFramePr>
        <p:xfrm>
          <a:off x="162339" y="2170779"/>
          <a:ext cx="389282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391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0.6718386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0.0008138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2.3933029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0.2706943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7.3942648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0.0000991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B544D395-C276-934D-9E55-CE9DA0E11BB7}"/>
              </a:ext>
            </a:extLst>
          </p:cNvPr>
          <p:cNvSpPr txBox="1"/>
          <p:nvPr/>
        </p:nvSpPr>
        <p:spPr>
          <a:xfrm>
            <a:off x="162339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Smoke=2</a:t>
            </a:r>
            <a:endParaRPr kumimoji="1"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0ED28C-E5F2-4E44-AC2E-8915FF28BBDF}"/>
              </a:ext>
            </a:extLst>
          </p:cNvPr>
          <p:cNvSpPr txBox="1"/>
          <p:nvPr/>
        </p:nvSpPr>
        <p:spPr>
          <a:xfrm>
            <a:off x="4137991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Smoke=3</a:t>
            </a:r>
            <a:endParaRPr kumimoji="1"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ECE0408-03D1-7444-8ADF-634922433354}"/>
              </a:ext>
            </a:extLst>
          </p:cNvPr>
          <p:cNvSpPr txBox="1"/>
          <p:nvPr/>
        </p:nvSpPr>
        <p:spPr>
          <a:xfrm>
            <a:off x="8113643" y="1770669"/>
            <a:ext cx="113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Smoke=4</a:t>
            </a:r>
            <a:endParaRPr kumimoji="1" lang="zh-TW" altLang="en-US" sz="20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B1EFDD8-CE0B-C947-9AF7-5252EFA5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70071"/>
              </p:ext>
            </p:extLst>
          </p:nvPr>
        </p:nvGraphicFramePr>
        <p:xfrm>
          <a:off x="4149586" y="2182390"/>
          <a:ext cx="389282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391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0.9225653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1.0000000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1.9663588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0.2282768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4.9824917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0.0104398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121C900-0738-0447-B932-031084ADAC92}"/>
              </a:ext>
            </a:extLst>
          </p:cNvPr>
          <p:cNvGraphicFramePr>
            <a:graphicFrameLocks noGrp="1"/>
          </p:cNvGraphicFramePr>
          <p:nvPr/>
        </p:nvGraphicFramePr>
        <p:xfrm>
          <a:off x="8136833" y="2182390"/>
          <a:ext cx="3892827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391">
                  <a:extLst>
                    <a:ext uri="{9D8B030D-6E8A-4147-A177-3AD203B41FA5}">
                      <a16:colId xmlns:a16="http://schemas.microsoft.com/office/drawing/2014/main" val="2307644787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3731358772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15515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Odds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P-value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0.8764174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1.0000000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3.4399826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0.0533669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2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Alcohol=4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1.9420377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0.3377458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279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86EBC59-AF47-DB4F-95B6-B1F36FDDE2AB}"/>
              </a:ext>
            </a:extLst>
          </p:cNvPr>
          <p:cNvSpPr/>
          <p:nvPr/>
        </p:nvSpPr>
        <p:spPr>
          <a:xfrm>
            <a:off x="178904" y="2570889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AC4F70-D37A-0A43-9587-985D997CEC0E}"/>
              </a:ext>
            </a:extLst>
          </p:cNvPr>
          <p:cNvSpPr/>
          <p:nvPr/>
        </p:nvSpPr>
        <p:spPr>
          <a:xfrm>
            <a:off x="178904" y="3340331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E73FAC-C93F-E440-B853-A44A2454295C}"/>
              </a:ext>
            </a:extLst>
          </p:cNvPr>
          <p:cNvSpPr/>
          <p:nvPr/>
        </p:nvSpPr>
        <p:spPr>
          <a:xfrm>
            <a:off x="4137991" y="3351067"/>
            <a:ext cx="387626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5BA1F8-BB82-4F4E-96AB-98D2F7234202}"/>
              </a:ext>
            </a:extLst>
          </p:cNvPr>
          <p:cNvSpPr txBox="1"/>
          <p:nvPr/>
        </p:nvSpPr>
        <p:spPr>
          <a:xfrm>
            <a:off x="4282843" y="5725952"/>
            <a:ext cx="3626314" cy="4001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＊</a:t>
            </a:r>
            <a:r>
              <a:rPr kumimoji="1" lang="en-US" altLang="zh-TW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Smoke=1</a:t>
            </a:r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為參考組故不討論</a:t>
            </a:r>
            <a:endParaRPr kumimoji="1" lang="zh-TW" altLang="en-US" sz="2000" dirty="0">
              <a:solidFill>
                <a:schemeClr val="accent1">
                  <a:lumMod val="7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EA6E330-0FEF-7344-8959-74FD2CDE68F2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29</a:t>
            </a:r>
            <a:endParaRPr kumimoji="1" lang="zh-TW" altLang="en-US" dirty="0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交互作用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Smoke / Alcohol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70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38199" y="344104"/>
            <a:ext cx="10515600" cy="1325563"/>
          </a:xfrm>
        </p:spPr>
        <p:txBody>
          <a:bodyPr/>
          <a:lstStyle/>
          <a:p>
            <a:pPr algn="ctr"/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定義和診斷</a:t>
            </a:r>
            <a:endParaRPr lang="zh-TW" altLang="en-US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>
          <a:xfrm>
            <a:off x="691060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發燒、咳嗽或喉嚨痛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病毒培養呈現陽性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血清抗體檢測上升四倍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138427" y="2320075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7"/>
          <p:cNvSpPr>
            <a:spLocks noGrp="1"/>
          </p:cNvSpPr>
          <p:nvPr>
            <p:ph sz="half" idx="1"/>
          </p:nvPr>
        </p:nvSpPr>
        <p:spPr>
          <a:xfrm>
            <a:off x="6075235" y="1825625"/>
            <a:ext cx="5341375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602491" y="2339401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D785BB-1BE7-7C4F-B775-CC31061D7CDD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2193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93022" y="2955024"/>
            <a:ext cx="3005951" cy="947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kumimoji="1" lang="zh-TW" altLang="en-US" sz="4400" dirty="0">
                <a:solidFill>
                  <a:srgbClr val="243961"/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檢測共線性</a:t>
            </a:r>
            <a:endParaRPr kumimoji="1" lang="en-US" altLang="zh-TW" sz="4400" dirty="0">
              <a:solidFill>
                <a:srgbClr val="243961"/>
              </a:solidFill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128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4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3B1388-8CB7-8040-A8C2-4E6EA2F95B4B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4697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7FBAC83-1CB7-164A-8635-C949CF03E15A}"/>
              </a:ext>
            </a:extLst>
          </p:cNvPr>
          <p:cNvSpPr txBox="1"/>
          <p:nvPr/>
        </p:nvSpPr>
        <p:spPr>
          <a:xfrm>
            <a:off x="1533004" y="973767"/>
            <a:ext cx="9310113" cy="751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kumimoji="1" lang="en-US" altLang="zh-TW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Logistic regression</a:t>
            </a:r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假設解釋變數互相線性獨立</a:t>
            </a:r>
            <a:endParaRPr kumimoji="1"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84EB68-B1C3-EA45-96E1-E4757D47F66B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46441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7FBAC83-1CB7-164A-8635-C949CF03E15A}"/>
              </a:ext>
            </a:extLst>
          </p:cNvPr>
          <p:cNvSpPr txBox="1"/>
          <p:nvPr/>
        </p:nvSpPr>
        <p:spPr>
          <a:xfrm>
            <a:off x="1533004" y="973767"/>
            <a:ext cx="9310113" cy="751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kumimoji="1" lang="en-US" altLang="zh-TW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Logistic regression</a:t>
            </a:r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假設解釋變數互相線性獨立</a:t>
            </a:r>
            <a:endParaRPr kumimoji="1"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A3CDF1-5663-584B-A8EE-A993080CB88F}"/>
              </a:ext>
            </a:extLst>
          </p:cNvPr>
          <p:cNvSpPr txBox="1"/>
          <p:nvPr/>
        </p:nvSpPr>
        <p:spPr>
          <a:xfrm>
            <a:off x="5069807" y="29401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檢測共線性</a:t>
            </a:r>
            <a:endParaRPr kumimoji="1" lang="zh-TW" altLang="en-US" sz="32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B7B9E7-000A-B44F-988F-91C9FFBE3048}"/>
              </a:ext>
            </a:extLst>
          </p:cNvPr>
          <p:cNvSpPr txBox="1"/>
          <p:nvPr/>
        </p:nvSpPr>
        <p:spPr>
          <a:xfrm>
            <a:off x="5963481" y="1948074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⇣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B7B3EC-41D2-0F41-BC6F-AF3B60F838B7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6898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79" y="4739609"/>
            <a:ext cx="7179365" cy="1325563"/>
          </a:xfr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Cramer V correlation Test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7FBAC83-1CB7-164A-8635-C949CF03E15A}"/>
              </a:ext>
            </a:extLst>
          </p:cNvPr>
          <p:cNvSpPr txBox="1"/>
          <p:nvPr/>
        </p:nvSpPr>
        <p:spPr>
          <a:xfrm>
            <a:off x="1533004" y="973767"/>
            <a:ext cx="9310113" cy="751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kumimoji="1" lang="en-US" altLang="zh-TW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Logistic regression</a:t>
            </a:r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假設解釋變數互相線性獨立</a:t>
            </a:r>
            <a:endParaRPr kumimoji="1"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A3CDF1-5663-584B-A8EE-A993080CB88F}"/>
              </a:ext>
            </a:extLst>
          </p:cNvPr>
          <p:cNvSpPr txBox="1"/>
          <p:nvPr/>
        </p:nvSpPr>
        <p:spPr>
          <a:xfrm>
            <a:off x="5069807" y="29401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sz="32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檢測共線性</a:t>
            </a:r>
            <a:endParaRPr kumimoji="1" lang="zh-TW" altLang="en-US" sz="32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B7B9E7-000A-B44F-988F-91C9FFBE3048}"/>
              </a:ext>
            </a:extLst>
          </p:cNvPr>
          <p:cNvSpPr txBox="1"/>
          <p:nvPr/>
        </p:nvSpPr>
        <p:spPr>
          <a:xfrm>
            <a:off x="5963481" y="1948074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⇣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F7299A-DAD5-0143-BE76-9DE313D55D71}"/>
              </a:ext>
            </a:extLst>
          </p:cNvPr>
          <p:cNvSpPr txBox="1"/>
          <p:nvPr/>
        </p:nvSpPr>
        <p:spPr>
          <a:xfrm>
            <a:off x="5963481" y="3747542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⇣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4846EA-D5A7-7645-802B-CB7F2B19D22A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74277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Cramer V correlation Test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CD121E0-F85A-7E4C-A022-0E0AC5EC3C73}"/>
                  </a:ext>
                </a:extLst>
              </p:cNvPr>
              <p:cNvSpPr txBox="1"/>
              <p:nvPr/>
            </p:nvSpPr>
            <p:spPr>
              <a:xfrm>
                <a:off x="2173357" y="1948071"/>
                <a:ext cx="3664593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CD121E0-F85A-7E4C-A022-0E0AC5EC3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57" y="1948071"/>
                <a:ext cx="3664593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7C7A970-726D-F946-AEBD-8A1263CE9F36}"/>
                  </a:ext>
                </a:extLst>
              </p:cNvPr>
              <p:cNvSpPr txBox="1"/>
              <p:nvPr/>
            </p:nvSpPr>
            <p:spPr>
              <a:xfrm>
                <a:off x="6228522" y="1948071"/>
                <a:ext cx="3664593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skw"/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num>
                            <m:den>
                              <m:func>
                                <m:func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7C7A970-726D-F946-AEBD-8A1263CE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2" y="1948071"/>
                <a:ext cx="3664593" cy="1183529"/>
              </a:xfrm>
              <a:prstGeom prst="rect">
                <a:avLst/>
              </a:prstGeom>
              <a:blipFill>
                <a:blip r:embed="rId4"/>
                <a:stretch>
                  <a:fillRect t="-48421" b="-51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845A375-92DC-1544-B913-5D68C9602789}"/>
                  </a:ext>
                </a:extLst>
              </p:cNvPr>
              <p:cNvSpPr txBox="1"/>
              <p:nvPr/>
            </p:nvSpPr>
            <p:spPr>
              <a:xfrm>
                <a:off x="2272493" y="4625005"/>
                <a:ext cx="3724481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0.09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845A375-92DC-1544-B913-5D68C960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93" y="4625005"/>
                <a:ext cx="3724481" cy="1394613"/>
              </a:xfrm>
              <a:prstGeom prst="rect">
                <a:avLst/>
              </a:prstGeom>
              <a:blipFill>
                <a:blip r:embed="rId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C423E931-A053-7944-8469-5F0C99B7B113}"/>
              </a:ext>
            </a:extLst>
          </p:cNvPr>
          <p:cNvSpPr txBox="1"/>
          <p:nvPr/>
        </p:nvSpPr>
        <p:spPr>
          <a:xfrm>
            <a:off x="2656063" y="4336050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Age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72DC0B-A964-A24C-AAF7-656FD42C356C}"/>
              </a:ext>
            </a:extLst>
          </p:cNvPr>
          <p:cNvSpPr txBox="1"/>
          <p:nvPr/>
        </p:nvSpPr>
        <p:spPr>
          <a:xfrm>
            <a:off x="1732281" y="4705382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Age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D7501B-0EC4-4245-ABDE-A73F4121CD6D}"/>
              </a:ext>
            </a:extLst>
          </p:cNvPr>
          <p:cNvSpPr txBox="1"/>
          <p:nvPr/>
        </p:nvSpPr>
        <p:spPr>
          <a:xfrm>
            <a:off x="3736487" y="4338211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Alcohol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2D7C60-B83C-2343-A0AC-A6B564C61EAE}"/>
              </a:ext>
            </a:extLst>
          </p:cNvPr>
          <p:cNvSpPr txBox="1"/>
          <p:nvPr/>
        </p:nvSpPr>
        <p:spPr>
          <a:xfrm>
            <a:off x="4958600" y="4336050"/>
            <a:ext cx="8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Smoke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CF7FBE-2AFC-4641-A588-9CAB75DBBEFD}"/>
              </a:ext>
            </a:extLst>
          </p:cNvPr>
          <p:cNvSpPr txBox="1"/>
          <p:nvPr/>
        </p:nvSpPr>
        <p:spPr>
          <a:xfrm>
            <a:off x="1553995" y="5155091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Alcohol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AE27D3-7727-424B-A986-81CD97FAF9EE}"/>
              </a:ext>
            </a:extLst>
          </p:cNvPr>
          <p:cNvSpPr txBox="1"/>
          <p:nvPr/>
        </p:nvSpPr>
        <p:spPr>
          <a:xfrm>
            <a:off x="1597982" y="5606528"/>
            <a:ext cx="8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Smoke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1D1CCB4-B4CC-EA4F-A822-3314C11BF291}"/>
              </a:ext>
            </a:extLst>
          </p:cNvPr>
          <p:cNvSpPr txBox="1"/>
          <p:nvPr/>
        </p:nvSpPr>
        <p:spPr>
          <a:xfrm>
            <a:off x="7347976" y="4597678"/>
            <a:ext cx="361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solidFill>
                  <a:srgbClr val="C0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→ 不存在共線性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54D3A07-C103-B14F-BB3A-83CB62760E28}"/>
              </a:ext>
            </a:extLst>
          </p:cNvPr>
          <p:cNvSpPr txBox="1"/>
          <p:nvPr/>
        </p:nvSpPr>
        <p:spPr>
          <a:xfrm>
            <a:off x="7347975" y="5344918"/>
            <a:ext cx="4005825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srgbClr val="C0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→</a:t>
            </a:r>
            <a:r>
              <a:rPr kumimoji="1" lang="en-US" altLang="zh-TW" sz="3200" dirty="0">
                <a:solidFill>
                  <a:srgbClr val="C0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logistic regression</a:t>
            </a:r>
            <a:endParaRPr kumimoji="1" lang="zh-TW" altLang="en-US" sz="3200" dirty="0">
              <a:solidFill>
                <a:srgbClr val="C0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9F64CE0-621D-B44C-AD0A-2079E1D6B29C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21019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007582">
            <a:off x="-1334614" y="1724150"/>
            <a:ext cx="14861225" cy="340970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1D3D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21677" y="2955024"/>
            <a:ext cx="5213287" cy="947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500"/>
              </a:lnSpc>
            </a:pPr>
            <a:r>
              <a:rPr kumimoji="1" lang="en-US" altLang="zh-CN" sz="4400" dirty="0">
                <a:solidFill>
                  <a:srgbClr val="243961"/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Logistic regression</a:t>
            </a:r>
            <a:endParaRPr kumimoji="1" lang="en-US" altLang="zh-TW" sz="4400" dirty="0">
              <a:solidFill>
                <a:srgbClr val="243961"/>
              </a:solidFill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47584" y="2356422"/>
            <a:ext cx="128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  <a:latin typeface="OCR A Std" panose="020F0609000104060307" pitchFamily="49" charset="0"/>
              </a:rPr>
              <a:t>Part 5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  <a:latin typeface="OCR A Std" panose="020F0609000104060307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61B63F-C4FD-8244-ABA7-0E4BBB64F6A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2924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5" y="37028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Background knowledge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D842EAC-D2F4-034F-97D8-620CD997FCB1}"/>
                  </a:ext>
                </a:extLst>
              </p:cNvPr>
              <p:cNvSpPr txBox="1"/>
              <p:nvPr/>
            </p:nvSpPr>
            <p:spPr>
              <a:xfrm>
                <a:off x="917715" y="2356023"/>
                <a:ext cx="1073281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 − 2</m:t>
                    </m:r>
                    <m:r>
                      <m:rPr>
                        <m:sty m:val="p"/>
                      </m:rPr>
                      <a:rPr lang="en-US" altLang="zh-TW" sz="2800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400" dirty="0"/>
                  <a:t>, where k = number of parameter , L = likelihood function</a:t>
                </a:r>
                <a:endParaRPr kumimoji="1"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D842EAC-D2F4-034F-97D8-620CD997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15" y="2356023"/>
                <a:ext cx="10732810" cy="523220"/>
              </a:xfrm>
              <a:prstGeom prst="rect">
                <a:avLst/>
              </a:prstGeom>
              <a:blipFill>
                <a:blip r:embed="rId3"/>
                <a:stretch>
                  <a:fillRect l="-355" b="-19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8CE12667-1560-9A4A-AF3D-FEA5F48CC5A6}"/>
              </a:ext>
            </a:extLst>
          </p:cNvPr>
          <p:cNvSpPr txBox="1"/>
          <p:nvPr/>
        </p:nvSpPr>
        <p:spPr>
          <a:xfrm>
            <a:off x="917715" y="1785097"/>
            <a:ext cx="10796225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AIC</a:t>
            </a:r>
            <a:r>
              <a:rPr kumimoji="1" lang="zh-Hant" altLang="en-US" sz="2800" dirty="0"/>
              <a:t> </a:t>
            </a:r>
            <a:r>
              <a:rPr kumimoji="1" lang="en-US" altLang="zh-Hant" sz="2800" dirty="0"/>
              <a:t>: </a:t>
            </a:r>
            <a:r>
              <a:rPr kumimoji="1" lang="zh-CN" altLang="en-US" sz="2400" dirty="0"/>
              <a:t>評估</a:t>
            </a:r>
            <a:r>
              <a:rPr kumimoji="1" lang="en-US" altLang="zh-CN" sz="2400" dirty="0"/>
              <a:t>logistic regression model</a:t>
            </a:r>
            <a:r>
              <a:rPr kumimoji="1" lang="zh-CN" altLang="en-US" sz="2400" dirty="0"/>
              <a:t>配飾好壞</a:t>
            </a:r>
            <a:r>
              <a:rPr kumimoji="1" lang="zh-CN" altLang="en-US" sz="2400" dirty="0" smtClean="0"/>
              <a:t>，</a:t>
            </a:r>
            <a:r>
              <a:rPr kumimoji="1" lang="zh-TW" altLang="en-US" sz="2400" dirty="0" smtClean="0"/>
              <a:t>控制參數下</a:t>
            </a:r>
            <a:r>
              <a:rPr kumimoji="1" lang="zh-CN" altLang="en-US" sz="2400" dirty="0" smtClean="0"/>
              <a:t>愈小</a:t>
            </a:r>
            <a:r>
              <a:rPr kumimoji="1" lang="zh-TW" altLang="en-US" sz="2400" dirty="0" smtClean="0"/>
              <a:t>代表模型配飾</a:t>
            </a:r>
            <a:r>
              <a:rPr kumimoji="1" lang="zh-CN" altLang="en-US" sz="2400" dirty="0" smtClean="0"/>
              <a:t>愈</a:t>
            </a:r>
            <a:r>
              <a:rPr kumimoji="1" lang="zh-CN" altLang="en-US" sz="2400" dirty="0"/>
              <a:t>好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03177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5" y="37028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Background knowledge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D842EAC-D2F4-034F-97D8-620CD997FCB1}"/>
                  </a:ext>
                </a:extLst>
              </p:cNvPr>
              <p:cNvSpPr txBox="1"/>
              <p:nvPr/>
            </p:nvSpPr>
            <p:spPr>
              <a:xfrm>
                <a:off x="917715" y="2356023"/>
                <a:ext cx="1073281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 − 2</m:t>
                    </m:r>
                    <m:r>
                      <m:rPr>
                        <m:sty m:val="p"/>
                      </m:rPr>
                      <a:rPr lang="en-US" altLang="zh-TW" sz="2800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400" dirty="0"/>
                  <a:t>, where k = number of parameter , L = likelihood function</a:t>
                </a:r>
                <a:endParaRPr kumimoji="1"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D842EAC-D2F4-034F-97D8-620CD997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15" y="2356023"/>
                <a:ext cx="10732810" cy="523220"/>
              </a:xfrm>
              <a:prstGeom prst="rect">
                <a:avLst/>
              </a:prstGeom>
              <a:blipFill>
                <a:blip r:embed="rId3"/>
                <a:stretch>
                  <a:fillRect l="-355" b="-19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8CE12667-1560-9A4A-AF3D-FEA5F48CC5A6}"/>
              </a:ext>
            </a:extLst>
          </p:cNvPr>
          <p:cNvSpPr txBox="1"/>
          <p:nvPr/>
        </p:nvSpPr>
        <p:spPr>
          <a:xfrm>
            <a:off x="917715" y="1785097"/>
            <a:ext cx="10796225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AIC</a:t>
            </a:r>
            <a:r>
              <a:rPr kumimoji="1" lang="zh-Hant" altLang="en-US" sz="2800" dirty="0"/>
              <a:t> </a:t>
            </a:r>
            <a:r>
              <a:rPr kumimoji="1" lang="en-US" altLang="zh-Hant" sz="2800" dirty="0"/>
              <a:t>: </a:t>
            </a:r>
            <a:r>
              <a:rPr kumimoji="1" lang="zh-CN" altLang="en-US" sz="2400" dirty="0"/>
              <a:t>評估</a:t>
            </a:r>
            <a:r>
              <a:rPr kumimoji="1" lang="en-US" altLang="zh-CN" sz="2400" dirty="0"/>
              <a:t>logistic regression model</a:t>
            </a:r>
            <a:r>
              <a:rPr kumimoji="1" lang="zh-CN" altLang="en-US" sz="2400" dirty="0"/>
              <a:t>配飾好壞</a:t>
            </a:r>
            <a:r>
              <a:rPr kumimoji="1" lang="zh-CN" altLang="en-US" sz="2400" dirty="0" smtClean="0"/>
              <a:t>，</a:t>
            </a:r>
            <a:r>
              <a:rPr kumimoji="1" lang="zh-TW" altLang="en-US" sz="2400" dirty="0" smtClean="0"/>
              <a:t>控制參數下</a:t>
            </a:r>
            <a:r>
              <a:rPr kumimoji="1" lang="zh-CN" altLang="en-US" sz="2400" dirty="0" smtClean="0"/>
              <a:t>愈小</a:t>
            </a:r>
            <a:r>
              <a:rPr kumimoji="1" lang="zh-TW" altLang="en-US" sz="2400" dirty="0" smtClean="0"/>
              <a:t>代表模型配飾</a:t>
            </a:r>
            <a:r>
              <a:rPr kumimoji="1" lang="zh-CN" altLang="en-US" sz="2400" dirty="0" smtClean="0"/>
              <a:t>愈</a:t>
            </a:r>
            <a:r>
              <a:rPr kumimoji="1" lang="zh-CN" altLang="en-US" sz="2400" dirty="0"/>
              <a:t>好</a:t>
            </a:r>
            <a:endParaRPr kumimoji="1"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E067C3-1600-0546-9288-0CFFFFE01DF0}"/>
              </a:ext>
            </a:extLst>
          </p:cNvPr>
          <p:cNvSpPr txBox="1"/>
          <p:nvPr/>
        </p:nvSpPr>
        <p:spPr>
          <a:xfrm>
            <a:off x="917715" y="3414773"/>
            <a:ext cx="10610149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Deviance : </a:t>
            </a:r>
            <a:r>
              <a:rPr kumimoji="1" lang="zh-CN" altLang="en-US" sz="2400" dirty="0" smtClean="0"/>
              <a:t>類比</a:t>
            </a:r>
            <a:r>
              <a:rPr kumimoji="1" lang="zh-TW" altLang="en-US" sz="2400" dirty="0" smtClean="0"/>
              <a:t>於</a:t>
            </a:r>
            <a:r>
              <a:rPr kumimoji="1" lang="en-US" altLang="zh-CN" sz="2400" dirty="0" smtClean="0"/>
              <a:t>logistic </a:t>
            </a:r>
            <a:r>
              <a:rPr kumimoji="1" lang="en-US" altLang="zh-CN" sz="2400" dirty="0"/>
              <a:t>regression</a:t>
            </a:r>
            <a:r>
              <a:rPr kumimoji="1" lang="zh-CN" altLang="en-US" sz="2400" dirty="0"/>
              <a:t>中的</a:t>
            </a:r>
            <a:r>
              <a:rPr kumimoji="1" lang="en-US" altLang="zh-CN" sz="2400" dirty="0"/>
              <a:t>SSR</a:t>
            </a:r>
            <a:r>
              <a:rPr kumimoji="1" lang="zh-CN" altLang="en-US" sz="2400" dirty="0" smtClean="0"/>
              <a:t>，</a:t>
            </a:r>
            <a:r>
              <a:rPr kumimoji="1" lang="zh-TW" altLang="en-US" sz="2400" dirty="0" smtClean="0"/>
              <a:t>「通常」</a:t>
            </a:r>
            <a:r>
              <a:rPr kumimoji="1" lang="zh-CN" altLang="en-US" sz="2400" dirty="0" smtClean="0"/>
              <a:t>愈小</a:t>
            </a:r>
            <a:r>
              <a:rPr kumimoji="1" lang="zh-TW" altLang="en-US" sz="2400" dirty="0" smtClean="0"/>
              <a:t>代表模型貢獻</a:t>
            </a:r>
            <a:r>
              <a:rPr kumimoji="1" lang="zh-CN" altLang="en-US" sz="2400" dirty="0" smtClean="0"/>
              <a:t>愈</a:t>
            </a:r>
            <a:r>
              <a:rPr kumimoji="1" lang="zh-CN" altLang="en-US" sz="2400" dirty="0"/>
              <a:t>好</a:t>
            </a:r>
            <a:endParaRPr kumimoji="1"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C408A4-3E99-A74B-B822-7F4EFDEA844A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6110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5" y="37028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Background knowledge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D842EAC-D2F4-034F-97D8-620CD997FCB1}"/>
                  </a:ext>
                </a:extLst>
              </p:cNvPr>
              <p:cNvSpPr txBox="1"/>
              <p:nvPr/>
            </p:nvSpPr>
            <p:spPr>
              <a:xfrm>
                <a:off x="917715" y="2356023"/>
                <a:ext cx="1073281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 − 2</m:t>
                    </m:r>
                    <m:r>
                      <m:rPr>
                        <m:sty m:val="p"/>
                      </m:rPr>
                      <a:rPr lang="en-US" altLang="zh-TW" sz="2800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400" dirty="0"/>
                  <a:t>, where k = number of parameter , L = likelihood function</a:t>
                </a:r>
                <a:endParaRPr kumimoji="1"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D842EAC-D2F4-034F-97D8-620CD997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15" y="2356023"/>
                <a:ext cx="10732810" cy="523220"/>
              </a:xfrm>
              <a:prstGeom prst="rect">
                <a:avLst/>
              </a:prstGeom>
              <a:blipFill>
                <a:blip r:embed="rId3"/>
                <a:stretch>
                  <a:fillRect l="-355" b="-19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8CE12667-1560-9A4A-AF3D-FEA5F48CC5A6}"/>
              </a:ext>
            </a:extLst>
          </p:cNvPr>
          <p:cNvSpPr txBox="1"/>
          <p:nvPr/>
        </p:nvSpPr>
        <p:spPr>
          <a:xfrm>
            <a:off x="917715" y="1785097"/>
            <a:ext cx="10796225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AIC</a:t>
            </a:r>
            <a:r>
              <a:rPr kumimoji="1" lang="zh-Hant" altLang="en-US" sz="2800" dirty="0"/>
              <a:t> </a:t>
            </a:r>
            <a:r>
              <a:rPr kumimoji="1" lang="en-US" altLang="zh-Hant" sz="2800" dirty="0"/>
              <a:t>: </a:t>
            </a:r>
            <a:r>
              <a:rPr kumimoji="1" lang="zh-CN" altLang="en-US" sz="2400" dirty="0"/>
              <a:t>評估</a:t>
            </a:r>
            <a:r>
              <a:rPr kumimoji="1" lang="en-US" altLang="zh-CN" sz="2400" dirty="0"/>
              <a:t>logistic regression model</a:t>
            </a:r>
            <a:r>
              <a:rPr kumimoji="1" lang="zh-CN" altLang="en-US" sz="2400" dirty="0"/>
              <a:t>配飾好壞</a:t>
            </a:r>
            <a:r>
              <a:rPr kumimoji="1" lang="zh-CN" altLang="en-US" sz="2400" dirty="0" smtClean="0"/>
              <a:t>，</a:t>
            </a:r>
            <a:r>
              <a:rPr kumimoji="1" lang="zh-TW" altLang="en-US" sz="2400" dirty="0" smtClean="0"/>
              <a:t>控制參數下</a:t>
            </a:r>
            <a:r>
              <a:rPr kumimoji="1" lang="zh-CN" altLang="en-US" sz="2400" dirty="0" smtClean="0"/>
              <a:t>愈小</a:t>
            </a:r>
            <a:r>
              <a:rPr kumimoji="1" lang="zh-TW" altLang="en-US" sz="2400" dirty="0" smtClean="0"/>
              <a:t>代表模型配飾</a:t>
            </a:r>
            <a:r>
              <a:rPr kumimoji="1" lang="zh-CN" altLang="en-US" sz="2400" dirty="0" smtClean="0"/>
              <a:t>愈</a:t>
            </a:r>
            <a:r>
              <a:rPr kumimoji="1" lang="zh-CN" altLang="en-US" sz="2400" dirty="0"/>
              <a:t>好</a:t>
            </a:r>
            <a:endParaRPr kumimoji="1"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E067C3-1600-0546-9288-0CFFFFE01DF0}"/>
              </a:ext>
            </a:extLst>
          </p:cNvPr>
          <p:cNvSpPr txBox="1"/>
          <p:nvPr/>
        </p:nvSpPr>
        <p:spPr>
          <a:xfrm>
            <a:off x="917715" y="3414773"/>
            <a:ext cx="10610149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Deviance : </a:t>
            </a:r>
            <a:r>
              <a:rPr kumimoji="1" lang="zh-CN" altLang="en-US" sz="2400" dirty="0" smtClean="0"/>
              <a:t>類比</a:t>
            </a:r>
            <a:r>
              <a:rPr kumimoji="1" lang="zh-TW" altLang="en-US" sz="2400" dirty="0" smtClean="0"/>
              <a:t>於</a:t>
            </a:r>
            <a:r>
              <a:rPr kumimoji="1" lang="en-US" altLang="zh-CN" sz="2400" dirty="0" smtClean="0"/>
              <a:t>logistic </a:t>
            </a:r>
            <a:r>
              <a:rPr kumimoji="1" lang="en-US" altLang="zh-CN" sz="2400" dirty="0"/>
              <a:t>regression</a:t>
            </a:r>
            <a:r>
              <a:rPr kumimoji="1" lang="zh-CN" altLang="en-US" sz="2400" dirty="0"/>
              <a:t>中的</a:t>
            </a:r>
            <a:r>
              <a:rPr kumimoji="1" lang="en-US" altLang="zh-CN" sz="2400" dirty="0"/>
              <a:t>SSR</a:t>
            </a:r>
            <a:r>
              <a:rPr kumimoji="1" lang="zh-CN" altLang="en-US" sz="2400" dirty="0" smtClean="0"/>
              <a:t>，</a:t>
            </a:r>
            <a:r>
              <a:rPr kumimoji="1" lang="zh-TW" altLang="en-US" sz="2400" dirty="0" smtClean="0"/>
              <a:t>「通常」</a:t>
            </a:r>
            <a:r>
              <a:rPr kumimoji="1" lang="zh-CN" altLang="en-US" sz="2400" dirty="0" smtClean="0"/>
              <a:t>愈小</a:t>
            </a:r>
            <a:r>
              <a:rPr kumimoji="1" lang="zh-TW" altLang="en-US" sz="2400" dirty="0" smtClean="0"/>
              <a:t>代表模型貢獻</a:t>
            </a:r>
            <a:r>
              <a:rPr kumimoji="1" lang="zh-CN" altLang="en-US" sz="2400" dirty="0" smtClean="0"/>
              <a:t>愈</a:t>
            </a:r>
            <a:r>
              <a:rPr kumimoji="1" lang="zh-CN" altLang="en-US" sz="2400" dirty="0"/>
              <a:t>好</a:t>
            </a:r>
            <a:endParaRPr kumimoji="1"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DD9CAFD-F953-2A40-B30B-3EFD2073F73D}"/>
                  </a:ext>
                </a:extLst>
              </p:cNvPr>
              <p:cNvSpPr txBox="1"/>
              <p:nvPr/>
            </p:nvSpPr>
            <p:spPr>
              <a:xfrm>
                <a:off x="917715" y="5092155"/>
                <a:ext cx="9646872" cy="1127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TW" sz="28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TW" sz="28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kumimoji="1" lang="en-US" altLang="zh-TW" sz="2800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kumimoji="1" lang="en-US" altLang="zh-TW" sz="2800" i="1" dirty="0" smtClean="0">
                        <a:latin typeface="Cambria Math" panose="02040503050406030204" pitchFamily="18" charset="0"/>
                      </a:rPr>
                      <m:t>⁡</m:t>
                    </m:r>
                    <m:f>
                      <m:f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TW" sz="2800" dirty="0"/>
                  <a:t> = </a:t>
                </a:r>
                <a14:m>
                  <m:oMath xmlns:m="http://schemas.openxmlformats.org/officeDocument/2006/math">
                    <m:r>
                      <a:rPr kumimoji="1" lang="en-US" altLang="zh-TW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TW" sz="2800" dirty="0"/>
                  <a:t>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2800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kumimoji="1" lang="zh-TW" altLang="en-US" sz="2800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kumimoji="1"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en-US" altLang="zh-TW" sz="2800" dirty="0"/>
                  <a:t>)</a:t>
                </a:r>
                <a:r>
                  <a:rPr kumimoji="1" lang="zh-Hant" altLang="en-US" sz="2800" dirty="0"/>
                  <a:t> </a:t>
                </a:r>
                <a:r>
                  <a:rPr lang="en-US" altLang="zh-TW" sz="2400" dirty="0"/>
                  <a:t>, where  L   = likelihood of the full model</a:t>
                </a:r>
              </a:p>
              <a:p>
                <a:r>
                  <a:rPr lang="en-US" altLang="zh-TW" sz="2400" dirty="0"/>
                  <a:t>                </a:t>
                </a:r>
                <a:r>
                  <a:rPr lang="zh-Hant" altLang="en-US" sz="2400" dirty="0"/>
                  <a:t>                                                                </a:t>
                </a:r>
                <a:r>
                  <a:rPr lang="en-US" altLang="zh-TW" sz="2400" dirty="0"/>
                  <a:t>L</a:t>
                </a:r>
                <a:r>
                  <a:rPr lang="en-US" altLang="zh-TW" sz="2400" baseline="-25000" dirty="0"/>
                  <a:t>0</a:t>
                </a:r>
                <a:r>
                  <a:rPr lang="en-US" altLang="zh-TW" sz="2400" dirty="0"/>
                  <a:t> = likelihood of the </a:t>
                </a:r>
                <a:r>
                  <a:rPr lang="en-US" altLang="zh-TW" sz="2400" dirty="0" smtClean="0"/>
                  <a:t>null </a:t>
                </a:r>
                <a:r>
                  <a:rPr lang="en-US" altLang="zh-TW" sz="2400" dirty="0"/>
                  <a:t>model</a:t>
                </a:r>
                <a:endParaRPr kumimoji="1" lang="zh-TW" altLang="en-US" sz="24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DD9CAFD-F953-2A40-B30B-3EFD2073F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15" y="5092155"/>
                <a:ext cx="9646872" cy="1127040"/>
              </a:xfrm>
              <a:prstGeom prst="rect">
                <a:avLst/>
              </a:prstGeom>
              <a:blipFill>
                <a:blip r:embed="rId4"/>
                <a:stretch>
                  <a:fillRect b="-113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C8E47D-BAA1-DC4A-B20D-66C0AFF59475}"/>
              </a:ext>
            </a:extLst>
          </p:cNvPr>
          <p:cNvSpPr txBox="1"/>
          <p:nvPr/>
        </p:nvSpPr>
        <p:spPr>
          <a:xfrm>
            <a:off x="917715" y="4199603"/>
            <a:ext cx="9299084" cy="89255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Likelihood Ratio Test</a:t>
            </a:r>
            <a:r>
              <a:rPr kumimoji="1" lang="zh-Hant" altLang="en-US" sz="2800" dirty="0"/>
              <a:t> </a:t>
            </a:r>
            <a:r>
              <a:rPr kumimoji="1" lang="en-US" altLang="zh-Hant" sz="2800" dirty="0"/>
              <a:t>: </a:t>
            </a:r>
          </a:p>
          <a:p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檢定</a:t>
            </a:r>
            <a:r>
              <a:rPr kumimoji="1"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logistic regression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r>
              <a:rPr kumimoji="1"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full model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kumimoji="1"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reduced </a:t>
            </a:r>
            <a:r>
              <a:rPr kumimoji="1"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</a:t>
            </a:r>
            <a:r>
              <a:rPr kumimoji="1" lang="zh-TW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的係數差異</a:t>
            </a:r>
            <a:r>
              <a:rPr kumimoji="1" lang="en-US" altLang="zh-TW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C408A4-3E99-A74B-B822-7F4EFDEA844A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7240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0" y="158331"/>
            <a:ext cx="1159553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Step1-1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Model Selection by backward selection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F51F55-EC46-4247-8753-0945935F437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35</a:t>
            </a:r>
            <a:endParaRPr kumimoji="1" lang="zh-TW" altLang="en-US" dirty="0"/>
          </a:p>
        </p:txBody>
      </p:sp>
      <p:graphicFrame>
        <p:nvGraphicFramePr>
          <p:cNvPr id="10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225329"/>
              </p:ext>
            </p:extLst>
          </p:nvPr>
        </p:nvGraphicFramePr>
        <p:xfrm>
          <a:off x="2032144" y="1483894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2855880" y="5977198"/>
            <a:ext cx="6662658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Where X1=Age, X2=Alcohol, X3=Smoke</a:t>
            </a:r>
            <a:endParaRPr kumimoji="1"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0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38199" y="344104"/>
            <a:ext cx="10515600" cy="1325563"/>
          </a:xfrm>
        </p:spPr>
        <p:txBody>
          <a:bodyPr/>
          <a:lstStyle/>
          <a:p>
            <a:pPr algn="ctr"/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定義和診斷</a:t>
            </a:r>
            <a:endParaRPr lang="zh-TW" altLang="en-US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>
          <a:xfrm>
            <a:off x="691060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1997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(Hong Kong)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TW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發燒、咳嗽或喉嚨痛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病毒培養呈現陽性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血清抗體檢測上升四倍</a:t>
            </a: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138427" y="2320075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7"/>
          <p:cNvSpPr>
            <a:spLocks noGrp="1"/>
          </p:cNvSpPr>
          <p:nvPr>
            <p:ph sz="half" idx="1"/>
          </p:nvPr>
        </p:nvSpPr>
        <p:spPr>
          <a:xfrm>
            <a:off x="6075235" y="1825625"/>
            <a:ext cx="5341375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2008</a:t>
            </a: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年</a:t>
            </a:r>
            <a:r>
              <a:rPr kumimoji="1" lang="en-US" altLang="zh-TW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(China)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buNone/>
            </a:pPr>
            <a:endParaRPr kumimoji="1" lang="en-US" altLang="zh-TW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疑似肺炎或流感症狀</a:t>
            </a:r>
            <a:endParaRPr kumimoji="1" lang="en-US" altLang="zh-CN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病毒分離、</a:t>
            </a:r>
            <a:r>
              <a:rPr kumimoji="1" lang="en-US" altLang="zh-CN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RT-PCR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血清抗體檢測</a:t>
            </a:r>
            <a:endParaRPr kumimoji="1" lang="zh-TW" altLang="en-US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602491" y="2339401"/>
            <a:ext cx="4286865" cy="983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7546A6-3D78-794A-AF55-C528F99317B7}"/>
              </a:ext>
            </a:extLst>
          </p:cNvPr>
          <p:cNvSpPr txBox="1"/>
          <p:nvPr/>
        </p:nvSpPr>
        <p:spPr>
          <a:xfrm>
            <a:off x="11807156" y="6450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8244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BFF51F55-EC46-4247-8753-0945935F437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35</a:t>
            </a:r>
            <a:endParaRPr kumimoji="1" lang="zh-TW" altLang="en-US" dirty="0"/>
          </a:p>
        </p:txBody>
      </p:sp>
      <p:graphicFrame>
        <p:nvGraphicFramePr>
          <p:cNvPr id="10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32144" y="1483894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FAC4F70-D37A-0A43-9587-985D997CEC0E}"/>
              </a:ext>
            </a:extLst>
          </p:cNvPr>
          <p:cNvSpPr/>
          <p:nvPr/>
        </p:nvSpPr>
        <p:spPr>
          <a:xfrm>
            <a:off x="2144338" y="2163172"/>
            <a:ext cx="7125786" cy="2857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0" y="158331"/>
            <a:ext cx="1159553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Step1-1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Model Selection by backward selection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2855880" y="5977198"/>
            <a:ext cx="6662658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Where X1=Age, X2=Alcohol, X3=Smoke</a:t>
            </a:r>
            <a:endParaRPr kumimoji="1"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07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BFF51F55-EC46-4247-8753-0945935F437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35</a:t>
            </a:r>
            <a:endParaRPr kumimoji="1" lang="zh-TW" altLang="en-US" dirty="0"/>
          </a:p>
        </p:txBody>
      </p:sp>
      <p:graphicFrame>
        <p:nvGraphicFramePr>
          <p:cNvPr id="10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32144" y="1483894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FAC4F70-D37A-0A43-9587-985D997CEC0E}"/>
              </a:ext>
            </a:extLst>
          </p:cNvPr>
          <p:cNvSpPr/>
          <p:nvPr/>
        </p:nvSpPr>
        <p:spPr>
          <a:xfrm>
            <a:off x="2117035" y="2564523"/>
            <a:ext cx="8445862" cy="3468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B7B9E7-000A-B44F-988F-91C9FFBE3048}"/>
              </a:ext>
            </a:extLst>
          </p:cNvPr>
          <p:cNvSpPr txBox="1"/>
          <p:nvPr/>
        </p:nvSpPr>
        <p:spPr>
          <a:xfrm rot="16200000">
            <a:off x="1315957" y="1955221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⇣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610" y="2526568"/>
            <a:ext cx="422751" cy="42275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0" y="158331"/>
            <a:ext cx="1159553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Step1-1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Model Selection by backward selection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2855880" y="5977198"/>
            <a:ext cx="6662658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Where X1=Age, X2=Alcohol, X3=Smoke</a:t>
            </a:r>
            <a:endParaRPr kumimoji="1"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484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BFF51F55-EC46-4247-8753-0945935F437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35</a:t>
            </a:r>
            <a:endParaRPr kumimoji="1" lang="zh-TW" altLang="en-US" dirty="0"/>
          </a:p>
        </p:txBody>
      </p:sp>
      <p:graphicFrame>
        <p:nvGraphicFramePr>
          <p:cNvPr id="10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32144" y="1483894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FAC4F70-D37A-0A43-9587-985D997CEC0E}"/>
              </a:ext>
            </a:extLst>
          </p:cNvPr>
          <p:cNvSpPr/>
          <p:nvPr/>
        </p:nvSpPr>
        <p:spPr>
          <a:xfrm>
            <a:off x="2117035" y="3080004"/>
            <a:ext cx="8445862" cy="2517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B7B9E7-000A-B44F-988F-91C9FFBE3048}"/>
              </a:ext>
            </a:extLst>
          </p:cNvPr>
          <p:cNvSpPr txBox="1"/>
          <p:nvPr/>
        </p:nvSpPr>
        <p:spPr>
          <a:xfrm rot="16200000">
            <a:off x="1315957" y="1955221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⇣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079" y="2994516"/>
            <a:ext cx="422751" cy="42275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0" y="158331"/>
            <a:ext cx="1159553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Step1-1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Model Selection by backward selection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2855880" y="5977198"/>
            <a:ext cx="6662658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Where X1=Age, X2=Alcohol, X3=Smoke</a:t>
            </a:r>
            <a:endParaRPr kumimoji="1"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188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BFF51F55-EC46-4247-8753-0945935F437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35</a:t>
            </a:r>
            <a:endParaRPr kumimoji="1" lang="zh-TW" altLang="en-US" dirty="0"/>
          </a:p>
        </p:txBody>
      </p:sp>
      <p:graphicFrame>
        <p:nvGraphicFramePr>
          <p:cNvPr id="10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32144" y="1483894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EB7B9E7-000A-B44F-988F-91C9FFBE3048}"/>
              </a:ext>
            </a:extLst>
          </p:cNvPr>
          <p:cNvSpPr txBox="1"/>
          <p:nvPr/>
        </p:nvSpPr>
        <p:spPr>
          <a:xfrm rot="16200000">
            <a:off x="1315958" y="2328968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⇣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521" y="2489108"/>
            <a:ext cx="422751" cy="42275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0" y="158331"/>
            <a:ext cx="1159553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Step1-1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Model Selection by backward selection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2855880" y="5977198"/>
            <a:ext cx="6662658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Where X1=Age, X2=Alcohol, X3=Smoke</a:t>
            </a:r>
            <a:endParaRPr kumimoji="1"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497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BFF51F55-EC46-4247-8753-0945935F437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35</a:t>
            </a:r>
            <a:endParaRPr kumimoji="1" lang="zh-TW" altLang="en-US" dirty="0"/>
          </a:p>
        </p:txBody>
      </p:sp>
      <p:graphicFrame>
        <p:nvGraphicFramePr>
          <p:cNvPr id="10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32144" y="1483894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FAC4F70-D37A-0A43-9587-985D997CEC0E}"/>
              </a:ext>
            </a:extLst>
          </p:cNvPr>
          <p:cNvSpPr/>
          <p:nvPr/>
        </p:nvSpPr>
        <p:spPr>
          <a:xfrm>
            <a:off x="2117035" y="3931342"/>
            <a:ext cx="8445862" cy="2517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B7B9E7-000A-B44F-988F-91C9FFBE3048}"/>
              </a:ext>
            </a:extLst>
          </p:cNvPr>
          <p:cNvSpPr txBox="1"/>
          <p:nvPr/>
        </p:nvSpPr>
        <p:spPr>
          <a:xfrm rot="16200000">
            <a:off x="1315958" y="2312572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⇣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079" y="2499123"/>
            <a:ext cx="422751" cy="42275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0" y="158331"/>
            <a:ext cx="1159553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Step1-1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Model Selection by backward selection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2855880" y="5977198"/>
            <a:ext cx="6662658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Where X1=Age, X2=Alcohol, X3=Smoke</a:t>
            </a:r>
            <a:endParaRPr kumimoji="1"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914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BFF51F55-EC46-4247-8753-0945935F437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35</a:t>
            </a:r>
            <a:endParaRPr kumimoji="1" lang="zh-TW" altLang="en-US" dirty="0"/>
          </a:p>
        </p:txBody>
      </p:sp>
      <p:graphicFrame>
        <p:nvGraphicFramePr>
          <p:cNvPr id="10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32144" y="1483894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FAC4F70-D37A-0A43-9587-985D997CEC0E}"/>
              </a:ext>
            </a:extLst>
          </p:cNvPr>
          <p:cNvSpPr/>
          <p:nvPr/>
        </p:nvSpPr>
        <p:spPr>
          <a:xfrm>
            <a:off x="2265000" y="3507382"/>
            <a:ext cx="8445862" cy="2517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B7B9E7-000A-B44F-988F-91C9FFBE3048}"/>
              </a:ext>
            </a:extLst>
          </p:cNvPr>
          <p:cNvSpPr txBox="1"/>
          <p:nvPr/>
        </p:nvSpPr>
        <p:spPr>
          <a:xfrm rot="16200000">
            <a:off x="1315958" y="2312572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⇣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079" y="3454725"/>
            <a:ext cx="422751" cy="42275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0" y="158331"/>
            <a:ext cx="1159553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Step1-1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Model Selection by backward selection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2855880" y="5977198"/>
            <a:ext cx="6662658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Where X1=Age, X2=Alcohol, X3=Smoke</a:t>
            </a:r>
            <a:endParaRPr kumimoji="1"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928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BFF51F55-EC46-4247-8753-0945935F437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35</a:t>
            </a:r>
            <a:endParaRPr kumimoji="1" lang="zh-TW" altLang="en-US" dirty="0"/>
          </a:p>
        </p:txBody>
      </p:sp>
      <p:graphicFrame>
        <p:nvGraphicFramePr>
          <p:cNvPr id="10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32144" y="1483894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FAC4F70-D37A-0A43-9587-985D997CEC0E}"/>
              </a:ext>
            </a:extLst>
          </p:cNvPr>
          <p:cNvSpPr/>
          <p:nvPr/>
        </p:nvSpPr>
        <p:spPr>
          <a:xfrm>
            <a:off x="2117035" y="4372776"/>
            <a:ext cx="8445862" cy="2517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B7B9E7-000A-B44F-988F-91C9FFBE3048}"/>
              </a:ext>
            </a:extLst>
          </p:cNvPr>
          <p:cNvSpPr txBox="1"/>
          <p:nvPr/>
        </p:nvSpPr>
        <p:spPr>
          <a:xfrm rot="16200000">
            <a:off x="1397482" y="3281389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⇣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079" y="3454725"/>
            <a:ext cx="422751" cy="42275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0" y="158331"/>
            <a:ext cx="1159553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Step1-1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Model Selection by backward selection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2855880" y="5977198"/>
            <a:ext cx="6662658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Where X1=Age, X2=Alcohol, X3=Smoke</a:t>
            </a:r>
            <a:endParaRPr kumimoji="1"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41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BFF51F55-EC46-4247-8753-0945935F437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35</a:t>
            </a:r>
            <a:endParaRPr kumimoji="1" lang="zh-TW" altLang="en-US" dirty="0"/>
          </a:p>
        </p:txBody>
      </p:sp>
      <p:graphicFrame>
        <p:nvGraphicFramePr>
          <p:cNvPr id="10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32144" y="1483894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FAC4F70-D37A-0A43-9587-985D997CEC0E}"/>
              </a:ext>
            </a:extLst>
          </p:cNvPr>
          <p:cNvSpPr/>
          <p:nvPr/>
        </p:nvSpPr>
        <p:spPr>
          <a:xfrm>
            <a:off x="2117035" y="4782680"/>
            <a:ext cx="8445862" cy="2517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B7B9E7-000A-B44F-988F-91C9FFBE3048}"/>
              </a:ext>
            </a:extLst>
          </p:cNvPr>
          <p:cNvSpPr txBox="1"/>
          <p:nvPr/>
        </p:nvSpPr>
        <p:spPr>
          <a:xfrm rot="16200000">
            <a:off x="1397482" y="3281389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⇣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079" y="3454725"/>
            <a:ext cx="422751" cy="42275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0" y="158331"/>
            <a:ext cx="1159553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Step1-1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Model Selection by backward selection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2855880" y="5977198"/>
            <a:ext cx="6662658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Where X1=Age, X2=Alcohol, X3=Smoke</a:t>
            </a:r>
            <a:endParaRPr kumimoji="1"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814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D564AE-530A-E14C-BE11-20D7F0E304A3}"/>
              </a:ext>
            </a:extLst>
          </p:cNvPr>
          <p:cNvSpPr txBox="1"/>
          <p:nvPr/>
        </p:nvSpPr>
        <p:spPr>
          <a:xfrm>
            <a:off x="592757" y="5866104"/>
            <a:ext cx="11392221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chemeClr val="accent1">
                    <a:lumMod val="75000"/>
                  </a:schemeClr>
                </a:solidFill>
              </a:rPr>
              <a:t>By backward selection ⇢ </a:t>
            </a:r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kumimoji="1" lang="en-US" altLang="zh-TW" sz="32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Age(X1) </a:t>
            </a:r>
            <a:r>
              <a:rPr kumimoji="1" lang="en-US" altLang="zh-TW" sz="3200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Alcohol(X2) </a:t>
            </a:r>
            <a:r>
              <a:rPr kumimoji="1" lang="en-US" altLang="zh-TW" sz="3200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kumimoji="1" lang="en-US" altLang="zh-TW" sz="3200" dirty="0" smtClean="0">
                <a:solidFill>
                  <a:schemeClr val="accent1">
                    <a:lumMod val="75000"/>
                  </a:schemeClr>
                </a:solidFill>
              </a:rPr>
              <a:t>Smoke(X3)</a:t>
            </a:r>
            <a:endParaRPr kumimoji="1"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F51F55-EC46-4247-8753-0945935F437D}"/>
              </a:ext>
            </a:extLst>
          </p:cNvPr>
          <p:cNvSpPr txBox="1"/>
          <p:nvPr/>
        </p:nvSpPr>
        <p:spPr>
          <a:xfrm>
            <a:off x="11775626" y="6450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35</a:t>
            </a:r>
            <a:endParaRPr kumimoji="1" lang="zh-TW" altLang="en-US" dirty="0"/>
          </a:p>
        </p:txBody>
      </p:sp>
      <p:graphicFrame>
        <p:nvGraphicFramePr>
          <p:cNvPr id="10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32144" y="1483894"/>
          <a:ext cx="8911575" cy="404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82">
                  <a:extLst>
                    <a:ext uri="{9D8B030D-6E8A-4147-A177-3AD203B41FA5}">
                      <a16:colId xmlns:a16="http://schemas.microsoft.com/office/drawing/2014/main" val="2572301980"/>
                    </a:ext>
                  </a:extLst>
                </a:gridCol>
                <a:gridCol w="3821839">
                  <a:extLst>
                    <a:ext uri="{9D8B030D-6E8A-4147-A177-3AD203B41FA5}">
                      <a16:colId xmlns:a16="http://schemas.microsoft.com/office/drawing/2014/main" val="612647840"/>
                    </a:ext>
                  </a:extLst>
                </a:gridCol>
                <a:gridCol w="1327627">
                  <a:extLst>
                    <a:ext uri="{9D8B030D-6E8A-4147-A177-3AD203B41FA5}">
                      <a16:colId xmlns:a16="http://schemas.microsoft.com/office/drawing/2014/main" val="162605891"/>
                    </a:ext>
                  </a:extLst>
                </a:gridCol>
                <a:gridCol w="1252680">
                  <a:extLst>
                    <a:ext uri="{9D8B030D-6E8A-4147-A177-3AD203B41FA5}">
                      <a16:colId xmlns:a16="http://schemas.microsoft.com/office/drawing/2014/main" val="175232862"/>
                    </a:ext>
                  </a:extLst>
                </a:gridCol>
                <a:gridCol w="1520347">
                  <a:extLst>
                    <a:ext uri="{9D8B030D-6E8A-4147-A177-3AD203B41FA5}">
                      <a16:colId xmlns:a16="http://schemas.microsoft.com/office/drawing/2014/main" val="692748329"/>
                    </a:ext>
                  </a:extLst>
                </a:gridCol>
              </a:tblGrid>
              <a:tr h="5548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Predictors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Deviance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AIC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Models Compared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3664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X1+X2+X3+X1*X2+X1*X3+X2*X3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674.22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457772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X1+X2+X3+X1*X2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697.36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747.86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2a-1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82579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X1+X2+X3+X1*X3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693.86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751.36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2b-1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22582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718.02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742.02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3a-2a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93175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X1+X2+X1*X2</a:t>
                      </a:r>
                      <a:endParaRPr lang="en-US" b="1" dirty="0" smtClean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710.25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758.25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3b-2a</a:t>
                      </a:r>
                      <a:endParaRPr lang="en-US" b="1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847430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X1+X2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733.59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751.59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4a-3a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57760"/>
                  </a:ext>
                </a:extLst>
              </a:tr>
              <a:tr h="4859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X1+X3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831.68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849.68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415447"/>
                  </a:ext>
                </a:extLst>
              </a:tr>
              <a:tr h="30265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4c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X2+x3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839.25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853.25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4b-3a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02027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FAC4F70-D37A-0A43-9587-985D997CEC0E}"/>
              </a:ext>
            </a:extLst>
          </p:cNvPr>
          <p:cNvSpPr/>
          <p:nvPr/>
        </p:nvSpPr>
        <p:spPr>
          <a:xfrm>
            <a:off x="2117035" y="5244996"/>
            <a:ext cx="8445862" cy="2517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EB7B9E7-000A-B44F-988F-91C9FFBE3048}"/>
              </a:ext>
            </a:extLst>
          </p:cNvPr>
          <p:cNvSpPr txBox="1"/>
          <p:nvPr/>
        </p:nvSpPr>
        <p:spPr>
          <a:xfrm rot="16200000">
            <a:off x="1397482" y="3281389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⇣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079" y="3454725"/>
            <a:ext cx="422751" cy="422751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40" y="158331"/>
            <a:ext cx="11595538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Step1-1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Model Selection by backward selection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9520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B18AD0B6-950F-5E49-B506-846B81F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Step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1-2 Take Model </a:t>
            </a:r>
            <a:endParaRPr lang="zh-TW" altLang="en-US" dirty="0">
              <a:solidFill>
                <a:schemeClr val="accent1">
                  <a:lumMod val="50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571E36B-09FA-314E-A8A5-006EABAB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17098"/>
              </p:ext>
            </p:extLst>
          </p:nvPr>
        </p:nvGraphicFramePr>
        <p:xfrm>
          <a:off x="2032000" y="1501502"/>
          <a:ext cx="812800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778399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5502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587218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47715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842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Estimate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Standard error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Z-value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36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r>
                        <a:rPr lang="en-US" altLang="zh-TW" dirty="0" smtClean="0"/>
                        <a:t>ntercept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-6.5630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1.0594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-6.195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5.82e-10***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3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1.8037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1.0855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1.662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0.096588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1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3.3800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1.0461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3.231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0.001234***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4.0766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1.0420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3.912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9.14e-05***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0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Age=5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4.5845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1.0519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4.358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1.31e-05***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2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Age=6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4.5629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1.0976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4.157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3.22e-05***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3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Alcohol=2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1.4339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0.2481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5.779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7.53e-09***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7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Alcohol=3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1.9850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7.021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2.20e-12***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4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Alcohol=4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3.2260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0.3634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8.876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</a:t>
                      </a:r>
                      <a:r>
                        <a:rPr lang="en-US" altLang="zh-TW" dirty="0" smtClean="0"/>
                        <a:t>2e-16***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6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Smoke=2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0.4410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0.2258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1.954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0.050744.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Smoke=3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0.5092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1.889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0.058930.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2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Smoke=4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1.2755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3.751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0.000176***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79465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251A6EB-C985-A74C-BFAE-6D9F80DDE914}"/>
              </a:ext>
            </a:extLst>
          </p:cNvPr>
          <p:cNvSpPr txBox="1"/>
          <p:nvPr/>
        </p:nvSpPr>
        <p:spPr>
          <a:xfrm>
            <a:off x="3606632" y="6488668"/>
            <a:ext cx="620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Null deviance = </a:t>
            </a:r>
            <a:r>
              <a:rPr kumimoji="1" lang="en-US" altLang="zh-TW" dirty="0" smtClean="0"/>
              <a:t>978.55, </a:t>
            </a:r>
            <a:r>
              <a:rPr kumimoji="1" lang="en-US" altLang="zh-TW" dirty="0"/>
              <a:t>Residual deviance = </a:t>
            </a:r>
            <a:r>
              <a:rPr kumimoji="1" lang="en-US" altLang="zh-TW" dirty="0" smtClean="0"/>
              <a:t>718.12, AIC=742.02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418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5300</Words>
  <Application>Microsoft Office PowerPoint</Application>
  <PresentationFormat>寬螢幕</PresentationFormat>
  <Paragraphs>2398</Paragraphs>
  <Slides>113</Slides>
  <Notes>82</Notes>
  <HiddenSlides>13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113</vt:i4>
      </vt:variant>
    </vt:vector>
  </HeadingPairs>
  <TitlesOfParts>
    <vt:vector size="128" baseType="lpstr">
      <vt:lpstr>Adobe Heiti Std R</vt:lpstr>
      <vt:lpstr>等线</vt:lpstr>
      <vt:lpstr>Gen Shin Gothic Monospace Light</vt:lpstr>
      <vt:lpstr>Kozuka Mincho Pro B</vt:lpstr>
      <vt:lpstr>OCR A Std</vt:lpstr>
      <vt:lpstr>Orator Std</vt:lpstr>
      <vt:lpstr>華康仿宋體W4(P)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outline</vt:lpstr>
      <vt:lpstr>PowerPoint 簡報</vt:lpstr>
      <vt:lpstr>PowerPoint 簡報</vt:lpstr>
      <vt:lpstr>定義和診斷</vt:lpstr>
      <vt:lpstr>定義和診斷</vt:lpstr>
      <vt:lpstr>定義和診斷</vt:lpstr>
      <vt:lpstr>定義和診斷</vt:lpstr>
      <vt:lpstr>定義和診斷</vt:lpstr>
      <vt:lpstr>PowerPoint 簡報</vt:lpstr>
      <vt:lpstr>動機與目的</vt:lpstr>
      <vt:lpstr>動機與目的</vt:lpstr>
      <vt:lpstr>動機與目的</vt:lpstr>
      <vt:lpstr>動機與目的</vt:lpstr>
      <vt:lpstr>動機與目的</vt:lpstr>
      <vt:lpstr>PowerPoint 簡報</vt:lpstr>
      <vt:lpstr>研究設計 (樣本數與來源)</vt:lpstr>
      <vt:lpstr>研究設計 (樣本數與來源)</vt:lpstr>
      <vt:lpstr>研究設計 (樣本數與來源)</vt:lpstr>
      <vt:lpstr>研究設計 (暴露測量)</vt:lpstr>
      <vt:lpstr>研究設計 (暴露測量)</vt:lpstr>
      <vt:lpstr>研究設計 (暴露測量)</vt:lpstr>
      <vt:lpstr>PowerPoint 簡報</vt:lpstr>
      <vt:lpstr>PowerPoint 簡報</vt:lpstr>
      <vt:lpstr>PowerPoint 簡報</vt:lpstr>
      <vt:lpstr>研究結果</vt:lpstr>
      <vt:lpstr>研究結果</vt:lpstr>
      <vt:lpstr>研究結果</vt:lpstr>
      <vt:lpstr>研究結果(1997)</vt:lpstr>
      <vt:lpstr>研究結果(2008)</vt:lpstr>
      <vt:lpstr>PowerPoint 簡報</vt:lpstr>
      <vt:lpstr>偏差來源與影響</vt:lpstr>
      <vt:lpstr>偏差來源與影響</vt:lpstr>
      <vt:lpstr>偏差來源與影響</vt:lpstr>
      <vt:lpstr>偏差來源與影響</vt:lpstr>
      <vt:lpstr>PowerPoint 簡報</vt:lpstr>
      <vt:lpstr>PowerPoint 簡報</vt:lpstr>
      <vt:lpstr>10年前 vs. 10年後</vt:lpstr>
      <vt:lpstr>10年前 vs. 10年後</vt:lpstr>
      <vt:lpstr>10年前 vs. 10年後</vt:lpstr>
      <vt:lpstr>PowerPoint 簡報</vt:lpstr>
      <vt:lpstr>PowerPoint 簡報</vt:lpstr>
      <vt:lpstr>研究意義</vt:lpstr>
      <vt:lpstr>研究意義</vt:lpstr>
      <vt:lpstr>研究意義</vt:lpstr>
      <vt:lpstr>研究意義</vt:lpstr>
      <vt:lpstr>研究意義</vt:lpstr>
      <vt:lpstr>PowerPoint 簡報</vt:lpstr>
      <vt:lpstr>其他建議</vt:lpstr>
      <vt:lpstr>其他建議</vt:lpstr>
      <vt:lpstr>PowerPoint 簡報</vt:lpstr>
      <vt:lpstr>PowerPoint 簡報</vt:lpstr>
      <vt:lpstr>PowerPoint 簡報</vt:lpstr>
      <vt:lpstr>PowerPoint 簡報</vt:lpstr>
      <vt:lpstr>Crude odds ratio</vt:lpstr>
      <vt:lpstr>Crude odds ratio</vt:lpstr>
      <vt:lpstr>Crude odds ratio</vt:lpstr>
      <vt:lpstr>Crude odds ratio</vt:lpstr>
      <vt:lpstr>Crude odds ratio</vt:lpstr>
      <vt:lpstr>Crude odds ratio</vt:lpstr>
      <vt:lpstr>PowerPoint 簡報</vt:lpstr>
      <vt:lpstr>干擾因子-固定變項Age</vt:lpstr>
      <vt:lpstr>干擾因子-固定變項Age</vt:lpstr>
      <vt:lpstr>干擾因子-固定變項Age</vt:lpstr>
      <vt:lpstr>干擾因子-固定變項Alcohol</vt:lpstr>
      <vt:lpstr>干擾因子-固定變項Alcohol</vt:lpstr>
      <vt:lpstr>干擾因子-固定變項Alcohol</vt:lpstr>
      <vt:lpstr>干擾因子-固定變項Smoke</vt:lpstr>
      <vt:lpstr>干擾因子-固定變項Smoke</vt:lpstr>
      <vt:lpstr>干擾因子-固定變項Smoke</vt:lpstr>
      <vt:lpstr>PowerPoint 簡報</vt:lpstr>
      <vt:lpstr>交互作用-Alcohol / Age</vt:lpstr>
      <vt:lpstr>交互作用-Alcohol / Age</vt:lpstr>
      <vt:lpstr>交互作用-Age / Smoke</vt:lpstr>
      <vt:lpstr>交互作用-Age / Smoke</vt:lpstr>
      <vt:lpstr>交互作用-Smoke / Alcohol</vt:lpstr>
      <vt:lpstr>交互作用-Smoke / Alcohol</vt:lpstr>
      <vt:lpstr>PowerPoint 簡報</vt:lpstr>
      <vt:lpstr>PowerPoint 簡報</vt:lpstr>
      <vt:lpstr>PowerPoint 簡報</vt:lpstr>
      <vt:lpstr>Cramer V correlation Test</vt:lpstr>
      <vt:lpstr>Cramer V correlation Test</vt:lpstr>
      <vt:lpstr>PowerPoint 簡報</vt:lpstr>
      <vt:lpstr>Background knowledge</vt:lpstr>
      <vt:lpstr>Background knowledge</vt:lpstr>
      <vt:lpstr>Background knowledge</vt:lpstr>
      <vt:lpstr>Step1-1：Model Selection by backward selection </vt:lpstr>
      <vt:lpstr>Step1-1：Model Selection by backward selection </vt:lpstr>
      <vt:lpstr>Step1-1：Model Selection by backward selection </vt:lpstr>
      <vt:lpstr>Step1-1：Model Selection by backward selection </vt:lpstr>
      <vt:lpstr>Step1-1：Model Selection by backward selection </vt:lpstr>
      <vt:lpstr>Step1-1：Model Selection by backward selection </vt:lpstr>
      <vt:lpstr>Step1-1：Model Selection by backward selection </vt:lpstr>
      <vt:lpstr>Step1-1：Model Selection by backward selection </vt:lpstr>
      <vt:lpstr>Step1-1：Model Selection by backward selection </vt:lpstr>
      <vt:lpstr>Step1-1：Model Selection by backward selection </vt:lpstr>
      <vt:lpstr>Step 1-2 Take Model </vt:lpstr>
      <vt:lpstr>Step 2 Model Test</vt:lpstr>
      <vt:lpstr>Step 3 Problem</vt:lpstr>
      <vt:lpstr>Step 3 Problem</vt:lpstr>
      <vt:lpstr>Step 4 Another Model  </vt:lpstr>
      <vt:lpstr>Step 4 Another Model selection by backward</vt:lpstr>
      <vt:lpstr>Step 5 Test Model</vt:lpstr>
      <vt:lpstr>Step 5 Test Model</vt:lpstr>
      <vt:lpstr>Step 6 Take Model</vt:lpstr>
      <vt:lpstr>Step 7 Meaning of parameter</vt:lpstr>
      <vt:lpstr>PowerPoint 簡報</vt:lpstr>
      <vt:lpstr>Cochran-Armitage Trend Test</vt:lpstr>
      <vt:lpstr>Proportion table</vt:lpstr>
      <vt:lpstr>PowerPoint 簡報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Case-control Study</dc:title>
  <dc:creator>Petersu</dc:creator>
  <cp:lastModifiedBy>Windows 使用者</cp:lastModifiedBy>
  <cp:revision>156</cp:revision>
  <cp:lastPrinted>2018-10-30T06:52:44Z</cp:lastPrinted>
  <dcterms:created xsi:type="dcterms:W3CDTF">2018-10-23T13:15:06Z</dcterms:created>
  <dcterms:modified xsi:type="dcterms:W3CDTF">2018-10-30T10:32:44Z</dcterms:modified>
</cp:coreProperties>
</file>