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9" r:id="rId5"/>
    <p:sldId id="262" r:id="rId6"/>
    <p:sldId id="263" r:id="rId7"/>
    <p:sldId id="264" r:id="rId8"/>
    <p:sldId id="270" r:id="rId9"/>
    <p:sldId id="271" r:id="rId10"/>
    <p:sldId id="267" r:id="rId11"/>
    <p:sldId id="258" r:id="rId12"/>
    <p:sldId id="259" r:id="rId13"/>
    <p:sldId id="257" r:id="rId14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444" y="688974"/>
            <a:ext cx="71571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1"/>
                </a:lnTo>
                <a:lnTo>
                  <a:pt x="8959784" y="6543130"/>
                </a:lnTo>
                <a:lnTo>
                  <a:pt x="8932012" y="6579937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2"/>
                </a:lnTo>
                <a:lnTo>
                  <a:pt x="8778290" y="6679438"/>
                </a:lnTo>
                <a:lnTo>
                  <a:pt x="8731751" y="6689829"/>
                </a:lnTo>
                <a:lnTo>
                  <a:pt x="8682990" y="6693406"/>
                </a:lnTo>
                <a:lnTo>
                  <a:pt x="329920" y="6693406"/>
                </a:lnTo>
                <a:lnTo>
                  <a:pt x="281168" y="6689829"/>
                </a:lnTo>
                <a:lnTo>
                  <a:pt x="234636" y="6679438"/>
                </a:lnTo>
                <a:lnTo>
                  <a:pt x="190835" y="6662742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7"/>
                </a:lnTo>
                <a:lnTo>
                  <a:pt x="53153" y="6543130"/>
                </a:lnTo>
                <a:lnTo>
                  <a:pt x="30664" y="6502571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639" y="459104"/>
            <a:ext cx="297815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8138" y="3054413"/>
            <a:ext cx="4073525" cy="211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19615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" y="70103"/>
            <a:ext cx="9012936" cy="6690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1" y="70103"/>
            <a:ext cx="9013190" cy="6690359"/>
          </a:xfrm>
          <a:custGeom>
            <a:avLst/>
            <a:gdLst/>
            <a:ahLst/>
            <a:cxnLst/>
            <a:rect l="l" t="t" r="r" b="b"/>
            <a:pathLst>
              <a:path w="9013190" h="6690359">
                <a:moveTo>
                  <a:pt x="0" y="329819"/>
                </a:moveTo>
                <a:lnTo>
                  <a:pt x="3575" y="281088"/>
                </a:lnTo>
                <a:lnTo>
                  <a:pt x="13961" y="234576"/>
                </a:lnTo>
                <a:lnTo>
                  <a:pt x="30648" y="190791"/>
                </a:lnTo>
                <a:lnTo>
                  <a:pt x="53126" y="150245"/>
                </a:lnTo>
                <a:lnTo>
                  <a:pt x="80884" y="113448"/>
                </a:lnTo>
                <a:lnTo>
                  <a:pt x="113414" y="80911"/>
                </a:lnTo>
                <a:lnTo>
                  <a:pt x="150203" y="53144"/>
                </a:lnTo>
                <a:lnTo>
                  <a:pt x="190744" y="30660"/>
                </a:lnTo>
                <a:lnTo>
                  <a:pt x="234525" y="13967"/>
                </a:lnTo>
                <a:lnTo>
                  <a:pt x="281036" y="3576"/>
                </a:lnTo>
                <a:lnTo>
                  <a:pt x="329768" y="0"/>
                </a:lnTo>
                <a:lnTo>
                  <a:pt x="8683117" y="0"/>
                </a:lnTo>
                <a:lnTo>
                  <a:pt x="8731847" y="3576"/>
                </a:lnTo>
                <a:lnTo>
                  <a:pt x="8778359" y="13967"/>
                </a:lnTo>
                <a:lnTo>
                  <a:pt x="8822144" y="30660"/>
                </a:lnTo>
                <a:lnTo>
                  <a:pt x="8862690" y="53144"/>
                </a:lnTo>
                <a:lnTo>
                  <a:pt x="8899487" y="80911"/>
                </a:lnTo>
                <a:lnTo>
                  <a:pt x="8932024" y="113448"/>
                </a:lnTo>
                <a:lnTo>
                  <a:pt x="8959791" y="150245"/>
                </a:lnTo>
                <a:lnTo>
                  <a:pt x="8982275" y="190791"/>
                </a:lnTo>
                <a:lnTo>
                  <a:pt x="8998968" y="234576"/>
                </a:lnTo>
                <a:lnTo>
                  <a:pt x="9009359" y="281088"/>
                </a:lnTo>
                <a:lnTo>
                  <a:pt x="9012936" y="329819"/>
                </a:lnTo>
                <a:lnTo>
                  <a:pt x="9012936" y="6360591"/>
                </a:lnTo>
                <a:lnTo>
                  <a:pt x="9009359" y="6409323"/>
                </a:lnTo>
                <a:lnTo>
                  <a:pt x="8998968" y="6455834"/>
                </a:lnTo>
                <a:lnTo>
                  <a:pt x="8982275" y="6499615"/>
                </a:lnTo>
                <a:lnTo>
                  <a:pt x="8959791" y="6540156"/>
                </a:lnTo>
                <a:lnTo>
                  <a:pt x="8932024" y="6576945"/>
                </a:lnTo>
                <a:lnTo>
                  <a:pt x="8899487" y="6609475"/>
                </a:lnTo>
                <a:lnTo>
                  <a:pt x="8862690" y="6637233"/>
                </a:lnTo>
                <a:lnTo>
                  <a:pt x="8822144" y="6659711"/>
                </a:lnTo>
                <a:lnTo>
                  <a:pt x="8778359" y="6676398"/>
                </a:lnTo>
                <a:lnTo>
                  <a:pt x="8731847" y="6686784"/>
                </a:lnTo>
                <a:lnTo>
                  <a:pt x="8683117" y="6690360"/>
                </a:lnTo>
                <a:lnTo>
                  <a:pt x="329768" y="6690360"/>
                </a:lnTo>
                <a:lnTo>
                  <a:pt x="281036" y="6686784"/>
                </a:lnTo>
                <a:lnTo>
                  <a:pt x="234525" y="6676398"/>
                </a:lnTo>
                <a:lnTo>
                  <a:pt x="190744" y="6659711"/>
                </a:lnTo>
                <a:lnTo>
                  <a:pt x="150203" y="6637233"/>
                </a:lnTo>
                <a:lnTo>
                  <a:pt x="113414" y="6609475"/>
                </a:lnTo>
                <a:lnTo>
                  <a:pt x="80884" y="6576945"/>
                </a:lnTo>
                <a:lnTo>
                  <a:pt x="53126" y="6540156"/>
                </a:lnTo>
                <a:lnTo>
                  <a:pt x="30648" y="6499615"/>
                </a:lnTo>
                <a:lnTo>
                  <a:pt x="13961" y="6455834"/>
                </a:lnTo>
                <a:lnTo>
                  <a:pt x="3575" y="6409323"/>
                </a:lnTo>
                <a:lnTo>
                  <a:pt x="0" y="6360591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07" y="1397508"/>
            <a:ext cx="9019540" cy="120650"/>
          </a:xfrm>
          <a:custGeom>
            <a:avLst/>
            <a:gdLst/>
            <a:ahLst/>
            <a:cxnLst/>
            <a:rect l="l" t="t" r="r" b="b"/>
            <a:pathLst>
              <a:path w="9019540" h="120650">
                <a:moveTo>
                  <a:pt x="0" y="120396"/>
                </a:moveTo>
                <a:lnTo>
                  <a:pt x="9019032" y="120396"/>
                </a:lnTo>
                <a:lnTo>
                  <a:pt x="9019032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07" y="2976372"/>
            <a:ext cx="9019540" cy="111760"/>
          </a:xfrm>
          <a:custGeom>
            <a:avLst/>
            <a:gdLst/>
            <a:ahLst/>
            <a:cxnLst/>
            <a:rect l="l" t="t" r="r" b="b"/>
            <a:pathLst>
              <a:path w="9019540" h="111760">
                <a:moveTo>
                  <a:pt x="0" y="111251"/>
                </a:moveTo>
                <a:lnTo>
                  <a:pt x="9019032" y="111251"/>
                </a:lnTo>
                <a:lnTo>
                  <a:pt x="9019032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71800" y="5029200"/>
            <a:ext cx="2905506" cy="46743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lang="en-US" sz="2400" dirty="0" smtClean="0">
                <a:latin typeface="Times New Roman"/>
                <a:cs typeface="Times New Roman"/>
              </a:rPr>
              <a:t>2020/10/14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007" y="1517903"/>
            <a:ext cx="9019540" cy="1458595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380365" rIns="0" bIns="0" rtlCol="0">
            <a:spAutoFit/>
          </a:bodyPr>
          <a:lstStyle/>
          <a:p>
            <a:pPr marL="2535555">
              <a:lnSpc>
                <a:spcPct val="100000"/>
              </a:lnSpc>
              <a:spcBef>
                <a:spcPts val="2995"/>
              </a:spcBef>
            </a:pPr>
            <a:r>
              <a:rPr sz="4000" b="0" spc="-130" dirty="0">
                <a:solidFill>
                  <a:srgbClr val="FFFFFF"/>
                </a:solidFill>
                <a:latin typeface="Trebuchet MS"/>
                <a:cs typeface="Trebuchet MS"/>
              </a:rPr>
              <a:t>Case-control</a:t>
            </a:r>
            <a:r>
              <a:rPr sz="4000" b="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0" spc="-105" dirty="0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616" y="479297"/>
            <a:ext cx="822218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>
                <a:solidFill>
                  <a:srgbClr val="696363"/>
                </a:solidFill>
                <a:latin typeface="Trebuchet MS"/>
                <a:cs typeface="Trebuchet MS"/>
              </a:rPr>
              <a:t>Dose-response </a:t>
            </a:r>
            <a:r>
              <a:rPr sz="3600" spc="-100" dirty="0">
                <a:solidFill>
                  <a:srgbClr val="696363"/>
                </a:solidFill>
                <a:latin typeface="Trebuchet MS"/>
                <a:cs typeface="Trebuchet MS"/>
              </a:rPr>
              <a:t>relationship </a:t>
            </a:r>
            <a:r>
              <a:rPr sz="3600" spc="-70" dirty="0">
                <a:solidFill>
                  <a:srgbClr val="6D6162"/>
                </a:solidFill>
                <a:latin typeface="Trebuchet MS"/>
                <a:cs typeface="Trebuchet MS"/>
              </a:rPr>
              <a:t>(2xk</a:t>
            </a:r>
            <a:r>
              <a:rPr sz="3600" spc="-535" dirty="0">
                <a:solidFill>
                  <a:srgbClr val="6D6162"/>
                </a:solidFill>
                <a:latin typeface="Trebuchet MS"/>
                <a:cs typeface="Trebuchet MS"/>
              </a:rPr>
              <a:t> </a:t>
            </a:r>
            <a:r>
              <a:rPr sz="3600" spc="-140" dirty="0">
                <a:solidFill>
                  <a:srgbClr val="6D6162"/>
                </a:solidFill>
                <a:latin typeface="Trebuchet MS"/>
                <a:cs typeface="Trebuchet MS"/>
              </a:rPr>
              <a:t>table)</a:t>
            </a:r>
            <a:endParaRPr sz="3600" dirty="0">
              <a:latin typeface="Trebuchet MS"/>
              <a:cs typeface="Trebuchet M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80826" y="1240006"/>
            <a:ext cx="5626507" cy="1720343"/>
            <a:chOff x="545833" y="1339319"/>
            <a:chExt cx="5626507" cy="1720343"/>
          </a:xfrm>
        </p:grpSpPr>
        <p:sp>
          <p:nvSpPr>
            <p:cNvPr id="5" name="object 5"/>
            <p:cNvSpPr txBox="1"/>
            <p:nvPr/>
          </p:nvSpPr>
          <p:spPr>
            <a:xfrm>
              <a:off x="545833" y="1339319"/>
              <a:ext cx="5626507" cy="172034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TW" sz="2400" dirty="0">
                  <a:solidFill>
                    <a:srgbClr val="008000"/>
                  </a:solidFill>
                  <a:latin typeface="SAS Monospace" panose="020B0609020202020204" pitchFamily="49" charset="0"/>
                </a:rPr>
                <a:t>/*categorical trend*/</a:t>
              </a:r>
              <a:endPara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TW" sz="2400" b="1" dirty="0">
                  <a:solidFill>
                    <a:srgbClr val="000080"/>
                  </a:solidFill>
                  <a:latin typeface="SAS Monospace" panose="020B0609020202020204" pitchFamily="49" charset="0"/>
                </a:rPr>
                <a:t>PROC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 </a:t>
              </a:r>
              <a:r>
                <a:rPr lang="en-US" altLang="zh-TW" sz="2400" b="1" dirty="0">
                  <a:solidFill>
                    <a:srgbClr val="000080"/>
                  </a:solidFill>
                  <a:latin typeface="SAS Monospace" panose="020B0609020202020204" pitchFamily="49" charset="0"/>
                </a:rPr>
                <a:t>FREQ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 </a:t>
              </a:r>
              <a:r>
                <a:rPr lang="en-US" altLang="zh-TW" sz="2400" dirty="0">
                  <a:solidFill>
                    <a:srgbClr val="0000FF"/>
                  </a:solidFill>
                  <a:latin typeface="SAS Monospace" panose="020B0609020202020204" pitchFamily="49" charset="0"/>
                </a:rPr>
                <a:t>DATA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=a;</a:t>
              </a:r>
            </a:p>
            <a:p>
              <a:pPr>
                <a:spcBef>
                  <a:spcPts val="600"/>
                </a:spcBef>
              </a:pPr>
              <a:r>
                <a:rPr lang="en-US" altLang="zh-TW" sz="2400" dirty="0">
                  <a:solidFill>
                    <a:srgbClr val="0000FF"/>
                  </a:solidFill>
                  <a:latin typeface="SAS Monospace" panose="020B0609020202020204" pitchFamily="49" charset="0"/>
                </a:rPr>
                <a:t>TABLES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 case*risk4/</a:t>
              </a:r>
              <a:r>
                <a:rPr lang="en-US" altLang="zh-TW" sz="2400" dirty="0">
                  <a:solidFill>
                    <a:srgbClr val="0000FF"/>
                  </a:solidFill>
                  <a:latin typeface="SAS Monospace" panose="020B0609020202020204" pitchFamily="49" charset="0"/>
                </a:rPr>
                <a:t>trend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;</a:t>
              </a:r>
            </a:p>
            <a:p>
              <a:pPr>
                <a:spcBef>
                  <a:spcPts val="600"/>
                </a:spcBef>
              </a:pPr>
              <a:r>
                <a:rPr lang="en-US" altLang="zh-TW" sz="2400" b="1" dirty="0">
                  <a:solidFill>
                    <a:srgbClr val="000080"/>
                  </a:solidFill>
                  <a:latin typeface="SAS Monospace" panose="020B0609020202020204" pitchFamily="49" charset="0"/>
                </a:rPr>
                <a:t>RUN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;</a:t>
              </a:r>
              <a:endParaRPr sz="2400" dirty="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819190" y="2225040"/>
              <a:ext cx="1007744" cy="289560"/>
            </a:xfrm>
            <a:custGeom>
              <a:avLst/>
              <a:gdLst/>
              <a:ahLst/>
              <a:cxnLst/>
              <a:rect l="l" t="t" r="r" b="b"/>
              <a:pathLst>
                <a:path w="1007745" h="289560">
                  <a:moveTo>
                    <a:pt x="0" y="289560"/>
                  </a:moveTo>
                  <a:lnTo>
                    <a:pt x="1007363" y="289560"/>
                  </a:lnTo>
                  <a:lnTo>
                    <a:pt x="1007363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57038" y="1778770"/>
            <a:ext cx="289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Cochran-Armitage trend</a:t>
            </a:r>
            <a:r>
              <a:rPr sz="1800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test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9507" y="5340338"/>
            <a:ext cx="22028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TW" altLang="en-US" sz="1600" spc="-5" dirty="0" smtClean="0">
                <a:solidFill>
                  <a:srgbClr val="663300"/>
                </a:solidFill>
                <a:latin typeface="Arial"/>
                <a:cs typeface="Arial"/>
              </a:rPr>
              <a:t>↑ </a:t>
            </a:r>
            <a:r>
              <a:rPr sz="1600" spc="-5" dirty="0" smtClean="0">
                <a:solidFill>
                  <a:srgbClr val="663300"/>
                </a:solidFill>
                <a:latin typeface="Arial"/>
                <a:cs typeface="Arial"/>
              </a:rPr>
              <a:t>When </a:t>
            </a:r>
            <a:r>
              <a:rPr sz="1600" spc="-5" dirty="0">
                <a:solidFill>
                  <a:srgbClr val="663300"/>
                </a:solidFill>
                <a:latin typeface="Arial"/>
                <a:cs typeface="Arial"/>
              </a:rPr>
              <a:t>the direction </a:t>
            </a:r>
            <a:r>
              <a:rPr sz="1600" spc="-5" dirty="0" smtClean="0">
                <a:solidFill>
                  <a:srgbClr val="663300"/>
                </a:solidFill>
                <a:latin typeface="Arial"/>
                <a:cs typeface="Arial"/>
              </a:rPr>
              <a:t>of</a:t>
            </a:r>
            <a:endParaRPr sz="1600" dirty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663300"/>
                </a:solidFill>
                <a:latin typeface="Arial"/>
                <a:cs typeface="Arial"/>
              </a:rPr>
              <a:t>the trend is</a:t>
            </a:r>
            <a:r>
              <a:rPr sz="1600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63300"/>
                </a:solidFill>
                <a:latin typeface="Arial"/>
                <a:cs typeface="Arial"/>
              </a:rPr>
              <a:t>unknown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5245972" y="2121876"/>
            <a:ext cx="3816350" cy="969644"/>
            <a:chOff x="5292852" y="1955292"/>
            <a:chExt cx="3816350" cy="969644"/>
          </a:xfrm>
        </p:grpSpPr>
        <p:sp>
          <p:nvSpPr>
            <p:cNvPr id="13" name="object 13"/>
            <p:cNvSpPr/>
            <p:nvPr/>
          </p:nvSpPr>
          <p:spPr>
            <a:xfrm>
              <a:off x="5292852" y="1955292"/>
              <a:ext cx="3816350" cy="969644"/>
            </a:xfrm>
            <a:custGeom>
              <a:avLst/>
              <a:gdLst/>
              <a:ahLst/>
              <a:cxnLst/>
              <a:rect l="l" t="t" r="r" b="b"/>
              <a:pathLst>
                <a:path w="3816350" h="969644">
                  <a:moveTo>
                    <a:pt x="0" y="969263"/>
                  </a:moveTo>
                  <a:lnTo>
                    <a:pt x="3816096" y="969263"/>
                  </a:lnTo>
                  <a:lnTo>
                    <a:pt x="3816096" y="0"/>
                  </a:lnTo>
                  <a:lnTo>
                    <a:pt x="0" y="0"/>
                  </a:lnTo>
                  <a:lnTo>
                    <a:pt x="0" y="969263"/>
                  </a:lnTo>
                  <a:close/>
                </a:path>
              </a:pathLst>
            </a:custGeom>
            <a:solidFill>
              <a:srgbClr val="9966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372480" y="1966592"/>
              <a:ext cx="3519170" cy="898525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60"/>
                </a:spcBef>
              </a:pPr>
              <a:r>
                <a:rPr sz="1300" i="1" spc="-5" dirty="0">
                  <a:latin typeface="Arial"/>
                  <a:cs typeface="Arial"/>
                </a:rPr>
                <a:t>H</a:t>
              </a:r>
              <a:r>
                <a:rPr sz="1275" i="1" spc="-7" baseline="-19607" dirty="0">
                  <a:latin typeface="Arial"/>
                  <a:cs typeface="Arial"/>
                </a:rPr>
                <a:t>0</a:t>
              </a:r>
              <a:r>
                <a:rPr sz="1300" i="1" spc="-5" dirty="0">
                  <a:latin typeface="Arial"/>
                  <a:cs typeface="Arial"/>
                </a:rPr>
                <a:t>: </a:t>
              </a:r>
              <a:r>
                <a:rPr sz="1300" spc="-5" dirty="0">
                  <a:solidFill>
                    <a:srgbClr val="800080"/>
                  </a:solidFill>
                  <a:latin typeface="Arial"/>
                  <a:cs typeface="Arial"/>
                </a:rPr>
                <a:t>no </a:t>
              </a:r>
              <a:r>
                <a:rPr sz="1300" spc="-5" dirty="0">
                  <a:solidFill>
                    <a:srgbClr val="292929"/>
                  </a:solidFill>
                  <a:latin typeface="Arial"/>
                  <a:cs typeface="Arial"/>
                </a:rPr>
                <a:t>linear trend in binomial proportions of</a:t>
              </a:r>
              <a:r>
                <a:rPr sz="1300" spc="160" dirty="0">
                  <a:solidFill>
                    <a:srgbClr val="292929"/>
                  </a:solidFill>
                  <a:latin typeface="Arial"/>
                  <a:cs typeface="Arial"/>
                </a:rPr>
                <a:t> </a:t>
              </a:r>
              <a:r>
                <a:rPr sz="1300" i="1" spc="-5" dirty="0">
                  <a:solidFill>
                    <a:srgbClr val="292929"/>
                  </a:solidFill>
                  <a:latin typeface="Arial"/>
                  <a:cs typeface="Arial"/>
                </a:rPr>
                <a:t>Y</a:t>
              </a:r>
              <a:endParaRPr sz="1300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60"/>
                </a:spcBef>
              </a:pPr>
              <a:r>
                <a:rPr sz="1300" spc="-5" dirty="0">
                  <a:solidFill>
                    <a:srgbClr val="292929"/>
                  </a:solidFill>
                  <a:latin typeface="Arial"/>
                  <a:cs typeface="Arial"/>
                </a:rPr>
                <a:t>across increasing levels of</a:t>
              </a:r>
              <a:r>
                <a:rPr sz="1300" spc="95" dirty="0">
                  <a:solidFill>
                    <a:srgbClr val="292929"/>
                  </a:solidFill>
                  <a:latin typeface="Arial"/>
                  <a:cs typeface="Arial"/>
                </a:rPr>
                <a:t> </a:t>
              </a:r>
              <a:r>
                <a:rPr sz="1300" i="1" spc="-5" dirty="0">
                  <a:solidFill>
                    <a:srgbClr val="292929"/>
                  </a:solidFill>
                  <a:latin typeface="Arial"/>
                  <a:cs typeface="Arial"/>
                </a:rPr>
                <a:t>X</a:t>
              </a:r>
              <a:endParaRPr sz="1300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55"/>
                </a:spcBef>
              </a:pPr>
              <a:r>
                <a:rPr sz="1300" i="1" spc="-5" dirty="0">
                  <a:latin typeface="Arial"/>
                  <a:cs typeface="Arial"/>
                </a:rPr>
                <a:t>H</a:t>
              </a:r>
              <a:r>
                <a:rPr sz="1275" i="1" spc="-7" baseline="-19607" dirty="0">
                  <a:latin typeface="Arial"/>
                  <a:cs typeface="Arial"/>
                </a:rPr>
                <a:t>1</a:t>
              </a:r>
              <a:r>
                <a:rPr sz="1300" i="1" spc="-5" dirty="0">
                  <a:latin typeface="Arial"/>
                  <a:cs typeface="Arial"/>
                </a:rPr>
                <a:t>: </a:t>
              </a:r>
              <a:r>
                <a:rPr sz="1300" spc="-10" dirty="0">
                  <a:solidFill>
                    <a:srgbClr val="800080"/>
                  </a:solidFill>
                  <a:latin typeface="Arial"/>
                  <a:cs typeface="Arial"/>
                </a:rPr>
                <a:t>with </a:t>
              </a:r>
              <a:r>
                <a:rPr sz="1300" spc="-5" dirty="0">
                  <a:solidFill>
                    <a:srgbClr val="292929"/>
                  </a:solidFill>
                  <a:latin typeface="Arial"/>
                  <a:cs typeface="Arial"/>
                </a:rPr>
                <a:t>linear trend in binomial proportions of</a:t>
              </a:r>
              <a:r>
                <a:rPr sz="1300" spc="225" dirty="0">
                  <a:solidFill>
                    <a:srgbClr val="292929"/>
                  </a:solidFill>
                  <a:latin typeface="Arial"/>
                  <a:cs typeface="Arial"/>
                </a:rPr>
                <a:t> </a:t>
              </a:r>
              <a:r>
                <a:rPr sz="1300" i="1" spc="-5" dirty="0">
                  <a:solidFill>
                    <a:srgbClr val="292929"/>
                  </a:solidFill>
                  <a:latin typeface="Arial"/>
                  <a:cs typeface="Arial"/>
                </a:rPr>
                <a:t>Y</a:t>
              </a:r>
              <a:endParaRPr sz="1300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55"/>
                </a:spcBef>
              </a:pPr>
              <a:r>
                <a:rPr sz="1300" spc="-5" dirty="0">
                  <a:solidFill>
                    <a:srgbClr val="292929"/>
                  </a:solidFill>
                  <a:latin typeface="Arial"/>
                  <a:cs typeface="Arial"/>
                </a:rPr>
                <a:t>across increasing levels of</a:t>
              </a:r>
              <a:r>
                <a:rPr sz="1300" spc="95" dirty="0">
                  <a:solidFill>
                    <a:srgbClr val="292929"/>
                  </a:solidFill>
                  <a:latin typeface="Arial"/>
                  <a:cs typeface="Arial"/>
                </a:rPr>
                <a:t> </a:t>
              </a:r>
              <a:r>
                <a:rPr sz="1300" i="1" spc="-5" dirty="0">
                  <a:solidFill>
                    <a:srgbClr val="292929"/>
                  </a:solidFill>
                  <a:latin typeface="Arial"/>
                  <a:cs typeface="Arial"/>
                </a:rPr>
                <a:t>X</a:t>
              </a:r>
              <a:endParaRPr sz="1300" dirty="0">
                <a:latin typeface="Arial"/>
                <a:cs typeface="Arial"/>
              </a:endParaRPr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946505"/>
              </p:ext>
            </p:extLst>
          </p:nvPr>
        </p:nvGraphicFramePr>
        <p:xfrm>
          <a:off x="523695" y="3191446"/>
          <a:ext cx="1837689" cy="3213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marL="9779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Risk4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7155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smoking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marL="97790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1460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7155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0-5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marL="97790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7155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6-10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marL="97790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7155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11-15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marL="97790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7155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16-20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marL="97790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7155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21-25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marL="97790" algn="l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1524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7155" algn="l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25+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2555953" y="3206604"/>
            <a:ext cx="3987703" cy="3331477"/>
            <a:chOff x="2665570" y="3221723"/>
            <a:chExt cx="3831590" cy="3187931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5570" y="3221723"/>
              <a:ext cx="3831590" cy="318793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54183" y="5660268"/>
              <a:ext cx="2265617" cy="188447"/>
            </a:xfrm>
            <a:custGeom>
              <a:avLst/>
              <a:gdLst/>
              <a:ahLst/>
              <a:cxnLst/>
              <a:rect l="l" t="t" r="r" b="b"/>
              <a:pathLst>
                <a:path w="3599815" h="144779">
                  <a:moveTo>
                    <a:pt x="0" y="144780"/>
                  </a:moveTo>
                  <a:lnTo>
                    <a:pt x="3599687" y="144780"/>
                  </a:lnTo>
                  <a:lnTo>
                    <a:pt x="3599687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663212" y="3844064"/>
            <a:ext cx="2253575" cy="1455872"/>
            <a:chOff x="6611331" y="3916973"/>
            <a:chExt cx="2078450" cy="1367926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1331" y="3916973"/>
              <a:ext cx="2078450" cy="13679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79006" y="4953000"/>
              <a:ext cx="1943100" cy="228600"/>
            </a:xfrm>
            <a:custGeom>
              <a:avLst/>
              <a:gdLst/>
              <a:ahLst/>
              <a:cxnLst/>
              <a:rect l="l" t="t" r="r" b="b"/>
              <a:pathLst>
                <a:path w="1943100" h="180339">
                  <a:moveTo>
                    <a:pt x="0" y="179832"/>
                  </a:moveTo>
                  <a:lnTo>
                    <a:pt x="1943100" y="179832"/>
                  </a:lnTo>
                  <a:lnTo>
                    <a:pt x="1943100" y="0"/>
                  </a:lnTo>
                  <a:lnTo>
                    <a:pt x="0" y="0"/>
                  </a:lnTo>
                  <a:lnTo>
                    <a:pt x="0" y="17983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688974"/>
            <a:ext cx="3070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6963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Regular"/>
              </a:rPr>
              <a:t>外部資料匯入</a:t>
            </a:r>
            <a:endParaRPr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42669"/>
            <a:ext cx="49733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70" dirty="0">
                <a:solidFill>
                  <a:srgbClr val="D24717"/>
                </a:solidFill>
                <a:cs typeface="Arial"/>
              </a:rPr>
              <a:t> </a:t>
            </a:r>
            <a:r>
              <a:rPr sz="2600" spc="-160" dirty="0">
                <a:cs typeface="Times New Roman"/>
              </a:rPr>
              <a:t>[File]</a:t>
            </a:r>
            <a:r>
              <a:rPr sz="2600" spc="-75" dirty="0">
                <a:cs typeface="Times New Roman"/>
              </a:rPr>
              <a:t> </a:t>
            </a:r>
            <a:r>
              <a:rPr sz="2600" spc="270" dirty="0">
                <a:cs typeface="Times New Roman"/>
              </a:rPr>
              <a:t>=&gt;</a:t>
            </a:r>
            <a:r>
              <a:rPr sz="2600" spc="-75" dirty="0">
                <a:cs typeface="Times New Roman"/>
              </a:rPr>
              <a:t> </a:t>
            </a:r>
            <a:r>
              <a:rPr sz="2600" spc="-90" dirty="0">
                <a:cs typeface="Times New Roman"/>
              </a:rPr>
              <a:t>[Import</a:t>
            </a:r>
            <a:r>
              <a:rPr sz="2600" spc="-75" dirty="0">
                <a:cs typeface="Times New Roman"/>
              </a:rPr>
              <a:t> </a:t>
            </a:r>
            <a:r>
              <a:rPr sz="2600" spc="-145" dirty="0">
                <a:cs typeface="Times New Roman"/>
              </a:rPr>
              <a:t>data]</a:t>
            </a:r>
            <a:r>
              <a:rPr sz="2600" spc="-60" dirty="0">
                <a:cs typeface="Times New Roman"/>
              </a:rPr>
              <a:t> </a:t>
            </a:r>
            <a:r>
              <a:rPr sz="2600" spc="270" dirty="0">
                <a:cs typeface="Times New Roman"/>
              </a:rPr>
              <a:t>=&gt;</a:t>
            </a:r>
            <a:r>
              <a:rPr sz="2600" dirty="0">
                <a:ea typeface="微軟正黑體" panose="020B0604030504040204" pitchFamily="34" charset="-120"/>
                <a:cs typeface="Droid Sans Fallback"/>
              </a:rPr>
              <a:t>選擇</a:t>
            </a:r>
            <a:r>
              <a:rPr sz="2600" spc="-150" dirty="0">
                <a:ea typeface="微軟正黑體" panose="020B0604030504040204" pitchFamily="34" charset="-120"/>
                <a:cs typeface="Times New Roman"/>
              </a:rPr>
              <a:t>dbf</a:t>
            </a:r>
            <a:r>
              <a:rPr sz="2600" spc="-305" dirty="0">
                <a:ea typeface="微軟正黑體" panose="020B0604030504040204" pitchFamily="34" charset="-120"/>
                <a:cs typeface="Droid Sans Fallback"/>
              </a:rPr>
              <a:t>檔</a:t>
            </a:r>
            <a:endParaRPr sz="2600" dirty="0">
              <a:ea typeface="微軟正黑體" panose="020B0604030504040204" pitchFamily="34" charset="-120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8472" y="1988819"/>
            <a:ext cx="7940040" cy="4303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20461" y="4437126"/>
            <a:ext cx="3240405" cy="288290"/>
          </a:xfrm>
          <a:custGeom>
            <a:avLst/>
            <a:gdLst/>
            <a:ahLst/>
            <a:cxnLst/>
            <a:rect l="l" t="t" r="r" b="b"/>
            <a:pathLst>
              <a:path w="3240404" h="288289">
                <a:moveTo>
                  <a:pt x="0" y="288036"/>
                </a:moveTo>
                <a:lnTo>
                  <a:pt x="3240024" y="288036"/>
                </a:lnTo>
                <a:lnTo>
                  <a:pt x="324002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28956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矩形 5"/>
          <p:cNvSpPr/>
          <p:nvPr/>
        </p:nvSpPr>
        <p:spPr>
          <a:xfrm>
            <a:off x="4583212" y="821808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3.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作業資料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070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Regular"/>
              </a:rPr>
              <a:t>外部資料匯入</a:t>
            </a:r>
            <a:endParaRPr sz="400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1393977"/>
            <a:ext cx="7557770" cy="307520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spc="2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Regular"/>
              </a:rPr>
              <a:t>SAS</a:t>
            </a:r>
            <a:r>
              <a:rPr sz="28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Regular"/>
              </a:rPr>
              <a:t>程式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Regular"/>
            </a:endParaRPr>
          </a:p>
          <a:p>
            <a:pPr marL="278765" marR="1664335" indent="-266065">
              <a:lnSpc>
                <a:spcPts val="3960"/>
              </a:lnSpc>
              <a:spcBef>
                <a:spcPts val="229"/>
              </a:spcBef>
              <a:buClr>
                <a:srgbClr val="D24717"/>
              </a:buClr>
              <a:buSzPct val="83928"/>
              <a:buFont typeface="Arial"/>
              <a:buChar char=""/>
              <a:tabLst>
                <a:tab pos="287020" algn="l"/>
              </a:tabLst>
            </a:pPr>
            <a:r>
              <a:rPr sz="2800" b="1" spc="-90" dirty="0" smtClean="0">
                <a:solidFill>
                  <a:srgbClr val="000080"/>
                </a:solidFill>
                <a:cs typeface="Arial"/>
              </a:rPr>
              <a:t>PROC </a:t>
            </a:r>
            <a:r>
              <a:rPr sz="2800" b="1" spc="30" dirty="0" smtClean="0">
                <a:solidFill>
                  <a:srgbClr val="000080"/>
                </a:solidFill>
                <a:cs typeface="Arial"/>
              </a:rPr>
              <a:t>IMPORT </a:t>
            </a:r>
            <a:r>
              <a:rPr sz="2800" spc="160" dirty="0" smtClean="0">
                <a:solidFill>
                  <a:srgbClr val="0000FF"/>
                </a:solidFill>
                <a:cs typeface="Noto Sans CJK JP Regular"/>
              </a:rPr>
              <a:t>OUT</a:t>
            </a:r>
            <a:r>
              <a:rPr sz="2800" spc="160" dirty="0" smtClean="0">
                <a:cs typeface="Noto Sans CJK JP Regular"/>
              </a:rPr>
              <a:t>= </a:t>
            </a:r>
            <a:r>
              <a:rPr sz="2800" spc="-25" dirty="0" err="1" smtClean="0">
                <a:cs typeface="Noto Sans CJK JP Regular"/>
              </a:rPr>
              <a:t>WORK.data</a:t>
            </a:r>
            <a:r>
              <a:rPr sz="2800" spc="-25" dirty="0" smtClean="0">
                <a:cs typeface="Noto Sans CJK JP Regular"/>
              </a:rPr>
              <a:t> </a:t>
            </a:r>
            <a:r>
              <a:rPr sz="2800" spc="-25" dirty="0" smtClean="0">
                <a:solidFill>
                  <a:srgbClr val="0000FF"/>
                </a:solidFill>
                <a:cs typeface="Noto Sans CJK JP Regular"/>
              </a:rPr>
              <a:t> </a:t>
            </a:r>
            <a:r>
              <a:rPr sz="2800" spc="20" dirty="0" smtClean="0">
                <a:solidFill>
                  <a:srgbClr val="0000FF"/>
                </a:solidFill>
                <a:cs typeface="Noto Sans CJK JP Regular"/>
              </a:rPr>
              <a:t>DATAFILE</a:t>
            </a:r>
            <a:r>
              <a:rPr sz="2800" spc="20" dirty="0" smtClean="0">
                <a:cs typeface="Noto Sans CJK JP Regular"/>
              </a:rPr>
              <a:t>= </a:t>
            </a:r>
            <a:r>
              <a:rPr sz="2800" spc="-30" dirty="0" smtClean="0">
                <a:solidFill>
                  <a:srgbClr val="800080"/>
                </a:solidFill>
                <a:cs typeface="Noto Sans CJK JP Regular"/>
              </a:rPr>
              <a:t>"C:\</a:t>
            </a:r>
            <a:r>
              <a:rPr lang="en-US" sz="2800" spc="-30" dirty="0" smtClean="0">
                <a:solidFill>
                  <a:srgbClr val="800080"/>
                </a:solidFill>
                <a:cs typeface="Noto Sans CJK JP Regular"/>
              </a:rPr>
              <a:t>B1CSC.dbf</a:t>
            </a:r>
            <a:r>
              <a:rPr sz="2800" spc="-30" dirty="0" smtClean="0">
                <a:solidFill>
                  <a:srgbClr val="800080"/>
                </a:solidFill>
                <a:cs typeface="Noto Sans CJK JP Regular"/>
              </a:rPr>
              <a:t>" </a:t>
            </a:r>
            <a:r>
              <a:rPr sz="2800" spc="-30" dirty="0" smtClean="0">
                <a:solidFill>
                  <a:srgbClr val="0000FF"/>
                </a:solidFill>
                <a:cs typeface="Noto Sans CJK JP Regular"/>
              </a:rPr>
              <a:t> </a:t>
            </a:r>
            <a:r>
              <a:rPr sz="2800" spc="110" dirty="0" smtClean="0">
                <a:solidFill>
                  <a:srgbClr val="0000FF"/>
                </a:solidFill>
                <a:cs typeface="Noto Sans CJK JP Regular"/>
              </a:rPr>
              <a:t>DBMS</a:t>
            </a:r>
            <a:r>
              <a:rPr sz="2800" spc="110" dirty="0" smtClean="0">
                <a:cs typeface="Noto Sans CJK JP Regular"/>
              </a:rPr>
              <a:t>=DBF</a:t>
            </a:r>
            <a:r>
              <a:rPr sz="2800" spc="105" dirty="0" smtClean="0">
                <a:cs typeface="Noto Sans CJK JP Regular"/>
              </a:rPr>
              <a:t> </a:t>
            </a:r>
            <a:r>
              <a:rPr sz="2800" spc="-30" dirty="0" smtClean="0">
                <a:cs typeface="Noto Sans CJK JP Regular"/>
              </a:rPr>
              <a:t>REPLACE;</a:t>
            </a:r>
            <a:endParaRPr sz="2800" dirty="0" smtClean="0">
              <a:cs typeface="Noto Sans CJK JP Regular"/>
            </a:endParaRPr>
          </a:p>
          <a:p>
            <a:pPr marL="278765">
              <a:lnSpc>
                <a:spcPct val="100000"/>
              </a:lnSpc>
              <a:spcBef>
                <a:spcPts val="370"/>
              </a:spcBef>
            </a:pPr>
            <a:r>
              <a:rPr sz="2800" spc="35" dirty="0" smtClean="0">
                <a:cs typeface="Noto Sans CJK JP Regular"/>
              </a:rPr>
              <a:t>GETDELETED=NO;</a:t>
            </a:r>
            <a:endParaRPr sz="2800" dirty="0" smtClean="0">
              <a:cs typeface="Noto Sans CJK JP Regular"/>
            </a:endParaRPr>
          </a:p>
          <a:p>
            <a:pPr marL="278765">
              <a:lnSpc>
                <a:spcPct val="100000"/>
              </a:lnSpc>
              <a:spcBef>
                <a:spcPts val="605"/>
              </a:spcBef>
            </a:pPr>
            <a:r>
              <a:rPr sz="2800" b="1" spc="15" dirty="0" smtClean="0">
                <a:solidFill>
                  <a:srgbClr val="000080"/>
                </a:solidFill>
                <a:cs typeface="Arial"/>
              </a:rPr>
              <a:t>RUN</a:t>
            </a:r>
            <a:r>
              <a:rPr sz="2800" spc="15" dirty="0" smtClean="0">
                <a:cs typeface="Noto Sans CJK JP Regular"/>
              </a:rPr>
              <a:t>;</a:t>
            </a:r>
            <a:endParaRPr sz="2800" dirty="0">
              <a:cs typeface="Noto Sans CJK JP Regular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83212" y="821808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3.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作業資料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86" y="457200"/>
            <a:ext cx="270357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80" dirty="0" smtClean="0">
                <a:solidFill>
                  <a:srgbClr val="696363"/>
                </a:solidFill>
                <a:latin typeface="Trebuchet MS"/>
                <a:cs typeface="Trebuchet MS"/>
              </a:rPr>
              <a:t>HW’s </a:t>
            </a:r>
            <a:r>
              <a:rPr sz="4000" spc="-80" dirty="0" smtClean="0">
                <a:solidFill>
                  <a:srgbClr val="696363"/>
                </a:solidFill>
                <a:latin typeface="Trebuchet MS"/>
                <a:cs typeface="Trebuchet MS"/>
              </a:rPr>
              <a:t>D</a:t>
            </a:r>
            <a:r>
              <a:rPr lang="en-US" sz="4000" spc="-80" dirty="0" smtClean="0">
                <a:solidFill>
                  <a:srgbClr val="696363"/>
                </a:solidFill>
                <a:latin typeface="Trebuchet MS"/>
                <a:cs typeface="Trebuchet MS"/>
              </a:rPr>
              <a:t>ata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87039" y="620268"/>
            <a:ext cx="4032504" cy="405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2023" y="3717009"/>
            <a:ext cx="8464200" cy="3025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矩形 4"/>
          <p:cNvSpPr/>
          <p:nvPr/>
        </p:nvSpPr>
        <p:spPr>
          <a:xfrm>
            <a:off x="533400" y="1295400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3.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作業資料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b="0" spc="-595" dirty="0">
                <a:solidFill>
                  <a:srgbClr val="D24717"/>
                </a:solidFill>
                <a:latin typeface="Arial"/>
                <a:cs typeface="Arial"/>
              </a:rPr>
              <a:t> </a:t>
            </a:r>
            <a:r>
              <a:rPr dirty="0"/>
              <a:t>Outcome  </a:t>
            </a:r>
            <a:r>
              <a:rPr spc="-70" dirty="0"/>
              <a:t>variable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807" y="4776215"/>
            <a:ext cx="173990" cy="1153795"/>
          </a:xfrm>
          <a:custGeom>
            <a:avLst/>
            <a:gdLst/>
            <a:ahLst/>
            <a:cxnLst/>
            <a:rect l="l" t="t" r="r" b="b"/>
            <a:pathLst>
              <a:path w="173989" h="1153795">
                <a:moveTo>
                  <a:pt x="57912" y="979931"/>
                </a:moveTo>
                <a:lnTo>
                  <a:pt x="0" y="979931"/>
                </a:lnTo>
                <a:lnTo>
                  <a:pt x="86868" y="1153667"/>
                </a:lnTo>
                <a:lnTo>
                  <a:pt x="159257" y="1008887"/>
                </a:lnTo>
                <a:lnTo>
                  <a:pt x="57912" y="1008887"/>
                </a:lnTo>
                <a:lnTo>
                  <a:pt x="57912" y="979931"/>
                </a:lnTo>
                <a:close/>
              </a:path>
              <a:path w="173989" h="1153795">
                <a:moveTo>
                  <a:pt x="115824" y="0"/>
                </a:moveTo>
                <a:lnTo>
                  <a:pt x="57912" y="0"/>
                </a:lnTo>
                <a:lnTo>
                  <a:pt x="57912" y="1008887"/>
                </a:lnTo>
                <a:lnTo>
                  <a:pt x="115824" y="1008887"/>
                </a:lnTo>
                <a:lnTo>
                  <a:pt x="115824" y="0"/>
                </a:lnTo>
                <a:close/>
              </a:path>
              <a:path w="173989" h="1153795">
                <a:moveTo>
                  <a:pt x="173736" y="979931"/>
                </a:moveTo>
                <a:lnTo>
                  <a:pt x="115824" y="979931"/>
                </a:lnTo>
                <a:lnTo>
                  <a:pt x="115824" y="1008887"/>
                </a:lnTo>
                <a:lnTo>
                  <a:pt x="159257" y="1008887"/>
                </a:lnTo>
                <a:lnTo>
                  <a:pt x="173736" y="97993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639" y="883942"/>
            <a:ext cx="3709035" cy="55467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570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 </a:t>
            </a:r>
            <a:r>
              <a:rPr sz="2400" spc="-160" dirty="0">
                <a:solidFill>
                  <a:srgbClr val="0000FF"/>
                </a:solidFill>
                <a:latin typeface="Times New Roman"/>
                <a:cs typeface="Times New Roman"/>
              </a:rPr>
              <a:t>Binary</a:t>
            </a:r>
            <a:r>
              <a:rPr sz="24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(case/control)</a:t>
            </a:r>
            <a:endParaRPr sz="2400" dirty="0">
              <a:latin typeface="Times New Roman"/>
              <a:cs typeface="Times New Roman"/>
            </a:endParaRPr>
          </a:p>
          <a:p>
            <a:pPr marL="285115" marR="546100" indent="-272415">
              <a:lnSpc>
                <a:spcPct val="100000"/>
              </a:lnSpc>
              <a:spcBef>
                <a:spcPts val="550"/>
              </a:spcBef>
              <a:buClr>
                <a:srgbClr val="D24717"/>
              </a:buClr>
              <a:buSzPct val="83928"/>
              <a:buFont typeface="Arial"/>
              <a:buChar char=""/>
              <a:tabLst>
                <a:tab pos="28575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Predictor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variables</a:t>
            </a:r>
            <a:endParaRPr sz="2800" dirty="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450"/>
              </a:spcBef>
              <a:buClr>
                <a:srgbClr val="9B2C1F"/>
              </a:buClr>
              <a:buSzPct val="85416"/>
              <a:buFont typeface="Arial"/>
              <a:buChar char=""/>
              <a:tabLst>
                <a:tab pos="561975" algn="l"/>
              </a:tabLst>
            </a:pPr>
            <a:r>
              <a:rPr sz="2400" spc="-100" dirty="0">
                <a:latin typeface="Times New Roman"/>
                <a:cs typeface="Times New Roman"/>
              </a:rPr>
              <a:t>Continuous</a:t>
            </a:r>
            <a:endParaRPr sz="2400" dirty="0">
              <a:latin typeface="Times New Roman"/>
              <a:cs typeface="Times New Roman"/>
            </a:endParaRPr>
          </a:p>
          <a:p>
            <a:pPr marL="835660" lvl="2" indent="-228600">
              <a:lnSpc>
                <a:spcPct val="100000"/>
              </a:lnSpc>
              <a:spcBef>
                <a:spcPts val="459"/>
              </a:spcBef>
              <a:buClr>
                <a:srgbClr val="E6B0AB"/>
              </a:buClr>
              <a:buSzPct val="85000"/>
              <a:buFont typeface="Arial"/>
              <a:buChar char=""/>
              <a:tabLst>
                <a:tab pos="836294" algn="l"/>
              </a:tabLst>
            </a:pPr>
            <a:r>
              <a:rPr sz="2000" spc="-114" dirty="0">
                <a:latin typeface="Times New Roman"/>
                <a:cs typeface="Times New Roman"/>
              </a:rPr>
              <a:t>Age,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Height…</a:t>
            </a:r>
            <a:endParaRPr sz="2000" dirty="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345"/>
              </a:spcBef>
              <a:buClr>
                <a:srgbClr val="9B2C1F"/>
              </a:buClr>
              <a:buSzPct val="85416"/>
              <a:buFont typeface="Arial"/>
              <a:buChar char=""/>
              <a:tabLst>
                <a:tab pos="561975" algn="l"/>
              </a:tabLst>
            </a:pPr>
            <a:r>
              <a:rPr sz="2400" spc="-110" dirty="0">
                <a:latin typeface="Times New Roman"/>
                <a:cs typeface="Times New Roman"/>
              </a:rPr>
              <a:t>Categorical</a:t>
            </a:r>
            <a:endParaRPr sz="2400" dirty="0">
              <a:latin typeface="Times New Roman"/>
              <a:cs typeface="Times New Roman"/>
            </a:endParaRPr>
          </a:p>
          <a:p>
            <a:pPr marL="835660" lvl="2" indent="-228600">
              <a:lnSpc>
                <a:spcPct val="100000"/>
              </a:lnSpc>
              <a:spcBef>
                <a:spcPts val="459"/>
              </a:spcBef>
              <a:buClr>
                <a:srgbClr val="E6B0AB"/>
              </a:buClr>
              <a:buSzPct val="85000"/>
              <a:buFont typeface="Arial"/>
              <a:buChar char=""/>
              <a:tabLst>
                <a:tab pos="836294" algn="l"/>
              </a:tabLst>
            </a:pPr>
            <a:r>
              <a:rPr sz="2000" spc="-75" dirty="0">
                <a:latin typeface="Times New Roman"/>
                <a:cs typeface="Times New Roman"/>
              </a:rPr>
              <a:t>Gender</a:t>
            </a:r>
            <a:endParaRPr sz="2000" dirty="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345"/>
              </a:spcBef>
              <a:buClr>
                <a:srgbClr val="9B2C1F"/>
              </a:buClr>
              <a:buSzPct val="85416"/>
              <a:buFont typeface="Arial"/>
              <a:buChar char=""/>
              <a:tabLst>
                <a:tab pos="561975" algn="l"/>
              </a:tabLst>
            </a:pPr>
            <a:r>
              <a:rPr sz="2400" spc="-80" dirty="0">
                <a:latin typeface="Times New Roman"/>
                <a:cs typeface="Times New Roman"/>
              </a:rPr>
              <a:t>Ordinal</a:t>
            </a:r>
            <a:endParaRPr sz="2400" dirty="0">
              <a:latin typeface="Times New Roman"/>
              <a:cs typeface="Times New Roman"/>
            </a:endParaRPr>
          </a:p>
          <a:p>
            <a:pPr marL="835660" lvl="2" indent="-228600">
              <a:lnSpc>
                <a:spcPct val="100000"/>
              </a:lnSpc>
              <a:spcBef>
                <a:spcPts val="450"/>
              </a:spcBef>
              <a:buClr>
                <a:srgbClr val="E6B0AB"/>
              </a:buClr>
              <a:buSzPct val="85000"/>
              <a:buFont typeface="Arial"/>
              <a:buChar char=""/>
              <a:tabLst>
                <a:tab pos="836294" algn="l"/>
              </a:tabLst>
            </a:pPr>
            <a:r>
              <a:rPr sz="2000" spc="-50" dirty="0">
                <a:latin typeface="Times New Roman"/>
                <a:cs typeface="Times New Roman"/>
              </a:rPr>
              <a:t>Ranked/ordered</a:t>
            </a:r>
            <a:endParaRPr sz="2000" dirty="0">
              <a:latin typeface="Times New Roman"/>
              <a:cs typeface="Times New Roman"/>
            </a:endParaRPr>
          </a:p>
          <a:p>
            <a:pPr marL="835660" lvl="2" indent="-228600">
              <a:lnSpc>
                <a:spcPct val="100000"/>
              </a:lnSpc>
              <a:spcBef>
                <a:spcPts val="405"/>
              </a:spcBef>
              <a:buClr>
                <a:srgbClr val="E6B0AB"/>
              </a:buClr>
              <a:buSzPct val="85000"/>
              <a:buFont typeface="Arial"/>
              <a:buChar char=""/>
              <a:tabLst>
                <a:tab pos="836294" algn="l"/>
              </a:tabLst>
            </a:pPr>
            <a:r>
              <a:rPr sz="2000" spc="-85" dirty="0">
                <a:latin typeface="Times New Roman"/>
                <a:cs typeface="Times New Roman"/>
              </a:rPr>
              <a:t>Education(Low/Median/High)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R="101600" algn="ctr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Multiple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Variables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585"/>
              </a:spcBef>
            </a:pPr>
            <a:r>
              <a:rPr sz="2500" b="1" spc="-5" dirty="0">
                <a:solidFill>
                  <a:srgbClr val="FF3300"/>
                </a:solidFill>
                <a:latin typeface="Arial"/>
                <a:cs typeface="Arial"/>
              </a:rPr>
              <a:t>Logistic</a:t>
            </a:r>
            <a:r>
              <a:rPr sz="2500" b="1" spc="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FF3300"/>
                </a:solidFill>
                <a:latin typeface="Arial"/>
                <a:cs typeface="Arial"/>
              </a:rPr>
              <a:t>regression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2108" y="662940"/>
            <a:ext cx="4972812" cy="5468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5928" y="746759"/>
            <a:ext cx="4754880" cy="5250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6971" y="717804"/>
            <a:ext cx="4813300" cy="5308600"/>
          </a:xfrm>
          <a:custGeom>
            <a:avLst/>
            <a:gdLst/>
            <a:ahLst/>
            <a:cxnLst/>
            <a:rect l="l" t="t" r="r" b="b"/>
            <a:pathLst>
              <a:path w="4813300" h="5308600">
                <a:moveTo>
                  <a:pt x="0" y="5308092"/>
                </a:moveTo>
                <a:lnTo>
                  <a:pt x="4812791" y="5308092"/>
                </a:lnTo>
                <a:lnTo>
                  <a:pt x="4812791" y="0"/>
                </a:lnTo>
                <a:lnTo>
                  <a:pt x="0" y="0"/>
                </a:lnTo>
                <a:lnTo>
                  <a:pt x="0" y="5308092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矩形 8"/>
          <p:cNvSpPr/>
          <p:nvPr/>
        </p:nvSpPr>
        <p:spPr>
          <a:xfrm>
            <a:off x="4409614" y="226410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 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資料，非作業資料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8119" y="381000"/>
            <a:ext cx="4918761" cy="615553"/>
          </a:xfrm>
        </p:spPr>
        <p:txBody>
          <a:bodyPr/>
          <a:lstStyle/>
          <a:p>
            <a:pPr marL="12700">
              <a:spcBef>
                <a:spcPts val="95"/>
              </a:spcBef>
            </a:pPr>
            <a:r>
              <a:rPr lang="zh-TW" altLang="en-US" sz="4000" spc="-5" dirty="0">
                <a:solidFill>
                  <a:srgbClr val="6963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Regular"/>
              </a:rPr>
              <a:t>文字變項改成數字</a:t>
            </a:r>
          </a:p>
        </p:txBody>
      </p:sp>
      <p:sp>
        <p:nvSpPr>
          <p:cNvPr id="4" name="矩形 3"/>
          <p:cNvSpPr/>
          <p:nvPr/>
        </p:nvSpPr>
        <p:spPr>
          <a:xfrm>
            <a:off x="374928" y="1329398"/>
            <a:ext cx="784860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rgbClr val="008000"/>
                </a:solidFill>
                <a:latin typeface="SAS Monospace" panose="020B0609020202020204" pitchFamily="49" charset="0"/>
              </a:rPr>
              <a:t>/*convert character into numeric*/</a:t>
            </a:r>
            <a:endParaRPr lang="en-US" altLang="zh-TW" sz="2400" dirty="0">
              <a:solidFill>
                <a:srgbClr val="000000"/>
              </a:solidFill>
              <a:latin typeface="SAS Monospace" panose="020B060902020202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000080"/>
                </a:solidFill>
                <a:latin typeface="SAS Monospace" panose="020B0609020202020204" pitchFamily="49" charset="0"/>
              </a:rPr>
              <a:t>DATA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 a;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rgbClr val="0000FF"/>
                </a:solidFill>
                <a:latin typeface="SAS Monospace" panose="020B0609020202020204" pitchFamily="49" charset="0"/>
              </a:rPr>
              <a:t>SET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 data;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risk1=</a:t>
            </a:r>
            <a:r>
              <a:rPr lang="en-US" altLang="zh-TW" sz="2400" dirty="0" err="1">
                <a:solidFill>
                  <a:srgbClr val="000000"/>
                </a:solidFill>
                <a:latin typeface="SAS Monospace" panose="020B0609020202020204" pitchFamily="49" charset="0"/>
              </a:rPr>
              <a:t>riskA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*</a:t>
            </a:r>
            <a:r>
              <a:rPr lang="en-US" altLang="zh-TW" sz="2400" b="1" dirty="0">
                <a:solidFill>
                  <a:srgbClr val="008080"/>
                </a:solidFill>
                <a:latin typeface="SAS Monospace" panose="020B0609020202020204" pitchFamily="49" charset="0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;risk2=</a:t>
            </a:r>
            <a:r>
              <a:rPr lang="en-US" altLang="zh-TW" sz="2400" dirty="0" err="1">
                <a:solidFill>
                  <a:srgbClr val="000000"/>
                </a:solidFill>
                <a:latin typeface="SAS Monospace" panose="020B0609020202020204" pitchFamily="49" charset="0"/>
              </a:rPr>
              <a:t>riskB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*</a:t>
            </a:r>
            <a:r>
              <a:rPr lang="en-US" altLang="zh-TW" sz="2400" b="1" dirty="0">
                <a:solidFill>
                  <a:srgbClr val="008080"/>
                </a:solidFill>
                <a:latin typeface="SAS Monospace" panose="020B0609020202020204" pitchFamily="49" charset="0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;risk3=</a:t>
            </a:r>
            <a:r>
              <a:rPr lang="en-US" altLang="zh-TW" sz="2400" dirty="0" err="1">
                <a:solidFill>
                  <a:srgbClr val="000000"/>
                </a:solidFill>
                <a:latin typeface="SAS Monospace" panose="020B0609020202020204" pitchFamily="49" charset="0"/>
              </a:rPr>
              <a:t>riskC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*</a:t>
            </a:r>
            <a:r>
              <a:rPr lang="en-US" altLang="zh-TW" sz="2400" b="1" dirty="0">
                <a:solidFill>
                  <a:srgbClr val="008080"/>
                </a:solidFill>
                <a:latin typeface="SAS Monospace" panose="020B0609020202020204" pitchFamily="49" charset="0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risk4=</a:t>
            </a:r>
            <a:r>
              <a:rPr lang="en-US" altLang="zh-TW" sz="2400" dirty="0" err="1">
                <a:solidFill>
                  <a:srgbClr val="000000"/>
                </a:solidFill>
                <a:latin typeface="SAS Monospace" panose="020B0609020202020204" pitchFamily="49" charset="0"/>
              </a:rPr>
              <a:t>riskD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*</a:t>
            </a:r>
            <a:r>
              <a:rPr lang="en-US" altLang="zh-TW" sz="2400" b="1" dirty="0">
                <a:solidFill>
                  <a:srgbClr val="008080"/>
                </a:solidFill>
                <a:latin typeface="SAS Monospace" panose="020B0609020202020204" pitchFamily="49" charset="0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;risk5=</a:t>
            </a:r>
            <a:r>
              <a:rPr lang="en-US" altLang="zh-TW" sz="2400" dirty="0" err="1">
                <a:solidFill>
                  <a:srgbClr val="000000"/>
                </a:solidFill>
                <a:latin typeface="SAS Monospace" panose="020B0609020202020204" pitchFamily="49" charset="0"/>
              </a:rPr>
              <a:t>riskE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*</a:t>
            </a:r>
            <a:r>
              <a:rPr lang="en-US" altLang="zh-TW" sz="2400" b="1" dirty="0">
                <a:solidFill>
                  <a:srgbClr val="008080"/>
                </a:solidFill>
                <a:latin typeface="SAS Monospace" panose="020B0609020202020204" pitchFamily="49" charset="0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;case=</a:t>
            </a:r>
            <a:r>
              <a:rPr lang="en-US" altLang="zh-TW" sz="2400" dirty="0" err="1">
                <a:solidFill>
                  <a:srgbClr val="000000"/>
                </a:solidFill>
                <a:latin typeface="SAS Monospace" panose="020B0609020202020204" pitchFamily="49" charset="0"/>
              </a:rPr>
              <a:t>caco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*</a:t>
            </a:r>
            <a:r>
              <a:rPr lang="en-US" altLang="zh-TW" sz="2400" b="1" dirty="0">
                <a:solidFill>
                  <a:srgbClr val="008080"/>
                </a:solidFill>
                <a:latin typeface="SAS Monospace" panose="020B0609020202020204" pitchFamily="49" charset="0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000080"/>
                </a:solidFill>
                <a:latin typeface="SAS Monospace" panose="020B0609020202020204" pitchFamily="49" charset="0"/>
              </a:rPr>
              <a:t>RUN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;</a:t>
            </a:r>
            <a:endParaRPr lang="en-US" altLang="zh-TW" sz="2400" dirty="0">
              <a:cs typeface="Courier New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886200"/>
            <a:ext cx="6197657" cy="248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822" y="1792569"/>
            <a:ext cx="5842610" cy="172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rgbClr val="008000"/>
                </a:solidFill>
                <a:latin typeface="SAS Monospace" panose="020B0609020202020204" pitchFamily="49" charset="0"/>
              </a:rPr>
              <a:t>/*linear trend*/</a:t>
            </a:r>
            <a:endParaRPr lang="en-US" altLang="zh-TW" sz="2400" dirty="0">
              <a:solidFill>
                <a:srgbClr val="000000"/>
              </a:solidFill>
              <a:latin typeface="SAS Monospace" panose="020B060902020202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000080"/>
                </a:solidFill>
                <a:latin typeface="SAS Monospace" panose="020B0609020202020204" pitchFamily="49" charset="0"/>
              </a:rPr>
              <a:t>PROC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latin typeface="SAS Monospace" panose="020B0609020202020204" pitchFamily="49" charset="0"/>
              </a:rPr>
              <a:t>LOGISTIC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SAS Monospace" panose="020B0609020202020204" pitchFamily="49" charset="0"/>
              </a:rPr>
              <a:t>DESCENDING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SAS Monospace" panose="020B0609020202020204" pitchFamily="49" charset="0"/>
              </a:rPr>
              <a:t>DATA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=a;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rgbClr val="0000FF"/>
                </a:solidFill>
                <a:latin typeface="SAS Monospace" panose="020B0609020202020204" pitchFamily="49" charset="0"/>
              </a:rPr>
              <a:t>MODEL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 case=risk1;</a:t>
            </a: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000080"/>
                </a:solidFill>
                <a:latin typeface="SAS Monospace" panose="020B0609020202020204" pitchFamily="49" charset="0"/>
              </a:rPr>
              <a:t>RUN</a:t>
            </a:r>
            <a:r>
              <a: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rPr>
              <a:t>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50500" y="2189779"/>
            <a:ext cx="2089785" cy="431800"/>
          </a:xfrm>
          <a:custGeom>
            <a:avLst/>
            <a:gdLst/>
            <a:ahLst/>
            <a:cxnLst/>
            <a:rect l="l" t="t" r="r" b="b"/>
            <a:pathLst>
              <a:path w="2089785" h="431800">
                <a:moveTo>
                  <a:pt x="0" y="431291"/>
                </a:moveTo>
                <a:lnTo>
                  <a:pt x="2089404" y="431291"/>
                </a:lnTo>
                <a:lnTo>
                  <a:pt x="2089404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5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群組 31"/>
          <p:cNvGrpSpPr/>
          <p:nvPr/>
        </p:nvGrpSpPr>
        <p:grpSpPr>
          <a:xfrm>
            <a:off x="3146822" y="228600"/>
            <a:ext cx="5844778" cy="1222311"/>
            <a:chOff x="3146822" y="228600"/>
            <a:chExt cx="5844778" cy="1222311"/>
          </a:xfrm>
        </p:grpSpPr>
        <p:sp>
          <p:nvSpPr>
            <p:cNvPr id="7" name="object 7"/>
            <p:cNvSpPr txBox="1"/>
            <p:nvPr/>
          </p:nvSpPr>
          <p:spPr>
            <a:xfrm>
              <a:off x="5759847" y="712907"/>
              <a:ext cx="652145" cy="2819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185"/>
                </a:lnSpc>
              </a:pPr>
              <a:r>
                <a:rPr sz="2000" b="1" dirty="0">
                  <a:solidFill>
                    <a:srgbClr val="003300"/>
                  </a:solidFill>
                  <a:latin typeface="Times New Roman"/>
                  <a:cs typeface="Times New Roman"/>
                </a:rPr>
                <a:t>(p/</a:t>
              </a:r>
              <a:r>
                <a:rPr sz="2000" b="1" spc="5" dirty="0">
                  <a:solidFill>
                    <a:srgbClr val="003300"/>
                  </a:solidFill>
                  <a:latin typeface="Times New Roman"/>
                  <a:cs typeface="Times New Roman"/>
                </a:rPr>
                <a:t>1</a:t>
              </a:r>
              <a:r>
                <a:rPr sz="2000" b="1" dirty="0">
                  <a:solidFill>
                    <a:srgbClr val="003300"/>
                  </a:solidFill>
                  <a:latin typeface="Times New Roman"/>
                  <a:cs typeface="Times New Roman"/>
                </a:rPr>
                <a:t>-p</a:t>
              </a:r>
              <a:endParaRPr sz="2000">
                <a:latin typeface="Times New Roman"/>
                <a:cs typeface="Times New Roman"/>
              </a:endParaRPr>
            </a:p>
          </p:txBody>
        </p:sp>
        <p:grpSp>
          <p:nvGrpSpPr>
            <p:cNvPr id="31" name="群組 30"/>
            <p:cNvGrpSpPr/>
            <p:nvPr/>
          </p:nvGrpSpPr>
          <p:grpSpPr>
            <a:xfrm>
              <a:off x="3146822" y="228600"/>
              <a:ext cx="5844778" cy="1222311"/>
              <a:chOff x="3228833" y="-6126"/>
              <a:chExt cx="5844778" cy="1222311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3599276" y="106205"/>
                <a:ext cx="5474335" cy="1109980"/>
              </a:xfrm>
              <a:custGeom>
                <a:avLst/>
                <a:gdLst/>
                <a:ahLst/>
                <a:cxnLst/>
                <a:rect l="l" t="t" r="r" b="b"/>
                <a:pathLst>
                  <a:path w="5474334" h="1109980">
                    <a:moveTo>
                      <a:pt x="0" y="1109471"/>
                    </a:moveTo>
                    <a:lnTo>
                      <a:pt x="5474208" y="1109471"/>
                    </a:lnTo>
                    <a:lnTo>
                      <a:pt x="5474208" y="0"/>
                    </a:lnTo>
                    <a:lnTo>
                      <a:pt x="0" y="0"/>
                    </a:lnTo>
                    <a:lnTo>
                      <a:pt x="0" y="1109471"/>
                    </a:lnTo>
                    <a:close/>
                  </a:path>
                </a:pathLst>
              </a:custGeom>
              <a:solidFill>
                <a:srgbClr val="D24717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6481092" y="437769"/>
                <a:ext cx="2125980" cy="33083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2000" b="1" dirty="0"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) =</a:t>
                </a:r>
                <a:r>
                  <a:rPr sz="2000" b="1" dirty="0">
                    <a:solidFill>
                      <a:srgbClr val="003300"/>
                    </a:solidFill>
                    <a:latin typeface="Arial"/>
                    <a:cs typeface="Arial"/>
                  </a:rPr>
                  <a:t>α</a:t>
                </a:r>
                <a:r>
                  <a:rPr sz="2000" b="1" dirty="0"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2000" b="1" dirty="0">
                    <a:solidFill>
                      <a:srgbClr val="003300"/>
                    </a:solidFill>
                    <a:latin typeface="Arial"/>
                    <a:cs typeface="Arial"/>
                  </a:rPr>
                  <a:t>β</a:t>
                </a:r>
                <a:r>
                  <a:rPr sz="1950" b="1" baseline="-21367" dirty="0"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sz="2000" b="1" dirty="0"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sz="1950" b="1" baseline="-21367" dirty="0"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sz="2000" b="1" dirty="0"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2000" b="1" spc="-114" dirty="0"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2000" b="1" spc="5" dirty="0">
                    <a:solidFill>
                      <a:srgbClr val="003300"/>
                    </a:solidFill>
                    <a:latin typeface="Arial"/>
                    <a:cs typeface="Arial"/>
                  </a:rPr>
                  <a:t>β</a:t>
                </a:r>
                <a:r>
                  <a:rPr sz="1950" b="1" spc="7" baseline="-21367" dirty="0"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sz="2000" b="1" spc="5" dirty="0"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sz="1950" b="1" spc="7" baseline="-21367" dirty="0"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sz="2000" b="1" spc="5" dirty="0"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+…</a:t>
                </a:r>
                <a:endParaRPr sz="2000">
                  <a:latin typeface="Times New Roman"/>
                  <a:cs typeface="Times New Roman"/>
                </a:endParaRPr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5940552" y="522731"/>
                <a:ext cx="597535" cy="287020"/>
              </a:xfrm>
              <a:custGeom>
                <a:avLst/>
                <a:gdLst/>
                <a:ahLst/>
                <a:cxnLst/>
                <a:rect l="l" t="t" r="r" b="b"/>
                <a:pathLst>
                  <a:path w="597534" h="287020">
                    <a:moveTo>
                      <a:pt x="0" y="286512"/>
                    </a:moveTo>
                    <a:lnTo>
                      <a:pt x="597407" y="286512"/>
                    </a:lnTo>
                    <a:lnTo>
                      <a:pt x="597407" y="0"/>
                    </a:lnTo>
                    <a:lnTo>
                      <a:pt x="0" y="0"/>
                    </a:lnTo>
                    <a:lnTo>
                      <a:pt x="0" y="286512"/>
                    </a:lnTo>
                    <a:close/>
                  </a:path>
                </a:pathLst>
              </a:custGeom>
              <a:solidFill>
                <a:srgbClr val="95A9A9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5997955" y="261873"/>
                <a:ext cx="441959" cy="25400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500" dirty="0">
                    <a:solidFill>
                      <a:srgbClr val="006600"/>
                    </a:solidFill>
                    <a:latin typeface="Arial"/>
                    <a:cs typeface="Arial"/>
                  </a:rPr>
                  <a:t>odds</a:t>
                </a:r>
                <a:endParaRPr sz="1500">
                  <a:latin typeface="Arial"/>
                  <a:cs typeface="Arial"/>
                </a:endParaRPr>
              </a:p>
            </p:txBody>
          </p:sp>
          <p:sp>
            <p:nvSpPr>
              <p:cNvPr id="12" name="object 12"/>
              <p:cNvSpPr txBox="1"/>
              <p:nvPr/>
            </p:nvSpPr>
            <p:spPr>
              <a:xfrm>
                <a:off x="3228833" y="-6126"/>
                <a:ext cx="2613025" cy="1191993"/>
              </a:xfrm>
              <a:prstGeom prst="rect">
                <a:avLst/>
              </a:prstGeom>
            </p:spPr>
            <p:txBody>
              <a:bodyPr vert="horz" wrap="square" lIns="0" tIns="78105" rIns="0" bIns="0" rtlCol="0">
                <a:spAutoFit/>
              </a:bodyPr>
              <a:lstStyle/>
              <a:p>
                <a:pPr marL="828675" indent="-342900">
                  <a:lnSpc>
                    <a:spcPct val="100000"/>
                  </a:lnSpc>
                  <a:spcBef>
                    <a:spcPts val="615"/>
                  </a:spcBef>
                  <a:buFont typeface="Arial"/>
                  <a:buChar char="•"/>
                  <a:tabLst>
                    <a:tab pos="828040" algn="l"/>
                    <a:tab pos="828675" algn="l"/>
                  </a:tabLst>
                </a:pPr>
                <a:r>
                  <a:rPr sz="2200" b="1" spc="-5" dirty="0">
                    <a:latin typeface="Arial"/>
                    <a:cs typeface="Arial"/>
                  </a:rPr>
                  <a:t>Model</a:t>
                </a:r>
                <a:endParaRPr sz="2200" dirty="0">
                  <a:latin typeface="Arial"/>
                  <a:cs typeface="Arial"/>
                </a:endParaRPr>
              </a:p>
              <a:p>
                <a:pPr marL="942975">
                  <a:lnSpc>
                    <a:spcPct val="100000"/>
                  </a:lnSpc>
                  <a:spcBef>
                    <a:spcPts val="475"/>
                  </a:spcBef>
                  <a:tabLst>
                    <a:tab pos="1229360" algn="l"/>
                  </a:tabLst>
                </a:pPr>
                <a:r>
                  <a:rPr sz="2000" dirty="0"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–	</a:t>
                </a:r>
                <a:r>
                  <a:rPr sz="2000" b="1" dirty="0"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Logit(p) =</a:t>
                </a:r>
                <a:r>
                  <a:rPr sz="2000" b="1" spc="-120" dirty="0"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2000" b="1" dirty="0"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ln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828675" indent="-342900">
                  <a:lnSpc>
                    <a:spcPct val="100000"/>
                  </a:lnSpc>
                  <a:spcBef>
                    <a:spcPts val="530"/>
                  </a:spcBef>
                  <a:buFont typeface="Arial"/>
                  <a:buChar char="•"/>
                  <a:tabLst>
                    <a:tab pos="828040" algn="l"/>
                    <a:tab pos="828675" algn="l"/>
                  </a:tabLst>
                </a:pPr>
                <a:r>
                  <a:rPr sz="2200" b="1" spc="-5" dirty="0">
                    <a:latin typeface="Arial"/>
                    <a:cs typeface="Arial"/>
                  </a:rPr>
                  <a:t>OR= </a:t>
                </a:r>
                <a:r>
                  <a:rPr sz="2200" b="1" dirty="0" smtClean="0">
                    <a:latin typeface="Arial"/>
                    <a:cs typeface="Arial"/>
                  </a:rPr>
                  <a:t>e</a:t>
                </a:r>
                <a:r>
                  <a:rPr sz="2175" b="1" baseline="24904" dirty="0" smtClean="0">
                    <a:latin typeface="Arial"/>
                    <a:cs typeface="Arial"/>
                  </a:rPr>
                  <a:t>β</a:t>
                </a:r>
                <a:r>
                  <a:rPr sz="2175" b="1" baseline="24904" dirty="0" err="1" smtClean="0">
                    <a:latin typeface="Arial"/>
                    <a:cs typeface="Arial"/>
                  </a:rPr>
                  <a:t>i</a:t>
                </a:r>
                <a:endParaRPr sz="2175" baseline="24904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" name="object 22"/>
          <p:cNvSpPr txBox="1"/>
          <p:nvPr/>
        </p:nvSpPr>
        <p:spPr>
          <a:xfrm>
            <a:off x="616972" y="5399709"/>
            <a:ext cx="3034665" cy="731611"/>
          </a:xfrm>
          <a:prstGeom prst="rect">
            <a:avLst/>
          </a:prstGeom>
          <a:solidFill>
            <a:srgbClr val="FFFF66">
              <a:alpha val="50195"/>
            </a:srgbClr>
          </a:solidFill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x</a:t>
            </a:r>
            <a:r>
              <a:rPr sz="1950" spc="-7" baseline="-21367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</a:t>
            </a:r>
            <a:r>
              <a:rPr sz="2000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每增</a:t>
            </a:r>
            <a:r>
              <a:rPr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加一個</a:t>
            </a:r>
            <a:r>
              <a:rPr sz="2000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單</a:t>
            </a:r>
            <a:r>
              <a:rPr sz="2000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位</a:t>
            </a:r>
            <a:r>
              <a:rPr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,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罹病</a:t>
            </a:r>
            <a:r>
              <a:rPr sz="2000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的危</a:t>
            </a:r>
            <a:r>
              <a:rPr sz="2000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險</a:t>
            </a:r>
            <a:r>
              <a:rPr sz="2000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性增</a:t>
            </a:r>
            <a:r>
              <a:rPr sz="20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加</a:t>
            </a:r>
            <a:r>
              <a:rPr sz="2000" b="1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e</a:t>
            </a:r>
            <a:r>
              <a:rPr sz="1950" b="1" spc="15" baseline="2564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βi</a:t>
            </a:r>
            <a:r>
              <a:rPr sz="2000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倍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3748730" y="2819400"/>
            <a:ext cx="4817155" cy="3677632"/>
            <a:chOff x="3763413" y="2733184"/>
            <a:chExt cx="4817155" cy="3677632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2320" y="2733184"/>
              <a:ext cx="4488248" cy="3677632"/>
            </a:xfrm>
            <a:prstGeom prst="rect">
              <a:avLst/>
            </a:prstGeom>
          </p:spPr>
        </p:pic>
        <p:sp>
          <p:nvSpPr>
            <p:cNvPr id="15" name="object 15"/>
            <p:cNvSpPr txBox="1"/>
            <p:nvPr/>
          </p:nvSpPr>
          <p:spPr>
            <a:xfrm>
              <a:off x="3763413" y="4252464"/>
              <a:ext cx="328907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" dirty="0">
                  <a:solidFill>
                    <a:srgbClr val="FF0000"/>
                  </a:solidFill>
                  <a:cs typeface="Arial"/>
                </a:rPr>
                <a:t>β</a:t>
              </a:r>
              <a:r>
                <a:rPr sz="2400" baseline="-20833" dirty="0">
                  <a:solidFill>
                    <a:srgbClr val="FF0000"/>
                  </a:solidFill>
                  <a:cs typeface="Arial"/>
                </a:rPr>
                <a:t>i</a:t>
              </a:r>
            </a:p>
          </p:txBody>
        </p:sp>
        <p:sp>
          <p:nvSpPr>
            <p:cNvPr id="14" name="object 14"/>
            <p:cNvSpPr/>
            <p:nvPr/>
          </p:nvSpPr>
          <p:spPr>
            <a:xfrm>
              <a:off x="5642581" y="5317200"/>
              <a:ext cx="851422" cy="1007400"/>
            </a:xfrm>
            <a:custGeom>
              <a:avLst/>
              <a:gdLst/>
              <a:ahLst/>
              <a:cxnLst/>
              <a:rect l="l" t="t" r="r" b="b"/>
              <a:pathLst>
                <a:path w="754379" h="711835">
                  <a:moveTo>
                    <a:pt x="0" y="711708"/>
                  </a:moveTo>
                  <a:lnTo>
                    <a:pt x="754379" y="711708"/>
                  </a:lnTo>
                  <a:lnTo>
                    <a:pt x="754379" y="0"/>
                  </a:lnTo>
                  <a:lnTo>
                    <a:pt x="0" y="0"/>
                  </a:lnTo>
                  <a:lnTo>
                    <a:pt x="0" y="71170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4"/>
            <p:cNvSpPr/>
            <p:nvPr/>
          </p:nvSpPr>
          <p:spPr>
            <a:xfrm>
              <a:off x="5416147" y="4252464"/>
              <a:ext cx="679853" cy="396826"/>
            </a:xfrm>
            <a:custGeom>
              <a:avLst/>
              <a:gdLst/>
              <a:ahLst/>
              <a:cxnLst/>
              <a:rect l="l" t="t" r="r" b="b"/>
              <a:pathLst>
                <a:path w="754379" h="711835">
                  <a:moveTo>
                    <a:pt x="0" y="711708"/>
                  </a:moveTo>
                  <a:lnTo>
                    <a:pt x="754379" y="711708"/>
                  </a:lnTo>
                  <a:lnTo>
                    <a:pt x="754379" y="0"/>
                  </a:lnTo>
                  <a:lnTo>
                    <a:pt x="0" y="0"/>
                  </a:lnTo>
                  <a:lnTo>
                    <a:pt x="0" y="71170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396546" y="588759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e</a:t>
              </a:r>
              <a:r>
                <a:rPr lang="el-GR" altLang="zh-TW" sz="2800" baseline="30000" dirty="0" smtClean="0">
                  <a:solidFill>
                    <a:srgbClr val="FF0000"/>
                  </a:solidFill>
                  <a:ea typeface="標楷體" panose="03000509000000000000" pitchFamily="65" charset="-120"/>
                </a:rPr>
                <a:t>β</a:t>
              </a:r>
              <a:r>
                <a:rPr lang="en-US" altLang="zh-TW" sz="2800" baseline="30000" dirty="0" err="1" smtClean="0">
                  <a:solidFill>
                    <a:srgbClr val="FF0000"/>
                  </a:solidFill>
                  <a:ea typeface="標楷體" panose="03000509000000000000" pitchFamily="65" charset="-120"/>
                </a:rPr>
                <a:t>i</a:t>
              </a:r>
              <a:endParaRPr lang="zh-TW" altLang="en-US" sz="2800" baseline="30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3409122" y="1779779"/>
            <a:ext cx="194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-5" dirty="0" smtClean="0">
                <a:solidFill>
                  <a:srgbClr val="FF5050"/>
                </a:solidFill>
                <a:latin typeface="Arial"/>
                <a:cs typeface="Arial"/>
              </a:rPr>
              <a:t>case=1;control=0</a:t>
            </a: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3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42" y="396316"/>
            <a:ext cx="332465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0" dirty="0">
                <a:solidFill>
                  <a:srgbClr val="696363"/>
                </a:solidFill>
                <a:latin typeface="+mn-lt"/>
                <a:cs typeface="Trebuchet MS"/>
              </a:rPr>
              <a:t>Interaction</a:t>
            </a:r>
            <a:endParaRPr sz="4000" dirty="0">
              <a:latin typeface="+mn-lt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639" y="4014155"/>
            <a:ext cx="2885440" cy="1115690"/>
          </a:xfrm>
          <a:prstGeom prst="rect">
            <a:avLst/>
          </a:prstGeom>
          <a:solidFill>
            <a:srgbClr val="FFFF66">
              <a:alpha val="50195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15" dirty="0">
                <a:solidFill>
                  <a:srgbClr val="A40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控</a:t>
            </a:r>
            <a:r>
              <a:rPr sz="2000" spc="5" dirty="0">
                <a:solidFill>
                  <a:srgbClr val="A40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制其</a:t>
            </a:r>
            <a:r>
              <a:rPr sz="2000" spc="-5" dirty="0">
                <a:solidFill>
                  <a:srgbClr val="A40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他</a:t>
            </a:r>
            <a:r>
              <a:rPr sz="2000" spc="5" dirty="0">
                <a:solidFill>
                  <a:srgbClr val="A40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變</a:t>
            </a:r>
            <a:r>
              <a:rPr sz="2000" spc="-5" dirty="0">
                <a:solidFill>
                  <a:srgbClr val="A40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項</a:t>
            </a:r>
            <a:r>
              <a:rPr sz="2000" dirty="0">
                <a:solidFill>
                  <a:srgbClr val="A40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後</a:t>
            </a:r>
            <a:r>
              <a:rPr sz="2000" b="1" spc="-5" dirty="0">
                <a:solidFill>
                  <a:srgbClr val="A40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,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x</a:t>
            </a:r>
            <a:r>
              <a:rPr sz="2000" spc="-7" baseline="-2116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</a:t>
            </a:r>
            <a:r>
              <a:rPr sz="2000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每增加一個</a:t>
            </a:r>
            <a:r>
              <a:rPr sz="20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單</a:t>
            </a:r>
            <a:r>
              <a:rPr sz="2000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位</a:t>
            </a:r>
            <a:r>
              <a:rPr sz="20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,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罹病的危險</a:t>
            </a:r>
            <a:r>
              <a:rPr sz="20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性</a:t>
            </a:r>
            <a:r>
              <a:rPr sz="20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增</a:t>
            </a:r>
            <a:r>
              <a:rPr sz="2000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加</a:t>
            </a:r>
            <a:r>
              <a:rPr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e</a:t>
            </a:r>
            <a:r>
              <a:rPr sz="2000" b="1" baseline="26455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βi</a:t>
            </a:r>
            <a:r>
              <a:rPr sz="20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倍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409142" y="1330535"/>
            <a:ext cx="7280961" cy="1721625"/>
            <a:chOff x="428828" y="1468038"/>
            <a:chExt cx="7280961" cy="1721625"/>
          </a:xfrm>
        </p:grpSpPr>
        <p:sp>
          <p:nvSpPr>
            <p:cNvPr id="4" name="object 4"/>
            <p:cNvSpPr txBox="1"/>
            <p:nvPr/>
          </p:nvSpPr>
          <p:spPr>
            <a:xfrm>
              <a:off x="428828" y="1468038"/>
              <a:ext cx="7280961" cy="172162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TW" sz="2400" dirty="0">
                  <a:solidFill>
                    <a:srgbClr val="008000"/>
                  </a:solidFill>
                  <a:latin typeface="SAS Monospace" panose="020B0609020202020204" pitchFamily="49" charset="0"/>
                </a:rPr>
                <a:t>/*interaction*/</a:t>
              </a:r>
              <a:endPara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TW" sz="2400" b="1" dirty="0">
                  <a:solidFill>
                    <a:srgbClr val="000080"/>
                  </a:solidFill>
                  <a:latin typeface="SAS Monospace" panose="020B0609020202020204" pitchFamily="49" charset="0"/>
                </a:rPr>
                <a:t>PROC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 </a:t>
              </a:r>
              <a:r>
                <a:rPr lang="en-US" altLang="zh-TW" sz="2400" b="1" dirty="0">
                  <a:solidFill>
                    <a:srgbClr val="000080"/>
                  </a:solidFill>
                  <a:latin typeface="SAS Monospace" panose="020B0609020202020204" pitchFamily="49" charset="0"/>
                </a:rPr>
                <a:t>LOGISTIC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 </a:t>
              </a:r>
              <a:r>
                <a:rPr lang="en-US" altLang="zh-TW" sz="2400" dirty="0">
                  <a:solidFill>
                    <a:srgbClr val="0000FF"/>
                  </a:solidFill>
                  <a:latin typeface="SAS Monospace" panose="020B0609020202020204" pitchFamily="49" charset="0"/>
                </a:rPr>
                <a:t>DESCENDING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 </a:t>
              </a:r>
              <a:r>
                <a:rPr lang="en-US" altLang="zh-TW" sz="2400" dirty="0">
                  <a:solidFill>
                    <a:srgbClr val="0000FF"/>
                  </a:solidFill>
                  <a:latin typeface="SAS Monospace" panose="020B0609020202020204" pitchFamily="49" charset="0"/>
                </a:rPr>
                <a:t>DATA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=a;</a:t>
              </a:r>
            </a:p>
            <a:p>
              <a:pPr>
                <a:spcBef>
                  <a:spcPts val="600"/>
                </a:spcBef>
              </a:pPr>
              <a:r>
                <a:rPr lang="en-US" altLang="zh-TW" sz="2400" dirty="0">
                  <a:solidFill>
                    <a:srgbClr val="0000FF"/>
                  </a:solidFill>
                  <a:latin typeface="SAS Monospace" panose="020B0609020202020204" pitchFamily="49" charset="0"/>
                </a:rPr>
                <a:t>MODEL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 case=risk1 risk2 </a:t>
              </a:r>
              <a:r>
                <a:rPr lang="en-US" altLang="zh-TW" sz="2400" dirty="0" smtClean="0">
                  <a:solidFill>
                    <a:srgbClr val="000000"/>
                  </a:solidFill>
                  <a:latin typeface="SAS Monospace" panose="020B0609020202020204" pitchFamily="49" charset="0"/>
                </a:rPr>
                <a:t>risk1*risk2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; </a:t>
              </a:r>
            </a:p>
            <a:p>
              <a:pPr>
                <a:spcBef>
                  <a:spcPts val="600"/>
                </a:spcBef>
              </a:pPr>
              <a:r>
                <a:rPr lang="en-US" altLang="zh-TW" sz="2400" b="1" dirty="0">
                  <a:solidFill>
                    <a:srgbClr val="000080"/>
                  </a:solidFill>
                  <a:latin typeface="SAS Monospace" panose="020B0609020202020204" pitchFamily="49" charset="0"/>
                </a:rPr>
                <a:t>RUN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;</a:t>
              </a:r>
              <a:endParaRPr sz="2400" dirty="0">
                <a:latin typeface="Courier New"/>
                <a:cs typeface="Courier New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634756" y="2295233"/>
              <a:ext cx="2162810" cy="433070"/>
            </a:xfrm>
            <a:custGeom>
              <a:avLst/>
              <a:gdLst/>
              <a:ahLst/>
              <a:cxnLst/>
              <a:rect l="l" t="t" r="r" b="b"/>
              <a:pathLst>
                <a:path w="2162809" h="433069">
                  <a:moveTo>
                    <a:pt x="0" y="432815"/>
                  </a:moveTo>
                  <a:lnTo>
                    <a:pt x="2162556" y="432815"/>
                  </a:lnTo>
                  <a:lnTo>
                    <a:pt x="2162556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solidFill>
              <a:srgbClr val="FF505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854304" y="2818333"/>
              <a:ext cx="1614170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FF5050"/>
                  </a:solidFill>
                  <a:latin typeface="Arial"/>
                  <a:cs typeface="Arial"/>
                </a:rPr>
                <a:t>Interaction</a:t>
              </a:r>
              <a:r>
                <a:rPr sz="1800" spc="-45" dirty="0">
                  <a:solidFill>
                    <a:srgbClr val="FF5050"/>
                  </a:solidFill>
                  <a:latin typeface="Arial"/>
                  <a:cs typeface="Arial"/>
                </a:rPr>
                <a:t> </a:t>
              </a:r>
              <a:r>
                <a:rPr sz="1800" dirty="0">
                  <a:solidFill>
                    <a:srgbClr val="FF5050"/>
                  </a:solidFill>
                  <a:latin typeface="Arial"/>
                  <a:cs typeface="Arial"/>
                </a:rPr>
                <a:t>term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2302568"/>
              <a:ext cx="2161540" cy="433070"/>
            </a:xfrm>
            <a:custGeom>
              <a:avLst/>
              <a:gdLst/>
              <a:ahLst/>
              <a:cxnLst/>
              <a:rect l="l" t="t" r="r" b="b"/>
              <a:pathLst>
                <a:path w="2161540" h="433069">
                  <a:moveTo>
                    <a:pt x="0" y="432815"/>
                  </a:moveTo>
                  <a:lnTo>
                    <a:pt x="2161032" y="432815"/>
                  </a:lnTo>
                  <a:lnTo>
                    <a:pt x="2161032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solidFill>
              <a:srgbClr val="00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833184" y="2847528"/>
              <a:ext cx="125412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009999"/>
                  </a:solidFill>
                  <a:latin typeface="Arial"/>
                  <a:cs typeface="Arial"/>
                </a:rPr>
                <a:t>Main</a:t>
              </a:r>
              <a:r>
                <a:rPr sz="1800" spc="-45" dirty="0">
                  <a:solidFill>
                    <a:srgbClr val="009999"/>
                  </a:solidFill>
                  <a:latin typeface="Arial"/>
                  <a:cs typeface="Arial"/>
                </a:rPr>
                <a:t> </a:t>
              </a:r>
              <a:r>
                <a:rPr sz="1800" spc="-10" dirty="0">
                  <a:solidFill>
                    <a:srgbClr val="009999"/>
                  </a:solidFill>
                  <a:latin typeface="Arial"/>
                  <a:cs typeface="Arial"/>
                </a:rPr>
                <a:t>effects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20" name="object 15"/>
          <p:cNvSpPr txBox="1"/>
          <p:nvPr/>
        </p:nvSpPr>
        <p:spPr>
          <a:xfrm>
            <a:off x="3170577" y="5053442"/>
            <a:ext cx="32890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F0000"/>
                </a:solidFill>
                <a:cs typeface="Arial"/>
              </a:rPr>
              <a:t>β</a:t>
            </a:r>
            <a:r>
              <a:rPr sz="2400" baseline="-20833" dirty="0">
                <a:solidFill>
                  <a:srgbClr val="FF0000"/>
                </a:solidFill>
                <a:cs typeface="Arial"/>
              </a:rPr>
              <a:t>i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3465443" y="3164050"/>
            <a:ext cx="5427505" cy="3381891"/>
            <a:chOff x="3470384" y="3263643"/>
            <a:chExt cx="5427505" cy="3381891"/>
          </a:xfrm>
        </p:grpSpPr>
        <p:sp>
          <p:nvSpPr>
            <p:cNvPr id="13" name="object 13"/>
            <p:cNvSpPr txBox="1"/>
            <p:nvPr/>
          </p:nvSpPr>
          <p:spPr>
            <a:xfrm>
              <a:off x="7159894" y="6314699"/>
              <a:ext cx="173799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dirty="0">
                  <a:solidFill>
                    <a:srgbClr val="C00000"/>
                  </a:solidFill>
                  <a:latin typeface="Arial"/>
                  <a:cs typeface="Arial"/>
                </a:rPr>
                <a:t>No</a:t>
              </a:r>
              <a:r>
                <a:rPr sz="2000" b="1" spc="-6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2000" b="1" dirty="0">
                  <a:solidFill>
                    <a:srgbClr val="C00000"/>
                  </a:solidFill>
                  <a:latin typeface="Arial"/>
                  <a:cs typeface="Arial"/>
                </a:rPr>
                <a:t>interaction</a:t>
              </a:r>
              <a:endParaRPr sz="20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0384" y="3263643"/>
              <a:ext cx="5029200" cy="3048000"/>
            </a:xfrm>
            <a:prstGeom prst="rect">
              <a:avLst/>
            </a:prstGeom>
          </p:spPr>
        </p:pic>
        <p:sp>
          <p:nvSpPr>
            <p:cNvPr id="21" name="object 14"/>
            <p:cNvSpPr/>
            <p:nvPr/>
          </p:nvSpPr>
          <p:spPr>
            <a:xfrm>
              <a:off x="5105400" y="4925825"/>
              <a:ext cx="762000" cy="836577"/>
            </a:xfrm>
            <a:custGeom>
              <a:avLst/>
              <a:gdLst/>
              <a:ahLst/>
              <a:cxnLst/>
              <a:rect l="l" t="t" r="r" b="b"/>
              <a:pathLst>
                <a:path w="754379" h="711835">
                  <a:moveTo>
                    <a:pt x="0" y="711708"/>
                  </a:moveTo>
                  <a:lnTo>
                    <a:pt x="754379" y="711708"/>
                  </a:lnTo>
                  <a:lnTo>
                    <a:pt x="754379" y="0"/>
                  </a:lnTo>
                  <a:lnTo>
                    <a:pt x="0" y="0"/>
                  </a:lnTo>
                  <a:lnTo>
                    <a:pt x="0" y="71170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4"/>
            <p:cNvSpPr/>
            <p:nvPr/>
          </p:nvSpPr>
          <p:spPr>
            <a:xfrm>
              <a:off x="7315200" y="5867399"/>
              <a:ext cx="1149604" cy="381001"/>
            </a:xfrm>
            <a:custGeom>
              <a:avLst/>
              <a:gdLst/>
              <a:ahLst/>
              <a:cxnLst/>
              <a:rect l="l" t="t" r="r" b="b"/>
              <a:pathLst>
                <a:path w="754379" h="711835">
                  <a:moveTo>
                    <a:pt x="0" y="711708"/>
                  </a:moveTo>
                  <a:lnTo>
                    <a:pt x="754379" y="711708"/>
                  </a:lnTo>
                  <a:lnTo>
                    <a:pt x="754379" y="0"/>
                  </a:lnTo>
                  <a:lnTo>
                    <a:pt x="0" y="0"/>
                  </a:lnTo>
                  <a:lnTo>
                    <a:pt x="0" y="71170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33115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>
                <a:solidFill>
                  <a:srgbClr val="696363"/>
                </a:solidFill>
                <a:latin typeface="Trebuchet MS"/>
                <a:cs typeface="Trebuchet MS"/>
              </a:rPr>
              <a:t>Dummy</a:t>
            </a:r>
            <a:r>
              <a:rPr sz="4000" spc="-265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4000" spc="-65" dirty="0">
                <a:solidFill>
                  <a:srgbClr val="696363"/>
                </a:solidFill>
                <a:latin typeface="Trebuchet MS"/>
                <a:cs typeface="Trebuchet MS"/>
              </a:rPr>
              <a:t>variables_1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56001"/>
            <a:ext cx="4823460" cy="1182375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20"/>
              </a:spcBef>
              <a:buFont typeface="Arial" panose="020B0604020202020204" pitchFamily="34" charset="0"/>
              <a:buChar char="•"/>
            </a:pPr>
            <a:r>
              <a:rPr sz="2700" spc="-690" dirty="0" smtClean="0">
                <a:solidFill>
                  <a:srgbClr val="D24717"/>
                </a:solidFill>
                <a:cs typeface="Arial"/>
              </a:rPr>
              <a:t> </a:t>
            </a:r>
            <a:r>
              <a:rPr sz="3200" spc="-145" dirty="0">
                <a:cs typeface="Times New Roman"/>
              </a:rPr>
              <a:t>Categorical </a:t>
            </a:r>
            <a:r>
              <a:rPr sz="3200" spc="-180" dirty="0">
                <a:cs typeface="Times New Roman"/>
              </a:rPr>
              <a:t>variables </a:t>
            </a:r>
            <a:r>
              <a:rPr sz="3200" spc="-434" dirty="0">
                <a:cs typeface="Times New Roman"/>
              </a:rPr>
              <a:t>(</a:t>
            </a:r>
            <a:r>
              <a:rPr sz="3200" i="1" spc="-434" dirty="0">
                <a:cs typeface="Arial"/>
              </a:rPr>
              <a:t>m  </a:t>
            </a:r>
            <a:r>
              <a:rPr sz="3200" spc="-204" dirty="0">
                <a:cs typeface="Times New Roman"/>
              </a:rPr>
              <a:t>levels</a:t>
            </a:r>
            <a:r>
              <a:rPr sz="3200" spc="-204" dirty="0" smtClean="0">
                <a:cs typeface="Times New Roman"/>
              </a:rPr>
              <a:t>)</a:t>
            </a:r>
            <a:endParaRPr lang="en-US" sz="3200" dirty="0">
              <a:cs typeface="Times New Roman"/>
            </a:endParaRPr>
          </a:p>
          <a:p>
            <a:pPr marL="927100" lvl="1" indent="-457200">
              <a:spcBef>
                <a:spcPts val="1020"/>
              </a:spcBef>
              <a:buFont typeface="標楷體" panose="03000509000000000000" pitchFamily="65" charset="-120"/>
              <a:buChar char="－"/>
            </a:pPr>
            <a:r>
              <a:rPr sz="2350" spc="-595" dirty="0" smtClean="0">
                <a:solidFill>
                  <a:srgbClr val="9B2C1F"/>
                </a:solidFill>
                <a:cs typeface="Arial"/>
              </a:rPr>
              <a:t> </a:t>
            </a:r>
            <a:r>
              <a:rPr sz="2800" spc="-100" dirty="0">
                <a:cs typeface="Times New Roman"/>
              </a:rPr>
              <a:t>create </a:t>
            </a:r>
            <a:r>
              <a:rPr sz="2800" i="1" spc="-355" dirty="0">
                <a:cs typeface="Arial"/>
              </a:rPr>
              <a:t>m-1 </a:t>
            </a:r>
            <a:r>
              <a:rPr sz="2800" spc="-185" dirty="0">
                <a:cs typeface="Times New Roman"/>
              </a:rPr>
              <a:t>dummy</a:t>
            </a:r>
            <a:r>
              <a:rPr sz="2800" spc="-355" dirty="0">
                <a:cs typeface="Times New Roman"/>
              </a:rPr>
              <a:t> </a:t>
            </a:r>
            <a:r>
              <a:rPr sz="2800" spc="-165" dirty="0">
                <a:cs typeface="Times New Roman"/>
              </a:rPr>
              <a:t>variables</a:t>
            </a:r>
            <a:endParaRPr sz="2800" dirty="0"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3162" y="3198812"/>
          <a:ext cx="6119495" cy="2319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6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055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Blood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type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Dummy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Dummy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Dummy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0" y="2209800"/>
            <a:ext cx="8721595" cy="3886200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409142" y="396317"/>
            <a:ext cx="522965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TW" sz="4000" spc="-90" dirty="0">
                <a:solidFill>
                  <a:srgbClr val="696363"/>
                </a:solidFill>
                <a:latin typeface="Trebuchet MS"/>
                <a:cs typeface="Trebuchet MS"/>
              </a:rPr>
              <a:t>Dummy</a:t>
            </a:r>
            <a:r>
              <a:rPr lang="en-US" altLang="zh-TW" sz="4000" spc="-265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lang="en-US" altLang="zh-TW" sz="4000" spc="-65" dirty="0">
                <a:solidFill>
                  <a:srgbClr val="696363"/>
                </a:solidFill>
                <a:latin typeface="Trebuchet MS"/>
                <a:cs typeface="Trebuchet MS"/>
              </a:rPr>
              <a:t>variables_1</a:t>
            </a:r>
            <a:endParaRPr lang="en-US" sz="4000" kern="0" dirty="0">
              <a:latin typeface="+mn-lt"/>
              <a:cs typeface="Trebuchet MS"/>
            </a:endParaRPr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81630"/>
              </p:ext>
            </p:extLst>
          </p:nvPr>
        </p:nvGraphicFramePr>
        <p:xfrm>
          <a:off x="5257800" y="710185"/>
          <a:ext cx="3494412" cy="2133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16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risk4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risk4a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risk4b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risk4c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risk4d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risk4e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6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33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33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33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533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34409"/>
              </p:ext>
            </p:extLst>
          </p:nvPr>
        </p:nvGraphicFramePr>
        <p:xfrm>
          <a:off x="4823284" y="263391"/>
          <a:ext cx="403098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risk4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risk4a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risk4b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risk4c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risk4d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risk4e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06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127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3" name="群組 22"/>
          <p:cNvGrpSpPr/>
          <p:nvPr/>
        </p:nvGrpSpPr>
        <p:grpSpPr>
          <a:xfrm>
            <a:off x="463113" y="2590800"/>
            <a:ext cx="4867275" cy="3962400"/>
            <a:chOff x="547110" y="2590800"/>
            <a:chExt cx="4867275" cy="396240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/>
            <a:srcRect b="48000"/>
            <a:stretch/>
          </p:blipFill>
          <p:spPr>
            <a:xfrm>
              <a:off x="547110" y="2590800"/>
              <a:ext cx="4867275" cy="3962400"/>
            </a:xfrm>
            <a:prstGeom prst="rect">
              <a:avLst/>
            </a:prstGeom>
          </p:spPr>
        </p:pic>
        <p:sp>
          <p:nvSpPr>
            <p:cNvPr id="18" name="object 15"/>
            <p:cNvSpPr txBox="1"/>
            <p:nvPr/>
          </p:nvSpPr>
          <p:spPr>
            <a:xfrm>
              <a:off x="1652293" y="2745357"/>
              <a:ext cx="328907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" dirty="0">
                  <a:solidFill>
                    <a:srgbClr val="FF0000"/>
                  </a:solidFill>
                  <a:cs typeface="Arial"/>
                </a:rPr>
                <a:t>β</a:t>
              </a:r>
              <a:r>
                <a:rPr sz="2400" baseline="-20833" dirty="0">
                  <a:solidFill>
                    <a:srgbClr val="FF0000"/>
                  </a:solidFill>
                  <a:cs typeface="Arial"/>
                </a:rPr>
                <a:t>i</a:t>
              </a:r>
            </a:p>
          </p:txBody>
        </p:sp>
        <p:sp>
          <p:nvSpPr>
            <p:cNvPr id="19" name="object 14"/>
            <p:cNvSpPr/>
            <p:nvPr/>
          </p:nvSpPr>
          <p:spPr>
            <a:xfrm>
              <a:off x="1981200" y="3124200"/>
              <a:ext cx="762000" cy="3324225"/>
            </a:xfrm>
            <a:custGeom>
              <a:avLst/>
              <a:gdLst/>
              <a:ahLst/>
              <a:cxnLst/>
              <a:rect l="l" t="t" r="r" b="b"/>
              <a:pathLst>
                <a:path w="754379" h="711835">
                  <a:moveTo>
                    <a:pt x="0" y="711708"/>
                  </a:moveTo>
                  <a:lnTo>
                    <a:pt x="754379" y="711708"/>
                  </a:lnTo>
                  <a:lnTo>
                    <a:pt x="754379" y="0"/>
                  </a:lnTo>
                  <a:lnTo>
                    <a:pt x="0" y="0"/>
                  </a:lnTo>
                  <a:lnTo>
                    <a:pt x="0" y="71170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562600" y="3000375"/>
            <a:ext cx="3248025" cy="3552825"/>
            <a:chOff x="5562600" y="2895600"/>
            <a:chExt cx="3248025" cy="355282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2600" y="2895600"/>
              <a:ext cx="3248025" cy="3552825"/>
            </a:xfrm>
            <a:prstGeom prst="rect">
              <a:avLst/>
            </a:prstGeom>
          </p:spPr>
        </p:pic>
        <p:sp>
          <p:nvSpPr>
            <p:cNvPr id="20" name="object 14"/>
            <p:cNvSpPr/>
            <p:nvPr/>
          </p:nvSpPr>
          <p:spPr>
            <a:xfrm>
              <a:off x="6362350" y="3429001"/>
              <a:ext cx="952849" cy="2895600"/>
            </a:xfrm>
            <a:custGeom>
              <a:avLst/>
              <a:gdLst/>
              <a:ahLst/>
              <a:cxnLst/>
              <a:rect l="l" t="t" r="r" b="b"/>
              <a:pathLst>
                <a:path w="754379" h="711835">
                  <a:moveTo>
                    <a:pt x="0" y="711708"/>
                  </a:moveTo>
                  <a:lnTo>
                    <a:pt x="754379" y="711708"/>
                  </a:lnTo>
                  <a:lnTo>
                    <a:pt x="754379" y="0"/>
                  </a:lnTo>
                  <a:lnTo>
                    <a:pt x="0" y="0"/>
                  </a:lnTo>
                  <a:lnTo>
                    <a:pt x="0" y="71170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97926" y="304356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e</a:t>
              </a:r>
              <a:r>
                <a:rPr lang="el-GR" altLang="zh-TW" sz="2800" baseline="30000" dirty="0" smtClean="0">
                  <a:solidFill>
                    <a:srgbClr val="FF0000"/>
                  </a:solidFill>
                  <a:ea typeface="標楷體" panose="03000509000000000000" pitchFamily="65" charset="-120"/>
                </a:rPr>
                <a:t>β</a:t>
              </a:r>
              <a:r>
                <a:rPr lang="en-US" altLang="zh-TW" sz="2800" baseline="30000" dirty="0" err="1" smtClean="0">
                  <a:solidFill>
                    <a:srgbClr val="FF0000"/>
                  </a:solidFill>
                  <a:ea typeface="標楷體" panose="03000509000000000000" pitchFamily="65" charset="-120"/>
                </a:rPr>
                <a:t>i</a:t>
              </a:r>
              <a:endParaRPr lang="zh-TW" altLang="en-US" sz="2800" baseline="30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3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/>
          <p:cNvGrpSpPr/>
          <p:nvPr/>
        </p:nvGrpSpPr>
        <p:grpSpPr>
          <a:xfrm>
            <a:off x="424607" y="1122459"/>
            <a:ext cx="7838136" cy="2167260"/>
            <a:chOff x="424607" y="1122459"/>
            <a:chExt cx="7838136" cy="2167260"/>
          </a:xfrm>
        </p:grpSpPr>
        <p:sp>
          <p:nvSpPr>
            <p:cNvPr id="7" name="object 7"/>
            <p:cNvSpPr txBox="1"/>
            <p:nvPr/>
          </p:nvSpPr>
          <p:spPr>
            <a:xfrm>
              <a:off x="424607" y="1122459"/>
              <a:ext cx="7838136" cy="21672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TW" sz="2400" dirty="0">
                  <a:solidFill>
                    <a:srgbClr val="008000"/>
                  </a:solidFill>
                  <a:latin typeface="SAS Monospace" panose="020B0609020202020204" pitchFamily="49" charset="0"/>
                </a:rPr>
                <a:t>/*dummy_2*/</a:t>
              </a:r>
              <a:endParaRPr lang="en-US" altLang="zh-TW" sz="2400" dirty="0">
                <a:solidFill>
                  <a:srgbClr val="000000"/>
                </a:solidFill>
                <a:latin typeface="SAS Monospace" panose="020B0609020202020204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TW" sz="2400" b="1" dirty="0">
                  <a:solidFill>
                    <a:srgbClr val="000080"/>
                  </a:solidFill>
                  <a:latin typeface="SAS Monospace" panose="020B0609020202020204" pitchFamily="49" charset="0"/>
                </a:rPr>
                <a:t>PROC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 </a:t>
              </a:r>
              <a:r>
                <a:rPr lang="en-US" altLang="zh-TW" sz="2400" b="1" dirty="0">
                  <a:solidFill>
                    <a:srgbClr val="000080"/>
                  </a:solidFill>
                  <a:latin typeface="SAS Monospace" panose="020B0609020202020204" pitchFamily="49" charset="0"/>
                </a:rPr>
                <a:t>LOGISTIC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 </a:t>
              </a:r>
              <a:r>
                <a:rPr lang="en-US" altLang="zh-TW" sz="2400" dirty="0">
                  <a:solidFill>
                    <a:srgbClr val="0000FF"/>
                  </a:solidFill>
                  <a:latin typeface="SAS Monospace" panose="020B0609020202020204" pitchFamily="49" charset="0"/>
                </a:rPr>
                <a:t>DESCENDING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 </a:t>
              </a:r>
              <a:r>
                <a:rPr lang="en-US" altLang="zh-TW" sz="2400" dirty="0">
                  <a:solidFill>
                    <a:srgbClr val="0000FF"/>
                  </a:solidFill>
                  <a:latin typeface="SAS Monospace" panose="020B0609020202020204" pitchFamily="49" charset="0"/>
                </a:rPr>
                <a:t>DATA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=a;</a:t>
              </a:r>
            </a:p>
            <a:p>
              <a:pPr>
                <a:spcBef>
                  <a:spcPts val="600"/>
                </a:spcBef>
              </a:pPr>
              <a:r>
                <a:rPr lang="en-US" altLang="zh-TW" sz="2400" dirty="0">
                  <a:solidFill>
                    <a:srgbClr val="0000FF"/>
                  </a:solidFill>
                  <a:latin typeface="SAS Monospace" panose="020B0609020202020204" pitchFamily="49" charset="0"/>
                </a:rPr>
                <a:t>CLASS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 risk4 (</a:t>
              </a:r>
              <a:r>
                <a:rPr lang="en-US" altLang="zh-TW" sz="2400" dirty="0">
                  <a:solidFill>
                    <a:srgbClr val="0000FF"/>
                  </a:solidFill>
                  <a:latin typeface="SAS Monospace" panose="020B0609020202020204" pitchFamily="49" charset="0"/>
                </a:rPr>
                <a:t>ref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=</a:t>
              </a:r>
              <a:r>
                <a:rPr lang="en-US" altLang="zh-TW" sz="2400" dirty="0">
                  <a:solidFill>
                    <a:srgbClr val="800080"/>
                  </a:solidFill>
                  <a:latin typeface="SAS Monospace" panose="020B0609020202020204" pitchFamily="49" charset="0"/>
                </a:rPr>
                <a:t>'1'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) /</a:t>
              </a:r>
              <a:r>
                <a:rPr lang="en-US" altLang="zh-TW" sz="2400" dirty="0" err="1">
                  <a:solidFill>
                    <a:srgbClr val="0000FF"/>
                  </a:solidFill>
                  <a:latin typeface="SAS Monospace" panose="020B0609020202020204" pitchFamily="49" charset="0"/>
                </a:rPr>
                <a:t>param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=ref; </a:t>
              </a:r>
            </a:p>
            <a:p>
              <a:pPr>
                <a:spcBef>
                  <a:spcPts val="600"/>
                </a:spcBef>
              </a:pPr>
              <a:r>
                <a:rPr lang="en-US" altLang="zh-TW" sz="2400" dirty="0">
                  <a:solidFill>
                    <a:srgbClr val="0000FF"/>
                  </a:solidFill>
                  <a:latin typeface="SAS Monospace" panose="020B0609020202020204" pitchFamily="49" charset="0"/>
                </a:rPr>
                <a:t>MODEL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 case=risk4;</a:t>
              </a:r>
            </a:p>
            <a:p>
              <a:pPr>
                <a:spcBef>
                  <a:spcPts val="600"/>
                </a:spcBef>
              </a:pPr>
              <a:r>
                <a:rPr lang="en-US" altLang="zh-TW" sz="2400" b="1" dirty="0">
                  <a:solidFill>
                    <a:srgbClr val="000080"/>
                  </a:solidFill>
                  <a:latin typeface="SAS Monospace" panose="020B0609020202020204" pitchFamily="49" charset="0"/>
                </a:rPr>
                <a:t>RUN</a:t>
              </a:r>
              <a:r>
                <a:rPr lang="en-US" altLang="zh-TW" sz="2400" dirty="0">
                  <a:solidFill>
                    <a:srgbClr val="000000"/>
                  </a:solidFill>
                  <a:latin typeface="SAS Monospace" panose="020B0609020202020204" pitchFamily="49" charset="0"/>
                </a:rPr>
                <a:t>;</a:t>
              </a:r>
              <a:endParaRPr sz="2400" dirty="0">
                <a:latin typeface="Courier New"/>
                <a:cs typeface="Courier New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45485" y="1960555"/>
              <a:ext cx="1659889" cy="433070"/>
            </a:xfrm>
            <a:custGeom>
              <a:avLst/>
              <a:gdLst/>
              <a:ahLst/>
              <a:cxnLst/>
              <a:rect l="l" t="t" r="r" b="b"/>
              <a:pathLst>
                <a:path w="1659889" h="433069">
                  <a:moveTo>
                    <a:pt x="0" y="432815"/>
                  </a:moveTo>
                  <a:lnTo>
                    <a:pt x="1659636" y="432815"/>
                  </a:lnTo>
                  <a:lnTo>
                    <a:pt x="1659636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solidFill>
              <a:srgbClr val="00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2841" y="1965799"/>
              <a:ext cx="1800225" cy="433070"/>
            </a:xfrm>
            <a:custGeom>
              <a:avLst/>
              <a:gdLst/>
              <a:ahLst/>
              <a:cxnLst/>
              <a:rect l="l" t="t" r="r" b="b"/>
              <a:pathLst>
                <a:path w="1800225" h="433069">
                  <a:moveTo>
                    <a:pt x="0" y="432815"/>
                  </a:moveTo>
                  <a:lnTo>
                    <a:pt x="1799843" y="432815"/>
                  </a:lnTo>
                  <a:lnTo>
                    <a:pt x="1799843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solidFill>
              <a:srgbClr val="FF505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691076" y="2249009"/>
              <a:ext cx="37998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303780" algn="l"/>
                </a:tabLst>
              </a:pPr>
              <a:r>
                <a:rPr sz="1800" spc="-5" dirty="0">
                  <a:solidFill>
                    <a:srgbClr val="009999"/>
                  </a:solidFill>
                  <a:latin typeface="Arial"/>
                  <a:cs typeface="Arial"/>
                </a:rPr>
                <a:t>reference</a:t>
              </a:r>
              <a:r>
                <a:rPr sz="1800" spc="15" dirty="0">
                  <a:solidFill>
                    <a:srgbClr val="009999"/>
                  </a:solidFill>
                  <a:latin typeface="Arial"/>
                  <a:cs typeface="Arial"/>
                </a:rPr>
                <a:t> </a:t>
              </a:r>
              <a:r>
                <a:rPr sz="1800" spc="-5" dirty="0" smtClean="0">
                  <a:solidFill>
                    <a:srgbClr val="009999"/>
                  </a:solidFill>
                  <a:latin typeface="Arial"/>
                  <a:cs typeface="Arial"/>
                </a:rPr>
                <a:t>group</a:t>
              </a:r>
              <a:r>
                <a:rPr lang="en-US" sz="1800" spc="-5" dirty="0" smtClean="0">
                  <a:solidFill>
                    <a:srgbClr val="009999"/>
                  </a:solidFill>
                  <a:latin typeface="Arial"/>
                  <a:cs typeface="Arial"/>
                </a:rPr>
                <a:t>      </a:t>
              </a:r>
              <a:r>
                <a:rPr sz="1800" spc="-5" dirty="0" smtClean="0">
                  <a:solidFill>
                    <a:srgbClr val="FF5050"/>
                  </a:solidFill>
                  <a:latin typeface="Arial"/>
                  <a:cs typeface="Arial"/>
                </a:rPr>
                <a:t>dummy</a:t>
              </a:r>
              <a:r>
                <a:rPr sz="1800" spc="-65" dirty="0" smtClean="0">
                  <a:solidFill>
                    <a:srgbClr val="FF5050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FF5050"/>
                  </a:solidFill>
                  <a:latin typeface="Arial"/>
                  <a:cs typeface="Arial"/>
                </a:rPr>
                <a:t>coding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22" name="object 2"/>
          <p:cNvSpPr txBox="1">
            <a:spLocks/>
          </p:cNvSpPr>
          <p:nvPr/>
        </p:nvSpPr>
        <p:spPr>
          <a:xfrm>
            <a:off x="409142" y="396317"/>
            <a:ext cx="522965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TW" sz="4000" spc="-90" dirty="0">
                <a:solidFill>
                  <a:srgbClr val="696363"/>
                </a:solidFill>
                <a:latin typeface="Trebuchet MS"/>
                <a:cs typeface="Trebuchet MS"/>
              </a:rPr>
              <a:t>Dummy</a:t>
            </a:r>
            <a:r>
              <a:rPr lang="en-US" altLang="zh-TW" sz="4000" spc="-265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lang="en-US" altLang="zh-TW" sz="4000" spc="-65" dirty="0" smtClean="0">
                <a:solidFill>
                  <a:srgbClr val="696363"/>
                </a:solidFill>
                <a:latin typeface="Trebuchet MS"/>
                <a:cs typeface="Trebuchet MS"/>
              </a:rPr>
              <a:t>variables_2</a:t>
            </a:r>
            <a:endParaRPr lang="en-US" sz="4000" kern="0" dirty="0">
              <a:latin typeface="+mn-lt"/>
              <a:cs typeface="Trebuchet MS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6718622" y="149088"/>
            <a:ext cx="2145868" cy="3504029"/>
            <a:chOff x="6714029" y="147760"/>
            <a:chExt cx="2145868" cy="3504029"/>
          </a:xfrm>
        </p:grpSpPr>
        <p:sp>
          <p:nvSpPr>
            <p:cNvPr id="12" name="object 12"/>
            <p:cNvSpPr txBox="1"/>
            <p:nvPr/>
          </p:nvSpPr>
          <p:spPr>
            <a:xfrm>
              <a:off x="7073008" y="3352069"/>
              <a:ext cx="178688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003300"/>
                  </a:solidFill>
                  <a:latin typeface="Arial"/>
                  <a:cs typeface="Arial"/>
                </a:rPr>
                <a:t>Dummy</a:t>
              </a:r>
              <a:r>
                <a:rPr sz="1800" spc="-60" dirty="0">
                  <a:solidFill>
                    <a:srgbClr val="003300"/>
                  </a:solidFill>
                  <a:latin typeface="Arial"/>
                  <a:cs typeface="Arial"/>
                </a:rPr>
                <a:t> </a:t>
              </a:r>
              <a:r>
                <a:rPr sz="1800" spc="-5" dirty="0">
                  <a:solidFill>
                    <a:srgbClr val="003300"/>
                  </a:solidFill>
                  <a:latin typeface="Arial"/>
                  <a:cs typeface="Arial"/>
                </a:rPr>
                <a:t>variables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6714029" y="147760"/>
              <a:ext cx="2046458" cy="3206393"/>
              <a:chOff x="1386016" y="3102888"/>
              <a:chExt cx="2046458" cy="3206393"/>
            </a:xfrm>
          </p:grpSpPr>
          <p:pic>
            <p:nvPicPr>
              <p:cNvPr id="2" name="圖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86016" y="3102888"/>
                <a:ext cx="2046458" cy="3206393"/>
              </a:xfrm>
              <a:prstGeom prst="rect">
                <a:avLst/>
              </a:prstGeom>
            </p:spPr>
          </p:pic>
          <p:sp>
            <p:nvSpPr>
              <p:cNvPr id="21" name="object 14"/>
              <p:cNvSpPr/>
              <p:nvPr/>
            </p:nvSpPr>
            <p:spPr>
              <a:xfrm>
                <a:off x="2271002" y="3938200"/>
                <a:ext cx="1161472" cy="2321704"/>
              </a:xfrm>
              <a:custGeom>
                <a:avLst/>
                <a:gdLst/>
                <a:ahLst/>
                <a:cxnLst/>
                <a:rect l="l" t="t" r="r" b="b"/>
                <a:pathLst>
                  <a:path w="754379" h="711835">
                    <a:moveTo>
                      <a:pt x="0" y="711708"/>
                    </a:moveTo>
                    <a:lnTo>
                      <a:pt x="754379" y="711708"/>
                    </a:lnTo>
                    <a:lnTo>
                      <a:pt x="754379" y="0"/>
                    </a:lnTo>
                    <a:lnTo>
                      <a:pt x="0" y="0"/>
                    </a:lnTo>
                    <a:lnTo>
                      <a:pt x="0" y="711708"/>
                    </a:lnTo>
                    <a:close/>
                  </a:path>
                </a:pathLst>
              </a:custGeom>
              <a:ln w="28956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31" name="群組 30"/>
          <p:cNvGrpSpPr/>
          <p:nvPr/>
        </p:nvGrpSpPr>
        <p:grpSpPr>
          <a:xfrm>
            <a:off x="381979" y="3388125"/>
            <a:ext cx="4099864" cy="3159386"/>
            <a:chOff x="381979" y="3388125"/>
            <a:chExt cx="4099864" cy="3159386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 rotWithShape="1">
            <a:blip r:embed="rId3"/>
            <a:srcRect b="47888"/>
            <a:stretch/>
          </p:blipFill>
          <p:spPr>
            <a:xfrm>
              <a:off x="381979" y="3388125"/>
              <a:ext cx="4099864" cy="3159386"/>
            </a:xfrm>
            <a:prstGeom prst="rect">
              <a:avLst/>
            </a:prstGeom>
          </p:spPr>
        </p:pic>
        <p:sp>
          <p:nvSpPr>
            <p:cNvPr id="27" name="object 15"/>
            <p:cNvSpPr txBox="1"/>
            <p:nvPr/>
          </p:nvSpPr>
          <p:spPr>
            <a:xfrm>
              <a:off x="1400486" y="3501929"/>
              <a:ext cx="328907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" dirty="0">
                  <a:solidFill>
                    <a:srgbClr val="FF0000"/>
                  </a:solidFill>
                  <a:cs typeface="Arial"/>
                </a:rPr>
                <a:t>β</a:t>
              </a:r>
              <a:r>
                <a:rPr sz="2400" baseline="-20833" dirty="0">
                  <a:solidFill>
                    <a:srgbClr val="FF0000"/>
                  </a:solidFill>
                  <a:cs typeface="Arial"/>
                </a:rPr>
                <a:t>i</a:t>
              </a:r>
            </a:p>
          </p:txBody>
        </p:sp>
        <p:sp>
          <p:nvSpPr>
            <p:cNvPr id="28" name="object 14"/>
            <p:cNvSpPr/>
            <p:nvPr/>
          </p:nvSpPr>
          <p:spPr>
            <a:xfrm>
              <a:off x="1752600" y="3810000"/>
              <a:ext cx="609600" cy="2601687"/>
            </a:xfrm>
            <a:custGeom>
              <a:avLst/>
              <a:gdLst/>
              <a:ahLst/>
              <a:cxnLst/>
              <a:rect l="l" t="t" r="r" b="b"/>
              <a:pathLst>
                <a:path w="754379" h="711835">
                  <a:moveTo>
                    <a:pt x="0" y="711708"/>
                  </a:moveTo>
                  <a:lnTo>
                    <a:pt x="754379" y="711708"/>
                  </a:lnTo>
                  <a:lnTo>
                    <a:pt x="754379" y="0"/>
                  </a:lnTo>
                  <a:lnTo>
                    <a:pt x="0" y="0"/>
                  </a:lnTo>
                  <a:lnTo>
                    <a:pt x="0" y="71170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797514" y="3778333"/>
            <a:ext cx="2939744" cy="2767698"/>
            <a:chOff x="4797514" y="3643989"/>
            <a:chExt cx="2939744" cy="2767698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7514" y="3643989"/>
              <a:ext cx="2939744" cy="2767698"/>
            </a:xfrm>
            <a:prstGeom prst="rect">
              <a:avLst/>
            </a:prstGeom>
          </p:spPr>
        </p:pic>
        <p:sp>
          <p:nvSpPr>
            <p:cNvPr id="26" name="文字方塊 25"/>
            <p:cNvSpPr txBox="1"/>
            <p:nvPr/>
          </p:nvSpPr>
          <p:spPr>
            <a:xfrm>
              <a:off x="5522953" y="401081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e</a:t>
              </a:r>
              <a:r>
                <a:rPr lang="el-GR" altLang="zh-TW" sz="2800" baseline="30000" dirty="0" smtClean="0">
                  <a:solidFill>
                    <a:srgbClr val="FF0000"/>
                  </a:solidFill>
                  <a:ea typeface="標楷體" panose="03000509000000000000" pitchFamily="65" charset="-120"/>
                </a:rPr>
                <a:t>β</a:t>
              </a:r>
              <a:r>
                <a:rPr lang="en-US" altLang="zh-TW" sz="2800" baseline="30000" dirty="0" err="1" smtClean="0">
                  <a:solidFill>
                    <a:srgbClr val="FF0000"/>
                  </a:solidFill>
                  <a:ea typeface="標楷體" panose="03000509000000000000" pitchFamily="65" charset="-120"/>
                </a:rPr>
                <a:t>i</a:t>
              </a:r>
              <a:endParaRPr lang="zh-TW" altLang="en-US" sz="28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9" name="object 14"/>
            <p:cNvSpPr/>
            <p:nvPr/>
          </p:nvSpPr>
          <p:spPr>
            <a:xfrm>
              <a:off x="4872316" y="4038601"/>
              <a:ext cx="1680884" cy="2286000"/>
            </a:xfrm>
            <a:custGeom>
              <a:avLst/>
              <a:gdLst/>
              <a:ahLst/>
              <a:cxnLst/>
              <a:rect l="l" t="t" r="r" b="b"/>
              <a:pathLst>
                <a:path w="754379" h="711835">
                  <a:moveTo>
                    <a:pt x="0" y="711708"/>
                  </a:moveTo>
                  <a:lnTo>
                    <a:pt x="754379" y="711708"/>
                  </a:lnTo>
                  <a:lnTo>
                    <a:pt x="754379" y="0"/>
                  </a:lnTo>
                  <a:lnTo>
                    <a:pt x="0" y="0"/>
                  </a:lnTo>
                  <a:lnTo>
                    <a:pt x="0" y="71170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43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</TotalTime>
  <Words>417</Words>
  <Application>Microsoft Office PowerPoint</Application>
  <PresentationFormat>如螢幕大小 (4:3)</PresentationFormat>
  <Paragraphs>209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6" baseType="lpstr">
      <vt:lpstr>Droid Sans Fallback</vt:lpstr>
      <vt:lpstr>Noto Sans CJK JP Regular</vt:lpstr>
      <vt:lpstr>微軟正黑體</vt:lpstr>
      <vt:lpstr>新細明體</vt:lpstr>
      <vt:lpstr>標楷體</vt:lpstr>
      <vt:lpstr>Arial</vt:lpstr>
      <vt:lpstr>Calibri</vt:lpstr>
      <vt:lpstr>Courier New</vt:lpstr>
      <vt:lpstr>SAS Monospace</vt:lpstr>
      <vt:lpstr>Times New Roman</vt:lpstr>
      <vt:lpstr>Trebuchet MS</vt:lpstr>
      <vt:lpstr>Wingdings</vt:lpstr>
      <vt:lpstr>Office Theme</vt:lpstr>
      <vt:lpstr>Case-control study</vt:lpstr>
      <vt:lpstr> Outcome  variable</vt:lpstr>
      <vt:lpstr>文字變項改成數字</vt:lpstr>
      <vt:lpstr>PowerPoint 簡報</vt:lpstr>
      <vt:lpstr>Interaction</vt:lpstr>
      <vt:lpstr>Dummy variables_1</vt:lpstr>
      <vt:lpstr>PowerPoint 簡報</vt:lpstr>
      <vt:lpstr>PowerPoint 簡報</vt:lpstr>
      <vt:lpstr>PowerPoint 簡報</vt:lpstr>
      <vt:lpstr>Dose-response relationship (2xk table)</vt:lpstr>
      <vt:lpstr>PowerPoint 簡報</vt:lpstr>
      <vt:lpstr>外部資料匯入</vt:lpstr>
      <vt:lpstr>HW’s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NS</dc:creator>
  <cp:lastModifiedBy>MengHan Huang</cp:lastModifiedBy>
  <cp:revision>37</cp:revision>
  <dcterms:created xsi:type="dcterms:W3CDTF">2018-09-01T03:33:17Z</dcterms:created>
  <dcterms:modified xsi:type="dcterms:W3CDTF">2020-10-12T03:26:19Z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2018-09-01T00:00:00Z</vt:filetime>
  </property>
</Properties>
</file>