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Josefin Slab"/>
      <p:regular r:id="rId29"/>
      <p:bold r:id="rId30"/>
      <p:italic r:id="rId31"/>
      <p:boldItalic r:id="rId32"/>
    </p:embeddedFont>
    <p:embeddedFont>
      <p:font typeface="Elsie Swash Caps"/>
      <p:regular r:id="rId33"/>
    </p:embeddedFont>
    <p:embeddedFont>
      <p:font typeface="BenchNine"/>
      <p:regular r:id="rId34"/>
      <p:bold r:id="rId35"/>
    </p:embeddedFont>
    <p:embeddedFont>
      <p:font typeface="Josefin Sans"/>
      <p:regular r:id="rId36"/>
      <p:bold r:id="rId37"/>
      <p:italic r:id="rId38"/>
      <p:boldItalic r:id="rId39"/>
    </p:embeddedFont>
    <p:embeddedFont>
      <p:font typeface="Josefin Sans Thin"/>
      <p:regular r:id="rId40"/>
      <p:bold r:id="rId41"/>
      <p:italic r:id="rId42"/>
      <p:boldItalic r:id="rId43"/>
    </p:embeddedFont>
    <p:embeddedFont>
      <p:font typeface="Barlow"/>
      <p:regular r:id="rId44"/>
      <p:bold r:id="rId45"/>
      <p:italic r:id="rId46"/>
      <p:boldItalic r:id="rId47"/>
    </p:embeddedFont>
    <p:embeddedFont>
      <p:font typeface="Barlow 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梁嫚芳"/>
  <p:cmAuthor clrIdx="1" id="1" initials="" lastIdx="1" name="宋侑橋"/>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CEE8BD-2039-4FB8-9227-7B5CC15B352B}">
  <a:tblStyle styleId="{D2CEE8BD-2039-4FB8-9227-7B5CC15B35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254A696-DD4A-4354-BB49-DAA524E98F16}" styleName="Table_1">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2"/>
          </a:solidFill>
        </a:fill>
      </a:tcStyle>
    </a:firstRow>
    <a:neCell>
      <a:tcTxStyle/>
    </a:neCell>
    <a:nwCell>
      <a:tcTxStyle/>
    </a:nwCell>
  </a:tblStyle>
  <a:tblStyle styleId="{4AF1E1FB-DB30-4695-99B9-CD9D21F8548D}"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Arial"/>
          <a:ea typeface="Arial"/>
          <a:cs typeface="Arial"/>
        </a:font>
        <a:schemeClr val="lt1"/>
      </a:tcTxStyle>
      <a:tcStyle>
        <a:fill>
          <a:solidFill>
            <a:schemeClr val="accent6"/>
          </a:solidFill>
        </a:fill>
      </a:tcStyle>
    </a:lastCol>
    <a:firstCol>
      <a:tcTxStyle b="on" i="off">
        <a:font>
          <a:latin typeface="Arial"/>
          <a:ea typeface="Arial"/>
          <a:cs typeface="Arial"/>
        </a:font>
        <a:schemeClr val="lt1"/>
      </a:tcTxStyle>
      <a:tcStyle>
        <a:fill>
          <a:solidFill>
            <a:schemeClr val="accent6"/>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 styleId="{38107A33-2D06-4054-B547-FBAB88F0A0D5}" styleName="Table_3">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4B7B02A-79E5-4972-B174-D30C725352B0}" styleName="Table_4">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3"/>
          </a:solidFill>
        </a:fill>
      </a:tcStyle>
    </a:firstRow>
    <a:neCell>
      <a:tcTxStyle/>
    </a:neCell>
    <a:nwCell>
      <a:tcTxStyle/>
    </a:nwCell>
  </a:tblStyle>
  <a:tblStyle styleId="{D32D6465-9005-4267-8475-40C500CC5A73}" styleName="Table_5">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JosefinSansThin-regular.fntdata"/><Relationship Id="rId42" Type="http://schemas.openxmlformats.org/officeDocument/2006/relationships/font" Target="fonts/JosefinSansThin-italic.fntdata"/><Relationship Id="rId41" Type="http://schemas.openxmlformats.org/officeDocument/2006/relationships/font" Target="fonts/JosefinSansThin-bold.fntdata"/><Relationship Id="rId44" Type="http://schemas.openxmlformats.org/officeDocument/2006/relationships/font" Target="fonts/Barlow-regular.fntdata"/><Relationship Id="rId43" Type="http://schemas.openxmlformats.org/officeDocument/2006/relationships/font" Target="fonts/JosefinSansThin-boldItalic.fntdata"/><Relationship Id="rId46" Type="http://schemas.openxmlformats.org/officeDocument/2006/relationships/font" Target="fonts/Barlow-italic.fntdata"/><Relationship Id="rId45" Type="http://schemas.openxmlformats.org/officeDocument/2006/relationships/font" Target="fonts/Barl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font" Target="fonts/BarlowLight-regular.fntdata"/><Relationship Id="rId47" Type="http://schemas.openxmlformats.org/officeDocument/2006/relationships/font" Target="fonts/Barlow-boldItalic.fntdata"/><Relationship Id="rId49" Type="http://schemas.openxmlformats.org/officeDocument/2006/relationships/font" Target="fonts/BarlowLigh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JosefinSlab-italic.fntdata"/><Relationship Id="rId30" Type="http://schemas.openxmlformats.org/officeDocument/2006/relationships/font" Target="fonts/JosefinSlab-bold.fntdata"/><Relationship Id="rId33" Type="http://schemas.openxmlformats.org/officeDocument/2006/relationships/font" Target="fonts/ElsieSwashCaps-regular.fntdata"/><Relationship Id="rId32" Type="http://schemas.openxmlformats.org/officeDocument/2006/relationships/font" Target="fonts/JosefinSlab-boldItalic.fntdata"/><Relationship Id="rId35" Type="http://schemas.openxmlformats.org/officeDocument/2006/relationships/font" Target="fonts/BenchNine-bold.fntdata"/><Relationship Id="rId34" Type="http://schemas.openxmlformats.org/officeDocument/2006/relationships/font" Target="fonts/BenchNine-regular.fntdata"/><Relationship Id="rId37" Type="http://schemas.openxmlformats.org/officeDocument/2006/relationships/font" Target="fonts/JosefinSans-bold.fntdata"/><Relationship Id="rId36" Type="http://schemas.openxmlformats.org/officeDocument/2006/relationships/font" Target="fonts/JosefinSans-regular.fntdata"/><Relationship Id="rId39" Type="http://schemas.openxmlformats.org/officeDocument/2006/relationships/font" Target="fonts/JosefinSans-boldItalic.fntdata"/><Relationship Id="rId38" Type="http://schemas.openxmlformats.org/officeDocument/2006/relationships/font" Target="fonts/JosefinSans-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font" Target="fonts/JosefinSlab-regular.fntdata"/><Relationship Id="rId51" Type="http://schemas.openxmlformats.org/officeDocument/2006/relationships/font" Target="fonts/BarlowLight-boldItalic.fntdata"/><Relationship Id="rId50" Type="http://schemas.openxmlformats.org/officeDocument/2006/relationships/font" Target="fonts/BarlowLight-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1-03T14:22:26.342">
    <p:pos x="6000" y="0"/>
    <p:text>這頁表格怎麼超出去了?</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1-03T15:48:30.766">
    <p:pos x="6000" y="0"/>
    <p:text>右表誰做的 我要抱抱他 太讚 我之前就想做這個ㄌ</p:text>
  </p:cm>
  <p:cm authorId="1" idx="1" dt="2020-11-03T15:02:11.307">
    <p:pos x="6000" y="0"/>
    <p:text>家緯做的XD</p:text>
  </p:cm>
  <p:cm authorId="0" idx="3" dt="2020-11-03T15:48:30.766">
    <p:pos x="6000" y="0"/>
    <p:text>這邊口腔癌是啥</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083118c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083118c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083711ead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083711ead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f4664fa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9f4664fa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Clr>
                <a:schemeClr val="dk1"/>
              </a:buClr>
              <a:buSzPts val="1200"/>
              <a:buFont typeface="Josefin Sans"/>
              <a:buChar char="❖"/>
            </a:pPr>
            <a:r>
              <a:rPr lang="en" sz="1200">
                <a:solidFill>
                  <a:schemeClr val="dk1"/>
                </a:solidFill>
                <a:latin typeface="Josefin Sans"/>
                <a:ea typeface="Josefin Sans"/>
                <a:cs typeface="Josefin Sans"/>
                <a:sym typeface="Josefin Sans"/>
              </a:rPr>
              <a:t>Do more research on the risks in the urban areas since there were no complete information about it in case 1-2.</a:t>
            </a:r>
            <a:endParaRPr sz="1200">
              <a:solidFill>
                <a:schemeClr val="dk1"/>
              </a:solidFill>
              <a:latin typeface="Josefin Sans"/>
              <a:ea typeface="Josefin Sans"/>
              <a:cs typeface="Josefin Sans"/>
              <a:sym typeface="Josefin Sans"/>
            </a:endParaRPr>
          </a:p>
          <a:p>
            <a:pPr indent="-304800" lvl="0" marL="457200" rtl="0" algn="just">
              <a:lnSpc>
                <a:spcPct val="115000"/>
              </a:lnSpc>
              <a:spcBef>
                <a:spcPts val="0"/>
              </a:spcBef>
              <a:spcAft>
                <a:spcPts val="0"/>
              </a:spcAft>
              <a:buClr>
                <a:schemeClr val="dk1"/>
              </a:buClr>
              <a:buSzPts val="1200"/>
              <a:buFont typeface="Josefin Sans"/>
              <a:buChar char="❖"/>
            </a:pPr>
            <a:r>
              <a:rPr lang="en" sz="1200">
                <a:solidFill>
                  <a:schemeClr val="dk1"/>
                </a:solidFill>
                <a:latin typeface="Josefin Sans"/>
                <a:ea typeface="Josefin Sans"/>
                <a:cs typeface="Josefin Sans"/>
                <a:sym typeface="Josefin Sans"/>
              </a:rPr>
              <a:t>增加</a:t>
            </a:r>
            <a:r>
              <a:rPr lang="en" sz="1200">
                <a:solidFill>
                  <a:srgbClr val="1C203A"/>
                </a:solidFill>
                <a:latin typeface="Josefin Sans"/>
                <a:ea typeface="Josefin Sans"/>
                <a:cs typeface="Josefin Sans"/>
                <a:sym typeface="Josefin Sans"/>
              </a:rPr>
              <a:t>樣本數量、擴大研究地域範圍、</a:t>
            </a:r>
            <a:r>
              <a:rPr lang="en" sz="1200">
                <a:solidFill>
                  <a:srgbClr val="1C203A"/>
                </a:solidFill>
              </a:rPr>
              <a:t>對更多不同族群進行配對。</a:t>
            </a:r>
            <a:endParaRPr sz="1200">
              <a:solidFill>
                <a:schemeClr val="dk1"/>
              </a:solidFill>
              <a:latin typeface="Josefin Sans"/>
              <a:ea typeface="Josefin Sans"/>
              <a:cs typeface="Josefin Sans"/>
              <a:sym typeface="Josefin Sans"/>
            </a:endParaRPr>
          </a:p>
          <a:p>
            <a:pPr indent="-304800" lvl="0" marL="457200" rtl="0" algn="just">
              <a:lnSpc>
                <a:spcPct val="115000"/>
              </a:lnSpc>
              <a:spcBef>
                <a:spcPts val="0"/>
              </a:spcBef>
              <a:spcAft>
                <a:spcPts val="0"/>
              </a:spcAft>
              <a:buClr>
                <a:schemeClr val="dk1"/>
              </a:buClr>
              <a:buSzPts val="1200"/>
              <a:buFont typeface="Josefin Sans"/>
              <a:buChar char="❖"/>
            </a:pPr>
            <a:r>
              <a:rPr lang="en" sz="1200">
                <a:solidFill>
                  <a:schemeClr val="dk1"/>
                </a:solidFill>
              </a:rPr>
              <a:t>研究H5疫苗有效性與接種率。考慮病毒是否突變。</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6272bf380_1_1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a6272bf380_1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6272bf380_1_1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我們在初步的分析中，把年齡、吸菸、飲酒轉換成類別變項，</a:t>
            </a:r>
            <a:r>
              <a:rPr lang="en"/>
              <a:t>並各自fit logistic model</a:t>
            </a:r>
            <a:r>
              <a:rPr lang="en"/>
              <a:t>，因此可以得知各因子不同類別之間的crude odds ratio。在這張表中，幾乎所有類別都達顯著，紅字代表那一項的P值極小，分別是高年齡、高吸菸、高飲酒的類別對於疾病有極顯著的OR。</a:t>
            </a:r>
            <a:endParaRPr/>
          </a:p>
        </p:txBody>
      </p:sp>
      <p:sp>
        <p:nvSpPr>
          <p:cNvPr id="366" name="Google Shape;366;ga6272bf380_1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6272bf380_1_1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為了探討劑量效應關係，我們對各變項做了 Cochran－Armitage Trend Test，看有沒有隨著暴露的劑量越多，患病的比例也跟著增加，分析結果發現</a:t>
            </a:r>
            <a:r>
              <a:rPr lang="en">
                <a:solidFill>
                  <a:schemeClr val="dk1"/>
                </a:solidFill>
              </a:rPr>
              <a:t>三個變項皆有統計顯著上的劑量-效應，這也可以從右圖看到</a:t>
            </a:r>
            <a:endParaRPr/>
          </a:p>
        </p:txBody>
      </p:sp>
      <p:sp>
        <p:nvSpPr>
          <p:cNvPr id="373" name="Google Shape;373;ga6272bf380_1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6272bf380_1_2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just">
              <a:lnSpc>
                <a:spcPct val="90000"/>
              </a:lnSpc>
              <a:spcBef>
                <a:spcPts val="0"/>
              </a:spcBef>
              <a:spcAft>
                <a:spcPts val="0"/>
              </a:spcAft>
              <a:buNone/>
            </a:pPr>
            <a:r>
              <a:rPr lang="en" sz="1200">
                <a:solidFill>
                  <a:srgbClr val="002060"/>
                </a:solidFill>
              </a:rPr>
              <a:t>為了進行分層分析，將三個變項各分為兩組，分組方式是選擇分組後彼此間OR值最高及p-value較小的方式，最終以下表方式分組，OR值均達統計顯著。</a:t>
            </a:r>
            <a:endParaRPr sz="1200"/>
          </a:p>
        </p:txBody>
      </p:sp>
      <p:sp>
        <p:nvSpPr>
          <p:cNvPr id="386" name="Google Shape;386;ga6272bf380_1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a6272bf380_1_2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重新分完組後，我們進行分層分析，並用這些步驟來確認交互和干擾作用。分別是用Breslow-day test檢測交互作用，再比較crude-OR和Adj-OR來確定干擾作用</a:t>
            </a:r>
            <a:endParaRPr/>
          </a:p>
        </p:txBody>
      </p:sp>
      <p:sp>
        <p:nvSpPr>
          <p:cNvPr id="393" name="Google Shape;393;ga6272bf380_1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6272bf380_1_2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分別以三個變項各自對另外兩個變項做分層，最後會分成C3取2也就是六組，</a:t>
            </a:r>
            <a:endParaRPr/>
          </a:p>
          <a:p>
            <a:pPr indent="0" lvl="0" marL="0" rtl="0" algn="l">
              <a:spcBef>
                <a:spcPts val="0"/>
              </a:spcBef>
              <a:spcAft>
                <a:spcPts val="0"/>
              </a:spcAft>
              <a:buNone/>
            </a:pPr>
            <a:r>
              <a:rPr lang="en"/>
              <a:t>首先，用breslow-day test發現飲酒和吸菸有交互作用，另外，年齡與酒精的交互作用無法確定，之後會用logistic regression再做確認。</a:t>
            </a:r>
            <a:endParaRPr/>
          </a:p>
          <a:p>
            <a:pPr indent="0" lvl="0" marL="0" rtl="0" algn="l">
              <a:spcBef>
                <a:spcPts val="0"/>
              </a:spcBef>
              <a:spcAft>
                <a:spcPts val="0"/>
              </a:spcAft>
              <a:buNone/>
            </a:pPr>
            <a:r>
              <a:rPr lang="en"/>
              <a:t>接著，比較crude-OR和Adj-OR發現吸菸對喝酒有干擾，喝酒對年齡有干擾。</a:t>
            </a:r>
            <a:endParaRPr/>
          </a:p>
          <a:p>
            <a:pPr indent="0" lvl="0" marL="0" rtl="0" algn="l">
              <a:spcBef>
                <a:spcPts val="0"/>
              </a:spcBef>
              <a:spcAft>
                <a:spcPts val="0"/>
              </a:spcAft>
              <a:buNone/>
            </a:pPr>
            <a:r>
              <a:rPr lang="en"/>
              <a:t>關於交互作用和干擾的現象後面會進行解釋。</a:t>
            </a:r>
            <a:endParaRPr/>
          </a:p>
        </p:txBody>
      </p:sp>
      <p:sp>
        <p:nvSpPr>
          <p:cNvPr id="399" name="Google Shape;399;ga6272bf380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6272bf380_1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a6272bf380_1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最後，我們為了控制干擾因子跟觀察交互作用，配置了各種不同的Logistic regression model</a:t>
            </a:r>
            <a:endParaRPr/>
          </a:p>
          <a:p>
            <a:pPr indent="0" lvl="0" marL="0" rtl="0" algn="l">
              <a:spcBef>
                <a:spcPts val="0"/>
              </a:spcBef>
              <a:spcAft>
                <a:spcPts val="0"/>
              </a:spcAft>
              <a:buNone/>
            </a:pPr>
            <a:r>
              <a:rPr lang="en"/>
              <a:t>一開始，我們用單純的倆因子間的交互作用fit model發現只有吸菸跟飲酒達顯著性</a:t>
            </a:r>
            <a:endParaRPr/>
          </a:p>
          <a:p>
            <a:pPr indent="0" lvl="0" marL="0" rtl="0" algn="l">
              <a:spcBef>
                <a:spcPts val="0"/>
              </a:spcBef>
              <a:spcAft>
                <a:spcPts val="0"/>
              </a:spcAft>
              <a:buNone/>
            </a:pPr>
            <a:r>
              <a:rPr lang="en"/>
              <a:t>然後，為了確定此吸菸和飲酒的交互作用是發生在哪些類別，我們用原始分組去fit model，並在此model加入吸菸和飲酒交互作用項，結果發現吸菸第四組和飲酒第四組達顯著性</a:t>
            </a:r>
            <a:endParaRPr/>
          </a:p>
          <a:p>
            <a:pPr indent="0" lvl="0" marL="0" rtl="0" algn="l">
              <a:spcBef>
                <a:spcPts val="0"/>
              </a:spcBef>
              <a:spcAft>
                <a:spcPts val="0"/>
              </a:spcAft>
              <a:buNone/>
            </a:pPr>
            <a:r>
              <a:rPr lang="en"/>
              <a:t>最後，我們使用了上面這個model，各類別幾乎都達顯著，並且隨類別劑量越高，OR也越高，符合先前觀察到的劑量效應關係，此外，吸菸與飲酒之交互作用也呈顯著，但odds ratio&lt;1，後面會進行解釋</a:t>
            </a:r>
            <a:endParaRPr/>
          </a:p>
        </p:txBody>
      </p:sp>
      <p:sp>
        <p:nvSpPr>
          <p:cNvPr id="418" name="Google Shape;418;ga6272bf380_1_2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6272bf380_1_2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那現在來細看交互作用，左表表示，飲酒對於吸菸多者的效果較吸菸少者低，右表呈現出單獨只有飲酒或吸菸時，OR與兩個皆有時不同</a:t>
            </a:r>
            <a:r>
              <a:rPr lang="en"/>
              <a:t>，</a:t>
            </a:r>
            <a:r>
              <a:rPr lang="en"/>
              <a:t>左右表皆可看出在有抽菸的情況下，酒精對OR的影響程度沒這麼高</a:t>
            </a:r>
            <a:endParaRPr/>
          </a:p>
          <a:p>
            <a:pPr indent="0" lvl="0" marL="0" rtl="0" algn="l">
              <a:spcBef>
                <a:spcPts val="0"/>
              </a:spcBef>
              <a:spcAft>
                <a:spcPts val="0"/>
              </a:spcAft>
              <a:buNone/>
            </a:pPr>
            <a:r>
              <a:rPr lang="en"/>
              <a:t>我們推測，可能是同時抽很多煙跟喝很多酒的人較有健康問題，還沒檢測出食道癌就死了</a:t>
            </a:r>
            <a:endParaRPr/>
          </a:p>
        </p:txBody>
      </p:sp>
      <p:sp>
        <p:nvSpPr>
          <p:cNvPr id="428" name="Google Shape;428;ga6272bf380_1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08288d42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08288d42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a6272bf380_1_2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177800" rtl="0" algn="l">
              <a:lnSpc>
                <a:spcPct val="90000"/>
              </a:lnSpc>
              <a:spcBef>
                <a:spcPts val="800"/>
              </a:spcBef>
              <a:spcAft>
                <a:spcPts val="0"/>
              </a:spcAft>
              <a:buNone/>
            </a:pPr>
            <a:r>
              <a:rPr b="1" lang="en">
                <a:solidFill>
                  <a:srgbClr val="002060"/>
                </a:solidFill>
              </a:rPr>
              <a:t>我們來看干擾作用，吸菸對飲酒的干擾可能是因為</a:t>
            </a:r>
            <a:r>
              <a:rPr b="1" lang="en">
                <a:solidFill>
                  <a:srgbClr val="002060"/>
                </a:solidFill>
              </a:rPr>
              <a:t>1.喝越多酒的人都有比較大的機率吸更多菸，因此未控制時可能高估風險</a:t>
            </a:r>
            <a:endParaRPr b="1">
              <a:solidFill>
                <a:srgbClr val="002060"/>
              </a:solidFill>
            </a:endParaRPr>
          </a:p>
          <a:p>
            <a:pPr indent="0" lvl="0" marL="177800" rtl="0" algn="l">
              <a:lnSpc>
                <a:spcPct val="90000"/>
              </a:lnSpc>
              <a:spcBef>
                <a:spcPts val="800"/>
              </a:spcBef>
              <a:spcAft>
                <a:spcPts val="0"/>
              </a:spcAft>
              <a:buNone/>
            </a:pPr>
            <a:r>
              <a:rPr b="1" lang="en">
                <a:solidFill>
                  <a:srgbClr val="002060"/>
                </a:solidFill>
              </a:rPr>
              <a:t>飲酒對年齡的干擾則是，分層後各組OR差異大，不穩定，未控制時可能錯估風險（此處為低估），而喝酒、年齡相關性不大</a:t>
            </a:r>
            <a:endParaRPr sz="2100">
              <a:solidFill>
                <a:schemeClr val="dk1"/>
              </a:solidFill>
            </a:endParaRPr>
          </a:p>
          <a:p>
            <a:pPr indent="0" lvl="0" marL="0" rtl="0" algn="l">
              <a:spcBef>
                <a:spcPts val="0"/>
              </a:spcBef>
              <a:spcAft>
                <a:spcPts val="0"/>
              </a:spcAft>
              <a:buNone/>
            </a:pPr>
            <a:r>
              <a:t/>
            </a:r>
            <a:endParaRPr/>
          </a:p>
        </p:txBody>
      </p:sp>
      <p:sp>
        <p:nvSpPr>
          <p:cNvPr id="436" name="Google Shape;436;ga6272bf380_1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6272bf380_1_2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綜合以上分析，總結食道癌主要危險因子是年齡和飲酒，都是呈現劑量效應關係，越大風險越高，吸菸也是，但風險較低</a:t>
            </a:r>
            <a:endParaRPr/>
          </a:p>
          <a:p>
            <a:pPr indent="0" lvl="0" marL="0" rtl="0" algn="l">
              <a:spcBef>
                <a:spcPts val="0"/>
              </a:spcBef>
              <a:spcAft>
                <a:spcPts val="0"/>
              </a:spcAft>
              <a:buNone/>
            </a:pPr>
            <a:r>
              <a:rPr lang="en"/>
              <a:t>高吸菸和高飲酒有交互作用，飲酒對高吸菸者效果較差</a:t>
            </a:r>
            <a:endParaRPr/>
          </a:p>
          <a:p>
            <a:pPr indent="0" lvl="0" marL="0" rtl="0" algn="l">
              <a:spcBef>
                <a:spcPts val="0"/>
              </a:spcBef>
              <a:spcAft>
                <a:spcPts val="0"/>
              </a:spcAft>
              <a:buNone/>
            </a:pPr>
            <a:r>
              <a:rPr lang="en"/>
              <a:t>吸菸對飲酒有干擾作用，沒控制時會高估OR</a:t>
            </a:r>
            <a:endParaRPr/>
          </a:p>
          <a:p>
            <a:pPr indent="0" lvl="0" marL="0" rtl="0" algn="l">
              <a:spcBef>
                <a:spcPts val="0"/>
              </a:spcBef>
              <a:spcAft>
                <a:spcPts val="0"/>
              </a:spcAft>
              <a:buNone/>
            </a:pPr>
            <a:r>
              <a:rPr lang="en"/>
              <a:t>飲酒對年齡有干擾作用，未控制時會錯估OR</a:t>
            </a:r>
            <a:endParaRPr/>
          </a:p>
          <a:p>
            <a:pPr indent="0" lvl="0" marL="0" rtl="0" algn="l">
              <a:spcBef>
                <a:spcPts val="0"/>
              </a:spcBef>
              <a:spcAft>
                <a:spcPts val="0"/>
              </a:spcAft>
              <a:buNone/>
            </a:pPr>
            <a:r>
              <a:rPr lang="en"/>
              <a:t>以上是我們的報告</a:t>
            </a:r>
            <a:endParaRPr/>
          </a:p>
        </p:txBody>
      </p:sp>
      <p:sp>
        <p:nvSpPr>
          <p:cNvPr id="445" name="Google Shape;445;ga6272bf380_1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083711ea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083711ea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case1是關於2個研究的比較，都是在討論關於h5n1，一個是在1997年發表，另一個是在2009年，前後相差10年左右。兩個研究分別是在香港和中國做的研究。</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兩者對於疾病的定義都是要有發燒＋咳嗽或喉嚨痛，病例確診則是要病毒培養陽性、或血清抗體檢測上升四倍，case1-2還有一個條件是或反轉錄pcr呈陽性。</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Case1-1在1997年h5n1在香港爆發18個病例。擔心會造成大流行，因此就做了這個研究來找出H5N1的危險因子。case1-2則是為了提供預防訊息和工作，而做回溯性病例對照研究來確認H5N1的危險因子。</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5761a8b15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5761a8b15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6a16e83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6a16e83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t/>
            </a:r>
            <a:endParaRPr sz="1200">
              <a:solidFill>
                <a:schemeClr val="dk1"/>
              </a:solidFill>
            </a:endParaRPr>
          </a:p>
          <a:p>
            <a:pPr indent="0" lvl="0" marL="0" rtl="0" algn="l">
              <a:lnSpc>
                <a:spcPct val="115000"/>
              </a:lnSpc>
              <a:spcBef>
                <a:spcPts val="2400"/>
              </a:spcBef>
              <a:spcAft>
                <a:spcPts val="2400"/>
              </a:spcAft>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6a16e83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6a16e83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1200">
                <a:solidFill>
                  <a:schemeClr val="dk1"/>
                </a:solidFill>
              </a:rPr>
              <a:t>多變量logis分析是將單變量分析中p&lt;0.01的變項納入</a:t>
            </a:r>
            <a:endParaRPr sz="1200">
              <a:solidFill>
                <a:schemeClr val="dk1"/>
              </a:solidFill>
            </a:endParaRPr>
          </a:p>
          <a:p>
            <a:pPr indent="0" lvl="0" marL="0" rtl="0" algn="l">
              <a:lnSpc>
                <a:spcPct val="115000"/>
              </a:lnSpc>
              <a:spcBef>
                <a:spcPts val="2400"/>
              </a:spcBef>
              <a:spcAft>
                <a:spcPts val="2400"/>
              </a:spcAft>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6a16e842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6a16e842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2400"/>
              </a:spcAft>
              <a:buNone/>
            </a:pPr>
            <a:r>
              <a:rPr lang="en" sz="1200">
                <a:solidFill>
                  <a:schemeClr val="dk1"/>
                </a:solidFill>
              </a:rPr>
              <a:t>比較農村和都市 的 人口學特徵和暴露 與罹患h5n1的關係</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6a16e83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6a16e83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rPr>
              <a:t>患者或其代理人比對照對象更可能回憶家禽暴露</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不知道疫苗實際的接種率如何,若接種率高的話,可能對導致暴露生禽之相對危險性被低估。</a:t>
            </a:r>
            <a:endParaRPr sz="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5761a8b1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5761a8b1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雞 </a:t>
            </a:r>
            <a:r>
              <a:rPr lang="en"/>
              <a:t>水禽</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grpSp>
        <p:nvGrpSpPr>
          <p:cNvPr id="9" name="Google Shape;9;p2"/>
          <p:cNvGrpSpPr/>
          <p:nvPr/>
        </p:nvGrpSpPr>
        <p:grpSpPr>
          <a:xfrm>
            <a:off x="-75" y="-62150"/>
            <a:ext cx="9144000" cy="5207100"/>
            <a:chOff x="-75" y="-62150"/>
            <a:chExt cx="9144000" cy="5207100"/>
          </a:xfrm>
        </p:grpSpPr>
        <p:sp>
          <p:nvSpPr>
            <p:cNvPr id="10" name="Google Shape;10;p2"/>
            <p:cNvSpPr/>
            <p:nvPr/>
          </p:nvSpPr>
          <p:spPr>
            <a:xfrm>
              <a:off x="0" y="-62150"/>
              <a:ext cx="723600" cy="52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5" y="-62150"/>
              <a:ext cx="9144000" cy="6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2"/>
          <p:cNvSpPr/>
          <p:nvPr/>
        </p:nvSpPr>
        <p:spPr>
          <a:xfrm>
            <a:off x="715125" y="543250"/>
            <a:ext cx="8428800" cy="46017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15125" y="543250"/>
            <a:ext cx="2284500" cy="460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1319100" y="2727850"/>
            <a:ext cx="7101300" cy="544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3600">
                <a:solidFill>
                  <a:srgbClr val="F8F8F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2267550" y="3239500"/>
            <a:ext cx="4608900" cy="44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rgbClr val="F3F3F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1" name="Shape 51"/>
        <p:cNvGrpSpPr/>
        <p:nvPr/>
      </p:nvGrpSpPr>
      <p:grpSpPr>
        <a:xfrm>
          <a:off x="0" y="0"/>
          <a:ext cx="0" cy="0"/>
          <a:chOff x="0" y="0"/>
          <a:chExt cx="0" cy="0"/>
        </a:xfrm>
      </p:grpSpPr>
      <p:sp>
        <p:nvSpPr>
          <p:cNvPr id="52" name="Google Shape;52;p11"/>
          <p:cNvSpPr/>
          <p:nvPr/>
        </p:nvSpPr>
        <p:spPr>
          <a:xfrm>
            <a:off x="100" y="1213175"/>
            <a:ext cx="9144000" cy="39318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67675" y="1037200"/>
            <a:ext cx="8408700" cy="2260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5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2616675" y="3870900"/>
            <a:ext cx="3910800" cy="7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800">
                <a:solidFill>
                  <a:schemeClr val="accent2"/>
                </a:solidFill>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2"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dk1"/>
        </a:solidFill>
      </p:bgPr>
    </p:bg>
    <p:spTree>
      <p:nvGrpSpPr>
        <p:cNvPr id="57" name="Shape 57"/>
        <p:cNvGrpSpPr/>
        <p:nvPr/>
      </p:nvGrpSpPr>
      <p:grpSpPr>
        <a:xfrm>
          <a:off x="0" y="0"/>
          <a:ext cx="0" cy="0"/>
          <a:chOff x="0" y="0"/>
          <a:chExt cx="0" cy="0"/>
        </a:xfrm>
      </p:grpSpPr>
      <p:sp>
        <p:nvSpPr>
          <p:cNvPr id="58" name="Google Shape;58;p13"/>
          <p:cNvSpPr/>
          <p:nvPr/>
        </p:nvSpPr>
        <p:spPr>
          <a:xfrm>
            <a:off x="0" y="538250"/>
            <a:ext cx="4572000" cy="40671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572000" y="538250"/>
            <a:ext cx="4572000" cy="406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986950" y="855375"/>
            <a:ext cx="2643300" cy="4215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Clr>
                <a:schemeClr val="dk1"/>
              </a:buClr>
              <a:buSzPts val="1400"/>
              <a:buNone/>
              <a:defRPr i="0" sz="1600">
                <a:solidFill>
                  <a:schemeClr val="dk1"/>
                </a:solidFill>
              </a:defRPr>
            </a:lvl1pPr>
            <a:lvl2pPr lvl="1" rtl="0" algn="r">
              <a:spcBef>
                <a:spcPts val="0"/>
              </a:spcBef>
              <a:spcAft>
                <a:spcPts val="0"/>
              </a:spcAft>
              <a:buClr>
                <a:schemeClr val="dk1"/>
              </a:buClr>
              <a:buSzPts val="1400"/>
              <a:buNone/>
              <a:defRPr sz="1400">
                <a:solidFill>
                  <a:schemeClr val="dk1"/>
                </a:solidFill>
              </a:defRPr>
            </a:lvl2pPr>
            <a:lvl3pPr lvl="2" rtl="0" algn="r">
              <a:spcBef>
                <a:spcPts val="0"/>
              </a:spcBef>
              <a:spcAft>
                <a:spcPts val="0"/>
              </a:spcAft>
              <a:buClr>
                <a:schemeClr val="dk1"/>
              </a:buClr>
              <a:buSzPts val="1400"/>
              <a:buNone/>
              <a:defRPr sz="1400">
                <a:solidFill>
                  <a:schemeClr val="dk1"/>
                </a:solidFill>
              </a:defRPr>
            </a:lvl3pPr>
            <a:lvl4pPr lvl="3" rtl="0" algn="r">
              <a:spcBef>
                <a:spcPts val="0"/>
              </a:spcBef>
              <a:spcAft>
                <a:spcPts val="0"/>
              </a:spcAft>
              <a:buClr>
                <a:schemeClr val="dk1"/>
              </a:buClr>
              <a:buSzPts val="1400"/>
              <a:buNone/>
              <a:defRPr sz="1400">
                <a:solidFill>
                  <a:schemeClr val="dk1"/>
                </a:solidFill>
              </a:defRPr>
            </a:lvl4pPr>
            <a:lvl5pPr lvl="4" rtl="0" algn="r">
              <a:spcBef>
                <a:spcPts val="0"/>
              </a:spcBef>
              <a:spcAft>
                <a:spcPts val="0"/>
              </a:spcAft>
              <a:buClr>
                <a:schemeClr val="dk1"/>
              </a:buClr>
              <a:buSzPts val="1400"/>
              <a:buNone/>
              <a:defRPr sz="1400">
                <a:solidFill>
                  <a:schemeClr val="dk1"/>
                </a:solidFill>
              </a:defRPr>
            </a:lvl5pPr>
            <a:lvl6pPr lvl="5" rtl="0" algn="r">
              <a:spcBef>
                <a:spcPts val="0"/>
              </a:spcBef>
              <a:spcAft>
                <a:spcPts val="0"/>
              </a:spcAft>
              <a:buClr>
                <a:schemeClr val="dk1"/>
              </a:buClr>
              <a:buSzPts val="1400"/>
              <a:buNone/>
              <a:defRPr sz="1400">
                <a:solidFill>
                  <a:schemeClr val="dk1"/>
                </a:solidFill>
              </a:defRPr>
            </a:lvl6pPr>
            <a:lvl7pPr lvl="6" rtl="0" algn="r">
              <a:spcBef>
                <a:spcPts val="0"/>
              </a:spcBef>
              <a:spcAft>
                <a:spcPts val="0"/>
              </a:spcAft>
              <a:buClr>
                <a:schemeClr val="dk1"/>
              </a:buClr>
              <a:buSzPts val="1400"/>
              <a:buNone/>
              <a:defRPr sz="1400">
                <a:solidFill>
                  <a:schemeClr val="dk1"/>
                </a:solidFill>
              </a:defRPr>
            </a:lvl7pPr>
            <a:lvl8pPr lvl="7" rtl="0" algn="r">
              <a:spcBef>
                <a:spcPts val="0"/>
              </a:spcBef>
              <a:spcAft>
                <a:spcPts val="0"/>
              </a:spcAft>
              <a:buClr>
                <a:schemeClr val="dk1"/>
              </a:buClr>
              <a:buSzPts val="1400"/>
              <a:buNone/>
              <a:defRPr sz="1400">
                <a:solidFill>
                  <a:schemeClr val="dk1"/>
                </a:solidFill>
              </a:defRPr>
            </a:lvl8pPr>
            <a:lvl9pPr lvl="8" rtl="0" algn="r">
              <a:spcBef>
                <a:spcPts val="0"/>
              </a:spcBef>
              <a:spcAft>
                <a:spcPts val="0"/>
              </a:spcAft>
              <a:buClr>
                <a:schemeClr val="dk1"/>
              </a:buClr>
              <a:buSzPts val="1400"/>
              <a:buNone/>
              <a:defRPr sz="1400">
                <a:solidFill>
                  <a:schemeClr val="dk1"/>
                </a:solidFill>
              </a:defRPr>
            </a:lvl9pPr>
          </a:lstStyle>
          <a:p/>
        </p:txBody>
      </p:sp>
      <p:sp>
        <p:nvSpPr>
          <p:cNvPr id="61" name="Google Shape;61;p13"/>
          <p:cNvSpPr txBox="1"/>
          <p:nvPr>
            <p:ph idx="1" type="subTitle"/>
          </p:nvPr>
        </p:nvSpPr>
        <p:spPr>
          <a:xfrm>
            <a:off x="986732" y="1182331"/>
            <a:ext cx="2643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a:solidFill>
                  <a:schemeClr val="dk1"/>
                </a:solidFill>
              </a:defRPr>
            </a:lvl1pPr>
            <a:lvl2pPr lvl="1" rtl="0" algn="r">
              <a:lnSpc>
                <a:spcPct val="100000"/>
              </a:lnSpc>
              <a:spcBef>
                <a:spcPts val="1600"/>
              </a:spcBef>
              <a:spcAft>
                <a:spcPts val="0"/>
              </a:spcAft>
              <a:buNone/>
              <a:defRPr>
                <a:solidFill>
                  <a:schemeClr val="dk1"/>
                </a:solidFill>
              </a:defRPr>
            </a:lvl2pPr>
            <a:lvl3pPr lvl="2" rtl="0" algn="r">
              <a:lnSpc>
                <a:spcPct val="100000"/>
              </a:lnSpc>
              <a:spcBef>
                <a:spcPts val="1600"/>
              </a:spcBef>
              <a:spcAft>
                <a:spcPts val="0"/>
              </a:spcAft>
              <a:buNone/>
              <a:defRPr>
                <a:solidFill>
                  <a:schemeClr val="dk1"/>
                </a:solidFill>
              </a:defRPr>
            </a:lvl3pPr>
            <a:lvl4pPr lvl="3" rtl="0" algn="r">
              <a:lnSpc>
                <a:spcPct val="100000"/>
              </a:lnSpc>
              <a:spcBef>
                <a:spcPts val="1600"/>
              </a:spcBef>
              <a:spcAft>
                <a:spcPts val="0"/>
              </a:spcAft>
              <a:buNone/>
              <a:defRPr>
                <a:solidFill>
                  <a:schemeClr val="dk1"/>
                </a:solidFill>
              </a:defRPr>
            </a:lvl4pPr>
            <a:lvl5pPr lvl="4" rtl="0" algn="r">
              <a:lnSpc>
                <a:spcPct val="100000"/>
              </a:lnSpc>
              <a:spcBef>
                <a:spcPts val="1600"/>
              </a:spcBef>
              <a:spcAft>
                <a:spcPts val="0"/>
              </a:spcAft>
              <a:buNone/>
              <a:defRPr>
                <a:solidFill>
                  <a:schemeClr val="dk1"/>
                </a:solidFill>
              </a:defRPr>
            </a:lvl5pPr>
            <a:lvl6pPr lvl="5" rtl="0" algn="r">
              <a:lnSpc>
                <a:spcPct val="100000"/>
              </a:lnSpc>
              <a:spcBef>
                <a:spcPts val="1600"/>
              </a:spcBef>
              <a:spcAft>
                <a:spcPts val="0"/>
              </a:spcAft>
              <a:buNone/>
              <a:defRPr>
                <a:solidFill>
                  <a:schemeClr val="dk1"/>
                </a:solidFill>
              </a:defRPr>
            </a:lvl6pPr>
            <a:lvl7pPr lvl="6" rtl="0" algn="r">
              <a:lnSpc>
                <a:spcPct val="100000"/>
              </a:lnSpc>
              <a:spcBef>
                <a:spcPts val="1600"/>
              </a:spcBef>
              <a:spcAft>
                <a:spcPts val="0"/>
              </a:spcAft>
              <a:buNone/>
              <a:defRPr>
                <a:solidFill>
                  <a:schemeClr val="dk1"/>
                </a:solidFill>
              </a:defRPr>
            </a:lvl7pPr>
            <a:lvl8pPr lvl="7" rtl="0" algn="r">
              <a:lnSpc>
                <a:spcPct val="100000"/>
              </a:lnSpc>
              <a:spcBef>
                <a:spcPts val="1600"/>
              </a:spcBef>
              <a:spcAft>
                <a:spcPts val="0"/>
              </a:spcAft>
              <a:buNone/>
              <a:defRPr>
                <a:solidFill>
                  <a:schemeClr val="dk1"/>
                </a:solidFill>
              </a:defRPr>
            </a:lvl8pPr>
            <a:lvl9pPr lvl="8" rtl="0" algn="r">
              <a:lnSpc>
                <a:spcPct val="100000"/>
              </a:lnSpc>
              <a:spcBef>
                <a:spcPts val="1600"/>
              </a:spcBef>
              <a:spcAft>
                <a:spcPts val="1600"/>
              </a:spcAft>
              <a:buNone/>
              <a:defRPr>
                <a:solidFill>
                  <a:schemeClr val="dk1"/>
                </a:solidFill>
              </a:defRPr>
            </a:lvl9pPr>
          </a:lstStyle>
          <a:p/>
        </p:txBody>
      </p:sp>
      <p:sp>
        <p:nvSpPr>
          <p:cNvPr id="62" name="Google Shape;62;p13"/>
          <p:cNvSpPr txBox="1"/>
          <p:nvPr>
            <p:ph idx="2" type="title"/>
          </p:nvPr>
        </p:nvSpPr>
        <p:spPr>
          <a:xfrm>
            <a:off x="5513976" y="855375"/>
            <a:ext cx="2643300" cy="421500"/>
          </a:xfrm>
          <a:prstGeom prst="rect">
            <a:avLst/>
          </a:prstGeom>
          <a:noFill/>
          <a:ln>
            <a:noFill/>
          </a:ln>
        </p:spPr>
        <p:txBody>
          <a:bodyPr anchorCtr="0" anchor="ctr" bIns="0" lIns="0" spcFirstLastPara="1" rIns="0" wrap="square" tIns="0">
            <a:noAutofit/>
          </a:bodyPr>
          <a:lstStyle>
            <a:lvl1pPr lvl="0" marR="72000" rtl="0">
              <a:spcBef>
                <a:spcPts val="0"/>
              </a:spcBef>
              <a:spcAft>
                <a:spcPts val="0"/>
              </a:spcAft>
              <a:buClr>
                <a:schemeClr val="dk1"/>
              </a:buClr>
              <a:buSzPts val="1400"/>
              <a:buNone/>
              <a:defRPr i="0" sz="16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p:txBody>
      </p:sp>
      <p:sp>
        <p:nvSpPr>
          <p:cNvPr id="63" name="Google Shape;63;p13"/>
          <p:cNvSpPr txBox="1"/>
          <p:nvPr>
            <p:ph idx="3" type="subTitle"/>
          </p:nvPr>
        </p:nvSpPr>
        <p:spPr>
          <a:xfrm>
            <a:off x="5513973" y="1182356"/>
            <a:ext cx="26433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1600"/>
              </a:spcBef>
              <a:spcAft>
                <a:spcPts val="0"/>
              </a:spcAft>
              <a:buNone/>
              <a:defRPr>
                <a:solidFill>
                  <a:schemeClr val="dk1"/>
                </a:solidFill>
              </a:defRPr>
            </a:lvl2pPr>
            <a:lvl3pPr lvl="2" rtl="0">
              <a:lnSpc>
                <a:spcPct val="100000"/>
              </a:lnSpc>
              <a:spcBef>
                <a:spcPts val="1600"/>
              </a:spcBef>
              <a:spcAft>
                <a:spcPts val="0"/>
              </a:spcAft>
              <a:buNone/>
              <a:defRPr>
                <a:solidFill>
                  <a:schemeClr val="dk1"/>
                </a:solidFill>
              </a:defRPr>
            </a:lvl3pPr>
            <a:lvl4pPr lvl="3" rtl="0">
              <a:lnSpc>
                <a:spcPct val="100000"/>
              </a:lnSpc>
              <a:spcBef>
                <a:spcPts val="1600"/>
              </a:spcBef>
              <a:spcAft>
                <a:spcPts val="0"/>
              </a:spcAft>
              <a:buNone/>
              <a:defRPr>
                <a:solidFill>
                  <a:schemeClr val="dk1"/>
                </a:solidFill>
              </a:defRPr>
            </a:lvl4pPr>
            <a:lvl5pPr lvl="4" rtl="0">
              <a:lnSpc>
                <a:spcPct val="100000"/>
              </a:lnSpc>
              <a:spcBef>
                <a:spcPts val="1600"/>
              </a:spcBef>
              <a:spcAft>
                <a:spcPts val="0"/>
              </a:spcAft>
              <a:buNone/>
              <a:defRPr>
                <a:solidFill>
                  <a:schemeClr val="dk1"/>
                </a:solidFill>
              </a:defRPr>
            </a:lvl5pPr>
            <a:lvl6pPr lvl="5" rtl="0">
              <a:lnSpc>
                <a:spcPct val="100000"/>
              </a:lnSpc>
              <a:spcBef>
                <a:spcPts val="1600"/>
              </a:spcBef>
              <a:spcAft>
                <a:spcPts val="0"/>
              </a:spcAft>
              <a:buNone/>
              <a:defRPr>
                <a:solidFill>
                  <a:schemeClr val="dk1"/>
                </a:solidFill>
              </a:defRPr>
            </a:lvl6pPr>
            <a:lvl7pPr lvl="6" rtl="0">
              <a:lnSpc>
                <a:spcPct val="100000"/>
              </a:lnSpc>
              <a:spcBef>
                <a:spcPts val="1600"/>
              </a:spcBef>
              <a:spcAft>
                <a:spcPts val="0"/>
              </a:spcAft>
              <a:buNone/>
              <a:defRPr>
                <a:solidFill>
                  <a:schemeClr val="dk1"/>
                </a:solidFill>
              </a:defRPr>
            </a:lvl7pPr>
            <a:lvl8pPr lvl="7" rtl="0">
              <a:lnSpc>
                <a:spcPct val="100000"/>
              </a:lnSpc>
              <a:spcBef>
                <a:spcPts val="1600"/>
              </a:spcBef>
              <a:spcAft>
                <a:spcPts val="0"/>
              </a:spcAft>
              <a:buNone/>
              <a:defRPr>
                <a:solidFill>
                  <a:schemeClr val="dk1"/>
                </a:solidFill>
              </a:defRPr>
            </a:lvl8pPr>
            <a:lvl9pPr lvl="8" rtl="0">
              <a:lnSpc>
                <a:spcPct val="100000"/>
              </a:lnSpc>
              <a:spcBef>
                <a:spcPts val="1600"/>
              </a:spcBef>
              <a:spcAft>
                <a:spcPts val="1600"/>
              </a:spcAft>
              <a:buNone/>
              <a:defRPr>
                <a:solidFill>
                  <a:schemeClr val="dk1"/>
                </a:solidFill>
              </a:defRPr>
            </a:lvl9pPr>
          </a:lstStyle>
          <a:p/>
        </p:txBody>
      </p:sp>
      <p:sp>
        <p:nvSpPr>
          <p:cNvPr id="64" name="Google Shape;64;p13"/>
          <p:cNvSpPr txBox="1"/>
          <p:nvPr>
            <p:ph idx="4" type="title"/>
          </p:nvPr>
        </p:nvSpPr>
        <p:spPr>
          <a:xfrm>
            <a:off x="986950" y="2145730"/>
            <a:ext cx="2643300" cy="4215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Clr>
                <a:schemeClr val="dk1"/>
              </a:buClr>
              <a:buSzPts val="1400"/>
              <a:buNone/>
              <a:defRPr i="0" sz="1600">
                <a:solidFill>
                  <a:schemeClr val="dk1"/>
                </a:solidFill>
              </a:defRPr>
            </a:lvl1pPr>
            <a:lvl2pPr lvl="1" rtl="0" algn="r">
              <a:spcBef>
                <a:spcPts val="0"/>
              </a:spcBef>
              <a:spcAft>
                <a:spcPts val="0"/>
              </a:spcAft>
              <a:buClr>
                <a:schemeClr val="dk1"/>
              </a:buClr>
              <a:buSzPts val="1400"/>
              <a:buNone/>
              <a:defRPr sz="1400">
                <a:solidFill>
                  <a:schemeClr val="dk1"/>
                </a:solidFill>
              </a:defRPr>
            </a:lvl2pPr>
            <a:lvl3pPr lvl="2" rtl="0" algn="r">
              <a:spcBef>
                <a:spcPts val="0"/>
              </a:spcBef>
              <a:spcAft>
                <a:spcPts val="0"/>
              </a:spcAft>
              <a:buClr>
                <a:schemeClr val="dk1"/>
              </a:buClr>
              <a:buSzPts val="1400"/>
              <a:buNone/>
              <a:defRPr sz="1400">
                <a:solidFill>
                  <a:schemeClr val="dk1"/>
                </a:solidFill>
              </a:defRPr>
            </a:lvl3pPr>
            <a:lvl4pPr lvl="3" rtl="0" algn="r">
              <a:spcBef>
                <a:spcPts val="0"/>
              </a:spcBef>
              <a:spcAft>
                <a:spcPts val="0"/>
              </a:spcAft>
              <a:buClr>
                <a:schemeClr val="dk1"/>
              </a:buClr>
              <a:buSzPts val="1400"/>
              <a:buNone/>
              <a:defRPr sz="1400">
                <a:solidFill>
                  <a:schemeClr val="dk1"/>
                </a:solidFill>
              </a:defRPr>
            </a:lvl4pPr>
            <a:lvl5pPr lvl="4" rtl="0" algn="r">
              <a:spcBef>
                <a:spcPts val="0"/>
              </a:spcBef>
              <a:spcAft>
                <a:spcPts val="0"/>
              </a:spcAft>
              <a:buClr>
                <a:schemeClr val="dk1"/>
              </a:buClr>
              <a:buSzPts val="1400"/>
              <a:buNone/>
              <a:defRPr sz="1400">
                <a:solidFill>
                  <a:schemeClr val="dk1"/>
                </a:solidFill>
              </a:defRPr>
            </a:lvl5pPr>
            <a:lvl6pPr lvl="5" rtl="0" algn="r">
              <a:spcBef>
                <a:spcPts val="0"/>
              </a:spcBef>
              <a:spcAft>
                <a:spcPts val="0"/>
              </a:spcAft>
              <a:buClr>
                <a:schemeClr val="dk1"/>
              </a:buClr>
              <a:buSzPts val="1400"/>
              <a:buNone/>
              <a:defRPr sz="1400">
                <a:solidFill>
                  <a:schemeClr val="dk1"/>
                </a:solidFill>
              </a:defRPr>
            </a:lvl6pPr>
            <a:lvl7pPr lvl="6" rtl="0" algn="r">
              <a:spcBef>
                <a:spcPts val="0"/>
              </a:spcBef>
              <a:spcAft>
                <a:spcPts val="0"/>
              </a:spcAft>
              <a:buClr>
                <a:schemeClr val="dk1"/>
              </a:buClr>
              <a:buSzPts val="1400"/>
              <a:buNone/>
              <a:defRPr sz="1400">
                <a:solidFill>
                  <a:schemeClr val="dk1"/>
                </a:solidFill>
              </a:defRPr>
            </a:lvl7pPr>
            <a:lvl8pPr lvl="7" rtl="0" algn="r">
              <a:spcBef>
                <a:spcPts val="0"/>
              </a:spcBef>
              <a:spcAft>
                <a:spcPts val="0"/>
              </a:spcAft>
              <a:buClr>
                <a:schemeClr val="dk1"/>
              </a:buClr>
              <a:buSzPts val="1400"/>
              <a:buNone/>
              <a:defRPr sz="1400">
                <a:solidFill>
                  <a:schemeClr val="dk1"/>
                </a:solidFill>
              </a:defRPr>
            </a:lvl8pPr>
            <a:lvl9pPr lvl="8" rtl="0" algn="r">
              <a:spcBef>
                <a:spcPts val="0"/>
              </a:spcBef>
              <a:spcAft>
                <a:spcPts val="0"/>
              </a:spcAft>
              <a:buClr>
                <a:schemeClr val="dk1"/>
              </a:buClr>
              <a:buSzPts val="1400"/>
              <a:buNone/>
              <a:defRPr sz="1400">
                <a:solidFill>
                  <a:schemeClr val="dk1"/>
                </a:solidFill>
              </a:defRPr>
            </a:lvl9pPr>
          </a:lstStyle>
          <a:p/>
        </p:txBody>
      </p:sp>
      <p:sp>
        <p:nvSpPr>
          <p:cNvPr id="65" name="Google Shape;65;p13"/>
          <p:cNvSpPr txBox="1"/>
          <p:nvPr>
            <p:ph idx="5" type="subTitle"/>
          </p:nvPr>
        </p:nvSpPr>
        <p:spPr>
          <a:xfrm>
            <a:off x="986732" y="2472683"/>
            <a:ext cx="2643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a:solidFill>
                  <a:schemeClr val="dk1"/>
                </a:solidFill>
              </a:defRPr>
            </a:lvl1pPr>
            <a:lvl2pPr lvl="1" rtl="0" algn="r">
              <a:lnSpc>
                <a:spcPct val="100000"/>
              </a:lnSpc>
              <a:spcBef>
                <a:spcPts val="1600"/>
              </a:spcBef>
              <a:spcAft>
                <a:spcPts val="0"/>
              </a:spcAft>
              <a:buNone/>
              <a:defRPr>
                <a:solidFill>
                  <a:schemeClr val="dk1"/>
                </a:solidFill>
              </a:defRPr>
            </a:lvl2pPr>
            <a:lvl3pPr lvl="2" rtl="0" algn="r">
              <a:lnSpc>
                <a:spcPct val="100000"/>
              </a:lnSpc>
              <a:spcBef>
                <a:spcPts val="1600"/>
              </a:spcBef>
              <a:spcAft>
                <a:spcPts val="0"/>
              </a:spcAft>
              <a:buNone/>
              <a:defRPr>
                <a:solidFill>
                  <a:schemeClr val="dk1"/>
                </a:solidFill>
              </a:defRPr>
            </a:lvl3pPr>
            <a:lvl4pPr lvl="3" rtl="0" algn="r">
              <a:lnSpc>
                <a:spcPct val="100000"/>
              </a:lnSpc>
              <a:spcBef>
                <a:spcPts val="1600"/>
              </a:spcBef>
              <a:spcAft>
                <a:spcPts val="0"/>
              </a:spcAft>
              <a:buNone/>
              <a:defRPr>
                <a:solidFill>
                  <a:schemeClr val="dk1"/>
                </a:solidFill>
              </a:defRPr>
            </a:lvl4pPr>
            <a:lvl5pPr lvl="4" rtl="0" algn="r">
              <a:lnSpc>
                <a:spcPct val="100000"/>
              </a:lnSpc>
              <a:spcBef>
                <a:spcPts val="1600"/>
              </a:spcBef>
              <a:spcAft>
                <a:spcPts val="0"/>
              </a:spcAft>
              <a:buNone/>
              <a:defRPr>
                <a:solidFill>
                  <a:schemeClr val="dk1"/>
                </a:solidFill>
              </a:defRPr>
            </a:lvl5pPr>
            <a:lvl6pPr lvl="5" rtl="0" algn="r">
              <a:lnSpc>
                <a:spcPct val="100000"/>
              </a:lnSpc>
              <a:spcBef>
                <a:spcPts val="1600"/>
              </a:spcBef>
              <a:spcAft>
                <a:spcPts val="0"/>
              </a:spcAft>
              <a:buNone/>
              <a:defRPr>
                <a:solidFill>
                  <a:schemeClr val="dk1"/>
                </a:solidFill>
              </a:defRPr>
            </a:lvl6pPr>
            <a:lvl7pPr lvl="6" rtl="0" algn="r">
              <a:lnSpc>
                <a:spcPct val="100000"/>
              </a:lnSpc>
              <a:spcBef>
                <a:spcPts val="1600"/>
              </a:spcBef>
              <a:spcAft>
                <a:spcPts val="0"/>
              </a:spcAft>
              <a:buNone/>
              <a:defRPr>
                <a:solidFill>
                  <a:schemeClr val="dk1"/>
                </a:solidFill>
              </a:defRPr>
            </a:lvl7pPr>
            <a:lvl8pPr lvl="7" rtl="0" algn="r">
              <a:lnSpc>
                <a:spcPct val="100000"/>
              </a:lnSpc>
              <a:spcBef>
                <a:spcPts val="1600"/>
              </a:spcBef>
              <a:spcAft>
                <a:spcPts val="0"/>
              </a:spcAft>
              <a:buNone/>
              <a:defRPr>
                <a:solidFill>
                  <a:schemeClr val="dk1"/>
                </a:solidFill>
              </a:defRPr>
            </a:lvl8pPr>
            <a:lvl9pPr lvl="8" rtl="0" algn="r">
              <a:lnSpc>
                <a:spcPct val="100000"/>
              </a:lnSpc>
              <a:spcBef>
                <a:spcPts val="1600"/>
              </a:spcBef>
              <a:spcAft>
                <a:spcPts val="1600"/>
              </a:spcAft>
              <a:buNone/>
              <a:defRPr>
                <a:solidFill>
                  <a:schemeClr val="dk1"/>
                </a:solidFill>
              </a:defRPr>
            </a:lvl9pPr>
          </a:lstStyle>
          <a:p/>
        </p:txBody>
      </p:sp>
      <p:sp>
        <p:nvSpPr>
          <p:cNvPr id="66" name="Google Shape;66;p13"/>
          <p:cNvSpPr txBox="1"/>
          <p:nvPr>
            <p:ph idx="6" type="title"/>
          </p:nvPr>
        </p:nvSpPr>
        <p:spPr>
          <a:xfrm>
            <a:off x="5513976" y="2145730"/>
            <a:ext cx="2643300" cy="421500"/>
          </a:xfrm>
          <a:prstGeom prst="rect">
            <a:avLst/>
          </a:prstGeom>
          <a:noFill/>
          <a:ln>
            <a:noFill/>
          </a:ln>
        </p:spPr>
        <p:txBody>
          <a:bodyPr anchorCtr="0" anchor="ctr" bIns="0" lIns="0" spcFirstLastPara="1" rIns="0" wrap="square" tIns="0">
            <a:noAutofit/>
          </a:bodyPr>
          <a:lstStyle>
            <a:lvl1pPr lvl="0" marR="72000" rtl="0">
              <a:spcBef>
                <a:spcPts val="0"/>
              </a:spcBef>
              <a:spcAft>
                <a:spcPts val="0"/>
              </a:spcAft>
              <a:buClr>
                <a:schemeClr val="dk1"/>
              </a:buClr>
              <a:buSzPts val="1400"/>
              <a:buNone/>
              <a:defRPr i="0" sz="16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p:txBody>
      </p:sp>
      <p:sp>
        <p:nvSpPr>
          <p:cNvPr id="67" name="Google Shape;67;p13"/>
          <p:cNvSpPr txBox="1"/>
          <p:nvPr>
            <p:ph idx="7" type="subTitle"/>
          </p:nvPr>
        </p:nvSpPr>
        <p:spPr>
          <a:xfrm>
            <a:off x="5513973" y="2472708"/>
            <a:ext cx="26433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1600"/>
              </a:spcBef>
              <a:spcAft>
                <a:spcPts val="0"/>
              </a:spcAft>
              <a:buNone/>
              <a:defRPr>
                <a:solidFill>
                  <a:schemeClr val="dk1"/>
                </a:solidFill>
              </a:defRPr>
            </a:lvl2pPr>
            <a:lvl3pPr lvl="2" rtl="0">
              <a:lnSpc>
                <a:spcPct val="100000"/>
              </a:lnSpc>
              <a:spcBef>
                <a:spcPts val="1600"/>
              </a:spcBef>
              <a:spcAft>
                <a:spcPts val="0"/>
              </a:spcAft>
              <a:buNone/>
              <a:defRPr>
                <a:solidFill>
                  <a:schemeClr val="dk1"/>
                </a:solidFill>
              </a:defRPr>
            </a:lvl3pPr>
            <a:lvl4pPr lvl="3" rtl="0">
              <a:lnSpc>
                <a:spcPct val="100000"/>
              </a:lnSpc>
              <a:spcBef>
                <a:spcPts val="1600"/>
              </a:spcBef>
              <a:spcAft>
                <a:spcPts val="0"/>
              </a:spcAft>
              <a:buNone/>
              <a:defRPr>
                <a:solidFill>
                  <a:schemeClr val="dk1"/>
                </a:solidFill>
              </a:defRPr>
            </a:lvl4pPr>
            <a:lvl5pPr lvl="4" rtl="0">
              <a:lnSpc>
                <a:spcPct val="100000"/>
              </a:lnSpc>
              <a:spcBef>
                <a:spcPts val="1600"/>
              </a:spcBef>
              <a:spcAft>
                <a:spcPts val="0"/>
              </a:spcAft>
              <a:buNone/>
              <a:defRPr>
                <a:solidFill>
                  <a:schemeClr val="dk1"/>
                </a:solidFill>
              </a:defRPr>
            </a:lvl5pPr>
            <a:lvl6pPr lvl="5" rtl="0">
              <a:lnSpc>
                <a:spcPct val="100000"/>
              </a:lnSpc>
              <a:spcBef>
                <a:spcPts val="1600"/>
              </a:spcBef>
              <a:spcAft>
                <a:spcPts val="0"/>
              </a:spcAft>
              <a:buNone/>
              <a:defRPr>
                <a:solidFill>
                  <a:schemeClr val="dk1"/>
                </a:solidFill>
              </a:defRPr>
            </a:lvl6pPr>
            <a:lvl7pPr lvl="6" rtl="0">
              <a:lnSpc>
                <a:spcPct val="100000"/>
              </a:lnSpc>
              <a:spcBef>
                <a:spcPts val="1600"/>
              </a:spcBef>
              <a:spcAft>
                <a:spcPts val="0"/>
              </a:spcAft>
              <a:buNone/>
              <a:defRPr>
                <a:solidFill>
                  <a:schemeClr val="dk1"/>
                </a:solidFill>
              </a:defRPr>
            </a:lvl7pPr>
            <a:lvl8pPr lvl="7" rtl="0">
              <a:lnSpc>
                <a:spcPct val="100000"/>
              </a:lnSpc>
              <a:spcBef>
                <a:spcPts val="1600"/>
              </a:spcBef>
              <a:spcAft>
                <a:spcPts val="0"/>
              </a:spcAft>
              <a:buNone/>
              <a:defRPr>
                <a:solidFill>
                  <a:schemeClr val="dk1"/>
                </a:solidFill>
              </a:defRPr>
            </a:lvl8pPr>
            <a:lvl9pPr lvl="8" rtl="0">
              <a:lnSpc>
                <a:spcPct val="100000"/>
              </a:lnSpc>
              <a:spcBef>
                <a:spcPts val="1600"/>
              </a:spcBef>
              <a:spcAft>
                <a:spcPts val="1600"/>
              </a:spcAft>
              <a:buNone/>
              <a:defRPr>
                <a:solidFill>
                  <a:schemeClr val="dk1"/>
                </a:solidFill>
              </a:defRPr>
            </a:lvl9pPr>
          </a:lstStyle>
          <a:p/>
        </p:txBody>
      </p:sp>
      <p:sp>
        <p:nvSpPr>
          <p:cNvPr id="68" name="Google Shape;68;p13"/>
          <p:cNvSpPr txBox="1"/>
          <p:nvPr>
            <p:ph idx="8" type="title"/>
          </p:nvPr>
        </p:nvSpPr>
        <p:spPr>
          <a:xfrm>
            <a:off x="986950" y="3436049"/>
            <a:ext cx="2643300" cy="4215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Clr>
                <a:schemeClr val="dk1"/>
              </a:buClr>
              <a:buSzPts val="1400"/>
              <a:buNone/>
              <a:defRPr i="0" sz="1600">
                <a:solidFill>
                  <a:schemeClr val="dk1"/>
                </a:solidFill>
              </a:defRPr>
            </a:lvl1pPr>
            <a:lvl2pPr lvl="1" rtl="0" algn="r">
              <a:spcBef>
                <a:spcPts val="0"/>
              </a:spcBef>
              <a:spcAft>
                <a:spcPts val="0"/>
              </a:spcAft>
              <a:buClr>
                <a:schemeClr val="dk1"/>
              </a:buClr>
              <a:buSzPts val="1400"/>
              <a:buNone/>
              <a:defRPr sz="1400">
                <a:solidFill>
                  <a:schemeClr val="dk1"/>
                </a:solidFill>
              </a:defRPr>
            </a:lvl2pPr>
            <a:lvl3pPr lvl="2" rtl="0" algn="r">
              <a:spcBef>
                <a:spcPts val="0"/>
              </a:spcBef>
              <a:spcAft>
                <a:spcPts val="0"/>
              </a:spcAft>
              <a:buClr>
                <a:schemeClr val="dk1"/>
              </a:buClr>
              <a:buSzPts val="1400"/>
              <a:buNone/>
              <a:defRPr sz="1400">
                <a:solidFill>
                  <a:schemeClr val="dk1"/>
                </a:solidFill>
              </a:defRPr>
            </a:lvl3pPr>
            <a:lvl4pPr lvl="3" rtl="0" algn="r">
              <a:spcBef>
                <a:spcPts val="0"/>
              </a:spcBef>
              <a:spcAft>
                <a:spcPts val="0"/>
              </a:spcAft>
              <a:buClr>
                <a:schemeClr val="dk1"/>
              </a:buClr>
              <a:buSzPts val="1400"/>
              <a:buNone/>
              <a:defRPr sz="1400">
                <a:solidFill>
                  <a:schemeClr val="dk1"/>
                </a:solidFill>
              </a:defRPr>
            </a:lvl4pPr>
            <a:lvl5pPr lvl="4" rtl="0" algn="r">
              <a:spcBef>
                <a:spcPts val="0"/>
              </a:spcBef>
              <a:spcAft>
                <a:spcPts val="0"/>
              </a:spcAft>
              <a:buClr>
                <a:schemeClr val="dk1"/>
              </a:buClr>
              <a:buSzPts val="1400"/>
              <a:buNone/>
              <a:defRPr sz="1400">
                <a:solidFill>
                  <a:schemeClr val="dk1"/>
                </a:solidFill>
              </a:defRPr>
            </a:lvl5pPr>
            <a:lvl6pPr lvl="5" rtl="0" algn="r">
              <a:spcBef>
                <a:spcPts val="0"/>
              </a:spcBef>
              <a:spcAft>
                <a:spcPts val="0"/>
              </a:spcAft>
              <a:buClr>
                <a:schemeClr val="dk1"/>
              </a:buClr>
              <a:buSzPts val="1400"/>
              <a:buNone/>
              <a:defRPr sz="1400">
                <a:solidFill>
                  <a:schemeClr val="dk1"/>
                </a:solidFill>
              </a:defRPr>
            </a:lvl6pPr>
            <a:lvl7pPr lvl="6" rtl="0" algn="r">
              <a:spcBef>
                <a:spcPts val="0"/>
              </a:spcBef>
              <a:spcAft>
                <a:spcPts val="0"/>
              </a:spcAft>
              <a:buClr>
                <a:schemeClr val="dk1"/>
              </a:buClr>
              <a:buSzPts val="1400"/>
              <a:buNone/>
              <a:defRPr sz="1400">
                <a:solidFill>
                  <a:schemeClr val="dk1"/>
                </a:solidFill>
              </a:defRPr>
            </a:lvl7pPr>
            <a:lvl8pPr lvl="7" rtl="0" algn="r">
              <a:spcBef>
                <a:spcPts val="0"/>
              </a:spcBef>
              <a:spcAft>
                <a:spcPts val="0"/>
              </a:spcAft>
              <a:buClr>
                <a:schemeClr val="dk1"/>
              </a:buClr>
              <a:buSzPts val="1400"/>
              <a:buNone/>
              <a:defRPr sz="1400">
                <a:solidFill>
                  <a:schemeClr val="dk1"/>
                </a:solidFill>
              </a:defRPr>
            </a:lvl8pPr>
            <a:lvl9pPr lvl="8" rtl="0" algn="r">
              <a:spcBef>
                <a:spcPts val="0"/>
              </a:spcBef>
              <a:spcAft>
                <a:spcPts val="0"/>
              </a:spcAft>
              <a:buClr>
                <a:schemeClr val="dk1"/>
              </a:buClr>
              <a:buSzPts val="1400"/>
              <a:buNone/>
              <a:defRPr sz="1400">
                <a:solidFill>
                  <a:schemeClr val="dk1"/>
                </a:solidFill>
              </a:defRPr>
            </a:lvl9pPr>
          </a:lstStyle>
          <a:p/>
        </p:txBody>
      </p:sp>
      <p:sp>
        <p:nvSpPr>
          <p:cNvPr id="69" name="Google Shape;69;p13"/>
          <p:cNvSpPr txBox="1"/>
          <p:nvPr>
            <p:ph idx="9" type="subTitle"/>
          </p:nvPr>
        </p:nvSpPr>
        <p:spPr>
          <a:xfrm>
            <a:off x="986732" y="3763000"/>
            <a:ext cx="2643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a:solidFill>
                  <a:schemeClr val="dk1"/>
                </a:solidFill>
              </a:defRPr>
            </a:lvl1pPr>
            <a:lvl2pPr lvl="1" rtl="0" algn="r">
              <a:lnSpc>
                <a:spcPct val="100000"/>
              </a:lnSpc>
              <a:spcBef>
                <a:spcPts val="1600"/>
              </a:spcBef>
              <a:spcAft>
                <a:spcPts val="0"/>
              </a:spcAft>
              <a:buNone/>
              <a:defRPr>
                <a:solidFill>
                  <a:schemeClr val="dk1"/>
                </a:solidFill>
              </a:defRPr>
            </a:lvl2pPr>
            <a:lvl3pPr lvl="2" rtl="0" algn="r">
              <a:lnSpc>
                <a:spcPct val="100000"/>
              </a:lnSpc>
              <a:spcBef>
                <a:spcPts val="1600"/>
              </a:spcBef>
              <a:spcAft>
                <a:spcPts val="0"/>
              </a:spcAft>
              <a:buNone/>
              <a:defRPr>
                <a:solidFill>
                  <a:schemeClr val="dk1"/>
                </a:solidFill>
              </a:defRPr>
            </a:lvl3pPr>
            <a:lvl4pPr lvl="3" rtl="0" algn="r">
              <a:lnSpc>
                <a:spcPct val="100000"/>
              </a:lnSpc>
              <a:spcBef>
                <a:spcPts val="1600"/>
              </a:spcBef>
              <a:spcAft>
                <a:spcPts val="0"/>
              </a:spcAft>
              <a:buNone/>
              <a:defRPr>
                <a:solidFill>
                  <a:schemeClr val="dk1"/>
                </a:solidFill>
              </a:defRPr>
            </a:lvl4pPr>
            <a:lvl5pPr lvl="4" rtl="0" algn="r">
              <a:lnSpc>
                <a:spcPct val="100000"/>
              </a:lnSpc>
              <a:spcBef>
                <a:spcPts val="1600"/>
              </a:spcBef>
              <a:spcAft>
                <a:spcPts val="0"/>
              </a:spcAft>
              <a:buNone/>
              <a:defRPr>
                <a:solidFill>
                  <a:schemeClr val="dk1"/>
                </a:solidFill>
              </a:defRPr>
            </a:lvl5pPr>
            <a:lvl6pPr lvl="5" rtl="0" algn="r">
              <a:lnSpc>
                <a:spcPct val="100000"/>
              </a:lnSpc>
              <a:spcBef>
                <a:spcPts val="1600"/>
              </a:spcBef>
              <a:spcAft>
                <a:spcPts val="0"/>
              </a:spcAft>
              <a:buNone/>
              <a:defRPr>
                <a:solidFill>
                  <a:schemeClr val="dk1"/>
                </a:solidFill>
              </a:defRPr>
            </a:lvl6pPr>
            <a:lvl7pPr lvl="6" rtl="0" algn="r">
              <a:lnSpc>
                <a:spcPct val="100000"/>
              </a:lnSpc>
              <a:spcBef>
                <a:spcPts val="1600"/>
              </a:spcBef>
              <a:spcAft>
                <a:spcPts val="0"/>
              </a:spcAft>
              <a:buNone/>
              <a:defRPr>
                <a:solidFill>
                  <a:schemeClr val="dk1"/>
                </a:solidFill>
              </a:defRPr>
            </a:lvl7pPr>
            <a:lvl8pPr lvl="7" rtl="0" algn="r">
              <a:lnSpc>
                <a:spcPct val="100000"/>
              </a:lnSpc>
              <a:spcBef>
                <a:spcPts val="1600"/>
              </a:spcBef>
              <a:spcAft>
                <a:spcPts val="0"/>
              </a:spcAft>
              <a:buNone/>
              <a:defRPr>
                <a:solidFill>
                  <a:schemeClr val="dk1"/>
                </a:solidFill>
              </a:defRPr>
            </a:lvl8pPr>
            <a:lvl9pPr lvl="8" rtl="0" algn="r">
              <a:lnSpc>
                <a:spcPct val="100000"/>
              </a:lnSpc>
              <a:spcBef>
                <a:spcPts val="1600"/>
              </a:spcBef>
              <a:spcAft>
                <a:spcPts val="1600"/>
              </a:spcAft>
              <a:buNone/>
              <a:defRPr>
                <a:solidFill>
                  <a:schemeClr val="dk1"/>
                </a:solidFill>
              </a:defRPr>
            </a:lvl9pPr>
          </a:lstStyle>
          <a:p/>
        </p:txBody>
      </p:sp>
      <p:sp>
        <p:nvSpPr>
          <p:cNvPr id="70" name="Google Shape;70;p13"/>
          <p:cNvSpPr txBox="1"/>
          <p:nvPr>
            <p:ph idx="13" type="title"/>
          </p:nvPr>
        </p:nvSpPr>
        <p:spPr>
          <a:xfrm>
            <a:off x="5513976" y="3436049"/>
            <a:ext cx="2643300" cy="421500"/>
          </a:xfrm>
          <a:prstGeom prst="rect">
            <a:avLst/>
          </a:prstGeom>
          <a:noFill/>
          <a:ln>
            <a:noFill/>
          </a:ln>
        </p:spPr>
        <p:txBody>
          <a:bodyPr anchorCtr="0" anchor="ctr" bIns="0" lIns="0" spcFirstLastPara="1" rIns="0" wrap="square" tIns="0">
            <a:noAutofit/>
          </a:bodyPr>
          <a:lstStyle>
            <a:lvl1pPr lvl="0" marR="72000" rtl="0">
              <a:spcBef>
                <a:spcPts val="0"/>
              </a:spcBef>
              <a:spcAft>
                <a:spcPts val="0"/>
              </a:spcAft>
              <a:buClr>
                <a:schemeClr val="dk1"/>
              </a:buClr>
              <a:buSzPts val="1400"/>
              <a:buNone/>
              <a:defRPr i="0" sz="16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p:txBody>
      </p:sp>
      <p:sp>
        <p:nvSpPr>
          <p:cNvPr id="71" name="Google Shape;71;p13"/>
          <p:cNvSpPr txBox="1"/>
          <p:nvPr>
            <p:ph idx="14" type="subTitle"/>
          </p:nvPr>
        </p:nvSpPr>
        <p:spPr>
          <a:xfrm>
            <a:off x="5513973" y="3763025"/>
            <a:ext cx="26433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dk1"/>
                </a:solidFill>
              </a:defRPr>
            </a:lvl1pPr>
            <a:lvl2pPr lvl="1" rtl="0">
              <a:lnSpc>
                <a:spcPct val="100000"/>
              </a:lnSpc>
              <a:spcBef>
                <a:spcPts val="1600"/>
              </a:spcBef>
              <a:spcAft>
                <a:spcPts val="0"/>
              </a:spcAft>
              <a:buNone/>
              <a:defRPr>
                <a:solidFill>
                  <a:schemeClr val="dk1"/>
                </a:solidFill>
              </a:defRPr>
            </a:lvl2pPr>
            <a:lvl3pPr lvl="2" rtl="0">
              <a:lnSpc>
                <a:spcPct val="100000"/>
              </a:lnSpc>
              <a:spcBef>
                <a:spcPts val="1600"/>
              </a:spcBef>
              <a:spcAft>
                <a:spcPts val="0"/>
              </a:spcAft>
              <a:buNone/>
              <a:defRPr>
                <a:solidFill>
                  <a:schemeClr val="dk1"/>
                </a:solidFill>
              </a:defRPr>
            </a:lvl3pPr>
            <a:lvl4pPr lvl="3" rtl="0">
              <a:lnSpc>
                <a:spcPct val="100000"/>
              </a:lnSpc>
              <a:spcBef>
                <a:spcPts val="1600"/>
              </a:spcBef>
              <a:spcAft>
                <a:spcPts val="0"/>
              </a:spcAft>
              <a:buNone/>
              <a:defRPr>
                <a:solidFill>
                  <a:schemeClr val="dk1"/>
                </a:solidFill>
              </a:defRPr>
            </a:lvl4pPr>
            <a:lvl5pPr lvl="4" rtl="0">
              <a:lnSpc>
                <a:spcPct val="100000"/>
              </a:lnSpc>
              <a:spcBef>
                <a:spcPts val="1600"/>
              </a:spcBef>
              <a:spcAft>
                <a:spcPts val="0"/>
              </a:spcAft>
              <a:buNone/>
              <a:defRPr>
                <a:solidFill>
                  <a:schemeClr val="dk1"/>
                </a:solidFill>
              </a:defRPr>
            </a:lvl5pPr>
            <a:lvl6pPr lvl="5" rtl="0">
              <a:lnSpc>
                <a:spcPct val="100000"/>
              </a:lnSpc>
              <a:spcBef>
                <a:spcPts val="1600"/>
              </a:spcBef>
              <a:spcAft>
                <a:spcPts val="0"/>
              </a:spcAft>
              <a:buNone/>
              <a:defRPr>
                <a:solidFill>
                  <a:schemeClr val="dk1"/>
                </a:solidFill>
              </a:defRPr>
            </a:lvl6pPr>
            <a:lvl7pPr lvl="6" rtl="0">
              <a:lnSpc>
                <a:spcPct val="100000"/>
              </a:lnSpc>
              <a:spcBef>
                <a:spcPts val="1600"/>
              </a:spcBef>
              <a:spcAft>
                <a:spcPts val="0"/>
              </a:spcAft>
              <a:buNone/>
              <a:defRPr>
                <a:solidFill>
                  <a:schemeClr val="dk1"/>
                </a:solidFill>
              </a:defRPr>
            </a:lvl7pPr>
            <a:lvl8pPr lvl="7" rtl="0">
              <a:lnSpc>
                <a:spcPct val="100000"/>
              </a:lnSpc>
              <a:spcBef>
                <a:spcPts val="1600"/>
              </a:spcBef>
              <a:spcAft>
                <a:spcPts val="0"/>
              </a:spcAft>
              <a:buNone/>
              <a:defRPr>
                <a:solidFill>
                  <a:schemeClr val="dk1"/>
                </a:solidFill>
              </a:defRPr>
            </a:lvl8pPr>
            <a:lvl9pPr lvl="8" rtl="0">
              <a:lnSpc>
                <a:spcPct val="100000"/>
              </a:lnSpc>
              <a:spcBef>
                <a:spcPts val="1600"/>
              </a:spcBef>
              <a:spcAft>
                <a:spcPts val="1600"/>
              </a:spcAft>
              <a:buNone/>
              <a:defRPr>
                <a:solidFill>
                  <a:schemeClr val="dk1"/>
                </a:solidFill>
              </a:defRPr>
            </a:lvl9pPr>
          </a:lstStyle>
          <a:p/>
        </p:txBody>
      </p:sp>
      <p:sp>
        <p:nvSpPr>
          <p:cNvPr id="72" name="Google Shape;72;p13"/>
          <p:cNvSpPr txBox="1"/>
          <p:nvPr>
            <p:ph hasCustomPrompt="1" idx="15" type="title"/>
          </p:nvPr>
        </p:nvSpPr>
        <p:spPr>
          <a:xfrm>
            <a:off x="3781275" y="827083"/>
            <a:ext cx="704700" cy="51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Josefin Sans Thin"/>
              <a:buNone/>
              <a:defRPr sz="1800">
                <a:solidFill>
                  <a:schemeClr val="dk1"/>
                </a:solidFill>
                <a:latin typeface="Josefin Sans Thin"/>
                <a:ea typeface="Josefin Sans Thin"/>
                <a:cs typeface="Josefin Sans Thin"/>
                <a:sym typeface="Josefin Sans Thin"/>
              </a:defRPr>
            </a:lvl1pPr>
            <a:lvl2pPr lvl="1"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
        <p:nvSpPr>
          <p:cNvPr id="73" name="Google Shape;73;p13"/>
          <p:cNvSpPr txBox="1"/>
          <p:nvPr>
            <p:ph hasCustomPrompt="1" idx="16" type="title"/>
          </p:nvPr>
        </p:nvSpPr>
        <p:spPr>
          <a:xfrm>
            <a:off x="4655741" y="827083"/>
            <a:ext cx="704700" cy="51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Josefin Sans Thin"/>
              <a:buNone/>
              <a:defRPr sz="1800">
                <a:solidFill>
                  <a:schemeClr val="dk1"/>
                </a:solidFill>
                <a:latin typeface="Josefin Sans Thin"/>
                <a:ea typeface="Josefin Sans Thin"/>
                <a:cs typeface="Josefin Sans Thin"/>
                <a:sym typeface="Josefin Sans Thin"/>
              </a:defRPr>
            </a:lvl1pPr>
            <a:lvl2pPr lvl="1"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
        <p:nvSpPr>
          <p:cNvPr id="74" name="Google Shape;74;p13"/>
          <p:cNvSpPr txBox="1"/>
          <p:nvPr>
            <p:ph hasCustomPrompt="1" idx="17" type="title"/>
          </p:nvPr>
        </p:nvSpPr>
        <p:spPr>
          <a:xfrm>
            <a:off x="3781275" y="2118008"/>
            <a:ext cx="704700" cy="51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Josefin Sans Thin"/>
              <a:buNone/>
              <a:defRPr sz="1800">
                <a:solidFill>
                  <a:schemeClr val="dk1"/>
                </a:solidFill>
                <a:latin typeface="Josefin Sans Thin"/>
                <a:ea typeface="Josefin Sans Thin"/>
                <a:cs typeface="Josefin Sans Thin"/>
                <a:sym typeface="Josefin Sans Thin"/>
              </a:defRPr>
            </a:lvl1pPr>
            <a:lvl2pPr lvl="1"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
        <p:nvSpPr>
          <p:cNvPr id="75" name="Google Shape;75;p13"/>
          <p:cNvSpPr txBox="1"/>
          <p:nvPr>
            <p:ph hasCustomPrompt="1" idx="18" type="title"/>
          </p:nvPr>
        </p:nvSpPr>
        <p:spPr>
          <a:xfrm>
            <a:off x="4655741" y="2118008"/>
            <a:ext cx="704700" cy="51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Josefin Sans Thin"/>
              <a:buNone/>
              <a:defRPr sz="1800">
                <a:solidFill>
                  <a:schemeClr val="dk1"/>
                </a:solidFill>
                <a:latin typeface="Josefin Sans Thin"/>
                <a:ea typeface="Josefin Sans Thin"/>
                <a:cs typeface="Josefin Sans Thin"/>
                <a:sym typeface="Josefin Sans Thin"/>
              </a:defRPr>
            </a:lvl1pPr>
            <a:lvl2pPr lvl="1"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
        <p:nvSpPr>
          <p:cNvPr id="76" name="Google Shape;76;p13"/>
          <p:cNvSpPr txBox="1"/>
          <p:nvPr>
            <p:ph hasCustomPrompt="1" idx="19" type="title"/>
          </p:nvPr>
        </p:nvSpPr>
        <p:spPr>
          <a:xfrm>
            <a:off x="3781275" y="3408933"/>
            <a:ext cx="704700" cy="51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Josefin Sans Thin"/>
              <a:buNone/>
              <a:defRPr sz="1800">
                <a:solidFill>
                  <a:schemeClr val="dk1"/>
                </a:solidFill>
                <a:latin typeface="Josefin Sans Thin"/>
                <a:ea typeface="Josefin Sans Thin"/>
                <a:cs typeface="Josefin Sans Thin"/>
                <a:sym typeface="Josefin Sans Thin"/>
              </a:defRPr>
            </a:lvl1pPr>
            <a:lvl2pPr lvl="1"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
        <p:nvSpPr>
          <p:cNvPr id="77" name="Google Shape;77;p13"/>
          <p:cNvSpPr txBox="1"/>
          <p:nvPr>
            <p:ph hasCustomPrompt="1" idx="20" type="title"/>
          </p:nvPr>
        </p:nvSpPr>
        <p:spPr>
          <a:xfrm>
            <a:off x="4655741" y="3408933"/>
            <a:ext cx="704700" cy="51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Josefin Sans Thin"/>
              <a:buNone/>
              <a:defRPr sz="1800">
                <a:solidFill>
                  <a:schemeClr val="dk1"/>
                </a:solidFill>
                <a:latin typeface="Josefin Sans Thin"/>
                <a:ea typeface="Josefin Sans Thin"/>
                <a:cs typeface="Josefin Sans Thin"/>
                <a:sym typeface="Josefin Sans Thin"/>
              </a:defRPr>
            </a:lvl1pPr>
            <a:lvl2pPr lvl="1"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2pPr>
            <a:lvl3pPr lvl="2"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3pPr>
            <a:lvl4pPr lvl="3"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4pPr>
            <a:lvl5pPr lvl="4"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5pPr>
            <a:lvl6pPr lvl="5"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6pPr>
            <a:lvl7pPr lvl="6"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7pPr>
            <a:lvl8pPr lvl="7"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8pPr>
            <a:lvl9pPr lvl="8" rtl="0" algn="ctr">
              <a:spcBef>
                <a:spcPts val="0"/>
              </a:spcBef>
              <a:spcAft>
                <a:spcPts val="0"/>
              </a:spcAft>
              <a:buClr>
                <a:schemeClr val="dk1"/>
              </a:buClr>
              <a:buSzPts val="2400"/>
              <a:buFont typeface="Josefin Sans Thin"/>
              <a:buNone/>
              <a:defRPr sz="2400">
                <a:solidFill>
                  <a:schemeClr val="dk1"/>
                </a:solidFill>
                <a:latin typeface="Josefin Sans Thin"/>
                <a:ea typeface="Josefin Sans Thin"/>
                <a:cs typeface="Josefin Sans Thin"/>
                <a:sym typeface="Josefin Sans Thin"/>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BLANK_1_1">
    <p:bg>
      <p:bgPr>
        <a:solidFill>
          <a:schemeClr val="dk1"/>
        </a:solidFill>
      </p:bgPr>
    </p:bg>
    <p:spTree>
      <p:nvGrpSpPr>
        <p:cNvPr id="78" name="Shape 78"/>
        <p:cNvGrpSpPr/>
        <p:nvPr/>
      </p:nvGrpSpPr>
      <p:grpSpPr>
        <a:xfrm>
          <a:off x="0" y="0"/>
          <a:ext cx="0" cy="0"/>
          <a:chOff x="0" y="0"/>
          <a:chExt cx="0" cy="0"/>
        </a:xfrm>
      </p:grpSpPr>
      <p:sp>
        <p:nvSpPr>
          <p:cNvPr id="79" name="Google Shape;79;p14"/>
          <p:cNvSpPr/>
          <p:nvPr/>
        </p:nvSpPr>
        <p:spPr>
          <a:xfrm>
            <a:off x="0" y="3181919"/>
            <a:ext cx="4572000" cy="19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4572000" y="3181919"/>
            <a:ext cx="4572000" cy="19617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0" y="1220349"/>
            <a:ext cx="4572000" cy="19617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4572000" y="1220349"/>
            <a:ext cx="4572000" cy="196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ph idx="1" type="subTitle"/>
          </p:nvPr>
        </p:nvSpPr>
        <p:spPr>
          <a:xfrm>
            <a:off x="642300" y="1805625"/>
            <a:ext cx="32874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Elsie Swash Caps"/>
              <a:buNone/>
              <a:defRPr sz="1800">
                <a:solidFill>
                  <a:schemeClr val="dk1"/>
                </a:solidFill>
                <a:latin typeface="Josefin Sans Thin"/>
                <a:ea typeface="Josefin Sans Thin"/>
                <a:cs typeface="Josefin Sans Thin"/>
                <a:sym typeface="Josefin Sans Thin"/>
              </a:defRPr>
            </a:lvl1pPr>
            <a:lvl2pPr lvl="1"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p:txBody>
      </p:sp>
      <p:sp>
        <p:nvSpPr>
          <p:cNvPr id="84" name="Google Shape;84;p14"/>
          <p:cNvSpPr txBox="1"/>
          <p:nvPr>
            <p:ph idx="2" type="subTitle"/>
          </p:nvPr>
        </p:nvSpPr>
        <p:spPr>
          <a:xfrm>
            <a:off x="642300" y="2227875"/>
            <a:ext cx="32874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Josefin Slab"/>
              <a:buNone/>
              <a:defRPr sz="1600">
                <a:solidFill>
                  <a:schemeClr val="dk1"/>
                </a:solidFill>
              </a:defRPr>
            </a:lvl1pPr>
            <a:lvl2pPr lvl="1"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2pPr>
            <a:lvl3pPr lvl="2"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3pPr>
            <a:lvl4pPr lvl="3"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4pPr>
            <a:lvl5pPr lvl="4"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5pPr>
            <a:lvl6pPr lvl="5"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6pPr>
            <a:lvl7pPr lvl="6"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7pPr>
            <a:lvl8pPr lvl="7"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8pPr>
            <a:lvl9pPr lvl="8"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9pPr>
          </a:lstStyle>
          <a:p/>
        </p:txBody>
      </p:sp>
      <p:sp>
        <p:nvSpPr>
          <p:cNvPr id="85" name="Google Shape;85;p14"/>
          <p:cNvSpPr txBox="1"/>
          <p:nvPr>
            <p:ph idx="3" type="subTitle"/>
          </p:nvPr>
        </p:nvSpPr>
        <p:spPr>
          <a:xfrm>
            <a:off x="5214300" y="1805625"/>
            <a:ext cx="32874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Elsie Swash Caps"/>
              <a:buNone/>
              <a:defRPr sz="1800">
                <a:solidFill>
                  <a:schemeClr val="dk1"/>
                </a:solidFill>
                <a:latin typeface="Josefin Sans Thin"/>
                <a:ea typeface="Josefin Sans Thin"/>
                <a:cs typeface="Josefin Sans Thin"/>
                <a:sym typeface="Josefin Sans Thin"/>
              </a:defRPr>
            </a:lvl1pPr>
            <a:lvl2pPr lvl="1"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p:txBody>
      </p:sp>
      <p:sp>
        <p:nvSpPr>
          <p:cNvPr id="86" name="Google Shape;86;p14"/>
          <p:cNvSpPr txBox="1"/>
          <p:nvPr>
            <p:ph idx="4" type="subTitle"/>
          </p:nvPr>
        </p:nvSpPr>
        <p:spPr>
          <a:xfrm>
            <a:off x="5214350" y="2227875"/>
            <a:ext cx="32874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Josefin Slab"/>
              <a:buNone/>
              <a:defRPr sz="1600">
                <a:solidFill>
                  <a:schemeClr val="dk1"/>
                </a:solidFill>
              </a:defRPr>
            </a:lvl1pPr>
            <a:lvl2pPr lvl="1"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2pPr>
            <a:lvl3pPr lvl="2"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3pPr>
            <a:lvl4pPr lvl="3"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4pPr>
            <a:lvl5pPr lvl="4"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5pPr>
            <a:lvl6pPr lvl="5"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6pPr>
            <a:lvl7pPr lvl="6"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7pPr>
            <a:lvl8pPr lvl="7"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8pPr>
            <a:lvl9pPr lvl="8"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9pPr>
          </a:lstStyle>
          <a:p/>
        </p:txBody>
      </p:sp>
      <p:sp>
        <p:nvSpPr>
          <p:cNvPr id="87" name="Google Shape;87;p14"/>
          <p:cNvSpPr txBox="1"/>
          <p:nvPr>
            <p:ph idx="5" type="subTitle"/>
          </p:nvPr>
        </p:nvSpPr>
        <p:spPr>
          <a:xfrm>
            <a:off x="642300" y="3554800"/>
            <a:ext cx="32874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Elsie Swash Caps"/>
              <a:buNone/>
              <a:defRPr sz="1800">
                <a:solidFill>
                  <a:schemeClr val="dk1"/>
                </a:solidFill>
                <a:latin typeface="Josefin Sans Thin"/>
                <a:ea typeface="Josefin Sans Thin"/>
                <a:cs typeface="Josefin Sans Thin"/>
                <a:sym typeface="Josefin Sans Thin"/>
              </a:defRPr>
            </a:lvl1pPr>
            <a:lvl2pPr lvl="1"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p:txBody>
      </p:sp>
      <p:sp>
        <p:nvSpPr>
          <p:cNvPr id="88" name="Google Shape;88;p14"/>
          <p:cNvSpPr txBox="1"/>
          <p:nvPr>
            <p:ph idx="6" type="subTitle"/>
          </p:nvPr>
        </p:nvSpPr>
        <p:spPr>
          <a:xfrm>
            <a:off x="642300" y="3977050"/>
            <a:ext cx="32874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Josefin Slab"/>
              <a:buNone/>
              <a:defRPr sz="1600">
                <a:solidFill>
                  <a:schemeClr val="dk1"/>
                </a:solidFill>
              </a:defRPr>
            </a:lvl1pPr>
            <a:lvl2pPr lvl="1"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2pPr>
            <a:lvl3pPr lvl="2"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3pPr>
            <a:lvl4pPr lvl="3"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4pPr>
            <a:lvl5pPr lvl="4"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5pPr>
            <a:lvl6pPr lvl="5"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6pPr>
            <a:lvl7pPr lvl="6"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7pPr>
            <a:lvl8pPr lvl="7"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8pPr>
            <a:lvl9pPr lvl="8"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9pPr>
          </a:lstStyle>
          <a:p/>
        </p:txBody>
      </p:sp>
      <p:sp>
        <p:nvSpPr>
          <p:cNvPr id="89" name="Google Shape;89;p14"/>
          <p:cNvSpPr txBox="1"/>
          <p:nvPr>
            <p:ph idx="7" type="subTitle"/>
          </p:nvPr>
        </p:nvSpPr>
        <p:spPr>
          <a:xfrm>
            <a:off x="5214300" y="3554801"/>
            <a:ext cx="32874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Elsie Swash Caps"/>
              <a:buNone/>
              <a:defRPr sz="1800">
                <a:solidFill>
                  <a:schemeClr val="dk1"/>
                </a:solidFill>
                <a:latin typeface="Josefin Sans Thin"/>
                <a:ea typeface="Josefin Sans Thin"/>
                <a:cs typeface="Josefin Sans Thin"/>
                <a:sym typeface="Josefin Sans Thin"/>
              </a:defRPr>
            </a:lvl1pPr>
            <a:lvl2pPr lvl="1"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rtl="0" algn="ct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p:txBody>
      </p:sp>
      <p:sp>
        <p:nvSpPr>
          <p:cNvPr id="90" name="Google Shape;90;p14"/>
          <p:cNvSpPr txBox="1"/>
          <p:nvPr>
            <p:ph idx="8" type="subTitle"/>
          </p:nvPr>
        </p:nvSpPr>
        <p:spPr>
          <a:xfrm>
            <a:off x="5214350" y="3977051"/>
            <a:ext cx="32874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Font typeface="Josefin Slab"/>
              <a:buNone/>
              <a:defRPr sz="1600">
                <a:solidFill>
                  <a:schemeClr val="dk1"/>
                </a:solidFill>
              </a:defRPr>
            </a:lvl1pPr>
            <a:lvl2pPr lvl="1"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2pPr>
            <a:lvl3pPr lvl="2"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3pPr>
            <a:lvl4pPr lvl="3"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4pPr>
            <a:lvl5pPr lvl="4"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5pPr>
            <a:lvl6pPr lvl="5"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6pPr>
            <a:lvl7pPr lvl="6"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7pPr>
            <a:lvl8pPr lvl="7"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8pPr>
            <a:lvl9pPr lvl="8" rtl="0" algn="ct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9pPr>
          </a:lstStyle>
          <a:p/>
        </p:txBody>
      </p:sp>
      <p:sp>
        <p:nvSpPr>
          <p:cNvPr id="91" name="Google Shape;91;p14"/>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BLANK_1_1_2">
    <p:bg>
      <p:bgPr>
        <a:solidFill>
          <a:schemeClr val="dk1"/>
        </a:solidFill>
      </p:bgPr>
    </p:bg>
    <p:spTree>
      <p:nvGrpSpPr>
        <p:cNvPr id="92" name="Shape 92"/>
        <p:cNvGrpSpPr/>
        <p:nvPr/>
      </p:nvGrpSpPr>
      <p:grpSpPr>
        <a:xfrm>
          <a:off x="0" y="0"/>
          <a:ext cx="0" cy="0"/>
          <a:chOff x="0" y="0"/>
          <a:chExt cx="0" cy="0"/>
        </a:xfrm>
      </p:grpSpPr>
      <p:sp>
        <p:nvSpPr>
          <p:cNvPr id="93" name="Google Shape;93;p15"/>
          <p:cNvSpPr/>
          <p:nvPr/>
        </p:nvSpPr>
        <p:spPr>
          <a:xfrm>
            <a:off x="100" y="1213175"/>
            <a:ext cx="9144000" cy="393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ph idx="1" type="subTitle"/>
          </p:nvPr>
        </p:nvSpPr>
        <p:spPr>
          <a:xfrm>
            <a:off x="723600" y="1544721"/>
            <a:ext cx="2077500" cy="445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1400"/>
              <a:buFont typeface="Josefin Sans Thin"/>
              <a:buNone/>
              <a:defRPr sz="1600">
                <a:solidFill>
                  <a:schemeClr val="dk1"/>
                </a:solidFill>
                <a:latin typeface="Josefin Sans Thin"/>
                <a:ea typeface="Josefin Sans Thin"/>
                <a:cs typeface="Josefin Sans Thin"/>
                <a:sym typeface="Josefin Sans Thin"/>
              </a:defRPr>
            </a:lvl1pPr>
            <a:lvl2pPr lvl="1"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p:txBody>
      </p:sp>
      <p:sp>
        <p:nvSpPr>
          <p:cNvPr id="95" name="Google Shape;95;p15"/>
          <p:cNvSpPr txBox="1"/>
          <p:nvPr>
            <p:ph idx="2" type="subTitle"/>
          </p:nvPr>
        </p:nvSpPr>
        <p:spPr>
          <a:xfrm>
            <a:off x="723600" y="1882064"/>
            <a:ext cx="2077500" cy="70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100"/>
              <a:buFont typeface="Josefin Slab"/>
              <a:buNone/>
              <a:defRPr>
                <a:solidFill>
                  <a:schemeClr val="dk1"/>
                </a:solidFill>
              </a:defRPr>
            </a:lvl1pPr>
            <a:lvl2pPr lvl="1"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2pPr>
            <a:lvl3pPr lvl="2"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3pPr>
            <a:lvl4pPr lvl="3"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4pPr>
            <a:lvl5pPr lvl="4"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5pPr>
            <a:lvl6pPr lvl="5"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6pPr>
            <a:lvl7pPr lvl="6"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7pPr>
            <a:lvl8pPr lvl="7"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8pPr>
            <a:lvl9pPr lvl="8"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9pPr>
          </a:lstStyle>
          <a:p/>
        </p:txBody>
      </p:sp>
      <p:sp>
        <p:nvSpPr>
          <p:cNvPr id="96" name="Google Shape;96;p15"/>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7" name="Google Shape;97;p15"/>
          <p:cNvSpPr txBox="1"/>
          <p:nvPr>
            <p:ph idx="3" type="subTitle"/>
          </p:nvPr>
        </p:nvSpPr>
        <p:spPr>
          <a:xfrm>
            <a:off x="723600" y="2574017"/>
            <a:ext cx="2077500" cy="445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1400"/>
              <a:buFont typeface="Josefin Sans Thin"/>
              <a:buNone/>
              <a:defRPr sz="1600">
                <a:solidFill>
                  <a:schemeClr val="dk1"/>
                </a:solidFill>
                <a:latin typeface="Josefin Sans Thin"/>
                <a:ea typeface="Josefin Sans Thin"/>
                <a:cs typeface="Josefin Sans Thin"/>
                <a:sym typeface="Josefin Sans Thin"/>
              </a:defRPr>
            </a:lvl1pPr>
            <a:lvl2pPr lvl="1"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p:txBody>
      </p:sp>
      <p:sp>
        <p:nvSpPr>
          <p:cNvPr id="98" name="Google Shape;98;p15"/>
          <p:cNvSpPr txBox="1"/>
          <p:nvPr>
            <p:ph idx="4" type="subTitle"/>
          </p:nvPr>
        </p:nvSpPr>
        <p:spPr>
          <a:xfrm>
            <a:off x="723600" y="2915980"/>
            <a:ext cx="2077500" cy="70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100"/>
              <a:buFont typeface="Josefin Slab"/>
              <a:buNone/>
              <a:defRPr>
                <a:solidFill>
                  <a:schemeClr val="dk1"/>
                </a:solidFill>
              </a:defRPr>
            </a:lvl1pPr>
            <a:lvl2pPr lvl="1"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2pPr>
            <a:lvl3pPr lvl="2"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3pPr>
            <a:lvl4pPr lvl="3"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4pPr>
            <a:lvl5pPr lvl="4"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5pPr>
            <a:lvl6pPr lvl="5"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6pPr>
            <a:lvl7pPr lvl="6"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7pPr>
            <a:lvl8pPr lvl="7"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8pPr>
            <a:lvl9pPr lvl="8"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9pPr>
          </a:lstStyle>
          <a:p/>
        </p:txBody>
      </p:sp>
      <p:sp>
        <p:nvSpPr>
          <p:cNvPr id="99" name="Google Shape;99;p15"/>
          <p:cNvSpPr txBox="1"/>
          <p:nvPr>
            <p:ph idx="5" type="subTitle"/>
          </p:nvPr>
        </p:nvSpPr>
        <p:spPr>
          <a:xfrm>
            <a:off x="723600" y="3663922"/>
            <a:ext cx="2077500" cy="445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1400"/>
              <a:buFont typeface="Josefin Sans Thin"/>
              <a:buNone/>
              <a:defRPr sz="1600">
                <a:solidFill>
                  <a:schemeClr val="dk1"/>
                </a:solidFill>
                <a:latin typeface="Josefin Sans Thin"/>
                <a:ea typeface="Josefin Sans Thin"/>
                <a:cs typeface="Josefin Sans Thin"/>
                <a:sym typeface="Josefin Sans Thin"/>
              </a:defRPr>
            </a:lvl1pPr>
            <a:lvl2pPr lvl="1"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p:txBody>
      </p:sp>
      <p:sp>
        <p:nvSpPr>
          <p:cNvPr id="100" name="Google Shape;100;p15"/>
          <p:cNvSpPr txBox="1"/>
          <p:nvPr>
            <p:ph idx="6" type="subTitle"/>
          </p:nvPr>
        </p:nvSpPr>
        <p:spPr>
          <a:xfrm>
            <a:off x="723600" y="4010710"/>
            <a:ext cx="2077500" cy="70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100"/>
              <a:buFont typeface="Josefin Slab"/>
              <a:buNone/>
              <a:defRPr>
                <a:solidFill>
                  <a:schemeClr val="dk1"/>
                </a:solidFill>
              </a:defRPr>
            </a:lvl1pPr>
            <a:lvl2pPr lvl="1"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2pPr>
            <a:lvl3pPr lvl="2"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3pPr>
            <a:lvl4pPr lvl="3"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4pPr>
            <a:lvl5pPr lvl="4"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5pPr>
            <a:lvl6pPr lvl="5"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6pPr>
            <a:lvl7pPr lvl="6"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7pPr>
            <a:lvl8pPr lvl="7"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8pPr>
            <a:lvl9pPr lvl="8"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9pPr>
          </a:lstStyle>
          <a:p/>
        </p:txBody>
      </p:sp>
      <p:sp>
        <p:nvSpPr>
          <p:cNvPr id="101" name="Google Shape;101;p15"/>
          <p:cNvSpPr txBox="1"/>
          <p:nvPr>
            <p:ph idx="7" type="subTitle"/>
          </p:nvPr>
        </p:nvSpPr>
        <p:spPr>
          <a:xfrm>
            <a:off x="3474525" y="1544721"/>
            <a:ext cx="2077500" cy="445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1400"/>
              <a:buFont typeface="Josefin Sans Thin"/>
              <a:buNone/>
              <a:defRPr sz="1600">
                <a:solidFill>
                  <a:schemeClr val="dk1"/>
                </a:solidFill>
                <a:latin typeface="Josefin Sans Thin"/>
                <a:ea typeface="Josefin Sans Thin"/>
                <a:cs typeface="Josefin Sans Thin"/>
                <a:sym typeface="Josefin Sans Thin"/>
              </a:defRPr>
            </a:lvl1pPr>
            <a:lvl2pPr lvl="1"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p:txBody>
      </p:sp>
      <p:sp>
        <p:nvSpPr>
          <p:cNvPr id="102" name="Google Shape;102;p15"/>
          <p:cNvSpPr txBox="1"/>
          <p:nvPr>
            <p:ph idx="8" type="subTitle"/>
          </p:nvPr>
        </p:nvSpPr>
        <p:spPr>
          <a:xfrm>
            <a:off x="3474525" y="1882064"/>
            <a:ext cx="2077500" cy="70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100"/>
              <a:buFont typeface="Josefin Slab"/>
              <a:buNone/>
              <a:defRPr>
                <a:solidFill>
                  <a:schemeClr val="dk1"/>
                </a:solidFill>
              </a:defRPr>
            </a:lvl1pPr>
            <a:lvl2pPr lvl="1"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2pPr>
            <a:lvl3pPr lvl="2"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3pPr>
            <a:lvl4pPr lvl="3"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4pPr>
            <a:lvl5pPr lvl="4"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5pPr>
            <a:lvl6pPr lvl="5"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6pPr>
            <a:lvl7pPr lvl="6"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7pPr>
            <a:lvl8pPr lvl="7"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8pPr>
            <a:lvl9pPr lvl="8"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9pPr>
          </a:lstStyle>
          <a:p/>
        </p:txBody>
      </p:sp>
      <p:sp>
        <p:nvSpPr>
          <p:cNvPr id="103" name="Google Shape;103;p15"/>
          <p:cNvSpPr txBox="1"/>
          <p:nvPr>
            <p:ph idx="9" type="subTitle"/>
          </p:nvPr>
        </p:nvSpPr>
        <p:spPr>
          <a:xfrm>
            <a:off x="3474525" y="2574017"/>
            <a:ext cx="2077500" cy="445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1400"/>
              <a:buFont typeface="Josefin Sans Thin"/>
              <a:buNone/>
              <a:defRPr sz="1600">
                <a:solidFill>
                  <a:schemeClr val="dk1"/>
                </a:solidFill>
                <a:latin typeface="Josefin Sans Thin"/>
                <a:ea typeface="Josefin Sans Thin"/>
                <a:cs typeface="Josefin Sans Thin"/>
                <a:sym typeface="Josefin Sans Thin"/>
              </a:defRPr>
            </a:lvl1pPr>
            <a:lvl2pPr lvl="1"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p:txBody>
      </p:sp>
      <p:sp>
        <p:nvSpPr>
          <p:cNvPr id="104" name="Google Shape;104;p15"/>
          <p:cNvSpPr txBox="1"/>
          <p:nvPr>
            <p:ph idx="13" type="subTitle"/>
          </p:nvPr>
        </p:nvSpPr>
        <p:spPr>
          <a:xfrm>
            <a:off x="3474525" y="2915980"/>
            <a:ext cx="2077500" cy="70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100"/>
              <a:buFont typeface="Josefin Slab"/>
              <a:buNone/>
              <a:defRPr>
                <a:solidFill>
                  <a:schemeClr val="dk1"/>
                </a:solidFill>
              </a:defRPr>
            </a:lvl1pPr>
            <a:lvl2pPr lvl="1"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2pPr>
            <a:lvl3pPr lvl="2"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3pPr>
            <a:lvl4pPr lvl="3"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4pPr>
            <a:lvl5pPr lvl="4"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5pPr>
            <a:lvl6pPr lvl="5"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6pPr>
            <a:lvl7pPr lvl="6"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7pPr>
            <a:lvl8pPr lvl="7"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8pPr>
            <a:lvl9pPr lvl="8"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9pPr>
          </a:lstStyle>
          <a:p/>
        </p:txBody>
      </p:sp>
      <p:sp>
        <p:nvSpPr>
          <p:cNvPr id="105" name="Google Shape;105;p15"/>
          <p:cNvSpPr txBox="1"/>
          <p:nvPr>
            <p:ph idx="14" type="subTitle"/>
          </p:nvPr>
        </p:nvSpPr>
        <p:spPr>
          <a:xfrm>
            <a:off x="3474525" y="3663922"/>
            <a:ext cx="2077500" cy="445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1400"/>
              <a:buFont typeface="Josefin Sans Thin"/>
              <a:buNone/>
              <a:defRPr sz="1600">
                <a:solidFill>
                  <a:schemeClr val="dk1"/>
                </a:solidFill>
                <a:latin typeface="Josefin Sans Thin"/>
                <a:ea typeface="Josefin Sans Thin"/>
                <a:cs typeface="Josefin Sans Thin"/>
                <a:sym typeface="Josefin Sans Thin"/>
              </a:defRPr>
            </a:lvl1pPr>
            <a:lvl2pPr lvl="1"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2pPr>
            <a:lvl3pPr lvl="2"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3pPr>
            <a:lvl4pPr lvl="3"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4pPr>
            <a:lvl5pPr lvl="4"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5pPr>
            <a:lvl6pPr lvl="5"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6pPr>
            <a:lvl7pPr lvl="6"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7pPr>
            <a:lvl8pPr lvl="7"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8pPr>
            <a:lvl9pPr lvl="8" rtl="0" algn="r">
              <a:lnSpc>
                <a:spcPct val="100000"/>
              </a:lnSpc>
              <a:spcBef>
                <a:spcPts val="0"/>
              </a:spcBef>
              <a:spcAft>
                <a:spcPts val="0"/>
              </a:spcAft>
              <a:buClr>
                <a:schemeClr val="dk1"/>
              </a:buClr>
              <a:buSzPts val="1400"/>
              <a:buFont typeface="Elsie Swash Caps"/>
              <a:buNone/>
              <a:defRPr b="1">
                <a:solidFill>
                  <a:schemeClr val="dk1"/>
                </a:solidFill>
                <a:latin typeface="Elsie Swash Caps"/>
                <a:ea typeface="Elsie Swash Caps"/>
                <a:cs typeface="Elsie Swash Caps"/>
                <a:sym typeface="Elsie Swash Caps"/>
              </a:defRPr>
            </a:lvl9pPr>
          </a:lstStyle>
          <a:p/>
        </p:txBody>
      </p:sp>
      <p:sp>
        <p:nvSpPr>
          <p:cNvPr id="106" name="Google Shape;106;p15"/>
          <p:cNvSpPr txBox="1"/>
          <p:nvPr>
            <p:ph idx="15" type="subTitle"/>
          </p:nvPr>
        </p:nvSpPr>
        <p:spPr>
          <a:xfrm>
            <a:off x="3474525" y="4010710"/>
            <a:ext cx="2077500" cy="70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100"/>
              <a:buFont typeface="Josefin Slab"/>
              <a:buNone/>
              <a:defRPr>
                <a:solidFill>
                  <a:schemeClr val="dk1"/>
                </a:solidFill>
              </a:defRPr>
            </a:lvl1pPr>
            <a:lvl2pPr lvl="1"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2pPr>
            <a:lvl3pPr lvl="2"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3pPr>
            <a:lvl4pPr lvl="3"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4pPr>
            <a:lvl5pPr lvl="4"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5pPr>
            <a:lvl6pPr lvl="5"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6pPr>
            <a:lvl7pPr lvl="6"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7pPr>
            <a:lvl8pPr lvl="7"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8pPr>
            <a:lvl9pPr lvl="8" rtl="0" algn="r">
              <a:lnSpc>
                <a:spcPct val="100000"/>
              </a:lnSpc>
              <a:spcBef>
                <a:spcPts val="0"/>
              </a:spcBef>
              <a:spcAft>
                <a:spcPts val="0"/>
              </a:spcAft>
              <a:buClr>
                <a:schemeClr val="dk1"/>
              </a:buClr>
              <a:buSzPts val="1100"/>
              <a:buFont typeface="Josefin Slab"/>
              <a:buNone/>
              <a:defRPr sz="1100">
                <a:solidFill>
                  <a:schemeClr val="dk1"/>
                </a:solidFill>
                <a:latin typeface="Josefin Slab"/>
                <a:ea typeface="Josefin Slab"/>
                <a:cs typeface="Josefin Slab"/>
                <a:sym typeface="Josefin Slab"/>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BLANK_1_1_1">
    <p:bg>
      <p:bgPr>
        <a:solidFill>
          <a:schemeClr val="dk1"/>
        </a:solidFill>
      </p:bgPr>
    </p:bg>
    <p:spTree>
      <p:nvGrpSpPr>
        <p:cNvPr id="107" name="Shape 107"/>
        <p:cNvGrpSpPr/>
        <p:nvPr/>
      </p:nvGrpSpPr>
      <p:grpSpPr>
        <a:xfrm>
          <a:off x="0" y="0"/>
          <a:ext cx="0" cy="0"/>
          <a:chOff x="0" y="0"/>
          <a:chExt cx="0" cy="0"/>
        </a:xfrm>
      </p:grpSpPr>
      <p:sp>
        <p:nvSpPr>
          <p:cNvPr id="108" name="Google Shape;108;p16"/>
          <p:cNvSpPr/>
          <p:nvPr/>
        </p:nvSpPr>
        <p:spPr>
          <a:xfrm>
            <a:off x="100" y="1213175"/>
            <a:ext cx="9144000" cy="39318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ph type="title"/>
          </p:nvPr>
        </p:nvSpPr>
        <p:spPr>
          <a:xfrm>
            <a:off x="1061775" y="3545950"/>
            <a:ext cx="1539300" cy="7638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b="1" i="0" sz="3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0" name="Google Shape;110;p16"/>
          <p:cNvSpPr txBox="1"/>
          <p:nvPr>
            <p:ph idx="2" type="title"/>
          </p:nvPr>
        </p:nvSpPr>
        <p:spPr>
          <a:xfrm>
            <a:off x="6548925" y="3545950"/>
            <a:ext cx="1539300" cy="7638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b="1" i="0" sz="3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1" name="Google Shape;111;p16"/>
          <p:cNvSpPr txBox="1"/>
          <p:nvPr>
            <p:ph idx="3" type="title"/>
          </p:nvPr>
        </p:nvSpPr>
        <p:spPr>
          <a:xfrm>
            <a:off x="3805349" y="3545950"/>
            <a:ext cx="1539300" cy="7638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b="1" i="0" sz="3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12" name="Google Shape;112;p16"/>
          <p:cNvSpPr txBox="1"/>
          <p:nvPr>
            <p:ph idx="1" type="subTitle"/>
          </p:nvPr>
        </p:nvSpPr>
        <p:spPr>
          <a:xfrm>
            <a:off x="723600" y="2403825"/>
            <a:ext cx="2213100" cy="960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3" name="Google Shape;113;p16"/>
          <p:cNvSpPr txBox="1"/>
          <p:nvPr>
            <p:ph idx="4" type="subTitle"/>
          </p:nvPr>
        </p:nvSpPr>
        <p:spPr>
          <a:xfrm>
            <a:off x="6206450" y="2403825"/>
            <a:ext cx="2213100" cy="960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4" name="Google Shape;114;p16"/>
          <p:cNvSpPr txBox="1"/>
          <p:nvPr>
            <p:ph idx="5" type="subTitle"/>
          </p:nvPr>
        </p:nvSpPr>
        <p:spPr>
          <a:xfrm>
            <a:off x="3465025" y="2403825"/>
            <a:ext cx="2213100" cy="9609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5" name="Google Shape;115;p16"/>
          <p:cNvSpPr txBox="1"/>
          <p:nvPr>
            <p:ph idx="6"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BLANK_1_1_1_2">
    <p:bg>
      <p:bgPr>
        <a:solidFill>
          <a:schemeClr val="dk1"/>
        </a:solidFill>
      </p:bgPr>
    </p:bg>
    <p:spTree>
      <p:nvGrpSpPr>
        <p:cNvPr id="116" name="Shape 116"/>
        <p:cNvGrpSpPr/>
        <p:nvPr/>
      </p:nvGrpSpPr>
      <p:grpSpPr>
        <a:xfrm>
          <a:off x="0" y="0"/>
          <a:ext cx="0" cy="0"/>
          <a:chOff x="0" y="0"/>
          <a:chExt cx="0" cy="0"/>
        </a:xfrm>
      </p:grpSpPr>
      <p:sp>
        <p:nvSpPr>
          <p:cNvPr id="117" name="Google Shape;117;p17"/>
          <p:cNvSpPr/>
          <p:nvPr/>
        </p:nvSpPr>
        <p:spPr>
          <a:xfrm>
            <a:off x="100" y="1213175"/>
            <a:ext cx="9144000" cy="39318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0" y="1220350"/>
            <a:ext cx="3048000" cy="392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6096000" y="1220350"/>
            <a:ext cx="3048000" cy="392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title"/>
          </p:nvPr>
        </p:nvSpPr>
        <p:spPr>
          <a:xfrm>
            <a:off x="705000" y="1848425"/>
            <a:ext cx="1539300" cy="7638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b="1" i="0" sz="3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21" name="Google Shape;121;p17"/>
          <p:cNvSpPr txBox="1"/>
          <p:nvPr>
            <p:ph idx="2" type="title"/>
          </p:nvPr>
        </p:nvSpPr>
        <p:spPr>
          <a:xfrm>
            <a:off x="6801000" y="1848425"/>
            <a:ext cx="1539300" cy="7638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b="1" i="0" sz="3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22" name="Google Shape;122;p17"/>
          <p:cNvSpPr txBox="1"/>
          <p:nvPr>
            <p:ph idx="3" type="title"/>
          </p:nvPr>
        </p:nvSpPr>
        <p:spPr>
          <a:xfrm>
            <a:off x="3755999" y="1848425"/>
            <a:ext cx="1539300" cy="7638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b="1" i="0" sz="3600">
                <a:solidFill>
                  <a:schemeClr val="dk1"/>
                </a:solidFill>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23" name="Google Shape;123;p17"/>
          <p:cNvSpPr txBox="1"/>
          <p:nvPr>
            <p:ph idx="1" type="subTitle"/>
          </p:nvPr>
        </p:nvSpPr>
        <p:spPr>
          <a:xfrm>
            <a:off x="3556238" y="3011775"/>
            <a:ext cx="1932000" cy="4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Josefin Sans Thin"/>
                <a:ea typeface="Josefin Sans Thin"/>
                <a:cs typeface="Josefin Sans Thin"/>
                <a:sym typeface="Josefin Sans Thin"/>
              </a:defRPr>
            </a:lvl1pPr>
            <a:lvl2pPr lvl="1"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2pPr>
            <a:lvl3pPr lvl="2"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3pPr>
            <a:lvl4pPr lvl="3"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4pPr>
            <a:lvl5pPr lvl="4"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5pPr>
            <a:lvl6pPr lvl="5"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6pPr>
            <a:lvl7pPr lvl="6"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7pPr>
            <a:lvl8pPr lvl="7"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8pPr>
            <a:lvl9pPr lvl="8" rtl="0" algn="ctr">
              <a:lnSpc>
                <a:spcPct val="100000"/>
              </a:lnSpc>
              <a:spcBef>
                <a:spcPts val="1600"/>
              </a:spcBef>
              <a:spcAft>
                <a:spcPts val="1600"/>
              </a:spcAft>
              <a:buNone/>
              <a:defRPr sz="1800">
                <a:solidFill>
                  <a:schemeClr val="dk1"/>
                </a:solidFill>
                <a:latin typeface="Josefin Sans Thin"/>
                <a:ea typeface="Josefin Sans Thin"/>
                <a:cs typeface="Josefin Sans Thin"/>
                <a:sym typeface="Josefin Sans Thin"/>
              </a:defRPr>
            </a:lvl9pPr>
          </a:lstStyle>
          <a:p/>
        </p:txBody>
      </p:sp>
      <p:sp>
        <p:nvSpPr>
          <p:cNvPr id="124" name="Google Shape;124;p17"/>
          <p:cNvSpPr txBox="1"/>
          <p:nvPr>
            <p:ph idx="4"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17"/>
          <p:cNvSpPr txBox="1"/>
          <p:nvPr>
            <p:ph idx="5" type="subTitle"/>
          </p:nvPr>
        </p:nvSpPr>
        <p:spPr>
          <a:xfrm>
            <a:off x="561538" y="3011775"/>
            <a:ext cx="1932000" cy="4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Josefin Sans Thin"/>
                <a:ea typeface="Josefin Sans Thin"/>
                <a:cs typeface="Josefin Sans Thin"/>
                <a:sym typeface="Josefin Sans Thin"/>
              </a:defRPr>
            </a:lvl1pPr>
            <a:lvl2pPr lvl="1"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2pPr>
            <a:lvl3pPr lvl="2"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3pPr>
            <a:lvl4pPr lvl="3"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4pPr>
            <a:lvl5pPr lvl="4"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5pPr>
            <a:lvl6pPr lvl="5"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6pPr>
            <a:lvl7pPr lvl="6"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7pPr>
            <a:lvl8pPr lvl="7"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8pPr>
            <a:lvl9pPr lvl="8" rtl="0" algn="ctr">
              <a:lnSpc>
                <a:spcPct val="100000"/>
              </a:lnSpc>
              <a:spcBef>
                <a:spcPts val="1600"/>
              </a:spcBef>
              <a:spcAft>
                <a:spcPts val="1600"/>
              </a:spcAft>
              <a:buNone/>
              <a:defRPr sz="1800">
                <a:solidFill>
                  <a:schemeClr val="dk1"/>
                </a:solidFill>
                <a:latin typeface="Josefin Sans Thin"/>
                <a:ea typeface="Josefin Sans Thin"/>
                <a:cs typeface="Josefin Sans Thin"/>
                <a:sym typeface="Josefin Sans Thin"/>
              </a:defRPr>
            </a:lvl9pPr>
          </a:lstStyle>
          <a:p/>
        </p:txBody>
      </p:sp>
      <p:sp>
        <p:nvSpPr>
          <p:cNvPr id="126" name="Google Shape;126;p17"/>
          <p:cNvSpPr txBox="1"/>
          <p:nvPr>
            <p:ph idx="6" type="subTitle"/>
          </p:nvPr>
        </p:nvSpPr>
        <p:spPr>
          <a:xfrm>
            <a:off x="6604650" y="3011775"/>
            <a:ext cx="1932000" cy="4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latin typeface="Josefin Sans Thin"/>
                <a:ea typeface="Josefin Sans Thin"/>
                <a:cs typeface="Josefin Sans Thin"/>
                <a:sym typeface="Josefin Sans Thin"/>
              </a:defRPr>
            </a:lvl1pPr>
            <a:lvl2pPr lvl="1"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2pPr>
            <a:lvl3pPr lvl="2"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3pPr>
            <a:lvl4pPr lvl="3"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4pPr>
            <a:lvl5pPr lvl="4"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5pPr>
            <a:lvl6pPr lvl="5"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6pPr>
            <a:lvl7pPr lvl="6"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7pPr>
            <a:lvl8pPr lvl="7" rtl="0" algn="ctr">
              <a:lnSpc>
                <a:spcPct val="100000"/>
              </a:lnSpc>
              <a:spcBef>
                <a:spcPts val="1600"/>
              </a:spcBef>
              <a:spcAft>
                <a:spcPts val="0"/>
              </a:spcAft>
              <a:buNone/>
              <a:defRPr sz="1800">
                <a:solidFill>
                  <a:schemeClr val="dk1"/>
                </a:solidFill>
                <a:latin typeface="Josefin Sans Thin"/>
                <a:ea typeface="Josefin Sans Thin"/>
                <a:cs typeface="Josefin Sans Thin"/>
                <a:sym typeface="Josefin Sans Thin"/>
              </a:defRPr>
            </a:lvl8pPr>
            <a:lvl9pPr lvl="8" rtl="0" algn="ctr">
              <a:lnSpc>
                <a:spcPct val="100000"/>
              </a:lnSpc>
              <a:spcBef>
                <a:spcPts val="1600"/>
              </a:spcBef>
              <a:spcAft>
                <a:spcPts val="1600"/>
              </a:spcAft>
              <a:buNone/>
              <a:defRPr sz="1800">
                <a:solidFill>
                  <a:schemeClr val="dk1"/>
                </a:solidFill>
                <a:latin typeface="Josefin Sans Thin"/>
                <a:ea typeface="Josefin Sans Thin"/>
                <a:cs typeface="Josefin Sans Thin"/>
                <a:sym typeface="Josefin Sans Thin"/>
              </a:defRPr>
            </a:lvl9pPr>
          </a:lstStyle>
          <a:p/>
        </p:txBody>
      </p:sp>
      <p:sp>
        <p:nvSpPr>
          <p:cNvPr id="127" name="Google Shape;127;p17"/>
          <p:cNvSpPr txBox="1"/>
          <p:nvPr>
            <p:ph idx="7" type="subTitle"/>
          </p:nvPr>
        </p:nvSpPr>
        <p:spPr>
          <a:xfrm>
            <a:off x="3556190" y="3378125"/>
            <a:ext cx="1932000" cy="46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28" name="Google Shape;128;p17"/>
          <p:cNvSpPr txBox="1"/>
          <p:nvPr>
            <p:ph idx="8" type="subTitle"/>
          </p:nvPr>
        </p:nvSpPr>
        <p:spPr>
          <a:xfrm>
            <a:off x="561550" y="3378125"/>
            <a:ext cx="1932000" cy="46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29" name="Google Shape;129;p17"/>
          <p:cNvSpPr txBox="1"/>
          <p:nvPr>
            <p:ph idx="9" type="subTitle"/>
          </p:nvPr>
        </p:nvSpPr>
        <p:spPr>
          <a:xfrm>
            <a:off x="6604650" y="3378125"/>
            <a:ext cx="1932000" cy="463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1_1">
    <p:bg>
      <p:bgPr>
        <a:solidFill>
          <a:schemeClr val="dk1"/>
        </a:solidFill>
      </p:bgPr>
    </p:bg>
    <p:spTree>
      <p:nvGrpSpPr>
        <p:cNvPr id="130" name="Shape 130"/>
        <p:cNvGrpSpPr/>
        <p:nvPr/>
      </p:nvGrpSpPr>
      <p:grpSpPr>
        <a:xfrm>
          <a:off x="0" y="0"/>
          <a:ext cx="0" cy="0"/>
          <a:chOff x="0" y="0"/>
          <a:chExt cx="0" cy="0"/>
        </a:xfrm>
      </p:grpSpPr>
      <p:sp>
        <p:nvSpPr>
          <p:cNvPr id="131" name="Google Shape;131;p18"/>
          <p:cNvSpPr/>
          <p:nvPr/>
        </p:nvSpPr>
        <p:spPr>
          <a:xfrm>
            <a:off x="723300" y="543250"/>
            <a:ext cx="7697100" cy="39462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ph type="title"/>
          </p:nvPr>
        </p:nvSpPr>
        <p:spPr>
          <a:xfrm>
            <a:off x="2942725" y="2960950"/>
            <a:ext cx="3258600" cy="3654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200"/>
              <a:buNone/>
              <a:defRPr i="0" sz="1600">
                <a:solidFill>
                  <a:schemeClr val="dk1"/>
                </a:solidFill>
              </a:defRPr>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p:txBody>
      </p:sp>
      <p:sp>
        <p:nvSpPr>
          <p:cNvPr id="133" name="Google Shape;133;p18"/>
          <p:cNvSpPr txBox="1"/>
          <p:nvPr>
            <p:ph idx="1" type="subTitle"/>
          </p:nvPr>
        </p:nvSpPr>
        <p:spPr>
          <a:xfrm>
            <a:off x="2153975" y="1706350"/>
            <a:ext cx="4836000" cy="125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chemeClr val="dk1"/>
                </a:solidFill>
              </a:defRPr>
            </a:lvl1pPr>
            <a:lvl2pPr lvl="1" rtl="0" algn="ctr">
              <a:lnSpc>
                <a:spcPct val="100000"/>
              </a:lnSpc>
              <a:spcBef>
                <a:spcPts val="1600"/>
              </a:spcBef>
              <a:spcAft>
                <a:spcPts val="0"/>
              </a:spcAft>
              <a:buNone/>
              <a:defRPr sz="1800">
                <a:solidFill>
                  <a:schemeClr val="dk1"/>
                </a:solidFill>
              </a:defRPr>
            </a:lvl2pPr>
            <a:lvl3pPr lvl="2" rtl="0" algn="ctr">
              <a:lnSpc>
                <a:spcPct val="100000"/>
              </a:lnSpc>
              <a:spcBef>
                <a:spcPts val="1600"/>
              </a:spcBef>
              <a:spcAft>
                <a:spcPts val="0"/>
              </a:spcAft>
              <a:buNone/>
              <a:defRPr sz="1800">
                <a:solidFill>
                  <a:schemeClr val="dk1"/>
                </a:solidFill>
              </a:defRPr>
            </a:lvl3pPr>
            <a:lvl4pPr lvl="3" rtl="0" algn="ctr">
              <a:lnSpc>
                <a:spcPct val="100000"/>
              </a:lnSpc>
              <a:spcBef>
                <a:spcPts val="1600"/>
              </a:spcBef>
              <a:spcAft>
                <a:spcPts val="0"/>
              </a:spcAft>
              <a:buNone/>
              <a:defRPr sz="1800">
                <a:solidFill>
                  <a:schemeClr val="dk1"/>
                </a:solidFill>
              </a:defRPr>
            </a:lvl4pPr>
            <a:lvl5pPr lvl="4" rtl="0" algn="ctr">
              <a:lnSpc>
                <a:spcPct val="100000"/>
              </a:lnSpc>
              <a:spcBef>
                <a:spcPts val="1600"/>
              </a:spcBef>
              <a:spcAft>
                <a:spcPts val="0"/>
              </a:spcAft>
              <a:buNone/>
              <a:defRPr sz="1800">
                <a:solidFill>
                  <a:schemeClr val="dk1"/>
                </a:solidFill>
              </a:defRPr>
            </a:lvl5pPr>
            <a:lvl6pPr lvl="5" rtl="0" algn="ctr">
              <a:lnSpc>
                <a:spcPct val="100000"/>
              </a:lnSpc>
              <a:spcBef>
                <a:spcPts val="1600"/>
              </a:spcBef>
              <a:spcAft>
                <a:spcPts val="0"/>
              </a:spcAft>
              <a:buNone/>
              <a:defRPr sz="1800">
                <a:solidFill>
                  <a:schemeClr val="dk1"/>
                </a:solidFill>
              </a:defRPr>
            </a:lvl6pPr>
            <a:lvl7pPr lvl="6" rtl="0" algn="ctr">
              <a:lnSpc>
                <a:spcPct val="100000"/>
              </a:lnSpc>
              <a:spcBef>
                <a:spcPts val="1600"/>
              </a:spcBef>
              <a:spcAft>
                <a:spcPts val="0"/>
              </a:spcAft>
              <a:buNone/>
              <a:defRPr sz="1800">
                <a:solidFill>
                  <a:schemeClr val="dk1"/>
                </a:solidFill>
              </a:defRPr>
            </a:lvl7pPr>
            <a:lvl8pPr lvl="7" rtl="0" algn="ctr">
              <a:lnSpc>
                <a:spcPct val="100000"/>
              </a:lnSpc>
              <a:spcBef>
                <a:spcPts val="1600"/>
              </a:spcBef>
              <a:spcAft>
                <a:spcPts val="0"/>
              </a:spcAft>
              <a:buNone/>
              <a:defRPr sz="1800">
                <a:solidFill>
                  <a:schemeClr val="dk1"/>
                </a:solidFill>
              </a:defRPr>
            </a:lvl8pPr>
            <a:lvl9pPr lvl="8" rtl="0" algn="ctr">
              <a:lnSpc>
                <a:spcPct val="100000"/>
              </a:lnSpc>
              <a:spcBef>
                <a:spcPts val="1600"/>
              </a:spcBef>
              <a:spcAft>
                <a:spcPts val="1600"/>
              </a:spcAft>
              <a:buNone/>
              <a:defRPr sz="1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bg>
      <p:bgPr>
        <a:solidFill>
          <a:schemeClr val="dk1"/>
        </a:solidFill>
      </p:bgPr>
    </p:bg>
    <p:spTree>
      <p:nvGrpSpPr>
        <p:cNvPr id="134" name="Shape 134"/>
        <p:cNvGrpSpPr/>
        <p:nvPr/>
      </p:nvGrpSpPr>
      <p:grpSpPr>
        <a:xfrm>
          <a:off x="0" y="0"/>
          <a:ext cx="0" cy="0"/>
          <a:chOff x="0" y="0"/>
          <a:chExt cx="0" cy="0"/>
        </a:xfrm>
      </p:grpSpPr>
      <p:sp>
        <p:nvSpPr>
          <p:cNvPr id="135" name="Google Shape;135;p19"/>
          <p:cNvSpPr/>
          <p:nvPr/>
        </p:nvSpPr>
        <p:spPr>
          <a:xfrm>
            <a:off x="100" y="1213175"/>
            <a:ext cx="9144000" cy="39318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txBox="1"/>
          <p:nvPr>
            <p:ph idx="1" type="subTitle"/>
          </p:nvPr>
        </p:nvSpPr>
        <p:spPr>
          <a:xfrm>
            <a:off x="927025" y="3640275"/>
            <a:ext cx="3085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defRPr>
            </a:lvl1pPr>
            <a:lvl2pPr lvl="1" rtl="0" algn="ctr">
              <a:spcBef>
                <a:spcPts val="1600"/>
              </a:spcBef>
              <a:spcAft>
                <a:spcPts val="0"/>
              </a:spcAft>
              <a:buNone/>
              <a:defRPr sz="1600">
                <a:solidFill>
                  <a:schemeClr val="dk1"/>
                </a:solidFill>
              </a:defRPr>
            </a:lvl2pPr>
            <a:lvl3pPr lvl="2" rtl="0" algn="ctr">
              <a:spcBef>
                <a:spcPts val="1600"/>
              </a:spcBef>
              <a:spcAft>
                <a:spcPts val="0"/>
              </a:spcAft>
              <a:buNone/>
              <a:defRPr sz="1600">
                <a:solidFill>
                  <a:schemeClr val="dk1"/>
                </a:solidFill>
              </a:defRPr>
            </a:lvl3pPr>
            <a:lvl4pPr lvl="3" rtl="0" algn="ctr">
              <a:spcBef>
                <a:spcPts val="1600"/>
              </a:spcBef>
              <a:spcAft>
                <a:spcPts val="0"/>
              </a:spcAft>
              <a:buNone/>
              <a:defRPr sz="1600">
                <a:solidFill>
                  <a:schemeClr val="dk1"/>
                </a:solidFill>
              </a:defRPr>
            </a:lvl4pPr>
            <a:lvl5pPr lvl="4" rtl="0" algn="ctr">
              <a:spcBef>
                <a:spcPts val="1600"/>
              </a:spcBef>
              <a:spcAft>
                <a:spcPts val="0"/>
              </a:spcAft>
              <a:buNone/>
              <a:defRPr sz="1600">
                <a:solidFill>
                  <a:schemeClr val="dk1"/>
                </a:solidFill>
              </a:defRPr>
            </a:lvl5pPr>
            <a:lvl6pPr lvl="5" rtl="0" algn="ctr">
              <a:spcBef>
                <a:spcPts val="1600"/>
              </a:spcBef>
              <a:spcAft>
                <a:spcPts val="0"/>
              </a:spcAft>
              <a:buNone/>
              <a:defRPr sz="1600">
                <a:solidFill>
                  <a:schemeClr val="dk1"/>
                </a:solidFill>
              </a:defRPr>
            </a:lvl6pPr>
            <a:lvl7pPr lvl="6" rtl="0" algn="ctr">
              <a:spcBef>
                <a:spcPts val="1600"/>
              </a:spcBef>
              <a:spcAft>
                <a:spcPts val="0"/>
              </a:spcAft>
              <a:buNone/>
              <a:defRPr sz="1600">
                <a:solidFill>
                  <a:schemeClr val="dk1"/>
                </a:solidFill>
              </a:defRPr>
            </a:lvl7pPr>
            <a:lvl8pPr lvl="7" rtl="0" algn="ctr">
              <a:spcBef>
                <a:spcPts val="1600"/>
              </a:spcBef>
              <a:spcAft>
                <a:spcPts val="0"/>
              </a:spcAft>
              <a:buNone/>
              <a:defRPr sz="1600">
                <a:solidFill>
                  <a:schemeClr val="dk1"/>
                </a:solidFill>
              </a:defRPr>
            </a:lvl8pPr>
            <a:lvl9pPr lvl="8" rtl="0" algn="ctr">
              <a:spcBef>
                <a:spcPts val="1600"/>
              </a:spcBef>
              <a:spcAft>
                <a:spcPts val="1600"/>
              </a:spcAft>
              <a:buNone/>
              <a:defRPr sz="1600">
                <a:solidFill>
                  <a:schemeClr val="dk1"/>
                </a:solidFill>
              </a:defRPr>
            </a:lvl9pPr>
          </a:lstStyle>
          <a:p/>
        </p:txBody>
      </p:sp>
      <p:sp>
        <p:nvSpPr>
          <p:cNvPr id="137" name="Google Shape;137;p19"/>
          <p:cNvSpPr txBox="1"/>
          <p:nvPr>
            <p:ph idx="2" type="subTitle"/>
          </p:nvPr>
        </p:nvSpPr>
        <p:spPr>
          <a:xfrm>
            <a:off x="5149150" y="3640275"/>
            <a:ext cx="3085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defRPr>
            </a:lvl1pPr>
            <a:lvl2pPr lvl="1" rtl="0" algn="ctr">
              <a:spcBef>
                <a:spcPts val="1600"/>
              </a:spcBef>
              <a:spcAft>
                <a:spcPts val="0"/>
              </a:spcAft>
              <a:buNone/>
              <a:defRPr sz="1600">
                <a:solidFill>
                  <a:schemeClr val="dk1"/>
                </a:solidFill>
              </a:defRPr>
            </a:lvl2pPr>
            <a:lvl3pPr lvl="2" rtl="0" algn="ctr">
              <a:spcBef>
                <a:spcPts val="1600"/>
              </a:spcBef>
              <a:spcAft>
                <a:spcPts val="0"/>
              </a:spcAft>
              <a:buNone/>
              <a:defRPr sz="1600">
                <a:solidFill>
                  <a:schemeClr val="dk1"/>
                </a:solidFill>
              </a:defRPr>
            </a:lvl3pPr>
            <a:lvl4pPr lvl="3" rtl="0" algn="ctr">
              <a:spcBef>
                <a:spcPts val="1600"/>
              </a:spcBef>
              <a:spcAft>
                <a:spcPts val="0"/>
              </a:spcAft>
              <a:buNone/>
              <a:defRPr sz="1600">
                <a:solidFill>
                  <a:schemeClr val="dk1"/>
                </a:solidFill>
              </a:defRPr>
            </a:lvl4pPr>
            <a:lvl5pPr lvl="4" rtl="0" algn="ctr">
              <a:spcBef>
                <a:spcPts val="1600"/>
              </a:spcBef>
              <a:spcAft>
                <a:spcPts val="0"/>
              </a:spcAft>
              <a:buNone/>
              <a:defRPr sz="1600">
                <a:solidFill>
                  <a:schemeClr val="dk1"/>
                </a:solidFill>
              </a:defRPr>
            </a:lvl5pPr>
            <a:lvl6pPr lvl="5" rtl="0" algn="ctr">
              <a:spcBef>
                <a:spcPts val="1600"/>
              </a:spcBef>
              <a:spcAft>
                <a:spcPts val="0"/>
              </a:spcAft>
              <a:buNone/>
              <a:defRPr sz="1600">
                <a:solidFill>
                  <a:schemeClr val="dk1"/>
                </a:solidFill>
              </a:defRPr>
            </a:lvl6pPr>
            <a:lvl7pPr lvl="6" rtl="0" algn="ctr">
              <a:spcBef>
                <a:spcPts val="1600"/>
              </a:spcBef>
              <a:spcAft>
                <a:spcPts val="0"/>
              </a:spcAft>
              <a:buNone/>
              <a:defRPr sz="1600">
                <a:solidFill>
                  <a:schemeClr val="dk1"/>
                </a:solidFill>
              </a:defRPr>
            </a:lvl7pPr>
            <a:lvl8pPr lvl="7" rtl="0" algn="ctr">
              <a:spcBef>
                <a:spcPts val="1600"/>
              </a:spcBef>
              <a:spcAft>
                <a:spcPts val="0"/>
              </a:spcAft>
              <a:buNone/>
              <a:defRPr sz="1600">
                <a:solidFill>
                  <a:schemeClr val="dk1"/>
                </a:solidFill>
              </a:defRPr>
            </a:lvl8pPr>
            <a:lvl9pPr lvl="8" rtl="0" algn="ctr">
              <a:spcBef>
                <a:spcPts val="1600"/>
              </a:spcBef>
              <a:spcAft>
                <a:spcPts val="1600"/>
              </a:spcAft>
              <a:buNone/>
              <a:defRPr sz="1600">
                <a:solidFill>
                  <a:schemeClr val="dk1"/>
                </a:solidFill>
              </a:defRPr>
            </a:lvl9pPr>
          </a:lstStyle>
          <a:p/>
        </p:txBody>
      </p:sp>
      <p:sp>
        <p:nvSpPr>
          <p:cNvPr id="138" name="Google Shape;138;p19"/>
          <p:cNvSpPr txBox="1"/>
          <p:nvPr>
            <p:ph hasCustomPrompt="1" type="title"/>
          </p:nvPr>
        </p:nvSpPr>
        <p:spPr>
          <a:xfrm>
            <a:off x="1703125" y="2055325"/>
            <a:ext cx="1533000" cy="717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a:r>
              <a:t>xx%</a:t>
            </a:r>
          </a:p>
        </p:txBody>
      </p:sp>
      <p:sp>
        <p:nvSpPr>
          <p:cNvPr id="139" name="Google Shape;139;p19"/>
          <p:cNvSpPr txBox="1"/>
          <p:nvPr>
            <p:ph hasCustomPrompt="1" idx="3" type="title"/>
          </p:nvPr>
        </p:nvSpPr>
        <p:spPr>
          <a:xfrm>
            <a:off x="5925250" y="2055325"/>
            <a:ext cx="1533000" cy="717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a:r>
              <a:t>xx%</a:t>
            </a:r>
          </a:p>
        </p:txBody>
      </p:sp>
      <p:sp>
        <p:nvSpPr>
          <p:cNvPr id="140" name="Google Shape;140;p19"/>
          <p:cNvSpPr txBox="1"/>
          <p:nvPr>
            <p:ph idx="4"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1" name="Google Shape;141;p19"/>
          <p:cNvSpPr txBox="1"/>
          <p:nvPr>
            <p:ph idx="5" type="subTitle"/>
          </p:nvPr>
        </p:nvSpPr>
        <p:spPr>
          <a:xfrm>
            <a:off x="927025" y="3094497"/>
            <a:ext cx="3085200" cy="50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solidFill>
                  <a:schemeClr val="dk1"/>
                </a:solidFill>
                <a:latin typeface="Josefin Sans Thin"/>
                <a:ea typeface="Josefin Sans Thin"/>
                <a:cs typeface="Josefin Sans Thin"/>
                <a:sym typeface="Josefin Sans Thin"/>
              </a:defRPr>
            </a:lvl1pPr>
            <a:lvl2pPr lvl="1" rtl="0" algn="ctr">
              <a:spcBef>
                <a:spcPts val="1600"/>
              </a:spcBef>
              <a:spcAft>
                <a:spcPts val="0"/>
              </a:spcAft>
              <a:buNone/>
              <a:defRPr sz="1800">
                <a:solidFill>
                  <a:schemeClr val="dk1"/>
                </a:solidFill>
                <a:latin typeface="Josefin Sans Thin"/>
                <a:ea typeface="Josefin Sans Thin"/>
                <a:cs typeface="Josefin Sans Thin"/>
                <a:sym typeface="Josefin Sans Thin"/>
              </a:defRPr>
            </a:lvl2pPr>
            <a:lvl3pPr lvl="2" rtl="0" algn="ctr">
              <a:spcBef>
                <a:spcPts val="1600"/>
              </a:spcBef>
              <a:spcAft>
                <a:spcPts val="0"/>
              </a:spcAft>
              <a:buNone/>
              <a:defRPr sz="1800">
                <a:solidFill>
                  <a:schemeClr val="dk1"/>
                </a:solidFill>
                <a:latin typeface="Josefin Sans Thin"/>
                <a:ea typeface="Josefin Sans Thin"/>
                <a:cs typeface="Josefin Sans Thin"/>
                <a:sym typeface="Josefin Sans Thin"/>
              </a:defRPr>
            </a:lvl3pPr>
            <a:lvl4pPr lvl="3" rtl="0" algn="ctr">
              <a:spcBef>
                <a:spcPts val="1600"/>
              </a:spcBef>
              <a:spcAft>
                <a:spcPts val="0"/>
              </a:spcAft>
              <a:buNone/>
              <a:defRPr sz="1800">
                <a:solidFill>
                  <a:schemeClr val="dk1"/>
                </a:solidFill>
                <a:latin typeface="Josefin Sans Thin"/>
                <a:ea typeface="Josefin Sans Thin"/>
                <a:cs typeface="Josefin Sans Thin"/>
                <a:sym typeface="Josefin Sans Thin"/>
              </a:defRPr>
            </a:lvl4pPr>
            <a:lvl5pPr lvl="4" rtl="0" algn="ctr">
              <a:spcBef>
                <a:spcPts val="1600"/>
              </a:spcBef>
              <a:spcAft>
                <a:spcPts val="0"/>
              </a:spcAft>
              <a:buNone/>
              <a:defRPr sz="1800">
                <a:solidFill>
                  <a:schemeClr val="dk1"/>
                </a:solidFill>
                <a:latin typeface="Josefin Sans Thin"/>
                <a:ea typeface="Josefin Sans Thin"/>
                <a:cs typeface="Josefin Sans Thin"/>
                <a:sym typeface="Josefin Sans Thin"/>
              </a:defRPr>
            </a:lvl5pPr>
            <a:lvl6pPr lvl="5" rtl="0" algn="ctr">
              <a:spcBef>
                <a:spcPts val="1600"/>
              </a:spcBef>
              <a:spcAft>
                <a:spcPts val="0"/>
              </a:spcAft>
              <a:buNone/>
              <a:defRPr sz="1800">
                <a:solidFill>
                  <a:schemeClr val="dk1"/>
                </a:solidFill>
                <a:latin typeface="Josefin Sans Thin"/>
                <a:ea typeface="Josefin Sans Thin"/>
                <a:cs typeface="Josefin Sans Thin"/>
                <a:sym typeface="Josefin Sans Thin"/>
              </a:defRPr>
            </a:lvl6pPr>
            <a:lvl7pPr lvl="6" rtl="0" algn="ctr">
              <a:spcBef>
                <a:spcPts val="1600"/>
              </a:spcBef>
              <a:spcAft>
                <a:spcPts val="0"/>
              </a:spcAft>
              <a:buNone/>
              <a:defRPr sz="1800">
                <a:solidFill>
                  <a:schemeClr val="dk1"/>
                </a:solidFill>
                <a:latin typeface="Josefin Sans Thin"/>
                <a:ea typeface="Josefin Sans Thin"/>
                <a:cs typeface="Josefin Sans Thin"/>
                <a:sym typeface="Josefin Sans Thin"/>
              </a:defRPr>
            </a:lvl7pPr>
            <a:lvl8pPr lvl="7" rtl="0" algn="ctr">
              <a:spcBef>
                <a:spcPts val="1600"/>
              </a:spcBef>
              <a:spcAft>
                <a:spcPts val="0"/>
              </a:spcAft>
              <a:buNone/>
              <a:defRPr sz="1800">
                <a:solidFill>
                  <a:schemeClr val="dk1"/>
                </a:solidFill>
                <a:latin typeface="Josefin Sans Thin"/>
                <a:ea typeface="Josefin Sans Thin"/>
                <a:cs typeface="Josefin Sans Thin"/>
                <a:sym typeface="Josefin Sans Thin"/>
              </a:defRPr>
            </a:lvl8pPr>
            <a:lvl9pPr lvl="8" rtl="0" algn="ctr">
              <a:spcBef>
                <a:spcPts val="1600"/>
              </a:spcBef>
              <a:spcAft>
                <a:spcPts val="1600"/>
              </a:spcAft>
              <a:buNone/>
              <a:defRPr sz="1800">
                <a:solidFill>
                  <a:schemeClr val="dk1"/>
                </a:solidFill>
                <a:latin typeface="Josefin Sans Thin"/>
                <a:ea typeface="Josefin Sans Thin"/>
                <a:cs typeface="Josefin Sans Thin"/>
                <a:sym typeface="Josefin Sans Thin"/>
              </a:defRPr>
            </a:lvl9pPr>
          </a:lstStyle>
          <a:p/>
        </p:txBody>
      </p:sp>
      <p:sp>
        <p:nvSpPr>
          <p:cNvPr id="142" name="Google Shape;142;p19"/>
          <p:cNvSpPr txBox="1"/>
          <p:nvPr>
            <p:ph idx="6" type="subTitle"/>
          </p:nvPr>
        </p:nvSpPr>
        <p:spPr>
          <a:xfrm>
            <a:off x="5149150" y="3094499"/>
            <a:ext cx="3085200" cy="504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solidFill>
                  <a:schemeClr val="dk1"/>
                </a:solidFill>
                <a:latin typeface="Josefin Sans Thin"/>
                <a:ea typeface="Josefin Sans Thin"/>
                <a:cs typeface="Josefin Sans Thin"/>
                <a:sym typeface="Josefin Sans Thin"/>
              </a:defRPr>
            </a:lvl1pPr>
            <a:lvl2pPr lvl="1" rtl="0" algn="ctr">
              <a:spcBef>
                <a:spcPts val="1600"/>
              </a:spcBef>
              <a:spcAft>
                <a:spcPts val="0"/>
              </a:spcAft>
              <a:buNone/>
              <a:defRPr sz="1800">
                <a:solidFill>
                  <a:schemeClr val="dk1"/>
                </a:solidFill>
                <a:latin typeface="Josefin Sans Thin"/>
                <a:ea typeface="Josefin Sans Thin"/>
                <a:cs typeface="Josefin Sans Thin"/>
                <a:sym typeface="Josefin Sans Thin"/>
              </a:defRPr>
            </a:lvl2pPr>
            <a:lvl3pPr lvl="2" rtl="0" algn="ctr">
              <a:spcBef>
                <a:spcPts val="1600"/>
              </a:spcBef>
              <a:spcAft>
                <a:spcPts val="0"/>
              </a:spcAft>
              <a:buNone/>
              <a:defRPr sz="1800">
                <a:solidFill>
                  <a:schemeClr val="dk1"/>
                </a:solidFill>
                <a:latin typeface="Josefin Sans Thin"/>
                <a:ea typeface="Josefin Sans Thin"/>
                <a:cs typeface="Josefin Sans Thin"/>
                <a:sym typeface="Josefin Sans Thin"/>
              </a:defRPr>
            </a:lvl3pPr>
            <a:lvl4pPr lvl="3" rtl="0" algn="ctr">
              <a:spcBef>
                <a:spcPts val="1600"/>
              </a:spcBef>
              <a:spcAft>
                <a:spcPts val="0"/>
              </a:spcAft>
              <a:buNone/>
              <a:defRPr sz="1800">
                <a:solidFill>
                  <a:schemeClr val="dk1"/>
                </a:solidFill>
                <a:latin typeface="Josefin Sans Thin"/>
                <a:ea typeface="Josefin Sans Thin"/>
                <a:cs typeface="Josefin Sans Thin"/>
                <a:sym typeface="Josefin Sans Thin"/>
              </a:defRPr>
            </a:lvl4pPr>
            <a:lvl5pPr lvl="4" rtl="0" algn="ctr">
              <a:spcBef>
                <a:spcPts val="1600"/>
              </a:spcBef>
              <a:spcAft>
                <a:spcPts val="0"/>
              </a:spcAft>
              <a:buNone/>
              <a:defRPr sz="1800">
                <a:solidFill>
                  <a:schemeClr val="dk1"/>
                </a:solidFill>
                <a:latin typeface="Josefin Sans Thin"/>
                <a:ea typeface="Josefin Sans Thin"/>
                <a:cs typeface="Josefin Sans Thin"/>
                <a:sym typeface="Josefin Sans Thin"/>
              </a:defRPr>
            </a:lvl5pPr>
            <a:lvl6pPr lvl="5" rtl="0" algn="ctr">
              <a:spcBef>
                <a:spcPts val="1600"/>
              </a:spcBef>
              <a:spcAft>
                <a:spcPts val="0"/>
              </a:spcAft>
              <a:buNone/>
              <a:defRPr sz="1800">
                <a:solidFill>
                  <a:schemeClr val="dk1"/>
                </a:solidFill>
                <a:latin typeface="Josefin Sans Thin"/>
                <a:ea typeface="Josefin Sans Thin"/>
                <a:cs typeface="Josefin Sans Thin"/>
                <a:sym typeface="Josefin Sans Thin"/>
              </a:defRPr>
            </a:lvl6pPr>
            <a:lvl7pPr lvl="6" rtl="0" algn="ctr">
              <a:spcBef>
                <a:spcPts val="1600"/>
              </a:spcBef>
              <a:spcAft>
                <a:spcPts val="0"/>
              </a:spcAft>
              <a:buNone/>
              <a:defRPr sz="1800">
                <a:solidFill>
                  <a:schemeClr val="dk1"/>
                </a:solidFill>
                <a:latin typeface="Josefin Sans Thin"/>
                <a:ea typeface="Josefin Sans Thin"/>
                <a:cs typeface="Josefin Sans Thin"/>
                <a:sym typeface="Josefin Sans Thin"/>
              </a:defRPr>
            </a:lvl7pPr>
            <a:lvl8pPr lvl="7" rtl="0" algn="ctr">
              <a:spcBef>
                <a:spcPts val="1600"/>
              </a:spcBef>
              <a:spcAft>
                <a:spcPts val="0"/>
              </a:spcAft>
              <a:buNone/>
              <a:defRPr sz="1800">
                <a:solidFill>
                  <a:schemeClr val="dk1"/>
                </a:solidFill>
                <a:latin typeface="Josefin Sans Thin"/>
                <a:ea typeface="Josefin Sans Thin"/>
                <a:cs typeface="Josefin Sans Thin"/>
                <a:sym typeface="Josefin Sans Thin"/>
              </a:defRPr>
            </a:lvl8pPr>
            <a:lvl9pPr lvl="8" rtl="0" algn="ctr">
              <a:spcBef>
                <a:spcPts val="1600"/>
              </a:spcBef>
              <a:spcAft>
                <a:spcPts val="1600"/>
              </a:spcAft>
              <a:buNone/>
              <a:defRPr sz="1800">
                <a:solidFill>
                  <a:schemeClr val="dk1"/>
                </a:solidFill>
                <a:latin typeface="Josefin Sans Thin"/>
                <a:ea typeface="Josefin Sans Thin"/>
                <a:cs typeface="Josefin Sans Thin"/>
                <a:sym typeface="Josefin Sans Thi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BLANK_1_1_1_1_1_1">
    <p:bg>
      <p:bgPr>
        <a:solidFill>
          <a:schemeClr val="dk1"/>
        </a:solidFill>
      </p:bgPr>
    </p:bg>
    <p:spTree>
      <p:nvGrpSpPr>
        <p:cNvPr id="143" name="Shape 143"/>
        <p:cNvGrpSpPr/>
        <p:nvPr/>
      </p:nvGrpSpPr>
      <p:grpSpPr>
        <a:xfrm>
          <a:off x="0" y="0"/>
          <a:ext cx="0" cy="0"/>
          <a:chOff x="0" y="0"/>
          <a:chExt cx="0" cy="0"/>
        </a:xfrm>
      </p:grpSpPr>
      <p:sp>
        <p:nvSpPr>
          <p:cNvPr id="144" name="Google Shape;144;p20"/>
          <p:cNvSpPr/>
          <p:nvPr/>
        </p:nvSpPr>
        <p:spPr>
          <a:xfrm>
            <a:off x="100" y="1213175"/>
            <a:ext cx="9144000" cy="39318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ph type="title"/>
          </p:nvPr>
        </p:nvSpPr>
        <p:spPr>
          <a:xfrm>
            <a:off x="720063" y="1959350"/>
            <a:ext cx="22512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800">
                <a:latin typeface="Josefin Sans Thin"/>
                <a:ea typeface="Josefin Sans Thin"/>
                <a:cs typeface="Josefin Sans Thin"/>
                <a:sym typeface="Josefin Sans Thin"/>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46" name="Google Shape;146;p20"/>
          <p:cNvSpPr txBox="1"/>
          <p:nvPr>
            <p:ph idx="1" type="subTitle"/>
          </p:nvPr>
        </p:nvSpPr>
        <p:spPr>
          <a:xfrm>
            <a:off x="720075" y="2270704"/>
            <a:ext cx="2251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47" name="Google Shape;147;p20"/>
          <p:cNvSpPr txBox="1"/>
          <p:nvPr>
            <p:ph idx="2" type="title"/>
          </p:nvPr>
        </p:nvSpPr>
        <p:spPr>
          <a:xfrm>
            <a:off x="6172888" y="1959350"/>
            <a:ext cx="22512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800">
                <a:latin typeface="Josefin Sans Thin"/>
                <a:ea typeface="Josefin Sans Thin"/>
                <a:cs typeface="Josefin Sans Thin"/>
                <a:sym typeface="Josefin Sans Thin"/>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48" name="Google Shape;148;p20"/>
          <p:cNvSpPr txBox="1"/>
          <p:nvPr>
            <p:ph idx="3" type="subTitle"/>
          </p:nvPr>
        </p:nvSpPr>
        <p:spPr>
          <a:xfrm>
            <a:off x="6172888" y="2270704"/>
            <a:ext cx="2251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49" name="Google Shape;149;p20"/>
          <p:cNvSpPr txBox="1"/>
          <p:nvPr>
            <p:ph idx="4" type="title"/>
          </p:nvPr>
        </p:nvSpPr>
        <p:spPr>
          <a:xfrm>
            <a:off x="3446513" y="3513412"/>
            <a:ext cx="22512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800">
                <a:latin typeface="Josefin Sans Thin"/>
                <a:ea typeface="Josefin Sans Thin"/>
                <a:cs typeface="Josefin Sans Thin"/>
                <a:sym typeface="Josefin Sans Thin"/>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50" name="Google Shape;150;p20"/>
          <p:cNvSpPr txBox="1"/>
          <p:nvPr>
            <p:ph idx="5" type="subTitle"/>
          </p:nvPr>
        </p:nvSpPr>
        <p:spPr>
          <a:xfrm>
            <a:off x="3446512" y="3823340"/>
            <a:ext cx="2251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51" name="Google Shape;151;p20"/>
          <p:cNvSpPr txBox="1"/>
          <p:nvPr>
            <p:ph idx="6" type="title"/>
          </p:nvPr>
        </p:nvSpPr>
        <p:spPr>
          <a:xfrm>
            <a:off x="3446513" y="1959350"/>
            <a:ext cx="22512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800">
                <a:latin typeface="Josefin Sans Thin"/>
                <a:ea typeface="Josefin Sans Thin"/>
                <a:cs typeface="Josefin Sans Thin"/>
                <a:sym typeface="Josefin Sans Thin"/>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52" name="Google Shape;152;p20"/>
          <p:cNvSpPr txBox="1"/>
          <p:nvPr>
            <p:ph idx="7" type="subTitle"/>
          </p:nvPr>
        </p:nvSpPr>
        <p:spPr>
          <a:xfrm>
            <a:off x="3446513" y="2270704"/>
            <a:ext cx="2251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53" name="Google Shape;153;p20"/>
          <p:cNvSpPr txBox="1"/>
          <p:nvPr>
            <p:ph idx="8" type="title"/>
          </p:nvPr>
        </p:nvSpPr>
        <p:spPr>
          <a:xfrm>
            <a:off x="720063" y="3513412"/>
            <a:ext cx="22512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800">
                <a:latin typeface="Josefin Sans Thin"/>
                <a:ea typeface="Josefin Sans Thin"/>
                <a:cs typeface="Josefin Sans Thin"/>
                <a:sym typeface="Josefin Sans Thin"/>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54" name="Google Shape;154;p20"/>
          <p:cNvSpPr txBox="1"/>
          <p:nvPr>
            <p:ph idx="9" type="subTitle"/>
          </p:nvPr>
        </p:nvSpPr>
        <p:spPr>
          <a:xfrm>
            <a:off x="720075" y="3823340"/>
            <a:ext cx="2251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55" name="Google Shape;155;p20"/>
          <p:cNvSpPr txBox="1"/>
          <p:nvPr>
            <p:ph idx="13" type="title"/>
          </p:nvPr>
        </p:nvSpPr>
        <p:spPr>
          <a:xfrm>
            <a:off x="6085875" y="3513425"/>
            <a:ext cx="24252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800">
                <a:latin typeface="Josefin Sans Thin"/>
                <a:ea typeface="Josefin Sans Thin"/>
                <a:cs typeface="Josefin Sans Thin"/>
                <a:sym typeface="Josefin Sans Thin"/>
              </a:defRPr>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56" name="Google Shape;156;p20"/>
          <p:cNvSpPr txBox="1"/>
          <p:nvPr>
            <p:ph idx="14" type="subTitle"/>
          </p:nvPr>
        </p:nvSpPr>
        <p:spPr>
          <a:xfrm>
            <a:off x="6172888" y="3823340"/>
            <a:ext cx="2251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1"/>
                </a:solidFill>
              </a:defRPr>
            </a:lvl1pPr>
            <a:lvl2pPr lvl="1" rtl="0" algn="ctr">
              <a:lnSpc>
                <a:spcPct val="100000"/>
              </a:lnSpc>
              <a:spcBef>
                <a:spcPts val="1600"/>
              </a:spcBef>
              <a:spcAft>
                <a:spcPts val="0"/>
              </a:spcAft>
              <a:buNone/>
              <a:defRPr sz="1600">
                <a:solidFill>
                  <a:schemeClr val="dk1"/>
                </a:solidFill>
              </a:defRPr>
            </a:lvl2pPr>
            <a:lvl3pPr lvl="2" rtl="0" algn="ctr">
              <a:lnSpc>
                <a:spcPct val="100000"/>
              </a:lnSpc>
              <a:spcBef>
                <a:spcPts val="1600"/>
              </a:spcBef>
              <a:spcAft>
                <a:spcPts val="0"/>
              </a:spcAft>
              <a:buNone/>
              <a:defRPr sz="1600">
                <a:solidFill>
                  <a:schemeClr val="dk1"/>
                </a:solidFill>
              </a:defRPr>
            </a:lvl3pPr>
            <a:lvl4pPr lvl="3" rtl="0" algn="ctr">
              <a:lnSpc>
                <a:spcPct val="100000"/>
              </a:lnSpc>
              <a:spcBef>
                <a:spcPts val="1600"/>
              </a:spcBef>
              <a:spcAft>
                <a:spcPts val="0"/>
              </a:spcAft>
              <a:buNone/>
              <a:defRPr sz="1600">
                <a:solidFill>
                  <a:schemeClr val="dk1"/>
                </a:solidFill>
              </a:defRPr>
            </a:lvl4pPr>
            <a:lvl5pPr lvl="4" rtl="0" algn="ctr">
              <a:lnSpc>
                <a:spcPct val="100000"/>
              </a:lnSpc>
              <a:spcBef>
                <a:spcPts val="1600"/>
              </a:spcBef>
              <a:spcAft>
                <a:spcPts val="0"/>
              </a:spcAft>
              <a:buNone/>
              <a:defRPr sz="1600">
                <a:solidFill>
                  <a:schemeClr val="dk1"/>
                </a:solidFill>
              </a:defRPr>
            </a:lvl5pPr>
            <a:lvl6pPr lvl="5" rtl="0" algn="ctr">
              <a:lnSpc>
                <a:spcPct val="100000"/>
              </a:lnSpc>
              <a:spcBef>
                <a:spcPts val="1600"/>
              </a:spcBef>
              <a:spcAft>
                <a:spcPts val="0"/>
              </a:spcAft>
              <a:buNone/>
              <a:defRPr sz="1600">
                <a:solidFill>
                  <a:schemeClr val="dk1"/>
                </a:solidFill>
              </a:defRPr>
            </a:lvl6pPr>
            <a:lvl7pPr lvl="6" rtl="0" algn="ctr">
              <a:lnSpc>
                <a:spcPct val="100000"/>
              </a:lnSpc>
              <a:spcBef>
                <a:spcPts val="1600"/>
              </a:spcBef>
              <a:spcAft>
                <a:spcPts val="0"/>
              </a:spcAft>
              <a:buNone/>
              <a:defRPr sz="1600">
                <a:solidFill>
                  <a:schemeClr val="dk1"/>
                </a:solidFill>
              </a:defRPr>
            </a:lvl7pPr>
            <a:lvl8pPr lvl="7" rtl="0" algn="ctr">
              <a:lnSpc>
                <a:spcPct val="100000"/>
              </a:lnSpc>
              <a:spcBef>
                <a:spcPts val="1600"/>
              </a:spcBef>
              <a:spcAft>
                <a:spcPts val="0"/>
              </a:spcAft>
              <a:buNone/>
              <a:defRPr sz="1600">
                <a:solidFill>
                  <a:schemeClr val="dk1"/>
                </a:solidFill>
              </a:defRPr>
            </a:lvl8pPr>
            <a:lvl9pPr lvl="8" rtl="0" algn="ctr">
              <a:lnSpc>
                <a:spcPct val="100000"/>
              </a:lnSpc>
              <a:spcBef>
                <a:spcPts val="1600"/>
              </a:spcBef>
              <a:spcAft>
                <a:spcPts val="1600"/>
              </a:spcAft>
              <a:buNone/>
              <a:defRPr sz="1600">
                <a:solidFill>
                  <a:schemeClr val="dk1"/>
                </a:solidFill>
              </a:defRPr>
            </a:lvl9pPr>
          </a:lstStyle>
          <a:p/>
        </p:txBody>
      </p:sp>
      <p:sp>
        <p:nvSpPr>
          <p:cNvPr id="157" name="Google Shape;157;p20"/>
          <p:cNvSpPr txBox="1"/>
          <p:nvPr>
            <p:ph idx="15"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sp>
        <p:nvSpPr>
          <p:cNvPr id="17" name="Google Shape;17;p3"/>
          <p:cNvSpPr/>
          <p:nvPr/>
        </p:nvSpPr>
        <p:spPr>
          <a:xfrm>
            <a:off x="2690975" y="450"/>
            <a:ext cx="5729400" cy="34845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450"/>
            <a:ext cx="4014900" cy="34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0" y="450"/>
            <a:ext cx="4014900" cy="34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type="title"/>
          </p:nvPr>
        </p:nvSpPr>
        <p:spPr>
          <a:xfrm>
            <a:off x="723750" y="1819713"/>
            <a:ext cx="2567400" cy="1345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solidFill>
                  <a:schemeClr val="dk1"/>
                </a:solidFill>
                <a:latin typeface="Josefin Sans Thin"/>
                <a:ea typeface="Josefin Sans Thin"/>
                <a:cs typeface="Josefin Sans Thin"/>
                <a:sym typeface="Josefin Sans Thin"/>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 type="subTitle"/>
          </p:nvPr>
        </p:nvSpPr>
        <p:spPr>
          <a:xfrm>
            <a:off x="4096400" y="4204954"/>
            <a:ext cx="4323900" cy="38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 name="Google Shape;22;p3"/>
          <p:cNvSpPr txBox="1"/>
          <p:nvPr>
            <p:ph hasCustomPrompt="1" idx="2" type="title"/>
          </p:nvPr>
        </p:nvSpPr>
        <p:spPr>
          <a:xfrm>
            <a:off x="723750" y="3688642"/>
            <a:ext cx="2096100" cy="1004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bg>
      <p:bgPr>
        <a:solidFill>
          <a:schemeClr val="dk1"/>
        </a:solidFill>
      </p:bgPr>
    </p:bg>
    <p:spTree>
      <p:nvGrpSpPr>
        <p:cNvPr id="158" name="Shape 158"/>
        <p:cNvGrpSpPr/>
        <p:nvPr/>
      </p:nvGrpSpPr>
      <p:grpSpPr>
        <a:xfrm>
          <a:off x="0" y="0"/>
          <a:ext cx="0" cy="0"/>
          <a:chOff x="0" y="0"/>
          <a:chExt cx="0" cy="0"/>
        </a:xfrm>
      </p:grpSpPr>
      <p:sp>
        <p:nvSpPr>
          <p:cNvPr id="159" name="Google Shape;159;p21"/>
          <p:cNvSpPr/>
          <p:nvPr/>
        </p:nvSpPr>
        <p:spPr>
          <a:xfrm>
            <a:off x="715125" y="543250"/>
            <a:ext cx="8428800" cy="46017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ph type="ctrTitle"/>
          </p:nvPr>
        </p:nvSpPr>
        <p:spPr>
          <a:xfrm>
            <a:off x="4400400" y="1189500"/>
            <a:ext cx="4020000" cy="918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dk1"/>
              </a:buClr>
              <a:buSzPts val="5200"/>
              <a:buNone/>
              <a:defRPr sz="4800">
                <a:solidFill>
                  <a:schemeClr val="dk1"/>
                </a:solidFill>
              </a:defRPr>
            </a:lvl1pPr>
            <a:lvl2pPr lvl="1" rtl="0" algn="r">
              <a:spcBef>
                <a:spcPts val="0"/>
              </a:spcBef>
              <a:spcAft>
                <a:spcPts val="0"/>
              </a:spcAft>
              <a:buClr>
                <a:schemeClr val="dk1"/>
              </a:buClr>
              <a:buSzPts val="5200"/>
              <a:buNone/>
              <a:defRPr sz="5200">
                <a:solidFill>
                  <a:schemeClr val="dk1"/>
                </a:solidFill>
              </a:defRPr>
            </a:lvl2pPr>
            <a:lvl3pPr lvl="2" rtl="0" algn="r">
              <a:spcBef>
                <a:spcPts val="0"/>
              </a:spcBef>
              <a:spcAft>
                <a:spcPts val="0"/>
              </a:spcAft>
              <a:buClr>
                <a:schemeClr val="dk1"/>
              </a:buClr>
              <a:buSzPts val="5200"/>
              <a:buNone/>
              <a:defRPr sz="5200">
                <a:solidFill>
                  <a:schemeClr val="dk1"/>
                </a:solidFill>
              </a:defRPr>
            </a:lvl3pPr>
            <a:lvl4pPr lvl="3" rtl="0" algn="r">
              <a:spcBef>
                <a:spcPts val="0"/>
              </a:spcBef>
              <a:spcAft>
                <a:spcPts val="0"/>
              </a:spcAft>
              <a:buClr>
                <a:schemeClr val="dk1"/>
              </a:buClr>
              <a:buSzPts val="5200"/>
              <a:buNone/>
              <a:defRPr sz="5200">
                <a:solidFill>
                  <a:schemeClr val="dk1"/>
                </a:solidFill>
              </a:defRPr>
            </a:lvl4pPr>
            <a:lvl5pPr lvl="4" rtl="0" algn="r">
              <a:spcBef>
                <a:spcPts val="0"/>
              </a:spcBef>
              <a:spcAft>
                <a:spcPts val="0"/>
              </a:spcAft>
              <a:buClr>
                <a:schemeClr val="dk1"/>
              </a:buClr>
              <a:buSzPts val="5200"/>
              <a:buNone/>
              <a:defRPr sz="5200">
                <a:solidFill>
                  <a:schemeClr val="dk1"/>
                </a:solidFill>
              </a:defRPr>
            </a:lvl5pPr>
            <a:lvl6pPr lvl="5" rtl="0" algn="r">
              <a:spcBef>
                <a:spcPts val="0"/>
              </a:spcBef>
              <a:spcAft>
                <a:spcPts val="0"/>
              </a:spcAft>
              <a:buClr>
                <a:schemeClr val="dk1"/>
              </a:buClr>
              <a:buSzPts val="5200"/>
              <a:buNone/>
              <a:defRPr sz="5200">
                <a:solidFill>
                  <a:schemeClr val="dk1"/>
                </a:solidFill>
              </a:defRPr>
            </a:lvl6pPr>
            <a:lvl7pPr lvl="6" rtl="0" algn="r">
              <a:spcBef>
                <a:spcPts val="0"/>
              </a:spcBef>
              <a:spcAft>
                <a:spcPts val="0"/>
              </a:spcAft>
              <a:buClr>
                <a:schemeClr val="dk1"/>
              </a:buClr>
              <a:buSzPts val="5200"/>
              <a:buNone/>
              <a:defRPr sz="5200">
                <a:solidFill>
                  <a:schemeClr val="dk1"/>
                </a:solidFill>
              </a:defRPr>
            </a:lvl7pPr>
            <a:lvl8pPr lvl="7" rtl="0" algn="r">
              <a:spcBef>
                <a:spcPts val="0"/>
              </a:spcBef>
              <a:spcAft>
                <a:spcPts val="0"/>
              </a:spcAft>
              <a:buClr>
                <a:schemeClr val="dk1"/>
              </a:buClr>
              <a:buSzPts val="5200"/>
              <a:buNone/>
              <a:defRPr sz="5200">
                <a:solidFill>
                  <a:schemeClr val="dk1"/>
                </a:solidFill>
              </a:defRPr>
            </a:lvl8pPr>
            <a:lvl9pPr lvl="8" rtl="0" algn="r">
              <a:spcBef>
                <a:spcPts val="0"/>
              </a:spcBef>
              <a:spcAft>
                <a:spcPts val="0"/>
              </a:spcAft>
              <a:buClr>
                <a:schemeClr val="dk1"/>
              </a:buClr>
              <a:buSzPts val="5200"/>
              <a:buNone/>
              <a:defRPr sz="5200">
                <a:solidFill>
                  <a:schemeClr val="dk1"/>
                </a:solidFill>
              </a:defRPr>
            </a:lvl9pPr>
          </a:lstStyle>
          <a:p/>
        </p:txBody>
      </p:sp>
      <p:sp>
        <p:nvSpPr>
          <p:cNvPr id="161" name="Google Shape;161;p21"/>
          <p:cNvSpPr txBox="1"/>
          <p:nvPr>
            <p:ph idx="1" type="subTitle"/>
          </p:nvPr>
        </p:nvSpPr>
        <p:spPr>
          <a:xfrm>
            <a:off x="4400400" y="2374875"/>
            <a:ext cx="40200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800"/>
              <a:buNone/>
              <a:defRPr sz="1400">
                <a:solidFill>
                  <a:schemeClr val="dk1"/>
                </a:solidFill>
              </a:defRPr>
            </a:lvl1pPr>
            <a:lvl2pPr lvl="1" rtl="0" algn="r">
              <a:lnSpc>
                <a:spcPct val="100000"/>
              </a:lnSpc>
              <a:spcBef>
                <a:spcPts val="0"/>
              </a:spcBef>
              <a:spcAft>
                <a:spcPts val="0"/>
              </a:spcAft>
              <a:buClr>
                <a:schemeClr val="dk1"/>
              </a:buClr>
              <a:buSzPts val="2800"/>
              <a:buNone/>
              <a:defRPr sz="2800">
                <a:solidFill>
                  <a:schemeClr val="dk1"/>
                </a:solidFill>
              </a:defRPr>
            </a:lvl2pPr>
            <a:lvl3pPr lvl="2" rtl="0" algn="r">
              <a:lnSpc>
                <a:spcPct val="100000"/>
              </a:lnSpc>
              <a:spcBef>
                <a:spcPts val="0"/>
              </a:spcBef>
              <a:spcAft>
                <a:spcPts val="0"/>
              </a:spcAft>
              <a:buClr>
                <a:schemeClr val="dk1"/>
              </a:buClr>
              <a:buSzPts val="2800"/>
              <a:buNone/>
              <a:defRPr sz="2800">
                <a:solidFill>
                  <a:schemeClr val="dk1"/>
                </a:solidFill>
              </a:defRPr>
            </a:lvl3pPr>
            <a:lvl4pPr lvl="3" rtl="0" algn="r">
              <a:lnSpc>
                <a:spcPct val="100000"/>
              </a:lnSpc>
              <a:spcBef>
                <a:spcPts val="0"/>
              </a:spcBef>
              <a:spcAft>
                <a:spcPts val="0"/>
              </a:spcAft>
              <a:buClr>
                <a:schemeClr val="dk1"/>
              </a:buClr>
              <a:buSzPts val="2800"/>
              <a:buNone/>
              <a:defRPr sz="2800">
                <a:solidFill>
                  <a:schemeClr val="dk1"/>
                </a:solidFill>
              </a:defRPr>
            </a:lvl4pPr>
            <a:lvl5pPr lvl="4" rtl="0" algn="r">
              <a:lnSpc>
                <a:spcPct val="100000"/>
              </a:lnSpc>
              <a:spcBef>
                <a:spcPts val="0"/>
              </a:spcBef>
              <a:spcAft>
                <a:spcPts val="0"/>
              </a:spcAft>
              <a:buClr>
                <a:schemeClr val="dk1"/>
              </a:buClr>
              <a:buSzPts val="2800"/>
              <a:buNone/>
              <a:defRPr sz="2800">
                <a:solidFill>
                  <a:schemeClr val="dk1"/>
                </a:solidFill>
              </a:defRPr>
            </a:lvl5pPr>
            <a:lvl6pPr lvl="5" rtl="0" algn="r">
              <a:lnSpc>
                <a:spcPct val="100000"/>
              </a:lnSpc>
              <a:spcBef>
                <a:spcPts val="0"/>
              </a:spcBef>
              <a:spcAft>
                <a:spcPts val="0"/>
              </a:spcAft>
              <a:buClr>
                <a:schemeClr val="dk1"/>
              </a:buClr>
              <a:buSzPts val="2800"/>
              <a:buNone/>
              <a:defRPr sz="2800">
                <a:solidFill>
                  <a:schemeClr val="dk1"/>
                </a:solidFill>
              </a:defRPr>
            </a:lvl6pPr>
            <a:lvl7pPr lvl="6" rtl="0" algn="r">
              <a:lnSpc>
                <a:spcPct val="100000"/>
              </a:lnSpc>
              <a:spcBef>
                <a:spcPts val="0"/>
              </a:spcBef>
              <a:spcAft>
                <a:spcPts val="0"/>
              </a:spcAft>
              <a:buClr>
                <a:schemeClr val="dk1"/>
              </a:buClr>
              <a:buSzPts val="2800"/>
              <a:buNone/>
              <a:defRPr sz="2800">
                <a:solidFill>
                  <a:schemeClr val="dk1"/>
                </a:solidFill>
              </a:defRPr>
            </a:lvl7pPr>
            <a:lvl8pPr lvl="7" rtl="0" algn="r">
              <a:lnSpc>
                <a:spcPct val="100000"/>
              </a:lnSpc>
              <a:spcBef>
                <a:spcPts val="0"/>
              </a:spcBef>
              <a:spcAft>
                <a:spcPts val="0"/>
              </a:spcAft>
              <a:buClr>
                <a:schemeClr val="dk1"/>
              </a:buClr>
              <a:buSzPts val="2800"/>
              <a:buNone/>
              <a:defRPr sz="2800">
                <a:solidFill>
                  <a:schemeClr val="dk1"/>
                </a:solidFill>
              </a:defRPr>
            </a:lvl8pPr>
            <a:lvl9pPr lvl="8" rtl="0" algn="r">
              <a:lnSpc>
                <a:spcPct val="100000"/>
              </a:lnSpc>
              <a:spcBef>
                <a:spcPts val="0"/>
              </a:spcBef>
              <a:spcAft>
                <a:spcPts val="0"/>
              </a:spcAft>
              <a:buClr>
                <a:schemeClr val="dk1"/>
              </a:buClr>
              <a:buSzPts val="2800"/>
              <a:buNone/>
              <a:defRPr sz="2800">
                <a:solidFill>
                  <a:schemeClr val="dk1"/>
                </a:solidFill>
              </a:defRPr>
            </a:lvl9pPr>
          </a:lstStyle>
          <a:p/>
        </p:txBody>
      </p:sp>
      <p:sp>
        <p:nvSpPr>
          <p:cNvPr id="162" name="Google Shape;162;p21"/>
          <p:cNvSpPr txBox="1"/>
          <p:nvPr/>
        </p:nvSpPr>
        <p:spPr>
          <a:xfrm>
            <a:off x="4902900" y="3796475"/>
            <a:ext cx="3517500" cy="5694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900">
                <a:solidFill>
                  <a:schemeClr val="dk1"/>
                </a:solidFill>
                <a:latin typeface="Barlow Light"/>
                <a:ea typeface="Barlow Light"/>
                <a:cs typeface="Barlow Light"/>
                <a:sym typeface="Barlow Light"/>
              </a:rPr>
              <a:t>CREDITS: This presentation template was created by </a:t>
            </a:r>
            <a:r>
              <a:rPr lang="en" sz="900">
                <a:solidFill>
                  <a:schemeClr val="dk1"/>
                </a:solidFill>
                <a:uFill>
                  <a:noFill/>
                </a:uFill>
                <a:latin typeface="Barlow Light"/>
                <a:ea typeface="Barlow Light"/>
                <a:cs typeface="Barlow Light"/>
                <a:sym typeface="Barlow Light"/>
                <a:hlinkClick r:id="rId2">
                  <a:extLst>
                    <a:ext uri="{A12FA001-AC4F-418D-AE19-62706E023703}">
                      <ahyp:hlinkClr val="tx"/>
                    </a:ext>
                  </a:extLst>
                </a:hlinkClick>
              </a:rPr>
              <a:t>Slidesgo</a:t>
            </a:r>
            <a:r>
              <a:rPr lang="en" sz="900">
                <a:solidFill>
                  <a:schemeClr val="dk1"/>
                </a:solidFill>
                <a:latin typeface="Barlow Light"/>
                <a:ea typeface="Barlow Light"/>
                <a:cs typeface="Barlow Light"/>
                <a:sym typeface="Barlow Light"/>
              </a:rPr>
              <a:t>, including icons by </a:t>
            </a:r>
            <a:r>
              <a:rPr lang="en" sz="900">
                <a:solidFill>
                  <a:schemeClr val="dk1"/>
                </a:solidFill>
                <a:uFill>
                  <a:noFill/>
                </a:uFill>
                <a:latin typeface="Barlow Light"/>
                <a:ea typeface="Barlow Light"/>
                <a:cs typeface="Barlow Light"/>
                <a:sym typeface="Barlow Light"/>
                <a:hlinkClick r:id="rId3">
                  <a:extLst>
                    <a:ext uri="{A12FA001-AC4F-418D-AE19-62706E023703}">
                      <ahyp:hlinkClr val="tx"/>
                    </a:ext>
                  </a:extLst>
                </a:hlinkClick>
              </a:rPr>
              <a:t>Flaticon</a:t>
            </a:r>
            <a:r>
              <a:rPr lang="en" sz="900">
                <a:solidFill>
                  <a:schemeClr val="dk1"/>
                </a:solidFill>
                <a:latin typeface="Barlow Light"/>
                <a:ea typeface="Barlow Light"/>
                <a:cs typeface="Barlow Light"/>
                <a:sym typeface="Barlow Light"/>
              </a:rPr>
              <a:t>, and infographics &amp; images by </a:t>
            </a:r>
            <a:r>
              <a:rPr lang="en" sz="900">
                <a:solidFill>
                  <a:schemeClr val="dk1"/>
                </a:solidFill>
                <a:uFill>
                  <a:noFill/>
                </a:uFill>
                <a:latin typeface="Barlow Light"/>
                <a:ea typeface="Barlow Light"/>
                <a:cs typeface="Barlow Light"/>
                <a:sym typeface="Barlow Light"/>
                <a:hlinkClick r:id="rId4">
                  <a:extLst>
                    <a:ext uri="{A12FA001-AC4F-418D-AE19-62706E023703}">
                      <ahyp:hlinkClr val="tx"/>
                    </a:ext>
                  </a:extLst>
                </a:hlinkClick>
              </a:rPr>
              <a:t>Freepik</a:t>
            </a:r>
            <a:r>
              <a:rPr lang="en" sz="900">
                <a:solidFill>
                  <a:schemeClr val="dk1"/>
                </a:solidFill>
                <a:latin typeface="Barlow Light"/>
                <a:ea typeface="Barlow Light"/>
                <a:cs typeface="Barlow Light"/>
                <a:sym typeface="Barlow Light"/>
              </a:rPr>
              <a:t>. </a:t>
            </a:r>
            <a:endParaRPr sz="900">
              <a:solidFill>
                <a:schemeClr val="dk1"/>
              </a:solidFill>
              <a:latin typeface="Barlow Light"/>
              <a:ea typeface="Barlow Light"/>
              <a:cs typeface="Barlow Light"/>
              <a:sym typeface="Barlow Light"/>
            </a:endParaRPr>
          </a:p>
          <a:p>
            <a:pPr indent="0" lvl="0" marL="0" rtl="0" algn="r">
              <a:spcBef>
                <a:spcPts val="300"/>
              </a:spcBef>
              <a:spcAft>
                <a:spcPts val="0"/>
              </a:spcAft>
              <a:buNone/>
            </a:pPr>
            <a:r>
              <a:t/>
            </a:r>
            <a:endParaRPr sz="900">
              <a:solidFill>
                <a:schemeClr val="dk1"/>
              </a:solidFill>
              <a:latin typeface="Barlow Light"/>
              <a:ea typeface="Barlow Light"/>
              <a:cs typeface="Barlow Light"/>
              <a:sym typeface="Barlow Light"/>
            </a:endParaRPr>
          </a:p>
        </p:txBody>
      </p:sp>
      <p:grpSp>
        <p:nvGrpSpPr>
          <p:cNvPr id="163" name="Google Shape;163;p21"/>
          <p:cNvGrpSpPr/>
          <p:nvPr/>
        </p:nvGrpSpPr>
        <p:grpSpPr>
          <a:xfrm>
            <a:off x="-75" y="-62150"/>
            <a:ext cx="9144000" cy="5207100"/>
            <a:chOff x="-75" y="-62150"/>
            <a:chExt cx="9144000" cy="5207100"/>
          </a:xfrm>
        </p:grpSpPr>
        <p:sp>
          <p:nvSpPr>
            <p:cNvPr id="164" name="Google Shape;164;p21"/>
            <p:cNvSpPr/>
            <p:nvPr/>
          </p:nvSpPr>
          <p:spPr>
            <a:xfrm>
              <a:off x="0" y="-62150"/>
              <a:ext cx="723600" cy="520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75" y="-62150"/>
              <a:ext cx="9144000" cy="6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1"/>
          <p:cNvSpPr/>
          <p:nvPr/>
        </p:nvSpPr>
        <p:spPr>
          <a:xfrm>
            <a:off x="715125" y="543250"/>
            <a:ext cx="2284500" cy="460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
    <p:bg>
      <p:bgPr>
        <a:solidFill>
          <a:schemeClr val="lt1"/>
        </a:solidFill>
      </p:bgPr>
    </p:bg>
    <p:spTree>
      <p:nvGrpSpPr>
        <p:cNvPr id="167" name="Shape 16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
    <p:bg>
      <p:bgPr>
        <a:solidFill>
          <a:schemeClr val="dk1"/>
        </a:solidFill>
      </p:bgPr>
    </p:bg>
    <p:spTree>
      <p:nvGrpSpPr>
        <p:cNvPr id="168" name="Shape 16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75" name="Shape 175"/>
        <p:cNvGrpSpPr/>
        <p:nvPr/>
      </p:nvGrpSpPr>
      <p:grpSpPr>
        <a:xfrm>
          <a:off x="0" y="0"/>
          <a:ext cx="0" cy="0"/>
          <a:chOff x="0" y="0"/>
          <a:chExt cx="0" cy="0"/>
        </a:xfrm>
      </p:grpSpPr>
      <p:sp>
        <p:nvSpPr>
          <p:cNvPr id="176" name="Google Shape;176;p2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7" name="Google Shape;177;p25"/>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78" name="Google Shape;17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0" name="Google Shape;18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181" name="Shape 181"/>
        <p:cNvGrpSpPr/>
        <p:nvPr/>
      </p:nvGrpSpPr>
      <p:grpSpPr>
        <a:xfrm>
          <a:off x="0" y="0"/>
          <a:ext cx="0" cy="0"/>
          <a:chOff x="0" y="0"/>
          <a:chExt cx="0" cy="0"/>
        </a:xfrm>
      </p:grpSpPr>
      <p:sp>
        <p:nvSpPr>
          <p:cNvPr id="182" name="Google Shape;18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83" name="Google Shape;18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4" name="Google Shape;18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85" name="Google Shape;18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7" name="Google Shape;18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188" name="Shape 188"/>
        <p:cNvGrpSpPr/>
        <p:nvPr/>
      </p:nvGrpSpPr>
      <p:grpSpPr>
        <a:xfrm>
          <a:off x="0" y="0"/>
          <a:ext cx="0" cy="0"/>
          <a:chOff x="0" y="0"/>
          <a:chExt cx="0" cy="0"/>
        </a:xfrm>
      </p:grpSpPr>
      <p:sp>
        <p:nvSpPr>
          <p:cNvPr id="189" name="Google Shape;189;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0" name="Google Shape;190;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91" name="Google Shape;191;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2" name="Google Shape;192;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3" name="Google Shape;193;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194" name="Shape 194"/>
        <p:cNvGrpSpPr/>
        <p:nvPr/>
      </p:nvGrpSpPr>
      <p:grpSpPr>
        <a:xfrm>
          <a:off x="0" y="0"/>
          <a:ext cx="0" cy="0"/>
          <a:chOff x="0" y="0"/>
          <a:chExt cx="0" cy="0"/>
        </a:xfrm>
      </p:grpSpPr>
      <p:sp>
        <p:nvSpPr>
          <p:cNvPr id="195" name="Google Shape;195;p28"/>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Arial"/>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6" name="Google Shape;196;p2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97" name="Google Shape;197;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8" name="Google Shape;198;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9" name="Google Shape;199;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200" name="Shape 200"/>
        <p:cNvGrpSpPr/>
        <p:nvPr/>
      </p:nvGrpSpPr>
      <p:grpSpPr>
        <a:xfrm>
          <a:off x="0" y="0"/>
          <a:ext cx="0" cy="0"/>
          <a:chOff x="0" y="0"/>
          <a:chExt cx="0" cy="0"/>
        </a:xfrm>
      </p:grpSpPr>
      <p:sp>
        <p:nvSpPr>
          <p:cNvPr id="201" name="Google Shape;201;p2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2" name="Google Shape;202;p2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03" name="Google Shape;203;p2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4" name="Google Shape;204;p2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05" name="Google Shape;205;p2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6" name="Google Shape;206;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7" name="Google Shape;207;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8" name="Google Shape;208;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209" name="Shape 209"/>
        <p:cNvGrpSpPr/>
        <p:nvPr/>
      </p:nvGrpSpPr>
      <p:grpSpPr>
        <a:xfrm>
          <a:off x="0" y="0"/>
          <a:ext cx="0" cy="0"/>
          <a:chOff x="0" y="0"/>
          <a:chExt cx="0" cy="0"/>
        </a:xfrm>
      </p:grpSpPr>
      <p:sp>
        <p:nvSpPr>
          <p:cNvPr id="210" name="Google Shape;210;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11" name="Google Shape;211;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2" name="Google Shape;212;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3" name="Google Shape;213;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214" name="Shape 214"/>
        <p:cNvGrpSpPr/>
        <p:nvPr/>
      </p:nvGrpSpPr>
      <p:grpSpPr>
        <a:xfrm>
          <a:off x="0" y="0"/>
          <a:ext cx="0" cy="0"/>
          <a:chOff x="0" y="0"/>
          <a:chExt cx="0" cy="0"/>
        </a:xfrm>
      </p:grpSpPr>
      <p:sp>
        <p:nvSpPr>
          <p:cNvPr id="215" name="Google Shape;215;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6" name="Google Shape;216;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7" name="Google Shape;217;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CC4125">
            <a:alpha val="55800"/>
          </a:srgbClr>
        </a:solidFill>
      </p:bgPr>
    </p:bg>
    <p:spTree>
      <p:nvGrpSpPr>
        <p:cNvPr id="23" name="Shape 23"/>
        <p:cNvGrpSpPr/>
        <p:nvPr/>
      </p:nvGrpSpPr>
      <p:grpSpPr>
        <a:xfrm>
          <a:off x="0" y="0"/>
          <a:ext cx="0" cy="0"/>
          <a:chOff x="0" y="0"/>
          <a:chExt cx="0" cy="0"/>
        </a:xfrm>
      </p:grpSpPr>
      <p:sp>
        <p:nvSpPr>
          <p:cNvPr id="24" name="Google Shape;24;p4"/>
          <p:cNvSpPr txBox="1"/>
          <p:nvPr>
            <p:ph idx="1" type="body"/>
          </p:nvPr>
        </p:nvSpPr>
        <p:spPr>
          <a:xfrm>
            <a:off x="719900" y="1393725"/>
            <a:ext cx="7704300" cy="30849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sz="1400">
                <a:solidFill>
                  <a:schemeClr val="dk1"/>
                </a:solidFill>
              </a:defRPr>
            </a:lvl1pPr>
            <a:lvl2pPr indent="-317500" lvl="1" marL="914400">
              <a:spcBef>
                <a:spcPts val="0"/>
              </a:spcBef>
              <a:spcAft>
                <a:spcPts val="0"/>
              </a:spcAft>
              <a:buClr>
                <a:schemeClr val="dk1"/>
              </a:buClr>
              <a:buSzPts val="1400"/>
              <a:buFont typeface="Josefin Slab SemiBold"/>
              <a:buChar char="○"/>
              <a:defRPr>
                <a:solidFill>
                  <a:schemeClr val="dk1"/>
                </a:solidFill>
              </a:defRPr>
            </a:lvl2pPr>
            <a:lvl3pPr indent="-317500" lvl="2" marL="1371600">
              <a:spcBef>
                <a:spcPts val="1600"/>
              </a:spcBef>
              <a:spcAft>
                <a:spcPts val="0"/>
              </a:spcAft>
              <a:buClr>
                <a:schemeClr val="dk1"/>
              </a:buClr>
              <a:buSzPts val="1400"/>
              <a:buFont typeface="Josefin Slab SemiBold"/>
              <a:buChar char="■"/>
              <a:defRPr>
                <a:solidFill>
                  <a:schemeClr val="dk1"/>
                </a:solidFill>
              </a:defRPr>
            </a:lvl3pPr>
            <a:lvl4pPr indent="-317500" lvl="3" marL="1828800">
              <a:spcBef>
                <a:spcPts val="1600"/>
              </a:spcBef>
              <a:spcAft>
                <a:spcPts val="0"/>
              </a:spcAft>
              <a:buClr>
                <a:schemeClr val="dk1"/>
              </a:buClr>
              <a:buSzPts val="1400"/>
              <a:buFont typeface="Josefin Slab SemiBold"/>
              <a:buChar char="●"/>
              <a:defRPr>
                <a:solidFill>
                  <a:schemeClr val="dk1"/>
                </a:solidFill>
              </a:defRPr>
            </a:lvl4pPr>
            <a:lvl5pPr indent="-317500" lvl="4" marL="2286000">
              <a:spcBef>
                <a:spcPts val="1600"/>
              </a:spcBef>
              <a:spcAft>
                <a:spcPts val="0"/>
              </a:spcAft>
              <a:buClr>
                <a:schemeClr val="dk1"/>
              </a:buClr>
              <a:buSzPts val="1400"/>
              <a:buFont typeface="Josefin Slab SemiBold"/>
              <a:buChar char="○"/>
              <a:defRPr>
                <a:solidFill>
                  <a:schemeClr val="dk1"/>
                </a:solidFill>
              </a:defRPr>
            </a:lvl5pPr>
            <a:lvl6pPr indent="-317500" lvl="5" marL="2743200">
              <a:spcBef>
                <a:spcPts val="1600"/>
              </a:spcBef>
              <a:spcAft>
                <a:spcPts val="0"/>
              </a:spcAft>
              <a:buClr>
                <a:schemeClr val="dk1"/>
              </a:buClr>
              <a:buSzPts val="1400"/>
              <a:buFont typeface="Josefin Slab SemiBold"/>
              <a:buChar char="■"/>
              <a:defRPr>
                <a:solidFill>
                  <a:schemeClr val="dk1"/>
                </a:solidFill>
              </a:defRPr>
            </a:lvl6pPr>
            <a:lvl7pPr indent="-317500" lvl="6" marL="3200400">
              <a:spcBef>
                <a:spcPts val="1600"/>
              </a:spcBef>
              <a:spcAft>
                <a:spcPts val="0"/>
              </a:spcAft>
              <a:buClr>
                <a:schemeClr val="dk1"/>
              </a:buClr>
              <a:buSzPts val="1400"/>
              <a:buFont typeface="Josefin Slab SemiBold"/>
              <a:buChar char="●"/>
              <a:defRPr>
                <a:solidFill>
                  <a:schemeClr val="dk1"/>
                </a:solidFill>
              </a:defRPr>
            </a:lvl7pPr>
            <a:lvl8pPr indent="-317500" lvl="7" marL="3657600">
              <a:spcBef>
                <a:spcPts val="1600"/>
              </a:spcBef>
              <a:spcAft>
                <a:spcPts val="0"/>
              </a:spcAft>
              <a:buClr>
                <a:schemeClr val="dk1"/>
              </a:buClr>
              <a:buSzPts val="1400"/>
              <a:buFont typeface="Josefin Slab SemiBold"/>
              <a:buChar char="○"/>
              <a:defRPr>
                <a:solidFill>
                  <a:schemeClr val="dk1"/>
                </a:solidFill>
              </a:defRPr>
            </a:lvl8pPr>
            <a:lvl9pPr indent="-317500" lvl="8" marL="4114800">
              <a:spcBef>
                <a:spcPts val="1600"/>
              </a:spcBef>
              <a:spcAft>
                <a:spcPts val="1600"/>
              </a:spcAft>
              <a:buClr>
                <a:schemeClr val="dk1"/>
              </a:buClr>
              <a:buSzPts val="1400"/>
              <a:buFont typeface="Josefin Slab SemiBold"/>
              <a:buChar char="■"/>
              <a:defRPr>
                <a:solidFill>
                  <a:schemeClr val="dk1"/>
                </a:solidFill>
              </a:defRPr>
            </a:lvl9pPr>
          </a:lstStyle>
          <a:p/>
        </p:txBody>
      </p:sp>
      <p:sp>
        <p:nvSpPr>
          <p:cNvPr id="25" name="Google Shape;25;p4"/>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extLst>
    <p:ext uri="{DCECCB84-F9BA-43D5-87BE-67443E8EF086}">
      <p15:sldGuideLst>
        <p15:guide id="1" pos="454">
          <p15:clr>
            <a:srgbClr val="FA7B17"/>
          </p15:clr>
        </p15:guide>
        <p15:guide id="2" orient="horz" pos="342">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218" name="Shape 218"/>
        <p:cNvGrpSpPr/>
        <p:nvPr/>
      </p:nvGrpSpPr>
      <p:grpSpPr>
        <a:xfrm>
          <a:off x="0" y="0"/>
          <a:ext cx="0" cy="0"/>
          <a:chOff x="0" y="0"/>
          <a:chExt cx="0" cy="0"/>
        </a:xfrm>
      </p:grpSpPr>
      <p:sp>
        <p:nvSpPr>
          <p:cNvPr id="219" name="Google Shape;219;p3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0" name="Google Shape;220;p3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21" name="Google Shape;221;p3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22" name="Google Shape;222;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3" name="Google Shape;223;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4" name="Google Shape;224;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225" name="Shape 225"/>
        <p:cNvGrpSpPr/>
        <p:nvPr/>
      </p:nvGrpSpPr>
      <p:grpSpPr>
        <a:xfrm>
          <a:off x="0" y="0"/>
          <a:ext cx="0" cy="0"/>
          <a:chOff x="0" y="0"/>
          <a:chExt cx="0" cy="0"/>
        </a:xfrm>
      </p:grpSpPr>
      <p:sp>
        <p:nvSpPr>
          <p:cNvPr id="226" name="Google Shape;226;p3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Arial"/>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7" name="Google Shape;227;p33"/>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228" name="Google Shape;228;p3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29" name="Google Shape;229;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0" name="Google Shape;230;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1" name="Google Shape;231;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232" name="Shape 232"/>
        <p:cNvGrpSpPr/>
        <p:nvPr/>
      </p:nvGrpSpPr>
      <p:grpSpPr>
        <a:xfrm>
          <a:off x="0" y="0"/>
          <a:ext cx="0" cy="0"/>
          <a:chOff x="0" y="0"/>
          <a:chExt cx="0" cy="0"/>
        </a:xfrm>
      </p:grpSpPr>
      <p:sp>
        <p:nvSpPr>
          <p:cNvPr id="233" name="Google Shape;233;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34" name="Google Shape;234;p3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35" name="Google Shape;235;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6" name="Google Shape;236;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7" name="Google Shape;237;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238" name="Shape 238"/>
        <p:cNvGrpSpPr/>
        <p:nvPr/>
      </p:nvGrpSpPr>
      <p:grpSpPr>
        <a:xfrm>
          <a:off x="0" y="0"/>
          <a:ext cx="0" cy="0"/>
          <a:chOff x="0" y="0"/>
          <a:chExt cx="0" cy="0"/>
        </a:xfrm>
      </p:grpSpPr>
      <p:sp>
        <p:nvSpPr>
          <p:cNvPr id="239" name="Google Shape;239;p3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0" name="Google Shape;240;p3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1" name="Google Shape;241;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2" name="Google Shape;242;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3" name="Google Shape;243;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6" name="Shape 26"/>
        <p:cNvGrpSpPr/>
        <p:nvPr/>
      </p:nvGrpSpPr>
      <p:grpSpPr>
        <a:xfrm>
          <a:off x="0" y="0"/>
          <a:ext cx="0" cy="0"/>
          <a:chOff x="0" y="0"/>
          <a:chExt cx="0" cy="0"/>
        </a:xfrm>
      </p:grpSpPr>
      <p:sp>
        <p:nvSpPr>
          <p:cNvPr id="27" name="Google Shape;27;p5"/>
          <p:cNvSpPr/>
          <p:nvPr/>
        </p:nvSpPr>
        <p:spPr>
          <a:xfrm>
            <a:off x="720100" y="1213075"/>
            <a:ext cx="3852000" cy="39303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4572100" y="1213075"/>
            <a:ext cx="3852000" cy="393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 type="subTitle"/>
          </p:nvPr>
        </p:nvSpPr>
        <p:spPr>
          <a:xfrm flipH="1">
            <a:off x="6154725" y="2470150"/>
            <a:ext cx="1822500" cy="4455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Font typeface="Josefin Sans"/>
              <a:buNone/>
              <a:defRPr sz="2000">
                <a:solidFill>
                  <a:schemeClr val="dk1"/>
                </a:solidFill>
                <a:latin typeface="Josefin Sans Thin"/>
                <a:ea typeface="Josefin Sans Thin"/>
                <a:cs typeface="Josefin Sans Thin"/>
                <a:sym typeface="Josefin Sans Thin"/>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30" name="Google Shape;30;p5"/>
          <p:cNvSpPr txBox="1"/>
          <p:nvPr>
            <p:ph idx="2" type="subTitle"/>
          </p:nvPr>
        </p:nvSpPr>
        <p:spPr>
          <a:xfrm flipH="1">
            <a:off x="5351925" y="3014501"/>
            <a:ext cx="2625300" cy="131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Font typeface="Josefin Slab"/>
              <a:buNone/>
              <a:defRPr sz="1600">
                <a:solidFill>
                  <a:schemeClr val="dk1"/>
                </a:solidFill>
              </a:defRPr>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31" name="Google Shape;31;p5"/>
          <p:cNvSpPr txBox="1"/>
          <p:nvPr>
            <p:ph idx="3" type="subTitle"/>
          </p:nvPr>
        </p:nvSpPr>
        <p:spPr>
          <a:xfrm flipH="1">
            <a:off x="1166860" y="2470150"/>
            <a:ext cx="1822800" cy="44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Josefin Sans"/>
              <a:buNone/>
              <a:defRPr sz="2000">
                <a:solidFill>
                  <a:schemeClr val="dk1"/>
                </a:solidFill>
                <a:latin typeface="Josefin Sans Thin"/>
                <a:ea typeface="Josefin Sans Thin"/>
                <a:cs typeface="Josefin Sans Thin"/>
                <a:sym typeface="Josefin Sans Thin"/>
              </a:defRPr>
            </a:lvl1pPr>
            <a:lvl2pPr lvl="1"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2pPr>
            <a:lvl3pPr lvl="2"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3pPr>
            <a:lvl4pPr lvl="3"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4pPr>
            <a:lvl5pPr lvl="4"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5pPr>
            <a:lvl6pPr lvl="5"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6pPr>
            <a:lvl7pPr lvl="6"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7pPr>
            <a:lvl8pPr lvl="7"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8pPr>
            <a:lvl9pPr lvl="8" rtl="0" algn="ctr">
              <a:lnSpc>
                <a:spcPct val="100000"/>
              </a:lnSpc>
              <a:spcBef>
                <a:spcPts val="0"/>
              </a:spcBef>
              <a:spcAft>
                <a:spcPts val="0"/>
              </a:spcAft>
              <a:buSzPts val="1400"/>
              <a:buFont typeface="Josefin Sans"/>
              <a:buNone/>
              <a:defRPr b="1" sz="1400">
                <a:latin typeface="Josefin Sans"/>
                <a:ea typeface="Josefin Sans"/>
                <a:cs typeface="Josefin Sans"/>
                <a:sym typeface="Josefin Sans"/>
              </a:defRPr>
            </a:lvl9pPr>
          </a:lstStyle>
          <a:p/>
        </p:txBody>
      </p:sp>
      <p:sp>
        <p:nvSpPr>
          <p:cNvPr id="32" name="Google Shape;32;p5"/>
          <p:cNvSpPr txBox="1"/>
          <p:nvPr>
            <p:ph idx="4" type="subTitle"/>
          </p:nvPr>
        </p:nvSpPr>
        <p:spPr>
          <a:xfrm flipH="1">
            <a:off x="1166775" y="3014502"/>
            <a:ext cx="2625300" cy="131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Josefin Slab"/>
              <a:buNone/>
              <a:defRPr sz="1600">
                <a:solidFill>
                  <a:schemeClr val="dk1"/>
                </a:solidFill>
              </a:defRPr>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33" name="Google Shape;33;p5"/>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4" name="Shape 34"/>
        <p:cNvGrpSpPr/>
        <p:nvPr/>
      </p:nvGrpSpPr>
      <p:grpSpPr>
        <a:xfrm>
          <a:off x="0" y="0"/>
          <a:ext cx="0" cy="0"/>
          <a:chOff x="0" y="0"/>
          <a:chExt cx="0" cy="0"/>
        </a:xfrm>
      </p:grpSpPr>
      <p:sp>
        <p:nvSpPr>
          <p:cNvPr id="35" name="Google Shape;35;p6"/>
          <p:cNvSpPr/>
          <p:nvPr/>
        </p:nvSpPr>
        <p:spPr>
          <a:xfrm>
            <a:off x="100" y="1213175"/>
            <a:ext cx="9144000" cy="39318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7" name="Shape 37"/>
        <p:cNvGrpSpPr/>
        <p:nvPr/>
      </p:nvGrpSpPr>
      <p:grpSpPr>
        <a:xfrm>
          <a:off x="0" y="0"/>
          <a:ext cx="0" cy="0"/>
          <a:chOff x="0" y="0"/>
          <a:chExt cx="0" cy="0"/>
        </a:xfrm>
      </p:grpSpPr>
      <p:sp>
        <p:nvSpPr>
          <p:cNvPr id="38" name="Google Shape;38;p7"/>
          <p:cNvSpPr/>
          <p:nvPr/>
        </p:nvSpPr>
        <p:spPr>
          <a:xfrm flipH="1">
            <a:off x="3826225" y="450"/>
            <a:ext cx="5321700" cy="348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flipH="1" rot="-5400000">
            <a:off x="3742650" y="-259650"/>
            <a:ext cx="1658700" cy="914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flipH="1">
            <a:off x="723625" y="-450"/>
            <a:ext cx="3102600" cy="51435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5052600" y="1219050"/>
            <a:ext cx="3367800" cy="104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solidFill>
                  <a:srgbClr val="F3F3F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 name="Google Shape;42;p7"/>
          <p:cNvSpPr txBox="1"/>
          <p:nvPr>
            <p:ph type="title"/>
          </p:nvPr>
        </p:nvSpPr>
        <p:spPr>
          <a:xfrm>
            <a:off x="4253100" y="3932700"/>
            <a:ext cx="4167300" cy="556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36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3" name="Shape 43"/>
        <p:cNvGrpSpPr/>
        <p:nvPr/>
      </p:nvGrpSpPr>
      <p:grpSpPr>
        <a:xfrm>
          <a:off x="0" y="0"/>
          <a:ext cx="0" cy="0"/>
          <a:chOff x="0" y="0"/>
          <a:chExt cx="0" cy="0"/>
        </a:xfrm>
      </p:grpSpPr>
      <p:sp>
        <p:nvSpPr>
          <p:cNvPr id="44" name="Google Shape;44;p8"/>
          <p:cNvSpPr/>
          <p:nvPr/>
        </p:nvSpPr>
        <p:spPr>
          <a:xfrm>
            <a:off x="0" y="0"/>
            <a:ext cx="9144000" cy="51435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1602125" y="1426600"/>
            <a:ext cx="5939700" cy="2137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solidFill>
                  <a:schemeClr val="dk1"/>
                </a:solidFill>
                <a:latin typeface="Josefin Sans Thin"/>
                <a:ea typeface="Josefin Sans Thin"/>
                <a:cs typeface="Josefin Sans Thin"/>
                <a:sym typeface="Josefin Sans Thin"/>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6" name="Shape 46"/>
        <p:cNvGrpSpPr/>
        <p:nvPr/>
      </p:nvGrpSpPr>
      <p:grpSpPr>
        <a:xfrm>
          <a:off x="0" y="0"/>
          <a:ext cx="0" cy="0"/>
          <a:chOff x="0" y="0"/>
          <a:chExt cx="0" cy="0"/>
        </a:xfrm>
      </p:grpSpPr>
      <p:sp>
        <p:nvSpPr>
          <p:cNvPr id="47" name="Google Shape;47;p9"/>
          <p:cNvSpPr txBox="1"/>
          <p:nvPr>
            <p:ph idx="1" type="subTitle"/>
          </p:nvPr>
        </p:nvSpPr>
        <p:spPr>
          <a:xfrm>
            <a:off x="1893725" y="1817750"/>
            <a:ext cx="5336100" cy="157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 name="Google Shape;48;p9"/>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9" name="Shape 49"/>
        <p:cNvGrpSpPr/>
        <p:nvPr/>
      </p:nvGrpSpPr>
      <p:grpSpPr>
        <a:xfrm>
          <a:off x="0" y="0"/>
          <a:ext cx="0" cy="0"/>
          <a:chOff x="0" y="0"/>
          <a:chExt cx="0" cy="0"/>
        </a:xfrm>
      </p:grpSpPr>
      <p:sp>
        <p:nvSpPr>
          <p:cNvPr id="50" name="Google Shape;50;p10"/>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8F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Josefin Sans Thin"/>
              <a:buNone/>
              <a:defRPr sz="2800">
                <a:solidFill>
                  <a:schemeClr val="lt2"/>
                </a:solidFill>
                <a:latin typeface="Josefin Sans Thin"/>
                <a:ea typeface="Josefin Sans Thin"/>
                <a:cs typeface="Josefin Sans Thin"/>
                <a:sym typeface="Josefin Sans Thin"/>
              </a:defRPr>
            </a:lvl1pPr>
            <a:lvl2pPr lvl="1">
              <a:spcBef>
                <a:spcPts val="0"/>
              </a:spcBef>
              <a:spcAft>
                <a:spcPts val="0"/>
              </a:spcAft>
              <a:buClr>
                <a:schemeClr val="lt2"/>
              </a:buClr>
              <a:buSzPts val="2800"/>
              <a:buFont typeface="Josefin Sans Thin"/>
              <a:buNone/>
              <a:defRPr sz="2800">
                <a:solidFill>
                  <a:schemeClr val="lt2"/>
                </a:solidFill>
                <a:latin typeface="Josefin Sans Thin"/>
                <a:ea typeface="Josefin Sans Thin"/>
                <a:cs typeface="Josefin Sans Thin"/>
                <a:sym typeface="Josefin Sans Thin"/>
              </a:defRPr>
            </a:lvl2pPr>
            <a:lvl3pPr lvl="2">
              <a:spcBef>
                <a:spcPts val="0"/>
              </a:spcBef>
              <a:spcAft>
                <a:spcPts val="0"/>
              </a:spcAft>
              <a:buClr>
                <a:schemeClr val="lt2"/>
              </a:buClr>
              <a:buSzPts val="2800"/>
              <a:buFont typeface="Josefin Sans Thin"/>
              <a:buNone/>
              <a:defRPr sz="2800">
                <a:solidFill>
                  <a:schemeClr val="lt2"/>
                </a:solidFill>
                <a:latin typeface="Josefin Sans Thin"/>
                <a:ea typeface="Josefin Sans Thin"/>
                <a:cs typeface="Josefin Sans Thin"/>
                <a:sym typeface="Josefin Sans Thin"/>
              </a:defRPr>
            </a:lvl3pPr>
            <a:lvl4pPr lvl="3">
              <a:spcBef>
                <a:spcPts val="0"/>
              </a:spcBef>
              <a:spcAft>
                <a:spcPts val="0"/>
              </a:spcAft>
              <a:buClr>
                <a:schemeClr val="lt2"/>
              </a:buClr>
              <a:buSzPts val="2800"/>
              <a:buFont typeface="Josefin Sans Thin"/>
              <a:buNone/>
              <a:defRPr sz="2800">
                <a:solidFill>
                  <a:schemeClr val="lt2"/>
                </a:solidFill>
                <a:latin typeface="Josefin Sans Thin"/>
                <a:ea typeface="Josefin Sans Thin"/>
                <a:cs typeface="Josefin Sans Thin"/>
                <a:sym typeface="Josefin Sans Thin"/>
              </a:defRPr>
            </a:lvl4pPr>
            <a:lvl5pPr lvl="4">
              <a:spcBef>
                <a:spcPts val="0"/>
              </a:spcBef>
              <a:spcAft>
                <a:spcPts val="0"/>
              </a:spcAft>
              <a:buClr>
                <a:schemeClr val="lt2"/>
              </a:buClr>
              <a:buSzPts val="2800"/>
              <a:buFont typeface="Josefin Sans Thin"/>
              <a:buNone/>
              <a:defRPr sz="2800">
                <a:solidFill>
                  <a:schemeClr val="lt2"/>
                </a:solidFill>
                <a:latin typeface="Josefin Sans Thin"/>
                <a:ea typeface="Josefin Sans Thin"/>
                <a:cs typeface="Josefin Sans Thin"/>
                <a:sym typeface="Josefin Sans Thin"/>
              </a:defRPr>
            </a:lvl5pPr>
            <a:lvl6pPr lvl="5">
              <a:spcBef>
                <a:spcPts val="0"/>
              </a:spcBef>
              <a:spcAft>
                <a:spcPts val="0"/>
              </a:spcAft>
              <a:buClr>
                <a:schemeClr val="lt2"/>
              </a:buClr>
              <a:buSzPts val="2800"/>
              <a:buFont typeface="Josefin Sans Thin"/>
              <a:buNone/>
              <a:defRPr sz="2800">
                <a:solidFill>
                  <a:schemeClr val="lt2"/>
                </a:solidFill>
                <a:latin typeface="Josefin Sans Thin"/>
                <a:ea typeface="Josefin Sans Thin"/>
                <a:cs typeface="Josefin Sans Thin"/>
                <a:sym typeface="Josefin Sans Thin"/>
              </a:defRPr>
            </a:lvl6pPr>
            <a:lvl7pPr lvl="6">
              <a:spcBef>
                <a:spcPts val="0"/>
              </a:spcBef>
              <a:spcAft>
                <a:spcPts val="0"/>
              </a:spcAft>
              <a:buClr>
                <a:schemeClr val="lt2"/>
              </a:buClr>
              <a:buSzPts val="2800"/>
              <a:buFont typeface="Josefin Sans Thin"/>
              <a:buNone/>
              <a:defRPr sz="2800">
                <a:solidFill>
                  <a:schemeClr val="lt2"/>
                </a:solidFill>
                <a:latin typeface="Josefin Sans Thin"/>
                <a:ea typeface="Josefin Sans Thin"/>
                <a:cs typeface="Josefin Sans Thin"/>
                <a:sym typeface="Josefin Sans Thin"/>
              </a:defRPr>
            </a:lvl7pPr>
            <a:lvl8pPr lvl="7">
              <a:spcBef>
                <a:spcPts val="0"/>
              </a:spcBef>
              <a:spcAft>
                <a:spcPts val="0"/>
              </a:spcAft>
              <a:buClr>
                <a:schemeClr val="lt2"/>
              </a:buClr>
              <a:buSzPts val="2800"/>
              <a:buFont typeface="Josefin Sans Thin"/>
              <a:buNone/>
              <a:defRPr sz="2800">
                <a:solidFill>
                  <a:schemeClr val="lt2"/>
                </a:solidFill>
                <a:latin typeface="Josefin Sans Thin"/>
                <a:ea typeface="Josefin Sans Thin"/>
                <a:cs typeface="Josefin Sans Thin"/>
                <a:sym typeface="Josefin Sans Thin"/>
              </a:defRPr>
            </a:lvl8pPr>
            <a:lvl9pPr lvl="8">
              <a:spcBef>
                <a:spcPts val="0"/>
              </a:spcBef>
              <a:spcAft>
                <a:spcPts val="0"/>
              </a:spcAft>
              <a:buClr>
                <a:schemeClr val="lt2"/>
              </a:buClr>
              <a:buSzPts val="2800"/>
              <a:buFont typeface="Josefin Sans Thin"/>
              <a:buNone/>
              <a:defRPr sz="2800">
                <a:solidFill>
                  <a:schemeClr val="lt2"/>
                </a:solidFill>
                <a:latin typeface="Josefin Sans Thin"/>
                <a:ea typeface="Josefin Sans Thin"/>
                <a:cs typeface="Josefin Sans Thin"/>
                <a:sym typeface="Josefin Sans Thi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1pPr>
            <a:lvl2pPr indent="-317500" lvl="1" marL="9144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2pPr>
            <a:lvl3pPr indent="-317500" lvl="2" marL="13716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3pPr>
            <a:lvl4pPr indent="-317500" lvl="3" marL="18288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4pPr>
            <a:lvl5pPr indent="-317500" lvl="4" marL="22860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5pPr>
            <a:lvl6pPr indent="-317500" lvl="5" marL="27432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6pPr>
            <a:lvl7pPr indent="-317500" lvl="6" marL="32004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7pPr>
            <a:lvl8pPr indent="-317500" lvl="7" marL="3657600">
              <a:lnSpc>
                <a:spcPct val="115000"/>
              </a:lnSpc>
              <a:spcBef>
                <a:spcPts val="1600"/>
              </a:spcBef>
              <a:spcAft>
                <a:spcPts val="0"/>
              </a:spcAft>
              <a:buClr>
                <a:schemeClr val="lt2"/>
              </a:buClr>
              <a:buSzPts val="1400"/>
              <a:buFont typeface="Barlow"/>
              <a:buChar char="○"/>
              <a:defRPr>
                <a:solidFill>
                  <a:schemeClr val="lt2"/>
                </a:solidFill>
                <a:latin typeface="Barlow"/>
                <a:ea typeface="Barlow"/>
                <a:cs typeface="Barlow"/>
                <a:sym typeface="Barlow"/>
              </a:defRPr>
            </a:lvl8pPr>
            <a:lvl9pPr indent="-317500" lvl="8" marL="4114800">
              <a:lnSpc>
                <a:spcPct val="115000"/>
              </a:lnSpc>
              <a:spcBef>
                <a:spcPts val="1600"/>
              </a:spcBef>
              <a:spcAft>
                <a:spcPts val="1600"/>
              </a:spcAft>
              <a:buClr>
                <a:schemeClr val="lt2"/>
              </a:buClr>
              <a:buSzPts val="1400"/>
              <a:buFont typeface="Barlow"/>
              <a:buChar char="■"/>
              <a:defRPr>
                <a:solidFill>
                  <a:schemeClr val="lt2"/>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71" name="Google Shape;171;p2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72" name="Google Shape;17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73" name="Google Shape;17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74" name="Google Shape;17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7" name="Shape 247"/>
        <p:cNvGrpSpPr/>
        <p:nvPr/>
      </p:nvGrpSpPr>
      <p:grpSpPr>
        <a:xfrm>
          <a:off x="0" y="0"/>
          <a:ext cx="0" cy="0"/>
          <a:chOff x="0" y="0"/>
          <a:chExt cx="0" cy="0"/>
        </a:xfrm>
      </p:grpSpPr>
      <p:sp>
        <p:nvSpPr>
          <p:cNvPr id="248" name="Google Shape;248;p36"/>
          <p:cNvSpPr txBox="1"/>
          <p:nvPr>
            <p:ph type="ctrTitle"/>
          </p:nvPr>
        </p:nvSpPr>
        <p:spPr>
          <a:xfrm>
            <a:off x="3159125" y="2270325"/>
            <a:ext cx="5906100" cy="54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CASE-CONTROL STUDY</a:t>
            </a:r>
            <a:endParaRPr/>
          </a:p>
        </p:txBody>
      </p:sp>
      <p:sp>
        <p:nvSpPr>
          <p:cNvPr id="249" name="Google Shape;249;p36"/>
          <p:cNvSpPr txBox="1"/>
          <p:nvPr>
            <p:ph idx="1" type="subTitle"/>
          </p:nvPr>
        </p:nvSpPr>
        <p:spPr>
          <a:xfrm>
            <a:off x="3699575" y="2815125"/>
            <a:ext cx="4825200" cy="67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8F8F6"/>
                </a:solidFill>
              </a:rPr>
              <a:t>第一</a:t>
            </a:r>
            <a:r>
              <a:rPr lang="en">
                <a:solidFill>
                  <a:srgbClr val="F8F8F6"/>
                </a:solidFill>
              </a:rPr>
              <a:t>組 </a:t>
            </a:r>
            <a:endParaRPr>
              <a:solidFill>
                <a:srgbClr val="F8F8F6"/>
              </a:solidFill>
            </a:endParaRPr>
          </a:p>
          <a:p>
            <a:pPr indent="0" lvl="0" marL="0" rtl="0" algn="ctr">
              <a:spcBef>
                <a:spcPts val="0"/>
              </a:spcBef>
              <a:spcAft>
                <a:spcPts val="0"/>
              </a:spcAft>
              <a:buNone/>
            </a:pPr>
            <a:r>
              <a:rPr lang="en">
                <a:solidFill>
                  <a:srgbClr val="F8F8F6"/>
                </a:solidFill>
              </a:rPr>
              <a:t>梁嫚芳 宋侑橋 廖家緯 陳亞善 章佳佳 陳思帆</a:t>
            </a:r>
            <a:endParaRPr sz="1200">
              <a:solidFill>
                <a:srgbClr val="000000"/>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F8F8F6"/>
              </a:solidFill>
            </a:endParaRPr>
          </a:p>
        </p:txBody>
      </p:sp>
      <p:sp>
        <p:nvSpPr>
          <p:cNvPr id="250" name="Google Shape;250;p36"/>
          <p:cNvSpPr/>
          <p:nvPr/>
        </p:nvSpPr>
        <p:spPr>
          <a:xfrm>
            <a:off x="1522050" y="1047100"/>
            <a:ext cx="679200" cy="679200"/>
          </a:xfrm>
          <a:prstGeom prst="ellipse">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p:nvPr/>
        </p:nvSpPr>
        <p:spPr>
          <a:xfrm>
            <a:off x="1639350" y="1164400"/>
            <a:ext cx="444600" cy="444600"/>
          </a:xfrm>
          <a:prstGeom prst="mathPlus">
            <a:avLst>
              <a:gd fmla="val 2352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6"/>
        </a:solidFill>
      </p:bgPr>
    </p:bg>
    <p:spTree>
      <p:nvGrpSpPr>
        <p:cNvPr id="350" name="Shape 350"/>
        <p:cNvGrpSpPr/>
        <p:nvPr/>
      </p:nvGrpSpPr>
      <p:grpSpPr>
        <a:xfrm>
          <a:off x="0" y="0"/>
          <a:ext cx="0" cy="0"/>
          <a:chOff x="0" y="0"/>
          <a:chExt cx="0" cy="0"/>
        </a:xfrm>
      </p:grpSpPr>
      <p:sp>
        <p:nvSpPr>
          <p:cNvPr id="351" name="Google Shape;351;p45"/>
          <p:cNvSpPr txBox="1"/>
          <p:nvPr>
            <p:ph idx="15" type="title"/>
          </p:nvPr>
        </p:nvSpPr>
        <p:spPr>
          <a:xfrm>
            <a:off x="501900" y="395350"/>
            <a:ext cx="8140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對於公衛的意義 </a:t>
            </a:r>
            <a:r>
              <a:rPr lang="en" sz="1700"/>
              <a:t>implication of the study results for public health</a:t>
            </a:r>
            <a:endParaRPr sz="1700"/>
          </a:p>
        </p:txBody>
      </p:sp>
      <p:sp>
        <p:nvSpPr>
          <p:cNvPr id="352" name="Google Shape;352;p45"/>
          <p:cNvSpPr txBox="1"/>
          <p:nvPr>
            <p:ph idx="7" type="subTitle"/>
          </p:nvPr>
        </p:nvSpPr>
        <p:spPr>
          <a:xfrm>
            <a:off x="1255800" y="1311450"/>
            <a:ext cx="6964200" cy="3570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Josefin Sans"/>
              <a:buChar char="❖"/>
            </a:pPr>
            <a:r>
              <a:rPr lang="en" sz="1500">
                <a:solidFill>
                  <a:schemeClr val="lt2"/>
                </a:solidFill>
                <a:latin typeface="Josefin Sans"/>
                <a:ea typeface="Josefin Sans"/>
                <a:cs typeface="Josefin Sans"/>
                <a:sym typeface="Josefin Sans"/>
              </a:rPr>
              <a:t>了解疾病的危險因子可</a:t>
            </a:r>
            <a:r>
              <a:rPr lang="en" sz="1500">
                <a:solidFill>
                  <a:schemeClr val="lt2"/>
                </a:solidFill>
                <a:latin typeface="Arial"/>
                <a:ea typeface="Arial"/>
                <a:cs typeface="Arial"/>
                <a:sym typeface="Arial"/>
              </a:rPr>
              <a:t>提供預防、監控與介入疾病的方向。</a:t>
            </a:r>
            <a:endParaRPr sz="1500">
              <a:solidFill>
                <a:schemeClr val="lt2"/>
              </a:solidFill>
              <a:latin typeface="Arial"/>
              <a:ea typeface="Arial"/>
              <a:cs typeface="Arial"/>
              <a:sym typeface="Arial"/>
            </a:endParaRPr>
          </a:p>
          <a:p>
            <a:pPr indent="0" lvl="0" marL="457200" rtl="0" algn="l">
              <a:lnSpc>
                <a:spcPct val="115000"/>
              </a:lnSpc>
              <a:spcBef>
                <a:spcPts val="0"/>
              </a:spcBef>
              <a:spcAft>
                <a:spcPts val="0"/>
              </a:spcAft>
              <a:buNone/>
            </a:pPr>
            <a:r>
              <a:rPr lang="en" sz="1500">
                <a:solidFill>
                  <a:srgbClr val="000000"/>
                </a:solidFill>
                <a:latin typeface="Josefin Sans"/>
                <a:ea typeface="Josefin Sans"/>
                <a:cs typeface="Josefin Sans"/>
                <a:sym typeface="Josefin Sans"/>
              </a:rPr>
              <a:t>Knowing the risk factors of diseases can help in determining the right medicine to prevent diseases by targeting the risk factors.</a:t>
            </a:r>
            <a:endParaRPr sz="1500">
              <a:solidFill>
                <a:srgbClr val="000000"/>
              </a:solidFill>
              <a:latin typeface="Josefin Sans"/>
              <a:ea typeface="Josefin Sans"/>
              <a:cs typeface="Josefin Sans"/>
              <a:sym typeface="Josefin Sans"/>
            </a:endParaRPr>
          </a:p>
          <a:p>
            <a:pPr indent="0" lvl="0" marL="457200" rtl="0" algn="l">
              <a:lnSpc>
                <a:spcPct val="115000"/>
              </a:lnSpc>
              <a:spcBef>
                <a:spcPts val="0"/>
              </a:spcBef>
              <a:spcAft>
                <a:spcPts val="0"/>
              </a:spcAft>
              <a:buNone/>
            </a:pPr>
            <a:r>
              <a:t/>
            </a:r>
            <a:endParaRPr sz="1500">
              <a:solidFill>
                <a:srgbClr val="000000"/>
              </a:solidFill>
              <a:latin typeface="Josefin Sans"/>
              <a:ea typeface="Josefin Sans"/>
              <a:cs typeface="Josefin Sans"/>
              <a:sym typeface="Josefin Sans"/>
            </a:endParaRPr>
          </a:p>
          <a:p>
            <a:pPr indent="-311150" lvl="0" marL="457200" rtl="0" algn="l">
              <a:lnSpc>
                <a:spcPct val="115000"/>
              </a:lnSpc>
              <a:spcBef>
                <a:spcPts val="0"/>
              </a:spcBef>
              <a:spcAft>
                <a:spcPts val="0"/>
              </a:spcAft>
              <a:buSzPts val="1300"/>
              <a:buFont typeface="Josefin Sans"/>
              <a:buChar char="❖"/>
            </a:pPr>
            <a:r>
              <a:rPr lang="en" sz="1500">
                <a:solidFill>
                  <a:schemeClr val="lt2"/>
                </a:solidFill>
                <a:latin typeface="Josefin Sans"/>
                <a:ea typeface="Josefin Sans"/>
                <a:cs typeface="Josefin Sans"/>
                <a:sym typeface="Josefin Sans"/>
              </a:rPr>
              <a:t>對於不同的環境，健康教育和疾病的預防策略應有所不同。</a:t>
            </a:r>
            <a:endParaRPr sz="1500">
              <a:solidFill>
                <a:schemeClr val="lt2"/>
              </a:solidFill>
              <a:latin typeface="Josefin Sans"/>
              <a:ea typeface="Josefin Sans"/>
              <a:cs typeface="Josefin Sans"/>
              <a:sym typeface="Josefin Sans"/>
            </a:endParaRPr>
          </a:p>
          <a:p>
            <a:pPr indent="0" lvl="0" marL="457200" rtl="0" algn="l">
              <a:lnSpc>
                <a:spcPct val="115000"/>
              </a:lnSpc>
              <a:spcBef>
                <a:spcPts val="0"/>
              </a:spcBef>
              <a:spcAft>
                <a:spcPts val="0"/>
              </a:spcAft>
              <a:buNone/>
            </a:pPr>
            <a:r>
              <a:rPr lang="en" sz="1500">
                <a:solidFill>
                  <a:srgbClr val="000000"/>
                </a:solidFill>
                <a:latin typeface="Josefin Sans"/>
                <a:ea typeface="Josefin Sans"/>
                <a:cs typeface="Josefin Sans"/>
                <a:sym typeface="Josefin Sans"/>
              </a:rPr>
              <a:t>Health education and disease prevention strategies should be different for different environments. From the study, we can know that in rural and urban areas, the causes of exposure to sick or dead poultry are different.</a:t>
            </a:r>
            <a:endParaRPr sz="1500">
              <a:solidFill>
                <a:srgbClr val="000000"/>
              </a:solidFill>
              <a:latin typeface="Josefin Sans"/>
              <a:ea typeface="Josefin Sans"/>
              <a:cs typeface="Josefin Sans"/>
              <a:sym typeface="Josefin Sans"/>
            </a:endParaRPr>
          </a:p>
          <a:p>
            <a:pPr indent="0" lvl="0" marL="457200" rtl="0" algn="l">
              <a:lnSpc>
                <a:spcPct val="115000"/>
              </a:lnSpc>
              <a:spcBef>
                <a:spcPts val="0"/>
              </a:spcBef>
              <a:spcAft>
                <a:spcPts val="0"/>
              </a:spcAft>
              <a:buNone/>
            </a:pPr>
            <a:r>
              <a:t/>
            </a:r>
            <a:endParaRPr sz="1500">
              <a:solidFill>
                <a:srgbClr val="000000"/>
              </a:solidFill>
              <a:latin typeface="Josefin Sans"/>
              <a:ea typeface="Josefin Sans"/>
              <a:cs typeface="Josefin Sans"/>
              <a:sym typeface="Josefin Sans"/>
            </a:endParaRPr>
          </a:p>
          <a:p>
            <a:pPr indent="-323850" lvl="0" marL="457200" rtl="0" algn="l">
              <a:lnSpc>
                <a:spcPct val="115000"/>
              </a:lnSpc>
              <a:spcBef>
                <a:spcPts val="0"/>
              </a:spcBef>
              <a:spcAft>
                <a:spcPts val="0"/>
              </a:spcAft>
              <a:buSzPts val="1500"/>
              <a:buFont typeface="Josefin Sans"/>
              <a:buChar char="❖"/>
            </a:pPr>
            <a:r>
              <a:rPr lang="en" sz="1500">
                <a:solidFill>
                  <a:schemeClr val="lt2"/>
                </a:solidFill>
                <a:latin typeface="Arial"/>
                <a:ea typeface="Arial"/>
                <a:cs typeface="Arial"/>
                <a:sym typeface="Arial"/>
              </a:rPr>
              <a:t>分析不同類型的家禽和鳥類的暴露情況 </a:t>
            </a:r>
            <a:r>
              <a:rPr lang="en" sz="1300">
                <a:solidFill>
                  <a:schemeClr val="lt2"/>
                </a:solidFill>
                <a:latin typeface="Arial"/>
                <a:ea typeface="Arial"/>
                <a:cs typeface="Arial"/>
                <a:sym typeface="Arial"/>
              </a:rPr>
              <a:t>→ </a:t>
            </a:r>
            <a:r>
              <a:rPr lang="en" sz="1500">
                <a:solidFill>
                  <a:schemeClr val="lt2"/>
                </a:solidFill>
                <a:latin typeface="Arial"/>
                <a:ea typeface="Arial"/>
                <a:cs typeface="Arial"/>
                <a:sym typeface="Arial"/>
              </a:rPr>
              <a:t>未來的防治工作更有方向。</a:t>
            </a:r>
            <a:endParaRPr sz="1500">
              <a:solidFill>
                <a:schemeClr val="lt2"/>
              </a:solidFill>
              <a:latin typeface="Arial"/>
              <a:ea typeface="Arial"/>
              <a:cs typeface="Arial"/>
              <a:sym typeface="Arial"/>
            </a:endParaRPr>
          </a:p>
          <a:p>
            <a:pPr indent="0" lvl="0" marL="457200" rtl="0" algn="l">
              <a:lnSpc>
                <a:spcPct val="115000"/>
              </a:lnSpc>
              <a:spcBef>
                <a:spcPts val="0"/>
              </a:spcBef>
              <a:spcAft>
                <a:spcPts val="0"/>
              </a:spcAft>
              <a:buNone/>
            </a:pPr>
            <a:r>
              <a:rPr lang="en" sz="1500">
                <a:solidFill>
                  <a:srgbClr val="000000"/>
                </a:solidFill>
                <a:latin typeface="Josefin Sans"/>
                <a:ea typeface="Josefin Sans"/>
                <a:cs typeface="Josefin Sans"/>
                <a:sym typeface="Josefin Sans"/>
              </a:rPr>
              <a:t>Analyzing the exposure of different types of poultry and birds to find out which specific ways of exposure are likely to cause the spread of diseases, so future prevention and control work can be more specialized.</a:t>
            </a:r>
            <a:endParaRPr sz="1500">
              <a:solidFill>
                <a:srgbClr val="000000"/>
              </a:solidFill>
              <a:latin typeface="Josefin Sans"/>
              <a:ea typeface="Josefin Sans"/>
              <a:cs typeface="Josefin Sans"/>
              <a:sym typeface="Josefi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34343"/>
                </a:solidFill>
                <a:latin typeface="Josefin Sans"/>
                <a:ea typeface="Josefin Sans"/>
                <a:cs typeface="Josefin Sans"/>
                <a:sym typeface="Josefin Sans"/>
              </a:rPr>
              <a:t>未來調查的建議 Suggestions for future study</a:t>
            </a:r>
            <a:endParaRPr b="1">
              <a:latin typeface="Josefin Sans"/>
              <a:ea typeface="Josefin Sans"/>
              <a:cs typeface="Josefin Sans"/>
              <a:sym typeface="Josefin Sans"/>
            </a:endParaRPr>
          </a:p>
        </p:txBody>
      </p:sp>
      <p:sp>
        <p:nvSpPr>
          <p:cNvPr id="358" name="Google Shape;358;p46"/>
          <p:cNvSpPr txBox="1"/>
          <p:nvPr/>
        </p:nvSpPr>
        <p:spPr>
          <a:xfrm>
            <a:off x="1387825" y="1286550"/>
            <a:ext cx="6839400" cy="34584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Font typeface="Josefin Sans"/>
              <a:buChar char="❖"/>
            </a:pPr>
            <a:r>
              <a:rPr lang="en" sz="1700">
                <a:latin typeface="Josefin Sans"/>
                <a:ea typeface="Josefin Sans"/>
                <a:cs typeface="Josefin Sans"/>
                <a:sym typeface="Josefin Sans"/>
              </a:rPr>
              <a:t>增加</a:t>
            </a:r>
            <a:r>
              <a:rPr lang="en" sz="1700">
                <a:solidFill>
                  <a:schemeClr val="lt2"/>
                </a:solidFill>
                <a:latin typeface="Josefin Sans"/>
                <a:ea typeface="Josefin Sans"/>
                <a:cs typeface="Josefin Sans"/>
                <a:sym typeface="Josefin Sans"/>
              </a:rPr>
              <a:t>樣本數量</a:t>
            </a:r>
            <a:r>
              <a:rPr lang="en" sz="1700">
                <a:latin typeface="Josefin Sans"/>
                <a:ea typeface="Josefin Sans"/>
                <a:cs typeface="Josefin Sans"/>
                <a:sym typeface="Josefin Sans"/>
              </a:rPr>
              <a:t>（例：</a:t>
            </a:r>
            <a:r>
              <a:rPr lang="en" sz="1700">
                <a:latin typeface="Josefin Sans"/>
                <a:ea typeface="Josefin Sans"/>
                <a:cs typeface="Josefin Sans"/>
                <a:sym typeface="Josefin Sans"/>
              </a:rPr>
              <a:t>對城市的危險因子再進一步研究）。</a:t>
            </a:r>
            <a:endParaRPr sz="1700">
              <a:latin typeface="Josefin Sans"/>
              <a:ea typeface="Josefin Sans"/>
              <a:cs typeface="Josefin Sans"/>
              <a:sym typeface="Josefin Sans"/>
            </a:endParaRPr>
          </a:p>
          <a:p>
            <a:pPr indent="-336550" lvl="0" marL="457200" rtl="0" algn="just">
              <a:lnSpc>
                <a:spcPct val="150000"/>
              </a:lnSpc>
              <a:spcBef>
                <a:spcPts val="0"/>
              </a:spcBef>
              <a:spcAft>
                <a:spcPts val="0"/>
              </a:spcAft>
              <a:buSzPts val="1700"/>
              <a:buFont typeface="Josefin Sans"/>
              <a:buChar char="❖"/>
            </a:pPr>
            <a:r>
              <a:rPr lang="en" sz="1700"/>
              <a:t>研究H5疫苗有效性與接種率。</a:t>
            </a:r>
            <a:endParaRPr sz="1700">
              <a:latin typeface="Josefin Sans"/>
              <a:ea typeface="Josefin Sans"/>
              <a:cs typeface="Josefin Sans"/>
              <a:sym typeface="Josefin Sans"/>
            </a:endParaRPr>
          </a:p>
          <a:p>
            <a:pPr indent="-336550" lvl="0" marL="457200" rtl="0" algn="just">
              <a:lnSpc>
                <a:spcPct val="150000"/>
              </a:lnSpc>
              <a:spcBef>
                <a:spcPts val="0"/>
              </a:spcBef>
              <a:spcAft>
                <a:spcPts val="0"/>
              </a:spcAft>
              <a:buSzPts val="1700"/>
              <a:buFont typeface="Josefin Sans"/>
              <a:buChar char="❖"/>
            </a:pPr>
            <a:r>
              <a:rPr lang="en" sz="1700">
                <a:latin typeface="Josefin Sans"/>
                <a:ea typeface="Josefin Sans"/>
                <a:cs typeface="Josefin Sans"/>
                <a:sym typeface="Josefin Sans"/>
              </a:rPr>
              <a:t>採用之代理人要設立標準。</a:t>
            </a:r>
            <a:endParaRPr sz="1700">
              <a:latin typeface="Josefin Sans"/>
              <a:ea typeface="Josefin Sans"/>
              <a:cs typeface="Josefin Sans"/>
              <a:sym typeface="Josefin Sans"/>
            </a:endParaRPr>
          </a:p>
          <a:p>
            <a:pPr indent="-292100" lvl="1" marL="914400" rtl="0" algn="just">
              <a:lnSpc>
                <a:spcPct val="150000"/>
              </a:lnSpc>
              <a:spcBef>
                <a:spcPts val="0"/>
              </a:spcBef>
              <a:spcAft>
                <a:spcPts val="0"/>
              </a:spcAft>
              <a:buClr>
                <a:schemeClr val="dk2"/>
              </a:buClr>
              <a:buSzPts val="1000"/>
              <a:buFont typeface="Josefin Sans"/>
              <a:buChar char="■"/>
            </a:pPr>
            <a:r>
              <a:rPr lang="en">
                <a:solidFill>
                  <a:schemeClr val="dk2"/>
                </a:solidFill>
              </a:rPr>
              <a:t>配對病例與對照組由代理人回答之比例</a:t>
            </a:r>
            <a:r>
              <a:rPr lang="en">
                <a:solidFill>
                  <a:schemeClr val="dk2"/>
                </a:solidFill>
                <a:latin typeface="Josefin Sans"/>
                <a:ea typeface="Josefin Sans"/>
                <a:cs typeface="Josefin Sans"/>
                <a:sym typeface="Josefin Sans"/>
              </a:rPr>
              <a:t>。</a:t>
            </a:r>
            <a:endParaRPr>
              <a:solidFill>
                <a:schemeClr val="dk2"/>
              </a:solidFill>
              <a:latin typeface="Josefin Sans"/>
              <a:ea typeface="Josefin Sans"/>
              <a:cs typeface="Josefin Sans"/>
              <a:sym typeface="Josefin Sans"/>
            </a:endParaRPr>
          </a:p>
          <a:p>
            <a:pPr indent="-292100" lvl="1" marL="914400" rtl="0" algn="just">
              <a:lnSpc>
                <a:spcPct val="150000"/>
              </a:lnSpc>
              <a:spcBef>
                <a:spcPts val="0"/>
              </a:spcBef>
              <a:spcAft>
                <a:spcPts val="0"/>
              </a:spcAft>
              <a:buClr>
                <a:schemeClr val="dk2"/>
              </a:buClr>
              <a:buSzPts val="1000"/>
              <a:buFont typeface="Josefin Sans"/>
              <a:buChar char="■"/>
            </a:pPr>
            <a:r>
              <a:rPr lang="en">
                <a:solidFill>
                  <a:schemeClr val="dk2"/>
                </a:solidFill>
                <a:latin typeface="Josefin Sans"/>
                <a:ea typeface="Josefin Sans"/>
                <a:cs typeface="Josefin Sans"/>
                <a:sym typeface="Josefin Sans"/>
              </a:rPr>
              <a:t>建立監測系統資料庫，較可避免病患或其代理人忘記暴露情形。</a:t>
            </a:r>
            <a:endParaRPr>
              <a:solidFill>
                <a:schemeClr val="dk2"/>
              </a:solidFill>
              <a:latin typeface="Josefin Sans"/>
              <a:ea typeface="Josefin Sans"/>
              <a:cs typeface="Josefin Sans"/>
              <a:sym typeface="Josefin Sans"/>
            </a:endParaRPr>
          </a:p>
          <a:p>
            <a:pPr indent="0" lvl="0" marL="0" rtl="0" algn="just">
              <a:lnSpc>
                <a:spcPct val="150000"/>
              </a:lnSpc>
              <a:spcBef>
                <a:spcPts val="0"/>
              </a:spcBef>
              <a:spcAft>
                <a:spcPts val="0"/>
              </a:spcAft>
              <a:buNone/>
            </a:pPr>
            <a:r>
              <a:t/>
            </a:r>
            <a:endParaRPr>
              <a:solidFill>
                <a:schemeClr val="dk2"/>
              </a:solidFill>
              <a:latin typeface="Josefin Sans"/>
              <a:ea typeface="Josefin Sans"/>
              <a:cs typeface="Josefin Sans"/>
              <a:sym typeface="Josefin Sans"/>
            </a:endParaRPr>
          </a:p>
          <a:p>
            <a:pPr indent="-336550" lvl="0" marL="457200" rtl="0" algn="just">
              <a:lnSpc>
                <a:spcPct val="150000"/>
              </a:lnSpc>
              <a:spcBef>
                <a:spcPts val="0"/>
              </a:spcBef>
              <a:spcAft>
                <a:spcPts val="0"/>
              </a:spcAft>
              <a:buSzPts val="1700"/>
              <a:buFont typeface="Josefin Sans"/>
              <a:buChar char="❖"/>
            </a:pPr>
            <a:r>
              <a:rPr lang="en" sz="1700">
                <a:latin typeface="Josefin Sans"/>
                <a:ea typeface="Josefin Sans"/>
                <a:cs typeface="Josefin Sans"/>
                <a:sym typeface="Josefin Sans"/>
              </a:rPr>
              <a:t>避免媒體過度猜測或報導不實新聞。</a:t>
            </a:r>
            <a:endParaRPr sz="1700">
              <a:latin typeface="Josefin Sans"/>
              <a:ea typeface="Josefin Sans"/>
              <a:cs typeface="Josefin Sans"/>
              <a:sym typeface="Josefin Sans"/>
            </a:endParaRPr>
          </a:p>
          <a:p>
            <a:pPr indent="-336550" lvl="0" marL="457200" rtl="0" algn="just">
              <a:lnSpc>
                <a:spcPct val="150000"/>
              </a:lnSpc>
              <a:spcBef>
                <a:spcPts val="0"/>
              </a:spcBef>
              <a:spcAft>
                <a:spcPts val="0"/>
              </a:spcAft>
              <a:buSzPts val="1700"/>
              <a:buFont typeface="Josefin Sans"/>
              <a:buChar char="❖"/>
            </a:pPr>
            <a:r>
              <a:rPr lang="en" sz="1700">
                <a:latin typeface="Josefin Sans"/>
                <a:ea typeface="Josefin Sans"/>
                <a:cs typeface="Josefin Sans"/>
                <a:sym typeface="Josefin Sans"/>
              </a:rPr>
              <a:t>分析更多有關疾病傳播的預防和控制方法。</a:t>
            </a:r>
            <a:endParaRPr sz="1700">
              <a:latin typeface="Josefin Sans"/>
              <a:ea typeface="Josefin Sans"/>
              <a:cs typeface="Josefin Sans"/>
              <a:sym typeface="Josefi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p:nvPr>
            <p:ph type="ctrTitle"/>
          </p:nvPr>
        </p:nvSpPr>
        <p:spPr>
          <a:xfrm>
            <a:off x="1143000" y="1492272"/>
            <a:ext cx="6858000" cy="1790700"/>
          </a:xfrm>
          <a:prstGeom prst="roundRect">
            <a:avLst>
              <a:gd fmla="val 16667" name="adj"/>
            </a:avLst>
          </a:prstGeom>
          <a:solidFill>
            <a:schemeClr val="lt1"/>
          </a:solidFill>
          <a:ln cap="flat" cmpd="sng" w="12700">
            <a:solidFill>
              <a:schemeClr val="accent5"/>
            </a:solidFill>
            <a:prstDash val="solid"/>
            <a:miter lim="800000"/>
            <a:headEnd len="sm" w="sm" type="none"/>
            <a:tailEnd len="sm" w="sm" type="none"/>
          </a:ln>
        </p:spPr>
        <p:txBody>
          <a:bodyPr anchorCtr="0" anchor="ctr" bIns="34275" lIns="68575" spcFirstLastPara="1" rIns="68575" wrap="square" tIns="81000">
            <a:noAutofit/>
          </a:bodyPr>
          <a:lstStyle/>
          <a:p>
            <a:pPr indent="0" lvl="0" marL="0" marR="0" rtl="0" algn="ctr">
              <a:lnSpc>
                <a:spcPct val="90000"/>
              </a:lnSpc>
              <a:spcBef>
                <a:spcPts val="0"/>
              </a:spcBef>
              <a:spcAft>
                <a:spcPts val="0"/>
              </a:spcAft>
              <a:buClr>
                <a:srgbClr val="002060"/>
              </a:buClr>
              <a:buSzPts val="3900"/>
              <a:buFont typeface="Arial"/>
              <a:buNone/>
            </a:pPr>
            <a:r>
              <a:rPr b="1" i="0" lang="en" sz="3900" u="none" cap="none" strike="noStrike">
                <a:solidFill>
                  <a:srgbClr val="002060"/>
                </a:solidFill>
                <a:latin typeface="Arial"/>
                <a:ea typeface="Arial"/>
                <a:cs typeface="Arial"/>
                <a:sym typeface="Arial"/>
              </a:rPr>
              <a:t>食道癌-病例對照研究</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2903780" y="203000"/>
            <a:ext cx="3875100" cy="523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2400"/>
              <a:buFont typeface="Arial"/>
              <a:buNone/>
            </a:pPr>
            <a:r>
              <a:rPr b="1" lang="en" sz="3000">
                <a:solidFill>
                  <a:srgbClr val="002060"/>
                </a:solidFill>
                <a:latin typeface="Arial"/>
                <a:ea typeface="Arial"/>
                <a:cs typeface="Arial"/>
                <a:sym typeface="Arial"/>
              </a:rPr>
              <a:t>Crude odds ratio</a:t>
            </a:r>
            <a:endParaRPr b="1" sz="3000">
              <a:solidFill>
                <a:srgbClr val="002060"/>
              </a:solidFill>
              <a:latin typeface="Arial"/>
              <a:ea typeface="Arial"/>
              <a:cs typeface="Arial"/>
              <a:sym typeface="Arial"/>
            </a:endParaRPr>
          </a:p>
        </p:txBody>
      </p:sp>
      <p:graphicFrame>
        <p:nvGraphicFramePr>
          <p:cNvPr id="369" name="Google Shape;369;p48"/>
          <p:cNvGraphicFramePr/>
          <p:nvPr/>
        </p:nvGraphicFramePr>
        <p:xfrm>
          <a:off x="2554199" y="923881"/>
          <a:ext cx="3000000" cy="3000000"/>
        </p:xfrm>
        <a:graphic>
          <a:graphicData uri="http://schemas.openxmlformats.org/drawingml/2006/table">
            <a:tbl>
              <a:tblPr bandRow="1" firstRow="1">
                <a:noFill/>
                <a:tableStyleId>{D254A696-DD4A-4354-BB49-DAA524E98F16}</a:tableStyleId>
              </a:tblPr>
              <a:tblGrid>
                <a:gridCol w="594600"/>
                <a:gridCol w="715100"/>
                <a:gridCol w="887725"/>
                <a:gridCol w="787675"/>
                <a:gridCol w="774975"/>
              </a:tblGrid>
              <a:tr h="226375">
                <a:tc>
                  <a:txBody>
                    <a:bodyPr/>
                    <a:lstStyle/>
                    <a:p>
                      <a:pPr indent="0" lvl="0" marL="0" marR="0" rtl="0" algn="ctr">
                        <a:spcBef>
                          <a:spcPts val="0"/>
                        </a:spcBef>
                        <a:spcAft>
                          <a:spcPts val="0"/>
                        </a:spcAft>
                        <a:buNone/>
                      </a:pPr>
                      <a:r>
                        <a:rPr lang="en" sz="900" u="none" cap="none" strike="noStrike"/>
                        <a:t>level</a:t>
                      </a:r>
                      <a:endParaRPr sz="900" u="none" cap="none" strike="noStrike">
                        <a:latin typeface="Calibri"/>
                        <a:ea typeface="Calibri"/>
                        <a:cs typeface="Calibri"/>
                        <a:sym typeface="Calibri"/>
                      </a:endParaRPr>
                    </a:p>
                  </a:txBody>
                  <a:tcPr marT="32000" marB="32000" marR="69700" marL="69700" anchor="ctr">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900" u="none" cap="none" strike="noStrike"/>
                        <a:t>coding(年) </a:t>
                      </a:r>
                      <a:endParaRPr sz="900" u="none" cap="none" strike="noStrike">
                        <a:latin typeface="Calibri"/>
                        <a:ea typeface="Calibri"/>
                        <a:cs typeface="Calibri"/>
                        <a:sym typeface="Calibri"/>
                      </a:endParaRPr>
                    </a:p>
                  </a:txBody>
                  <a:tcPr marT="32000" marB="32000" marR="69700" marL="69700" anchor="ctr">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900" u="none" cap="none" strike="noStrike"/>
                        <a:t>Age OR</a:t>
                      </a:r>
                      <a:endParaRPr sz="900" u="none" cap="none" strike="noStrike">
                        <a:latin typeface="Calibri"/>
                        <a:ea typeface="Calibri"/>
                        <a:cs typeface="Calibri"/>
                        <a:sym typeface="Calibri"/>
                      </a:endParaRPr>
                    </a:p>
                  </a:txBody>
                  <a:tcPr marT="32000" marB="32000" marR="69700" marL="69700" anchor="ctr">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900" u="none" cap="none" strike="noStrike"/>
                        <a:t>95%C.I.</a:t>
                      </a:r>
                      <a:endParaRPr sz="900" u="none" cap="none" strike="noStrike">
                        <a:latin typeface="Calibri"/>
                        <a:ea typeface="Calibri"/>
                        <a:cs typeface="Calibri"/>
                        <a:sym typeface="Calibri"/>
                      </a:endParaRPr>
                    </a:p>
                  </a:txBody>
                  <a:tcPr marT="32000" marB="32000" marR="69700" marL="69700" anchor="ctr">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900" u="none" cap="none" strike="noStrike"/>
                        <a:t>P-value</a:t>
                      </a:r>
                      <a:endParaRPr sz="900" u="none" cap="none" strike="noStrike">
                        <a:latin typeface="Calibri"/>
                        <a:ea typeface="Calibri"/>
                        <a:cs typeface="Calibri"/>
                        <a:sym typeface="Calibri"/>
                      </a:endParaRPr>
                    </a:p>
                  </a:txBody>
                  <a:tcPr marT="32000" marB="32000" marR="69700" marL="69700" anchor="ctr">
                    <a:lnB cap="flat" cmpd="sng" w="38100">
                      <a:solidFill>
                        <a:schemeClr val="lt1"/>
                      </a:solidFill>
                      <a:prstDash val="solid"/>
                      <a:round/>
                      <a:headEnd len="sm" w="sm" type="none"/>
                      <a:tailEnd len="sm" w="sm" type="none"/>
                    </a:lnB>
                  </a:tcPr>
                </a:tc>
              </a:tr>
              <a:tr h="226375">
                <a:tc>
                  <a:txBody>
                    <a:bodyPr/>
                    <a:lstStyle/>
                    <a:p>
                      <a:pPr indent="0" lvl="0" marL="0" marR="0" rtl="0" algn="ctr">
                        <a:spcBef>
                          <a:spcPts val="0"/>
                        </a:spcBef>
                        <a:spcAft>
                          <a:spcPts val="0"/>
                        </a:spcAft>
                        <a:buNone/>
                      </a:pPr>
                      <a:r>
                        <a:rPr lang="en" sz="900" u="none" cap="none" strike="noStrike"/>
                        <a:t>1(REF)</a:t>
                      </a:r>
                      <a:endParaRPr sz="900" u="none" cap="none" strike="noStrike">
                        <a:latin typeface="Calibri"/>
                        <a:ea typeface="Calibri"/>
                        <a:cs typeface="Calibri"/>
                        <a:sym typeface="Calibri"/>
                      </a:endParaRPr>
                    </a:p>
                  </a:txBody>
                  <a:tcPr marT="32000" marB="32000" marR="69700" marL="69700" anchor="ctr">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900" u="none" cap="none" strike="noStrike"/>
                        <a:t>25-34</a:t>
                      </a:r>
                      <a:endParaRPr sz="900" u="none" cap="none" strike="noStrike">
                        <a:latin typeface="Calibri"/>
                        <a:ea typeface="Calibri"/>
                        <a:cs typeface="Calibri"/>
                        <a:sym typeface="Calibri"/>
                      </a:endParaRPr>
                    </a:p>
                  </a:txBody>
                  <a:tcPr marT="32000" marB="32000" marR="69700" marL="69700" anchor="ctr">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900" u="none" cap="none" strike="noStrike"/>
                        <a:t>1</a:t>
                      </a:r>
                      <a:endParaRPr sz="900" u="none" cap="none" strike="noStrike">
                        <a:latin typeface="Calibri"/>
                        <a:ea typeface="Calibri"/>
                        <a:cs typeface="Calibri"/>
                        <a:sym typeface="Calibri"/>
                      </a:endParaRPr>
                    </a:p>
                  </a:txBody>
                  <a:tcPr marT="32000" marB="32000" marR="69700" marL="69700" anchor="ctr">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900" u="none" cap="none" strike="noStrike"/>
                        <a:t>-</a:t>
                      </a:r>
                      <a:endParaRPr sz="900" u="none" cap="none" strike="noStrike">
                        <a:latin typeface="Calibri"/>
                        <a:ea typeface="Calibri"/>
                        <a:cs typeface="Calibri"/>
                        <a:sym typeface="Calibri"/>
                      </a:endParaRPr>
                    </a:p>
                  </a:txBody>
                  <a:tcPr marT="32000" marB="32000" marR="69700" marL="69700" anchor="ctr">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900" u="none" cap="none" strike="noStrike"/>
                        <a:t>-</a:t>
                      </a:r>
                      <a:endParaRPr sz="900" u="none" cap="none" strike="noStrike">
                        <a:latin typeface="Calibri"/>
                        <a:ea typeface="Calibri"/>
                        <a:cs typeface="Calibri"/>
                        <a:sym typeface="Calibri"/>
                      </a:endParaRPr>
                    </a:p>
                  </a:txBody>
                  <a:tcPr marT="32000" marB="32000" marR="69700" marL="69700" anchor="ctr">
                    <a:lnT cap="flat" cmpd="sng" w="38100">
                      <a:solidFill>
                        <a:schemeClr val="lt1"/>
                      </a:solidFill>
                      <a:prstDash val="solid"/>
                      <a:round/>
                      <a:headEnd len="sm" w="sm" type="none"/>
                      <a:tailEnd len="sm" w="sm" type="none"/>
                    </a:lnT>
                  </a:tcPr>
                </a:tc>
              </a:tr>
              <a:tr h="226375">
                <a:tc>
                  <a:txBody>
                    <a:bodyPr/>
                    <a:lstStyle/>
                    <a:p>
                      <a:pPr indent="0" lvl="0" marL="0" marR="0" rtl="0" algn="ctr">
                        <a:spcBef>
                          <a:spcPts val="0"/>
                        </a:spcBef>
                        <a:spcAft>
                          <a:spcPts val="0"/>
                        </a:spcAft>
                        <a:buNone/>
                      </a:pPr>
                      <a:r>
                        <a:rPr lang="en" sz="900" u="none" cap="none" strike="noStrike"/>
                        <a:t>2</a:t>
                      </a:r>
                      <a:endParaRPr sz="900" u="none" cap="none" strike="noStrike">
                        <a:solidFill>
                          <a:srgbClr val="AEABAB"/>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35-44</a:t>
                      </a:r>
                      <a:endParaRPr sz="900" u="none" cap="none" strike="noStrike">
                        <a:solidFill>
                          <a:srgbClr val="AEABAB"/>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5.564</a:t>
                      </a:r>
                      <a:endParaRPr sz="900" u="none" cap="none" strike="noStrike">
                        <a:solidFill>
                          <a:srgbClr val="AEABAB"/>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0.70, 44.50</a:t>
                      </a:r>
                      <a:endParaRPr sz="900" u="none" cap="none" strike="noStrike">
                        <a:solidFill>
                          <a:srgbClr val="AEABAB"/>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0.105630</a:t>
                      </a:r>
                      <a:endParaRPr sz="900" u="none" cap="none" strike="noStrike">
                        <a:solidFill>
                          <a:srgbClr val="AEABAB"/>
                        </a:solidFill>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lang="en" sz="900" u="none" cap="none" strike="noStrike"/>
                        <a:t>3</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45-54</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27.600</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3.75, 203.34</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b="1" lang="en" sz="900" u="none" cap="none" strike="noStrike"/>
                        <a:t>0.001129</a:t>
                      </a:r>
                      <a:endParaRPr b="1" sz="900" u="none" cap="none" strike="noStrike">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lang="en" sz="900" u="none" cap="none" strike="noStrike"/>
                        <a:t>4</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55-64</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solidFill>
                            <a:srgbClr val="FF0000"/>
                          </a:solidFill>
                        </a:rPr>
                        <a:t>52.650</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7.22, 384.04</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b="1" lang="en" sz="900" u="none" cap="none" strike="noStrike">
                          <a:solidFill>
                            <a:srgbClr val="C00000"/>
                          </a:solidFill>
                        </a:rPr>
                        <a:t>9.243e-05</a:t>
                      </a:r>
                      <a:endParaRPr b="1" sz="900" u="none" cap="none" strike="noStrike">
                        <a:solidFill>
                          <a:srgbClr val="C00000"/>
                        </a:solidFill>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lang="en" sz="900" u="none" cap="none" strike="noStrike"/>
                        <a:t>5</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65-74</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solidFill>
                            <a:srgbClr val="FF0000"/>
                          </a:solidFill>
                        </a:rPr>
                        <a:t>59.669</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8.11, 438.79</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b="1" lang="en" sz="900" u="none" cap="none" strike="noStrike">
                          <a:solidFill>
                            <a:srgbClr val="C00000"/>
                          </a:solidFill>
                        </a:rPr>
                        <a:t>5.903e-05</a:t>
                      </a:r>
                      <a:endParaRPr b="1" sz="900" u="none" cap="none" strike="noStrike">
                        <a:solidFill>
                          <a:srgbClr val="C00000"/>
                        </a:solidFill>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lang="en" sz="900" u="none" cap="none" strike="noStrike"/>
                        <a:t>6</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75+</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48.225</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6.07, 383.04</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b="1" lang="en" sz="900" u="none" cap="none" strike="noStrike">
                          <a:solidFill>
                            <a:schemeClr val="dk1"/>
                          </a:solidFill>
                        </a:rPr>
                        <a:t>0.000246</a:t>
                      </a:r>
                      <a:endParaRPr b="1" sz="900" u="none" cap="none" strike="noStrike">
                        <a:solidFill>
                          <a:schemeClr val="dk1"/>
                        </a:solidFill>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b="1" lang="en" sz="900" u="none" cap="none" strike="noStrike">
                          <a:solidFill>
                            <a:schemeClr val="lt1"/>
                          </a:solidFill>
                        </a:rPr>
                        <a:t>level</a:t>
                      </a:r>
                      <a:endParaRPr b="1" sz="900" u="none" cap="none" strike="noStrike">
                        <a:solidFill>
                          <a:schemeClr val="lt1"/>
                        </a:solidFill>
                        <a:latin typeface="Arial"/>
                        <a:ea typeface="Arial"/>
                        <a:cs typeface="Arial"/>
                        <a:sym typeface="Arial"/>
                      </a:endParaRPr>
                    </a:p>
                  </a:txBody>
                  <a:tcPr marT="32000" marB="32000" marR="69700" marL="69700" anchor="ctr">
                    <a:solidFill>
                      <a:schemeClr val="accent2"/>
                    </a:solidFill>
                  </a:tcPr>
                </a:tc>
                <a:tc>
                  <a:txBody>
                    <a:bodyPr/>
                    <a:lstStyle/>
                    <a:p>
                      <a:pPr indent="0" lvl="0" marL="0" marR="0" rtl="0" algn="ctr">
                        <a:spcBef>
                          <a:spcPts val="0"/>
                        </a:spcBef>
                        <a:spcAft>
                          <a:spcPts val="0"/>
                        </a:spcAft>
                        <a:buNone/>
                      </a:pPr>
                      <a:r>
                        <a:rPr b="1" lang="en" sz="900" u="none" cap="none" strike="noStrike">
                          <a:solidFill>
                            <a:schemeClr val="lt1"/>
                          </a:solidFill>
                        </a:rPr>
                        <a:t>coding(克/日) </a:t>
                      </a:r>
                      <a:endParaRPr b="1" sz="900" u="none" cap="none" strike="noStrike">
                        <a:solidFill>
                          <a:schemeClr val="lt1"/>
                        </a:solidFill>
                        <a:latin typeface="Arial"/>
                        <a:ea typeface="Arial"/>
                        <a:cs typeface="Arial"/>
                        <a:sym typeface="Arial"/>
                      </a:endParaRPr>
                    </a:p>
                  </a:txBody>
                  <a:tcPr marT="0" marB="0" marR="0" marL="0" anchor="ctr">
                    <a:solidFill>
                      <a:schemeClr val="accent2"/>
                    </a:solidFill>
                  </a:tcPr>
                </a:tc>
                <a:tc>
                  <a:txBody>
                    <a:bodyPr/>
                    <a:lstStyle/>
                    <a:p>
                      <a:pPr indent="0" lvl="0" marL="0" marR="0" rtl="0" algn="ctr">
                        <a:spcBef>
                          <a:spcPts val="0"/>
                        </a:spcBef>
                        <a:spcAft>
                          <a:spcPts val="0"/>
                        </a:spcAft>
                        <a:buNone/>
                      </a:pPr>
                      <a:r>
                        <a:rPr b="1" lang="en" sz="900" u="none" cap="none" strike="noStrike">
                          <a:solidFill>
                            <a:schemeClr val="lt1"/>
                          </a:solidFill>
                        </a:rPr>
                        <a:t>Smoking OR</a:t>
                      </a:r>
                      <a:endParaRPr b="1" sz="900" u="none" cap="none" strike="noStrike">
                        <a:solidFill>
                          <a:schemeClr val="lt1"/>
                        </a:solidFill>
                        <a:latin typeface="Arial"/>
                        <a:ea typeface="Arial"/>
                        <a:cs typeface="Arial"/>
                        <a:sym typeface="Arial"/>
                      </a:endParaRPr>
                    </a:p>
                  </a:txBody>
                  <a:tcPr marT="32000" marB="32000" marR="69700" marL="69700" anchor="ctr">
                    <a:solidFill>
                      <a:schemeClr val="accent2"/>
                    </a:solidFill>
                  </a:tcPr>
                </a:tc>
                <a:tc>
                  <a:txBody>
                    <a:bodyPr/>
                    <a:lstStyle/>
                    <a:p>
                      <a:pPr indent="0" lvl="0" marL="0" marR="0" rtl="0" algn="ctr">
                        <a:spcBef>
                          <a:spcPts val="0"/>
                        </a:spcBef>
                        <a:spcAft>
                          <a:spcPts val="0"/>
                        </a:spcAft>
                        <a:buNone/>
                      </a:pPr>
                      <a:r>
                        <a:rPr b="1" lang="en" sz="900" u="none" cap="none" strike="noStrike">
                          <a:solidFill>
                            <a:schemeClr val="lt1"/>
                          </a:solidFill>
                        </a:rPr>
                        <a:t>95%C.I.</a:t>
                      </a:r>
                      <a:endParaRPr b="1" sz="900" u="none" cap="none" strike="noStrike">
                        <a:solidFill>
                          <a:schemeClr val="lt1"/>
                        </a:solidFill>
                        <a:latin typeface="Arial"/>
                        <a:ea typeface="Arial"/>
                        <a:cs typeface="Arial"/>
                        <a:sym typeface="Arial"/>
                      </a:endParaRPr>
                    </a:p>
                  </a:txBody>
                  <a:tcPr marT="32000" marB="32000" marR="69700" marL="69700" anchor="ctr">
                    <a:solidFill>
                      <a:schemeClr val="accent2"/>
                    </a:solidFill>
                  </a:tcPr>
                </a:tc>
                <a:tc>
                  <a:txBody>
                    <a:bodyPr/>
                    <a:lstStyle/>
                    <a:p>
                      <a:pPr indent="0" lvl="0" marL="0" marR="0" rtl="0" algn="ctr">
                        <a:spcBef>
                          <a:spcPts val="0"/>
                        </a:spcBef>
                        <a:spcAft>
                          <a:spcPts val="0"/>
                        </a:spcAft>
                        <a:buNone/>
                      </a:pPr>
                      <a:r>
                        <a:rPr b="1" lang="en" sz="900" u="none" cap="none" strike="noStrike">
                          <a:solidFill>
                            <a:schemeClr val="lt1"/>
                          </a:solidFill>
                        </a:rPr>
                        <a:t>P-value</a:t>
                      </a:r>
                      <a:endParaRPr b="1" sz="900" u="none" cap="none" strike="noStrike">
                        <a:solidFill>
                          <a:schemeClr val="lt1"/>
                        </a:solidFill>
                        <a:latin typeface="Arial"/>
                        <a:ea typeface="Arial"/>
                        <a:cs typeface="Arial"/>
                        <a:sym typeface="Arial"/>
                      </a:endParaRPr>
                    </a:p>
                  </a:txBody>
                  <a:tcPr marT="32000" marB="32000" marR="69700" marL="69700" anchor="ctr">
                    <a:solidFill>
                      <a:schemeClr val="accent2"/>
                    </a:solidFill>
                  </a:tcPr>
                </a:tc>
              </a:tr>
              <a:tr h="226375">
                <a:tc>
                  <a:txBody>
                    <a:bodyPr/>
                    <a:lstStyle/>
                    <a:p>
                      <a:pPr indent="0" lvl="0" marL="0" marR="0" rtl="0" algn="ctr">
                        <a:spcBef>
                          <a:spcPts val="0"/>
                        </a:spcBef>
                        <a:spcAft>
                          <a:spcPts val="0"/>
                        </a:spcAft>
                        <a:buNone/>
                      </a:pPr>
                      <a:r>
                        <a:rPr lang="en" sz="900" u="none" cap="none" strike="noStrike"/>
                        <a:t>1(REF)</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0-9</a:t>
                      </a:r>
                      <a:endParaRPr sz="900" u="none" cap="none" strike="noStrike">
                        <a:latin typeface="Calibri"/>
                        <a:ea typeface="Calibri"/>
                        <a:cs typeface="Calibri"/>
                        <a:sym typeface="Calibri"/>
                      </a:endParaRPr>
                    </a:p>
                  </a:txBody>
                  <a:tcPr marT="0" marB="0" marR="0" marL="0" anchor="ctr"/>
                </a:tc>
                <a:tc>
                  <a:txBody>
                    <a:bodyPr/>
                    <a:lstStyle/>
                    <a:p>
                      <a:pPr indent="0" lvl="0" marL="0" marR="0" rtl="0" algn="ctr">
                        <a:spcBef>
                          <a:spcPts val="0"/>
                        </a:spcBef>
                        <a:spcAft>
                          <a:spcPts val="0"/>
                        </a:spcAft>
                        <a:buNone/>
                      </a:pPr>
                      <a:r>
                        <a:rPr lang="en" sz="900" u="none" cap="none" strike="noStrike"/>
                        <a:t>1</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a:t>
                      </a:r>
                      <a:endParaRPr sz="900" u="none" cap="none" strike="noStrike">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lang="en" sz="900" u="none" cap="none" strike="noStrike"/>
                        <a:t>2</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10-19</a:t>
                      </a:r>
                      <a:endParaRPr sz="900" u="none" cap="none" strike="noStrike">
                        <a:latin typeface="Calibri"/>
                        <a:ea typeface="Calibri"/>
                        <a:cs typeface="Calibri"/>
                        <a:sym typeface="Calibri"/>
                      </a:endParaRPr>
                    </a:p>
                  </a:txBody>
                  <a:tcPr marT="0" marB="0" marR="0" marL="0" anchor="ctr"/>
                </a:tc>
                <a:tc>
                  <a:txBody>
                    <a:bodyPr/>
                    <a:lstStyle/>
                    <a:p>
                      <a:pPr indent="0" lvl="0" marL="0" marR="0" rtl="0" algn="ctr">
                        <a:spcBef>
                          <a:spcPts val="0"/>
                        </a:spcBef>
                        <a:spcAft>
                          <a:spcPts val="0"/>
                        </a:spcAft>
                        <a:buNone/>
                      </a:pPr>
                      <a:r>
                        <a:rPr lang="en" sz="900" u="none" cap="none" strike="noStrike"/>
                        <a:t>1.86733</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1.28, 2.74</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b="1" lang="en" sz="900" u="none" cap="none" strike="noStrike"/>
                        <a:t>0.00134</a:t>
                      </a:r>
                      <a:endParaRPr b="1" sz="900" u="none" cap="none" strike="noStrike">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lang="en" sz="900" u="none" cap="none" strike="noStrike"/>
                        <a:t>3</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20-29</a:t>
                      </a:r>
                      <a:endParaRPr sz="900" u="none" cap="none" strike="noStrike">
                        <a:latin typeface="Calibri"/>
                        <a:ea typeface="Calibri"/>
                        <a:cs typeface="Calibri"/>
                        <a:sym typeface="Calibri"/>
                      </a:endParaRPr>
                    </a:p>
                  </a:txBody>
                  <a:tcPr marT="0" marB="0" marR="0" marL="0" anchor="ctr"/>
                </a:tc>
                <a:tc>
                  <a:txBody>
                    <a:bodyPr/>
                    <a:lstStyle/>
                    <a:p>
                      <a:pPr indent="0" lvl="0" marL="0" marR="0" rtl="0" algn="ctr">
                        <a:spcBef>
                          <a:spcPts val="0"/>
                        </a:spcBef>
                        <a:spcAft>
                          <a:spcPts val="0"/>
                        </a:spcAft>
                        <a:buNone/>
                      </a:pPr>
                      <a:r>
                        <a:rPr lang="en" sz="900" u="none" cap="none" strike="noStrike"/>
                        <a:t>1.91026</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1.20, 3.03</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b="1" lang="en" sz="900" u="none" cap="none" strike="noStrike"/>
                        <a:t>0.00599</a:t>
                      </a:r>
                      <a:endParaRPr b="1" sz="900" u="none" cap="none" strike="noStrike">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lang="en" sz="900" u="none" cap="none" strike="noStrike"/>
                        <a:t>4</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30+</a:t>
                      </a:r>
                      <a:endParaRPr sz="900" u="none" cap="none" strike="noStrike">
                        <a:solidFill>
                          <a:srgbClr val="FF0000"/>
                        </a:solidFill>
                        <a:latin typeface="Calibri"/>
                        <a:ea typeface="Calibri"/>
                        <a:cs typeface="Calibri"/>
                        <a:sym typeface="Calibri"/>
                      </a:endParaRPr>
                    </a:p>
                  </a:txBody>
                  <a:tcPr marT="0" marB="0" marR="0" marL="0" anchor="ctr"/>
                </a:tc>
                <a:tc>
                  <a:txBody>
                    <a:bodyPr/>
                    <a:lstStyle/>
                    <a:p>
                      <a:pPr indent="0" lvl="0" marL="0" marR="0" rtl="0" algn="ctr">
                        <a:spcBef>
                          <a:spcPts val="0"/>
                        </a:spcBef>
                        <a:spcAft>
                          <a:spcPts val="0"/>
                        </a:spcAft>
                        <a:buNone/>
                      </a:pPr>
                      <a:r>
                        <a:rPr lang="en" sz="900" u="none" cap="none" strike="noStrike">
                          <a:solidFill>
                            <a:srgbClr val="FF0000"/>
                          </a:solidFill>
                        </a:rPr>
                        <a:t>2.81329</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1.67, 4.73</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b="1" lang="en" sz="900" u="none" cap="none" strike="noStrike">
                          <a:solidFill>
                            <a:srgbClr val="C00000"/>
                          </a:solidFill>
                        </a:rPr>
                        <a:t>9.548e-05</a:t>
                      </a:r>
                      <a:endParaRPr b="1" sz="900" u="none" cap="none" strike="noStrike">
                        <a:solidFill>
                          <a:srgbClr val="C00000"/>
                        </a:solidFill>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b="1" lang="en" sz="900" u="none" cap="none" strike="noStrike">
                          <a:solidFill>
                            <a:schemeClr val="lt1"/>
                          </a:solidFill>
                        </a:rPr>
                        <a:t>level</a:t>
                      </a:r>
                      <a:endParaRPr b="1" sz="900" u="none" cap="none" strike="noStrike">
                        <a:solidFill>
                          <a:schemeClr val="lt1"/>
                        </a:solidFill>
                        <a:latin typeface="Arial"/>
                        <a:ea typeface="Arial"/>
                        <a:cs typeface="Arial"/>
                        <a:sym typeface="Arial"/>
                      </a:endParaRPr>
                    </a:p>
                  </a:txBody>
                  <a:tcPr marT="32000" marB="32000" marR="69700" marL="69700" anchor="ctr">
                    <a:solidFill>
                      <a:schemeClr val="accent2"/>
                    </a:solidFill>
                  </a:tcPr>
                </a:tc>
                <a:tc>
                  <a:txBody>
                    <a:bodyPr/>
                    <a:lstStyle/>
                    <a:p>
                      <a:pPr indent="0" lvl="0" marL="0" marR="0" rtl="0" algn="ctr">
                        <a:spcBef>
                          <a:spcPts val="0"/>
                        </a:spcBef>
                        <a:spcAft>
                          <a:spcPts val="0"/>
                        </a:spcAft>
                        <a:buNone/>
                      </a:pPr>
                      <a:r>
                        <a:rPr b="1" lang="en" sz="900" u="none" cap="none" strike="noStrike">
                          <a:solidFill>
                            <a:schemeClr val="lt1"/>
                          </a:solidFill>
                        </a:rPr>
                        <a:t>coding(克/日) </a:t>
                      </a:r>
                      <a:endParaRPr b="1" sz="900" u="none" cap="none" strike="noStrike">
                        <a:solidFill>
                          <a:schemeClr val="lt1"/>
                        </a:solidFill>
                        <a:latin typeface="Arial"/>
                        <a:ea typeface="Arial"/>
                        <a:cs typeface="Arial"/>
                        <a:sym typeface="Arial"/>
                      </a:endParaRPr>
                    </a:p>
                  </a:txBody>
                  <a:tcPr marT="0" marB="0" marR="0" marL="0" anchor="ctr">
                    <a:solidFill>
                      <a:schemeClr val="accent2"/>
                    </a:solidFill>
                  </a:tcPr>
                </a:tc>
                <a:tc>
                  <a:txBody>
                    <a:bodyPr/>
                    <a:lstStyle/>
                    <a:p>
                      <a:pPr indent="0" lvl="0" marL="0" marR="0" rtl="0" algn="ctr">
                        <a:spcBef>
                          <a:spcPts val="0"/>
                        </a:spcBef>
                        <a:spcAft>
                          <a:spcPts val="0"/>
                        </a:spcAft>
                        <a:buNone/>
                      </a:pPr>
                      <a:r>
                        <a:rPr b="1" lang="en" sz="900" u="none" cap="none" strike="noStrike">
                          <a:solidFill>
                            <a:schemeClr val="lt1"/>
                          </a:solidFill>
                        </a:rPr>
                        <a:t>Alcohol OR</a:t>
                      </a:r>
                      <a:endParaRPr b="1" sz="900" u="none" cap="none" strike="noStrike">
                        <a:solidFill>
                          <a:schemeClr val="lt1"/>
                        </a:solidFill>
                        <a:latin typeface="Arial"/>
                        <a:ea typeface="Arial"/>
                        <a:cs typeface="Arial"/>
                        <a:sym typeface="Arial"/>
                      </a:endParaRPr>
                    </a:p>
                  </a:txBody>
                  <a:tcPr marT="32000" marB="32000" marR="69700" marL="69700" anchor="ctr">
                    <a:solidFill>
                      <a:schemeClr val="accent2"/>
                    </a:solidFill>
                  </a:tcPr>
                </a:tc>
                <a:tc>
                  <a:txBody>
                    <a:bodyPr/>
                    <a:lstStyle/>
                    <a:p>
                      <a:pPr indent="0" lvl="0" marL="0" marR="0" rtl="0" algn="ctr">
                        <a:spcBef>
                          <a:spcPts val="0"/>
                        </a:spcBef>
                        <a:spcAft>
                          <a:spcPts val="0"/>
                        </a:spcAft>
                        <a:buNone/>
                      </a:pPr>
                      <a:r>
                        <a:rPr b="1" lang="en" sz="900" u="none" cap="none" strike="noStrike">
                          <a:solidFill>
                            <a:schemeClr val="lt1"/>
                          </a:solidFill>
                        </a:rPr>
                        <a:t>95%C.I.</a:t>
                      </a:r>
                      <a:endParaRPr b="1" sz="900" u="none" cap="none" strike="noStrike">
                        <a:solidFill>
                          <a:schemeClr val="lt1"/>
                        </a:solidFill>
                        <a:latin typeface="Arial"/>
                        <a:ea typeface="Arial"/>
                        <a:cs typeface="Arial"/>
                        <a:sym typeface="Arial"/>
                      </a:endParaRPr>
                    </a:p>
                  </a:txBody>
                  <a:tcPr marT="32000" marB="32000" marR="69700" marL="69700" anchor="ctr">
                    <a:solidFill>
                      <a:schemeClr val="accent2"/>
                    </a:solidFill>
                  </a:tcPr>
                </a:tc>
                <a:tc>
                  <a:txBody>
                    <a:bodyPr/>
                    <a:lstStyle/>
                    <a:p>
                      <a:pPr indent="0" lvl="0" marL="0" marR="0" rtl="0" algn="ctr">
                        <a:spcBef>
                          <a:spcPts val="0"/>
                        </a:spcBef>
                        <a:spcAft>
                          <a:spcPts val="0"/>
                        </a:spcAft>
                        <a:buNone/>
                      </a:pPr>
                      <a:r>
                        <a:rPr b="1" lang="en" sz="900" u="none" cap="none" strike="noStrike">
                          <a:solidFill>
                            <a:schemeClr val="lt1"/>
                          </a:solidFill>
                        </a:rPr>
                        <a:t>P-value</a:t>
                      </a:r>
                      <a:endParaRPr b="1" sz="900" u="none" cap="none" strike="noStrike">
                        <a:solidFill>
                          <a:schemeClr val="lt1"/>
                        </a:solidFill>
                        <a:latin typeface="Arial"/>
                        <a:ea typeface="Arial"/>
                        <a:cs typeface="Arial"/>
                        <a:sym typeface="Arial"/>
                      </a:endParaRPr>
                    </a:p>
                  </a:txBody>
                  <a:tcPr marT="32000" marB="32000" marR="69700" marL="69700" anchor="ctr">
                    <a:solidFill>
                      <a:schemeClr val="accent2"/>
                    </a:solidFill>
                  </a:tcPr>
                </a:tc>
              </a:tr>
              <a:tr h="226375">
                <a:tc>
                  <a:txBody>
                    <a:bodyPr/>
                    <a:lstStyle/>
                    <a:p>
                      <a:pPr indent="0" lvl="0" marL="0" marR="0" rtl="0" algn="ctr">
                        <a:spcBef>
                          <a:spcPts val="0"/>
                        </a:spcBef>
                        <a:spcAft>
                          <a:spcPts val="0"/>
                        </a:spcAft>
                        <a:buNone/>
                      </a:pPr>
                      <a:r>
                        <a:rPr lang="en" sz="900" u="none" cap="none" strike="noStrike"/>
                        <a:t>1(REF)</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0-39</a:t>
                      </a:r>
                      <a:endParaRPr sz="900" u="none" cap="none" strike="noStrike">
                        <a:latin typeface="Calibri"/>
                        <a:ea typeface="Calibri"/>
                        <a:cs typeface="Calibri"/>
                        <a:sym typeface="Calibri"/>
                      </a:endParaRPr>
                    </a:p>
                  </a:txBody>
                  <a:tcPr marT="0" marB="0" marR="0" marL="0" anchor="ctr"/>
                </a:tc>
                <a:tc>
                  <a:txBody>
                    <a:bodyPr/>
                    <a:lstStyle/>
                    <a:p>
                      <a:pPr indent="0" lvl="0" marL="0" marR="0" rtl="0" algn="ctr">
                        <a:spcBef>
                          <a:spcPts val="0"/>
                        </a:spcBef>
                        <a:spcAft>
                          <a:spcPts val="0"/>
                        </a:spcAft>
                        <a:buNone/>
                      </a:pPr>
                      <a:r>
                        <a:rPr lang="en" sz="900" u="none" cap="none" strike="noStrike"/>
                        <a:t>1</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a:t>
                      </a:r>
                      <a:endParaRPr sz="900" u="none" cap="none" strike="noStrike">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a:t>
                      </a:r>
                      <a:endParaRPr sz="900" u="none" cap="none" strike="noStrike">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lang="en" sz="900" u="none" cap="none" strike="noStrike"/>
                        <a:t>2</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40-79</a:t>
                      </a:r>
                      <a:endParaRPr sz="900" u="none" cap="none" strike="noStrike">
                        <a:solidFill>
                          <a:srgbClr val="FF0000"/>
                        </a:solidFill>
                        <a:latin typeface="Calibri"/>
                        <a:ea typeface="Calibri"/>
                        <a:cs typeface="Calibri"/>
                        <a:sym typeface="Calibri"/>
                      </a:endParaRPr>
                    </a:p>
                  </a:txBody>
                  <a:tcPr marT="0" marB="0" marR="0" marL="0" anchor="ctr"/>
                </a:tc>
                <a:tc>
                  <a:txBody>
                    <a:bodyPr/>
                    <a:lstStyle/>
                    <a:p>
                      <a:pPr indent="0" lvl="0" marL="0" marR="0" rtl="0" algn="ctr">
                        <a:spcBef>
                          <a:spcPts val="0"/>
                        </a:spcBef>
                        <a:spcAft>
                          <a:spcPts val="0"/>
                        </a:spcAft>
                        <a:buNone/>
                      </a:pPr>
                      <a:r>
                        <a:rPr lang="en" sz="900" u="none" cap="none" strike="noStrike">
                          <a:solidFill>
                            <a:srgbClr val="FF0000"/>
                          </a:solidFill>
                        </a:rPr>
                        <a:t>3.565</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2.26, 5.62</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b="1" lang="en" sz="900" u="none" cap="none" strike="noStrike">
                          <a:solidFill>
                            <a:srgbClr val="C00000"/>
                          </a:solidFill>
                        </a:rPr>
                        <a:t>4.458e-08</a:t>
                      </a:r>
                      <a:endParaRPr b="1" sz="900" u="none" cap="none" strike="noStrike">
                        <a:solidFill>
                          <a:srgbClr val="C00000"/>
                        </a:solidFill>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lang="en" sz="900" u="none" cap="none" strike="noStrike"/>
                        <a:t>3</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80-119</a:t>
                      </a:r>
                      <a:endParaRPr sz="900" u="none" cap="none" strike="noStrike">
                        <a:solidFill>
                          <a:srgbClr val="FF0000"/>
                        </a:solidFill>
                        <a:latin typeface="Calibri"/>
                        <a:ea typeface="Calibri"/>
                        <a:cs typeface="Calibri"/>
                        <a:sym typeface="Calibri"/>
                      </a:endParaRPr>
                    </a:p>
                  </a:txBody>
                  <a:tcPr marT="0" marB="0" marR="0" marL="0" anchor="ctr"/>
                </a:tc>
                <a:tc>
                  <a:txBody>
                    <a:bodyPr/>
                    <a:lstStyle/>
                    <a:p>
                      <a:pPr indent="0" lvl="0" marL="0" marR="0" rtl="0" algn="ctr">
                        <a:spcBef>
                          <a:spcPts val="0"/>
                        </a:spcBef>
                        <a:spcAft>
                          <a:spcPts val="0"/>
                        </a:spcAft>
                        <a:buNone/>
                      </a:pPr>
                      <a:r>
                        <a:rPr lang="en" sz="900" u="none" cap="none" strike="noStrike">
                          <a:solidFill>
                            <a:srgbClr val="FF0000"/>
                          </a:solidFill>
                        </a:rPr>
                        <a:t>7.803</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4.68, 13.02</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b="1" lang="en" sz="900" u="none" cap="none" strike="noStrike">
                          <a:solidFill>
                            <a:srgbClr val="C00000"/>
                          </a:solidFill>
                        </a:rPr>
                        <a:t>3.593e-15</a:t>
                      </a:r>
                      <a:endParaRPr b="1" sz="900" u="none" cap="none" strike="noStrike">
                        <a:solidFill>
                          <a:srgbClr val="C00000"/>
                        </a:solidFill>
                        <a:latin typeface="Calibri"/>
                        <a:ea typeface="Calibri"/>
                        <a:cs typeface="Calibri"/>
                        <a:sym typeface="Calibri"/>
                      </a:endParaRPr>
                    </a:p>
                  </a:txBody>
                  <a:tcPr marT="32000" marB="32000" marR="69700" marL="69700" anchor="ctr"/>
                </a:tc>
              </a:tr>
              <a:tr h="226375">
                <a:tc>
                  <a:txBody>
                    <a:bodyPr/>
                    <a:lstStyle/>
                    <a:p>
                      <a:pPr indent="0" lvl="0" marL="0" marR="0" rtl="0" algn="ctr">
                        <a:spcBef>
                          <a:spcPts val="0"/>
                        </a:spcBef>
                        <a:spcAft>
                          <a:spcPts val="0"/>
                        </a:spcAft>
                        <a:buNone/>
                      </a:pPr>
                      <a:r>
                        <a:rPr lang="en" sz="900" u="none" cap="none" strike="noStrike"/>
                        <a:t>4</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120+</a:t>
                      </a:r>
                      <a:endParaRPr sz="900" u="none" cap="none" strike="noStrike">
                        <a:solidFill>
                          <a:srgbClr val="FF0000"/>
                        </a:solidFill>
                        <a:latin typeface="Calibri"/>
                        <a:ea typeface="Calibri"/>
                        <a:cs typeface="Calibri"/>
                        <a:sym typeface="Calibri"/>
                      </a:endParaRPr>
                    </a:p>
                  </a:txBody>
                  <a:tcPr marT="0" marB="0" marR="0" marL="0" anchor="ctr"/>
                </a:tc>
                <a:tc>
                  <a:txBody>
                    <a:bodyPr/>
                    <a:lstStyle/>
                    <a:p>
                      <a:pPr indent="0" lvl="0" marL="0" marR="0" rtl="0" algn="ctr">
                        <a:spcBef>
                          <a:spcPts val="0"/>
                        </a:spcBef>
                        <a:spcAft>
                          <a:spcPts val="0"/>
                        </a:spcAft>
                        <a:buNone/>
                      </a:pPr>
                      <a:r>
                        <a:rPr lang="en" sz="900" u="none" cap="none" strike="noStrike">
                          <a:solidFill>
                            <a:srgbClr val="FF0000"/>
                          </a:solidFill>
                        </a:rPr>
                        <a:t>20.989</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lang="en" sz="900" u="none" cap="none" strike="noStrike"/>
                        <a:t>11.30, 39.00</a:t>
                      </a:r>
                      <a:endParaRPr sz="900" u="none" cap="none" strike="noStrike">
                        <a:solidFill>
                          <a:srgbClr val="FF0000"/>
                        </a:solidFill>
                        <a:latin typeface="Calibri"/>
                        <a:ea typeface="Calibri"/>
                        <a:cs typeface="Calibri"/>
                        <a:sym typeface="Calibri"/>
                      </a:endParaRPr>
                    </a:p>
                  </a:txBody>
                  <a:tcPr marT="32000" marB="32000" marR="69700" marL="69700" anchor="ctr"/>
                </a:tc>
                <a:tc>
                  <a:txBody>
                    <a:bodyPr/>
                    <a:lstStyle/>
                    <a:p>
                      <a:pPr indent="0" lvl="0" marL="0" marR="0" rtl="0" algn="ctr">
                        <a:spcBef>
                          <a:spcPts val="0"/>
                        </a:spcBef>
                        <a:spcAft>
                          <a:spcPts val="0"/>
                        </a:spcAft>
                        <a:buNone/>
                      </a:pPr>
                      <a:r>
                        <a:rPr b="1" lang="en" sz="900" u="none" cap="none" strike="noStrike">
                          <a:solidFill>
                            <a:srgbClr val="C00000"/>
                          </a:solidFill>
                        </a:rPr>
                        <a:t>&lt; 2.2e-16</a:t>
                      </a:r>
                      <a:endParaRPr b="1" sz="900" u="none" cap="none" strike="noStrike">
                        <a:solidFill>
                          <a:srgbClr val="C00000"/>
                        </a:solidFill>
                        <a:latin typeface="Calibri"/>
                        <a:ea typeface="Calibri"/>
                        <a:cs typeface="Calibri"/>
                        <a:sym typeface="Calibri"/>
                      </a:endParaRPr>
                    </a:p>
                  </a:txBody>
                  <a:tcPr marT="32000" marB="32000" marR="69700" marL="69700" anchor="ctr"/>
                </a:tc>
              </a:tr>
            </a:tbl>
          </a:graphicData>
        </a:graphic>
      </p:graphicFrame>
      <p:sp>
        <p:nvSpPr>
          <p:cNvPr id="370" name="Google Shape;370;p48"/>
          <p:cNvSpPr txBox="1"/>
          <p:nvPr/>
        </p:nvSpPr>
        <p:spPr>
          <a:xfrm>
            <a:off x="6685950" y="1919850"/>
            <a:ext cx="23211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極危險範圍</a:t>
            </a:r>
            <a:endParaRPr/>
          </a:p>
          <a:p>
            <a:pPr indent="0" lvl="0" marL="0" rtl="0" algn="l">
              <a:spcBef>
                <a:spcPts val="0"/>
              </a:spcBef>
              <a:spcAft>
                <a:spcPts val="0"/>
              </a:spcAft>
              <a:buNone/>
            </a:pPr>
            <a:r>
              <a:rPr lang="en"/>
              <a:t>年齡：55-74歲</a:t>
            </a:r>
            <a:endParaRPr/>
          </a:p>
          <a:p>
            <a:pPr indent="0" lvl="0" marL="0" rtl="0" algn="l">
              <a:spcBef>
                <a:spcPts val="0"/>
              </a:spcBef>
              <a:spcAft>
                <a:spcPts val="0"/>
              </a:spcAft>
              <a:buNone/>
            </a:pPr>
            <a:r>
              <a:rPr lang="en"/>
              <a:t>吸菸：30克以上/日</a:t>
            </a:r>
            <a:endParaRPr/>
          </a:p>
          <a:p>
            <a:pPr indent="0" lvl="0" marL="0" rtl="0" algn="l">
              <a:spcBef>
                <a:spcPts val="0"/>
              </a:spcBef>
              <a:spcAft>
                <a:spcPts val="0"/>
              </a:spcAft>
              <a:buNone/>
            </a:pPr>
            <a:r>
              <a:rPr lang="en"/>
              <a:t>飲酒：40克以上/日</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9"/>
          <p:cNvSpPr txBox="1"/>
          <p:nvPr/>
        </p:nvSpPr>
        <p:spPr>
          <a:xfrm>
            <a:off x="0" y="1381000"/>
            <a:ext cx="3376200" cy="31581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90000"/>
              </a:lnSpc>
              <a:spcBef>
                <a:spcPts val="0"/>
              </a:spcBef>
              <a:spcAft>
                <a:spcPts val="0"/>
              </a:spcAft>
              <a:buClr>
                <a:srgbClr val="C00000"/>
              </a:buClr>
              <a:buSzPts val="1800"/>
              <a:buFont typeface="Arial"/>
              <a:buChar char="•"/>
            </a:pPr>
            <a:r>
              <a:rPr b="0" i="0" lang="en" sz="1800" u="none" cap="none" strike="noStrike">
                <a:solidFill>
                  <a:srgbClr val="C00000"/>
                </a:solidFill>
                <a:latin typeface="Arial"/>
                <a:ea typeface="Arial"/>
                <a:cs typeface="Arial"/>
                <a:sym typeface="Arial"/>
              </a:rPr>
              <a:t>Cochran-Armitage Trend Test</a:t>
            </a:r>
            <a:endParaRPr sz="1800"/>
          </a:p>
          <a:p>
            <a:pPr indent="-177800" lvl="1" marL="520700" marR="0" rtl="0" algn="l">
              <a:lnSpc>
                <a:spcPct val="90000"/>
              </a:lnSpc>
              <a:spcBef>
                <a:spcPts val="400"/>
              </a:spcBef>
              <a:spcAft>
                <a:spcPts val="0"/>
              </a:spcAft>
              <a:buClr>
                <a:srgbClr val="002060"/>
              </a:buClr>
              <a:buSzPts val="1800"/>
              <a:buFont typeface="Arial"/>
              <a:buChar char="•"/>
            </a:pPr>
            <a:r>
              <a:rPr b="0" i="0" lang="en" sz="1800" u="none" cap="none" strike="noStrike">
                <a:solidFill>
                  <a:srgbClr val="002060"/>
                </a:solidFill>
                <a:latin typeface="Arial"/>
                <a:ea typeface="Arial"/>
                <a:cs typeface="Arial"/>
                <a:sym typeface="Arial"/>
              </a:rPr>
              <a:t>H</a:t>
            </a:r>
            <a:r>
              <a:rPr b="0" baseline="-25000" i="0" lang="en" sz="1800" u="none" cap="none" strike="noStrike">
                <a:solidFill>
                  <a:srgbClr val="002060"/>
                </a:solidFill>
                <a:latin typeface="Arial"/>
                <a:ea typeface="Arial"/>
                <a:cs typeface="Arial"/>
                <a:sym typeface="Arial"/>
              </a:rPr>
              <a:t>0</a:t>
            </a:r>
            <a:r>
              <a:rPr b="0" i="0" lang="en" sz="1800" u="none" cap="none" strike="noStrike">
                <a:solidFill>
                  <a:srgbClr val="002060"/>
                </a:solidFill>
                <a:latin typeface="Arial"/>
                <a:ea typeface="Arial"/>
                <a:cs typeface="Arial"/>
                <a:sym typeface="Arial"/>
              </a:rPr>
              <a:t>: </a:t>
            </a:r>
            <a:r>
              <a:rPr b="0" i="0" lang="en" sz="1800" u="none" cap="none" strike="noStrike">
                <a:solidFill>
                  <a:srgbClr val="C00000"/>
                </a:solidFill>
                <a:latin typeface="Arial"/>
                <a:ea typeface="Arial"/>
                <a:cs typeface="Arial"/>
                <a:sym typeface="Arial"/>
              </a:rPr>
              <a:t>No</a:t>
            </a:r>
            <a:r>
              <a:rPr b="0" i="0" lang="en" sz="1800" u="none" cap="none" strike="noStrike">
                <a:solidFill>
                  <a:schemeClr val="dk1"/>
                </a:solidFill>
                <a:latin typeface="Arial"/>
                <a:ea typeface="Arial"/>
                <a:cs typeface="Arial"/>
                <a:sym typeface="Arial"/>
              </a:rPr>
              <a:t> </a:t>
            </a:r>
            <a:r>
              <a:rPr b="0" i="0" lang="en" sz="1800" u="none" cap="none" strike="noStrike">
                <a:solidFill>
                  <a:srgbClr val="002060"/>
                </a:solidFill>
                <a:latin typeface="Arial"/>
                <a:ea typeface="Arial"/>
                <a:cs typeface="Arial"/>
                <a:sym typeface="Arial"/>
              </a:rPr>
              <a:t>linear trend in binomial proportion of Y(case) across increasing level of X</a:t>
            </a:r>
            <a:endParaRPr sz="1800"/>
          </a:p>
          <a:p>
            <a:pPr indent="-177800" lvl="1" marL="520700" marR="0" rtl="0" algn="l">
              <a:lnSpc>
                <a:spcPct val="90000"/>
              </a:lnSpc>
              <a:spcBef>
                <a:spcPts val="400"/>
              </a:spcBef>
              <a:spcAft>
                <a:spcPts val="0"/>
              </a:spcAft>
              <a:buClr>
                <a:srgbClr val="002060"/>
              </a:buClr>
              <a:buSzPts val="1800"/>
              <a:buFont typeface="Arial"/>
              <a:buChar char="•"/>
            </a:pPr>
            <a:r>
              <a:rPr b="1" i="0" lang="en" sz="1800" u="none" cap="none" strike="noStrike">
                <a:solidFill>
                  <a:srgbClr val="002060"/>
                </a:solidFill>
                <a:latin typeface="Arial"/>
                <a:ea typeface="Arial"/>
                <a:cs typeface="Arial"/>
                <a:sym typeface="Arial"/>
              </a:rPr>
              <a:t>For all X(</a:t>
            </a:r>
            <a:r>
              <a:rPr b="1" i="0" lang="en" sz="1800" u="none" cap="none" strike="noStrike">
                <a:solidFill>
                  <a:srgbClr val="C00000"/>
                </a:solidFill>
                <a:latin typeface="Arial"/>
                <a:ea typeface="Arial"/>
                <a:cs typeface="Arial"/>
                <a:sym typeface="Arial"/>
              </a:rPr>
              <a:t>age</a:t>
            </a:r>
            <a:r>
              <a:rPr b="1" i="0" lang="en" sz="1800" u="none" cap="none" strike="noStrike">
                <a:solidFill>
                  <a:srgbClr val="002060"/>
                </a:solidFill>
                <a:latin typeface="Arial"/>
                <a:ea typeface="Arial"/>
                <a:cs typeface="Arial"/>
                <a:sym typeface="Arial"/>
              </a:rPr>
              <a:t>, smoking, </a:t>
            </a:r>
            <a:r>
              <a:rPr b="1" i="0" lang="en" sz="1800" u="none" cap="none" strike="noStrike">
                <a:solidFill>
                  <a:srgbClr val="C00000"/>
                </a:solidFill>
                <a:latin typeface="Arial"/>
                <a:ea typeface="Arial"/>
                <a:cs typeface="Arial"/>
                <a:sym typeface="Arial"/>
              </a:rPr>
              <a:t>alcohol</a:t>
            </a:r>
            <a:r>
              <a:rPr b="1" i="0" lang="en" sz="1800" u="none" cap="none" strike="noStrike">
                <a:solidFill>
                  <a:srgbClr val="002060"/>
                </a:solidFill>
                <a:latin typeface="Arial"/>
                <a:ea typeface="Arial"/>
                <a:cs typeface="Arial"/>
                <a:sym typeface="Arial"/>
              </a:rPr>
              <a:t>), p-value&lt;0.0001 under alpha=0.05 reject H</a:t>
            </a:r>
            <a:r>
              <a:rPr b="1" baseline="-25000" i="0" lang="en" sz="1800" u="none" cap="none" strike="noStrike">
                <a:solidFill>
                  <a:srgbClr val="002060"/>
                </a:solidFill>
                <a:latin typeface="Arial"/>
                <a:ea typeface="Arial"/>
                <a:cs typeface="Arial"/>
                <a:sym typeface="Arial"/>
              </a:rPr>
              <a:t>0</a:t>
            </a:r>
            <a:endParaRPr b="1" i="0" sz="1800" u="none" cap="none" strike="noStrike">
              <a:solidFill>
                <a:srgbClr val="002060"/>
              </a:solidFill>
              <a:latin typeface="Arial"/>
              <a:ea typeface="Arial"/>
              <a:cs typeface="Arial"/>
              <a:sym typeface="Arial"/>
            </a:endParaRPr>
          </a:p>
        </p:txBody>
      </p:sp>
      <p:sp>
        <p:nvSpPr>
          <p:cNvPr id="376" name="Google Shape;376;p49"/>
          <p:cNvSpPr txBox="1"/>
          <p:nvPr/>
        </p:nvSpPr>
        <p:spPr>
          <a:xfrm>
            <a:off x="2342030" y="415330"/>
            <a:ext cx="4404600" cy="5019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2060"/>
              </a:buClr>
              <a:buSzPts val="2400"/>
              <a:buFont typeface="Arial"/>
              <a:buNone/>
            </a:pPr>
            <a:r>
              <a:rPr b="1" lang="en" sz="3000">
                <a:solidFill>
                  <a:srgbClr val="002060"/>
                </a:solidFill>
              </a:rPr>
              <a:t>劑量－效應關係</a:t>
            </a:r>
            <a:r>
              <a:rPr b="1" i="0" lang="en" sz="3000" u="none" cap="none" strike="noStrike">
                <a:solidFill>
                  <a:srgbClr val="002060"/>
                </a:solidFill>
                <a:latin typeface="Arial"/>
                <a:ea typeface="Arial"/>
                <a:cs typeface="Arial"/>
                <a:sym typeface="Arial"/>
              </a:rPr>
              <a:t> </a:t>
            </a:r>
            <a:endParaRPr sz="3000"/>
          </a:p>
        </p:txBody>
      </p:sp>
      <p:grpSp>
        <p:nvGrpSpPr>
          <p:cNvPr id="377" name="Google Shape;377;p49"/>
          <p:cNvGrpSpPr/>
          <p:nvPr/>
        </p:nvGrpSpPr>
        <p:grpSpPr>
          <a:xfrm>
            <a:off x="3376158" y="1380996"/>
            <a:ext cx="5767657" cy="3762397"/>
            <a:chOff x="5667944" y="2898000"/>
            <a:chExt cx="6070579" cy="3960001"/>
          </a:xfrm>
        </p:grpSpPr>
        <p:pic>
          <p:nvPicPr>
            <p:cNvPr id="378" name="Google Shape;378;p49"/>
            <p:cNvPicPr preferRelativeResize="0"/>
            <p:nvPr/>
          </p:nvPicPr>
          <p:blipFill rotWithShape="1">
            <a:blip r:embed="rId3">
              <a:alphaModFix/>
            </a:blip>
            <a:srcRect b="0" l="0" r="0" t="0"/>
            <a:stretch/>
          </p:blipFill>
          <p:spPr>
            <a:xfrm>
              <a:off x="5776922" y="2898000"/>
              <a:ext cx="1949030" cy="3960001"/>
            </a:xfrm>
            <a:prstGeom prst="rect">
              <a:avLst/>
            </a:prstGeom>
            <a:noFill/>
            <a:ln>
              <a:noFill/>
            </a:ln>
          </p:spPr>
        </p:pic>
        <p:pic>
          <p:nvPicPr>
            <p:cNvPr id="379" name="Google Shape;379;p49"/>
            <p:cNvPicPr preferRelativeResize="0"/>
            <p:nvPr/>
          </p:nvPicPr>
          <p:blipFill rotWithShape="1">
            <a:blip r:embed="rId4">
              <a:alphaModFix/>
            </a:blip>
            <a:srcRect b="0" l="0" r="0" t="0"/>
            <a:stretch/>
          </p:blipFill>
          <p:spPr>
            <a:xfrm>
              <a:off x="7783208" y="2898000"/>
              <a:ext cx="1949030" cy="3960001"/>
            </a:xfrm>
            <a:prstGeom prst="rect">
              <a:avLst/>
            </a:prstGeom>
            <a:noFill/>
            <a:ln>
              <a:noFill/>
            </a:ln>
          </p:spPr>
        </p:pic>
        <p:pic>
          <p:nvPicPr>
            <p:cNvPr id="380" name="Google Shape;380;p49"/>
            <p:cNvPicPr preferRelativeResize="0"/>
            <p:nvPr/>
          </p:nvPicPr>
          <p:blipFill rotWithShape="1">
            <a:blip r:embed="rId5">
              <a:alphaModFix/>
            </a:blip>
            <a:srcRect b="0" l="0" r="0" t="0"/>
            <a:stretch/>
          </p:blipFill>
          <p:spPr>
            <a:xfrm>
              <a:off x="9789494" y="2898000"/>
              <a:ext cx="1949030" cy="3960001"/>
            </a:xfrm>
            <a:prstGeom prst="rect">
              <a:avLst/>
            </a:prstGeom>
            <a:noFill/>
            <a:ln>
              <a:noFill/>
            </a:ln>
          </p:spPr>
        </p:pic>
        <p:sp>
          <p:nvSpPr>
            <p:cNvPr id="381" name="Google Shape;381;p49"/>
            <p:cNvSpPr txBox="1"/>
            <p:nvPr/>
          </p:nvSpPr>
          <p:spPr>
            <a:xfrm>
              <a:off x="5667944" y="3286113"/>
              <a:ext cx="1346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900" u="none" cap="none" strike="noStrike">
                  <a:solidFill>
                    <a:schemeClr val="dk1"/>
                  </a:solidFill>
                  <a:latin typeface="Arial"/>
                  <a:ea typeface="Arial"/>
                  <a:cs typeface="Arial"/>
                  <a:sym typeface="Arial"/>
                </a:rPr>
                <a:t>p= 1.281747e-20</a:t>
              </a:r>
              <a:endParaRPr sz="900">
                <a:solidFill>
                  <a:schemeClr val="dk1"/>
                </a:solidFill>
                <a:latin typeface="Arial"/>
                <a:ea typeface="Arial"/>
                <a:cs typeface="Arial"/>
                <a:sym typeface="Arial"/>
              </a:endParaRPr>
            </a:p>
          </p:txBody>
        </p:sp>
        <p:sp>
          <p:nvSpPr>
            <p:cNvPr id="382" name="Google Shape;382;p49"/>
            <p:cNvSpPr txBox="1"/>
            <p:nvPr/>
          </p:nvSpPr>
          <p:spPr>
            <a:xfrm>
              <a:off x="7843110" y="3286113"/>
              <a:ext cx="1346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 3.396272e-06</a:t>
              </a:r>
              <a:endParaRPr sz="900">
                <a:solidFill>
                  <a:schemeClr val="dk1"/>
                </a:solidFill>
                <a:latin typeface="Arial"/>
                <a:ea typeface="Arial"/>
                <a:cs typeface="Arial"/>
                <a:sym typeface="Arial"/>
              </a:endParaRPr>
            </a:p>
          </p:txBody>
        </p:sp>
        <p:sp>
          <p:nvSpPr>
            <p:cNvPr id="383" name="Google Shape;383;p49"/>
            <p:cNvSpPr txBox="1"/>
            <p:nvPr/>
          </p:nvSpPr>
          <p:spPr>
            <a:xfrm>
              <a:off x="10046656" y="3286112"/>
              <a:ext cx="1346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900">
                  <a:solidFill>
                    <a:schemeClr val="dk1"/>
                  </a:solidFill>
                  <a:latin typeface="Arial"/>
                  <a:ea typeface="Arial"/>
                  <a:cs typeface="Arial"/>
                  <a:sym typeface="Arial"/>
                </a:rPr>
                <a:t>p= 5.623867e-32</a:t>
              </a:r>
              <a:endParaRPr sz="900">
                <a:solidFill>
                  <a:schemeClr val="dk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628650" y="482786"/>
            <a:ext cx="7886700" cy="3483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002060"/>
              </a:buClr>
              <a:buSzPts val="2400"/>
              <a:buFont typeface="Arial"/>
              <a:buNone/>
            </a:pPr>
            <a:r>
              <a:rPr b="1" lang="en" sz="3000">
                <a:solidFill>
                  <a:srgbClr val="002060"/>
                </a:solidFill>
                <a:latin typeface="Arial"/>
                <a:ea typeface="Arial"/>
                <a:cs typeface="Arial"/>
                <a:sym typeface="Arial"/>
              </a:rPr>
              <a:t>重新分組</a:t>
            </a:r>
            <a:endParaRPr sz="3000"/>
          </a:p>
        </p:txBody>
      </p:sp>
      <p:sp>
        <p:nvSpPr>
          <p:cNvPr id="389" name="Google Shape;389;p50"/>
          <p:cNvSpPr txBox="1"/>
          <p:nvPr>
            <p:ph idx="1" type="body"/>
          </p:nvPr>
        </p:nvSpPr>
        <p:spPr>
          <a:xfrm>
            <a:off x="1363950" y="992025"/>
            <a:ext cx="6254100" cy="1214400"/>
          </a:xfrm>
          <a:prstGeom prst="rect">
            <a:avLst/>
          </a:prstGeom>
          <a:noFill/>
          <a:ln>
            <a:noFill/>
          </a:ln>
        </p:spPr>
        <p:txBody>
          <a:bodyPr anchorCtr="0" anchor="t" bIns="34275" lIns="68575" spcFirstLastPara="1" rIns="68575" wrap="square" tIns="34275">
            <a:noAutofit/>
          </a:bodyPr>
          <a:lstStyle/>
          <a:p>
            <a:pPr indent="-355600" lvl="0" marL="457200" rtl="0" algn="just">
              <a:lnSpc>
                <a:spcPct val="150000"/>
              </a:lnSpc>
              <a:spcBef>
                <a:spcPts val="0"/>
              </a:spcBef>
              <a:spcAft>
                <a:spcPts val="0"/>
              </a:spcAft>
              <a:buClr>
                <a:srgbClr val="002060"/>
              </a:buClr>
              <a:buSzPts val="2000"/>
              <a:buChar char="•"/>
            </a:pPr>
            <a:r>
              <a:rPr lang="en" sz="2000">
                <a:solidFill>
                  <a:srgbClr val="002060"/>
                </a:solidFill>
              </a:rPr>
              <a:t>將Age, Smoking, Alcohol變項各分為兩組</a:t>
            </a:r>
            <a:endParaRPr sz="2000">
              <a:solidFill>
                <a:srgbClr val="002060"/>
              </a:solidFill>
            </a:endParaRPr>
          </a:p>
          <a:p>
            <a:pPr indent="-355600" lvl="0" marL="457200" rtl="0" algn="just">
              <a:lnSpc>
                <a:spcPct val="150000"/>
              </a:lnSpc>
              <a:spcBef>
                <a:spcPts val="0"/>
              </a:spcBef>
              <a:spcAft>
                <a:spcPts val="0"/>
              </a:spcAft>
              <a:buClr>
                <a:srgbClr val="002060"/>
              </a:buClr>
              <a:buSzPts val="2000"/>
              <a:buChar char="•"/>
            </a:pPr>
            <a:r>
              <a:rPr lang="en" sz="2000">
                <a:solidFill>
                  <a:srgbClr val="002060"/>
                </a:solidFill>
              </a:rPr>
              <a:t>分組方式：選</a:t>
            </a:r>
            <a:r>
              <a:rPr lang="en" sz="2000">
                <a:solidFill>
                  <a:srgbClr val="002060"/>
                </a:solidFill>
              </a:rPr>
              <a:t>擇OR值最高及p-value較小之</a:t>
            </a:r>
            <a:r>
              <a:rPr lang="en" sz="2000">
                <a:solidFill>
                  <a:srgbClr val="002060"/>
                </a:solidFill>
              </a:rPr>
              <a:t>類別</a:t>
            </a:r>
            <a:endParaRPr sz="2000"/>
          </a:p>
        </p:txBody>
      </p:sp>
      <p:graphicFrame>
        <p:nvGraphicFramePr>
          <p:cNvPr id="390" name="Google Shape;390;p50"/>
          <p:cNvGraphicFramePr/>
          <p:nvPr/>
        </p:nvGraphicFramePr>
        <p:xfrm>
          <a:off x="1444946" y="1999493"/>
          <a:ext cx="3000000" cy="3000000"/>
        </p:xfrm>
        <a:graphic>
          <a:graphicData uri="http://schemas.openxmlformats.org/drawingml/2006/table">
            <a:tbl>
              <a:tblPr bandRow="1" firstRow="1">
                <a:noFill/>
                <a:tableStyleId>{4AF1E1FB-DB30-4695-99B9-CD9D21F8548D}</a:tableStyleId>
              </a:tblPr>
              <a:tblGrid>
                <a:gridCol w="734425"/>
                <a:gridCol w="627425"/>
                <a:gridCol w="641900"/>
                <a:gridCol w="893450"/>
                <a:gridCol w="962825"/>
                <a:gridCol w="1257750"/>
                <a:gridCol w="1136325"/>
              </a:tblGrid>
              <a:tr h="567200">
                <a:tc>
                  <a:txBody>
                    <a:bodyPr/>
                    <a:lstStyle/>
                    <a:p>
                      <a:pPr indent="0" lvl="0" marL="0" marR="0" rtl="0" algn="ctr">
                        <a:spcBef>
                          <a:spcPts val="0"/>
                        </a:spcBef>
                        <a:spcAft>
                          <a:spcPts val="0"/>
                        </a:spcAft>
                        <a:buNone/>
                      </a:pPr>
                      <a:r>
                        <a:rPr lang="en" sz="1200" u="none" cap="none" strike="noStrike"/>
                        <a:t>變項</a:t>
                      </a:r>
                      <a:endParaRPr sz="1100"/>
                    </a:p>
                  </a:txBody>
                  <a:tcPr marT="34300" marB="34300" marR="68600" marL="68600" anchor="ctr"/>
                </a:tc>
                <a:tc>
                  <a:txBody>
                    <a:bodyPr/>
                    <a:lstStyle/>
                    <a:p>
                      <a:pPr indent="0" lvl="0" marL="0" marR="0" rtl="0" algn="ctr">
                        <a:spcBef>
                          <a:spcPts val="0"/>
                        </a:spcBef>
                        <a:spcAft>
                          <a:spcPts val="0"/>
                        </a:spcAft>
                        <a:buNone/>
                      </a:pPr>
                      <a:r>
                        <a:rPr lang="en" sz="1200" u="none" cap="none" strike="noStrike"/>
                        <a:t>New level</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描述</a:t>
                      </a:r>
                      <a:endParaRPr sz="1100"/>
                    </a:p>
                  </a:txBody>
                  <a:tcPr marT="34300" marB="34300" marR="68600" marL="68600" anchor="ctr"/>
                </a:tc>
                <a:tc>
                  <a:txBody>
                    <a:bodyPr/>
                    <a:lstStyle/>
                    <a:p>
                      <a:pPr indent="0" lvl="0" marL="0" marR="0" rtl="0" algn="ctr">
                        <a:spcBef>
                          <a:spcPts val="0"/>
                        </a:spcBef>
                        <a:spcAft>
                          <a:spcPts val="0"/>
                        </a:spcAft>
                        <a:buNone/>
                      </a:pPr>
                      <a:r>
                        <a:rPr lang="en" sz="1200" u="none" cap="none" strike="noStrike"/>
                        <a:t>Original level</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Crude-OR</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95% C.I.</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P-value</a:t>
                      </a:r>
                      <a:endParaRPr sz="1200" u="none" cap="none" strike="noStrike"/>
                    </a:p>
                  </a:txBody>
                  <a:tcPr marT="34300" marB="34300" marR="68600" marL="68600" anchor="ctr"/>
                </a:tc>
              </a:tr>
              <a:tr h="418000">
                <a:tc rowSpan="2">
                  <a:txBody>
                    <a:bodyPr/>
                    <a:lstStyle/>
                    <a:p>
                      <a:pPr indent="0" lvl="0" marL="0" marR="0" rtl="0" algn="ctr">
                        <a:spcBef>
                          <a:spcPts val="0"/>
                        </a:spcBef>
                        <a:spcAft>
                          <a:spcPts val="0"/>
                        </a:spcAft>
                        <a:buNone/>
                      </a:pPr>
                      <a:r>
                        <a:rPr lang="en" sz="1200" u="none" cap="none" strike="noStrike"/>
                        <a:t>Age</a:t>
                      </a:r>
                      <a:endParaRPr sz="1100"/>
                    </a:p>
                    <a:p>
                      <a:pPr indent="0" lvl="0" marL="0" marR="0" rtl="0" algn="ctr">
                        <a:spcBef>
                          <a:spcPts val="0"/>
                        </a:spcBef>
                        <a:spcAft>
                          <a:spcPts val="0"/>
                        </a:spcAft>
                        <a:buNone/>
                      </a:pPr>
                      <a:r>
                        <a:rPr lang="en" sz="1200" u="none" cap="none" strike="noStrike"/>
                        <a:t>(年)</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0</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25-34</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1</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1</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a:t>
                      </a:r>
                      <a:endParaRPr sz="1200" u="none" cap="none" strike="noStrike"/>
                    </a:p>
                  </a:txBody>
                  <a:tcPr marT="34300" marB="34300" marR="68600" marL="68600" anchor="ctr"/>
                </a:tc>
              </a:tr>
              <a:tr h="418000">
                <a:tc vMerge="1"/>
                <a:tc>
                  <a:txBody>
                    <a:bodyPr/>
                    <a:lstStyle/>
                    <a:p>
                      <a:pPr indent="0" lvl="0" marL="0" marR="0" rtl="0" algn="ctr">
                        <a:spcBef>
                          <a:spcPts val="0"/>
                        </a:spcBef>
                        <a:spcAft>
                          <a:spcPts val="0"/>
                        </a:spcAft>
                        <a:buNone/>
                      </a:pPr>
                      <a:r>
                        <a:rPr lang="en" sz="1200" u="none" cap="none" strike="noStrike"/>
                        <a:t>1</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35+</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2-6</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33.772</a:t>
                      </a:r>
                      <a:endParaRPr b="1" sz="1200" u="none" cap="none" strike="noStrike">
                        <a:solidFill>
                          <a:srgbClr val="FF0000"/>
                        </a:solidFill>
                      </a:endParaRPr>
                    </a:p>
                  </a:txBody>
                  <a:tcPr marT="34300" marB="34300" marR="68600" marL="68600" anchor="ctr"/>
                </a:tc>
                <a:tc>
                  <a:txBody>
                    <a:bodyPr/>
                    <a:lstStyle/>
                    <a:p>
                      <a:pPr indent="0" lvl="0" marL="0" marR="0" rtl="0" algn="ctr">
                        <a:spcBef>
                          <a:spcPts val="0"/>
                        </a:spcBef>
                        <a:spcAft>
                          <a:spcPts val="0"/>
                        </a:spcAft>
                        <a:buNone/>
                      </a:pPr>
                      <a:r>
                        <a:rPr lang="en" sz="1200" u="none" cap="none" strike="noStrike"/>
                        <a:t>4.687, 243.363 </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0.0004775</a:t>
                      </a:r>
                      <a:endParaRPr sz="1200" u="none" cap="none" strike="noStrike"/>
                    </a:p>
                  </a:txBody>
                  <a:tcPr marT="34300" marB="34300" marR="68600" marL="68600" anchor="ctr"/>
                </a:tc>
              </a:tr>
              <a:tr h="418000">
                <a:tc rowSpan="2">
                  <a:txBody>
                    <a:bodyPr/>
                    <a:lstStyle/>
                    <a:p>
                      <a:pPr indent="0" lvl="0" marL="0" marR="0" rtl="0" algn="ctr">
                        <a:spcBef>
                          <a:spcPts val="0"/>
                        </a:spcBef>
                        <a:spcAft>
                          <a:spcPts val="0"/>
                        </a:spcAft>
                        <a:buNone/>
                      </a:pPr>
                      <a:r>
                        <a:rPr lang="en" sz="1200" u="none" cap="none" strike="noStrike"/>
                        <a:t>Smoking</a:t>
                      </a:r>
                      <a:endParaRPr sz="1100"/>
                    </a:p>
                    <a:p>
                      <a:pPr indent="0" lvl="0" marL="0" marR="0" rtl="0" algn="ctr">
                        <a:spcBef>
                          <a:spcPts val="0"/>
                        </a:spcBef>
                        <a:spcAft>
                          <a:spcPts val="0"/>
                        </a:spcAft>
                        <a:buNone/>
                      </a:pPr>
                      <a:r>
                        <a:rPr lang="en" sz="1200" u="none" cap="none" strike="noStrike"/>
                        <a:t>(克/日)</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0</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0-9</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1</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1</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a:t>
                      </a:r>
                      <a:endParaRPr sz="1200" u="none" cap="none" strike="noStrike"/>
                    </a:p>
                  </a:txBody>
                  <a:tcPr marT="34300" marB="34300" marR="68600" marL="68600" anchor="ctr"/>
                </a:tc>
              </a:tr>
              <a:tr h="418000">
                <a:tc vMerge="1"/>
                <a:tc>
                  <a:txBody>
                    <a:bodyPr/>
                    <a:lstStyle/>
                    <a:p>
                      <a:pPr indent="0" lvl="0" marL="0" marR="0" rtl="0" algn="ctr">
                        <a:spcBef>
                          <a:spcPts val="0"/>
                        </a:spcBef>
                        <a:spcAft>
                          <a:spcPts val="0"/>
                        </a:spcAft>
                        <a:buNone/>
                      </a:pPr>
                      <a:r>
                        <a:rPr lang="en" sz="1200" u="none" cap="none" strike="noStrike"/>
                        <a:t>1</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10+</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2-4</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2.037</a:t>
                      </a:r>
                      <a:endParaRPr b="1" sz="1200" u="none" cap="none" strike="noStrike">
                        <a:solidFill>
                          <a:srgbClr val="FF0000"/>
                        </a:solidFill>
                      </a:endParaRPr>
                    </a:p>
                  </a:txBody>
                  <a:tcPr marT="34300" marB="34300" marR="68600" marL="68600" anchor="ctr"/>
                </a:tc>
                <a:tc>
                  <a:txBody>
                    <a:bodyPr/>
                    <a:lstStyle/>
                    <a:p>
                      <a:pPr indent="0" lvl="0" marL="0" marR="0" rtl="0" algn="ctr">
                        <a:spcBef>
                          <a:spcPts val="0"/>
                        </a:spcBef>
                        <a:spcAft>
                          <a:spcPts val="0"/>
                        </a:spcAft>
                        <a:buNone/>
                      </a:pPr>
                      <a:r>
                        <a:rPr lang="en" sz="1200" u="none" cap="none" strike="noStrike"/>
                        <a:t>1.480, 2.803 </a:t>
                      </a:r>
                      <a:endParaRPr sz="1100"/>
                    </a:p>
                  </a:txBody>
                  <a:tcPr marT="34300" marB="34300" marR="68600" marL="68600" anchor="ctr"/>
                </a:tc>
                <a:tc>
                  <a:txBody>
                    <a:bodyPr/>
                    <a:lstStyle/>
                    <a:p>
                      <a:pPr indent="0" lvl="0" marL="0" marR="0" rtl="0" algn="ctr">
                        <a:spcBef>
                          <a:spcPts val="0"/>
                        </a:spcBef>
                        <a:spcAft>
                          <a:spcPts val="0"/>
                        </a:spcAft>
                        <a:buNone/>
                      </a:pPr>
                      <a:r>
                        <a:rPr lang="en" sz="1200" u="none" cap="none" strike="noStrike"/>
                        <a:t>1.263e-05</a:t>
                      </a:r>
                      <a:endParaRPr sz="1200" u="none" cap="none" strike="noStrike"/>
                    </a:p>
                  </a:txBody>
                  <a:tcPr marT="34300" marB="34300" marR="68600" marL="68600" anchor="ctr"/>
                </a:tc>
              </a:tr>
              <a:tr h="418000">
                <a:tc rowSpan="2">
                  <a:txBody>
                    <a:bodyPr/>
                    <a:lstStyle/>
                    <a:p>
                      <a:pPr indent="0" lvl="0" marL="0" marR="0" rtl="0" algn="ctr">
                        <a:spcBef>
                          <a:spcPts val="0"/>
                        </a:spcBef>
                        <a:spcAft>
                          <a:spcPts val="0"/>
                        </a:spcAft>
                        <a:buNone/>
                      </a:pPr>
                      <a:r>
                        <a:rPr lang="en" sz="1200" u="none" cap="none" strike="noStrike"/>
                        <a:t>Alcohol</a:t>
                      </a:r>
                      <a:endParaRPr sz="1100"/>
                    </a:p>
                    <a:p>
                      <a:pPr indent="0" lvl="0" marL="0" marR="0" rtl="0" algn="ctr">
                        <a:spcBef>
                          <a:spcPts val="0"/>
                        </a:spcBef>
                        <a:spcAft>
                          <a:spcPts val="0"/>
                        </a:spcAft>
                        <a:buNone/>
                      </a:pPr>
                      <a:r>
                        <a:rPr lang="en" sz="1200" u="none" cap="none" strike="noStrike"/>
                        <a:t>(克/日)</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0</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0-119</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1-3</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1</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a:t>
                      </a:r>
                      <a:endParaRPr sz="1200" u="none" cap="none" strike="noStrike"/>
                    </a:p>
                  </a:txBody>
                  <a:tcPr marT="34300" marB="34300" marR="68600" marL="68600" anchor="ctr"/>
                </a:tc>
              </a:tr>
              <a:tr h="418000">
                <a:tc vMerge="1"/>
                <a:tc>
                  <a:txBody>
                    <a:bodyPr/>
                    <a:lstStyle/>
                    <a:p>
                      <a:pPr indent="0" lvl="0" marL="0" marR="0" rtl="0" algn="ctr">
                        <a:spcBef>
                          <a:spcPts val="0"/>
                        </a:spcBef>
                        <a:spcAft>
                          <a:spcPts val="0"/>
                        </a:spcAft>
                        <a:buNone/>
                      </a:pPr>
                      <a:r>
                        <a:rPr lang="en" sz="1200" u="none" cap="none" strike="noStrike"/>
                        <a:t>1</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120+</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4</a:t>
                      </a:r>
                      <a:endParaRPr sz="1200" u="none" cap="none" strike="noStrike"/>
                    </a:p>
                  </a:txBody>
                  <a:tcPr marT="34300" marB="34300" marR="68600" marL="68600" anchor="ctr"/>
                </a:tc>
                <a:tc>
                  <a:txBody>
                    <a:bodyPr/>
                    <a:lstStyle/>
                    <a:p>
                      <a:pPr indent="0" lvl="0" marL="0" marR="0" rtl="0" algn="ctr">
                        <a:spcBef>
                          <a:spcPts val="0"/>
                        </a:spcBef>
                        <a:spcAft>
                          <a:spcPts val="0"/>
                        </a:spcAft>
                        <a:buNone/>
                      </a:pPr>
                      <a:r>
                        <a:rPr lang="en" sz="1200" u="none" cap="none" strike="noStrike"/>
                        <a:t>7.661</a:t>
                      </a:r>
                      <a:endParaRPr b="1" i="0" sz="1200" u="none" cap="none" strike="noStrike">
                        <a:solidFill>
                          <a:srgbClr val="FF0000"/>
                        </a:solidFill>
                        <a:latin typeface="Arial"/>
                        <a:ea typeface="Arial"/>
                        <a:cs typeface="Arial"/>
                        <a:sym typeface="Arial"/>
                      </a:endParaRPr>
                    </a:p>
                  </a:txBody>
                  <a:tcPr marT="28575" marB="28575" marR="28575" marL="28575" anchor="ctr"/>
                </a:tc>
                <a:tc>
                  <a:txBody>
                    <a:bodyPr/>
                    <a:lstStyle/>
                    <a:p>
                      <a:pPr indent="0" lvl="0" marL="0" marR="0" rtl="0" algn="ctr">
                        <a:lnSpc>
                          <a:spcPct val="100000"/>
                        </a:lnSpc>
                        <a:spcBef>
                          <a:spcPts val="0"/>
                        </a:spcBef>
                        <a:spcAft>
                          <a:spcPts val="0"/>
                        </a:spcAft>
                        <a:buClr>
                          <a:schemeClr val="dk1"/>
                        </a:buClr>
                        <a:buSzPts val="1200"/>
                        <a:buFont typeface="Arial"/>
                        <a:buNone/>
                      </a:pPr>
                      <a:r>
                        <a:rPr lang="en" sz="1200" u="none" cap="none" strike="noStrike"/>
                        <a:t>4.550, 12.897</a:t>
                      </a:r>
                      <a:endParaRPr b="0" i="0" sz="1200" u="none" cap="none" strike="noStrike">
                        <a:solidFill>
                          <a:srgbClr val="000000"/>
                        </a:solidFill>
                        <a:latin typeface="Arial"/>
                        <a:ea typeface="Arial"/>
                        <a:cs typeface="Arial"/>
                        <a:sym typeface="Arial"/>
                      </a:endParaRPr>
                    </a:p>
                  </a:txBody>
                  <a:tcPr marT="28575" marB="28575" marR="28575" marL="28575" anchor="ctr"/>
                </a:tc>
                <a:tc>
                  <a:txBody>
                    <a:bodyPr/>
                    <a:lstStyle/>
                    <a:p>
                      <a:pPr indent="0" lvl="0" marL="0" marR="0" rtl="0" algn="ctr">
                        <a:spcBef>
                          <a:spcPts val="0"/>
                        </a:spcBef>
                        <a:spcAft>
                          <a:spcPts val="0"/>
                        </a:spcAft>
                        <a:buNone/>
                      </a:pPr>
                      <a:r>
                        <a:rPr lang="en" sz="1200" u="none" cap="none" strike="noStrike"/>
                        <a:t>1.84e-14</a:t>
                      </a:r>
                      <a:endParaRPr b="0" i="0" sz="1200" u="none" cap="none" strike="noStrike">
                        <a:solidFill>
                          <a:srgbClr val="000000"/>
                        </a:solidFill>
                        <a:latin typeface="Arial"/>
                        <a:ea typeface="Arial"/>
                        <a:cs typeface="Arial"/>
                        <a:sym typeface="Arial"/>
                      </a:endParaRPr>
                    </a:p>
                  </a:txBody>
                  <a:tcPr marT="28575" marB="28575" marR="28575" marL="2857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1"/>
          <p:cNvSpPr txBox="1"/>
          <p:nvPr/>
        </p:nvSpPr>
        <p:spPr>
          <a:xfrm>
            <a:off x="1466802" y="402283"/>
            <a:ext cx="5901900" cy="5673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2060"/>
              </a:buClr>
              <a:buSzPts val="2400"/>
              <a:buFont typeface="Arial"/>
              <a:buNone/>
            </a:pPr>
            <a:r>
              <a:rPr b="1" lang="en" sz="3000">
                <a:solidFill>
                  <a:srgbClr val="002060"/>
                </a:solidFill>
                <a:latin typeface="Arial"/>
                <a:ea typeface="Arial"/>
                <a:cs typeface="Arial"/>
                <a:sym typeface="Arial"/>
              </a:rPr>
              <a:t>分層分析 – 確認交互、干擾作用</a:t>
            </a:r>
            <a:endParaRPr sz="3000"/>
          </a:p>
        </p:txBody>
      </p:sp>
      <p:sp>
        <p:nvSpPr>
          <p:cNvPr id="396" name="Google Shape;396;p51"/>
          <p:cNvSpPr txBox="1"/>
          <p:nvPr/>
        </p:nvSpPr>
        <p:spPr>
          <a:xfrm>
            <a:off x="315453" y="1212289"/>
            <a:ext cx="8513100" cy="2278800"/>
          </a:xfrm>
          <a:prstGeom prst="rect">
            <a:avLst/>
          </a:prstGeom>
          <a:noFill/>
          <a:ln>
            <a:noFill/>
          </a:ln>
        </p:spPr>
        <p:txBody>
          <a:bodyPr anchorCtr="0" anchor="t" bIns="34275" lIns="68575" spcFirstLastPara="1" rIns="68575" wrap="square" tIns="34275">
            <a:noAutofit/>
          </a:bodyPr>
          <a:lstStyle/>
          <a:p>
            <a:pPr indent="-368300" lvl="0" marL="342900" marR="0" rtl="0" algn="l">
              <a:lnSpc>
                <a:spcPct val="90000"/>
              </a:lnSpc>
              <a:spcBef>
                <a:spcPts val="0"/>
              </a:spcBef>
              <a:spcAft>
                <a:spcPts val="0"/>
              </a:spcAft>
              <a:buClr>
                <a:srgbClr val="002060"/>
              </a:buClr>
              <a:buSzPts val="2000"/>
              <a:buFont typeface="Arial"/>
              <a:buAutoNum type="arabicPeriod"/>
            </a:pPr>
            <a:r>
              <a:rPr b="1" lang="en" sz="2000">
                <a:solidFill>
                  <a:srgbClr val="002060"/>
                </a:solidFill>
                <a:latin typeface="Arial"/>
                <a:ea typeface="Arial"/>
                <a:cs typeface="Arial"/>
                <a:sym typeface="Arial"/>
              </a:rPr>
              <a:t>交互作用：</a:t>
            </a:r>
            <a:r>
              <a:rPr b="1" lang="en" sz="2000">
                <a:solidFill>
                  <a:srgbClr val="C00000"/>
                </a:solidFill>
                <a:latin typeface="Arial"/>
                <a:ea typeface="Arial"/>
                <a:cs typeface="Arial"/>
                <a:sym typeface="Arial"/>
              </a:rPr>
              <a:t>Breslow-Day Test</a:t>
            </a:r>
            <a:r>
              <a:rPr b="1" lang="en" sz="2000">
                <a:solidFill>
                  <a:srgbClr val="002060"/>
                </a:solidFill>
                <a:latin typeface="Arial"/>
                <a:ea typeface="Arial"/>
                <a:cs typeface="Arial"/>
                <a:sym typeface="Arial"/>
              </a:rPr>
              <a:t>檢測不同分層間Adj-OR的同質性</a:t>
            </a:r>
            <a:endParaRPr b="1" sz="2000">
              <a:solidFill>
                <a:srgbClr val="002060"/>
              </a:solidFill>
              <a:latin typeface="Arial"/>
              <a:ea typeface="Arial"/>
              <a:cs typeface="Arial"/>
              <a:sym typeface="Arial"/>
            </a:endParaRPr>
          </a:p>
          <a:p>
            <a:pPr indent="-203200" lvl="1" marL="520700" marR="0" rtl="0" algn="l">
              <a:lnSpc>
                <a:spcPct val="90000"/>
              </a:lnSpc>
              <a:spcBef>
                <a:spcPts val="400"/>
              </a:spcBef>
              <a:spcAft>
                <a:spcPts val="0"/>
              </a:spcAft>
              <a:buClr>
                <a:srgbClr val="002060"/>
              </a:buClr>
              <a:buSzPts val="2000"/>
              <a:buFont typeface="Arial"/>
              <a:buChar char="•"/>
            </a:pPr>
            <a:r>
              <a:rPr b="0" i="0" lang="en" sz="2000" u="none" cap="none" strike="noStrike">
                <a:solidFill>
                  <a:srgbClr val="002060"/>
                </a:solidFill>
                <a:latin typeface="Arial"/>
                <a:ea typeface="Arial"/>
                <a:cs typeface="Arial"/>
                <a:sym typeface="Arial"/>
              </a:rPr>
              <a:t>p-value &lt; 0.05 → 具交互作用。</a:t>
            </a:r>
            <a:endParaRPr b="0" i="0" sz="2000" u="none" cap="none" strike="noStrike">
              <a:solidFill>
                <a:srgbClr val="002060"/>
              </a:solidFill>
              <a:latin typeface="Arial"/>
              <a:ea typeface="Arial"/>
              <a:cs typeface="Arial"/>
              <a:sym typeface="Arial"/>
            </a:endParaRPr>
          </a:p>
          <a:p>
            <a:pPr indent="-203200" lvl="1" marL="520700" marR="0" rtl="0" algn="l">
              <a:lnSpc>
                <a:spcPct val="90000"/>
              </a:lnSpc>
              <a:spcBef>
                <a:spcPts val="400"/>
              </a:spcBef>
              <a:spcAft>
                <a:spcPts val="0"/>
              </a:spcAft>
              <a:buClr>
                <a:srgbClr val="002060"/>
              </a:buClr>
              <a:buSzPts val="2000"/>
              <a:buFont typeface="Arial"/>
              <a:buChar char="•"/>
            </a:pPr>
            <a:r>
              <a:rPr b="0" i="0" lang="en" sz="2000" u="none" cap="none" strike="noStrike">
                <a:solidFill>
                  <a:srgbClr val="002060"/>
                </a:solidFill>
                <a:latin typeface="Arial"/>
                <a:ea typeface="Arial"/>
                <a:cs typeface="Arial"/>
                <a:sym typeface="Arial"/>
              </a:rPr>
              <a:t>p-value &gt; 0.05 → 無交互作用，以Mantel-Haenszel method估計Adj-OR。</a:t>
            </a:r>
            <a:endParaRPr b="0" i="0" sz="2000" u="none" cap="none" strike="noStrike">
              <a:solidFill>
                <a:srgbClr val="002060"/>
              </a:solidFill>
              <a:latin typeface="Arial"/>
              <a:ea typeface="Arial"/>
              <a:cs typeface="Arial"/>
              <a:sym typeface="Arial"/>
            </a:endParaRPr>
          </a:p>
          <a:p>
            <a:pPr indent="-368300" lvl="0" marL="342900" marR="0" rtl="0" algn="l">
              <a:lnSpc>
                <a:spcPct val="90000"/>
              </a:lnSpc>
              <a:spcBef>
                <a:spcPts val="800"/>
              </a:spcBef>
              <a:spcAft>
                <a:spcPts val="0"/>
              </a:spcAft>
              <a:buClr>
                <a:srgbClr val="002060"/>
              </a:buClr>
              <a:buSzPts val="2000"/>
              <a:buFont typeface="Arial"/>
              <a:buAutoNum type="arabicPeriod"/>
            </a:pPr>
            <a:r>
              <a:rPr b="1" lang="en" sz="2000">
                <a:solidFill>
                  <a:srgbClr val="002060"/>
                </a:solidFill>
                <a:latin typeface="Arial"/>
                <a:ea typeface="Arial"/>
                <a:cs typeface="Arial"/>
                <a:sym typeface="Arial"/>
              </a:rPr>
              <a:t>干擾作用：比較Crude-OR與Adj-OR(或</a:t>
            </a:r>
            <a:r>
              <a:rPr b="1" lang="en" sz="2000">
                <a:solidFill>
                  <a:srgbClr val="C00000"/>
                </a:solidFill>
                <a:latin typeface="Arial"/>
                <a:ea typeface="Arial"/>
                <a:cs typeface="Arial"/>
                <a:sym typeface="Arial"/>
              </a:rPr>
              <a:t>Mantel-Haenszel-OR</a:t>
            </a:r>
            <a:r>
              <a:rPr b="1" lang="en" sz="2000">
                <a:solidFill>
                  <a:srgbClr val="002060"/>
                </a:solidFill>
                <a:latin typeface="Arial"/>
                <a:ea typeface="Arial"/>
                <a:cs typeface="Arial"/>
                <a:sym typeface="Arial"/>
              </a:rPr>
              <a:t>)</a:t>
            </a:r>
            <a:endParaRPr sz="1600"/>
          </a:p>
          <a:p>
            <a:pPr indent="-203200" lvl="1" marL="520700" marR="0" rtl="0" algn="l">
              <a:lnSpc>
                <a:spcPct val="90000"/>
              </a:lnSpc>
              <a:spcBef>
                <a:spcPts val="400"/>
              </a:spcBef>
              <a:spcAft>
                <a:spcPts val="0"/>
              </a:spcAft>
              <a:buClr>
                <a:srgbClr val="002060"/>
              </a:buClr>
              <a:buSzPts val="2000"/>
              <a:buFont typeface="Arial"/>
              <a:buChar char="•"/>
            </a:pPr>
            <a:r>
              <a:rPr b="0" i="0" lang="en" sz="2000" u="none" cap="none" strike="noStrike">
                <a:solidFill>
                  <a:srgbClr val="002060"/>
                </a:solidFill>
                <a:latin typeface="Arial"/>
                <a:ea typeface="Arial"/>
                <a:cs typeface="Arial"/>
                <a:sym typeface="Arial"/>
              </a:rPr>
              <a:t>若無交互作用，比較Crude-OR與Mantel-Haenszel-OR若相差&gt;10% → 具干擾作用</a:t>
            </a:r>
            <a:endParaRPr b="0" i="0" sz="2000" u="none" cap="none" strike="noStrike">
              <a:solidFill>
                <a:srgbClr val="002060"/>
              </a:solidFill>
              <a:latin typeface="Arial"/>
              <a:ea typeface="Arial"/>
              <a:cs typeface="Arial"/>
              <a:sym typeface="Arial"/>
            </a:endParaRPr>
          </a:p>
          <a:p>
            <a:pPr indent="-203200" lvl="1" marL="520700" marR="0" rtl="0" algn="l">
              <a:lnSpc>
                <a:spcPct val="90000"/>
              </a:lnSpc>
              <a:spcBef>
                <a:spcPts val="400"/>
              </a:spcBef>
              <a:spcAft>
                <a:spcPts val="0"/>
              </a:spcAft>
              <a:buClr>
                <a:srgbClr val="002060"/>
              </a:buClr>
              <a:buSzPts val="2000"/>
              <a:buFont typeface="Arial"/>
              <a:buChar char="•"/>
            </a:pPr>
            <a:r>
              <a:rPr b="0" i="0" lang="en" sz="2000" u="none" cap="none" strike="noStrike">
                <a:solidFill>
                  <a:srgbClr val="002060"/>
                </a:solidFill>
                <a:latin typeface="Arial"/>
                <a:ea typeface="Arial"/>
                <a:cs typeface="Arial"/>
                <a:sym typeface="Arial"/>
              </a:rPr>
              <a:t>若有交互作用：</a:t>
            </a:r>
            <a:endParaRPr b="0" i="0" sz="2000" u="none" cap="none" strike="noStrike">
              <a:solidFill>
                <a:srgbClr val="002060"/>
              </a:solidFill>
              <a:latin typeface="Arial"/>
              <a:ea typeface="Arial"/>
              <a:cs typeface="Arial"/>
              <a:sym typeface="Arial"/>
            </a:endParaRPr>
          </a:p>
          <a:p>
            <a:pPr indent="-203200" lvl="2" marL="863600" marR="0" rtl="0" algn="l">
              <a:lnSpc>
                <a:spcPct val="90000"/>
              </a:lnSpc>
              <a:spcBef>
                <a:spcPts val="400"/>
              </a:spcBef>
              <a:spcAft>
                <a:spcPts val="0"/>
              </a:spcAft>
              <a:buClr>
                <a:srgbClr val="002060"/>
              </a:buClr>
              <a:buSzPts val="2000"/>
              <a:buFont typeface="Arial"/>
              <a:buChar char="•"/>
            </a:pPr>
            <a:r>
              <a:rPr b="0" i="0" lang="en" sz="2000" u="none" cap="none" strike="noStrike">
                <a:solidFill>
                  <a:srgbClr val="002060"/>
                </a:solidFill>
                <a:latin typeface="Arial"/>
                <a:ea typeface="Arial"/>
                <a:cs typeface="Arial"/>
                <a:sym typeface="Arial"/>
              </a:rPr>
              <a:t>分層之Adj-OR均大於或小於Crude-OR → 具干擾作用</a:t>
            </a:r>
            <a:endParaRPr b="0" i="0" sz="2000" u="none" cap="none" strike="noStrike">
              <a:solidFill>
                <a:srgbClr val="002060"/>
              </a:solidFill>
              <a:latin typeface="Arial"/>
              <a:ea typeface="Arial"/>
              <a:cs typeface="Arial"/>
              <a:sym typeface="Arial"/>
            </a:endParaRPr>
          </a:p>
          <a:p>
            <a:pPr indent="-203200" lvl="2" marL="863600" marR="0" rtl="0" algn="l">
              <a:lnSpc>
                <a:spcPct val="90000"/>
              </a:lnSpc>
              <a:spcBef>
                <a:spcPts val="400"/>
              </a:spcBef>
              <a:spcAft>
                <a:spcPts val="0"/>
              </a:spcAft>
              <a:buClr>
                <a:srgbClr val="002060"/>
              </a:buClr>
              <a:buSzPts val="2000"/>
              <a:buFont typeface="Arial"/>
              <a:buChar char="•"/>
            </a:pPr>
            <a:r>
              <a:rPr b="0" i="0" lang="en" sz="2000" u="none" cap="none" strike="noStrike">
                <a:solidFill>
                  <a:srgbClr val="002060"/>
                </a:solidFill>
                <a:latin typeface="Arial"/>
                <a:ea typeface="Arial"/>
                <a:cs typeface="Arial"/>
                <a:sym typeface="Arial"/>
              </a:rPr>
              <a:t>若Crude-OR介於分層Adj-OR間，比較其與Mantel-Haenszel-OR相差&gt;10% → 具干擾作用</a:t>
            </a:r>
            <a:endParaRPr b="0" i="0" sz="2000" u="none" cap="none" strike="noStrike">
              <a:solidFill>
                <a:srgbClr val="00206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graphicFrame>
        <p:nvGraphicFramePr>
          <p:cNvPr id="401" name="Google Shape;401;p52"/>
          <p:cNvGraphicFramePr/>
          <p:nvPr/>
        </p:nvGraphicFramePr>
        <p:xfrm>
          <a:off x="629896" y="1539751"/>
          <a:ext cx="3000000" cy="3000000"/>
        </p:xfrm>
        <a:graphic>
          <a:graphicData uri="http://schemas.openxmlformats.org/drawingml/2006/table">
            <a:tbl>
              <a:tblPr bandRow="1" firstRow="1">
                <a:noFill/>
                <a:tableStyleId>{38107A33-2D06-4054-B547-FBAB88F0A0D5}</a:tableStyleId>
              </a:tblPr>
              <a:tblGrid>
                <a:gridCol w="678675"/>
                <a:gridCol w="678675"/>
                <a:gridCol w="678675"/>
                <a:gridCol w="678675"/>
                <a:gridCol w="678675"/>
                <a:gridCol w="678675"/>
              </a:tblGrid>
              <a:tr h="202500">
                <a:tc>
                  <a:txBody>
                    <a:bodyPr/>
                    <a:lstStyle/>
                    <a:p>
                      <a:pPr indent="0" lvl="0" marL="0" marR="0" rtl="0" algn="ctr">
                        <a:spcBef>
                          <a:spcPts val="0"/>
                        </a:spcBef>
                        <a:spcAft>
                          <a:spcPts val="0"/>
                        </a:spcAft>
                        <a:buNone/>
                      </a:pPr>
                      <a:r>
                        <a:rPr lang="en" sz="800" u="none" cap="none" strike="noStrike"/>
                        <a:t>Smoking=0</a:t>
                      </a:r>
                      <a:endParaRPr sz="8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800" u="none" cap="none" strike="noStrike"/>
                        <a:t>Smoking=1</a:t>
                      </a:r>
                      <a:endParaRPr sz="8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tcP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Age=0</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70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0→</a:t>
                      </a:r>
                      <a:r>
                        <a:rPr lang="en" sz="900" u="none" cap="none" strike="noStrike">
                          <a:solidFill>
                            <a:schemeClr val="accent5"/>
                          </a:solidFill>
                        </a:rPr>
                        <a:t>0.5</a:t>
                      </a:r>
                      <a:endParaRPr sz="900" u="none" cap="none" strike="noStrike">
                        <a:solidFill>
                          <a:schemeClr val="accent5"/>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900" u="none" cap="none" strike="noStrike">
                          <a:solidFill>
                            <a:schemeClr val="lt1"/>
                          </a:solidFill>
                          <a:latin typeface="Arial"/>
                          <a:ea typeface="Arial"/>
                          <a:cs typeface="Arial"/>
                          <a:sym typeface="Arial"/>
                        </a:rPr>
                        <a:t>Age=0</a:t>
                      </a:r>
                      <a:endParaRPr b="1" sz="9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45</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Age=1</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377</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78</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900" u="none" cap="none" strike="noStrike">
                          <a:solidFill>
                            <a:schemeClr val="lt1"/>
                          </a:solidFill>
                          <a:latin typeface="Arial"/>
                          <a:ea typeface="Arial"/>
                          <a:cs typeface="Arial"/>
                          <a:sym typeface="Arial"/>
                        </a:rPr>
                        <a:t>Age=1</a:t>
                      </a:r>
                      <a:endParaRPr b="1" sz="9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287</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117</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28.966 (p=0.9826)</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lnB cap="flat" cmpd="sng" w="57150">
                      <a:solidFill>
                        <a:schemeClr val="lt1"/>
                      </a:solidFill>
                      <a:prstDash val="solid"/>
                      <a:round/>
                      <a:headEnd len="sm" w="sm" type="none"/>
                      <a:tailEnd len="sm" w="sm" type="none"/>
                    </a:lnB>
                  </a:tcPr>
                </a:tc>
                <a:tc hMerge="1"/>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solidFill>
                            <a:srgbClr val="FF0000"/>
                          </a:solidFill>
                          <a:latin typeface="Calibri"/>
                          <a:ea typeface="Calibri"/>
                          <a:cs typeface="Calibri"/>
                          <a:sym typeface="Calibri"/>
                        </a:rPr>
                        <a:t>18.345 (p=0.004)</a:t>
                      </a:r>
                      <a:endParaRPr sz="900" u="none" cap="none" strike="noStrike">
                        <a:solidFill>
                          <a:srgbClr val="FF0000"/>
                        </a:solidFill>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hMerge="1"/>
              </a:tr>
              <a:tr h="202500">
                <a:tc gridSpan="2">
                  <a:txBody>
                    <a:bodyPr/>
                    <a:lstStyle/>
                    <a:p>
                      <a:pPr indent="0" lvl="0" marL="0" marR="0" rtl="0" algn="ctr">
                        <a:spcBef>
                          <a:spcPts val="0"/>
                        </a:spcBef>
                        <a:spcAft>
                          <a:spcPts val="0"/>
                        </a:spcAft>
                        <a:buNone/>
                      </a:pPr>
                      <a:r>
                        <a:rPr b="1" lang="en" sz="900" u="none" cap="none" strike="noStrike"/>
                        <a:t>Mantel-Haenszel OR</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c>
                  <a:txBody>
                    <a:bodyPr/>
                    <a:lstStyle/>
                    <a:p>
                      <a:pPr indent="0" lvl="0" marL="0" marR="0" rtl="0" algn="ctr">
                        <a:lnSpc>
                          <a:spcPct val="100000"/>
                        </a:lnSpc>
                        <a:spcBef>
                          <a:spcPts val="0"/>
                        </a:spcBef>
                        <a:spcAft>
                          <a:spcPts val="0"/>
                        </a:spcAft>
                        <a:buClr>
                          <a:schemeClr val="dk1"/>
                        </a:buClr>
                        <a:buSzPts val="900"/>
                        <a:buFont typeface="Calibri"/>
                        <a:buNone/>
                      </a:pPr>
                      <a:r>
                        <a:rPr b="1" lang="en" sz="900" u="none" cap="none" strike="noStrike">
                          <a:latin typeface="Calibri"/>
                          <a:ea typeface="Calibri"/>
                          <a:cs typeface="Calibri"/>
                          <a:sym typeface="Calibri"/>
                        </a:rPr>
                        <a:t>34.6516</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a:txBody>
                    <a:bodyPr/>
                    <a:lstStyle/>
                    <a:p>
                      <a:pPr indent="0" lvl="0" marL="0" marR="0" rtl="0" algn="ctr">
                        <a:spcBef>
                          <a:spcPts val="0"/>
                        </a:spcBef>
                        <a:spcAft>
                          <a:spcPts val="0"/>
                        </a:spcAft>
                        <a:buNone/>
                      </a:pPr>
                      <a:r>
                        <a:rPr lang="en" sz="900" u="none" cap="none" strike="noStrike"/>
                        <a:t>95%CI</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4.6605, 257.6390 </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r>
              <a:tr h="202500">
                <a:tc gridSpan="3">
                  <a:txBody>
                    <a:bodyPr/>
                    <a:lstStyle/>
                    <a:p>
                      <a:pPr indent="0" lvl="0" marL="0" marR="0" rtl="0" algn="ctr">
                        <a:spcBef>
                          <a:spcPts val="0"/>
                        </a:spcBef>
                        <a:spcAft>
                          <a:spcPts val="0"/>
                        </a:spcAft>
                        <a:buNone/>
                      </a:pPr>
                      <a:r>
                        <a:rPr b="1" lang="en" sz="900" u="none" cap="none" strike="noStrike"/>
                        <a:t>Breslow-Day Test of OR</a:t>
                      </a:r>
                      <a:endParaRPr b="1" sz="900" u="none" cap="none" strike="noStrike">
                        <a:latin typeface="Calibri"/>
                        <a:ea typeface="Calibri"/>
                        <a:cs typeface="Calibri"/>
                        <a:sym typeface="Calibri"/>
                      </a:endParaRPr>
                    </a:p>
                  </a:txBody>
                  <a:tcPr marT="0" marB="0" marR="51425" marL="51425" anchor="ctr">
                    <a:solidFill>
                      <a:srgbClr val="D8D8D8"/>
                    </a:solidFill>
                  </a:tcPr>
                </a:tc>
                <a:tc hMerge="1"/>
                <a:tc hMerge="1"/>
                <a:tc>
                  <a:txBody>
                    <a:bodyPr/>
                    <a:lstStyle/>
                    <a:p>
                      <a:pPr indent="0" lvl="0" marL="0" marR="0" rtl="0" algn="ctr">
                        <a:spcBef>
                          <a:spcPts val="0"/>
                        </a:spcBef>
                        <a:spcAft>
                          <a:spcPts val="0"/>
                        </a:spcAft>
                        <a:buNone/>
                      </a:pPr>
                      <a:r>
                        <a:rPr b="1" lang="en" sz="900" u="none" cap="none" strike="noStrike"/>
                        <a:t>p-value</a:t>
                      </a:r>
                      <a:endParaRPr b="1" sz="900" u="none" cap="none" strike="noStrike">
                        <a:latin typeface="Calibri"/>
                        <a:ea typeface="Calibri"/>
                        <a:cs typeface="Calibri"/>
                        <a:sym typeface="Calibri"/>
                      </a:endParaRPr>
                    </a:p>
                  </a:txBody>
                  <a:tcPr marT="0" marB="0" marR="51425" marL="51425" anchor="ctr">
                    <a:solidFill>
                      <a:srgbClr val="D8D8D8"/>
                    </a:solidFill>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0.3645</a:t>
                      </a:r>
                      <a:endParaRPr sz="900" u="none" cap="none" strike="noStrike">
                        <a:latin typeface="Calibri"/>
                        <a:ea typeface="Calibri"/>
                        <a:cs typeface="Calibri"/>
                        <a:sym typeface="Calibri"/>
                      </a:endParaRPr>
                    </a:p>
                  </a:txBody>
                  <a:tcPr marT="0" marB="0" marR="51425" marL="51425" anchor="ctr">
                    <a:solidFill>
                      <a:srgbClr val="D8D8D8"/>
                    </a:solidFill>
                  </a:tcPr>
                </a:tc>
                <a:tc hMerge="1"/>
              </a:tr>
            </a:tbl>
          </a:graphicData>
        </a:graphic>
      </p:graphicFrame>
      <p:graphicFrame>
        <p:nvGraphicFramePr>
          <p:cNvPr id="402" name="Google Shape;402;p52"/>
          <p:cNvGraphicFramePr/>
          <p:nvPr/>
        </p:nvGraphicFramePr>
        <p:xfrm>
          <a:off x="629896" y="2816537"/>
          <a:ext cx="3000000" cy="3000000"/>
        </p:xfrm>
        <a:graphic>
          <a:graphicData uri="http://schemas.openxmlformats.org/drawingml/2006/table">
            <a:tbl>
              <a:tblPr bandRow="1" firstRow="1">
                <a:noFill/>
                <a:tableStyleId>{38107A33-2D06-4054-B547-FBAB88F0A0D5}</a:tableStyleId>
              </a:tblPr>
              <a:tblGrid>
                <a:gridCol w="678675"/>
                <a:gridCol w="678675"/>
                <a:gridCol w="678675"/>
                <a:gridCol w="678675"/>
                <a:gridCol w="678675"/>
                <a:gridCol w="678675"/>
              </a:tblGrid>
              <a:tr h="202500">
                <a:tc>
                  <a:txBody>
                    <a:bodyPr/>
                    <a:lstStyle/>
                    <a:p>
                      <a:pPr indent="0" lvl="0" marL="0" marR="0" rtl="0" algn="ctr">
                        <a:spcBef>
                          <a:spcPts val="0"/>
                        </a:spcBef>
                        <a:spcAft>
                          <a:spcPts val="0"/>
                        </a:spcAft>
                        <a:buNone/>
                      </a:pPr>
                      <a:r>
                        <a:rPr lang="en" sz="900" u="none" cap="none" strike="noStrike"/>
                        <a:t>Alcohol=0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900" u="none" cap="none" strike="noStrike"/>
                        <a:t>Alcohol=1</a:t>
                      </a:r>
                      <a:endParaRPr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tcP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Age=0</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111</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0→</a:t>
                      </a:r>
                      <a:r>
                        <a:rPr lang="en" sz="900" u="none" cap="none" strike="noStrike">
                          <a:solidFill>
                            <a:schemeClr val="accent5"/>
                          </a:solidFill>
                        </a:rPr>
                        <a:t>0.5</a:t>
                      </a:r>
                      <a:endParaRPr sz="900" u="none" cap="none" strike="noStrike">
                        <a:solidFill>
                          <a:schemeClr val="accent5"/>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900" u="none" cap="none" strike="noStrike">
                          <a:solidFill>
                            <a:schemeClr val="lt1"/>
                          </a:solidFill>
                          <a:latin typeface="Arial"/>
                          <a:ea typeface="Arial"/>
                          <a:cs typeface="Arial"/>
                          <a:sym typeface="Arial"/>
                        </a:rPr>
                        <a:t>Age=0</a:t>
                      </a:r>
                      <a:endParaRPr b="1" sz="9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4</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Age=1</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642</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155</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900" u="none" cap="none" strike="noStrike">
                          <a:solidFill>
                            <a:schemeClr val="lt1"/>
                          </a:solidFill>
                          <a:latin typeface="Arial"/>
                          <a:ea typeface="Arial"/>
                          <a:cs typeface="Arial"/>
                          <a:sym typeface="Arial"/>
                        </a:rPr>
                        <a:t>Age=1</a:t>
                      </a:r>
                      <a:endParaRPr b="1" sz="9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22</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40</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53.598 (p=0.9779)</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lnB cap="flat" cmpd="sng" w="57150">
                      <a:solidFill>
                        <a:schemeClr val="lt1"/>
                      </a:solidFill>
                      <a:prstDash val="solid"/>
                      <a:round/>
                      <a:headEnd len="sm" w="sm" type="none"/>
                      <a:tailEnd len="sm" w="sm" type="none"/>
                    </a:lnB>
                  </a:tcPr>
                </a:tc>
                <a:tc hMerge="1"/>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7.273  (p=0.084)</a:t>
                      </a:r>
                      <a:endParaRPr sz="1100"/>
                    </a:p>
                  </a:txBody>
                  <a:tcPr marT="0" marB="0" marR="51425" marL="51425" anchor="ctr">
                    <a:lnB cap="flat" cmpd="sng" w="57150">
                      <a:solidFill>
                        <a:schemeClr val="lt1"/>
                      </a:solidFill>
                      <a:prstDash val="solid"/>
                      <a:round/>
                      <a:headEnd len="sm" w="sm" type="none"/>
                      <a:tailEnd len="sm" w="sm" type="none"/>
                    </a:lnB>
                  </a:tcPr>
                </a:tc>
                <a:tc hMerge="1"/>
              </a:tr>
              <a:tr h="202500">
                <a:tc gridSpan="2">
                  <a:txBody>
                    <a:bodyPr/>
                    <a:lstStyle/>
                    <a:p>
                      <a:pPr indent="0" lvl="0" marL="0" marR="0" rtl="0" algn="ctr">
                        <a:spcBef>
                          <a:spcPts val="0"/>
                        </a:spcBef>
                        <a:spcAft>
                          <a:spcPts val="0"/>
                        </a:spcAft>
                        <a:buNone/>
                      </a:pPr>
                      <a:r>
                        <a:rPr b="1" lang="en" sz="900" u="none" cap="none" strike="noStrike"/>
                        <a:t>Mantel-Haenszel OR</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c>
                  <a:txBody>
                    <a:bodyPr/>
                    <a:lstStyle/>
                    <a:p>
                      <a:pPr indent="0" lvl="0" marL="0" marR="0" rtl="0" algn="ctr">
                        <a:lnSpc>
                          <a:spcPct val="100000"/>
                        </a:lnSpc>
                        <a:spcBef>
                          <a:spcPts val="0"/>
                        </a:spcBef>
                        <a:spcAft>
                          <a:spcPts val="0"/>
                        </a:spcAft>
                        <a:buClr>
                          <a:schemeClr val="dk1"/>
                        </a:buClr>
                        <a:buSzPts val="900"/>
                        <a:buFont typeface="Calibri"/>
                        <a:buNone/>
                      </a:pPr>
                      <a:r>
                        <a:rPr b="1" lang="en" sz="900" u="none" cap="none" strike="noStrike">
                          <a:latin typeface="Calibri"/>
                          <a:ea typeface="Calibri"/>
                          <a:cs typeface="Calibri"/>
                          <a:sym typeface="Calibri"/>
                        </a:rPr>
                        <a:t>64.9787</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a:txBody>
                    <a:bodyPr/>
                    <a:lstStyle/>
                    <a:p>
                      <a:pPr indent="0" lvl="0" marL="0" marR="0" rtl="0" algn="ctr">
                        <a:spcBef>
                          <a:spcPts val="0"/>
                        </a:spcBef>
                        <a:spcAft>
                          <a:spcPts val="0"/>
                        </a:spcAft>
                        <a:buNone/>
                      </a:pPr>
                      <a:r>
                        <a:rPr lang="en" sz="900" u="none" cap="none" strike="noStrike"/>
                        <a:t>95%CI</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5.6159, 751.8300 </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r>
              <a:tr h="202500">
                <a:tc gridSpan="3">
                  <a:txBody>
                    <a:bodyPr/>
                    <a:lstStyle/>
                    <a:p>
                      <a:pPr indent="0" lvl="0" marL="0" marR="0" rtl="0" algn="ctr">
                        <a:spcBef>
                          <a:spcPts val="0"/>
                        </a:spcBef>
                        <a:spcAft>
                          <a:spcPts val="0"/>
                        </a:spcAft>
                        <a:buNone/>
                      </a:pPr>
                      <a:r>
                        <a:rPr b="1" i="0" lang="en" sz="900" u="none" cap="none" strike="noStrike"/>
                        <a:t>Breslow-Day Test of OR</a:t>
                      </a:r>
                      <a:endParaRPr b="1" i="0" sz="900" u="none" cap="none" strike="noStrike">
                        <a:latin typeface="Calibri"/>
                        <a:ea typeface="Calibri"/>
                        <a:cs typeface="Calibri"/>
                        <a:sym typeface="Calibri"/>
                      </a:endParaRPr>
                    </a:p>
                  </a:txBody>
                  <a:tcPr marT="0" marB="0" marR="51425" marL="51425" anchor="ctr">
                    <a:solidFill>
                      <a:srgbClr val="D8D8D8"/>
                    </a:solidFill>
                  </a:tcPr>
                </a:tc>
                <a:tc hMerge="1"/>
                <a:tc hMerge="1"/>
                <a:tc>
                  <a:txBody>
                    <a:bodyPr/>
                    <a:lstStyle/>
                    <a:p>
                      <a:pPr indent="0" lvl="0" marL="0" marR="0" rtl="0" algn="ctr">
                        <a:spcBef>
                          <a:spcPts val="0"/>
                        </a:spcBef>
                        <a:spcAft>
                          <a:spcPts val="0"/>
                        </a:spcAft>
                        <a:buNone/>
                      </a:pPr>
                      <a:r>
                        <a:rPr b="1" lang="en" sz="900" u="none" cap="none" strike="noStrike"/>
                        <a:t>p-value</a:t>
                      </a:r>
                      <a:endParaRPr b="1" sz="900" u="none" cap="none" strike="noStrike">
                        <a:latin typeface="Calibri"/>
                        <a:ea typeface="Calibri"/>
                        <a:cs typeface="Calibri"/>
                        <a:sym typeface="Calibri"/>
                      </a:endParaRPr>
                    </a:p>
                  </a:txBody>
                  <a:tcPr marT="0" marB="0" marR="51425" marL="51425" anchor="ctr">
                    <a:solidFill>
                      <a:srgbClr val="D8D8D8"/>
                    </a:solidFill>
                  </a:tcPr>
                </a:tc>
                <a:tc gridSpan="2">
                  <a:txBody>
                    <a:bodyPr/>
                    <a:lstStyle/>
                    <a:p>
                      <a:pPr indent="0" lvl="0" marL="0" marR="0" rtl="0" algn="ctr">
                        <a:spcBef>
                          <a:spcPts val="0"/>
                        </a:spcBef>
                        <a:spcAft>
                          <a:spcPts val="0"/>
                        </a:spcAft>
                        <a:buNone/>
                      </a:pPr>
                      <a:r>
                        <a:rPr b="1" lang="en" sz="900" u="none" cap="none" strike="noStrike">
                          <a:solidFill>
                            <a:srgbClr val="FF0000"/>
                          </a:solidFill>
                          <a:latin typeface="Calibri"/>
                          <a:ea typeface="Calibri"/>
                          <a:cs typeface="Calibri"/>
                          <a:sym typeface="Calibri"/>
                        </a:rPr>
                        <a:t>0.0171</a:t>
                      </a:r>
                      <a:endParaRPr b="1" sz="900" u="none" cap="none" strike="noStrike">
                        <a:solidFill>
                          <a:srgbClr val="FF0000"/>
                        </a:solidFill>
                        <a:latin typeface="Calibri"/>
                        <a:ea typeface="Calibri"/>
                        <a:cs typeface="Calibri"/>
                        <a:sym typeface="Calibri"/>
                      </a:endParaRPr>
                    </a:p>
                  </a:txBody>
                  <a:tcPr marT="0" marB="0" marR="51425" marL="51425" anchor="ctr">
                    <a:solidFill>
                      <a:srgbClr val="D8D8D8"/>
                    </a:solidFill>
                  </a:tcPr>
                </a:tc>
                <a:tc hMerge="1"/>
              </a:tr>
            </a:tbl>
          </a:graphicData>
        </a:graphic>
      </p:graphicFrame>
      <p:graphicFrame>
        <p:nvGraphicFramePr>
          <p:cNvPr id="403" name="Google Shape;403;p52"/>
          <p:cNvGraphicFramePr/>
          <p:nvPr/>
        </p:nvGraphicFramePr>
        <p:xfrm>
          <a:off x="4799625" y="2816537"/>
          <a:ext cx="3000000" cy="3000000"/>
        </p:xfrm>
        <a:graphic>
          <a:graphicData uri="http://schemas.openxmlformats.org/drawingml/2006/table">
            <a:tbl>
              <a:tblPr bandRow="1" firstRow="1">
                <a:noFill/>
                <a:tableStyleId>{38107A33-2D06-4054-B547-FBAB88F0A0D5}</a:tableStyleId>
              </a:tblPr>
              <a:tblGrid>
                <a:gridCol w="678675"/>
                <a:gridCol w="678675"/>
                <a:gridCol w="678675"/>
                <a:gridCol w="678675"/>
                <a:gridCol w="678675"/>
                <a:gridCol w="678675"/>
              </a:tblGrid>
              <a:tr h="202500">
                <a:tc>
                  <a:txBody>
                    <a:bodyPr/>
                    <a:lstStyle/>
                    <a:p>
                      <a:pPr indent="0" lvl="0" marL="0" marR="0" rtl="0" algn="ctr">
                        <a:spcBef>
                          <a:spcPts val="0"/>
                        </a:spcBef>
                        <a:spcAft>
                          <a:spcPts val="0"/>
                        </a:spcAft>
                        <a:buNone/>
                      </a:pPr>
                      <a:r>
                        <a:rPr lang="en" sz="800" u="none" cap="none" strike="noStrike"/>
                        <a:t>Alcohol=0</a:t>
                      </a:r>
                      <a:endParaRPr sz="8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800" u="none" cap="none" strike="noStrike"/>
                        <a:t>Alcohol=1</a:t>
                      </a:r>
                      <a:endParaRPr sz="8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tcP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Smoking=0</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439</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solidFill>
                            <a:schemeClr val="dk1"/>
                          </a:solidFill>
                          <a:latin typeface="Calibri"/>
                          <a:ea typeface="Calibri"/>
                          <a:cs typeface="Calibri"/>
                          <a:sym typeface="Calibri"/>
                        </a:rPr>
                        <a:t>62</a:t>
                      </a:r>
                      <a:endParaRPr sz="900" u="none" cap="none" strike="noStrike">
                        <a:solidFill>
                          <a:schemeClr val="dk1"/>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Smoking=0</a:t>
                      </a:r>
                      <a:endParaRPr b="1" sz="8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8</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16</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Smoking=1</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314</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93</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Smoking=1</a:t>
                      </a:r>
                      <a:endParaRPr b="1" sz="8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18</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25</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solidFill>
                            <a:srgbClr val="FF0000"/>
                          </a:solidFill>
                          <a:latin typeface="Calibri"/>
                          <a:ea typeface="Calibri"/>
                          <a:cs typeface="Calibri"/>
                          <a:sym typeface="Calibri"/>
                        </a:rPr>
                        <a:t>2.097 (p=3.824e-05)</a:t>
                      </a:r>
                      <a:endParaRPr sz="900" u="none" cap="none" strike="noStrike">
                        <a:solidFill>
                          <a:srgbClr val="FF0000"/>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lnB cap="flat" cmpd="sng" w="57150">
                      <a:solidFill>
                        <a:schemeClr val="lt1"/>
                      </a:solidFill>
                      <a:prstDash val="solid"/>
                      <a:round/>
                      <a:headEnd len="sm" w="sm" type="none"/>
                      <a:tailEnd len="sm" w="sm" type="none"/>
                    </a:lnB>
                  </a:tcPr>
                </a:tc>
                <a:tc hMerge="1"/>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0.694 (p=0.4931)</a:t>
                      </a:r>
                      <a:endParaRPr sz="900" u="none" cap="none" strike="noStrike">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hMerge="1"/>
              </a:tr>
              <a:tr h="202500">
                <a:tc gridSpan="2">
                  <a:txBody>
                    <a:bodyPr/>
                    <a:lstStyle/>
                    <a:p>
                      <a:pPr indent="0" lvl="0" marL="0" marR="0" rtl="0" algn="ctr">
                        <a:spcBef>
                          <a:spcPts val="0"/>
                        </a:spcBef>
                        <a:spcAft>
                          <a:spcPts val="0"/>
                        </a:spcAft>
                        <a:buNone/>
                      </a:pPr>
                      <a:r>
                        <a:rPr b="1" lang="en" sz="900" u="none" cap="none" strike="noStrike"/>
                        <a:t>Mantel-Haenszel OR</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c>
                  <a:txBody>
                    <a:bodyPr/>
                    <a:lstStyle/>
                    <a:p>
                      <a:pPr indent="0" lvl="0" marL="0" marR="0" rtl="0" algn="ctr">
                        <a:lnSpc>
                          <a:spcPct val="100000"/>
                        </a:lnSpc>
                        <a:spcBef>
                          <a:spcPts val="0"/>
                        </a:spcBef>
                        <a:spcAft>
                          <a:spcPts val="0"/>
                        </a:spcAft>
                        <a:buClr>
                          <a:schemeClr val="dk1"/>
                        </a:buClr>
                        <a:buSzPts val="900"/>
                        <a:buFont typeface="Calibri"/>
                        <a:buNone/>
                      </a:pPr>
                      <a:r>
                        <a:rPr b="1" lang="en" sz="900" u="none" cap="none" strike="noStrike">
                          <a:latin typeface="Calibri"/>
                          <a:ea typeface="Calibri"/>
                          <a:cs typeface="Calibri"/>
                          <a:sym typeface="Calibri"/>
                        </a:rPr>
                        <a:t>1.8629</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a:txBody>
                    <a:bodyPr/>
                    <a:lstStyle/>
                    <a:p>
                      <a:pPr indent="0" lvl="0" marL="0" marR="0" rtl="0" algn="ctr">
                        <a:spcBef>
                          <a:spcPts val="0"/>
                        </a:spcBef>
                        <a:spcAft>
                          <a:spcPts val="0"/>
                        </a:spcAft>
                        <a:buNone/>
                      </a:pPr>
                      <a:r>
                        <a:rPr lang="en" sz="900" u="none" cap="none" strike="noStrike"/>
                        <a:t>95%CI</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1.3381, 2.5935 </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r>
              <a:tr h="202500">
                <a:tc gridSpan="3">
                  <a:txBody>
                    <a:bodyPr/>
                    <a:lstStyle/>
                    <a:p>
                      <a:pPr indent="0" lvl="0" marL="0" marR="0" rtl="0" algn="ctr">
                        <a:spcBef>
                          <a:spcPts val="0"/>
                        </a:spcBef>
                        <a:spcAft>
                          <a:spcPts val="0"/>
                        </a:spcAft>
                        <a:buNone/>
                      </a:pPr>
                      <a:r>
                        <a:rPr b="1" lang="en" sz="900" u="none" cap="none" strike="noStrike"/>
                        <a:t>Breslow-Day Test of OR</a:t>
                      </a:r>
                      <a:endParaRPr b="1" sz="900" u="none" cap="none" strike="noStrike">
                        <a:latin typeface="Calibri"/>
                        <a:ea typeface="Calibri"/>
                        <a:cs typeface="Calibri"/>
                        <a:sym typeface="Calibri"/>
                      </a:endParaRPr>
                    </a:p>
                  </a:txBody>
                  <a:tcPr marT="0" marB="0" marR="51425" marL="51425" anchor="ctr">
                    <a:solidFill>
                      <a:srgbClr val="D8D8D8"/>
                    </a:solidFill>
                  </a:tcPr>
                </a:tc>
                <a:tc hMerge="1"/>
                <a:tc hMerge="1"/>
                <a:tc>
                  <a:txBody>
                    <a:bodyPr/>
                    <a:lstStyle/>
                    <a:p>
                      <a:pPr indent="0" lvl="0" marL="0" marR="0" rtl="0" algn="ctr">
                        <a:spcBef>
                          <a:spcPts val="0"/>
                        </a:spcBef>
                        <a:spcAft>
                          <a:spcPts val="0"/>
                        </a:spcAft>
                        <a:buNone/>
                      </a:pPr>
                      <a:r>
                        <a:rPr b="1" lang="en" sz="900" u="none" cap="none" strike="noStrike"/>
                        <a:t>p-value</a:t>
                      </a:r>
                      <a:endParaRPr b="1" sz="900" u="none" cap="none" strike="noStrike">
                        <a:latin typeface="Calibri"/>
                        <a:ea typeface="Calibri"/>
                        <a:cs typeface="Calibri"/>
                        <a:sym typeface="Calibri"/>
                      </a:endParaRPr>
                    </a:p>
                  </a:txBody>
                  <a:tcPr marT="0" marB="0" marR="51425" marL="51425" anchor="ctr">
                    <a:solidFill>
                      <a:srgbClr val="D8D8D8"/>
                    </a:solidFill>
                  </a:tcPr>
                </a:tc>
                <a:tc gridSpan="2">
                  <a:txBody>
                    <a:bodyPr/>
                    <a:lstStyle/>
                    <a:p>
                      <a:pPr indent="0" lvl="0" marL="0" marR="0" rtl="0" algn="ctr">
                        <a:spcBef>
                          <a:spcPts val="0"/>
                        </a:spcBef>
                        <a:spcAft>
                          <a:spcPts val="0"/>
                        </a:spcAft>
                        <a:buNone/>
                      </a:pPr>
                      <a:r>
                        <a:rPr b="1" lang="en" sz="900" u="none" cap="none" strike="noStrike">
                          <a:solidFill>
                            <a:srgbClr val="FF0000"/>
                          </a:solidFill>
                          <a:latin typeface="Calibri"/>
                          <a:ea typeface="Calibri"/>
                          <a:cs typeface="Calibri"/>
                          <a:sym typeface="Calibri"/>
                        </a:rPr>
                        <a:t>0.0463</a:t>
                      </a:r>
                      <a:endParaRPr b="1" sz="900" u="none" cap="none" strike="noStrike">
                        <a:solidFill>
                          <a:srgbClr val="FF0000"/>
                        </a:solidFill>
                        <a:latin typeface="Calibri"/>
                        <a:ea typeface="Calibri"/>
                        <a:cs typeface="Calibri"/>
                        <a:sym typeface="Calibri"/>
                      </a:endParaRPr>
                    </a:p>
                  </a:txBody>
                  <a:tcPr marT="0" marB="0" marR="51425" marL="51425" anchor="ctr">
                    <a:solidFill>
                      <a:srgbClr val="D8D8D8"/>
                    </a:solidFill>
                  </a:tcPr>
                </a:tc>
                <a:tc hMerge="1"/>
              </a:tr>
            </a:tbl>
          </a:graphicData>
        </a:graphic>
      </p:graphicFrame>
      <p:graphicFrame>
        <p:nvGraphicFramePr>
          <p:cNvPr id="404" name="Google Shape;404;p52"/>
          <p:cNvGraphicFramePr/>
          <p:nvPr/>
        </p:nvGraphicFramePr>
        <p:xfrm>
          <a:off x="629896" y="262966"/>
          <a:ext cx="3000000" cy="3000000"/>
        </p:xfrm>
        <a:graphic>
          <a:graphicData uri="http://schemas.openxmlformats.org/drawingml/2006/table">
            <a:tbl>
              <a:tblPr bandRow="1" firstRow="1">
                <a:noFill/>
                <a:tableStyleId>{38107A33-2D06-4054-B547-FBAB88F0A0D5}</a:tableStyleId>
              </a:tblPr>
              <a:tblGrid>
                <a:gridCol w="678675"/>
                <a:gridCol w="678675"/>
                <a:gridCol w="678675"/>
                <a:gridCol w="678675"/>
                <a:gridCol w="678675"/>
                <a:gridCol w="678675"/>
              </a:tblGrid>
              <a:tr h="202500">
                <a:tc>
                  <a:txBody>
                    <a:bodyPr/>
                    <a:lstStyle/>
                    <a:p>
                      <a:pPr indent="0" lvl="0" marL="0" marR="0" rtl="0" algn="ctr">
                        <a:spcBef>
                          <a:spcPts val="0"/>
                        </a:spcBef>
                        <a:spcAft>
                          <a:spcPts val="0"/>
                        </a:spcAft>
                        <a:buNone/>
                      </a:pPr>
                      <a:r>
                        <a:rPr lang="en" sz="900" u="none" cap="none" strike="noStrike"/>
                        <a:t>Age=0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900" u="none" cap="none" strike="noStrike"/>
                        <a:t>Age=1</a:t>
                      </a:r>
                      <a:endParaRPr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tcP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rPr>
                        <a:t>Smoking=0</a:t>
                      </a:r>
                      <a:endParaRPr b="1" sz="800" u="none" cap="none" strike="noStrike">
                        <a:solidFill>
                          <a:schemeClr val="lt1"/>
                        </a:solidFill>
                        <a:latin typeface="Calibri"/>
                        <a:ea typeface="Calibri"/>
                        <a:cs typeface="Calibri"/>
                        <a:sym typeface="Calibri"/>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t>70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0→</a:t>
                      </a:r>
                      <a:r>
                        <a:rPr lang="en" sz="900" u="none" cap="none" strike="noStrike">
                          <a:solidFill>
                            <a:schemeClr val="accent5"/>
                          </a:solidFill>
                        </a:rPr>
                        <a:t>0.5</a:t>
                      </a:r>
                      <a:endParaRPr sz="900" u="none" cap="none" strike="noStrike">
                        <a:solidFill>
                          <a:schemeClr val="accent5"/>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Smoking=0</a:t>
                      </a:r>
                      <a:endParaRPr b="1" sz="8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t>377</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78</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rPr>
                        <a:t>Smoking=1</a:t>
                      </a:r>
                      <a:endParaRPr b="1" sz="800" u="none" cap="none" strike="noStrike">
                        <a:solidFill>
                          <a:schemeClr val="lt1"/>
                        </a:solidFill>
                        <a:latin typeface="Calibri"/>
                        <a:ea typeface="Calibri"/>
                        <a:cs typeface="Calibri"/>
                        <a:sym typeface="Calibri"/>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t>45</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1</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Smoking=1</a:t>
                      </a:r>
                      <a:endParaRPr b="1" sz="8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t>287</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117</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t>3.111 (p=0.997)</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lnB cap="flat" cmpd="sng" w="57150">
                      <a:solidFill>
                        <a:schemeClr val="lt1"/>
                      </a:solidFill>
                      <a:prstDash val="solid"/>
                      <a:round/>
                      <a:headEnd len="sm" w="sm" type="none"/>
                      <a:tailEnd len="sm" w="sm" type="none"/>
                    </a:lnB>
                  </a:tcPr>
                </a:tc>
                <a:tc hMerge="1"/>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solidFill>
                            <a:srgbClr val="FF0000"/>
                          </a:solidFill>
                        </a:rPr>
                        <a:t>1.970 (p=4.322e-05)</a:t>
                      </a:r>
                      <a:endParaRPr sz="900" u="none" cap="none" strike="noStrike">
                        <a:solidFill>
                          <a:srgbClr val="FF0000"/>
                        </a:solidFill>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hMerge="1"/>
              </a:tr>
              <a:tr h="202500">
                <a:tc gridSpan="2">
                  <a:txBody>
                    <a:bodyPr/>
                    <a:lstStyle/>
                    <a:p>
                      <a:pPr indent="0" lvl="0" marL="0" marR="0" rtl="0" algn="ctr">
                        <a:spcBef>
                          <a:spcPts val="0"/>
                        </a:spcBef>
                        <a:spcAft>
                          <a:spcPts val="0"/>
                        </a:spcAft>
                        <a:buNone/>
                      </a:pPr>
                      <a:r>
                        <a:rPr b="1" lang="en" sz="900" u="none" cap="none" strike="noStrike"/>
                        <a:t>Mantel-Haenszel OR</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t>1.9935</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a:txBody>
                    <a:bodyPr/>
                    <a:lstStyle/>
                    <a:p>
                      <a:pPr indent="0" lvl="0" marL="0" marR="0" rtl="0" algn="ctr">
                        <a:spcBef>
                          <a:spcPts val="0"/>
                        </a:spcBef>
                        <a:spcAft>
                          <a:spcPts val="0"/>
                        </a:spcAft>
                        <a:buNone/>
                      </a:pPr>
                      <a:r>
                        <a:rPr lang="en" sz="900" u="none" cap="none" strike="noStrike"/>
                        <a:t>95%CI</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gridSpan="2">
                  <a:txBody>
                    <a:bodyPr/>
                    <a:lstStyle/>
                    <a:p>
                      <a:pPr indent="0" lvl="0" marL="0" marR="0" rtl="0" algn="ctr">
                        <a:spcBef>
                          <a:spcPts val="0"/>
                        </a:spcBef>
                        <a:spcAft>
                          <a:spcPts val="0"/>
                        </a:spcAft>
                        <a:buNone/>
                      </a:pPr>
                      <a:r>
                        <a:rPr lang="en" sz="900" u="none" cap="none" strike="noStrike"/>
                        <a:t>1.4415, 2.7571</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r>
              <a:tr h="202500">
                <a:tc gridSpan="3">
                  <a:txBody>
                    <a:bodyPr/>
                    <a:lstStyle/>
                    <a:p>
                      <a:pPr indent="0" lvl="0" marL="0" marR="0" rtl="0" algn="ctr">
                        <a:spcBef>
                          <a:spcPts val="0"/>
                        </a:spcBef>
                        <a:spcAft>
                          <a:spcPts val="0"/>
                        </a:spcAft>
                        <a:buNone/>
                      </a:pPr>
                      <a:r>
                        <a:rPr b="1" lang="en" sz="900" u="none" cap="none" strike="noStrike"/>
                        <a:t>Breslow-Day Test of OR</a:t>
                      </a:r>
                      <a:endParaRPr b="1" sz="900" u="none" cap="none" strike="noStrike">
                        <a:latin typeface="Calibri"/>
                        <a:ea typeface="Calibri"/>
                        <a:cs typeface="Calibri"/>
                        <a:sym typeface="Calibri"/>
                      </a:endParaRPr>
                    </a:p>
                  </a:txBody>
                  <a:tcPr marT="0" marB="0" marR="51425" marL="51425" anchor="ctr">
                    <a:solidFill>
                      <a:srgbClr val="D8D8D8"/>
                    </a:solidFill>
                  </a:tcPr>
                </a:tc>
                <a:tc hMerge="1"/>
                <a:tc hMerge="1"/>
                <a:tc>
                  <a:txBody>
                    <a:bodyPr/>
                    <a:lstStyle/>
                    <a:p>
                      <a:pPr indent="0" lvl="0" marL="0" marR="0" rtl="0" algn="ctr">
                        <a:spcBef>
                          <a:spcPts val="0"/>
                        </a:spcBef>
                        <a:spcAft>
                          <a:spcPts val="0"/>
                        </a:spcAft>
                        <a:buNone/>
                      </a:pPr>
                      <a:r>
                        <a:rPr b="1" lang="en" sz="900" u="none" cap="none" strike="noStrike"/>
                        <a:t>p-value</a:t>
                      </a:r>
                      <a:endParaRPr b="1" sz="900" u="none" cap="none" strike="noStrike">
                        <a:latin typeface="Calibri"/>
                        <a:ea typeface="Calibri"/>
                        <a:cs typeface="Calibri"/>
                        <a:sym typeface="Calibri"/>
                      </a:endParaRPr>
                    </a:p>
                  </a:txBody>
                  <a:tcPr marT="0" marB="0" marR="51425" marL="51425" anchor="ctr">
                    <a:solidFill>
                      <a:srgbClr val="D8D8D8"/>
                    </a:solidFill>
                  </a:tcPr>
                </a:tc>
                <a:tc gridSpan="2">
                  <a:txBody>
                    <a:bodyPr/>
                    <a:lstStyle/>
                    <a:p>
                      <a:pPr indent="0" lvl="0" marL="0" marR="0" rtl="0" algn="ctr">
                        <a:spcBef>
                          <a:spcPts val="0"/>
                        </a:spcBef>
                        <a:spcAft>
                          <a:spcPts val="0"/>
                        </a:spcAft>
                        <a:buNone/>
                      </a:pPr>
                      <a:r>
                        <a:rPr lang="en" sz="900" u="none" cap="none" strike="noStrike"/>
                        <a:t>0.3772</a:t>
                      </a:r>
                      <a:endParaRPr sz="900" u="none" cap="none" strike="noStrike">
                        <a:latin typeface="Calibri"/>
                        <a:ea typeface="Calibri"/>
                        <a:cs typeface="Calibri"/>
                        <a:sym typeface="Calibri"/>
                      </a:endParaRPr>
                    </a:p>
                  </a:txBody>
                  <a:tcPr marT="0" marB="0" marR="51425" marL="51425" anchor="ctr">
                    <a:solidFill>
                      <a:srgbClr val="D8D8D8"/>
                    </a:solidFill>
                  </a:tcPr>
                </a:tc>
                <a:tc hMerge="1"/>
              </a:tr>
            </a:tbl>
          </a:graphicData>
        </a:graphic>
      </p:graphicFrame>
      <p:graphicFrame>
        <p:nvGraphicFramePr>
          <p:cNvPr id="405" name="Google Shape;405;p52"/>
          <p:cNvGraphicFramePr/>
          <p:nvPr/>
        </p:nvGraphicFramePr>
        <p:xfrm>
          <a:off x="4799625" y="262966"/>
          <a:ext cx="3000000" cy="3000000"/>
        </p:xfrm>
        <a:graphic>
          <a:graphicData uri="http://schemas.openxmlformats.org/drawingml/2006/table">
            <a:tbl>
              <a:tblPr bandRow="1" firstRow="1">
                <a:noFill/>
                <a:tableStyleId>{38107A33-2D06-4054-B547-FBAB88F0A0D5}</a:tableStyleId>
              </a:tblPr>
              <a:tblGrid>
                <a:gridCol w="678675"/>
                <a:gridCol w="678675"/>
                <a:gridCol w="678675"/>
                <a:gridCol w="678675"/>
                <a:gridCol w="678675"/>
                <a:gridCol w="678675"/>
              </a:tblGrid>
              <a:tr h="202500">
                <a:tc>
                  <a:txBody>
                    <a:bodyPr/>
                    <a:lstStyle/>
                    <a:p>
                      <a:pPr indent="0" lvl="0" marL="0" marR="0" rtl="0" algn="ctr">
                        <a:spcBef>
                          <a:spcPts val="0"/>
                        </a:spcBef>
                        <a:spcAft>
                          <a:spcPts val="0"/>
                        </a:spcAft>
                        <a:buNone/>
                      </a:pPr>
                      <a:r>
                        <a:rPr lang="en" sz="900" u="none" cap="none" strike="noStrike"/>
                        <a:t>Age=0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900" u="none" cap="none" strike="noStrike"/>
                        <a:t>Age=1</a:t>
                      </a:r>
                      <a:endParaRPr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tcP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Alcohol=0</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t>111</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0→</a:t>
                      </a:r>
                      <a:r>
                        <a:rPr lang="en" sz="900" u="none" cap="none" strike="noStrike">
                          <a:solidFill>
                            <a:schemeClr val="accent5"/>
                          </a:solidFill>
                        </a:rPr>
                        <a:t>0.5</a:t>
                      </a:r>
                      <a:endParaRPr sz="900" u="none" cap="none" strike="noStrike">
                        <a:solidFill>
                          <a:schemeClr val="accent5"/>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900" u="none" cap="none" strike="noStrike">
                          <a:solidFill>
                            <a:schemeClr val="lt1"/>
                          </a:solidFill>
                        </a:rPr>
                        <a:t>Alcohol=0</a:t>
                      </a:r>
                      <a:endParaRPr b="1" sz="900" u="none" cap="none" strike="noStrike">
                        <a:solidFill>
                          <a:schemeClr val="lt1"/>
                        </a:solidFill>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t>642</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155</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Alcohol=1</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t>4</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1</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900" u="none" cap="none" strike="noStrike">
                          <a:solidFill>
                            <a:schemeClr val="lt1"/>
                          </a:solidFill>
                        </a:rPr>
                        <a:t>Alcohol=1</a:t>
                      </a:r>
                      <a:endParaRPr b="1" sz="900" u="none" cap="none" strike="noStrike">
                        <a:solidFill>
                          <a:schemeClr val="lt1"/>
                        </a:solidFill>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t>22</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40</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55.5 (0.9977)</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lnB cap="flat" cmpd="sng" w="57150">
                      <a:solidFill>
                        <a:schemeClr val="lt1"/>
                      </a:solidFill>
                      <a:prstDash val="solid"/>
                      <a:round/>
                      <a:headEnd len="sm" w="sm" type="none"/>
                      <a:tailEnd len="sm" w="sm" type="none"/>
                    </a:lnB>
                  </a:tcPr>
                </a:tc>
                <a:tc hMerge="1"/>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solidFill>
                            <a:srgbClr val="FF0000"/>
                          </a:solidFill>
                          <a:latin typeface="Calibri"/>
                          <a:ea typeface="Calibri"/>
                          <a:cs typeface="Calibri"/>
                          <a:sym typeface="Calibri"/>
                        </a:rPr>
                        <a:t>7.530 (5.687e-13)</a:t>
                      </a:r>
                      <a:endParaRPr sz="900" u="none" cap="none" strike="noStrike">
                        <a:solidFill>
                          <a:srgbClr val="FF0000"/>
                        </a:solidFill>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hMerge="1"/>
              </a:tr>
              <a:tr h="202500">
                <a:tc gridSpan="2">
                  <a:txBody>
                    <a:bodyPr/>
                    <a:lstStyle/>
                    <a:p>
                      <a:pPr indent="0" lvl="0" marL="0" marR="0" rtl="0" algn="ctr">
                        <a:spcBef>
                          <a:spcPts val="0"/>
                        </a:spcBef>
                        <a:spcAft>
                          <a:spcPts val="0"/>
                        </a:spcAft>
                        <a:buNone/>
                      </a:pPr>
                      <a:r>
                        <a:rPr b="1" lang="en" sz="900" u="none" cap="none" strike="noStrike"/>
                        <a:t>Mantel-Haenszel OR</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t>7.7718</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a:txBody>
                    <a:bodyPr/>
                    <a:lstStyle/>
                    <a:p>
                      <a:pPr indent="0" lvl="0" marL="0" marR="0" rtl="0" algn="ctr">
                        <a:spcBef>
                          <a:spcPts val="0"/>
                        </a:spcBef>
                        <a:spcAft>
                          <a:spcPts val="0"/>
                        </a:spcAft>
                        <a:buNone/>
                      </a:pPr>
                      <a:r>
                        <a:rPr lang="en" sz="900" u="none" cap="none" strike="noStrike"/>
                        <a:t>95%CI</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gridSpan="2">
                  <a:txBody>
                    <a:bodyPr/>
                    <a:lstStyle/>
                    <a:p>
                      <a:pPr indent="0" lvl="0" marL="0" marR="0" rtl="0" algn="ctr">
                        <a:spcBef>
                          <a:spcPts val="0"/>
                        </a:spcBef>
                        <a:spcAft>
                          <a:spcPts val="0"/>
                        </a:spcAft>
                        <a:buNone/>
                      </a:pPr>
                      <a:r>
                        <a:rPr lang="en" sz="900" u="none" cap="none" strike="noStrike"/>
                        <a:t>4.5106, 13.3909 </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r>
              <a:tr h="202500">
                <a:tc gridSpan="3">
                  <a:txBody>
                    <a:bodyPr/>
                    <a:lstStyle/>
                    <a:p>
                      <a:pPr indent="0" lvl="0" marL="0" marR="0" rtl="0" algn="ctr">
                        <a:spcBef>
                          <a:spcPts val="0"/>
                        </a:spcBef>
                        <a:spcAft>
                          <a:spcPts val="0"/>
                        </a:spcAft>
                        <a:buNone/>
                      </a:pPr>
                      <a:r>
                        <a:rPr b="1" i="0" lang="en" sz="900" u="none" cap="none" strike="noStrike"/>
                        <a:t>Breslow-Day Test of OR</a:t>
                      </a:r>
                      <a:endParaRPr b="1" i="0" sz="900" u="none" cap="none" strike="noStrike">
                        <a:latin typeface="Calibri"/>
                        <a:ea typeface="Calibri"/>
                        <a:cs typeface="Calibri"/>
                        <a:sym typeface="Calibri"/>
                      </a:endParaRPr>
                    </a:p>
                  </a:txBody>
                  <a:tcPr marT="0" marB="0" marR="51425" marL="51425" anchor="ctr">
                    <a:solidFill>
                      <a:srgbClr val="D8D8D8"/>
                    </a:solidFill>
                  </a:tcPr>
                </a:tc>
                <a:tc hMerge="1"/>
                <a:tc hMerge="1"/>
                <a:tc>
                  <a:txBody>
                    <a:bodyPr/>
                    <a:lstStyle/>
                    <a:p>
                      <a:pPr indent="0" lvl="0" marL="0" marR="0" rtl="0" algn="ctr">
                        <a:spcBef>
                          <a:spcPts val="0"/>
                        </a:spcBef>
                        <a:spcAft>
                          <a:spcPts val="0"/>
                        </a:spcAft>
                        <a:buNone/>
                      </a:pPr>
                      <a:r>
                        <a:rPr b="1" lang="en" sz="900" u="none" cap="none" strike="noStrike"/>
                        <a:t>p-value</a:t>
                      </a:r>
                      <a:endParaRPr b="1" sz="900" u="none" cap="none" strike="noStrike">
                        <a:latin typeface="Calibri"/>
                        <a:ea typeface="Calibri"/>
                        <a:cs typeface="Calibri"/>
                        <a:sym typeface="Calibri"/>
                      </a:endParaRPr>
                    </a:p>
                  </a:txBody>
                  <a:tcPr marT="0" marB="0" marR="51425" marL="51425" anchor="ctr">
                    <a:solidFill>
                      <a:srgbClr val="D8D8D8"/>
                    </a:solidFill>
                  </a:tcPr>
                </a:tc>
                <a:tc gridSpan="2">
                  <a:txBody>
                    <a:bodyPr/>
                    <a:lstStyle/>
                    <a:p>
                      <a:pPr indent="0" lvl="0" marL="0" marR="0" rtl="0" algn="ctr">
                        <a:spcBef>
                          <a:spcPts val="0"/>
                        </a:spcBef>
                        <a:spcAft>
                          <a:spcPts val="0"/>
                        </a:spcAft>
                        <a:buNone/>
                      </a:pPr>
                      <a:r>
                        <a:rPr lang="en" sz="900" u="none" cap="none" strike="noStrike"/>
                        <a:t>0.0772</a:t>
                      </a:r>
                      <a:endParaRPr sz="900" u="none" cap="none" strike="noStrike">
                        <a:latin typeface="Calibri"/>
                        <a:ea typeface="Calibri"/>
                        <a:cs typeface="Calibri"/>
                        <a:sym typeface="Calibri"/>
                      </a:endParaRPr>
                    </a:p>
                  </a:txBody>
                  <a:tcPr marT="0" marB="0" marR="51425" marL="51425" anchor="ctr">
                    <a:solidFill>
                      <a:srgbClr val="D8D8D8"/>
                    </a:solidFill>
                  </a:tcPr>
                </a:tc>
                <a:tc hMerge="1"/>
              </a:tr>
            </a:tbl>
          </a:graphicData>
        </a:graphic>
      </p:graphicFrame>
      <p:graphicFrame>
        <p:nvGraphicFramePr>
          <p:cNvPr id="406" name="Google Shape;406;p52"/>
          <p:cNvGraphicFramePr/>
          <p:nvPr/>
        </p:nvGraphicFramePr>
        <p:xfrm>
          <a:off x="4799625" y="1539751"/>
          <a:ext cx="3000000" cy="3000000"/>
        </p:xfrm>
        <a:graphic>
          <a:graphicData uri="http://schemas.openxmlformats.org/drawingml/2006/table">
            <a:tbl>
              <a:tblPr bandRow="1" firstRow="1">
                <a:noFill/>
                <a:tableStyleId>{38107A33-2D06-4054-B547-FBAB88F0A0D5}</a:tableStyleId>
              </a:tblPr>
              <a:tblGrid>
                <a:gridCol w="678675"/>
                <a:gridCol w="678675"/>
                <a:gridCol w="678675"/>
                <a:gridCol w="678675"/>
                <a:gridCol w="678675"/>
                <a:gridCol w="678675"/>
              </a:tblGrid>
              <a:tr h="202500">
                <a:tc>
                  <a:txBody>
                    <a:bodyPr/>
                    <a:lstStyle/>
                    <a:p>
                      <a:pPr indent="0" lvl="0" marL="0" marR="0" rtl="0" algn="ctr">
                        <a:spcBef>
                          <a:spcPts val="0"/>
                        </a:spcBef>
                        <a:spcAft>
                          <a:spcPts val="0"/>
                        </a:spcAft>
                        <a:buNone/>
                      </a:pPr>
                      <a:r>
                        <a:rPr lang="en" sz="800" u="none" cap="none" strike="noStrike"/>
                        <a:t>Smoking=0</a:t>
                      </a:r>
                      <a:endParaRPr sz="8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800" u="none" cap="none" strike="noStrike"/>
                        <a:t>Smoking=1</a:t>
                      </a:r>
                      <a:endParaRPr sz="8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tcP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Alcohol=0</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t>439</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62</a:t>
                      </a:r>
                      <a:endParaRPr sz="900" u="none" cap="none" strike="noStrike">
                        <a:solidFill>
                          <a:srgbClr val="FF0000"/>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Alcohol=0</a:t>
                      </a:r>
                      <a:endParaRPr b="1" sz="8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314</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93</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Alcohol=1</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t>8</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16</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Alcohol=1</a:t>
                      </a:r>
                      <a:endParaRPr b="1" sz="8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18</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25</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solidFill>
                            <a:srgbClr val="FF0000"/>
                          </a:solidFill>
                          <a:latin typeface="Calibri"/>
                          <a:ea typeface="Calibri"/>
                          <a:cs typeface="Calibri"/>
                          <a:sym typeface="Calibri"/>
                        </a:rPr>
                        <a:t>14.161 (p=5.186e-09)</a:t>
                      </a:r>
                      <a:endParaRPr sz="900" u="none" cap="none" strike="noStrike">
                        <a:solidFill>
                          <a:srgbClr val="FF0000"/>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lnB cap="flat" cmpd="sng" w="57150">
                      <a:solidFill>
                        <a:schemeClr val="lt1"/>
                      </a:solidFill>
                      <a:prstDash val="solid"/>
                      <a:round/>
                      <a:headEnd len="sm" w="sm" type="none"/>
                      <a:tailEnd len="sm" w="sm" type="none"/>
                    </a:lnB>
                  </a:tcPr>
                </a:tc>
                <a:tc hMerge="1"/>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solidFill>
                            <a:srgbClr val="FF0000"/>
                          </a:solidFill>
                          <a:latin typeface="Calibri"/>
                          <a:ea typeface="Calibri"/>
                          <a:cs typeface="Calibri"/>
                          <a:sym typeface="Calibri"/>
                        </a:rPr>
                        <a:t>4.689 (p=3.012e-06)</a:t>
                      </a:r>
                      <a:endParaRPr sz="900" u="none" cap="none" strike="noStrike">
                        <a:solidFill>
                          <a:srgbClr val="FF0000"/>
                        </a:solidFill>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hMerge="1"/>
              </a:tr>
              <a:tr h="202500">
                <a:tc gridSpan="2">
                  <a:txBody>
                    <a:bodyPr/>
                    <a:lstStyle/>
                    <a:p>
                      <a:pPr indent="0" lvl="0" marL="0" marR="0" rtl="0" algn="ctr">
                        <a:spcBef>
                          <a:spcPts val="0"/>
                        </a:spcBef>
                        <a:spcAft>
                          <a:spcPts val="0"/>
                        </a:spcAft>
                        <a:buNone/>
                      </a:pPr>
                      <a:r>
                        <a:rPr b="1" lang="en" sz="900" u="none" cap="none" strike="noStrike"/>
                        <a:t>Mantel-Haenszel OR</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t>6.6077</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a:txBody>
                    <a:bodyPr/>
                    <a:lstStyle/>
                    <a:p>
                      <a:pPr indent="0" lvl="0" marL="0" marR="0" rtl="0" algn="ctr">
                        <a:spcBef>
                          <a:spcPts val="0"/>
                        </a:spcBef>
                        <a:spcAft>
                          <a:spcPts val="0"/>
                        </a:spcAft>
                        <a:buNone/>
                      </a:pPr>
                      <a:r>
                        <a:rPr lang="en" sz="900" u="none" cap="none" strike="noStrike"/>
                        <a:t>95%CI</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gridSpan="2">
                  <a:txBody>
                    <a:bodyPr/>
                    <a:lstStyle/>
                    <a:p>
                      <a:pPr indent="0" lvl="0" marL="0" marR="0" rtl="0" algn="ctr">
                        <a:spcBef>
                          <a:spcPts val="0"/>
                        </a:spcBef>
                        <a:spcAft>
                          <a:spcPts val="0"/>
                        </a:spcAft>
                        <a:buNone/>
                      </a:pPr>
                      <a:r>
                        <a:rPr lang="en" sz="900" u="none" cap="none" strike="noStrike"/>
                        <a:t>3.9231, 11.1294 </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r>
              <a:tr h="202500">
                <a:tc gridSpan="3">
                  <a:txBody>
                    <a:bodyPr/>
                    <a:lstStyle/>
                    <a:p>
                      <a:pPr indent="0" lvl="0" marL="0" marR="0" rtl="0" algn="ctr">
                        <a:spcBef>
                          <a:spcPts val="0"/>
                        </a:spcBef>
                        <a:spcAft>
                          <a:spcPts val="0"/>
                        </a:spcAft>
                        <a:buNone/>
                      </a:pPr>
                      <a:r>
                        <a:rPr b="1" lang="en" sz="900" u="none" cap="none" strike="noStrike"/>
                        <a:t>Breslow-Day Test of OR</a:t>
                      </a:r>
                      <a:endParaRPr b="1" sz="900" u="none" cap="none" strike="noStrike">
                        <a:latin typeface="Calibri"/>
                        <a:ea typeface="Calibri"/>
                        <a:cs typeface="Calibri"/>
                        <a:sym typeface="Calibri"/>
                      </a:endParaRPr>
                    </a:p>
                  </a:txBody>
                  <a:tcPr marT="0" marB="0" marR="51425" marL="51425" anchor="ctr">
                    <a:solidFill>
                      <a:srgbClr val="D8D8D8"/>
                    </a:solidFill>
                  </a:tcPr>
                </a:tc>
                <a:tc hMerge="1"/>
                <a:tc hMerge="1"/>
                <a:tc>
                  <a:txBody>
                    <a:bodyPr/>
                    <a:lstStyle/>
                    <a:p>
                      <a:pPr indent="0" lvl="0" marL="0" marR="0" rtl="0" algn="ctr">
                        <a:spcBef>
                          <a:spcPts val="0"/>
                        </a:spcBef>
                        <a:spcAft>
                          <a:spcPts val="0"/>
                        </a:spcAft>
                        <a:buNone/>
                      </a:pPr>
                      <a:r>
                        <a:rPr b="1" lang="en" sz="900" u="none" cap="none" strike="noStrike"/>
                        <a:t>p-value</a:t>
                      </a:r>
                      <a:endParaRPr b="1" sz="900" u="none" cap="none" strike="noStrike">
                        <a:latin typeface="Calibri"/>
                        <a:ea typeface="Calibri"/>
                        <a:cs typeface="Calibri"/>
                        <a:sym typeface="Calibri"/>
                      </a:endParaRPr>
                    </a:p>
                  </a:txBody>
                  <a:tcPr marT="0" marB="0" marR="51425" marL="51425" anchor="ctr">
                    <a:solidFill>
                      <a:srgbClr val="D8D8D8"/>
                    </a:solidFill>
                  </a:tcPr>
                </a:tc>
                <a:tc gridSpan="2">
                  <a:txBody>
                    <a:bodyPr/>
                    <a:lstStyle/>
                    <a:p>
                      <a:pPr indent="0" lvl="0" marL="0" marR="0" rtl="0" algn="ctr">
                        <a:spcBef>
                          <a:spcPts val="0"/>
                        </a:spcBef>
                        <a:spcAft>
                          <a:spcPts val="0"/>
                        </a:spcAft>
                        <a:buNone/>
                      </a:pPr>
                      <a:r>
                        <a:rPr b="1" lang="en" sz="900" u="none" cap="none" strike="noStrike">
                          <a:solidFill>
                            <a:srgbClr val="FF0000"/>
                          </a:solidFill>
                        </a:rPr>
                        <a:t>0.0453</a:t>
                      </a:r>
                      <a:endParaRPr b="1" sz="900" u="none" cap="none" strike="noStrike">
                        <a:solidFill>
                          <a:srgbClr val="FF0000"/>
                        </a:solidFill>
                        <a:latin typeface="Calibri"/>
                        <a:ea typeface="Calibri"/>
                        <a:cs typeface="Calibri"/>
                        <a:sym typeface="Calibri"/>
                      </a:endParaRPr>
                    </a:p>
                  </a:txBody>
                  <a:tcPr marT="0" marB="0" marR="51425" marL="51425" anchor="ctr">
                    <a:solidFill>
                      <a:srgbClr val="D8D8D8"/>
                    </a:solidFill>
                  </a:tcPr>
                </a:tc>
                <a:tc hMerge="1"/>
              </a:tr>
            </a:tbl>
          </a:graphicData>
        </a:graphic>
      </p:graphicFrame>
      <p:sp>
        <p:nvSpPr>
          <p:cNvPr id="407" name="Google Shape;407;p52"/>
          <p:cNvSpPr txBox="1"/>
          <p:nvPr/>
        </p:nvSpPr>
        <p:spPr>
          <a:xfrm>
            <a:off x="197987" y="4184027"/>
            <a:ext cx="4503900" cy="8229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34275" lIns="68575" spcFirstLastPara="1" rIns="68575" wrap="square" tIns="81000">
            <a:noAutofit/>
          </a:bodyPr>
          <a:lstStyle/>
          <a:p>
            <a:pPr indent="0" lvl="0" marL="0" marR="0" rtl="0" algn="just">
              <a:lnSpc>
                <a:spcPct val="90000"/>
              </a:lnSpc>
              <a:spcBef>
                <a:spcPts val="0"/>
              </a:spcBef>
              <a:spcAft>
                <a:spcPts val="0"/>
              </a:spcAft>
              <a:buClr>
                <a:srgbClr val="002060"/>
              </a:buClr>
              <a:buSzPts val="1100"/>
              <a:buFont typeface="Arial"/>
              <a:buNone/>
            </a:pPr>
            <a:r>
              <a:rPr b="1" lang="en" sz="1100">
                <a:solidFill>
                  <a:srgbClr val="002060"/>
                </a:solidFill>
                <a:latin typeface="Arial"/>
                <a:ea typeface="Arial"/>
                <a:cs typeface="Arial"/>
                <a:sym typeface="Arial"/>
              </a:rPr>
              <a:t>分析</a:t>
            </a:r>
            <a:endParaRPr b="1" sz="1100">
              <a:solidFill>
                <a:srgbClr val="002060"/>
              </a:solidFill>
              <a:latin typeface="Arial"/>
              <a:ea typeface="Arial"/>
              <a:cs typeface="Arial"/>
              <a:sym typeface="Arial"/>
            </a:endParaRPr>
          </a:p>
          <a:p>
            <a:pPr indent="-171450" lvl="0" marL="177800" marR="0" rtl="0" algn="just">
              <a:lnSpc>
                <a:spcPct val="90000"/>
              </a:lnSpc>
              <a:spcBef>
                <a:spcPts val="800"/>
              </a:spcBef>
              <a:spcAft>
                <a:spcPts val="0"/>
              </a:spcAft>
              <a:buClr>
                <a:srgbClr val="002060"/>
              </a:buClr>
              <a:buSzPts val="1100"/>
              <a:buFont typeface="Arial"/>
              <a:buChar char="•"/>
            </a:pPr>
            <a:r>
              <a:rPr b="1" lang="en" sz="1100">
                <a:solidFill>
                  <a:srgbClr val="002060"/>
                </a:solidFill>
                <a:latin typeface="Arial"/>
                <a:ea typeface="Arial"/>
                <a:cs typeface="Arial"/>
                <a:sym typeface="Arial"/>
              </a:rPr>
              <a:t>Smoking &amp; Alcohol 具交互作用，Alcohol對Age可能有交互作用</a:t>
            </a:r>
            <a:endParaRPr b="1" sz="1100">
              <a:solidFill>
                <a:srgbClr val="002060"/>
              </a:solidFill>
              <a:latin typeface="Arial"/>
              <a:ea typeface="Arial"/>
              <a:cs typeface="Arial"/>
              <a:sym typeface="Arial"/>
            </a:endParaRPr>
          </a:p>
          <a:p>
            <a:pPr indent="-171450" lvl="0" marL="177800" marR="0" rtl="0" algn="just">
              <a:lnSpc>
                <a:spcPct val="90000"/>
              </a:lnSpc>
              <a:spcBef>
                <a:spcPts val="800"/>
              </a:spcBef>
              <a:spcAft>
                <a:spcPts val="0"/>
              </a:spcAft>
              <a:buClr>
                <a:srgbClr val="002060"/>
              </a:buClr>
              <a:buSzPts val="1100"/>
              <a:buFont typeface="Arial"/>
              <a:buChar char="•"/>
            </a:pPr>
            <a:r>
              <a:rPr b="1" lang="en" sz="1100">
                <a:solidFill>
                  <a:srgbClr val="002060"/>
                </a:solidFill>
                <a:latin typeface="Arial"/>
                <a:ea typeface="Arial"/>
                <a:cs typeface="Arial"/>
                <a:sym typeface="Arial"/>
              </a:rPr>
              <a:t>Smoking對Alcohol 具干擾作用，Alcohol對Age 具干擾作用</a:t>
            </a:r>
            <a:endParaRPr b="1" sz="1100">
              <a:solidFill>
                <a:srgbClr val="002060"/>
              </a:solidFill>
              <a:latin typeface="Arial"/>
              <a:ea typeface="Arial"/>
              <a:cs typeface="Arial"/>
              <a:sym typeface="Arial"/>
            </a:endParaRPr>
          </a:p>
          <a:p>
            <a:pPr indent="-101600" lvl="0" marL="177800" marR="0" rtl="0" algn="just">
              <a:lnSpc>
                <a:spcPct val="90000"/>
              </a:lnSpc>
              <a:spcBef>
                <a:spcPts val="800"/>
              </a:spcBef>
              <a:spcAft>
                <a:spcPts val="0"/>
              </a:spcAft>
              <a:buClr>
                <a:schemeClr val="dk1"/>
              </a:buClr>
              <a:buSzPts val="1100"/>
              <a:buFont typeface="Arial"/>
              <a:buNone/>
            </a:pPr>
            <a:r>
              <a:t/>
            </a:r>
            <a:endParaRPr b="1" sz="1100">
              <a:solidFill>
                <a:srgbClr val="002060"/>
              </a:solidFill>
              <a:latin typeface="Arial"/>
              <a:ea typeface="Arial"/>
              <a:cs typeface="Arial"/>
              <a:sym typeface="Arial"/>
            </a:endParaRPr>
          </a:p>
          <a:p>
            <a:pPr indent="0" lvl="0" marL="0" marR="0" rtl="0" algn="just">
              <a:lnSpc>
                <a:spcPct val="90000"/>
              </a:lnSpc>
              <a:spcBef>
                <a:spcPts val="800"/>
              </a:spcBef>
              <a:spcAft>
                <a:spcPts val="0"/>
              </a:spcAft>
              <a:buClr>
                <a:schemeClr val="dk1"/>
              </a:buClr>
              <a:buSzPts val="1100"/>
              <a:buFont typeface="Arial"/>
              <a:buNone/>
            </a:pPr>
            <a:r>
              <a:t/>
            </a:r>
            <a:endParaRPr b="1" sz="1100">
              <a:solidFill>
                <a:srgbClr val="002060"/>
              </a:solidFill>
              <a:latin typeface="Arial"/>
              <a:ea typeface="Arial"/>
              <a:cs typeface="Arial"/>
              <a:sym typeface="Arial"/>
            </a:endParaRPr>
          </a:p>
          <a:p>
            <a:pPr indent="0" lvl="0" marL="0" marR="0" rtl="0" algn="just">
              <a:lnSpc>
                <a:spcPct val="90000"/>
              </a:lnSpc>
              <a:spcBef>
                <a:spcPts val="800"/>
              </a:spcBef>
              <a:spcAft>
                <a:spcPts val="0"/>
              </a:spcAft>
              <a:buClr>
                <a:schemeClr val="dk1"/>
              </a:buClr>
              <a:buSzPts val="1100"/>
              <a:buFont typeface="Arial"/>
              <a:buNone/>
            </a:pPr>
            <a:r>
              <a:t/>
            </a:r>
            <a:endParaRPr sz="1100">
              <a:solidFill>
                <a:srgbClr val="002060"/>
              </a:solidFill>
              <a:latin typeface="Arial"/>
              <a:ea typeface="Arial"/>
              <a:cs typeface="Arial"/>
              <a:sym typeface="Arial"/>
            </a:endParaRPr>
          </a:p>
        </p:txBody>
      </p:sp>
      <p:sp>
        <p:nvSpPr>
          <p:cNvPr id="408" name="Google Shape;408;p52"/>
          <p:cNvSpPr/>
          <p:nvPr/>
        </p:nvSpPr>
        <p:spPr>
          <a:xfrm>
            <a:off x="197987" y="262966"/>
            <a:ext cx="383100" cy="1215000"/>
          </a:xfrm>
          <a:prstGeom prst="roundRect">
            <a:avLst>
              <a:gd fmla="val 16667" name="adj"/>
            </a:avLst>
          </a:prstGeom>
          <a:solidFill>
            <a:schemeClr val="lt1"/>
          </a:solidFill>
          <a:ln cap="flat" cmpd="sng" w="12700">
            <a:solidFill>
              <a:schemeClr val="accent5"/>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9" name="Google Shape;409;p52"/>
          <p:cNvSpPr txBox="1"/>
          <p:nvPr/>
        </p:nvSpPr>
        <p:spPr>
          <a:xfrm>
            <a:off x="198025" y="344575"/>
            <a:ext cx="383100" cy="1133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002060"/>
                </a:solidFill>
                <a:latin typeface="Arial"/>
                <a:ea typeface="Arial"/>
                <a:cs typeface="Arial"/>
                <a:sym typeface="Arial"/>
              </a:rPr>
              <a:t>以年齡分層</a:t>
            </a:r>
            <a:endParaRPr sz="1100"/>
          </a:p>
        </p:txBody>
      </p:sp>
      <p:graphicFrame>
        <p:nvGraphicFramePr>
          <p:cNvPr id="410" name="Google Shape;410;p52"/>
          <p:cNvGraphicFramePr/>
          <p:nvPr/>
        </p:nvGraphicFramePr>
        <p:xfrm>
          <a:off x="4799626" y="4184026"/>
          <a:ext cx="3000000" cy="3000000"/>
        </p:xfrm>
        <a:graphic>
          <a:graphicData uri="http://schemas.openxmlformats.org/drawingml/2006/table">
            <a:tbl>
              <a:tblPr bandRow="1" firstRow="1">
                <a:noFill/>
                <a:tableStyleId>{4AF1E1FB-DB30-4695-99B9-CD9D21F8548D}</a:tableStyleId>
              </a:tblPr>
              <a:tblGrid>
                <a:gridCol w="956875"/>
                <a:gridCol w="489225"/>
                <a:gridCol w="697850"/>
                <a:gridCol w="950525"/>
                <a:gridCol w="977600"/>
              </a:tblGrid>
              <a:tr h="190375">
                <a:tc>
                  <a:txBody>
                    <a:bodyPr/>
                    <a:lstStyle/>
                    <a:p>
                      <a:pPr indent="0" lvl="0" marL="0" marR="0" rtl="0" algn="ctr">
                        <a:spcBef>
                          <a:spcPts val="0"/>
                        </a:spcBef>
                        <a:spcAft>
                          <a:spcPts val="0"/>
                        </a:spcAft>
                        <a:buNone/>
                      </a:pPr>
                      <a:r>
                        <a:rPr lang="en" sz="900" u="none" cap="none" strike="noStrike"/>
                        <a:t>變項</a:t>
                      </a:r>
                      <a:endParaRPr sz="1100"/>
                    </a:p>
                  </a:txBody>
                  <a:tcPr marT="34300" marB="34300" marR="68600" marL="68600" anchor="ctr"/>
                </a:tc>
                <a:tc>
                  <a:txBody>
                    <a:bodyPr/>
                    <a:lstStyle/>
                    <a:p>
                      <a:pPr indent="0" lvl="0" marL="0" marR="0" rtl="0" algn="ctr">
                        <a:spcBef>
                          <a:spcPts val="0"/>
                        </a:spcBef>
                        <a:spcAft>
                          <a:spcPts val="0"/>
                        </a:spcAft>
                        <a:buNone/>
                      </a:pPr>
                      <a:r>
                        <a:rPr lang="en" sz="900" u="none" cap="none" strike="noStrike"/>
                        <a:t>描述</a:t>
                      </a:r>
                      <a:endParaRPr sz="1100"/>
                    </a:p>
                  </a:txBody>
                  <a:tcPr marT="34300" marB="34300" marR="68600" marL="68600" anchor="ctr"/>
                </a:tc>
                <a:tc>
                  <a:txBody>
                    <a:bodyPr/>
                    <a:lstStyle/>
                    <a:p>
                      <a:pPr indent="0" lvl="0" marL="0" marR="0" rtl="0" algn="ctr">
                        <a:spcBef>
                          <a:spcPts val="0"/>
                        </a:spcBef>
                        <a:spcAft>
                          <a:spcPts val="0"/>
                        </a:spcAft>
                        <a:buNone/>
                      </a:pPr>
                      <a:r>
                        <a:rPr b="1" lang="en" sz="900" u="none" cap="none" strike="noStrike"/>
                        <a:t>Crude-OR</a:t>
                      </a:r>
                      <a:endParaRPr b="1"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95% C.I.</a:t>
                      </a:r>
                      <a:endParaRPr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P-value</a:t>
                      </a:r>
                      <a:endParaRPr sz="900" u="none" cap="none" strike="noStrike"/>
                    </a:p>
                  </a:txBody>
                  <a:tcPr marT="34300" marB="34300" marR="68600" marL="68600" anchor="ctr"/>
                </a:tc>
              </a:tr>
              <a:tr h="114225">
                <a:tc>
                  <a:txBody>
                    <a:bodyPr/>
                    <a:lstStyle/>
                    <a:p>
                      <a:pPr indent="0" lvl="0" marL="0" marR="0" rtl="0" algn="ctr">
                        <a:spcBef>
                          <a:spcPts val="0"/>
                        </a:spcBef>
                        <a:spcAft>
                          <a:spcPts val="0"/>
                        </a:spcAft>
                        <a:buNone/>
                      </a:pPr>
                      <a:r>
                        <a:rPr lang="en" sz="900" u="none" cap="none" strike="noStrike"/>
                        <a:t>Age(日)</a:t>
                      </a:r>
                      <a:endParaRPr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35+</a:t>
                      </a:r>
                      <a:endParaRPr sz="900" u="none" cap="none" strike="noStrike"/>
                    </a:p>
                  </a:txBody>
                  <a:tcPr marT="34300" marB="34300" marR="68600" marL="68600" anchor="ctr"/>
                </a:tc>
                <a:tc>
                  <a:txBody>
                    <a:bodyPr/>
                    <a:lstStyle/>
                    <a:p>
                      <a:pPr indent="0" lvl="0" marL="0" marR="0" rtl="0" algn="ctr">
                        <a:spcBef>
                          <a:spcPts val="0"/>
                        </a:spcBef>
                        <a:spcAft>
                          <a:spcPts val="0"/>
                        </a:spcAft>
                        <a:buNone/>
                      </a:pPr>
                      <a:r>
                        <a:rPr b="1" lang="en" sz="900" u="none" cap="none" strike="noStrike"/>
                        <a:t>33.772</a:t>
                      </a:r>
                      <a:endParaRPr b="1" sz="900" u="none" cap="none" strike="noStrike">
                        <a:solidFill>
                          <a:srgbClr val="FF0000"/>
                        </a:solidFill>
                      </a:endParaRPr>
                    </a:p>
                  </a:txBody>
                  <a:tcPr marT="34300" marB="34300" marR="68600" marL="68600" anchor="ctr"/>
                </a:tc>
                <a:tc>
                  <a:txBody>
                    <a:bodyPr/>
                    <a:lstStyle/>
                    <a:p>
                      <a:pPr indent="0" lvl="0" marL="0" marR="0" rtl="0" algn="ctr">
                        <a:spcBef>
                          <a:spcPts val="0"/>
                        </a:spcBef>
                        <a:spcAft>
                          <a:spcPts val="0"/>
                        </a:spcAft>
                        <a:buNone/>
                      </a:pPr>
                      <a:r>
                        <a:rPr lang="en" sz="900" u="none" cap="none" strike="noStrike"/>
                        <a:t>4.687, 243.363 </a:t>
                      </a:r>
                      <a:endParaRPr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0.0004775</a:t>
                      </a:r>
                      <a:endParaRPr sz="900" u="none" cap="none" strike="noStrike"/>
                    </a:p>
                  </a:txBody>
                  <a:tcPr marT="34300" marB="34300" marR="68600" marL="68600" anchor="ctr"/>
                </a:tc>
              </a:tr>
              <a:tr h="152300">
                <a:tc>
                  <a:txBody>
                    <a:bodyPr/>
                    <a:lstStyle/>
                    <a:p>
                      <a:pPr indent="0" lvl="0" marL="0" marR="0" rtl="0" algn="ctr">
                        <a:spcBef>
                          <a:spcPts val="0"/>
                        </a:spcBef>
                        <a:spcAft>
                          <a:spcPts val="0"/>
                        </a:spcAft>
                        <a:buNone/>
                      </a:pPr>
                      <a:r>
                        <a:rPr lang="en" sz="900" u="none" cap="none" strike="noStrike"/>
                        <a:t>Smoking(克/日)</a:t>
                      </a:r>
                      <a:endParaRPr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10+</a:t>
                      </a:r>
                      <a:endParaRPr sz="900" u="none" cap="none" strike="noStrike"/>
                    </a:p>
                  </a:txBody>
                  <a:tcPr marT="34300" marB="34300" marR="68600" marL="68600" anchor="ctr"/>
                </a:tc>
                <a:tc>
                  <a:txBody>
                    <a:bodyPr/>
                    <a:lstStyle/>
                    <a:p>
                      <a:pPr indent="0" lvl="0" marL="0" marR="0" rtl="0" algn="ctr">
                        <a:spcBef>
                          <a:spcPts val="0"/>
                        </a:spcBef>
                        <a:spcAft>
                          <a:spcPts val="0"/>
                        </a:spcAft>
                        <a:buNone/>
                      </a:pPr>
                      <a:r>
                        <a:rPr b="1" lang="en" sz="900" u="none" cap="none" strike="noStrike"/>
                        <a:t>2.037</a:t>
                      </a:r>
                      <a:endParaRPr b="1" sz="900" u="none" cap="none" strike="noStrike">
                        <a:solidFill>
                          <a:srgbClr val="FF0000"/>
                        </a:solidFill>
                      </a:endParaRPr>
                    </a:p>
                  </a:txBody>
                  <a:tcPr marT="34300" marB="34300" marR="68600" marL="68600" anchor="ctr"/>
                </a:tc>
                <a:tc>
                  <a:txBody>
                    <a:bodyPr/>
                    <a:lstStyle/>
                    <a:p>
                      <a:pPr indent="0" lvl="0" marL="0" marR="0" rtl="0" algn="ctr">
                        <a:spcBef>
                          <a:spcPts val="0"/>
                        </a:spcBef>
                        <a:spcAft>
                          <a:spcPts val="0"/>
                        </a:spcAft>
                        <a:buNone/>
                      </a:pPr>
                      <a:r>
                        <a:rPr lang="en" sz="900" u="none" cap="none" strike="noStrike"/>
                        <a:t>1.480, 2.803 </a:t>
                      </a:r>
                      <a:endParaRPr sz="1100"/>
                    </a:p>
                  </a:txBody>
                  <a:tcPr marT="34300" marB="34300" marR="68600" marL="68600" anchor="ctr"/>
                </a:tc>
                <a:tc>
                  <a:txBody>
                    <a:bodyPr/>
                    <a:lstStyle/>
                    <a:p>
                      <a:pPr indent="0" lvl="0" marL="0" marR="0" rtl="0" algn="ctr">
                        <a:spcBef>
                          <a:spcPts val="0"/>
                        </a:spcBef>
                        <a:spcAft>
                          <a:spcPts val="0"/>
                        </a:spcAft>
                        <a:buNone/>
                      </a:pPr>
                      <a:r>
                        <a:rPr lang="en" sz="900" u="none" cap="none" strike="noStrike"/>
                        <a:t>1.263e-05</a:t>
                      </a:r>
                      <a:endParaRPr sz="900" u="none" cap="none" strike="noStrike"/>
                    </a:p>
                  </a:txBody>
                  <a:tcPr marT="34300" marB="34300" marR="68600" marL="68600" anchor="ctr"/>
                </a:tc>
              </a:tr>
              <a:tr h="114225">
                <a:tc>
                  <a:txBody>
                    <a:bodyPr/>
                    <a:lstStyle/>
                    <a:p>
                      <a:pPr indent="0" lvl="0" marL="0" marR="0" rtl="0" algn="ctr">
                        <a:spcBef>
                          <a:spcPts val="0"/>
                        </a:spcBef>
                        <a:spcAft>
                          <a:spcPts val="0"/>
                        </a:spcAft>
                        <a:buNone/>
                      </a:pPr>
                      <a:r>
                        <a:rPr lang="en" sz="900" u="none" cap="none" strike="noStrike"/>
                        <a:t>Alcohol(克/日)</a:t>
                      </a:r>
                      <a:endParaRPr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120+</a:t>
                      </a:r>
                      <a:endParaRPr sz="900" u="none" cap="none" strike="noStrike"/>
                    </a:p>
                  </a:txBody>
                  <a:tcPr marT="34300" marB="34300" marR="68600" marL="68600" anchor="ctr"/>
                </a:tc>
                <a:tc>
                  <a:txBody>
                    <a:bodyPr/>
                    <a:lstStyle/>
                    <a:p>
                      <a:pPr indent="0" lvl="0" marL="0" marR="0" rtl="0" algn="ctr">
                        <a:spcBef>
                          <a:spcPts val="0"/>
                        </a:spcBef>
                        <a:spcAft>
                          <a:spcPts val="0"/>
                        </a:spcAft>
                        <a:buNone/>
                      </a:pPr>
                      <a:r>
                        <a:rPr b="1" lang="en" sz="900" u="none" cap="none" strike="noStrike"/>
                        <a:t>7.661</a:t>
                      </a:r>
                      <a:endParaRPr b="1" i="0" sz="900" u="none" cap="none" strike="noStrike">
                        <a:solidFill>
                          <a:srgbClr val="FF0000"/>
                        </a:solidFill>
                        <a:latin typeface="Arial"/>
                        <a:ea typeface="Arial"/>
                        <a:cs typeface="Arial"/>
                        <a:sym typeface="Arial"/>
                      </a:endParaRPr>
                    </a:p>
                  </a:txBody>
                  <a:tcPr marT="28575" marB="28575" marR="28575" marL="28575" anchor="ctr"/>
                </a:tc>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4.550, 12.897</a:t>
                      </a:r>
                      <a:endParaRPr b="0" i="0" sz="900" u="none" cap="none" strike="noStrike">
                        <a:solidFill>
                          <a:srgbClr val="000000"/>
                        </a:solidFill>
                        <a:latin typeface="Arial"/>
                        <a:ea typeface="Arial"/>
                        <a:cs typeface="Arial"/>
                        <a:sym typeface="Arial"/>
                      </a:endParaRPr>
                    </a:p>
                  </a:txBody>
                  <a:tcPr marT="28575" marB="28575" marR="28575" marL="28575" anchor="ctr"/>
                </a:tc>
                <a:tc>
                  <a:txBody>
                    <a:bodyPr/>
                    <a:lstStyle/>
                    <a:p>
                      <a:pPr indent="0" lvl="0" marL="0" marR="0" rtl="0" algn="ctr">
                        <a:spcBef>
                          <a:spcPts val="0"/>
                        </a:spcBef>
                        <a:spcAft>
                          <a:spcPts val="0"/>
                        </a:spcAft>
                        <a:buNone/>
                      </a:pPr>
                      <a:r>
                        <a:rPr lang="en" sz="900" u="none" cap="none" strike="noStrike"/>
                        <a:t>1.84e-14</a:t>
                      </a:r>
                      <a:endParaRPr b="0" i="0" sz="900" u="none" cap="none" strike="noStrike">
                        <a:solidFill>
                          <a:srgbClr val="000000"/>
                        </a:solidFill>
                        <a:latin typeface="Arial"/>
                        <a:ea typeface="Arial"/>
                        <a:cs typeface="Arial"/>
                        <a:sym typeface="Arial"/>
                      </a:endParaRPr>
                    </a:p>
                  </a:txBody>
                  <a:tcPr marT="28575" marB="28575" marR="28575" marL="28575" anchor="ctr"/>
                </a:tc>
              </a:tr>
            </a:tbl>
          </a:graphicData>
        </a:graphic>
      </p:graphicFrame>
      <p:sp>
        <p:nvSpPr>
          <p:cNvPr id="411" name="Google Shape;411;p52"/>
          <p:cNvSpPr/>
          <p:nvPr/>
        </p:nvSpPr>
        <p:spPr>
          <a:xfrm>
            <a:off x="197987" y="1539751"/>
            <a:ext cx="383100" cy="1215000"/>
          </a:xfrm>
          <a:prstGeom prst="roundRect">
            <a:avLst>
              <a:gd fmla="val 16667" name="adj"/>
            </a:avLst>
          </a:prstGeom>
          <a:solidFill>
            <a:schemeClr val="lt1"/>
          </a:solidFill>
          <a:ln cap="flat" cmpd="sng" w="12700">
            <a:solidFill>
              <a:schemeClr val="accent5"/>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2" name="Google Shape;412;p52"/>
          <p:cNvSpPr txBox="1"/>
          <p:nvPr/>
        </p:nvSpPr>
        <p:spPr>
          <a:xfrm>
            <a:off x="198025" y="1621350"/>
            <a:ext cx="383100" cy="1133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002060"/>
                </a:solidFill>
                <a:latin typeface="Arial"/>
                <a:ea typeface="Arial"/>
                <a:cs typeface="Arial"/>
                <a:sym typeface="Arial"/>
              </a:rPr>
              <a:t>以吸菸分層</a:t>
            </a:r>
            <a:endParaRPr sz="1100"/>
          </a:p>
        </p:txBody>
      </p:sp>
      <p:sp>
        <p:nvSpPr>
          <p:cNvPr id="413" name="Google Shape;413;p52"/>
          <p:cNvSpPr/>
          <p:nvPr/>
        </p:nvSpPr>
        <p:spPr>
          <a:xfrm>
            <a:off x="197987" y="2816537"/>
            <a:ext cx="383100" cy="1215000"/>
          </a:xfrm>
          <a:prstGeom prst="roundRect">
            <a:avLst>
              <a:gd fmla="val 16667" name="adj"/>
            </a:avLst>
          </a:prstGeom>
          <a:solidFill>
            <a:schemeClr val="lt1"/>
          </a:solidFill>
          <a:ln cap="flat" cmpd="sng" w="12700">
            <a:solidFill>
              <a:schemeClr val="accent5"/>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4" name="Google Shape;414;p52"/>
          <p:cNvSpPr txBox="1"/>
          <p:nvPr/>
        </p:nvSpPr>
        <p:spPr>
          <a:xfrm>
            <a:off x="149125" y="2898275"/>
            <a:ext cx="480900" cy="1133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400">
                <a:solidFill>
                  <a:srgbClr val="002060"/>
                </a:solidFill>
                <a:latin typeface="Arial"/>
                <a:ea typeface="Arial"/>
                <a:cs typeface="Arial"/>
                <a:sym typeface="Arial"/>
              </a:rPr>
              <a:t>以飲酒分層</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nvSpPr>
        <p:spPr>
          <a:xfrm>
            <a:off x="368978" y="419636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700"/>
              <a:buFont typeface="Arial"/>
              <a:buNone/>
            </a:pPr>
            <a:r>
              <a:t/>
            </a:r>
            <a:endParaRPr sz="2700">
              <a:solidFill>
                <a:schemeClr val="dk1"/>
              </a:solidFill>
              <a:latin typeface="Arial"/>
              <a:ea typeface="Arial"/>
              <a:cs typeface="Arial"/>
              <a:sym typeface="Arial"/>
            </a:endParaRPr>
          </a:p>
        </p:txBody>
      </p:sp>
      <p:sp>
        <p:nvSpPr>
          <p:cNvPr id="421" name="Google Shape;421;p53"/>
          <p:cNvSpPr txBox="1"/>
          <p:nvPr>
            <p:ph idx="1" type="body"/>
          </p:nvPr>
        </p:nvSpPr>
        <p:spPr>
          <a:xfrm>
            <a:off x="455250" y="1331250"/>
            <a:ext cx="4294800" cy="33624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rgbClr val="002060"/>
              </a:buClr>
              <a:buSzPts val="1600"/>
              <a:buChar char="•"/>
            </a:pPr>
            <a:r>
              <a:rPr lang="en" sz="1600">
                <a:solidFill>
                  <a:srgbClr val="002060"/>
                </a:solidFill>
                <a:latin typeface="Arial"/>
                <a:ea typeface="Arial"/>
                <a:cs typeface="Arial"/>
                <a:sym typeface="Arial"/>
              </a:rPr>
              <a:t>經分層分析發現「吸菸x飲酒」、「飲酒x年齡」可能具交互作用，但僅前者於Logistic regression達顯著(p=0.049)且p值不小，確認飲酒與年齡無顯著交互作用。</a:t>
            </a:r>
            <a:endParaRPr sz="1600">
              <a:solidFill>
                <a:srgbClr val="002060"/>
              </a:solidFill>
              <a:latin typeface="Arial"/>
              <a:ea typeface="Arial"/>
              <a:cs typeface="Arial"/>
              <a:sym typeface="Arial"/>
            </a:endParaRPr>
          </a:p>
          <a:p>
            <a:pPr indent="-177800" lvl="0" marL="177800" rtl="0" algn="l">
              <a:lnSpc>
                <a:spcPct val="90000"/>
              </a:lnSpc>
              <a:spcBef>
                <a:spcPts val="800"/>
              </a:spcBef>
              <a:spcAft>
                <a:spcPts val="0"/>
              </a:spcAft>
              <a:buClr>
                <a:srgbClr val="002060"/>
              </a:buClr>
              <a:buSzPts val="1600"/>
              <a:buChar char="•"/>
            </a:pPr>
            <a:r>
              <a:rPr lang="en" sz="1600">
                <a:solidFill>
                  <a:srgbClr val="002060"/>
                </a:solidFill>
                <a:latin typeface="Arial"/>
                <a:ea typeface="Arial"/>
                <a:cs typeface="Arial"/>
                <a:sym typeface="Arial"/>
              </a:rPr>
              <a:t>以原始分組加入「吸菸(共4組)x飲酒(共4組)」交互項：自變項(年齡(2nd組除外)、飲酒、吸菸)與「</a:t>
            </a:r>
            <a:r>
              <a:rPr lang="en" sz="1600">
                <a:solidFill>
                  <a:srgbClr val="C00000"/>
                </a:solidFill>
                <a:latin typeface="Arial"/>
                <a:ea typeface="Arial"/>
                <a:cs typeface="Arial"/>
                <a:sym typeface="Arial"/>
              </a:rPr>
              <a:t>吸菸4th組x飲酒4th組</a:t>
            </a:r>
            <a:r>
              <a:rPr lang="en" sz="1600">
                <a:solidFill>
                  <a:srgbClr val="002060"/>
                </a:solidFill>
                <a:latin typeface="Arial"/>
                <a:ea typeface="Arial"/>
                <a:cs typeface="Arial"/>
                <a:sym typeface="Arial"/>
              </a:rPr>
              <a:t>」交互項(OR=1.052, 95%CI: 1.007, 1.468)，均達統計顯著性</a:t>
            </a:r>
            <a:endParaRPr sz="1600">
              <a:solidFill>
                <a:srgbClr val="002060"/>
              </a:solidFill>
              <a:latin typeface="Arial"/>
              <a:ea typeface="Arial"/>
              <a:cs typeface="Arial"/>
              <a:sym typeface="Arial"/>
            </a:endParaRPr>
          </a:p>
          <a:p>
            <a:pPr indent="0" lvl="1" marL="342900" rtl="0" algn="l">
              <a:lnSpc>
                <a:spcPct val="90000"/>
              </a:lnSpc>
              <a:spcBef>
                <a:spcPts val="400"/>
              </a:spcBef>
              <a:spcAft>
                <a:spcPts val="0"/>
              </a:spcAft>
              <a:buClr>
                <a:schemeClr val="dk1"/>
              </a:buClr>
              <a:buSzPts val="1700"/>
              <a:buNone/>
            </a:pPr>
            <a:r>
              <a:t/>
            </a:r>
            <a:endParaRPr/>
          </a:p>
        </p:txBody>
      </p:sp>
      <p:sp>
        <p:nvSpPr>
          <p:cNvPr id="422" name="Google Shape;422;p53"/>
          <p:cNvSpPr txBox="1"/>
          <p:nvPr>
            <p:ph type="title"/>
          </p:nvPr>
        </p:nvSpPr>
        <p:spPr>
          <a:xfrm>
            <a:off x="455250" y="400775"/>
            <a:ext cx="8182800" cy="4083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002060"/>
              </a:buClr>
              <a:buSzPts val="2400"/>
              <a:buFont typeface="Arial"/>
              <a:buNone/>
            </a:pPr>
            <a:r>
              <a:rPr b="1" lang="en" sz="3000">
                <a:solidFill>
                  <a:srgbClr val="002060"/>
                </a:solidFill>
                <a:latin typeface="Arial"/>
                <a:ea typeface="Arial"/>
                <a:cs typeface="Arial"/>
                <a:sym typeface="Arial"/>
              </a:rPr>
              <a:t>Logistic regression model </a:t>
            </a:r>
            <a:r>
              <a:rPr b="1" lang="en" sz="3000">
                <a:solidFill>
                  <a:srgbClr val="002060"/>
                </a:solidFill>
              </a:rPr>
              <a:t>－觀察交互作用</a:t>
            </a:r>
            <a:endParaRPr sz="3000"/>
          </a:p>
        </p:txBody>
      </p:sp>
      <p:graphicFrame>
        <p:nvGraphicFramePr>
          <p:cNvPr id="423" name="Google Shape;423;p53"/>
          <p:cNvGraphicFramePr/>
          <p:nvPr/>
        </p:nvGraphicFramePr>
        <p:xfrm>
          <a:off x="5010199" y="1360908"/>
          <a:ext cx="3000000" cy="3000000"/>
        </p:xfrm>
        <a:graphic>
          <a:graphicData uri="http://schemas.openxmlformats.org/drawingml/2006/table">
            <a:tbl>
              <a:tblPr bandRow="1" firstCol="1" firstRow="1">
                <a:noFill/>
                <a:tableStyleId>{64B7B02A-79E5-4972-B174-D30C725352B0}</a:tableStyleId>
              </a:tblPr>
              <a:tblGrid>
                <a:gridCol w="922600"/>
                <a:gridCol w="394400"/>
                <a:gridCol w="464800"/>
                <a:gridCol w="1049350"/>
                <a:gridCol w="713850"/>
                <a:gridCol w="349700"/>
              </a:tblGrid>
              <a:tr h="194300">
                <a:tc>
                  <a:txBody>
                    <a:bodyPr/>
                    <a:lstStyle/>
                    <a:p>
                      <a:pPr indent="0" lvl="0" marL="0" marR="0" rtl="0" algn="ctr">
                        <a:spcBef>
                          <a:spcPts val="0"/>
                        </a:spcBef>
                        <a:spcAft>
                          <a:spcPts val="0"/>
                        </a:spcAft>
                        <a:buNone/>
                      </a:pPr>
                      <a:r>
                        <a:rPr lang="en" sz="900" u="none" cap="none" strike="noStrike"/>
                        <a:t>Model </a:t>
                      </a:r>
                      <a:endParaRPr sz="900" u="none" cap="none" strike="noStrike">
                        <a:latin typeface="Calibri"/>
                        <a:ea typeface="Calibri"/>
                        <a:cs typeface="Calibri"/>
                        <a:sym typeface="Calibri"/>
                      </a:endParaRPr>
                    </a:p>
                  </a:txBody>
                  <a:tcPr marT="0" marB="0" marR="51425" marL="51425" anchor="ctr">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900" u="none" cap="none" strike="noStrike"/>
                        <a:t>level</a:t>
                      </a:r>
                      <a:endParaRPr b="1" sz="900" u="none" cap="none" strike="noStrike">
                        <a:solidFill>
                          <a:schemeClr val="lt1"/>
                        </a:solidFill>
                        <a:latin typeface="Arial"/>
                        <a:ea typeface="Arial"/>
                        <a:cs typeface="Arial"/>
                        <a:sym typeface="Arial"/>
                      </a:endParaRPr>
                    </a:p>
                  </a:txBody>
                  <a:tcPr marT="0" marB="0" marR="51425" marL="51425" anchor="ctr">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900" u="none" cap="none" strike="noStrike"/>
                        <a:t>OR</a:t>
                      </a:r>
                      <a:endParaRPr b="1" sz="900" u="none" cap="none" strike="noStrike">
                        <a:solidFill>
                          <a:schemeClr val="lt1"/>
                        </a:solidFill>
                        <a:latin typeface="Arial"/>
                        <a:ea typeface="Arial"/>
                        <a:cs typeface="Arial"/>
                        <a:sym typeface="Arial"/>
                      </a:endParaRPr>
                    </a:p>
                  </a:txBody>
                  <a:tcPr marT="0" marB="0" marR="51425" marL="51425" anchor="ctr">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900" u="none" cap="none" strike="noStrike"/>
                        <a:t>95%CI</a:t>
                      </a:r>
                      <a:endParaRPr sz="900" u="none" cap="none" strike="noStrike">
                        <a:latin typeface="Calibri"/>
                        <a:ea typeface="Calibri"/>
                        <a:cs typeface="Calibri"/>
                        <a:sym typeface="Calibri"/>
                      </a:endParaRPr>
                    </a:p>
                  </a:txBody>
                  <a:tcPr marT="0" marB="0" marR="51425" marL="51425" anchor="ctr">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 sz="900" u="none" cap="none" strike="noStrike"/>
                        <a:t>P-value</a:t>
                      </a:r>
                      <a:endParaRPr sz="900" u="none" cap="none" strike="noStrike">
                        <a:latin typeface="Calibri"/>
                        <a:ea typeface="Calibri"/>
                        <a:cs typeface="Calibri"/>
                        <a:sym typeface="Calibri"/>
                      </a:endParaRPr>
                    </a:p>
                  </a:txBody>
                  <a:tcPr marT="0" marB="0" marR="51425" marL="51425" anchor="ctr">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lnB cap="flat" cmpd="sng" w="38100">
                      <a:solidFill>
                        <a:schemeClr val="lt1"/>
                      </a:solidFill>
                      <a:prstDash val="solid"/>
                      <a:round/>
                      <a:headEnd len="sm" w="sm" type="none"/>
                      <a:tailEnd len="sm" w="sm" type="none"/>
                    </a:lnB>
                  </a:tcPr>
                </a:tc>
              </a:tr>
              <a:tr h="194300">
                <a:tc>
                  <a:txBody>
                    <a:bodyPr/>
                    <a:lstStyle/>
                    <a:p>
                      <a:pPr indent="0" lvl="0" marL="0" marR="0" rtl="0" algn="ctr">
                        <a:spcBef>
                          <a:spcPts val="0"/>
                        </a:spcBef>
                        <a:spcAft>
                          <a:spcPts val="0"/>
                        </a:spcAft>
                        <a:buNone/>
                      </a:pPr>
                      <a:r>
                        <a:rPr lang="en" sz="900" u="none" cap="none" strike="noStrike"/>
                        <a:t>Intercept</a:t>
                      </a:r>
                      <a:endParaRPr b="1" sz="900" u="none" cap="none" strike="noStrike">
                        <a:solidFill>
                          <a:schemeClr val="lt1"/>
                        </a:solidFill>
                        <a:latin typeface="Arial"/>
                        <a:ea typeface="Arial"/>
                        <a:cs typeface="Arial"/>
                        <a:sym typeface="Arial"/>
                      </a:endParaRPr>
                    </a:p>
                  </a:txBody>
                  <a:tcPr marT="0" marB="0" marR="51425" marL="51425" anchor="ctr">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900" u="none" cap="none" strike="noStrike"/>
                        <a:t>-6.601</a:t>
                      </a:r>
                      <a:endParaRPr sz="900" u="none" cap="none" strike="noStrike">
                        <a:solidFill>
                          <a:schemeClr val="dk1"/>
                        </a:solidFill>
                        <a:latin typeface="Arial"/>
                        <a:ea typeface="Arial"/>
                        <a:cs typeface="Arial"/>
                        <a:sym typeface="Arial"/>
                      </a:endParaRPr>
                    </a:p>
                  </a:txBody>
                  <a:tcPr marT="0" marB="0" marR="51425" marL="51425" anchor="ctr">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900" u="none" cap="none" strike="noStrike"/>
                        <a:t>7.359e-05, 0.007</a:t>
                      </a:r>
                      <a:endParaRPr sz="900" u="none" cap="none" strike="noStrike">
                        <a:solidFill>
                          <a:schemeClr val="dk1"/>
                        </a:solidFill>
                        <a:latin typeface="Arial"/>
                        <a:ea typeface="Arial"/>
                        <a:cs typeface="Arial"/>
                        <a:sym typeface="Arial"/>
                      </a:endParaRPr>
                    </a:p>
                  </a:txBody>
                  <a:tcPr marT="0" marB="0" marR="51425" marL="51425" anchor="ctr">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900" u="none" cap="none" strike="noStrike"/>
                        <a:t>3.58e-10</a:t>
                      </a:r>
                      <a:endParaRPr sz="900" u="none" cap="none" strike="noStrike">
                        <a:solidFill>
                          <a:schemeClr val="dk1"/>
                        </a:solidFill>
                        <a:latin typeface="Arial"/>
                        <a:ea typeface="Arial"/>
                        <a:cs typeface="Arial"/>
                        <a:sym typeface="Arial"/>
                      </a:endParaRPr>
                    </a:p>
                  </a:txBody>
                  <a:tcPr marT="0" marB="0" marR="51425" marL="51425" anchor="ctr">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lnT cap="flat" cmpd="sng" w="38100">
                      <a:solidFill>
                        <a:schemeClr val="lt1"/>
                      </a:solidFill>
                      <a:prstDash val="solid"/>
                      <a:round/>
                      <a:headEnd len="sm" w="sm" type="none"/>
                      <a:tailEnd len="sm" w="sm" type="none"/>
                    </a:lnT>
                  </a:tcPr>
                </a:tc>
              </a:tr>
              <a:tr h="194300">
                <a:tc>
                  <a:txBody>
                    <a:bodyPr/>
                    <a:lstStyle/>
                    <a:p>
                      <a:pPr indent="0" lvl="0" marL="0" marR="0" rtl="0" algn="ctr">
                        <a:spcBef>
                          <a:spcPts val="0"/>
                        </a:spcBef>
                        <a:spcAft>
                          <a:spcPts val="0"/>
                        </a:spcAft>
                        <a:buNone/>
                      </a:pPr>
                      <a:r>
                        <a:rPr lang="en" sz="900" u="none" cap="none" strike="noStrike"/>
                        <a:t>Age</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1</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2</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5.200</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0.908, 98.396</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0.12680</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3</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28.931</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5.817, 526.627</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0.00119</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4</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solidFill>
                            <a:srgbClr val="C00000"/>
                          </a:solidFill>
                        </a:rPr>
                        <a:t>58.374</a:t>
                      </a:r>
                      <a:endParaRPr sz="900" u="none" cap="none" strike="noStrike">
                        <a:solidFill>
                          <a:srgbClr val="C00000"/>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11.906, 1058.267</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8.42e-05</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5</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solidFill>
                            <a:srgbClr val="C00000"/>
                          </a:solidFill>
                        </a:rPr>
                        <a:t>98.787</a:t>
                      </a:r>
                      <a:endParaRPr sz="900" u="none" cap="none" strike="noStrike">
                        <a:solidFill>
                          <a:srgbClr val="C00000"/>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19.612,  1807.63</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1.08e-05</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6</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solidFill>
                            <a:srgbClr val="C00000"/>
                          </a:solidFill>
                        </a:rPr>
                        <a:t>90.886</a:t>
                      </a:r>
                      <a:endParaRPr sz="900" u="none" cap="none" strike="noStrike">
                        <a:solidFill>
                          <a:srgbClr val="C00000"/>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15.548,  1745.11</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3.65e-05</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rPr lang="en" sz="900" u="none" cap="none" strike="noStrike"/>
                        <a:t>Smoking</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1</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2</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1.556</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0.990, 2.438</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0.05402</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b="1"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3</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1.656</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0.962, 2.818</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0.06517</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b="1"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4</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solidFill>
                            <a:srgbClr val="C00000"/>
                          </a:solidFill>
                        </a:rPr>
                        <a:t>5.498</a:t>
                      </a:r>
                      <a:endParaRPr sz="900" u="none" cap="none" strike="noStrike">
                        <a:solidFill>
                          <a:srgbClr val="C00000"/>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2.713, 11.133</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2.03e-06</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rPr lang="en" sz="900" u="none" cap="none" strike="noStrike"/>
                        <a:t>Alcohol</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1</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2</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solidFill>
                            <a:srgbClr val="C00000"/>
                          </a:solidFill>
                        </a:rPr>
                        <a:t>4.281</a:t>
                      </a:r>
                      <a:endParaRPr sz="900" u="none" cap="none" strike="noStrike">
                        <a:solidFill>
                          <a:srgbClr val="C00000"/>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2.650, 7.091</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6.35e-09</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3</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solidFill>
                            <a:srgbClr val="C00000"/>
                          </a:solidFill>
                        </a:rPr>
                        <a:t>7.413</a:t>
                      </a:r>
                      <a:endParaRPr sz="900" u="none" cap="none" strike="noStrike">
                        <a:solidFill>
                          <a:srgbClr val="C00000"/>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4.272, 13.122</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2.31e-12</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4</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solidFill>
                            <a:srgbClr val="C00000"/>
                          </a:solidFill>
                        </a:rPr>
                        <a:t>39.690</a:t>
                      </a:r>
                      <a:endParaRPr sz="900" u="none" cap="none" strike="noStrike">
                        <a:solidFill>
                          <a:srgbClr val="C00000"/>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1.838, 90.612</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&lt; 2e-16</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r h="194300">
                <a:tc>
                  <a:txBody>
                    <a:bodyPr/>
                    <a:lstStyle/>
                    <a:p>
                      <a:pPr indent="0" lvl="0" marL="0" marR="0" rtl="0" algn="ctr">
                        <a:spcBef>
                          <a:spcPts val="0"/>
                        </a:spcBef>
                        <a:spcAft>
                          <a:spcPts val="0"/>
                        </a:spcAft>
                        <a:buNone/>
                      </a:pPr>
                      <a:r>
                        <a:rPr lang="en" sz="900" u="none" cap="none" strike="noStrike"/>
                        <a:t>SMK(4)*ALC(4)</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4x4</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solidFill>
                            <a:srgbClr val="C00000"/>
                          </a:solidFill>
                        </a:rPr>
                        <a:t>0.084</a:t>
                      </a:r>
                      <a:endParaRPr sz="900" u="none" cap="none" strike="noStrike">
                        <a:solidFill>
                          <a:srgbClr val="C00000"/>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0.018, 0.399</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0.00163</a:t>
                      </a:r>
                      <a:endParaRPr sz="900" u="none" cap="none" strike="noStrike">
                        <a:solidFill>
                          <a:schemeClr val="dk1"/>
                        </a:solidFill>
                        <a:latin typeface="Arial"/>
                        <a:ea typeface="Arial"/>
                        <a:cs typeface="Arial"/>
                        <a:sym typeface="Arial"/>
                      </a:endParaRPr>
                    </a:p>
                  </a:txBody>
                  <a:tcPr marT="0" marB="0" marR="51425" marL="51425" anchor="ctr"/>
                </a:tc>
                <a:tc>
                  <a:txBody>
                    <a:bodyPr/>
                    <a:lstStyle/>
                    <a:p>
                      <a:pPr indent="0" lvl="0" marL="0" marR="0" rtl="0" algn="ctr">
                        <a:spcBef>
                          <a:spcPts val="0"/>
                        </a:spcBef>
                        <a:spcAft>
                          <a:spcPts val="0"/>
                        </a:spcAft>
                        <a:buNone/>
                      </a:pPr>
                      <a:r>
                        <a:rPr lang="en" sz="900" u="none" cap="none" strike="noStrike"/>
                        <a:t>**</a:t>
                      </a:r>
                      <a:endParaRPr sz="900" u="none" cap="none" strike="noStrike">
                        <a:solidFill>
                          <a:schemeClr val="dk1"/>
                        </a:solidFill>
                        <a:latin typeface="Arial"/>
                        <a:ea typeface="Arial"/>
                        <a:cs typeface="Arial"/>
                        <a:sym typeface="Arial"/>
                      </a:endParaRPr>
                    </a:p>
                  </a:txBody>
                  <a:tcPr marT="0" marB="0" marR="51425" marL="51425" anchor="ctr"/>
                </a:tc>
              </a:tr>
            </a:tbl>
          </a:graphicData>
        </a:graphic>
      </p:graphicFrame>
      <p:sp>
        <p:nvSpPr>
          <p:cNvPr id="424" name="Google Shape;424;p53"/>
          <p:cNvSpPr/>
          <p:nvPr/>
        </p:nvSpPr>
        <p:spPr>
          <a:xfrm>
            <a:off x="575967" y="3621182"/>
            <a:ext cx="5411700" cy="1015800"/>
          </a:xfrm>
          <a:prstGeom prst="rect">
            <a:avLst/>
          </a:prstGeom>
          <a:noFill/>
          <a:ln>
            <a:noFill/>
          </a:ln>
        </p:spPr>
        <p:txBody>
          <a:bodyPr anchorCtr="0" anchor="t" bIns="34275" lIns="68575" spcFirstLastPara="1" rIns="68575" wrap="square" tIns="34275">
            <a:noAutofit/>
          </a:bodyPr>
          <a:lstStyle/>
          <a:p>
            <a:pPr indent="0" lvl="1" marL="342900" marR="0" rtl="0" algn="l">
              <a:spcBef>
                <a:spcPts val="0"/>
              </a:spcBef>
              <a:spcAft>
                <a:spcPts val="0"/>
              </a:spcAft>
              <a:buNone/>
            </a:pPr>
            <a:r>
              <a:rPr b="0" i="0" lang="en" sz="1700" u="none" cap="none" strike="noStrike">
                <a:solidFill>
                  <a:srgbClr val="002060"/>
                </a:solidFill>
                <a:latin typeface="Arial"/>
                <a:ea typeface="Arial"/>
                <a:cs typeface="Arial"/>
                <a:sym typeface="Arial"/>
              </a:rPr>
              <a:t>Response: Y: Case</a:t>
            </a:r>
            <a:endParaRPr sz="1100"/>
          </a:p>
          <a:p>
            <a:pPr indent="0" lvl="1" marL="342900" marR="0" rtl="0" algn="l">
              <a:spcBef>
                <a:spcPts val="0"/>
              </a:spcBef>
              <a:spcAft>
                <a:spcPts val="0"/>
              </a:spcAft>
              <a:buNone/>
            </a:pPr>
            <a:r>
              <a:rPr b="0" i="0" lang="en" sz="1700" u="none" cap="none" strike="noStrike">
                <a:solidFill>
                  <a:srgbClr val="002060"/>
                </a:solidFill>
                <a:latin typeface="Arial"/>
                <a:ea typeface="Arial"/>
                <a:cs typeface="Arial"/>
                <a:sym typeface="Arial"/>
              </a:rPr>
              <a:t>Predictors: </a:t>
            </a:r>
            <a:r>
              <a:rPr b="0" i="0" lang="en" sz="1700" u="none" cap="none" strike="noStrike">
                <a:solidFill>
                  <a:srgbClr val="C00000"/>
                </a:solidFill>
                <a:latin typeface="Arial"/>
                <a:ea typeface="Arial"/>
                <a:cs typeface="Arial"/>
                <a:sym typeface="Arial"/>
              </a:rPr>
              <a:t>X</a:t>
            </a:r>
            <a:r>
              <a:rPr b="0" i="0" lang="en" sz="1100" u="none" cap="none" strike="noStrike">
                <a:solidFill>
                  <a:srgbClr val="C00000"/>
                </a:solidFill>
                <a:latin typeface="Arial"/>
                <a:ea typeface="Arial"/>
                <a:cs typeface="Arial"/>
                <a:sym typeface="Arial"/>
              </a:rPr>
              <a:t>1 </a:t>
            </a:r>
            <a:r>
              <a:rPr b="0" i="0" lang="en" sz="1700" u="none" cap="none" strike="noStrike">
                <a:solidFill>
                  <a:srgbClr val="C00000"/>
                </a:solidFill>
                <a:latin typeface="Arial"/>
                <a:ea typeface="Arial"/>
                <a:cs typeface="Arial"/>
                <a:sym typeface="Arial"/>
              </a:rPr>
              <a:t>+ X</a:t>
            </a:r>
            <a:r>
              <a:rPr b="0" i="0" lang="en" sz="1100" u="none" cap="none" strike="noStrike">
                <a:solidFill>
                  <a:srgbClr val="C00000"/>
                </a:solidFill>
                <a:latin typeface="Arial"/>
                <a:ea typeface="Arial"/>
                <a:cs typeface="Arial"/>
                <a:sym typeface="Arial"/>
              </a:rPr>
              <a:t>2 </a:t>
            </a:r>
            <a:r>
              <a:rPr b="0" i="0" lang="en" sz="1700" u="none" cap="none" strike="noStrike">
                <a:solidFill>
                  <a:srgbClr val="C00000"/>
                </a:solidFill>
                <a:latin typeface="Arial"/>
                <a:ea typeface="Arial"/>
                <a:cs typeface="Arial"/>
                <a:sym typeface="Arial"/>
              </a:rPr>
              <a:t>+ X</a:t>
            </a:r>
            <a:r>
              <a:rPr b="0" i="0" lang="en" sz="1100" u="none" cap="none" strike="noStrike">
                <a:solidFill>
                  <a:srgbClr val="C00000"/>
                </a:solidFill>
                <a:latin typeface="Arial"/>
                <a:ea typeface="Arial"/>
                <a:cs typeface="Arial"/>
                <a:sym typeface="Arial"/>
              </a:rPr>
              <a:t>3 </a:t>
            </a:r>
            <a:r>
              <a:rPr b="0" i="0" lang="en" sz="1700" u="none" cap="none" strike="noStrike">
                <a:solidFill>
                  <a:srgbClr val="C00000"/>
                </a:solidFill>
                <a:latin typeface="Arial"/>
                <a:ea typeface="Arial"/>
                <a:cs typeface="Arial"/>
                <a:sym typeface="Arial"/>
              </a:rPr>
              <a:t>+ X</a:t>
            </a:r>
            <a:r>
              <a:rPr b="0" i="0" lang="en" sz="1100" u="none" cap="none" strike="noStrike">
                <a:solidFill>
                  <a:srgbClr val="C00000"/>
                </a:solidFill>
                <a:latin typeface="Arial"/>
                <a:ea typeface="Arial"/>
                <a:cs typeface="Arial"/>
                <a:sym typeface="Arial"/>
              </a:rPr>
              <a:t>2(4) </a:t>
            </a:r>
            <a:r>
              <a:rPr b="0" i="0" lang="en" sz="1700" u="none" cap="none" strike="noStrike">
                <a:solidFill>
                  <a:srgbClr val="C00000"/>
                </a:solidFill>
                <a:latin typeface="Arial"/>
                <a:ea typeface="Arial"/>
                <a:cs typeface="Arial"/>
                <a:sym typeface="Arial"/>
              </a:rPr>
              <a:t>* X</a:t>
            </a:r>
            <a:r>
              <a:rPr b="0" i="0" lang="en" sz="1100" u="none" cap="none" strike="noStrike">
                <a:solidFill>
                  <a:srgbClr val="C00000"/>
                </a:solidFill>
                <a:latin typeface="Arial"/>
                <a:ea typeface="Arial"/>
                <a:cs typeface="Arial"/>
                <a:sym typeface="Arial"/>
              </a:rPr>
              <a:t>3(4)</a:t>
            </a:r>
            <a:endParaRPr sz="1100"/>
          </a:p>
          <a:p>
            <a:pPr indent="0" lvl="1" marL="342900" marR="0" rtl="0" algn="l">
              <a:spcBef>
                <a:spcPts val="0"/>
              </a:spcBef>
              <a:spcAft>
                <a:spcPts val="0"/>
              </a:spcAft>
              <a:buNone/>
            </a:pPr>
            <a:r>
              <a:rPr b="0" i="0" lang="en" sz="1200" u="none" cap="none" strike="noStrike">
                <a:solidFill>
                  <a:srgbClr val="002060"/>
                </a:solidFill>
                <a:latin typeface="Arial"/>
                <a:ea typeface="Arial"/>
                <a:cs typeface="Arial"/>
                <a:sym typeface="Arial"/>
              </a:rPr>
              <a:t>		  X1: Age, X2: Smoking, X3: Alcohol</a:t>
            </a:r>
            <a:endParaRPr sz="1100"/>
          </a:p>
          <a:p>
            <a:pPr indent="0" lvl="1" marL="342900" marR="0" rtl="0" algn="l">
              <a:spcBef>
                <a:spcPts val="0"/>
              </a:spcBef>
              <a:spcAft>
                <a:spcPts val="0"/>
              </a:spcAft>
              <a:buNone/>
            </a:pPr>
            <a:r>
              <a:rPr b="0" i="0" lang="en" sz="1700" u="none" cap="none" strike="noStrike">
                <a:solidFill>
                  <a:srgbClr val="002060"/>
                </a:solidFill>
                <a:latin typeface="Arial"/>
                <a:ea typeface="Arial"/>
                <a:cs typeface="Arial"/>
                <a:sym typeface="Arial"/>
              </a:rPr>
              <a:t>All P-value &lt; 0.05</a:t>
            </a:r>
            <a:r>
              <a:rPr b="0" i="0" lang="en" sz="1200" u="none" cap="none" strike="noStrike">
                <a:solidFill>
                  <a:srgbClr val="002060"/>
                </a:solidFill>
                <a:latin typeface="Arial"/>
                <a:ea typeface="Arial"/>
                <a:cs typeface="Arial"/>
                <a:sym typeface="Arial"/>
              </a:rPr>
              <a:t>, except for age(2) &amp; smoking(2,3)</a:t>
            </a:r>
            <a:endParaRPr b="0" i="0" sz="1700" u="none" cap="none" strike="noStrike">
              <a:solidFill>
                <a:srgbClr val="002060"/>
              </a:solidFill>
              <a:latin typeface="Arial"/>
              <a:ea typeface="Arial"/>
              <a:cs typeface="Arial"/>
              <a:sym typeface="Arial"/>
            </a:endParaRPr>
          </a:p>
        </p:txBody>
      </p:sp>
      <p:sp>
        <p:nvSpPr>
          <p:cNvPr id="425" name="Google Shape;425;p53"/>
          <p:cNvSpPr/>
          <p:nvPr/>
        </p:nvSpPr>
        <p:spPr>
          <a:xfrm>
            <a:off x="455250" y="3684325"/>
            <a:ext cx="391800" cy="8895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800">
                <a:solidFill>
                  <a:srgbClr val="002060"/>
                </a:solidFill>
                <a:latin typeface="Arial"/>
                <a:ea typeface="Arial"/>
                <a:cs typeface="Arial"/>
                <a:sym typeface="Arial"/>
              </a:rPr>
              <a:t>模型</a:t>
            </a:r>
            <a:endParaRPr b="1" sz="1800">
              <a:solidFill>
                <a:srgbClr val="00206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002060"/>
              </a:buClr>
              <a:buSzPts val="3300"/>
              <a:buFont typeface="Arial"/>
              <a:buNone/>
            </a:pPr>
            <a:r>
              <a:rPr b="1" lang="en" sz="3000">
                <a:solidFill>
                  <a:srgbClr val="002060"/>
                </a:solidFill>
              </a:rPr>
              <a:t>Smoking &amp; Alcohol 具交互作用</a:t>
            </a:r>
            <a:endParaRPr sz="3000"/>
          </a:p>
        </p:txBody>
      </p:sp>
      <p:graphicFrame>
        <p:nvGraphicFramePr>
          <p:cNvPr id="431" name="Google Shape;431;p54"/>
          <p:cNvGraphicFramePr/>
          <p:nvPr/>
        </p:nvGraphicFramePr>
        <p:xfrm>
          <a:off x="365585" y="2977127"/>
          <a:ext cx="3000000" cy="3000000"/>
        </p:xfrm>
        <a:graphic>
          <a:graphicData uri="http://schemas.openxmlformats.org/drawingml/2006/table">
            <a:tbl>
              <a:tblPr bandRow="1" firstRow="1">
                <a:noFill/>
                <a:tableStyleId>{38107A33-2D06-4054-B547-FBAB88F0A0D5}</a:tableStyleId>
              </a:tblPr>
              <a:tblGrid>
                <a:gridCol w="698600"/>
                <a:gridCol w="698600"/>
                <a:gridCol w="698600"/>
                <a:gridCol w="698600"/>
                <a:gridCol w="698600"/>
                <a:gridCol w="698600"/>
              </a:tblGrid>
              <a:tr h="202500">
                <a:tc>
                  <a:txBody>
                    <a:bodyPr/>
                    <a:lstStyle/>
                    <a:p>
                      <a:pPr indent="0" lvl="0" marL="0" marR="0" rtl="0" algn="ctr">
                        <a:spcBef>
                          <a:spcPts val="0"/>
                        </a:spcBef>
                        <a:spcAft>
                          <a:spcPts val="0"/>
                        </a:spcAft>
                        <a:buNone/>
                      </a:pPr>
                      <a:r>
                        <a:rPr lang="en" sz="1100" u="none" cap="none" strike="noStrike"/>
                        <a:t>Smoking=0</a:t>
                      </a:r>
                      <a:endParaRPr sz="11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1200" u="none" cap="none" strike="noStrike"/>
                        <a:t>Case=0</a:t>
                      </a:r>
                      <a:endParaRPr sz="12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1200" u="none" cap="none" strike="noStrike"/>
                        <a:t>Case=1</a:t>
                      </a:r>
                      <a:endParaRPr sz="12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1100" u="none" cap="none" strike="noStrike"/>
                        <a:t>Smoking=1</a:t>
                      </a:r>
                      <a:endParaRPr sz="11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tcPr>
                </a:tc>
                <a:tc>
                  <a:txBody>
                    <a:bodyPr/>
                    <a:lstStyle/>
                    <a:p>
                      <a:pPr indent="0" lvl="0" marL="0" marR="0" rtl="0" algn="ctr">
                        <a:spcBef>
                          <a:spcPts val="0"/>
                        </a:spcBef>
                        <a:spcAft>
                          <a:spcPts val="0"/>
                        </a:spcAft>
                        <a:buNone/>
                      </a:pPr>
                      <a:r>
                        <a:rPr lang="en" sz="1200" u="none" cap="none" strike="noStrike"/>
                        <a:t>Case=0</a:t>
                      </a:r>
                      <a:endParaRPr sz="12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1200" u="none" cap="none" strike="noStrike"/>
                        <a:t>Case=1</a:t>
                      </a:r>
                      <a:endParaRPr sz="12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1100" u="none" cap="none" strike="noStrike">
                          <a:solidFill>
                            <a:schemeClr val="lt1"/>
                          </a:solidFill>
                          <a:latin typeface="Arial"/>
                          <a:ea typeface="Arial"/>
                          <a:cs typeface="Arial"/>
                          <a:sym typeface="Arial"/>
                        </a:rPr>
                        <a:t>Alcohol=0</a:t>
                      </a:r>
                      <a:endParaRPr b="1" sz="11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1200" u="none" cap="none" strike="noStrike"/>
                        <a:t>439</a:t>
                      </a:r>
                      <a:endParaRPr sz="12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1200" u="none" cap="none" strike="noStrike"/>
                        <a:t>62</a:t>
                      </a:r>
                      <a:endParaRPr sz="1200" u="none" cap="none" strike="noStrike">
                        <a:solidFill>
                          <a:srgbClr val="FF0000"/>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1100" u="none" cap="none" strike="noStrike">
                          <a:solidFill>
                            <a:schemeClr val="lt1"/>
                          </a:solidFill>
                          <a:latin typeface="Arial"/>
                          <a:ea typeface="Arial"/>
                          <a:cs typeface="Arial"/>
                          <a:sym typeface="Arial"/>
                        </a:rPr>
                        <a:t>Alcohol=0</a:t>
                      </a:r>
                      <a:endParaRPr b="1" sz="11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1200" u="none" cap="none" strike="noStrike">
                          <a:latin typeface="Calibri"/>
                          <a:ea typeface="Calibri"/>
                          <a:cs typeface="Calibri"/>
                          <a:sym typeface="Calibri"/>
                        </a:rPr>
                        <a:t>314</a:t>
                      </a:r>
                      <a:endParaRPr sz="12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1200" u="none" cap="none" strike="noStrike">
                          <a:latin typeface="Calibri"/>
                          <a:ea typeface="Calibri"/>
                          <a:cs typeface="Calibri"/>
                          <a:sym typeface="Calibri"/>
                        </a:rPr>
                        <a:t>93</a:t>
                      </a:r>
                      <a:endParaRPr sz="12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1100" u="none" cap="none" strike="noStrike">
                          <a:solidFill>
                            <a:schemeClr val="lt1"/>
                          </a:solidFill>
                          <a:latin typeface="Arial"/>
                          <a:ea typeface="Arial"/>
                          <a:cs typeface="Arial"/>
                          <a:sym typeface="Arial"/>
                        </a:rPr>
                        <a:t>Alcohol=1</a:t>
                      </a:r>
                      <a:endParaRPr b="1" sz="11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1200" u="none" cap="none" strike="noStrike"/>
                        <a:t>8</a:t>
                      </a:r>
                      <a:endParaRPr sz="12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1200" u="none" cap="none" strike="noStrike"/>
                        <a:t>16</a:t>
                      </a:r>
                      <a:endParaRPr sz="12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1100" u="none" cap="none" strike="noStrike">
                          <a:solidFill>
                            <a:schemeClr val="lt1"/>
                          </a:solidFill>
                          <a:latin typeface="Arial"/>
                          <a:ea typeface="Arial"/>
                          <a:cs typeface="Arial"/>
                          <a:sym typeface="Arial"/>
                        </a:rPr>
                        <a:t>Alcohol=1</a:t>
                      </a:r>
                      <a:endParaRPr b="1" sz="11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1200" u="none" cap="none" strike="noStrike">
                          <a:latin typeface="Calibri"/>
                          <a:ea typeface="Calibri"/>
                          <a:cs typeface="Calibri"/>
                          <a:sym typeface="Calibri"/>
                        </a:rPr>
                        <a:t>18</a:t>
                      </a:r>
                      <a:endParaRPr sz="12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1200" u="none" cap="none" strike="noStrike">
                          <a:latin typeface="Calibri"/>
                          <a:ea typeface="Calibri"/>
                          <a:cs typeface="Calibri"/>
                          <a:sym typeface="Calibri"/>
                        </a:rPr>
                        <a:t>25</a:t>
                      </a:r>
                      <a:endParaRPr sz="12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1200" u="none" cap="none" strike="noStrike"/>
                        <a:t>Adj-OR</a:t>
                      </a:r>
                      <a:endParaRPr b="1" sz="1200" u="none" cap="none" strike="noStrike">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1200" u="none" cap="none" strike="noStrike">
                          <a:solidFill>
                            <a:srgbClr val="FF0000"/>
                          </a:solidFill>
                          <a:latin typeface="Calibri"/>
                          <a:ea typeface="Calibri"/>
                          <a:cs typeface="Calibri"/>
                          <a:sym typeface="Calibri"/>
                        </a:rPr>
                        <a:t>14.161 (p=5.186e-09)</a:t>
                      </a:r>
                      <a:endParaRPr sz="1200" u="none" cap="none" strike="noStrike">
                        <a:solidFill>
                          <a:srgbClr val="FF0000"/>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lnB cap="flat" cmpd="sng" w="57150">
                      <a:solidFill>
                        <a:schemeClr val="lt1"/>
                      </a:solidFill>
                      <a:prstDash val="solid"/>
                      <a:round/>
                      <a:headEnd len="sm" w="sm" type="none"/>
                      <a:tailEnd len="sm" w="sm" type="none"/>
                    </a:lnB>
                  </a:tcPr>
                </a:tc>
                <a:tc hMerge="1"/>
                <a:tc>
                  <a:txBody>
                    <a:bodyPr/>
                    <a:lstStyle/>
                    <a:p>
                      <a:pPr indent="0" lvl="0" marL="0" marR="0" rtl="0" algn="ctr">
                        <a:spcBef>
                          <a:spcPts val="0"/>
                        </a:spcBef>
                        <a:spcAft>
                          <a:spcPts val="0"/>
                        </a:spcAft>
                        <a:buNone/>
                      </a:pPr>
                      <a:r>
                        <a:rPr b="1" lang="en" sz="1200" u="none" cap="none" strike="noStrike"/>
                        <a:t>Adj-OR</a:t>
                      </a:r>
                      <a:endParaRPr b="1" sz="12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1200" u="none" cap="none" strike="noStrike">
                          <a:solidFill>
                            <a:srgbClr val="FF0000"/>
                          </a:solidFill>
                          <a:latin typeface="Calibri"/>
                          <a:ea typeface="Calibri"/>
                          <a:cs typeface="Calibri"/>
                          <a:sym typeface="Calibri"/>
                        </a:rPr>
                        <a:t>4.689 (p=3.012e-06)</a:t>
                      </a:r>
                      <a:endParaRPr sz="1200" u="none" cap="none" strike="noStrike">
                        <a:solidFill>
                          <a:srgbClr val="FF0000"/>
                        </a:solidFill>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hMerge="1"/>
              </a:tr>
              <a:tr h="202500">
                <a:tc gridSpan="2">
                  <a:txBody>
                    <a:bodyPr/>
                    <a:lstStyle/>
                    <a:p>
                      <a:pPr indent="0" lvl="0" marL="0" marR="0" rtl="0" algn="ctr">
                        <a:spcBef>
                          <a:spcPts val="0"/>
                        </a:spcBef>
                        <a:spcAft>
                          <a:spcPts val="0"/>
                        </a:spcAft>
                        <a:buNone/>
                      </a:pPr>
                      <a:r>
                        <a:rPr b="1" lang="en" sz="1200" u="none" cap="none" strike="noStrike"/>
                        <a:t>Mantel-Haenszel OR</a:t>
                      </a:r>
                      <a:endParaRPr b="1" sz="12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c>
                  <a:txBody>
                    <a:bodyPr/>
                    <a:lstStyle/>
                    <a:p>
                      <a:pPr indent="0" lvl="0" marL="0" marR="0" rtl="0" algn="ctr">
                        <a:lnSpc>
                          <a:spcPct val="100000"/>
                        </a:lnSpc>
                        <a:spcBef>
                          <a:spcPts val="0"/>
                        </a:spcBef>
                        <a:spcAft>
                          <a:spcPts val="0"/>
                        </a:spcAft>
                        <a:buClr>
                          <a:schemeClr val="dk1"/>
                        </a:buClr>
                        <a:buSzPts val="1200"/>
                        <a:buFont typeface="Arial"/>
                        <a:buNone/>
                      </a:pPr>
                      <a:r>
                        <a:rPr b="1" lang="en" sz="1200" u="none" cap="none" strike="noStrike"/>
                        <a:t>6.6077</a:t>
                      </a:r>
                      <a:endParaRPr b="1" sz="12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a:txBody>
                    <a:bodyPr/>
                    <a:lstStyle/>
                    <a:p>
                      <a:pPr indent="0" lvl="0" marL="0" marR="0" rtl="0" algn="ctr">
                        <a:spcBef>
                          <a:spcPts val="0"/>
                        </a:spcBef>
                        <a:spcAft>
                          <a:spcPts val="0"/>
                        </a:spcAft>
                        <a:buNone/>
                      </a:pPr>
                      <a:r>
                        <a:rPr lang="en" sz="1200" u="none" cap="none" strike="noStrike"/>
                        <a:t>95%CI</a:t>
                      </a:r>
                      <a:endParaRPr sz="12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gridSpan="2">
                  <a:txBody>
                    <a:bodyPr/>
                    <a:lstStyle/>
                    <a:p>
                      <a:pPr indent="0" lvl="0" marL="0" marR="0" rtl="0" algn="ctr">
                        <a:spcBef>
                          <a:spcPts val="0"/>
                        </a:spcBef>
                        <a:spcAft>
                          <a:spcPts val="0"/>
                        </a:spcAft>
                        <a:buNone/>
                      </a:pPr>
                      <a:r>
                        <a:rPr lang="en" sz="1200" u="none" cap="none" strike="noStrike"/>
                        <a:t>3.9231, 11.1294 </a:t>
                      </a:r>
                      <a:endParaRPr sz="12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r>
              <a:tr h="202500">
                <a:tc gridSpan="3">
                  <a:txBody>
                    <a:bodyPr/>
                    <a:lstStyle/>
                    <a:p>
                      <a:pPr indent="0" lvl="0" marL="0" marR="0" rtl="0" algn="ctr">
                        <a:spcBef>
                          <a:spcPts val="0"/>
                        </a:spcBef>
                        <a:spcAft>
                          <a:spcPts val="0"/>
                        </a:spcAft>
                        <a:buNone/>
                      </a:pPr>
                      <a:r>
                        <a:rPr b="1" lang="en" sz="1200" u="none" cap="none" strike="noStrike"/>
                        <a:t>Breslow-Day Test of OR</a:t>
                      </a:r>
                      <a:endParaRPr b="1" sz="1200" u="none" cap="none" strike="noStrike">
                        <a:latin typeface="Calibri"/>
                        <a:ea typeface="Calibri"/>
                        <a:cs typeface="Calibri"/>
                        <a:sym typeface="Calibri"/>
                      </a:endParaRPr>
                    </a:p>
                  </a:txBody>
                  <a:tcPr marT="0" marB="0" marR="51425" marL="51425" anchor="ctr">
                    <a:solidFill>
                      <a:srgbClr val="D8D8D8"/>
                    </a:solidFill>
                  </a:tcPr>
                </a:tc>
                <a:tc hMerge="1"/>
                <a:tc hMerge="1"/>
                <a:tc>
                  <a:txBody>
                    <a:bodyPr/>
                    <a:lstStyle/>
                    <a:p>
                      <a:pPr indent="0" lvl="0" marL="0" marR="0" rtl="0" algn="ctr">
                        <a:spcBef>
                          <a:spcPts val="0"/>
                        </a:spcBef>
                        <a:spcAft>
                          <a:spcPts val="0"/>
                        </a:spcAft>
                        <a:buNone/>
                      </a:pPr>
                      <a:r>
                        <a:rPr b="1" lang="en" sz="1200" u="none" cap="none" strike="noStrike"/>
                        <a:t>p-value</a:t>
                      </a:r>
                      <a:endParaRPr b="1" sz="1200" u="none" cap="none" strike="noStrike">
                        <a:latin typeface="Calibri"/>
                        <a:ea typeface="Calibri"/>
                        <a:cs typeface="Calibri"/>
                        <a:sym typeface="Calibri"/>
                      </a:endParaRPr>
                    </a:p>
                  </a:txBody>
                  <a:tcPr marT="0" marB="0" marR="51425" marL="51425" anchor="ctr">
                    <a:solidFill>
                      <a:srgbClr val="D8D8D8"/>
                    </a:solidFill>
                  </a:tcPr>
                </a:tc>
                <a:tc gridSpan="2">
                  <a:txBody>
                    <a:bodyPr/>
                    <a:lstStyle/>
                    <a:p>
                      <a:pPr indent="0" lvl="0" marL="0" marR="0" rtl="0" algn="ctr">
                        <a:spcBef>
                          <a:spcPts val="0"/>
                        </a:spcBef>
                        <a:spcAft>
                          <a:spcPts val="0"/>
                        </a:spcAft>
                        <a:buNone/>
                      </a:pPr>
                      <a:r>
                        <a:rPr b="1" lang="en" sz="1200" u="none" cap="none" strike="noStrike">
                          <a:solidFill>
                            <a:srgbClr val="FF0000"/>
                          </a:solidFill>
                        </a:rPr>
                        <a:t>0.0453</a:t>
                      </a:r>
                      <a:endParaRPr b="1" sz="1200" u="none" cap="none" strike="noStrike">
                        <a:solidFill>
                          <a:srgbClr val="FF0000"/>
                        </a:solidFill>
                        <a:latin typeface="Calibri"/>
                        <a:ea typeface="Calibri"/>
                        <a:cs typeface="Calibri"/>
                        <a:sym typeface="Calibri"/>
                      </a:endParaRPr>
                    </a:p>
                  </a:txBody>
                  <a:tcPr marT="0" marB="0" marR="51425" marL="51425" anchor="ctr">
                    <a:solidFill>
                      <a:srgbClr val="D8D8D8"/>
                    </a:solidFill>
                  </a:tcPr>
                </a:tc>
                <a:tc hMerge="1"/>
              </a:tr>
            </a:tbl>
          </a:graphicData>
        </a:graphic>
      </p:graphicFrame>
      <p:sp>
        <p:nvSpPr>
          <p:cNvPr id="432" name="Google Shape;432;p54"/>
          <p:cNvSpPr txBox="1"/>
          <p:nvPr/>
        </p:nvSpPr>
        <p:spPr>
          <a:xfrm>
            <a:off x="365575" y="1160775"/>
            <a:ext cx="8350500" cy="1812900"/>
          </a:xfrm>
          <a:prstGeom prst="rect">
            <a:avLst/>
          </a:prstGeom>
          <a:noFill/>
          <a:ln>
            <a:noFill/>
          </a:ln>
        </p:spPr>
        <p:txBody>
          <a:bodyPr anchorCtr="0" anchor="t" bIns="34275" lIns="68575" spcFirstLastPara="1" rIns="68575" wrap="square" tIns="34275">
            <a:noAutofit/>
          </a:bodyPr>
          <a:lstStyle/>
          <a:p>
            <a:pPr indent="-177800" lvl="0" marL="177800" marR="0" rtl="0" algn="l">
              <a:lnSpc>
                <a:spcPct val="115000"/>
              </a:lnSpc>
              <a:spcBef>
                <a:spcPts val="0"/>
              </a:spcBef>
              <a:spcAft>
                <a:spcPts val="0"/>
              </a:spcAft>
              <a:buClr>
                <a:srgbClr val="002060"/>
              </a:buClr>
              <a:buSzPts val="1800"/>
              <a:buFont typeface="Arial"/>
              <a:buChar char="•"/>
            </a:pPr>
            <a:r>
              <a:rPr b="1" lang="en" sz="1800">
                <a:solidFill>
                  <a:srgbClr val="002060"/>
                </a:solidFill>
              </a:rPr>
              <a:t>表一顯示</a:t>
            </a:r>
            <a:r>
              <a:rPr b="1" lang="en" sz="1800">
                <a:solidFill>
                  <a:srgbClr val="002060"/>
                </a:solidFill>
                <a:latin typeface="Arial"/>
                <a:ea typeface="Arial"/>
                <a:cs typeface="Arial"/>
                <a:sym typeface="Arial"/>
              </a:rPr>
              <a:t>以</a:t>
            </a:r>
            <a:r>
              <a:rPr b="1" lang="en" sz="1800">
                <a:solidFill>
                  <a:srgbClr val="002060"/>
                </a:solidFill>
              </a:rPr>
              <a:t>吸菸</a:t>
            </a:r>
            <a:r>
              <a:rPr b="1" lang="en" sz="1800">
                <a:solidFill>
                  <a:srgbClr val="002060"/>
                </a:solidFill>
                <a:latin typeface="Arial"/>
                <a:ea typeface="Arial"/>
                <a:cs typeface="Arial"/>
                <a:sym typeface="Arial"/>
              </a:rPr>
              <a:t>分層時，飲酒對吸菸</a:t>
            </a:r>
            <a:r>
              <a:rPr b="1" lang="en" sz="1800">
                <a:solidFill>
                  <a:srgbClr val="002060"/>
                </a:solidFill>
              </a:rPr>
              <a:t>多</a:t>
            </a:r>
            <a:r>
              <a:rPr b="1" lang="en" sz="1800">
                <a:solidFill>
                  <a:srgbClr val="002060"/>
                </a:solidFill>
                <a:latin typeface="Arial"/>
                <a:ea typeface="Arial"/>
                <a:cs typeface="Arial"/>
                <a:sym typeface="Arial"/>
              </a:rPr>
              <a:t>者的效果</a:t>
            </a:r>
            <a:r>
              <a:rPr b="1" lang="en" sz="1800">
                <a:solidFill>
                  <a:srgbClr val="002060"/>
                </a:solidFill>
              </a:rPr>
              <a:t>（</a:t>
            </a:r>
            <a:r>
              <a:rPr b="1" lang="en" sz="1800">
                <a:solidFill>
                  <a:srgbClr val="002060"/>
                </a:solidFill>
                <a:latin typeface="Arial"/>
                <a:ea typeface="Arial"/>
                <a:cs typeface="Arial"/>
                <a:sym typeface="Arial"/>
              </a:rPr>
              <a:t>OR</a:t>
            </a:r>
            <a:r>
              <a:rPr b="1" lang="en" sz="1800">
                <a:solidFill>
                  <a:srgbClr val="002060"/>
                </a:solidFill>
              </a:rPr>
              <a:t>＝</a:t>
            </a:r>
            <a:r>
              <a:rPr b="1" lang="en" sz="1800">
                <a:solidFill>
                  <a:srgbClr val="002060"/>
                </a:solidFill>
                <a:latin typeface="Arial"/>
                <a:ea typeface="Arial"/>
                <a:cs typeface="Arial"/>
                <a:sym typeface="Arial"/>
              </a:rPr>
              <a:t>4.689</a:t>
            </a:r>
            <a:r>
              <a:rPr b="1" lang="en" sz="1800">
                <a:solidFill>
                  <a:srgbClr val="002060"/>
                </a:solidFill>
              </a:rPr>
              <a:t>）</a:t>
            </a:r>
            <a:r>
              <a:rPr b="1" lang="en" sz="1800">
                <a:solidFill>
                  <a:srgbClr val="002060"/>
                </a:solidFill>
                <a:latin typeface="Arial"/>
                <a:ea typeface="Arial"/>
                <a:cs typeface="Arial"/>
                <a:sym typeface="Arial"/>
              </a:rPr>
              <a:t>較吸菸</a:t>
            </a:r>
            <a:r>
              <a:rPr b="1" lang="en" sz="1800">
                <a:solidFill>
                  <a:srgbClr val="002060"/>
                </a:solidFill>
              </a:rPr>
              <a:t>少者（</a:t>
            </a:r>
            <a:r>
              <a:rPr b="1" lang="en" sz="1800">
                <a:solidFill>
                  <a:srgbClr val="002060"/>
                </a:solidFill>
                <a:latin typeface="Arial"/>
                <a:ea typeface="Arial"/>
                <a:cs typeface="Arial"/>
                <a:sym typeface="Arial"/>
              </a:rPr>
              <a:t>OR</a:t>
            </a:r>
            <a:r>
              <a:rPr b="1" lang="en" sz="1800">
                <a:solidFill>
                  <a:srgbClr val="002060"/>
                </a:solidFill>
              </a:rPr>
              <a:t>＝</a:t>
            </a:r>
            <a:r>
              <a:rPr b="1" lang="en" sz="1800">
                <a:solidFill>
                  <a:srgbClr val="002060"/>
                </a:solidFill>
                <a:latin typeface="Arial"/>
                <a:ea typeface="Arial"/>
                <a:cs typeface="Arial"/>
                <a:sym typeface="Arial"/>
              </a:rPr>
              <a:t>14.161</a:t>
            </a:r>
            <a:r>
              <a:rPr b="1" lang="en" sz="1800">
                <a:solidFill>
                  <a:srgbClr val="002060"/>
                </a:solidFill>
              </a:rPr>
              <a:t>）</a:t>
            </a:r>
            <a:r>
              <a:rPr b="1" lang="en" sz="1800">
                <a:solidFill>
                  <a:srgbClr val="002060"/>
                </a:solidFill>
                <a:latin typeface="Arial"/>
                <a:ea typeface="Arial"/>
                <a:cs typeface="Arial"/>
                <a:sym typeface="Arial"/>
              </a:rPr>
              <a:t>低</a:t>
            </a:r>
            <a:r>
              <a:rPr b="1" lang="en" sz="1800">
                <a:solidFill>
                  <a:srgbClr val="002060"/>
                </a:solidFill>
              </a:rPr>
              <a:t>；表二「單獨考慮」各變項的OR也與「一起考慮」不同。</a:t>
            </a:r>
            <a:endParaRPr b="1" sz="1800">
              <a:solidFill>
                <a:srgbClr val="002060"/>
              </a:solidFill>
              <a:latin typeface="Arial"/>
              <a:ea typeface="Arial"/>
              <a:cs typeface="Arial"/>
              <a:sym typeface="Arial"/>
            </a:endParaRPr>
          </a:p>
          <a:p>
            <a:pPr indent="-177800" lvl="0" marL="177800" marR="0" rtl="0" algn="l">
              <a:lnSpc>
                <a:spcPct val="115000"/>
              </a:lnSpc>
              <a:spcBef>
                <a:spcPts val="800"/>
              </a:spcBef>
              <a:spcAft>
                <a:spcPts val="0"/>
              </a:spcAft>
              <a:buClr>
                <a:srgbClr val="002060"/>
              </a:buClr>
              <a:buSzPts val="1800"/>
              <a:buFont typeface="Arial"/>
              <a:buChar char="•"/>
            </a:pPr>
            <a:r>
              <a:rPr b="1" lang="en" sz="1800">
                <a:solidFill>
                  <a:srgbClr val="002060"/>
                </a:solidFill>
                <a:latin typeface="Arial"/>
                <a:ea typeface="Arial"/>
                <a:cs typeface="Arial"/>
                <a:sym typeface="Arial"/>
              </a:rPr>
              <a:t>解釋：</a:t>
            </a:r>
            <a:r>
              <a:rPr b="1" lang="en" sz="1800">
                <a:solidFill>
                  <a:srgbClr val="002060"/>
                </a:solidFill>
              </a:rPr>
              <a:t>在抽菸較少之情況下，飲酒量對罹患食道癌的風險較抽菸多的情況大；也有可能是同時抽很多煙和喝很多酒的人較有健康問題，導致尚未檢測出食道癌就死亡。</a:t>
            </a:r>
            <a:endParaRPr b="1" sz="1200">
              <a:solidFill>
                <a:srgbClr val="002060"/>
              </a:solidFill>
              <a:latin typeface="Arial"/>
              <a:ea typeface="Arial"/>
              <a:cs typeface="Arial"/>
              <a:sym typeface="Arial"/>
            </a:endParaRPr>
          </a:p>
        </p:txBody>
      </p:sp>
      <p:graphicFrame>
        <p:nvGraphicFramePr>
          <p:cNvPr id="433" name="Google Shape;433;p54"/>
          <p:cNvGraphicFramePr/>
          <p:nvPr/>
        </p:nvGraphicFramePr>
        <p:xfrm>
          <a:off x="4925025" y="2973675"/>
          <a:ext cx="3000000" cy="3000000"/>
        </p:xfrm>
        <a:graphic>
          <a:graphicData uri="http://schemas.openxmlformats.org/drawingml/2006/table">
            <a:tbl>
              <a:tblPr>
                <a:noFill/>
                <a:tableStyleId>{D32D6465-9005-4267-8475-40C500CC5A73}</a:tableStyleId>
              </a:tblPr>
              <a:tblGrid>
                <a:gridCol w="695325"/>
                <a:gridCol w="762000"/>
                <a:gridCol w="781050"/>
                <a:gridCol w="600075"/>
                <a:gridCol w="952500"/>
              </a:tblGrid>
              <a:tr h="180975">
                <a:tc>
                  <a:txBody>
                    <a:bodyPr/>
                    <a:lstStyle/>
                    <a:p>
                      <a:pPr indent="0" lvl="0" marL="0" rtl="0" algn="l">
                        <a:lnSpc>
                          <a:spcPct val="115000"/>
                        </a:lnSpc>
                        <a:spcBef>
                          <a:spcPts val="0"/>
                        </a:spcBef>
                        <a:spcAft>
                          <a:spcPts val="0"/>
                        </a:spcAft>
                        <a:buNone/>
                      </a:pPr>
                      <a:r>
                        <a:rPr b="1" lang="en" sz="1200">
                          <a:solidFill>
                            <a:srgbClr val="FFFFFF"/>
                          </a:solidFill>
                          <a:latin typeface="Calibri"/>
                          <a:ea typeface="Calibri"/>
                          <a:cs typeface="Calibri"/>
                          <a:sym typeface="Calibri"/>
                        </a:rPr>
                        <a:t>smoke</a:t>
                      </a:r>
                      <a:endParaRPr b="1" sz="1200">
                        <a:solidFill>
                          <a:srgbClr val="FFFFFF"/>
                        </a:solidFill>
                        <a:latin typeface="Calibri"/>
                        <a:ea typeface="Calibri"/>
                        <a:cs typeface="Calibri"/>
                        <a:sym typeface="Calibri"/>
                      </a:endParaRPr>
                    </a:p>
                  </a:txBody>
                  <a:tcPr marT="91425" marB="91425" marR="68575" marL="68575">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rtl="0" algn="l">
                        <a:lnSpc>
                          <a:spcPct val="115000"/>
                        </a:lnSpc>
                        <a:spcBef>
                          <a:spcPts val="0"/>
                        </a:spcBef>
                        <a:spcAft>
                          <a:spcPts val="0"/>
                        </a:spcAft>
                        <a:buNone/>
                      </a:pPr>
                      <a:r>
                        <a:rPr b="1" lang="en" sz="1200">
                          <a:solidFill>
                            <a:srgbClr val="FFFFFF"/>
                          </a:solidFill>
                          <a:latin typeface="Calibri"/>
                          <a:ea typeface="Calibri"/>
                          <a:cs typeface="Calibri"/>
                          <a:sym typeface="Calibri"/>
                        </a:rPr>
                        <a:t>alcohol</a:t>
                      </a:r>
                      <a:endParaRPr b="1" sz="1200">
                        <a:solidFill>
                          <a:srgbClr val="FFFFFF"/>
                        </a:solidFill>
                        <a:latin typeface="Calibri"/>
                        <a:ea typeface="Calibri"/>
                        <a:cs typeface="Calibri"/>
                        <a:sym typeface="Calibri"/>
                      </a:endParaRPr>
                    </a:p>
                  </a:txBody>
                  <a:tcPr marT="91425" marB="91425" marR="68575" marL="68575">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rtl="0" algn="l">
                        <a:lnSpc>
                          <a:spcPct val="115000"/>
                        </a:lnSpc>
                        <a:spcBef>
                          <a:spcPts val="0"/>
                        </a:spcBef>
                        <a:spcAft>
                          <a:spcPts val="0"/>
                        </a:spcAft>
                        <a:buNone/>
                      </a:pPr>
                      <a:r>
                        <a:rPr b="1" lang="en" sz="1200">
                          <a:solidFill>
                            <a:srgbClr val="FFFFFF"/>
                          </a:solidFill>
                          <a:latin typeface="Calibri"/>
                          <a:ea typeface="Calibri"/>
                          <a:cs typeface="Calibri"/>
                          <a:sym typeface="Calibri"/>
                        </a:rPr>
                        <a:t>control</a:t>
                      </a:r>
                      <a:endParaRPr b="1" sz="1200">
                        <a:solidFill>
                          <a:srgbClr val="FFFFFF"/>
                        </a:solidFill>
                        <a:latin typeface="Calibri"/>
                        <a:ea typeface="Calibri"/>
                        <a:cs typeface="Calibri"/>
                        <a:sym typeface="Calibri"/>
                      </a:endParaRPr>
                    </a:p>
                  </a:txBody>
                  <a:tcPr marT="91425" marB="91425" marR="68575" marL="68575">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rtl="0" algn="l">
                        <a:lnSpc>
                          <a:spcPct val="115000"/>
                        </a:lnSpc>
                        <a:spcBef>
                          <a:spcPts val="0"/>
                        </a:spcBef>
                        <a:spcAft>
                          <a:spcPts val="0"/>
                        </a:spcAft>
                        <a:buNone/>
                      </a:pPr>
                      <a:r>
                        <a:rPr b="1" lang="en" sz="1200">
                          <a:solidFill>
                            <a:srgbClr val="FFFFFF"/>
                          </a:solidFill>
                          <a:latin typeface="Calibri"/>
                          <a:ea typeface="Calibri"/>
                          <a:cs typeface="Calibri"/>
                          <a:sym typeface="Calibri"/>
                        </a:rPr>
                        <a:t>case</a:t>
                      </a:r>
                      <a:endParaRPr b="1" sz="1200">
                        <a:solidFill>
                          <a:srgbClr val="FFFFFF"/>
                        </a:solidFill>
                        <a:latin typeface="Calibri"/>
                        <a:ea typeface="Calibri"/>
                        <a:cs typeface="Calibri"/>
                        <a:sym typeface="Calibri"/>
                      </a:endParaRPr>
                    </a:p>
                  </a:txBody>
                  <a:tcPr marT="91425" marB="91425" marR="68575" marL="68575">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rtl="0" algn="l">
                        <a:lnSpc>
                          <a:spcPct val="115000"/>
                        </a:lnSpc>
                        <a:spcBef>
                          <a:spcPts val="0"/>
                        </a:spcBef>
                        <a:spcAft>
                          <a:spcPts val="0"/>
                        </a:spcAft>
                        <a:buNone/>
                      </a:pPr>
                      <a:r>
                        <a:rPr b="1" lang="en" sz="1200">
                          <a:solidFill>
                            <a:srgbClr val="FFFFFF"/>
                          </a:solidFill>
                          <a:latin typeface="Calibri"/>
                          <a:ea typeface="Calibri"/>
                          <a:cs typeface="Calibri"/>
                          <a:sym typeface="Calibri"/>
                        </a:rPr>
                        <a:t>Odds ratio</a:t>
                      </a:r>
                      <a:endParaRPr b="1" sz="1200">
                        <a:solidFill>
                          <a:srgbClr val="FFFFFF"/>
                        </a:solidFill>
                        <a:latin typeface="Calibri"/>
                        <a:ea typeface="Calibri"/>
                        <a:cs typeface="Calibri"/>
                        <a:sym typeface="Calibri"/>
                      </a:endParaRPr>
                    </a:p>
                  </a:txBody>
                  <a:tcPr marT="91425" marB="91425" marR="68575" marL="68575">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1809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0</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0</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439</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1</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ref</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1809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0</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1</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8</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16</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878</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1809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1</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0</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314</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93</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130.022</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180975">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1</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1</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18</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25</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latin typeface="Calibri"/>
                          <a:ea typeface="Calibri"/>
                          <a:cs typeface="Calibri"/>
                          <a:sym typeface="Calibri"/>
                        </a:rPr>
                        <a:t>609.722</a:t>
                      </a:r>
                      <a:endParaRPr b="1" sz="1200">
                        <a:latin typeface="Calibri"/>
                        <a:ea typeface="Calibri"/>
                        <a:cs typeface="Calibri"/>
                        <a:sym typeface="Calibri"/>
                      </a:endParaRPr>
                    </a:p>
                  </a:txBody>
                  <a:tcPr marT="91425" marB="914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6"/>
        </a:solidFill>
      </p:bgPr>
    </p:bg>
    <p:spTree>
      <p:nvGrpSpPr>
        <p:cNvPr id="255" name="Shape 255"/>
        <p:cNvGrpSpPr/>
        <p:nvPr/>
      </p:nvGrpSpPr>
      <p:grpSpPr>
        <a:xfrm>
          <a:off x="0" y="0"/>
          <a:ext cx="0" cy="0"/>
          <a:chOff x="0" y="0"/>
          <a:chExt cx="0" cy="0"/>
        </a:xfrm>
      </p:grpSpPr>
      <p:sp>
        <p:nvSpPr>
          <p:cNvPr id="256" name="Google Shape;256;p37"/>
          <p:cNvSpPr txBox="1"/>
          <p:nvPr>
            <p:ph type="title"/>
          </p:nvPr>
        </p:nvSpPr>
        <p:spPr>
          <a:xfrm>
            <a:off x="986950" y="855375"/>
            <a:ext cx="2643300" cy="42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疾病定義和診斷</a:t>
            </a:r>
            <a:endParaRPr/>
          </a:p>
        </p:txBody>
      </p:sp>
      <p:sp>
        <p:nvSpPr>
          <p:cNvPr id="257" name="Google Shape;257;p37"/>
          <p:cNvSpPr txBox="1"/>
          <p:nvPr>
            <p:ph idx="2" type="title"/>
          </p:nvPr>
        </p:nvSpPr>
        <p:spPr>
          <a:xfrm>
            <a:off x="5513976" y="855375"/>
            <a:ext cx="2643300" cy="421500"/>
          </a:xfrm>
          <a:prstGeom prst="rect">
            <a:avLst/>
          </a:prstGeom>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rgbClr val="FFFFFF"/>
                </a:solidFill>
              </a:rPr>
              <a:t>研究設計</a:t>
            </a:r>
            <a:endParaRPr>
              <a:solidFill>
                <a:srgbClr val="FFFFFF"/>
              </a:solidFill>
            </a:endParaRPr>
          </a:p>
        </p:txBody>
      </p:sp>
      <p:sp>
        <p:nvSpPr>
          <p:cNvPr id="258" name="Google Shape;258;p37"/>
          <p:cNvSpPr txBox="1"/>
          <p:nvPr>
            <p:ph idx="4" type="title"/>
          </p:nvPr>
        </p:nvSpPr>
        <p:spPr>
          <a:xfrm>
            <a:off x="986950" y="2145730"/>
            <a:ext cx="2643300" cy="42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研究結果</a:t>
            </a:r>
            <a:endParaRPr/>
          </a:p>
        </p:txBody>
      </p:sp>
      <p:sp>
        <p:nvSpPr>
          <p:cNvPr id="259" name="Google Shape;259;p37"/>
          <p:cNvSpPr txBox="1"/>
          <p:nvPr>
            <p:ph idx="6" type="title"/>
          </p:nvPr>
        </p:nvSpPr>
        <p:spPr>
          <a:xfrm>
            <a:off x="5513976" y="2145730"/>
            <a:ext cx="2643300" cy="421500"/>
          </a:xfrm>
          <a:prstGeom prst="rect">
            <a:avLst/>
          </a:prstGeom>
        </p:spPr>
        <p:txBody>
          <a:bodyPr anchorCtr="0" anchor="ctr" bIns="91425" lIns="91425" spcFirstLastPara="1" rIns="91425" wrap="square" tIns="91425">
            <a:noAutofit/>
          </a:bodyPr>
          <a:lstStyle/>
          <a:p>
            <a:pPr indent="0" lvl="0" marL="0" marR="0" rtl="0" algn="l">
              <a:spcBef>
                <a:spcPts val="0"/>
              </a:spcBef>
              <a:spcAft>
                <a:spcPts val="0"/>
              </a:spcAft>
              <a:buNone/>
            </a:pPr>
            <a:r>
              <a:rPr lang="en">
                <a:solidFill>
                  <a:srgbClr val="FFFFFF"/>
                </a:solidFill>
              </a:rPr>
              <a:t>偏差來源及影響</a:t>
            </a:r>
            <a:endParaRPr>
              <a:solidFill>
                <a:srgbClr val="FFFFFF"/>
              </a:solidFill>
            </a:endParaRPr>
          </a:p>
        </p:txBody>
      </p:sp>
      <p:sp>
        <p:nvSpPr>
          <p:cNvPr id="260" name="Google Shape;260;p37"/>
          <p:cNvSpPr txBox="1"/>
          <p:nvPr>
            <p:ph idx="8" type="title"/>
          </p:nvPr>
        </p:nvSpPr>
        <p:spPr>
          <a:xfrm>
            <a:off x="986950" y="3436049"/>
            <a:ext cx="2643300" cy="421500"/>
          </a:xfrm>
          <a:prstGeom prst="rect">
            <a:avLst/>
          </a:prstGeom>
        </p:spPr>
        <p:txBody>
          <a:bodyPr anchorCtr="0" anchor="ctr" bIns="91425" lIns="91425" spcFirstLastPara="1" rIns="91425" wrap="square" tIns="91425">
            <a:noAutofit/>
          </a:bodyPr>
          <a:lstStyle/>
          <a:p>
            <a:pPr indent="0" lvl="0" marL="0" rtl="0" algn="r">
              <a:lnSpc>
                <a:spcPct val="90000"/>
              </a:lnSpc>
              <a:spcBef>
                <a:spcPts val="0"/>
              </a:spcBef>
              <a:spcAft>
                <a:spcPts val="0"/>
              </a:spcAft>
              <a:buNone/>
            </a:pPr>
            <a:r>
              <a:rPr b="1" lang="en">
                <a:solidFill>
                  <a:srgbClr val="FFFFFF"/>
                </a:solidFill>
                <a:latin typeface="Josefin Sans"/>
                <a:ea typeface="Josefin Sans"/>
                <a:cs typeface="Josefin Sans"/>
                <a:sym typeface="Josefin Sans"/>
              </a:rPr>
              <a:t>食道癌-病例對照研究</a:t>
            </a:r>
            <a:endParaRPr>
              <a:solidFill>
                <a:srgbClr val="FFFFFF"/>
              </a:solidFill>
            </a:endParaRPr>
          </a:p>
        </p:txBody>
      </p:sp>
      <p:sp>
        <p:nvSpPr>
          <p:cNvPr id="261" name="Google Shape;261;p37"/>
          <p:cNvSpPr txBox="1"/>
          <p:nvPr>
            <p:ph idx="13" type="title"/>
          </p:nvPr>
        </p:nvSpPr>
        <p:spPr>
          <a:xfrm>
            <a:off x="5513976" y="3436049"/>
            <a:ext cx="2643300" cy="42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62" name="Google Shape;262;p37"/>
          <p:cNvSpPr txBox="1"/>
          <p:nvPr>
            <p:ph idx="15" type="title"/>
          </p:nvPr>
        </p:nvSpPr>
        <p:spPr>
          <a:xfrm>
            <a:off x="3781275" y="827083"/>
            <a:ext cx="704700" cy="51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3" name="Google Shape;263;p37"/>
          <p:cNvSpPr txBox="1"/>
          <p:nvPr>
            <p:ph idx="16" type="title"/>
          </p:nvPr>
        </p:nvSpPr>
        <p:spPr>
          <a:xfrm>
            <a:off x="4655741" y="827083"/>
            <a:ext cx="704700" cy="51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64" name="Google Shape;264;p37"/>
          <p:cNvSpPr txBox="1"/>
          <p:nvPr>
            <p:ph idx="17" type="title"/>
          </p:nvPr>
        </p:nvSpPr>
        <p:spPr>
          <a:xfrm>
            <a:off x="3781275" y="2118008"/>
            <a:ext cx="704700" cy="51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65" name="Google Shape;265;p37"/>
          <p:cNvSpPr txBox="1"/>
          <p:nvPr>
            <p:ph idx="18" type="title"/>
          </p:nvPr>
        </p:nvSpPr>
        <p:spPr>
          <a:xfrm>
            <a:off x="4655741" y="2118008"/>
            <a:ext cx="704700" cy="51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66" name="Google Shape;266;p37"/>
          <p:cNvSpPr txBox="1"/>
          <p:nvPr>
            <p:ph idx="19" type="title"/>
          </p:nvPr>
        </p:nvSpPr>
        <p:spPr>
          <a:xfrm>
            <a:off x="3781275" y="3408933"/>
            <a:ext cx="704700" cy="51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67" name="Google Shape;267;p37"/>
          <p:cNvSpPr txBox="1"/>
          <p:nvPr>
            <p:ph idx="20" type="title"/>
          </p:nvPr>
        </p:nvSpPr>
        <p:spPr>
          <a:xfrm>
            <a:off x="4655741" y="3408933"/>
            <a:ext cx="704700" cy="51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5"/>
          <p:cNvSpPr txBox="1"/>
          <p:nvPr>
            <p:ph type="title"/>
          </p:nvPr>
        </p:nvSpPr>
        <p:spPr>
          <a:xfrm>
            <a:off x="204775" y="268250"/>
            <a:ext cx="8618700" cy="994200"/>
          </a:xfrm>
          <a:prstGeom prst="rect">
            <a:avLst/>
          </a:prstGeom>
          <a:noFill/>
          <a:ln>
            <a:noFill/>
          </a:ln>
        </p:spPr>
        <p:txBody>
          <a:bodyPr anchorCtr="0" anchor="ctr" bIns="34275" lIns="68575" spcFirstLastPara="1" rIns="68575" wrap="square" tIns="34275">
            <a:noAutofit/>
          </a:bodyPr>
          <a:lstStyle/>
          <a:p>
            <a:pPr indent="0" lvl="0" marL="0" rtl="0" algn="ctr">
              <a:lnSpc>
                <a:spcPct val="115000"/>
              </a:lnSpc>
              <a:spcBef>
                <a:spcPts val="0"/>
              </a:spcBef>
              <a:spcAft>
                <a:spcPts val="0"/>
              </a:spcAft>
              <a:buClr>
                <a:srgbClr val="002060"/>
              </a:buClr>
              <a:buSzPts val="3300"/>
              <a:buFont typeface="Arial"/>
              <a:buNone/>
            </a:pPr>
            <a:r>
              <a:rPr b="1" lang="en" sz="2800">
                <a:solidFill>
                  <a:srgbClr val="002060"/>
                </a:solidFill>
              </a:rPr>
              <a:t>Smoking對Alcohol 具干擾作用</a:t>
            </a:r>
            <a:endParaRPr b="1" sz="2800">
              <a:solidFill>
                <a:srgbClr val="002060"/>
              </a:solidFill>
            </a:endParaRPr>
          </a:p>
          <a:p>
            <a:pPr indent="0" lvl="0" marL="0" rtl="0" algn="ctr">
              <a:lnSpc>
                <a:spcPct val="115000"/>
              </a:lnSpc>
              <a:spcBef>
                <a:spcPts val="0"/>
              </a:spcBef>
              <a:spcAft>
                <a:spcPts val="0"/>
              </a:spcAft>
              <a:buClr>
                <a:srgbClr val="002060"/>
              </a:buClr>
              <a:buSzPts val="3300"/>
              <a:buFont typeface="Arial"/>
              <a:buNone/>
            </a:pPr>
            <a:r>
              <a:rPr b="1" lang="en" sz="2800">
                <a:solidFill>
                  <a:srgbClr val="002060"/>
                </a:solidFill>
              </a:rPr>
              <a:t>Alcohol對Age 具干擾作用</a:t>
            </a:r>
            <a:endParaRPr sz="2800"/>
          </a:p>
        </p:txBody>
      </p:sp>
      <p:sp>
        <p:nvSpPr>
          <p:cNvPr id="439" name="Google Shape;439;p55"/>
          <p:cNvSpPr txBox="1"/>
          <p:nvPr>
            <p:ph idx="1" type="body"/>
          </p:nvPr>
        </p:nvSpPr>
        <p:spPr>
          <a:xfrm>
            <a:off x="0" y="1430825"/>
            <a:ext cx="4803900" cy="3263400"/>
          </a:xfrm>
          <a:prstGeom prst="rect">
            <a:avLst/>
          </a:prstGeom>
          <a:noFill/>
          <a:ln>
            <a:noFill/>
          </a:ln>
        </p:spPr>
        <p:txBody>
          <a:bodyPr anchorCtr="0" anchor="t" bIns="34275" lIns="68575" spcFirstLastPara="1" rIns="68575" wrap="square" tIns="34275">
            <a:noAutofit/>
          </a:bodyPr>
          <a:lstStyle/>
          <a:p>
            <a:pPr indent="-133350" lvl="0" marL="177800" rtl="0" algn="l">
              <a:spcBef>
                <a:spcPts val="800"/>
              </a:spcBef>
              <a:spcAft>
                <a:spcPts val="0"/>
              </a:spcAft>
              <a:buClr>
                <a:srgbClr val="002060"/>
              </a:buClr>
              <a:buSzPts val="1500"/>
              <a:buChar char="•"/>
            </a:pPr>
            <a:r>
              <a:rPr b="1" lang="en" sz="1500">
                <a:solidFill>
                  <a:srgbClr val="002060"/>
                </a:solidFill>
              </a:rPr>
              <a:t>解釋：</a:t>
            </a:r>
            <a:endParaRPr b="1" sz="1500">
              <a:solidFill>
                <a:srgbClr val="002060"/>
              </a:solidFill>
            </a:endParaRPr>
          </a:p>
          <a:p>
            <a:pPr indent="0" lvl="0" marL="0" rtl="0" algn="l">
              <a:spcBef>
                <a:spcPts val="800"/>
              </a:spcBef>
              <a:spcAft>
                <a:spcPts val="0"/>
              </a:spcAft>
              <a:buNone/>
            </a:pPr>
            <a:r>
              <a:rPr b="1" lang="en" sz="1500">
                <a:solidFill>
                  <a:srgbClr val="002060"/>
                </a:solidFill>
              </a:rPr>
              <a:t>1.喝越多酒的人都有比較大的機率吸更多菸，因此未控制時可能高估飲酒的風險</a:t>
            </a:r>
            <a:endParaRPr b="1" sz="1500">
              <a:solidFill>
                <a:srgbClr val="002060"/>
              </a:solidFill>
            </a:endParaRPr>
          </a:p>
          <a:p>
            <a:pPr indent="0" lvl="0" marL="0" rtl="0" algn="l">
              <a:spcBef>
                <a:spcPts val="1000"/>
              </a:spcBef>
              <a:spcAft>
                <a:spcPts val="0"/>
              </a:spcAft>
              <a:buClr>
                <a:schemeClr val="dk1"/>
              </a:buClr>
              <a:buSzPts val="1100"/>
              <a:buFont typeface="Arial"/>
              <a:buNone/>
            </a:pPr>
            <a:r>
              <a:rPr b="1" lang="en" sz="1500">
                <a:solidFill>
                  <a:srgbClr val="002060"/>
                </a:solidFill>
              </a:rPr>
              <a:t>2.喝酒、年齡相關性不大，分層後各組風險比差異大，未控制時可能錯估風險（此處為低估）</a:t>
            </a:r>
            <a:endParaRPr b="1">
              <a:solidFill>
                <a:srgbClr val="002060"/>
              </a:solidFill>
            </a:endParaRPr>
          </a:p>
        </p:txBody>
      </p:sp>
      <p:graphicFrame>
        <p:nvGraphicFramePr>
          <p:cNvPr id="440" name="Google Shape;440;p55"/>
          <p:cNvGraphicFramePr/>
          <p:nvPr/>
        </p:nvGraphicFramePr>
        <p:xfrm>
          <a:off x="4735854" y="2982412"/>
          <a:ext cx="3000000" cy="3000000"/>
        </p:xfrm>
        <a:graphic>
          <a:graphicData uri="http://schemas.openxmlformats.org/drawingml/2006/table">
            <a:tbl>
              <a:tblPr bandRow="1" firstRow="1">
                <a:noFill/>
                <a:tableStyleId>{38107A33-2D06-4054-B547-FBAB88F0A0D5}</a:tableStyleId>
              </a:tblPr>
              <a:tblGrid>
                <a:gridCol w="678675"/>
                <a:gridCol w="678675"/>
                <a:gridCol w="678675"/>
                <a:gridCol w="678675"/>
                <a:gridCol w="678675"/>
                <a:gridCol w="678675"/>
              </a:tblGrid>
              <a:tr h="202500">
                <a:tc>
                  <a:txBody>
                    <a:bodyPr/>
                    <a:lstStyle/>
                    <a:p>
                      <a:pPr indent="0" lvl="0" marL="0" marR="0" rtl="0" algn="ctr">
                        <a:spcBef>
                          <a:spcPts val="0"/>
                        </a:spcBef>
                        <a:spcAft>
                          <a:spcPts val="0"/>
                        </a:spcAft>
                        <a:buNone/>
                      </a:pPr>
                      <a:r>
                        <a:rPr lang="en" sz="900" u="none" cap="none" strike="noStrike"/>
                        <a:t>Alcohol=0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900" u="none" cap="none" strike="noStrike"/>
                        <a:t>Alcohol=1</a:t>
                      </a:r>
                      <a:endParaRPr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tcP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Age=0</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111</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0→</a:t>
                      </a:r>
                      <a:r>
                        <a:rPr lang="en" sz="900" u="none" cap="none" strike="noStrike">
                          <a:solidFill>
                            <a:schemeClr val="accent5"/>
                          </a:solidFill>
                        </a:rPr>
                        <a:t>0.5</a:t>
                      </a:r>
                      <a:endParaRPr sz="900" u="none" cap="none" strike="noStrike">
                        <a:solidFill>
                          <a:schemeClr val="accent5"/>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900" u="none" cap="none" strike="noStrike">
                          <a:solidFill>
                            <a:schemeClr val="lt1"/>
                          </a:solidFill>
                          <a:latin typeface="Arial"/>
                          <a:ea typeface="Arial"/>
                          <a:cs typeface="Arial"/>
                          <a:sym typeface="Arial"/>
                        </a:rPr>
                        <a:t>Age=0</a:t>
                      </a:r>
                      <a:endParaRPr b="1" sz="9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4</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Age=1</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642</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155</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900" u="none" cap="none" strike="noStrike">
                          <a:solidFill>
                            <a:schemeClr val="lt1"/>
                          </a:solidFill>
                          <a:latin typeface="Arial"/>
                          <a:ea typeface="Arial"/>
                          <a:cs typeface="Arial"/>
                          <a:sym typeface="Arial"/>
                        </a:rPr>
                        <a:t>Age=1</a:t>
                      </a:r>
                      <a:endParaRPr b="1" sz="9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22</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40</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53.598 (p=0.9779)</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lnB cap="flat" cmpd="sng" w="57150">
                      <a:solidFill>
                        <a:schemeClr val="lt1"/>
                      </a:solidFill>
                      <a:prstDash val="solid"/>
                      <a:round/>
                      <a:headEnd len="sm" w="sm" type="none"/>
                      <a:tailEnd len="sm" w="sm" type="none"/>
                    </a:lnB>
                  </a:tcPr>
                </a:tc>
                <a:tc hMerge="1"/>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7.273  (p=0.084)</a:t>
                      </a:r>
                      <a:endParaRPr sz="1100"/>
                    </a:p>
                  </a:txBody>
                  <a:tcPr marT="0" marB="0" marR="51425" marL="51425" anchor="ctr">
                    <a:lnB cap="flat" cmpd="sng" w="57150">
                      <a:solidFill>
                        <a:schemeClr val="lt1"/>
                      </a:solidFill>
                      <a:prstDash val="solid"/>
                      <a:round/>
                      <a:headEnd len="sm" w="sm" type="none"/>
                      <a:tailEnd len="sm" w="sm" type="none"/>
                    </a:lnB>
                  </a:tcPr>
                </a:tc>
                <a:tc hMerge="1"/>
              </a:tr>
              <a:tr h="202500">
                <a:tc gridSpan="2">
                  <a:txBody>
                    <a:bodyPr/>
                    <a:lstStyle/>
                    <a:p>
                      <a:pPr indent="0" lvl="0" marL="0" marR="0" rtl="0" algn="ctr">
                        <a:spcBef>
                          <a:spcPts val="0"/>
                        </a:spcBef>
                        <a:spcAft>
                          <a:spcPts val="0"/>
                        </a:spcAft>
                        <a:buNone/>
                      </a:pPr>
                      <a:r>
                        <a:rPr b="1" lang="en" sz="900" u="none" cap="none" strike="noStrike"/>
                        <a:t>Mantel-Haenszel OR</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c>
                  <a:txBody>
                    <a:bodyPr/>
                    <a:lstStyle/>
                    <a:p>
                      <a:pPr indent="0" lvl="0" marL="0" marR="0" rtl="0" algn="ctr">
                        <a:lnSpc>
                          <a:spcPct val="100000"/>
                        </a:lnSpc>
                        <a:spcBef>
                          <a:spcPts val="0"/>
                        </a:spcBef>
                        <a:spcAft>
                          <a:spcPts val="0"/>
                        </a:spcAft>
                        <a:buClr>
                          <a:schemeClr val="dk1"/>
                        </a:buClr>
                        <a:buSzPts val="900"/>
                        <a:buFont typeface="Calibri"/>
                        <a:buNone/>
                      </a:pPr>
                      <a:r>
                        <a:rPr b="1" lang="en" sz="900" u="none" cap="none" strike="noStrike">
                          <a:latin typeface="Calibri"/>
                          <a:ea typeface="Calibri"/>
                          <a:cs typeface="Calibri"/>
                          <a:sym typeface="Calibri"/>
                        </a:rPr>
                        <a:t>64.9787</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a:txBody>
                    <a:bodyPr/>
                    <a:lstStyle/>
                    <a:p>
                      <a:pPr indent="0" lvl="0" marL="0" marR="0" rtl="0" algn="ctr">
                        <a:spcBef>
                          <a:spcPts val="0"/>
                        </a:spcBef>
                        <a:spcAft>
                          <a:spcPts val="0"/>
                        </a:spcAft>
                        <a:buNone/>
                      </a:pPr>
                      <a:r>
                        <a:rPr lang="en" sz="900" u="none" cap="none" strike="noStrike"/>
                        <a:t>95%CI</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gridSpan="2">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5.6159, 751.8300 </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r>
              <a:tr h="202500">
                <a:tc gridSpan="3">
                  <a:txBody>
                    <a:bodyPr/>
                    <a:lstStyle/>
                    <a:p>
                      <a:pPr indent="0" lvl="0" marL="0" marR="0" rtl="0" algn="ctr">
                        <a:spcBef>
                          <a:spcPts val="0"/>
                        </a:spcBef>
                        <a:spcAft>
                          <a:spcPts val="0"/>
                        </a:spcAft>
                        <a:buNone/>
                      </a:pPr>
                      <a:r>
                        <a:rPr b="1" i="0" lang="en" sz="900" u="none" cap="none" strike="noStrike"/>
                        <a:t>Breslow-Day Test of OR</a:t>
                      </a:r>
                      <a:endParaRPr b="1" i="0" sz="900" u="none" cap="none" strike="noStrike">
                        <a:latin typeface="Calibri"/>
                        <a:ea typeface="Calibri"/>
                        <a:cs typeface="Calibri"/>
                        <a:sym typeface="Calibri"/>
                      </a:endParaRPr>
                    </a:p>
                  </a:txBody>
                  <a:tcPr marT="0" marB="0" marR="51425" marL="51425" anchor="ctr">
                    <a:solidFill>
                      <a:srgbClr val="D8D8D8"/>
                    </a:solidFill>
                  </a:tcPr>
                </a:tc>
                <a:tc hMerge="1"/>
                <a:tc hMerge="1"/>
                <a:tc>
                  <a:txBody>
                    <a:bodyPr/>
                    <a:lstStyle/>
                    <a:p>
                      <a:pPr indent="0" lvl="0" marL="0" marR="0" rtl="0" algn="ctr">
                        <a:spcBef>
                          <a:spcPts val="0"/>
                        </a:spcBef>
                        <a:spcAft>
                          <a:spcPts val="0"/>
                        </a:spcAft>
                        <a:buNone/>
                      </a:pPr>
                      <a:r>
                        <a:rPr b="1" lang="en" sz="900" u="none" cap="none" strike="noStrike"/>
                        <a:t>p-value</a:t>
                      </a:r>
                      <a:endParaRPr b="1" sz="900" u="none" cap="none" strike="noStrike">
                        <a:latin typeface="Calibri"/>
                        <a:ea typeface="Calibri"/>
                        <a:cs typeface="Calibri"/>
                        <a:sym typeface="Calibri"/>
                      </a:endParaRPr>
                    </a:p>
                  </a:txBody>
                  <a:tcPr marT="0" marB="0" marR="51425" marL="51425" anchor="ctr">
                    <a:solidFill>
                      <a:srgbClr val="D8D8D8"/>
                    </a:solidFill>
                  </a:tcPr>
                </a:tc>
                <a:tc gridSpan="2">
                  <a:txBody>
                    <a:bodyPr/>
                    <a:lstStyle/>
                    <a:p>
                      <a:pPr indent="0" lvl="0" marL="0" marR="0" rtl="0" algn="ctr">
                        <a:spcBef>
                          <a:spcPts val="0"/>
                        </a:spcBef>
                        <a:spcAft>
                          <a:spcPts val="0"/>
                        </a:spcAft>
                        <a:buNone/>
                      </a:pPr>
                      <a:r>
                        <a:rPr b="1" lang="en" sz="900" u="none" cap="none" strike="noStrike">
                          <a:solidFill>
                            <a:srgbClr val="FF0000"/>
                          </a:solidFill>
                          <a:latin typeface="Calibri"/>
                          <a:ea typeface="Calibri"/>
                          <a:cs typeface="Calibri"/>
                          <a:sym typeface="Calibri"/>
                        </a:rPr>
                        <a:t>0.0171</a:t>
                      </a:r>
                      <a:endParaRPr b="1" sz="900" u="none" cap="none" strike="noStrike">
                        <a:solidFill>
                          <a:srgbClr val="FF0000"/>
                        </a:solidFill>
                        <a:latin typeface="Calibri"/>
                        <a:ea typeface="Calibri"/>
                        <a:cs typeface="Calibri"/>
                        <a:sym typeface="Calibri"/>
                      </a:endParaRPr>
                    </a:p>
                  </a:txBody>
                  <a:tcPr marT="0" marB="0" marR="51425" marL="51425" anchor="ctr">
                    <a:solidFill>
                      <a:srgbClr val="D8D8D8"/>
                    </a:solidFill>
                  </a:tcPr>
                </a:tc>
                <a:tc hMerge="1"/>
              </a:tr>
            </a:tbl>
          </a:graphicData>
        </a:graphic>
      </p:graphicFrame>
      <p:graphicFrame>
        <p:nvGraphicFramePr>
          <p:cNvPr id="441" name="Google Shape;441;p55"/>
          <p:cNvGraphicFramePr/>
          <p:nvPr/>
        </p:nvGraphicFramePr>
        <p:xfrm>
          <a:off x="204769" y="2982400"/>
          <a:ext cx="3000000" cy="3000000"/>
        </p:xfrm>
        <a:graphic>
          <a:graphicData uri="http://schemas.openxmlformats.org/drawingml/2006/table">
            <a:tbl>
              <a:tblPr bandRow="1" firstRow="1">
                <a:noFill/>
                <a:tableStyleId>{38107A33-2D06-4054-B547-FBAB88F0A0D5}</a:tableStyleId>
              </a:tblPr>
              <a:tblGrid>
                <a:gridCol w="678675"/>
                <a:gridCol w="678675"/>
                <a:gridCol w="678675"/>
                <a:gridCol w="678675"/>
                <a:gridCol w="678675"/>
                <a:gridCol w="678675"/>
              </a:tblGrid>
              <a:tr h="202500">
                <a:tc>
                  <a:txBody>
                    <a:bodyPr/>
                    <a:lstStyle/>
                    <a:p>
                      <a:pPr indent="0" lvl="0" marL="0" marR="0" rtl="0" algn="ctr">
                        <a:spcBef>
                          <a:spcPts val="0"/>
                        </a:spcBef>
                        <a:spcAft>
                          <a:spcPts val="0"/>
                        </a:spcAft>
                        <a:buNone/>
                      </a:pPr>
                      <a:r>
                        <a:rPr lang="en" sz="800" u="none" cap="none" strike="noStrike"/>
                        <a:t>Smoking=0</a:t>
                      </a:r>
                      <a:endParaRPr sz="8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lang="en" sz="800" u="none" cap="none" strike="noStrike"/>
                        <a:t>Smoking=1</a:t>
                      </a:r>
                      <a:endParaRPr sz="8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tcPr>
                </a:tc>
                <a:tc>
                  <a:txBody>
                    <a:bodyPr/>
                    <a:lstStyle/>
                    <a:p>
                      <a:pPr indent="0" lvl="0" marL="0" marR="0" rtl="0" algn="ctr">
                        <a:spcBef>
                          <a:spcPts val="0"/>
                        </a:spcBef>
                        <a:spcAft>
                          <a:spcPts val="0"/>
                        </a:spcAft>
                        <a:buNone/>
                      </a:pPr>
                      <a:r>
                        <a:rPr lang="en" sz="900" u="none" cap="none" strike="noStrike"/>
                        <a:t>Case=0</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Case=1</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Alcohol=0</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t>439</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62</a:t>
                      </a:r>
                      <a:endParaRPr sz="900" u="none" cap="none" strike="noStrike">
                        <a:solidFill>
                          <a:srgbClr val="FF0000"/>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Alcohol=0</a:t>
                      </a:r>
                      <a:endParaRPr b="1" sz="8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314</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93</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Alcohol=1</a:t>
                      </a:r>
                      <a:endParaRPr b="1" sz="800" u="none" cap="none" strike="noStrike">
                        <a:solidFill>
                          <a:schemeClr val="lt1"/>
                        </a:solidFill>
                        <a:latin typeface="Arial"/>
                        <a:ea typeface="Arial"/>
                        <a:cs typeface="Arial"/>
                        <a:sym typeface="Arial"/>
                      </a:endParaRPr>
                    </a:p>
                  </a:txBody>
                  <a:tcPr marT="0" marB="0" marR="51425" marL="51425" anchor="ctr">
                    <a:solidFill>
                      <a:srgbClr val="5B9BD5"/>
                    </a:solidFill>
                  </a:tcPr>
                </a:tc>
                <a:tc>
                  <a:txBody>
                    <a:bodyPr/>
                    <a:lstStyle/>
                    <a:p>
                      <a:pPr indent="0" lvl="0" marL="0" marR="0" rtl="0" algn="ctr">
                        <a:spcBef>
                          <a:spcPts val="0"/>
                        </a:spcBef>
                        <a:spcAft>
                          <a:spcPts val="0"/>
                        </a:spcAft>
                        <a:buNone/>
                      </a:pPr>
                      <a:r>
                        <a:rPr lang="en" sz="900" u="none" cap="none" strike="noStrike"/>
                        <a:t>8</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t>16</a:t>
                      </a:r>
                      <a:endParaRPr sz="900" u="none" cap="none" strike="noStrike">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tcPr>
                </a:tc>
                <a:tc>
                  <a:txBody>
                    <a:bodyPr/>
                    <a:lstStyle/>
                    <a:p>
                      <a:pPr indent="0" lvl="0" marL="0" marR="0" rtl="0" algn="ctr">
                        <a:spcBef>
                          <a:spcPts val="0"/>
                        </a:spcBef>
                        <a:spcAft>
                          <a:spcPts val="0"/>
                        </a:spcAft>
                        <a:buNone/>
                      </a:pPr>
                      <a:r>
                        <a:rPr b="1" lang="en" sz="800" u="none" cap="none" strike="noStrike">
                          <a:solidFill>
                            <a:schemeClr val="lt1"/>
                          </a:solidFill>
                          <a:latin typeface="Arial"/>
                          <a:ea typeface="Arial"/>
                          <a:cs typeface="Arial"/>
                          <a:sym typeface="Arial"/>
                        </a:rPr>
                        <a:t>Alcohol=1</a:t>
                      </a:r>
                      <a:endParaRPr b="1" sz="800" u="none" cap="none" strike="noStrike">
                        <a:solidFill>
                          <a:schemeClr val="lt1"/>
                        </a:solidFill>
                        <a:latin typeface="Arial"/>
                        <a:ea typeface="Arial"/>
                        <a:cs typeface="Arial"/>
                        <a:sym typeface="Arial"/>
                      </a:endParaRPr>
                    </a:p>
                  </a:txBody>
                  <a:tcPr marT="0" marB="0" marR="51425" marL="51425" anchor="ctr">
                    <a:lnL cap="flat" cmpd="sng" w="57150">
                      <a:solidFill>
                        <a:schemeClr val="lt1"/>
                      </a:solidFill>
                      <a:prstDash val="solid"/>
                      <a:round/>
                      <a:headEnd len="sm" w="sm" type="none"/>
                      <a:tailEnd len="sm" w="sm" type="none"/>
                    </a:lnL>
                    <a:solidFill>
                      <a:srgbClr val="5B9BD5"/>
                    </a:solidFill>
                  </a:tcP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18</a:t>
                      </a:r>
                      <a:endParaRPr sz="900" u="none" cap="none" strike="noStrike">
                        <a:latin typeface="Calibri"/>
                        <a:ea typeface="Calibri"/>
                        <a:cs typeface="Calibri"/>
                        <a:sym typeface="Calibri"/>
                      </a:endParaRPr>
                    </a:p>
                  </a:txBody>
                  <a:tcPr marT="0" marB="0" marR="51425" marL="51425" anchor="ctr"/>
                </a:tc>
                <a:tc>
                  <a:txBody>
                    <a:bodyPr/>
                    <a:lstStyle/>
                    <a:p>
                      <a:pPr indent="0" lvl="0" marL="0" marR="0" rtl="0" algn="ctr">
                        <a:spcBef>
                          <a:spcPts val="0"/>
                        </a:spcBef>
                        <a:spcAft>
                          <a:spcPts val="0"/>
                        </a:spcAft>
                        <a:buNone/>
                      </a:pPr>
                      <a:r>
                        <a:rPr lang="en" sz="900" u="none" cap="none" strike="noStrike">
                          <a:latin typeface="Calibri"/>
                          <a:ea typeface="Calibri"/>
                          <a:cs typeface="Calibri"/>
                          <a:sym typeface="Calibri"/>
                        </a:rPr>
                        <a:t>25</a:t>
                      </a:r>
                      <a:endParaRPr sz="900" u="none" cap="none" strike="noStrike">
                        <a:latin typeface="Calibri"/>
                        <a:ea typeface="Calibri"/>
                        <a:cs typeface="Calibri"/>
                        <a:sym typeface="Calibri"/>
                      </a:endParaRPr>
                    </a:p>
                  </a:txBody>
                  <a:tcPr marT="0" marB="0" marR="51425" marL="51425" anchor="ctr"/>
                </a:tc>
              </a:tr>
              <a:tr h="202500">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solidFill>
                            <a:srgbClr val="FF0000"/>
                          </a:solidFill>
                          <a:latin typeface="Calibri"/>
                          <a:ea typeface="Calibri"/>
                          <a:cs typeface="Calibri"/>
                          <a:sym typeface="Calibri"/>
                        </a:rPr>
                        <a:t>14.161 (p=5.186e-09)</a:t>
                      </a:r>
                      <a:endParaRPr sz="900" u="none" cap="none" strike="noStrike">
                        <a:solidFill>
                          <a:srgbClr val="FF0000"/>
                        </a:solidFill>
                        <a:latin typeface="Calibri"/>
                        <a:ea typeface="Calibri"/>
                        <a:cs typeface="Calibri"/>
                        <a:sym typeface="Calibri"/>
                      </a:endParaRPr>
                    </a:p>
                  </a:txBody>
                  <a:tcPr marT="0" marB="0" marR="51425" marL="51425" anchor="ctr">
                    <a:lnR cap="flat" cmpd="sng" w="57150">
                      <a:solidFill>
                        <a:schemeClr val="lt1"/>
                      </a:solidFill>
                      <a:prstDash val="solid"/>
                      <a:round/>
                      <a:headEnd len="sm" w="sm" type="none"/>
                      <a:tailEnd len="sm" w="sm" type="none"/>
                    </a:lnR>
                    <a:lnB cap="flat" cmpd="sng" w="57150">
                      <a:solidFill>
                        <a:schemeClr val="lt1"/>
                      </a:solidFill>
                      <a:prstDash val="solid"/>
                      <a:round/>
                      <a:headEnd len="sm" w="sm" type="none"/>
                      <a:tailEnd len="sm" w="sm" type="none"/>
                    </a:lnB>
                  </a:tcPr>
                </a:tc>
                <a:tc hMerge="1"/>
                <a:tc>
                  <a:txBody>
                    <a:bodyPr/>
                    <a:lstStyle/>
                    <a:p>
                      <a:pPr indent="0" lvl="0" marL="0" marR="0" rtl="0" algn="ctr">
                        <a:spcBef>
                          <a:spcPts val="0"/>
                        </a:spcBef>
                        <a:spcAft>
                          <a:spcPts val="0"/>
                        </a:spcAft>
                        <a:buNone/>
                      </a:pPr>
                      <a:r>
                        <a:rPr b="1" lang="en" sz="900" u="none" cap="none" strike="noStrike"/>
                        <a:t>Adj-OR</a:t>
                      </a:r>
                      <a:endParaRPr b="1" sz="900" u="none" cap="none" strike="noStrike">
                        <a:latin typeface="Calibri"/>
                        <a:ea typeface="Calibri"/>
                        <a:cs typeface="Calibri"/>
                        <a:sym typeface="Calibri"/>
                      </a:endParaRPr>
                    </a:p>
                  </a:txBody>
                  <a:tcPr marT="0" marB="0" marR="51425" marL="51425" anchor="ctr">
                    <a:lnL cap="flat" cmpd="sng" w="57150">
                      <a:solidFill>
                        <a:schemeClr val="lt1"/>
                      </a:solidFill>
                      <a:prstDash val="solid"/>
                      <a:round/>
                      <a:headEnd len="sm" w="sm" type="none"/>
                      <a:tailEnd len="sm" w="sm" type="none"/>
                    </a:lnL>
                    <a:lnB cap="flat" cmpd="sng" w="57150">
                      <a:solidFill>
                        <a:schemeClr val="lt1"/>
                      </a:solidFill>
                      <a:prstDash val="solid"/>
                      <a:round/>
                      <a:headEnd len="sm" w="sm" type="none"/>
                      <a:tailEnd len="sm" w="sm" type="none"/>
                    </a:lnB>
                  </a:tcPr>
                </a:tc>
                <a:tc gridSpan="2">
                  <a:txBody>
                    <a:bodyPr/>
                    <a:lstStyle/>
                    <a:p>
                      <a:pPr indent="0" lvl="0" marL="0" marR="0" rtl="0" algn="ctr">
                        <a:spcBef>
                          <a:spcPts val="0"/>
                        </a:spcBef>
                        <a:spcAft>
                          <a:spcPts val="0"/>
                        </a:spcAft>
                        <a:buNone/>
                      </a:pPr>
                      <a:r>
                        <a:rPr lang="en" sz="900" u="none" cap="none" strike="noStrike">
                          <a:solidFill>
                            <a:srgbClr val="FF0000"/>
                          </a:solidFill>
                          <a:latin typeface="Calibri"/>
                          <a:ea typeface="Calibri"/>
                          <a:cs typeface="Calibri"/>
                          <a:sym typeface="Calibri"/>
                        </a:rPr>
                        <a:t>4.689 (p=3.012e-06)</a:t>
                      </a:r>
                      <a:endParaRPr sz="900" u="none" cap="none" strike="noStrike">
                        <a:solidFill>
                          <a:srgbClr val="FF0000"/>
                        </a:solidFill>
                        <a:latin typeface="Calibri"/>
                        <a:ea typeface="Calibri"/>
                        <a:cs typeface="Calibri"/>
                        <a:sym typeface="Calibri"/>
                      </a:endParaRPr>
                    </a:p>
                  </a:txBody>
                  <a:tcPr marT="0" marB="0" marR="51425" marL="51425" anchor="ctr">
                    <a:lnB cap="flat" cmpd="sng" w="57150">
                      <a:solidFill>
                        <a:schemeClr val="lt1"/>
                      </a:solidFill>
                      <a:prstDash val="solid"/>
                      <a:round/>
                      <a:headEnd len="sm" w="sm" type="none"/>
                      <a:tailEnd len="sm" w="sm" type="none"/>
                    </a:lnB>
                  </a:tcPr>
                </a:tc>
                <a:tc hMerge="1"/>
              </a:tr>
              <a:tr h="202500">
                <a:tc gridSpan="2">
                  <a:txBody>
                    <a:bodyPr/>
                    <a:lstStyle/>
                    <a:p>
                      <a:pPr indent="0" lvl="0" marL="0" marR="0" rtl="0" algn="ctr">
                        <a:spcBef>
                          <a:spcPts val="0"/>
                        </a:spcBef>
                        <a:spcAft>
                          <a:spcPts val="0"/>
                        </a:spcAft>
                        <a:buNone/>
                      </a:pPr>
                      <a:r>
                        <a:rPr b="1" lang="en" sz="900" u="none" cap="none" strike="noStrike"/>
                        <a:t>Mantel-Haenszel OR</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c>
                  <a:txBody>
                    <a:bodyPr/>
                    <a:lstStyle/>
                    <a:p>
                      <a:pPr indent="0" lvl="0" marL="0" marR="0" rtl="0" algn="ctr">
                        <a:lnSpc>
                          <a:spcPct val="100000"/>
                        </a:lnSpc>
                        <a:spcBef>
                          <a:spcPts val="0"/>
                        </a:spcBef>
                        <a:spcAft>
                          <a:spcPts val="0"/>
                        </a:spcAft>
                        <a:buClr>
                          <a:schemeClr val="dk1"/>
                        </a:buClr>
                        <a:buSzPts val="900"/>
                        <a:buFont typeface="Arial"/>
                        <a:buNone/>
                      </a:pPr>
                      <a:r>
                        <a:rPr b="1" lang="en" sz="900" u="none" cap="none" strike="noStrike"/>
                        <a:t>6.6077</a:t>
                      </a:r>
                      <a:endParaRPr b="1"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a:txBody>
                    <a:bodyPr/>
                    <a:lstStyle/>
                    <a:p>
                      <a:pPr indent="0" lvl="0" marL="0" marR="0" rtl="0" algn="ctr">
                        <a:spcBef>
                          <a:spcPts val="0"/>
                        </a:spcBef>
                        <a:spcAft>
                          <a:spcPts val="0"/>
                        </a:spcAft>
                        <a:buNone/>
                      </a:pPr>
                      <a:r>
                        <a:rPr lang="en" sz="900" u="none" cap="none" strike="noStrike"/>
                        <a:t>95%CI</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gridSpan="2">
                  <a:txBody>
                    <a:bodyPr/>
                    <a:lstStyle/>
                    <a:p>
                      <a:pPr indent="0" lvl="0" marL="0" marR="0" rtl="0" algn="ctr">
                        <a:spcBef>
                          <a:spcPts val="0"/>
                        </a:spcBef>
                        <a:spcAft>
                          <a:spcPts val="0"/>
                        </a:spcAft>
                        <a:buNone/>
                      </a:pPr>
                      <a:r>
                        <a:rPr lang="en" sz="900" u="none" cap="none" strike="noStrike"/>
                        <a:t>3.9231, 11.1294 </a:t>
                      </a:r>
                      <a:endParaRPr sz="900" u="none" cap="none" strike="noStrike">
                        <a:latin typeface="Calibri"/>
                        <a:ea typeface="Calibri"/>
                        <a:cs typeface="Calibri"/>
                        <a:sym typeface="Calibri"/>
                      </a:endParaRPr>
                    </a:p>
                  </a:txBody>
                  <a:tcPr marT="0" marB="0" marR="51425" marL="51425" anchor="ctr">
                    <a:lnT cap="flat" cmpd="sng" w="57150">
                      <a:solidFill>
                        <a:schemeClr val="lt1"/>
                      </a:solidFill>
                      <a:prstDash val="solid"/>
                      <a:round/>
                      <a:headEnd len="sm" w="sm" type="none"/>
                      <a:tailEnd len="sm" w="sm" type="none"/>
                    </a:lnT>
                    <a:solidFill>
                      <a:srgbClr val="F2F2F2"/>
                    </a:solidFill>
                  </a:tcPr>
                </a:tc>
                <a:tc hMerge="1"/>
              </a:tr>
              <a:tr h="202500">
                <a:tc gridSpan="3">
                  <a:txBody>
                    <a:bodyPr/>
                    <a:lstStyle/>
                    <a:p>
                      <a:pPr indent="0" lvl="0" marL="0" marR="0" rtl="0" algn="ctr">
                        <a:spcBef>
                          <a:spcPts val="0"/>
                        </a:spcBef>
                        <a:spcAft>
                          <a:spcPts val="0"/>
                        </a:spcAft>
                        <a:buNone/>
                      </a:pPr>
                      <a:r>
                        <a:rPr b="1" lang="en" sz="900" u="none" cap="none" strike="noStrike"/>
                        <a:t>Breslow-Day Test of OR</a:t>
                      </a:r>
                      <a:endParaRPr b="1" sz="900" u="none" cap="none" strike="noStrike">
                        <a:latin typeface="Calibri"/>
                        <a:ea typeface="Calibri"/>
                        <a:cs typeface="Calibri"/>
                        <a:sym typeface="Calibri"/>
                      </a:endParaRPr>
                    </a:p>
                  </a:txBody>
                  <a:tcPr marT="0" marB="0" marR="51425" marL="51425" anchor="ctr">
                    <a:solidFill>
                      <a:srgbClr val="D8D8D8"/>
                    </a:solidFill>
                  </a:tcPr>
                </a:tc>
                <a:tc hMerge="1"/>
                <a:tc hMerge="1"/>
                <a:tc>
                  <a:txBody>
                    <a:bodyPr/>
                    <a:lstStyle/>
                    <a:p>
                      <a:pPr indent="0" lvl="0" marL="0" marR="0" rtl="0" algn="ctr">
                        <a:spcBef>
                          <a:spcPts val="0"/>
                        </a:spcBef>
                        <a:spcAft>
                          <a:spcPts val="0"/>
                        </a:spcAft>
                        <a:buNone/>
                      </a:pPr>
                      <a:r>
                        <a:rPr b="1" lang="en" sz="900" u="none" cap="none" strike="noStrike"/>
                        <a:t>p-value</a:t>
                      </a:r>
                      <a:endParaRPr b="1" sz="900" u="none" cap="none" strike="noStrike">
                        <a:latin typeface="Calibri"/>
                        <a:ea typeface="Calibri"/>
                        <a:cs typeface="Calibri"/>
                        <a:sym typeface="Calibri"/>
                      </a:endParaRPr>
                    </a:p>
                  </a:txBody>
                  <a:tcPr marT="0" marB="0" marR="51425" marL="51425" anchor="ctr">
                    <a:solidFill>
                      <a:srgbClr val="D8D8D8"/>
                    </a:solidFill>
                  </a:tcPr>
                </a:tc>
                <a:tc gridSpan="2">
                  <a:txBody>
                    <a:bodyPr/>
                    <a:lstStyle/>
                    <a:p>
                      <a:pPr indent="0" lvl="0" marL="0" marR="0" rtl="0" algn="ctr">
                        <a:spcBef>
                          <a:spcPts val="0"/>
                        </a:spcBef>
                        <a:spcAft>
                          <a:spcPts val="0"/>
                        </a:spcAft>
                        <a:buNone/>
                      </a:pPr>
                      <a:r>
                        <a:rPr b="1" lang="en" sz="900" u="none" cap="none" strike="noStrike">
                          <a:solidFill>
                            <a:srgbClr val="FF0000"/>
                          </a:solidFill>
                        </a:rPr>
                        <a:t>0.0453</a:t>
                      </a:r>
                      <a:endParaRPr b="1" sz="900" u="none" cap="none" strike="noStrike">
                        <a:solidFill>
                          <a:srgbClr val="FF0000"/>
                        </a:solidFill>
                        <a:latin typeface="Calibri"/>
                        <a:ea typeface="Calibri"/>
                        <a:cs typeface="Calibri"/>
                        <a:sym typeface="Calibri"/>
                      </a:endParaRPr>
                    </a:p>
                  </a:txBody>
                  <a:tcPr marT="0" marB="0" marR="51425" marL="51425" anchor="ctr">
                    <a:solidFill>
                      <a:srgbClr val="D8D8D8"/>
                    </a:solidFill>
                  </a:tcPr>
                </a:tc>
                <a:tc hMerge="1"/>
              </a:tr>
            </a:tbl>
          </a:graphicData>
        </a:graphic>
      </p:graphicFrame>
      <p:graphicFrame>
        <p:nvGraphicFramePr>
          <p:cNvPr id="442" name="Google Shape;442;p55"/>
          <p:cNvGraphicFramePr/>
          <p:nvPr/>
        </p:nvGraphicFramePr>
        <p:xfrm>
          <a:off x="4735839" y="1673733"/>
          <a:ext cx="3000000" cy="3000000"/>
        </p:xfrm>
        <a:graphic>
          <a:graphicData uri="http://schemas.openxmlformats.org/drawingml/2006/table">
            <a:tbl>
              <a:tblPr bandRow="1" firstRow="1">
                <a:noFill/>
                <a:tableStyleId>{4AF1E1FB-DB30-4695-99B9-CD9D21F8548D}</a:tableStyleId>
              </a:tblPr>
              <a:tblGrid>
                <a:gridCol w="956875"/>
                <a:gridCol w="489225"/>
                <a:gridCol w="697850"/>
                <a:gridCol w="950525"/>
                <a:gridCol w="977600"/>
              </a:tblGrid>
              <a:tr h="190375">
                <a:tc>
                  <a:txBody>
                    <a:bodyPr/>
                    <a:lstStyle/>
                    <a:p>
                      <a:pPr indent="0" lvl="0" marL="0" marR="0" rtl="0" algn="ctr">
                        <a:spcBef>
                          <a:spcPts val="0"/>
                        </a:spcBef>
                        <a:spcAft>
                          <a:spcPts val="0"/>
                        </a:spcAft>
                        <a:buNone/>
                      </a:pPr>
                      <a:r>
                        <a:rPr lang="en" sz="900" u="none" cap="none" strike="noStrike"/>
                        <a:t>變項</a:t>
                      </a:r>
                      <a:endParaRPr sz="1100"/>
                    </a:p>
                  </a:txBody>
                  <a:tcPr marT="34300" marB="34300" marR="68600" marL="68600" anchor="ctr"/>
                </a:tc>
                <a:tc>
                  <a:txBody>
                    <a:bodyPr/>
                    <a:lstStyle/>
                    <a:p>
                      <a:pPr indent="0" lvl="0" marL="0" marR="0" rtl="0" algn="ctr">
                        <a:spcBef>
                          <a:spcPts val="0"/>
                        </a:spcBef>
                        <a:spcAft>
                          <a:spcPts val="0"/>
                        </a:spcAft>
                        <a:buNone/>
                      </a:pPr>
                      <a:r>
                        <a:rPr lang="en" sz="900" u="none" cap="none" strike="noStrike"/>
                        <a:t>描述</a:t>
                      </a:r>
                      <a:endParaRPr sz="1100"/>
                    </a:p>
                  </a:txBody>
                  <a:tcPr marT="34300" marB="34300" marR="68600" marL="68600" anchor="ctr"/>
                </a:tc>
                <a:tc>
                  <a:txBody>
                    <a:bodyPr/>
                    <a:lstStyle/>
                    <a:p>
                      <a:pPr indent="0" lvl="0" marL="0" marR="0" rtl="0" algn="ctr">
                        <a:spcBef>
                          <a:spcPts val="0"/>
                        </a:spcBef>
                        <a:spcAft>
                          <a:spcPts val="0"/>
                        </a:spcAft>
                        <a:buNone/>
                      </a:pPr>
                      <a:r>
                        <a:rPr b="1" lang="en" sz="900" u="none" cap="none" strike="noStrike"/>
                        <a:t>Crude-OR</a:t>
                      </a:r>
                      <a:endParaRPr b="1"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95% C.I.</a:t>
                      </a:r>
                      <a:endParaRPr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P-value</a:t>
                      </a:r>
                      <a:endParaRPr sz="900" u="none" cap="none" strike="noStrike"/>
                    </a:p>
                  </a:txBody>
                  <a:tcPr marT="34300" marB="34300" marR="68600" marL="68600" anchor="ctr"/>
                </a:tc>
              </a:tr>
              <a:tr h="114225">
                <a:tc>
                  <a:txBody>
                    <a:bodyPr/>
                    <a:lstStyle/>
                    <a:p>
                      <a:pPr indent="0" lvl="0" marL="0" marR="0" rtl="0" algn="ctr">
                        <a:spcBef>
                          <a:spcPts val="0"/>
                        </a:spcBef>
                        <a:spcAft>
                          <a:spcPts val="0"/>
                        </a:spcAft>
                        <a:buNone/>
                      </a:pPr>
                      <a:r>
                        <a:rPr lang="en" sz="900" u="none" cap="none" strike="noStrike"/>
                        <a:t>Age(日)</a:t>
                      </a:r>
                      <a:endParaRPr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35+</a:t>
                      </a:r>
                      <a:endParaRPr sz="900" u="none" cap="none" strike="noStrike"/>
                    </a:p>
                  </a:txBody>
                  <a:tcPr marT="34300" marB="34300" marR="68600" marL="68600" anchor="ctr"/>
                </a:tc>
                <a:tc>
                  <a:txBody>
                    <a:bodyPr/>
                    <a:lstStyle/>
                    <a:p>
                      <a:pPr indent="0" lvl="0" marL="0" marR="0" rtl="0" algn="ctr">
                        <a:spcBef>
                          <a:spcPts val="0"/>
                        </a:spcBef>
                        <a:spcAft>
                          <a:spcPts val="0"/>
                        </a:spcAft>
                        <a:buNone/>
                      </a:pPr>
                      <a:r>
                        <a:rPr b="1" lang="en" sz="900" u="none" cap="none" strike="noStrike"/>
                        <a:t>33.772</a:t>
                      </a:r>
                      <a:endParaRPr b="1" sz="900" u="none" cap="none" strike="noStrike">
                        <a:solidFill>
                          <a:srgbClr val="FF0000"/>
                        </a:solidFill>
                      </a:endParaRPr>
                    </a:p>
                  </a:txBody>
                  <a:tcPr marT="34300" marB="34300" marR="68600" marL="68600" anchor="ctr"/>
                </a:tc>
                <a:tc>
                  <a:txBody>
                    <a:bodyPr/>
                    <a:lstStyle/>
                    <a:p>
                      <a:pPr indent="0" lvl="0" marL="0" marR="0" rtl="0" algn="ctr">
                        <a:spcBef>
                          <a:spcPts val="0"/>
                        </a:spcBef>
                        <a:spcAft>
                          <a:spcPts val="0"/>
                        </a:spcAft>
                        <a:buNone/>
                      </a:pPr>
                      <a:r>
                        <a:rPr lang="en" sz="900" u="none" cap="none" strike="noStrike"/>
                        <a:t>4.687, 243.363 </a:t>
                      </a:r>
                      <a:endParaRPr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0.0004775</a:t>
                      </a:r>
                      <a:endParaRPr sz="900" u="none" cap="none" strike="noStrike"/>
                    </a:p>
                  </a:txBody>
                  <a:tcPr marT="34300" marB="34300" marR="68600" marL="68600" anchor="ctr"/>
                </a:tc>
              </a:tr>
              <a:tr h="152300">
                <a:tc>
                  <a:txBody>
                    <a:bodyPr/>
                    <a:lstStyle/>
                    <a:p>
                      <a:pPr indent="0" lvl="0" marL="0" marR="0" rtl="0" algn="ctr">
                        <a:spcBef>
                          <a:spcPts val="0"/>
                        </a:spcBef>
                        <a:spcAft>
                          <a:spcPts val="0"/>
                        </a:spcAft>
                        <a:buNone/>
                      </a:pPr>
                      <a:r>
                        <a:rPr lang="en" sz="900" u="none" cap="none" strike="noStrike"/>
                        <a:t>Smoking(克/日)</a:t>
                      </a:r>
                      <a:endParaRPr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10+</a:t>
                      </a:r>
                      <a:endParaRPr sz="900" u="none" cap="none" strike="noStrike"/>
                    </a:p>
                  </a:txBody>
                  <a:tcPr marT="34300" marB="34300" marR="68600" marL="68600" anchor="ctr"/>
                </a:tc>
                <a:tc>
                  <a:txBody>
                    <a:bodyPr/>
                    <a:lstStyle/>
                    <a:p>
                      <a:pPr indent="0" lvl="0" marL="0" marR="0" rtl="0" algn="ctr">
                        <a:spcBef>
                          <a:spcPts val="0"/>
                        </a:spcBef>
                        <a:spcAft>
                          <a:spcPts val="0"/>
                        </a:spcAft>
                        <a:buNone/>
                      </a:pPr>
                      <a:r>
                        <a:rPr b="1" lang="en" sz="900" u="none" cap="none" strike="noStrike"/>
                        <a:t>2.037</a:t>
                      </a:r>
                      <a:endParaRPr b="1" sz="900" u="none" cap="none" strike="noStrike">
                        <a:solidFill>
                          <a:srgbClr val="FF0000"/>
                        </a:solidFill>
                      </a:endParaRPr>
                    </a:p>
                  </a:txBody>
                  <a:tcPr marT="34300" marB="34300" marR="68600" marL="68600" anchor="ctr"/>
                </a:tc>
                <a:tc>
                  <a:txBody>
                    <a:bodyPr/>
                    <a:lstStyle/>
                    <a:p>
                      <a:pPr indent="0" lvl="0" marL="0" marR="0" rtl="0" algn="ctr">
                        <a:spcBef>
                          <a:spcPts val="0"/>
                        </a:spcBef>
                        <a:spcAft>
                          <a:spcPts val="0"/>
                        </a:spcAft>
                        <a:buNone/>
                      </a:pPr>
                      <a:r>
                        <a:rPr lang="en" sz="900" u="none" cap="none" strike="noStrike"/>
                        <a:t>1.480, 2.803 </a:t>
                      </a:r>
                      <a:endParaRPr sz="1100"/>
                    </a:p>
                  </a:txBody>
                  <a:tcPr marT="34300" marB="34300" marR="68600" marL="68600" anchor="ctr"/>
                </a:tc>
                <a:tc>
                  <a:txBody>
                    <a:bodyPr/>
                    <a:lstStyle/>
                    <a:p>
                      <a:pPr indent="0" lvl="0" marL="0" marR="0" rtl="0" algn="ctr">
                        <a:spcBef>
                          <a:spcPts val="0"/>
                        </a:spcBef>
                        <a:spcAft>
                          <a:spcPts val="0"/>
                        </a:spcAft>
                        <a:buNone/>
                      </a:pPr>
                      <a:r>
                        <a:rPr lang="en" sz="900" u="none" cap="none" strike="noStrike"/>
                        <a:t>1.263e-05</a:t>
                      </a:r>
                      <a:endParaRPr sz="900" u="none" cap="none" strike="noStrike"/>
                    </a:p>
                  </a:txBody>
                  <a:tcPr marT="34300" marB="34300" marR="68600" marL="68600" anchor="ctr"/>
                </a:tc>
              </a:tr>
              <a:tr h="114225">
                <a:tc>
                  <a:txBody>
                    <a:bodyPr/>
                    <a:lstStyle/>
                    <a:p>
                      <a:pPr indent="0" lvl="0" marL="0" marR="0" rtl="0" algn="ctr">
                        <a:spcBef>
                          <a:spcPts val="0"/>
                        </a:spcBef>
                        <a:spcAft>
                          <a:spcPts val="0"/>
                        </a:spcAft>
                        <a:buNone/>
                      </a:pPr>
                      <a:r>
                        <a:rPr lang="en" sz="900" u="none" cap="none" strike="noStrike"/>
                        <a:t>Alcohol(克/日)</a:t>
                      </a:r>
                      <a:endParaRPr sz="900" u="none" cap="none" strike="noStrike"/>
                    </a:p>
                  </a:txBody>
                  <a:tcPr marT="34300" marB="34300" marR="68600" marL="68600" anchor="ctr"/>
                </a:tc>
                <a:tc>
                  <a:txBody>
                    <a:bodyPr/>
                    <a:lstStyle/>
                    <a:p>
                      <a:pPr indent="0" lvl="0" marL="0" marR="0" rtl="0" algn="ctr">
                        <a:spcBef>
                          <a:spcPts val="0"/>
                        </a:spcBef>
                        <a:spcAft>
                          <a:spcPts val="0"/>
                        </a:spcAft>
                        <a:buNone/>
                      </a:pPr>
                      <a:r>
                        <a:rPr lang="en" sz="900" u="none" cap="none" strike="noStrike"/>
                        <a:t>120+</a:t>
                      </a:r>
                      <a:endParaRPr sz="900" u="none" cap="none" strike="noStrike"/>
                    </a:p>
                  </a:txBody>
                  <a:tcPr marT="34300" marB="34300" marR="68600" marL="68600" anchor="ctr"/>
                </a:tc>
                <a:tc>
                  <a:txBody>
                    <a:bodyPr/>
                    <a:lstStyle/>
                    <a:p>
                      <a:pPr indent="0" lvl="0" marL="0" marR="0" rtl="0" algn="ctr">
                        <a:spcBef>
                          <a:spcPts val="0"/>
                        </a:spcBef>
                        <a:spcAft>
                          <a:spcPts val="0"/>
                        </a:spcAft>
                        <a:buNone/>
                      </a:pPr>
                      <a:r>
                        <a:rPr b="1" lang="en" sz="900" u="none" cap="none" strike="noStrike"/>
                        <a:t>7.661</a:t>
                      </a:r>
                      <a:endParaRPr b="1" i="0" sz="900" u="none" cap="none" strike="noStrike">
                        <a:solidFill>
                          <a:srgbClr val="FF0000"/>
                        </a:solidFill>
                        <a:latin typeface="Arial"/>
                        <a:ea typeface="Arial"/>
                        <a:cs typeface="Arial"/>
                        <a:sym typeface="Arial"/>
                      </a:endParaRPr>
                    </a:p>
                  </a:txBody>
                  <a:tcPr marT="28575" marB="28575" marR="28575" marL="28575" anchor="ctr"/>
                </a:tc>
                <a:tc>
                  <a:txBody>
                    <a:bodyPr/>
                    <a:lstStyle/>
                    <a:p>
                      <a:pPr indent="0" lvl="0" marL="0" marR="0" rtl="0" algn="ctr">
                        <a:lnSpc>
                          <a:spcPct val="100000"/>
                        </a:lnSpc>
                        <a:spcBef>
                          <a:spcPts val="0"/>
                        </a:spcBef>
                        <a:spcAft>
                          <a:spcPts val="0"/>
                        </a:spcAft>
                        <a:buClr>
                          <a:schemeClr val="dk1"/>
                        </a:buClr>
                        <a:buSzPts val="900"/>
                        <a:buFont typeface="Arial"/>
                        <a:buNone/>
                      </a:pPr>
                      <a:r>
                        <a:rPr lang="en" sz="900" u="none" cap="none" strike="noStrike"/>
                        <a:t>4.550, 12.897</a:t>
                      </a:r>
                      <a:endParaRPr b="0" i="0" sz="900" u="none" cap="none" strike="noStrike">
                        <a:solidFill>
                          <a:srgbClr val="000000"/>
                        </a:solidFill>
                        <a:latin typeface="Arial"/>
                        <a:ea typeface="Arial"/>
                        <a:cs typeface="Arial"/>
                        <a:sym typeface="Arial"/>
                      </a:endParaRPr>
                    </a:p>
                  </a:txBody>
                  <a:tcPr marT="28575" marB="28575" marR="28575" marL="28575" anchor="ctr"/>
                </a:tc>
                <a:tc>
                  <a:txBody>
                    <a:bodyPr/>
                    <a:lstStyle/>
                    <a:p>
                      <a:pPr indent="0" lvl="0" marL="0" marR="0" rtl="0" algn="ctr">
                        <a:spcBef>
                          <a:spcPts val="0"/>
                        </a:spcBef>
                        <a:spcAft>
                          <a:spcPts val="0"/>
                        </a:spcAft>
                        <a:buNone/>
                      </a:pPr>
                      <a:r>
                        <a:rPr lang="en" sz="900" u="none" cap="none" strike="noStrike"/>
                        <a:t>1.84e-14</a:t>
                      </a:r>
                      <a:endParaRPr b="0" i="0" sz="900" u="none" cap="none" strike="noStrike">
                        <a:solidFill>
                          <a:srgbClr val="000000"/>
                        </a:solidFill>
                        <a:latin typeface="Arial"/>
                        <a:ea typeface="Arial"/>
                        <a:cs typeface="Arial"/>
                        <a:sym typeface="Arial"/>
                      </a:endParaRPr>
                    </a:p>
                  </a:txBody>
                  <a:tcPr marT="28575" marB="28575" marR="28575" marL="28575"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002060"/>
              </a:buClr>
              <a:buSzPts val="3300"/>
              <a:buFont typeface="Arial"/>
              <a:buNone/>
            </a:pPr>
            <a:r>
              <a:rPr b="1" lang="en" sz="3000">
                <a:solidFill>
                  <a:srgbClr val="002060"/>
                </a:solidFill>
                <a:latin typeface="Arial"/>
                <a:ea typeface="Arial"/>
                <a:cs typeface="Arial"/>
                <a:sym typeface="Arial"/>
              </a:rPr>
              <a:t>結論</a:t>
            </a:r>
            <a:endParaRPr sz="3000"/>
          </a:p>
        </p:txBody>
      </p:sp>
      <p:sp>
        <p:nvSpPr>
          <p:cNvPr id="448" name="Google Shape;448;p56"/>
          <p:cNvSpPr txBox="1"/>
          <p:nvPr/>
        </p:nvSpPr>
        <p:spPr>
          <a:xfrm>
            <a:off x="514800" y="1406875"/>
            <a:ext cx="8162400" cy="3307200"/>
          </a:xfrm>
          <a:prstGeom prst="rect">
            <a:avLst/>
          </a:prstGeom>
          <a:noFill/>
          <a:ln>
            <a:noFill/>
          </a:ln>
        </p:spPr>
        <p:txBody>
          <a:bodyPr anchorCtr="0" anchor="t" bIns="34275" lIns="68575" spcFirstLastPara="1" rIns="68575" wrap="square" tIns="34275">
            <a:noAutofit/>
          </a:bodyPr>
          <a:lstStyle/>
          <a:p>
            <a:pPr indent="-190500" lvl="0" marL="177800" marR="0" rtl="0" algn="l">
              <a:lnSpc>
                <a:spcPct val="80000"/>
              </a:lnSpc>
              <a:spcBef>
                <a:spcPts val="0"/>
              </a:spcBef>
              <a:spcAft>
                <a:spcPts val="0"/>
              </a:spcAft>
              <a:buClr>
                <a:srgbClr val="002060"/>
              </a:buClr>
              <a:buSzPts val="1800"/>
              <a:buFont typeface="Arial"/>
              <a:buChar char="•"/>
            </a:pPr>
            <a:r>
              <a:rPr b="1" lang="en" sz="1800">
                <a:solidFill>
                  <a:srgbClr val="002060"/>
                </a:solidFill>
                <a:latin typeface="Arial"/>
                <a:ea typeface="Arial"/>
                <a:cs typeface="Arial"/>
                <a:sym typeface="Arial"/>
              </a:rPr>
              <a:t>食道癌的主要危險因子：</a:t>
            </a:r>
            <a:r>
              <a:rPr b="1" lang="en" sz="1800">
                <a:solidFill>
                  <a:srgbClr val="C00000"/>
                </a:solidFill>
                <a:latin typeface="Arial"/>
                <a:ea typeface="Arial"/>
                <a:cs typeface="Arial"/>
                <a:sym typeface="Arial"/>
              </a:rPr>
              <a:t>年齡、飲酒量</a:t>
            </a:r>
            <a:endParaRPr b="1" sz="1800">
              <a:solidFill>
                <a:srgbClr val="C00000"/>
              </a:solidFill>
              <a:latin typeface="Arial"/>
              <a:ea typeface="Arial"/>
              <a:cs typeface="Arial"/>
              <a:sym typeface="Arial"/>
            </a:endParaRPr>
          </a:p>
          <a:p>
            <a:pPr indent="-279400" lvl="1" marL="685800" marR="0" rtl="0" algn="l">
              <a:lnSpc>
                <a:spcPct val="80000"/>
              </a:lnSpc>
              <a:spcBef>
                <a:spcPts val="400"/>
              </a:spcBef>
              <a:spcAft>
                <a:spcPts val="0"/>
              </a:spcAft>
              <a:buClr>
                <a:srgbClr val="002060"/>
              </a:buClr>
              <a:buSzPts val="1800"/>
              <a:buFont typeface="Arial"/>
              <a:buChar char="•"/>
            </a:pPr>
            <a:r>
              <a:rPr b="1" i="0" lang="en" sz="1800" u="none" cap="none" strike="noStrike">
                <a:solidFill>
                  <a:srgbClr val="002060"/>
                </a:solidFill>
                <a:latin typeface="Arial"/>
                <a:ea typeface="Arial"/>
                <a:cs typeface="Arial"/>
                <a:sym typeface="Arial"/>
              </a:rPr>
              <a:t>年齡越大</a:t>
            </a:r>
            <a:r>
              <a:rPr b="1" lang="en" sz="1800">
                <a:solidFill>
                  <a:srgbClr val="002060"/>
                </a:solidFill>
              </a:rPr>
              <a:t>，每日飲酒量越高</a:t>
            </a:r>
            <a:r>
              <a:rPr b="1" i="0" lang="en" sz="1800" u="none" cap="none" strike="noStrike">
                <a:solidFill>
                  <a:srgbClr val="002060"/>
                </a:solidFill>
                <a:latin typeface="Arial"/>
                <a:ea typeface="Arial"/>
                <a:cs typeface="Arial"/>
                <a:sym typeface="Arial"/>
              </a:rPr>
              <a:t>，罹患食道癌的危險性越高</a:t>
            </a:r>
            <a:endParaRPr sz="1800"/>
          </a:p>
          <a:p>
            <a:pPr indent="-279400" lvl="1" marL="685800" marR="0" rtl="0" algn="l">
              <a:lnSpc>
                <a:spcPct val="80000"/>
              </a:lnSpc>
              <a:spcBef>
                <a:spcPts val="400"/>
              </a:spcBef>
              <a:spcAft>
                <a:spcPts val="0"/>
              </a:spcAft>
              <a:buClr>
                <a:srgbClr val="002060"/>
              </a:buClr>
              <a:buSzPts val="1800"/>
              <a:buFont typeface="Arial"/>
              <a:buChar char="•"/>
            </a:pPr>
            <a:r>
              <a:rPr b="1" i="0" lang="en" sz="1800" u="none" cap="none" strike="noStrike">
                <a:solidFill>
                  <a:srgbClr val="002060"/>
                </a:solidFill>
                <a:latin typeface="Arial"/>
                <a:ea typeface="Arial"/>
                <a:cs typeface="Arial"/>
                <a:sym typeface="Arial"/>
              </a:rPr>
              <a:t>相較年齡與飲酒量，吸菸危險性較低，但仍有危險性隨每日吸菸量增高的趨勢</a:t>
            </a:r>
            <a:endParaRPr b="1" i="0" sz="1800" u="none" cap="none" strike="noStrike">
              <a:solidFill>
                <a:srgbClr val="002060"/>
              </a:solidFill>
              <a:latin typeface="Arial"/>
              <a:ea typeface="Arial"/>
              <a:cs typeface="Arial"/>
              <a:sym typeface="Arial"/>
            </a:endParaRPr>
          </a:p>
          <a:p>
            <a:pPr indent="-190500" lvl="0" marL="177800" marR="0" rtl="0" algn="l">
              <a:lnSpc>
                <a:spcPct val="80000"/>
              </a:lnSpc>
              <a:spcBef>
                <a:spcPts val="800"/>
              </a:spcBef>
              <a:spcAft>
                <a:spcPts val="0"/>
              </a:spcAft>
              <a:buClr>
                <a:srgbClr val="002060"/>
              </a:buClr>
              <a:buSzPts val="1800"/>
              <a:buFont typeface="Arial"/>
              <a:buChar char="•"/>
            </a:pPr>
            <a:r>
              <a:rPr b="1" lang="en" sz="1800">
                <a:solidFill>
                  <a:srgbClr val="002060"/>
                </a:solidFill>
                <a:latin typeface="Arial"/>
                <a:ea typeface="Arial"/>
                <a:cs typeface="Arial"/>
                <a:sym typeface="Arial"/>
              </a:rPr>
              <a:t>高吸菸量(&gt;30克/日)與高飲酒量(&gt;120克/日)具有交互作用，飲酒對有吸菸者的效果較</a:t>
            </a:r>
            <a:r>
              <a:rPr b="1" lang="en" sz="1800">
                <a:solidFill>
                  <a:srgbClr val="002060"/>
                </a:solidFill>
              </a:rPr>
              <a:t>差</a:t>
            </a:r>
            <a:endParaRPr b="1" sz="1800">
              <a:solidFill>
                <a:srgbClr val="002060"/>
              </a:solidFill>
              <a:latin typeface="Arial"/>
              <a:ea typeface="Arial"/>
              <a:cs typeface="Arial"/>
              <a:sym typeface="Arial"/>
            </a:endParaRPr>
          </a:p>
          <a:p>
            <a:pPr indent="-279400" lvl="1" marL="685800" marR="0" rtl="0" algn="l">
              <a:lnSpc>
                <a:spcPct val="80000"/>
              </a:lnSpc>
              <a:spcBef>
                <a:spcPts val="400"/>
              </a:spcBef>
              <a:spcAft>
                <a:spcPts val="0"/>
              </a:spcAft>
              <a:buClr>
                <a:srgbClr val="002060"/>
              </a:buClr>
              <a:buSzPts val="1800"/>
              <a:buFont typeface="Arial"/>
              <a:buChar char="•"/>
            </a:pPr>
            <a:r>
              <a:rPr b="1" i="0" lang="en" sz="1800" u="none" cap="none" strike="noStrike">
                <a:solidFill>
                  <a:srgbClr val="002060"/>
                </a:solidFill>
                <a:latin typeface="Arial"/>
                <a:ea typeface="Arial"/>
                <a:cs typeface="Arial"/>
                <a:sym typeface="Arial"/>
              </a:rPr>
              <a:t>解釋：</a:t>
            </a:r>
            <a:r>
              <a:rPr b="1" lang="en" sz="1800">
                <a:solidFill>
                  <a:srgbClr val="002060"/>
                </a:solidFill>
              </a:rPr>
              <a:t>可能與樣本的特性有關</a:t>
            </a:r>
            <a:endParaRPr b="1" i="0" sz="1800" u="none" cap="none" strike="noStrike">
              <a:solidFill>
                <a:srgbClr val="002060"/>
              </a:solidFill>
              <a:latin typeface="Arial"/>
              <a:ea typeface="Arial"/>
              <a:cs typeface="Arial"/>
              <a:sym typeface="Arial"/>
            </a:endParaRPr>
          </a:p>
          <a:p>
            <a:pPr indent="-190500" lvl="0" marL="177800" marR="0" rtl="0" algn="l">
              <a:lnSpc>
                <a:spcPct val="80000"/>
              </a:lnSpc>
              <a:spcBef>
                <a:spcPts val="800"/>
              </a:spcBef>
              <a:spcAft>
                <a:spcPts val="0"/>
              </a:spcAft>
              <a:buClr>
                <a:srgbClr val="002060"/>
              </a:buClr>
              <a:buSzPts val="1800"/>
              <a:buFont typeface="Arial"/>
              <a:buChar char="•"/>
            </a:pPr>
            <a:r>
              <a:rPr b="1" lang="en" sz="1800">
                <a:solidFill>
                  <a:srgbClr val="002060"/>
                </a:solidFill>
                <a:latin typeface="Arial"/>
                <a:ea typeface="Arial"/>
                <a:cs typeface="Arial"/>
                <a:sym typeface="Arial"/>
              </a:rPr>
              <a:t>吸菸對飲酒具有干擾作用(未控制時高估OR)</a:t>
            </a:r>
            <a:endParaRPr b="1" sz="1800">
              <a:solidFill>
                <a:srgbClr val="002060"/>
              </a:solidFill>
            </a:endParaRPr>
          </a:p>
          <a:p>
            <a:pPr indent="-190500" lvl="0" marL="177800" marR="0" rtl="0" algn="l">
              <a:lnSpc>
                <a:spcPct val="80000"/>
              </a:lnSpc>
              <a:spcBef>
                <a:spcPts val="800"/>
              </a:spcBef>
              <a:spcAft>
                <a:spcPts val="0"/>
              </a:spcAft>
              <a:buClr>
                <a:srgbClr val="002060"/>
              </a:buClr>
              <a:buSzPts val="1800"/>
              <a:buFont typeface="Arial"/>
              <a:buChar char="•"/>
            </a:pPr>
            <a:r>
              <a:rPr b="1" lang="en" sz="1800">
                <a:solidFill>
                  <a:srgbClr val="002060"/>
                </a:solidFill>
                <a:latin typeface="Arial"/>
                <a:ea typeface="Arial"/>
                <a:cs typeface="Arial"/>
                <a:sym typeface="Arial"/>
              </a:rPr>
              <a:t>飲酒對年齡具有干擾作用(未控制時低估OR)</a:t>
            </a:r>
            <a:endParaRPr sz="1800"/>
          </a:p>
          <a:p>
            <a:pPr indent="-279400" lvl="1" marL="685800" marR="0" rtl="0" algn="l">
              <a:lnSpc>
                <a:spcPct val="80000"/>
              </a:lnSpc>
              <a:spcBef>
                <a:spcPts val="400"/>
              </a:spcBef>
              <a:spcAft>
                <a:spcPts val="0"/>
              </a:spcAft>
              <a:buClr>
                <a:srgbClr val="002060"/>
              </a:buClr>
              <a:buSzPts val="1800"/>
              <a:buFont typeface="Arial"/>
              <a:buChar char="•"/>
            </a:pPr>
            <a:r>
              <a:rPr b="1" i="0" lang="en" sz="1800" u="none" cap="none" strike="noStrike">
                <a:solidFill>
                  <a:srgbClr val="002060"/>
                </a:solidFill>
                <a:latin typeface="Arial"/>
                <a:ea typeface="Arial"/>
                <a:cs typeface="Arial"/>
                <a:sym typeface="Arial"/>
              </a:rPr>
              <a:t>解釋：</a:t>
            </a:r>
            <a:r>
              <a:rPr b="1" lang="en" sz="1800">
                <a:solidFill>
                  <a:srgbClr val="002060"/>
                </a:solidFill>
              </a:rPr>
              <a:t>危險因子之間的相關程度所影響</a:t>
            </a:r>
            <a:endParaRPr b="1" i="0" sz="1800" u="none" cap="none" strike="noStrike">
              <a:solidFill>
                <a:srgbClr val="002060"/>
              </a:solidFill>
              <a:latin typeface="Arial"/>
              <a:ea typeface="Arial"/>
              <a:cs typeface="Arial"/>
              <a:sym typeface="Arial"/>
            </a:endParaRPr>
          </a:p>
        </p:txBody>
      </p:sp>
      <p:sp>
        <p:nvSpPr>
          <p:cNvPr id="449" name="Google Shape;449;p56"/>
          <p:cNvSpPr txBox="1"/>
          <p:nvPr/>
        </p:nvSpPr>
        <p:spPr>
          <a:xfrm rot="5400000">
            <a:off x="160327" y="3261997"/>
            <a:ext cx="820500" cy="4278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2400"/>
              <a:buFont typeface="Arial"/>
              <a:buNone/>
            </a:pPr>
            <a:r>
              <a:t/>
            </a:r>
            <a:endParaRPr b="1" sz="2400">
              <a:solidFill>
                <a:srgbClr val="00206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6"/>
        </a:solidFill>
      </p:bgPr>
    </p:bg>
    <p:spTree>
      <p:nvGrpSpPr>
        <p:cNvPr id="271" name="Shape 271"/>
        <p:cNvGrpSpPr/>
        <p:nvPr/>
      </p:nvGrpSpPr>
      <p:grpSpPr>
        <a:xfrm>
          <a:off x="0" y="0"/>
          <a:ext cx="0" cy="0"/>
          <a:chOff x="0" y="0"/>
          <a:chExt cx="0" cy="0"/>
        </a:xfrm>
      </p:grpSpPr>
      <p:pic>
        <p:nvPicPr>
          <p:cNvPr id="272" name="Google Shape;272;p38"/>
          <p:cNvPicPr preferRelativeResize="0"/>
          <p:nvPr/>
        </p:nvPicPr>
        <p:blipFill rotWithShape="1">
          <a:blip r:embed="rId3">
            <a:alphaModFix/>
          </a:blip>
          <a:srcRect b="0" l="20529" r="14132" t="0"/>
          <a:stretch/>
        </p:blipFill>
        <p:spPr>
          <a:xfrm>
            <a:off x="720100" y="1213175"/>
            <a:ext cx="3851997" cy="3930327"/>
          </a:xfrm>
          <a:prstGeom prst="rect">
            <a:avLst/>
          </a:prstGeom>
          <a:noFill/>
          <a:ln>
            <a:noFill/>
          </a:ln>
        </p:spPr>
      </p:pic>
      <p:sp>
        <p:nvSpPr>
          <p:cNvPr id="273" name="Google Shape;273;p38"/>
          <p:cNvSpPr/>
          <p:nvPr/>
        </p:nvSpPr>
        <p:spPr>
          <a:xfrm>
            <a:off x="720100" y="1213188"/>
            <a:ext cx="3852000" cy="3930300"/>
          </a:xfrm>
          <a:prstGeom prst="rect">
            <a:avLst/>
          </a:prstGeom>
          <a:solidFill>
            <a:srgbClr val="CC4125">
              <a:alpha val="55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4572100" y="1213050"/>
            <a:ext cx="3852000" cy="393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txBox="1"/>
          <p:nvPr>
            <p:ph type="title"/>
          </p:nvPr>
        </p:nvSpPr>
        <p:spPr>
          <a:xfrm>
            <a:off x="720000" y="29260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疾病定義與診斷</a:t>
            </a:r>
            <a:endParaRPr/>
          </a:p>
        </p:txBody>
      </p:sp>
      <p:sp>
        <p:nvSpPr>
          <p:cNvPr id="276" name="Google Shape;276;p38"/>
          <p:cNvSpPr txBox="1"/>
          <p:nvPr>
            <p:ph idx="1" type="subTitle"/>
          </p:nvPr>
        </p:nvSpPr>
        <p:spPr>
          <a:xfrm flipH="1">
            <a:off x="4572100" y="772475"/>
            <a:ext cx="3852000" cy="445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CASE 1-2 (200</a:t>
            </a:r>
            <a:r>
              <a:rPr lang="en">
                <a:solidFill>
                  <a:schemeClr val="lt2"/>
                </a:solidFill>
              </a:rPr>
              <a:t>9) (China)</a:t>
            </a:r>
            <a:endParaRPr>
              <a:solidFill>
                <a:schemeClr val="lt2"/>
              </a:solidFill>
            </a:endParaRPr>
          </a:p>
        </p:txBody>
      </p:sp>
      <p:sp>
        <p:nvSpPr>
          <p:cNvPr id="277" name="Google Shape;277;p38"/>
          <p:cNvSpPr txBox="1"/>
          <p:nvPr>
            <p:ph idx="2" type="subTitle"/>
          </p:nvPr>
        </p:nvSpPr>
        <p:spPr>
          <a:xfrm flipH="1">
            <a:off x="5144600" y="1388650"/>
            <a:ext cx="2916600" cy="122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800"/>
              <a:t>發燒＋咳嗽或喉嚨痛</a:t>
            </a:r>
            <a:endParaRPr sz="1800"/>
          </a:p>
          <a:p>
            <a:pPr indent="-311150" lvl="0" marL="457200" rtl="0" algn="l">
              <a:spcBef>
                <a:spcPts val="0"/>
              </a:spcBef>
              <a:spcAft>
                <a:spcPts val="0"/>
              </a:spcAft>
              <a:buClr>
                <a:schemeClr val="dk1"/>
              </a:buClr>
              <a:buSzPts val="1300"/>
              <a:buChar char="●"/>
            </a:pPr>
            <a:r>
              <a:rPr lang="en" sz="1800"/>
              <a:t>病毒培養陽性</a:t>
            </a:r>
            <a:endParaRPr sz="1800"/>
          </a:p>
          <a:p>
            <a:pPr indent="-311150" lvl="0" marL="457200" rtl="0" algn="l">
              <a:spcBef>
                <a:spcPts val="0"/>
              </a:spcBef>
              <a:spcAft>
                <a:spcPts val="0"/>
              </a:spcAft>
              <a:buClr>
                <a:schemeClr val="dk1"/>
              </a:buClr>
              <a:buSzPts val="1300"/>
              <a:buChar char="●"/>
            </a:pPr>
            <a:r>
              <a:rPr lang="en" sz="1800"/>
              <a:t>或 H5抗體上升4倍</a:t>
            </a:r>
            <a:endParaRPr sz="1800"/>
          </a:p>
          <a:p>
            <a:pPr indent="-311150" lvl="0" marL="457200" rtl="0" algn="l">
              <a:spcBef>
                <a:spcPts val="0"/>
              </a:spcBef>
              <a:spcAft>
                <a:spcPts val="0"/>
              </a:spcAft>
              <a:buClr>
                <a:schemeClr val="dk1"/>
              </a:buClr>
              <a:buSzPts val="1300"/>
              <a:buChar char="●"/>
            </a:pPr>
            <a:r>
              <a:rPr lang="en" sz="1800"/>
              <a:t>或 RT-PCR陽性</a:t>
            </a:r>
            <a:endParaRPr sz="1800"/>
          </a:p>
        </p:txBody>
      </p:sp>
      <p:sp>
        <p:nvSpPr>
          <p:cNvPr id="278" name="Google Shape;278;p38"/>
          <p:cNvSpPr txBox="1"/>
          <p:nvPr>
            <p:ph idx="3" type="subTitle"/>
          </p:nvPr>
        </p:nvSpPr>
        <p:spPr>
          <a:xfrm flipH="1">
            <a:off x="720100" y="772475"/>
            <a:ext cx="3852000" cy="44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CASE 1-1 (1997) </a:t>
            </a:r>
            <a:r>
              <a:rPr lang="en">
                <a:solidFill>
                  <a:schemeClr val="lt1"/>
                </a:solidFill>
              </a:rPr>
              <a:t>(Hong Kong)</a:t>
            </a:r>
            <a:endParaRPr>
              <a:solidFill>
                <a:schemeClr val="lt1"/>
              </a:solidFill>
            </a:endParaRPr>
          </a:p>
        </p:txBody>
      </p:sp>
      <p:sp>
        <p:nvSpPr>
          <p:cNvPr id="279" name="Google Shape;279;p38"/>
          <p:cNvSpPr txBox="1"/>
          <p:nvPr>
            <p:ph idx="4" type="subTitle"/>
          </p:nvPr>
        </p:nvSpPr>
        <p:spPr>
          <a:xfrm flipH="1">
            <a:off x="923800" y="1388650"/>
            <a:ext cx="3180600" cy="1228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800"/>
              <a:t>發燒＋咳嗽或喉嚨痛</a:t>
            </a:r>
            <a:endParaRPr sz="1800"/>
          </a:p>
          <a:p>
            <a:pPr indent="-311150" lvl="0" marL="457200" rtl="0" algn="l">
              <a:spcBef>
                <a:spcPts val="0"/>
              </a:spcBef>
              <a:spcAft>
                <a:spcPts val="0"/>
              </a:spcAft>
              <a:buClr>
                <a:schemeClr val="dk1"/>
              </a:buClr>
              <a:buSzPts val="1300"/>
              <a:buChar char="●"/>
            </a:pPr>
            <a:r>
              <a:rPr lang="en" sz="1800"/>
              <a:t>或 病毒培養陽性</a:t>
            </a:r>
            <a:endParaRPr sz="1800"/>
          </a:p>
          <a:p>
            <a:pPr indent="-311150" lvl="0" marL="457200" rtl="0" algn="l">
              <a:spcBef>
                <a:spcPts val="0"/>
              </a:spcBef>
              <a:spcAft>
                <a:spcPts val="0"/>
              </a:spcAft>
              <a:buClr>
                <a:schemeClr val="dk1"/>
              </a:buClr>
              <a:buSzPts val="1300"/>
              <a:buChar char="●"/>
            </a:pPr>
            <a:r>
              <a:rPr lang="en" sz="1800"/>
              <a:t>或 H5特異性抗體上升4倍</a:t>
            </a:r>
            <a:endParaRPr sz="1800"/>
          </a:p>
        </p:txBody>
      </p:sp>
      <p:grpSp>
        <p:nvGrpSpPr>
          <p:cNvPr id="280" name="Google Shape;280;p38"/>
          <p:cNvGrpSpPr/>
          <p:nvPr/>
        </p:nvGrpSpPr>
        <p:grpSpPr>
          <a:xfrm>
            <a:off x="7977225" y="1294175"/>
            <a:ext cx="350150" cy="367400"/>
            <a:chOff x="4690500" y="1516275"/>
            <a:chExt cx="350150" cy="367400"/>
          </a:xfrm>
        </p:grpSpPr>
        <p:sp>
          <p:nvSpPr>
            <p:cNvPr id="281" name="Google Shape;281;p38"/>
            <p:cNvSpPr/>
            <p:nvPr/>
          </p:nvSpPr>
          <p:spPr>
            <a:xfrm>
              <a:off x="4690500" y="1516275"/>
              <a:ext cx="350150" cy="367400"/>
            </a:xfrm>
            <a:custGeom>
              <a:rect b="b" l="l" r="r" t="t"/>
              <a:pathLst>
                <a:path extrusionOk="0" h="14696" w="14006">
                  <a:moveTo>
                    <a:pt x="9409" y="565"/>
                  </a:moveTo>
                  <a:lnTo>
                    <a:pt x="10115" y="815"/>
                  </a:lnTo>
                  <a:lnTo>
                    <a:pt x="9851" y="1550"/>
                  </a:lnTo>
                  <a:lnTo>
                    <a:pt x="9149" y="1300"/>
                  </a:lnTo>
                  <a:lnTo>
                    <a:pt x="9409" y="565"/>
                  </a:lnTo>
                  <a:close/>
                  <a:moveTo>
                    <a:pt x="9851" y="3750"/>
                  </a:moveTo>
                  <a:lnTo>
                    <a:pt x="10187" y="3870"/>
                  </a:lnTo>
                  <a:cubicBezTo>
                    <a:pt x="10202" y="3874"/>
                    <a:pt x="10211" y="3889"/>
                    <a:pt x="10206" y="3903"/>
                  </a:cubicBezTo>
                  <a:cubicBezTo>
                    <a:pt x="10202" y="3908"/>
                    <a:pt x="9688" y="5363"/>
                    <a:pt x="9688" y="5368"/>
                  </a:cubicBezTo>
                  <a:cubicBezTo>
                    <a:pt x="9684" y="5379"/>
                    <a:pt x="9675" y="5385"/>
                    <a:pt x="9664" y="5385"/>
                  </a:cubicBezTo>
                  <a:cubicBezTo>
                    <a:pt x="9661" y="5385"/>
                    <a:pt x="9658" y="5384"/>
                    <a:pt x="9654" y="5383"/>
                  </a:cubicBezTo>
                  <a:lnTo>
                    <a:pt x="9313" y="5262"/>
                  </a:lnTo>
                  <a:cubicBezTo>
                    <a:pt x="9539" y="4623"/>
                    <a:pt x="9832" y="3803"/>
                    <a:pt x="9851" y="3750"/>
                  </a:cubicBezTo>
                  <a:close/>
                  <a:moveTo>
                    <a:pt x="8595" y="1563"/>
                  </a:moveTo>
                  <a:cubicBezTo>
                    <a:pt x="8599" y="1563"/>
                    <a:pt x="8603" y="1563"/>
                    <a:pt x="8606" y="1564"/>
                  </a:cubicBezTo>
                  <a:cubicBezTo>
                    <a:pt x="8808" y="1637"/>
                    <a:pt x="9769" y="1977"/>
                    <a:pt x="9947" y="2040"/>
                  </a:cubicBezTo>
                  <a:cubicBezTo>
                    <a:pt x="9971" y="2049"/>
                    <a:pt x="9985" y="2078"/>
                    <a:pt x="9976" y="2102"/>
                  </a:cubicBezTo>
                  <a:cubicBezTo>
                    <a:pt x="9932" y="2218"/>
                    <a:pt x="8679" y="5767"/>
                    <a:pt x="8497" y="6276"/>
                  </a:cubicBezTo>
                  <a:cubicBezTo>
                    <a:pt x="8492" y="6295"/>
                    <a:pt x="8473" y="6308"/>
                    <a:pt x="8454" y="6308"/>
                  </a:cubicBezTo>
                  <a:cubicBezTo>
                    <a:pt x="8449" y="6308"/>
                    <a:pt x="8444" y="6307"/>
                    <a:pt x="8439" y="6305"/>
                  </a:cubicBezTo>
                  <a:cubicBezTo>
                    <a:pt x="8136" y="6199"/>
                    <a:pt x="8203" y="6219"/>
                    <a:pt x="8045" y="6166"/>
                  </a:cubicBezTo>
                  <a:cubicBezTo>
                    <a:pt x="8151" y="5800"/>
                    <a:pt x="8203" y="5406"/>
                    <a:pt x="8203" y="5018"/>
                  </a:cubicBezTo>
                  <a:cubicBezTo>
                    <a:pt x="8203" y="4479"/>
                    <a:pt x="8098" y="3947"/>
                    <a:pt x="7892" y="3447"/>
                  </a:cubicBezTo>
                  <a:lnTo>
                    <a:pt x="8544" y="1598"/>
                  </a:lnTo>
                  <a:cubicBezTo>
                    <a:pt x="8553" y="1573"/>
                    <a:pt x="8574" y="1563"/>
                    <a:pt x="8595" y="1563"/>
                  </a:cubicBezTo>
                  <a:close/>
                  <a:moveTo>
                    <a:pt x="10446" y="4519"/>
                  </a:moveTo>
                  <a:lnTo>
                    <a:pt x="10975" y="4940"/>
                  </a:lnTo>
                  <a:cubicBezTo>
                    <a:pt x="11532" y="5392"/>
                    <a:pt x="11853" y="6060"/>
                    <a:pt x="11853" y="6776"/>
                  </a:cubicBezTo>
                  <a:lnTo>
                    <a:pt x="11853" y="7625"/>
                  </a:lnTo>
                  <a:lnTo>
                    <a:pt x="10989" y="7625"/>
                  </a:lnTo>
                  <a:lnTo>
                    <a:pt x="10989" y="6776"/>
                  </a:lnTo>
                  <a:cubicBezTo>
                    <a:pt x="10989" y="6324"/>
                    <a:pt x="10787" y="5902"/>
                    <a:pt x="10432" y="5618"/>
                  </a:cubicBezTo>
                  <a:lnTo>
                    <a:pt x="10139" y="5388"/>
                  </a:lnTo>
                  <a:lnTo>
                    <a:pt x="10446" y="4519"/>
                  </a:lnTo>
                  <a:close/>
                  <a:moveTo>
                    <a:pt x="7901" y="6569"/>
                  </a:moveTo>
                  <a:cubicBezTo>
                    <a:pt x="7983" y="6598"/>
                    <a:pt x="7954" y="6588"/>
                    <a:pt x="8036" y="6616"/>
                  </a:cubicBezTo>
                  <a:lnTo>
                    <a:pt x="7522" y="8063"/>
                  </a:lnTo>
                  <a:lnTo>
                    <a:pt x="7032" y="7890"/>
                  </a:lnTo>
                  <a:cubicBezTo>
                    <a:pt x="7402" y="7510"/>
                    <a:pt x="7704" y="7054"/>
                    <a:pt x="7901" y="6569"/>
                  </a:cubicBezTo>
                  <a:close/>
                  <a:moveTo>
                    <a:pt x="6671" y="8216"/>
                  </a:moveTo>
                  <a:lnTo>
                    <a:pt x="7378" y="8467"/>
                  </a:lnTo>
                  <a:lnTo>
                    <a:pt x="7291" y="8711"/>
                  </a:lnTo>
                  <a:cubicBezTo>
                    <a:pt x="7287" y="8723"/>
                    <a:pt x="7273" y="8732"/>
                    <a:pt x="7260" y="8732"/>
                  </a:cubicBezTo>
                  <a:cubicBezTo>
                    <a:pt x="7257" y="8732"/>
                    <a:pt x="7255" y="8731"/>
                    <a:pt x="7252" y="8731"/>
                  </a:cubicBezTo>
                  <a:lnTo>
                    <a:pt x="6493" y="8461"/>
                  </a:lnTo>
                  <a:cubicBezTo>
                    <a:pt x="6480" y="8456"/>
                    <a:pt x="6469" y="8438"/>
                    <a:pt x="6474" y="8423"/>
                  </a:cubicBezTo>
                  <a:lnTo>
                    <a:pt x="6503" y="8346"/>
                  </a:lnTo>
                  <a:cubicBezTo>
                    <a:pt x="6556" y="8307"/>
                    <a:pt x="6618" y="8259"/>
                    <a:pt x="6671" y="8216"/>
                  </a:cubicBezTo>
                  <a:close/>
                  <a:moveTo>
                    <a:pt x="8007" y="10478"/>
                  </a:moveTo>
                  <a:lnTo>
                    <a:pt x="8007" y="11041"/>
                  </a:lnTo>
                  <a:lnTo>
                    <a:pt x="5955" y="11041"/>
                  </a:lnTo>
                  <a:cubicBezTo>
                    <a:pt x="5926" y="11041"/>
                    <a:pt x="5903" y="11021"/>
                    <a:pt x="5903" y="10992"/>
                  </a:cubicBezTo>
                  <a:lnTo>
                    <a:pt x="5903" y="10478"/>
                  </a:lnTo>
                  <a:close/>
                  <a:moveTo>
                    <a:pt x="9515" y="10478"/>
                  </a:moveTo>
                  <a:lnTo>
                    <a:pt x="9515" y="12275"/>
                  </a:lnTo>
                  <a:lnTo>
                    <a:pt x="9304" y="12275"/>
                  </a:lnTo>
                  <a:lnTo>
                    <a:pt x="8439" y="11185"/>
                  </a:lnTo>
                  <a:lnTo>
                    <a:pt x="8439" y="10478"/>
                  </a:lnTo>
                  <a:close/>
                  <a:moveTo>
                    <a:pt x="13530" y="12707"/>
                  </a:moveTo>
                  <a:cubicBezTo>
                    <a:pt x="13554" y="12707"/>
                    <a:pt x="13573" y="12726"/>
                    <a:pt x="13573" y="12750"/>
                  </a:cubicBezTo>
                  <a:lnTo>
                    <a:pt x="13573" y="13226"/>
                  </a:lnTo>
                  <a:cubicBezTo>
                    <a:pt x="13573" y="13250"/>
                    <a:pt x="13554" y="13269"/>
                    <a:pt x="13530" y="13269"/>
                  </a:cubicBezTo>
                  <a:lnTo>
                    <a:pt x="5316" y="13269"/>
                  </a:lnTo>
                  <a:cubicBezTo>
                    <a:pt x="5298" y="13269"/>
                    <a:pt x="5278" y="13250"/>
                    <a:pt x="5278" y="13226"/>
                  </a:cubicBezTo>
                  <a:lnTo>
                    <a:pt x="5278" y="12750"/>
                  </a:lnTo>
                  <a:cubicBezTo>
                    <a:pt x="5278" y="12726"/>
                    <a:pt x="5298" y="12707"/>
                    <a:pt x="5316" y="12707"/>
                  </a:cubicBezTo>
                  <a:close/>
                  <a:moveTo>
                    <a:pt x="12766" y="13701"/>
                  </a:moveTo>
                  <a:lnTo>
                    <a:pt x="12766" y="13960"/>
                  </a:lnTo>
                  <a:cubicBezTo>
                    <a:pt x="12766" y="14129"/>
                    <a:pt x="12627" y="14263"/>
                    <a:pt x="12463" y="14263"/>
                  </a:cubicBezTo>
                  <a:lnTo>
                    <a:pt x="6387" y="14263"/>
                  </a:lnTo>
                  <a:cubicBezTo>
                    <a:pt x="6225" y="14263"/>
                    <a:pt x="6085" y="14129"/>
                    <a:pt x="6085" y="13960"/>
                  </a:cubicBezTo>
                  <a:lnTo>
                    <a:pt x="6085" y="13701"/>
                  </a:lnTo>
                  <a:close/>
                  <a:moveTo>
                    <a:pt x="9070" y="1"/>
                  </a:moveTo>
                  <a:cubicBezTo>
                    <a:pt x="8981" y="1"/>
                    <a:pt x="8897" y="56"/>
                    <a:pt x="8866" y="147"/>
                  </a:cubicBezTo>
                  <a:cubicBezTo>
                    <a:pt x="8828" y="258"/>
                    <a:pt x="8885" y="383"/>
                    <a:pt x="8996" y="421"/>
                  </a:cubicBezTo>
                  <a:lnTo>
                    <a:pt x="9005" y="426"/>
                  </a:lnTo>
                  <a:lnTo>
                    <a:pt x="8746" y="1161"/>
                  </a:lnTo>
                  <a:cubicBezTo>
                    <a:pt x="8694" y="1143"/>
                    <a:pt x="8641" y="1134"/>
                    <a:pt x="8589" y="1134"/>
                  </a:cubicBezTo>
                  <a:cubicBezTo>
                    <a:pt x="8392" y="1134"/>
                    <a:pt x="8209" y="1257"/>
                    <a:pt x="8141" y="1453"/>
                  </a:cubicBezTo>
                  <a:lnTo>
                    <a:pt x="7622" y="2914"/>
                  </a:lnTo>
                  <a:cubicBezTo>
                    <a:pt x="6906" y="1717"/>
                    <a:pt x="5595" y="916"/>
                    <a:pt x="4102" y="916"/>
                  </a:cubicBezTo>
                  <a:cubicBezTo>
                    <a:pt x="1845" y="916"/>
                    <a:pt x="0" y="2761"/>
                    <a:pt x="0" y="5022"/>
                  </a:cubicBezTo>
                  <a:cubicBezTo>
                    <a:pt x="0" y="7078"/>
                    <a:pt x="1541" y="8831"/>
                    <a:pt x="3583" y="9090"/>
                  </a:cubicBezTo>
                  <a:lnTo>
                    <a:pt x="3612" y="9090"/>
                  </a:lnTo>
                  <a:cubicBezTo>
                    <a:pt x="3718" y="9090"/>
                    <a:pt x="3809" y="9008"/>
                    <a:pt x="3823" y="8903"/>
                  </a:cubicBezTo>
                  <a:cubicBezTo>
                    <a:pt x="3838" y="8784"/>
                    <a:pt x="3756" y="8677"/>
                    <a:pt x="3640" y="8663"/>
                  </a:cubicBezTo>
                  <a:cubicBezTo>
                    <a:pt x="1811" y="8427"/>
                    <a:pt x="432" y="6862"/>
                    <a:pt x="432" y="5022"/>
                  </a:cubicBezTo>
                  <a:cubicBezTo>
                    <a:pt x="432" y="2996"/>
                    <a:pt x="2080" y="1349"/>
                    <a:pt x="4102" y="1349"/>
                  </a:cubicBezTo>
                  <a:cubicBezTo>
                    <a:pt x="6119" y="1349"/>
                    <a:pt x="7776" y="2985"/>
                    <a:pt x="7776" y="5022"/>
                  </a:cubicBezTo>
                  <a:cubicBezTo>
                    <a:pt x="7776" y="6853"/>
                    <a:pt x="6412" y="8418"/>
                    <a:pt x="4587" y="8658"/>
                  </a:cubicBezTo>
                  <a:cubicBezTo>
                    <a:pt x="4472" y="8673"/>
                    <a:pt x="4385" y="8784"/>
                    <a:pt x="4405" y="8903"/>
                  </a:cubicBezTo>
                  <a:cubicBezTo>
                    <a:pt x="4417" y="9010"/>
                    <a:pt x="4508" y="9087"/>
                    <a:pt x="4616" y="9087"/>
                  </a:cubicBezTo>
                  <a:cubicBezTo>
                    <a:pt x="4626" y="9087"/>
                    <a:pt x="4635" y="9087"/>
                    <a:pt x="4644" y="9086"/>
                  </a:cubicBezTo>
                  <a:cubicBezTo>
                    <a:pt x="5159" y="9019"/>
                    <a:pt x="5644" y="8855"/>
                    <a:pt x="6081" y="8615"/>
                  </a:cubicBezTo>
                  <a:cubicBezTo>
                    <a:pt x="6134" y="8740"/>
                    <a:pt x="6229" y="8826"/>
                    <a:pt x="6349" y="8870"/>
                  </a:cubicBezTo>
                  <a:lnTo>
                    <a:pt x="7108" y="9134"/>
                  </a:lnTo>
                  <a:cubicBezTo>
                    <a:pt x="7159" y="9152"/>
                    <a:pt x="7212" y="9161"/>
                    <a:pt x="7264" y="9161"/>
                  </a:cubicBezTo>
                  <a:cubicBezTo>
                    <a:pt x="7454" y="9161"/>
                    <a:pt x="7631" y="9043"/>
                    <a:pt x="7699" y="8855"/>
                  </a:cubicBezTo>
                  <a:lnTo>
                    <a:pt x="7786" y="8605"/>
                  </a:lnTo>
                  <a:cubicBezTo>
                    <a:pt x="7799" y="8607"/>
                    <a:pt x="7812" y="8609"/>
                    <a:pt x="7825" y="8609"/>
                  </a:cubicBezTo>
                  <a:cubicBezTo>
                    <a:pt x="7911" y="8609"/>
                    <a:pt x="7992" y="8554"/>
                    <a:pt x="8025" y="8467"/>
                  </a:cubicBezTo>
                  <a:cubicBezTo>
                    <a:pt x="8059" y="8365"/>
                    <a:pt x="8016" y="8259"/>
                    <a:pt x="7925" y="8207"/>
                  </a:cubicBezTo>
                  <a:lnTo>
                    <a:pt x="8448" y="6737"/>
                  </a:lnTo>
                  <a:lnTo>
                    <a:pt x="8453" y="6737"/>
                  </a:lnTo>
                  <a:cubicBezTo>
                    <a:pt x="8650" y="6737"/>
                    <a:pt x="8832" y="6612"/>
                    <a:pt x="8905" y="6420"/>
                  </a:cubicBezTo>
                  <a:lnTo>
                    <a:pt x="9169" y="5671"/>
                  </a:lnTo>
                  <a:lnTo>
                    <a:pt x="9510" y="5791"/>
                  </a:lnTo>
                  <a:cubicBezTo>
                    <a:pt x="9560" y="5808"/>
                    <a:pt x="9612" y="5816"/>
                    <a:pt x="9663" y="5816"/>
                  </a:cubicBezTo>
                  <a:cubicBezTo>
                    <a:pt x="9745" y="5816"/>
                    <a:pt x="9827" y="5795"/>
                    <a:pt x="9903" y="5747"/>
                  </a:cubicBezTo>
                  <a:lnTo>
                    <a:pt x="10162" y="5959"/>
                  </a:lnTo>
                  <a:cubicBezTo>
                    <a:pt x="10413" y="6155"/>
                    <a:pt x="10557" y="6454"/>
                    <a:pt x="10557" y="6776"/>
                  </a:cubicBezTo>
                  <a:lnTo>
                    <a:pt x="10557" y="7625"/>
                  </a:lnTo>
                  <a:lnTo>
                    <a:pt x="10120" y="7625"/>
                  </a:lnTo>
                  <a:cubicBezTo>
                    <a:pt x="9788" y="7625"/>
                    <a:pt x="9515" y="7899"/>
                    <a:pt x="9515" y="8230"/>
                  </a:cubicBezTo>
                  <a:lnTo>
                    <a:pt x="9515" y="10046"/>
                  </a:lnTo>
                  <a:lnTo>
                    <a:pt x="5389" y="10046"/>
                  </a:lnTo>
                  <a:cubicBezTo>
                    <a:pt x="5269" y="10046"/>
                    <a:pt x="5172" y="10143"/>
                    <a:pt x="5172" y="10262"/>
                  </a:cubicBezTo>
                  <a:cubicBezTo>
                    <a:pt x="5172" y="10382"/>
                    <a:pt x="5269" y="10478"/>
                    <a:pt x="5389" y="10478"/>
                  </a:cubicBezTo>
                  <a:lnTo>
                    <a:pt x="5476" y="10478"/>
                  </a:lnTo>
                  <a:lnTo>
                    <a:pt x="5476" y="10992"/>
                  </a:lnTo>
                  <a:cubicBezTo>
                    <a:pt x="5476" y="11256"/>
                    <a:pt x="5691" y="11473"/>
                    <a:pt x="5955" y="11473"/>
                  </a:cubicBezTo>
                  <a:lnTo>
                    <a:pt x="8116" y="11473"/>
                  </a:lnTo>
                  <a:lnTo>
                    <a:pt x="8750" y="12275"/>
                  </a:lnTo>
                  <a:lnTo>
                    <a:pt x="5316" y="12275"/>
                  </a:lnTo>
                  <a:cubicBezTo>
                    <a:pt x="5057" y="12275"/>
                    <a:pt x="4846" y="12486"/>
                    <a:pt x="4846" y="12750"/>
                  </a:cubicBezTo>
                  <a:lnTo>
                    <a:pt x="4846" y="13226"/>
                  </a:lnTo>
                  <a:cubicBezTo>
                    <a:pt x="4846" y="13490"/>
                    <a:pt x="5057" y="13701"/>
                    <a:pt x="5316" y="13701"/>
                  </a:cubicBezTo>
                  <a:lnTo>
                    <a:pt x="5658" y="13701"/>
                  </a:lnTo>
                  <a:lnTo>
                    <a:pt x="5658" y="13960"/>
                  </a:lnTo>
                  <a:cubicBezTo>
                    <a:pt x="5658" y="14368"/>
                    <a:pt x="5984" y="14696"/>
                    <a:pt x="6387" y="14696"/>
                  </a:cubicBezTo>
                  <a:lnTo>
                    <a:pt x="12463" y="14696"/>
                  </a:lnTo>
                  <a:cubicBezTo>
                    <a:pt x="12867" y="14696"/>
                    <a:pt x="13194" y="14368"/>
                    <a:pt x="13194" y="13960"/>
                  </a:cubicBezTo>
                  <a:lnTo>
                    <a:pt x="13194" y="13701"/>
                  </a:lnTo>
                  <a:lnTo>
                    <a:pt x="13530" y="13701"/>
                  </a:lnTo>
                  <a:cubicBezTo>
                    <a:pt x="13793" y="13701"/>
                    <a:pt x="14006" y="13490"/>
                    <a:pt x="14006" y="13226"/>
                  </a:cubicBezTo>
                  <a:lnTo>
                    <a:pt x="14006" y="12750"/>
                  </a:lnTo>
                  <a:cubicBezTo>
                    <a:pt x="14006" y="12486"/>
                    <a:pt x="13793" y="12275"/>
                    <a:pt x="13530" y="12275"/>
                  </a:cubicBezTo>
                  <a:lnTo>
                    <a:pt x="13290" y="12275"/>
                  </a:lnTo>
                  <a:lnTo>
                    <a:pt x="13290" y="10766"/>
                  </a:lnTo>
                  <a:cubicBezTo>
                    <a:pt x="13290" y="10646"/>
                    <a:pt x="13194" y="10551"/>
                    <a:pt x="13073" y="10551"/>
                  </a:cubicBezTo>
                  <a:cubicBezTo>
                    <a:pt x="12958" y="10551"/>
                    <a:pt x="12862" y="10646"/>
                    <a:pt x="12862" y="10766"/>
                  </a:cubicBezTo>
                  <a:lnTo>
                    <a:pt x="12862" y="12275"/>
                  </a:lnTo>
                  <a:lnTo>
                    <a:pt x="9947" y="12275"/>
                  </a:lnTo>
                  <a:lnTo>
                    <a:pt x="9947" y="8230"/>
                  </a:lnTo>
                  <a:cubicBezTo>
                    <a:pt x="9947" y="8135"/>
                    <a:pt x="10024" y="8057"/>
                    <a:pt x="10120" y="8057"/>
                  </a:cubicBezTo>
                  <a:lnTo>
                    <a:pt x="12685" y="8057"/>
                  </a:lnTo>
                  <a:cubicBezTo>
                    <a:pt x="12780" y="8057"/>
                    <a:pt x="12862" y="8135"/>
                    <a:pt x="12862" y="8230"/>
                  </a:cubicBezTo>
                  <a:lnTo>
                    <a:pt x="12862" y="9763"/>
                  </a:lnTo>
                  <a:cubicBezTo>
                    <a:pt x="12862" y="9879"/>
                    <a:pt x="12958" y="9974"/>
                    <a:pt x="13073" y="9974"/>
                  </a:cubicBezTo>
                  <a:cubicBezTo>
                    <a:pt x="13194" y="9974"/>
                    <a:pt x="13290" y="9879"/>
                    <a:pt x="13290" y="9763"/>
                  </a:cubicBezTo>
                  <a:lnTo>
                    <a:pt x="13290" y="8230"/>
                  </a:lnTo>
                  <a:cubicBezTo>
                    <a:pt x="13290" y="7899"/>
                    <a:pt x="13021" y="7625"/>
                    <a:pt x="12685" y="7625"/>
                  </a:cubicBezTo>
                  <a:lnTo>
                    <a:pt x="12286" y="7625"/>
                  </a:lnTo>
                  <a:lnTo>
                    <a:pt x="12286" y="6776"/>
                  </a:lnTo>
                  <a:cubicBezTo>
                    <a:pt x="12286" y="5925"/>
                    <a:pt x="11907" y="5138"/>
                    <a:pt x="11244" y="4605"/>
                  </a:cubicBezTo>
                  <a:lnTo>
                    <a:pt x="10595" y="4091"/>
                  </a:lnTo>
                  <a:lnTo>
                    <a:pt x="10610" y="4047"/>
                  </a:lnTo>
                  <a:cubicBezTo>
                    <a:pt x="10696" y="3812"/>
                    <a:pt x="10572" y="3548"/>
                    <a:pt x="10331" y="3466"/>
                  </a:cubicBezTo>
                  <a:lnTo>
                    <a:pt x="9995" y="3346"/>
                  </a:lnTo>
                  <a:lnTo>
                    <a:pt x="10384" y="2247"/>
                  </a:lnTo>
                  <a:cubicBezTo>
                    <a:pt x="10422" y="2127"/>
                    <a:pt x="10417" y="1996"/>
                    <a:pt x="10360" y="1881"/>
                  </a:cubicBezTo>
                  <a:cubicBezTo>
                    <a:pt x="10335" y="1819"/>
                    <a:pt x="10293" y="1770"/>
                    <a:pt x="10249" y="1728"/>
                  </a:cubicBezTo>
                  <a:lnTo>
                    <a:pt x="10519" y="959"/>
                  </a:lnTo>
                  <a:lnTo>
                    <a:pt x="10528" y="964"/>
                  </a:lnTo>
                  <a:cubicBezTo>
                    <a:pt x="10552" y="974"/>
                    <a:pt x="10576" y="974"/>
                    <a:pt x="10600" y="974"/>
                  </a:cubicBezTo>
                  <a:cubicBezTo>
                    <a:pt x="10687" y="974"/>
                    <a:pt x="10773" y="921"/>
                    <a:pt x="10802" y="830"/>
                  </a:cubicBezTo>
                  <a:cubicBezTo>
                    <a:pt x="10840" y="719"/>
                    <a:pt x="10783" y="599"/>
                    <a:pt x="10672" y="556"/>
                  </a:cubicBezTo>
                  <a:cubicBezTo>
                    <a:pt x="10537" y="507"/>
                    <a:pt x="9308" y="75"/>
                    <a:pt x="9140" y="13"/>
                  </a:cubicBezTo>
                  <a:cubicBezTo>
                    <a:pt x="9117" y="5"/>
                    <a:pt x="9094" y="1"/>
                    <a:pt x="90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
            <p:cNvSpPr/>
            <p:nvPr/>
          </p:nvSpPr>
          <p:spPr>
            <a:xfrm>
              <a:off x="4707400" y="1556075"/>
              <a:ext cx="171375" cy="171375"/>
            </a:xfrm>
            <a:custGeom>
              <a:rect b="b" l="l" r="r" t="t"/>
              <a:pathLst>
                <a:path extrusionOk="0" h="6855" w="6855">
                  <a:moveTo>
                    <a:pt x="3426" y="433"/>
                  </a:moveTo>
                  <a:cubicBezTo>
                    <a:pt x="5077" y="433"/>
                    <a:pt x="6423" y="1778"/>
                    <a:pt x="6423" y="3430"/>
                  </a:cubicBezTo>
                  <a:cubicBezTo>
                    <a:pt x="6423" y="5077"/>
                    <a:pt x="5077" y="6423"/>
                    <a:pt x="3426" y="6423"/>
                  </a:cubicBezTo>
                  <a:cubicBezTo>
                    <a:pt x="1778" y="6423"/>
                    <a:pt x="433" y="5077"/>
                    <a:pt x="433" y="3430"/>
                  </a:cubicBezTo>
                  <a:cubicBezTo>
                    <a:pt x="433" y="1778"/>
                    <a:pt x="1778" y="433"/>
                    <a:pt x="3426" y="433"/>
                  </a:cubicBezTo>
                  <a:close/>
                  <a:moveTo>
                    <a:pt x="3426" y="1"/>
                  </a:moveTo>
                  <a:cubicBezTo>
                    <a:pt x="1539" y="1"/>
                    <a:pt x="1" y="1538"/>
                    <a:pt x="1" y="3430"/>
                  </a:cubicBezTo>
                  <a:cubicBezTo>
                    <a:pt x="1" y="5318"/>
                    <a:pt x="1539" y="6855"/>
                    <a:pt x="3426" y="6855"/>
                  </a:cubicBezTo>
                  <a:cubicBezTo>
                    <a:pt x="5318" y="6855"/>
                    <a:pt x="6855" y="5318"/>
                    <a:pt x="6855" y="3430"/>
                  </a:cubicBezTo>
                  <a:cubicBezTo>
                    <a:pt x="6855" y="1538"/>
                    <a:pt x="5318"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4768750" y="1657325"/>
              <a:ext cx="46525" cy="46600"/>
            </a:xfrm>
            <a:custGeom>
              <a:rect b="b" l="l" r="r" t="t"/>
              <a:pathLst>
                <a:path extrusionOk="0" h="1864" w="1861">
                  <a:moveTo>
                    <a:pt x="934" y="433"/>
                  </a:moveTo>
                  <a:cubicBezTo>
                    <a:pt x="1207" y="433"/>
                    <a:pt x="1433" y="657"/>
                    <a:pt x="1433" y="932"/>
                  </a:cubicBezTo>
                  <a:cubicBezTo>
                    <a:pt x="1433" y="1211"/>
                    <a:pt x="1207" y="1436"/>
                    <a:pt x="934" y="1436"/>
                  </a:cubicBezTo>
                  <a:cubicBezTo>
                    <a:pt x="655" y="1436"/>
                    <a:pt x="429" y="1211"/>
                    <a:pt x="429" y="932"/>
                  </a:cubicBezTo>
                  <a:cubicBezTo>
                    <a:pt x="429" y="657"/>
                    <a:pt x="655" y="433"/>
                    <a:pt x="934" y="433"/>
                  </a:cubicBezTo>
                  <a:close/>
                  <a:moveTo>
                    <a:pt x="934" y="0"/>
                  </a:moveTo>
                  <a:cubicBezTo>
                    <a:pt x="419" y="0"/>
                    <a:pt x="1" y="418"/>
                    <a:pt x="1" y="932"/>
                  </a:cubicBezTo>
                  <a:cubicBezTo>
                    <a:pt x="1" y="1446"/>
                    <a:pt x="419" y="1863"/>
                    <a:pt x="934" y="1863"/>
                  </a:cubicBezTo>
                  <a:cubicBezTo>
                    <a:pt x="1442" y="1863"/>
                    <a:pt x="1860" y="1446"/>
                    <a:pt x="1860" y="932"/>
                  </a:cubicBezTo>
                  <a:cubicBezTo>
                    <a:pt x="1860" y="418"/>
                    <a:pt x="1442" y="0"/>
                    <a:pt x="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4804550" y="1627650"/>
              <a:ext cx="31000" cy="31000"/>
            </a:xfrm>
            <a:custGeom>
              <a:rect b="b" l="l" r="r" t="t"/>
              <a:pathLst>
                <a:path extrusionOk="0" h="1240" w="1240">
                  <a:moveTo>
                    <a:pt x="621" y="428"/>
                  </a:moveTo>
                  <a:cubicBezTo>
                    <a:pt x="726" y="428"/>
                    <a:pt x="812" y="514"/>
                    <a:pt x="812" y="620"/>
                  </a:cubicBezTo>
                  <a:cubicBezTo>
                    <a:pt x="812" y="726"/>
                    <a:pt x="726" y="813"/>
                    <a:pt x="621" y="813"/>
                  </a:cubicBezTo>
                  <a:cubicBezTo>
                    <a:pt x="515" y="813"/>
                    <a:pt x="428" y="726"/>
                    <a:pt x="428" y="620"/>
                  </a:cubicBezTo>
                  <a:cubicBezTo>
                    <a:pt x="428" y="514"/>
                    <a:pt x="515" y="428"/>
                    <a:pt x="621" y="428"/>
                  </a:cubicBezTo>
                  <a:close/>
                  <a:moveTo>
                    <a:pt x="621" y="0"/>
                  </a:moveTo>
                  <a:cubicBezTo>
                    <a:pt x="280" y="0"/>
                    <a:pt x="1" y="279"/>
                    <a:pt x="1" y="620"/>
                  </a:cubicBezTo>
                  <a:cubicBezTo>
                    <a:pt x="1" y="961"/>
                    <a:pt x="280" y="1239"/>
                    <a:pt x="621" y="1239"/>
                  </a:cubicBezTo>
                  <a:cubicBezTo>
                    <a:pt x="961" y="1239"/>
                    <a:pt x="1240" y="961"/>
                    <a:pt x="1240" y="620"/>
                  </a:cubicBezTo>
                  <a:cubicBezTo>
                    <a:pt x="1240" y="279"/>
                    <a:pt x="961" y="0"/>
                    <a:pt x="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p:nvPr/>
          </p:nvSpPr>
          <p:spPr>
            <a:xfrm>
              <a:off x="4753175" y="1596200"/>
              <a:ext cx="51625" cy="51650"/>
            </a:xfrm>
            <a:custGeom>
              <a:rect b="b" l="l" r="r" t="t"/>
              <a:pathLst>
                <a:path extrusionOk="0" h="2066" w="2065">
                  <a:moveTo>
                    <a:pt x="1033" y="433"/>
                  </a:moveTo>
                  <a:cubicBezTo>
                    <a:pt x="1364" y="433"/>
                    <a:pt x="1638" y="701"/>
                    <a:pt x="1638" y="1033"/>
                  </a:cubicBezTo>
                  <a:cubicBezTo>
                    <a:pt x="1638" y="1364"/>
                    <a:pt x="1364" y="1633"/>
                    <a:pt x="1033" y="1633"/>
                  </a:cubicBezTo>
                  <a:cubicBezTo>
                    <a:pt x="701" y="1633"/>
                    <a:pt x="433" y="1364"/>
                    <a:pt x="433" y="1033"/>
                  </a:cubicBezTo>
                  <a:cubicBezTo>
                    <a:pt x="433" y="701"/>
                    <a:pt x="701" y="433"/>
                    <a:pt x="1033" y="433"/>
                  </a:cubicBezTo>
                  <a:close/>
                  <a:moveTo>
                    <a:pt x="1033" y="1"/>
                  </a:moveTo>
                  <a:cubicBezTo>
                    <a:pt x="466" y="1"/>
                    <a:pt x="0" y="462"/>
                    <a:pt x="0" y="1033"/>
                  </a:cubicBezTo>
                  <a:cubicBezTo>
                    <a:pt x="0" y="1604"/>
                    <a:pt x="466" y="2065"/>
                    <a:pt x="1033" y="2065"/>
                  </a:cubicBezTo>
                  <a:cubicBezTo>
                    <a:pt x="1604" y="2065"/>
                    <a:pt x="2065" y="1599"/>
                    <a:pt x="2065" y="1033"/>
                  </a:cubicBezTo>
                  <a:cubicBezTo>
                    <a:pt x="2065" y="462"/>
                    <a:pt x="1604" y="1"/>
                    <a:pt x="10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8"/>
            <p:cNvSpPr/>
            <p:nvPr/>
          </p:nvSpPr>
          <p:spPr>
            <a:xfrm>
              <a:off x="4735275" y="1647225"/>
              <a:ext cx="28000" cy="28000"/>
            </a:xfrm>
            <a:custGeom>
              <a:rect b="b" l="l" r="r" t="t"/>
              <a:pathLst>
                <a:path extrusionOk="0" h="1120" w="1120">
                  <a:moveTo>
                    <a:pt x="562" y="433"/>
                  </a:moveTo>
                  <a:cubicBezTo>
                    <a:pt x="635" y="433"/>
                    <a:pt x="692" y="491"/>
                    <a:pt x="692" y="558"/>
                  </a:cubicBezTo>
                  <a:cubicBezTo>
                    <a:pt x="692" y="629"/>
                    <a:pt x="635" y="687"/>
                    <a:pt x="562" y="687"/>
                  </a:cubicBezTo>
                  <a:cubicBezTo>
                    <a:pt x="490" y="687"/>
                    <a:pt x="433" y="629"/>
                    <a:pt x="433" y="558"/>
                  </a:cubicBezTo>
                  <a:cubicBezTo>
                    <a:pt x="433" y="491"/>
                    <a:pt x="490" y="433"/>
                    <a:pt x="562" y="433"/>
                  </a:cubicBezTo>
                  <a:close/>
                  <a:moveTo>
                    <a:pt x="562" y="1"/>
                  </a:moveTo>
                  <a:cubicBezTo>
                    <a:pt x="255" y="1"/>
                    <a:pt x="1" y="250"/>
                    <a:pt x="1" y="558"/>
                  </a:cubicBezTo>
                  <a:cubicBezTo>
                    <a:pt x="1" y="870"/>
                    <a:pt x="255" y="1119"/>
                    <a:pt x="562" y="1119"/>
                  </a:cubicBezTo>
                  <a:cubicBezTo>
                    <a:pt x="870" y="1119"/>
                    <a:pt x="1120" y="870"/>
                    <a:pt x="1120" y="558"/>
                  </a:cubicBezTo>
                  <a:cubicBezTo>
                    <a:pt x="1120" y="250"/>
                    <a:pt x="870" y="1"/>
                    <a:pt x="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p:nvPr/>
          </p:nvSpPr>
          <p:spPr>
            <a:xfrm>
              <a:off x="4810700" y="1587075"/>
              <a:ext cx="34100" cy="34100"/>
            </a:xfrm>
            <a:custGeom>
              <a:rect b="b" l="l" r="r" t="t"/>
              <a:pathLst>
                <a:path extrusionOk="0" h="1364" w="1364">
                  <a:moveTo>
                    <a:pt x="681" y="432"/>
                  </a:moveTo>
                  <a:cubicBezTo>
                    <a:pt x="821" y="432"/>
                    <a:pt x="932" y="543"/>
                    <a:pt x="932" y="683"/>
                  </a:cubicBezTo>
                  <a:cubicBezTo>
                    <a:pt x="932" y="822"/>
                    <a:pt x="821" y="932"/>
                    <a:pt x="681" y="932"/>
                  </a:cubicBezTo>
                  <a:cubicBezTo>
                    <a:pt x="542" y="932"/>
                    <a:pt x="427" y="822"/>
                    <a:pt x="427" y="683"/>
                  </a:cubicBezTo>
                  <a:cubicBezTo>
                    <a:pt x="427" y="543"/>
                    <a:pt x="542" y="432"/>
                    <a:pt x="681" y="432"/>
                  </a:cubicBezTo>
                  <a:close/>
                  <a:moveTo>
                    <a:pt x="681" y="0"/>
                  </a:moveTo>
                  <a:cubicBezTo>
                    <a:pt x="302" y="0"/>
                    <a:pt x="0" y="308"/>
                    <a:pt x="0" y="683"/>
                  </a:cubicBezTo>
                  <a:cubicBezTo>
                    <a:pt x="0" y="1057"/>
                    <a:pt x="302" y="1364"/>
                    <a:pt x="681" y="1364"/>
                  </a:cubicBezTo>
                  <a:cubicBezTo>
                    <a:pt x="1056" y="1364"/>
                    <a:pt x="1364" y="1057"/>
                    <a:pt x="1364" y="683"/>
                  </a:cubicBezTo>
                  <a:cubicBezTo>
                    <a:pt x="1364" y="308"/>
                    <a:pt x="1056" y="0"/>
                    <a:pt x="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4823775" y="1664350"/>
              <a:ext cx="15375" cy="14300"/>
            </a:xfrm>
            <a:custGeom>
              <a:rect b="b" l="l" r="r" t="t"/>
              <a:pathLst>
                <a:path extrusionOk="0" h="572" w="615">
                  <a:moveTo>
                    <a:pt x="377" y="0"/>
                  </a:moveTo>
                  <a:cubicBezTo>
                    <a:pt x="322" y="0"/>
                    <a:pt x="267" y="22"/>
                    <a:pt x="226" y="65"/>
                  </a:cubicBezTo>
                  <a:lnTo>
                    <a:pt x="87" y="204"/>
                  </a:lnTo>
                  <a:cubicBezTo>
                    <a:pt x="0" y="285"/>
                    <a:pt x="0" y="425"/>
                    <a:pt x="87" y="507"/>
                  </a:cubicBezTo>
                  <a:cubicBezTo>
                    <a:pt x="128" y="550"/>
                    <a:pt x="183" y="572"/>
                    <a:pt x="238" y="572"/>
                  </a:cubicBezTo>
                  <a:cubicBezTo>
                    <a:pt x="293" y="572"/>
                    <a:pt x="348" y="550"/>
                    <a:pt x="389" y="507"/>
                  </a:cubicBezTo>
                  <a:lnTo>
                    <a:pt x="528" y="367"/>
                  </a:lnTo>
                  <a:cubicBezTo>
                    <a:pt x="615" y="285"/>
                    <a:pt x="615" y="146"/>
                    <a:pt x="528" y="65"/>
                  </a:cubicBezTo>
                  <a:cubicBezTo>
                    <a:pt x="487" y="22"/>
                    <a:pt x="432"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38"/>
          <p:cNvGrpSpPr/>
          <p:nvPr/>
        </p:nvGrpSpPr>
        <p:grpSpPr>
          <a:xfrm>
            <a:off x="789875" y="4708663"/>
            <a:ext cx="376825" cy="340450"/>
            <a:chOff x="4080875" y="1543225"/>
            <a:chExt cx="376825" cy="340450"/>
          </a:xfrm>
        </p:grpSpPr>
        <p:sp>
          <p:nvSpPr>
            <p:cNvPr id="290" name="Google Shape;290;p38"/>
            <p:cNvSpPr/>
            <p:nvPr/>
          </p:nvSpPr>
          <p:spPr>
            <a:xfrm>
              <a:off x="4080875" y="1543225"/>
              <a:ext cx="376825" cy="340450"/>
            </a:xfrm>
            <a:custGeom>
              <a:rect b="b" l="l" r="r" t="t"/>
              <a:pathLst>
                <a:path extrusionOk="0" h="13618" w="15073">
                  <a:moveTo>
                    <a:pt x="10130" y="429"/>
                  </a:moveTo>
                  <a:cubicBezTo>
                    <a:pt x="10418" y="429"/>
                    <a:pt x="10658" y="668"/>
                    <a:pt x="10658" y="956"/>
                  </a:cubicBezTo>
                  <a:cubicBezTo>
                    <a:pt x="10658" y="1250"/>
                    <a:pt x="10418" y="1486"/>
                    <a:pt x="10130" y="1486"/>
                  </a:cubicBezTo>
                  <a:cubicBezTo>
                    <a:pt x="9837" y="1486"/>
                    <a:pt x="9602" y="1250"/>
                    <a:pt x="9602" y="956"/>
                  </a:cubicBezTo>
                  <a:cubicBezTo>
                    <a:pt x="9602" y="668"/>
                    <a:pt x="9837" y="429"/>
                    <a:pt x="10130" y="429"/>
                  </a:cubicBezTo>
                  <a:close/>
                  <a:moveTo>
                    <a:pt x="3745" y="1070"/>
                  </a:moveTo>
                  <a:cubicBezTo>
                    <a:pt x="3834" y="1070"/>
                    <a:pt x="3924" y="1092"/>
                    <a:pt x="4007" y="1140"/>
                  </a:cubicBezTo>
                  <a:cubicBezTo>
                    <a:pt x="4260" y="1284"/>
                    <a:pt x="4347" y="1610"/>
                    <a:pt x="4198" y="1860"/>
                  </a:cubicBezTo>
                  <a:cubicBezTo>
                    <a:pt x="4101" y="2032"/>
                    <a:pt x="3923" y="2127"/>
                    <a:pt x="3740" y="2127"/>
                  </a:cubicBezTo>
                  <a:cubicBezTo>
                    <a:pt x="3651" y="2127"/>
                    <a:pt x="3561" y="2104"/>
                    <a:pt x="3477" y="2057"/>
                  </a:cubicBezTo>
                  <a:cubicBezTo>
                    <a:pt x="3228" y="1907"/>
                    <a:pt x="3142" y="1586"/>
                    <a:pt x="3286" y="1331"/>
                  </a:cubicBezTo>
                  <a:cubicBezTo>
                    <a:pt x="3383" y="1164"/>
                    <a:pt x="3562" y="1070"/>
                    <a:pt x="3745" y="1070"/>
                  </a:cubicBezTo>
                  <a:close/>
                  <a:moveTo>
                    <a:pt x="13876" y="5640"/>
                  </a:moveTo>
                  <a:cubicBezTo>
                    <a:pt x="14414" y="5640"/>
                    <a:pt x="14606" y="6356"/>
                    <a:pt x="14140" y="6624"/>
                  </a:cubicBezTo>
                  <a:cubicBezTo>
                    <a:pt x="14055" y="6674"/>
                    <a:pt x="13964" y="6697"/>
                    <a:pt x="13873" y="6697"/>
                  </a:cubicBezTo>
                  <a:cubicBezTo>
                    <a:pt x="13691" y="6697"/>
                    <a:pt x="13516" y="6602"/>
                    <a:pt x="13420" y="6432"/>
                  </a:cubicBezTo>
                  <a:cubicBezTo>
                    <a:pt x="13213" y="6081"/>
                    <a:pt x="13468" y="5640"/>
                    <a:pt x="13876" y="5640"/>
                  </a:cubicBezTo>
                  <a:close/>
                  <a:moveTo>
                    <a:pt x="1101" y="6922"/>
                  </a:moveTo>
                  <a:cubicBezTo>
                    <a:pt x="1643" y="6922"/>
                    <a:pt x="1835" y="7638"/>
                    <a:pt x="1369" y="7907"/>
                  </a:cubicBezTo>
                  <a:cubicBezTo>
                    <a:pt x="1286" y="7955"/>
                    <a:pt x="1195" y="7977"/>
                    <a:pt x="1105" y="7977"/>
                  </a:cubicBezTo>
                  <a:cubicBezTo>
                    <a:pt x="922" y="7977"/>
                    <a:pt x="744" y="7883"/>
                    <a:pt x="644" y="7715"/>
                  </a:cubicBezTo>
                  <a:cubicBezTo>
                    <a:pt x="442" y="7360"/>
                    <a:pt x="697" y="6922"/>
                    <a:pt x="1101" y="6922"/>
                  </a:cubicBezTo>
                  <a:close/>
                  <a:moveTo>
                    <a:pt x="11240" y="11490"/>
                  </a:moveTo>
                  <a:cubicBezTo>
                    <a:pt x="11643" y="11490"/>
                    <a:pt x="11897" y="11931"/>
                    <a:pt x="11695" y="12282"/>
                  </a:cubicBezTo>
                  <a:cubicBezTo>
                    <a:pt x="11596" y="12452"/>
                    <a:pt x="11419" y="12547"/>
                    <a:pt x="11238" y="12547"/>
                  </a:cubicBezTo>
                  <a:cubicBezTo>
                    <a:pt x="11149" y="12547"/>
                    <a:pt x="11058" y="12524"/>
                    <a:pt x="10975" y="12474"/>
                  </a:cubicBezTo>
                  <a:cubicBezTo>
                    <a:pt x="10509" y="12206"/>
                    <a:pt x="10697" y="11490"/>
                    <a:pt x="11240" y="11490"/>
                  </a:cubicBezTo>
                  <a:close/>
                  <a:moveTo>
                    <a:pt x="4851" y="12128"/>
                  </a:moveTo>
                  <a:cubicBezTo>
                    <a:pt x="5140" y="12128"/>
                    <a:pt x="5379" y="12368"/>
                    <a:pt x="5379" y="12656"/>
                  </a:cubicBezTo>
                  <a:cubicBezTo>
                    <a:pt x="5379" y="12950"/>
                    <a:pt x="5140" y="13185"/>
                    <a:pt x="4851" y="13185"/>
                  </a:cubicBezTo>
                  <a:cubicBezTo>
                    <a:pt x="4559" y="13185"/>
                    <a:pt x="4324" y="12950"/>
                    <a:pt x="4324" y="12656"/>
                  </a:cubicBezTo>
                  <a:cubicBezTo>
                    <a:pt x="4324" y="12368"/>
                    <a:pt x="4559" y="12128"/>
                    <a:pt x="4851" y="12128"/>
                  </a:cubicBezTo>
                  <a:close/>
                  <a:moveTo>
                    <a:pt x="10130" y="1"/>
                  </a:moveTo>
                  <a:cubicBezTo>
                    <a:pt x="9602" y="1"/>
                    <a:pt x="9169" y="429"/>
                    <a:pt x="9169" y="956"/>
                  </a:cubicBezTo>
                  <a:cubicBezTo>
                    <a:pt x="9169" y="1264"/>
                    <a:pt x="9314" y="1539"/>
                    <a:pt x="9540" y="1716"/>
                  </a:cubicBezTo>
                  <a:lnTo>
                    <a:pt x="9150" y="2599"/>
                  </a:lnTo>
                  <a:cubicBezTo>
                    <a:pt x="8828" y="2475"/>
                    <a:pt x="8492" y="2388"/>
                    <a:pt x="8141" y="2340"/>
                  </a:cubicBezTo>
                  <a:cubicBezTo>
                    <a:pt x="8133" y="2339"/>
                    <a:pt x="8124" y="2338"/>
                    <a:pt x="8116" y="2338"/>
                  </a:cubicBezTo>
                  <a:cubicBezTo>
                    <a:pt x="8010" y="2338"/>
                    <a:pt x="7914" y="2416"/>
                    <a:pt x="7902" y="2523"/>
                  </a:cubicBezTo>
                  <a:cubicBezTo>
                    <a:pt x="7887" y="2643"/>
                    <a:pt x="7968" y="2749"/>
                    <a:pt x="8084" y="2767"/>
                  </a:cubicBezTo>
                  <a:cubicBezTo>
                    <a:pt x="10120" y="3046"/>
                    <a:pt x="11652" y="4804"/>
                    <a:pt x="11652" y="6859"/>
                  </a:cubicBezTo>
                  <a:cubicBezTo>
                    <a:pt x="11652" y="9223"/>
                    <a:pt x="9703" y="10994"/>
                    <a:pt x="7521" y="10994"/>
                  </a:cubicBezTo>
                  <a:cubicBezTo>
                    <a:pt x="7006" y="10994"/>
                    <a:pt x="6479" y="10896"/>
                    <a:pt x="5960" y="10683"/>
                  </a:cubicBezTo>
                  <a:lnTo>
                    <a:pt x="6086" y="10395"/>
                  </a:lnTo>
                  <a:cubicBezTo>
                    <a:pt x="6133" y="10289"/>
                    <a:pt x="6086" y="10160"/>
                    <a:pt x="5975" y="10111"/>
                  </a:cubicBezTo>
                  <a:cubicBezTo>
                    <a:pt x="5948" y="10099"/>
                    <a:pt x="5918" y="10092"/>
                    <a:pt x="5889" y="10092"/>
                  </a:cubicBezTo>
                  <a:cubicBezTo>
                    <a:pt x="5807" y="10092"/>
                    <a:pt x="5728" y="10140"/>
                    <a:pt x="5692" y="10222"/>
                  </a:cubicBezTo>
                  <a:lnTo>
                    <a:pt x="5572" y="10501"/>
                  </a:lnTo>
                  <a:cubicBezTo>
                    <a:pt x="4433" y="9885"/>
                    <a:pt x="3612" y="8761"/>
                    <a:pt x="3430" y="7431"/>
                  </a:cubicBezTo>
                  <a:lnTo>
                    <a:pt x="3728" y="7398"/>
                  </a:lnTo>
                  <a:cubicBezTo>
                    <a:pt x="3843" y="7389"/>
                    <a:pt x="3929" y="7278"/>
                    <a:pt x="3920" y="7163"/>
                  </a:cubicBezTo>
                  <a:cubicBezTo>
                    <a:pt x="3906" y="7051"/>
                    <a:pt x="3814" y="6969"/>
                    <a:pt x="3704" y="6969"/>
                  </a:cubicBezTo>
                  <a:cubicBezTo>
                    <a:pt x="3696" y="6969"/>
                    <a:pt x="3688" y="6969"/>
                    <a:pt x="3679" y="6970"/>
                  </a:cubicBezTo>
                  <a:lnTo>
                    <a:pt x="3391" y="7004"/>
                  </a:lnTo>
                  <a:cubicBezTo>
                    <a:pt x="3348" y="5649"/>
                    <a:pt x="3943" y="4420"/>
                    <a:pt x="4938" y="3627"/>
                  </a:cubicBezTo>
                  <a:lnTo>
                    <a:pt x="5102" y="3849"/>
                  </a:lnTo>
                  <a:cubicBezTo>
                    <a:pt x="5142" y="3906"/>
                    <a:pt x="5207" y="3936"/>
                    <a:pt x="5273" y="3936"/>
                  </a:cubicBezTo>
                  <a:cubicBezTo>
                    <a:pt x="5316" y="3936"/>
                    <a:pt x="5361" y="3923"/>
                    <a:pt x="5399" y="3896"/>
                  </a:cubicBezTo>
                  <a:cubicBezTo>
                    <a:pt x="5495" y="3824"/>
                    <a:pt x="5519" y="3690"/>
                    <a:pt x="5447" y="3594"/>
                  </a:cubicBezTo>
                  <a:lnTo>
                    <a:pt x="5288" y="3377"/>
                  </a:lnTo>
                  <a:cubicBezTo>
                    <a:pt x="5827" y="3031"/>
                    <a:pt x="6450" y="2811"/>
                    <a:pt x="7128" y="2749"/>
                  </a:cubicBezTo>
                  <a:cubicBezTo>
                    <a:pt x="7248" y="2734"/>
                    <a:pt x="7334" y="2628"/>
                    <a:pt x="7325" y="2513"/>
                  </a:cubicBezTo>
                  <a:cubicBezTo>
                    <a:pt x="7315" y="2399"/>
                    <a:pt x="7221" y="2316"/>
                    <a:pt x="7109" y="2316"/>
                  </a:cubicBezTo>
                  <a:cubicBezTo>
                    <a:pt x="7103" y="2316"/>
                    <a:pt x="7097" y="2316"/>
                    <a:pt x="7090" y="2317"/>
                  </a:cubicBezTo>
                  <a:cubicBezTo>
                    <a:pt x="6350" y="2388"/>
                    <a:pt x="5649" y="2634"/>
                    <a:pt x="5038" y="3031"/>
                  </a:cubicBezTo>
                  <a:lnTo>
                    <a:pt x="4457" y="2239"/>
                  </a:lnTo>
                  <a:cubicBezTo>
                    <a:pt x="4861" y="1783"/>
                    <a:pt x="4750" y="1072"/>
                    <a:pt x="4222" y="770"/>
                  </a:cubicBezTo>
                  <a:cubicBezTo>
                    <a:pt x="4071" y="681"/>
                    <a:pt x="3906" y="639"/>
                    <a:pt x="3742" y="639"/>
                  </a:cubicBezTo>
                  <a:cubicBezTo>
                    <a:pt x="3411" y="639"/>
                    <a:pt x="3088" y="812"/>
                    <a:pt x="2911" y="1120"/>
                  </a:cubicBezTo>
                  <a:cubicBezTo>
                    <a:pt x="2522" y="1791"/>
                    <a:pt x="3051" y="2557"/>
                    <a:pt x="3736" y="2557"/>
                  </a:cubicBezTo>
                  <a:cubicBezTo>
                    <a:pt x="3855" y="2557"/>
                    <a:pt x="3978" y="2534"/>
                    <a:pt x="4102" y="2484"/>
                  </a:cubicBezTo>
                  <a:lnTo>
                    <a:pt x="4688" y="3281"/>
                  </a:lnTo>
                  <a:cubicBezTo>
                    <a:pt x="3550" y="4184"/>
                    <a:pt x="2901" y="5573"/>
                    <a:pt x="2963" y="7047"/>
                  </a:cubicBezTo>
                  <a:lnTo>
                    <a:pt x="2012" y="7148"/>
                  </a:lnTo>
                  <a:cubicBezTo>
                    <a:pt x="1869" y="6709"/>
                    <a:pt x="1486" y="6491"/>
                    <a:pt x="1104" y="6491"/>
                  </a:cubicBezTo>
                  <a:cubicBezTo>
                    <a:pt x="703" y="6491"/>
                    <a:pt x="303" y="6729"/>
                    <a:pt x="178" y="7201"/>
                  </a:cubicBezTo>
                  <a:cubicBezTo>
                    <a:pt x="1" y="7854"/>
                    <a:pt x="521" y="8407"/>
                    <a:pt x="1105" y="8407"/>
                  </a:cubicBezTo>
                  <a:cubicBezTo>
                    <a:pt x="1263" y="8407"/>
                    <a:pt x="1425" y="8366"/>
                    <a:pt x="1580" y="8276"/>
                  </a:cubicBezTo>
                  <a:cubicBezTo>
                    <a:pt x="1835" y="8132"/>
                    <a:pt x="2012" y="7883"/>
                    <a:pt x="2052" y="7580"/>
                  </a:cubicBezTo>
                  <a:lnTo>
                    <a:pt x="3003" y="7475"/>
                  </a:lnTo>
                  <a:cubicBezTo>
                    <a:pt x="3204" y="8959"/>
                    <a:pt x="4122" y="10222"/>
                    <a:pt x="5394" y="10894"/>
                  </a:cubicBezTo>
                  <a:lnTo>
                    <a:pt x="5029" y="11716"/>
                  </a:lnTo>
                  <a:cubicBezTo>
                    <a:pt x="4971" y="11705"/>
                    <a:pt x="4914" y="11701"/>
                    <a:pt x="4851" y="11701"/>
                  </a:cubicBezTo>
                  <a:cubicBezTo>
                    <a:pt x="4324" y="11701"/>
                    <a:pt x="3891" y="12128"/>
                    <a:pt x="3891" y="12656"/>
                  </a:cubicBezTo>
                  <a:cubicBezTo>
                    <a:pt x="3891" y="13185"/>
                    <a:pt x="4324" y="13618"/>
                    <a:pt x="4851" y="13618"/>
                  </a:cubicBezTo>
                  <a:cubicBezTo>
                    <a:pt x="5379" y="13618"/>
                    <a:pt x="5807" y="13185"/>
                    <a:pt x="5807" y="12656"/>
                  </a:cubicBezTo>
                  <a:cubicBezTo>
                    <a:pt x="5807" y="12345"/>
                    <a:pt x="5658" y="12066"/>
                    <a:pt x="5423" y="11893"/>
                  </a:cubicBezTo>
                  <a:lnTo>
                    <a:pt x="5783" y="11077"/>
                  </a:lnTo>
                  <a:cubicBezTo>
                    <a:pt x="6321" y="11297"/>
                    <a:pt x="6907" y="11417"/>
                    <a:pt x="7522" y="11417"/>
                  </a:cubicBezTo>
                  <a:cubicBezTo>
                    <a:pt x="8434" y="11417"/>
                    <a:pt x="9285" y="11149"/>
                    <a:pt x="9995" y="10688"/>
                  </a:cubicBezTo>
                  <a:lnTo>
                    <a:pt x="10514" y="11394"/>
                  </a:lnTo>
                  <a:cubicBezTo>
                    <a:pt x="10307" y="11629"/>
                    <a:pt x="10225" y="11951"/>
                    <a:pt x="10312" y="12268"/>
                  </a:cubicBezTo>
                  <a:cubicBezTo>
                    <a:pt x="10434" y="12726"/>
                    <a:pt x="10837" y="12978"/>
                    <a:pt x="11243" y="12978"/>
                  </a:cubicBezTo>
                  <a:cubicBezTo>
                    <a:pt x="11559" y="12978"/>
                    <a:pt x="11878" y="12825"/>
                    <a:pt x="12065" y="12498"/>
                  </a:cubicBezTo>
                  <a:cubicBezTo>
                    <a:pt x="12455" y="11823"/>
                    <a:pt x="11927" y="11059"/>
                    <a:pt x="11243" y="11059"/>
                  </a:cubicBezTo>
                  <a:cubicBezTo>
                    <a:pt x="11119" y="11059"/>
                    <a:pt x="10989" y="11084"/>
                    <a:pt x="10859" y="11139"/>
                  </a:cubicBezTo>
                  <a:lnTo>
                    <a:pt x="10346" y="10437"/>
                  </a:lnTo>
                  <a:cubicBezTo>
                    <a:pt x="11489" y="9530"/>
                    <a:pt x="12167" y="8114"/>
                    <a:pt x="12075" y="6582"/>
                  </a:cubicBezTo>
                  <a:lnTo>
                    <a:pt x="12969" y="6480"/>
                  </a:lnTo>
                  <a:cubicBezTo>
                    <a:pt x="13107" y="6870"/>
                    <a:pt x="13468" y="7129"/>
                    <a:pt x="13876" y="7129"/>
                  </a:cubicBezTo>
                  <a:cubicBezTo>
                    <a:pt x="14616" y="7129"/>
                    <a:pt x="15073" y="6327"/>
                    <a:pt x="14707" y="5688"/>
                  </a:cubicBezTo>
                  <a:cubicBezTo>
                    <a:pt x="14518" y="5362"/>
                    <a:pt x="14200" y="5211"/>
                    <a:pt x="13883" y="5211"/>
                  </a:cubicBezTo>
                  <a:cubicBezTo>
                    <a:pt x="13434" y="5211"/>
                    <a:pt x="12990" y="5515"/>
                    <a:pt x="12925" y="6053"/>
                  </a:cubicBezTo>
                  <a:lnTo>
                    <a:pt x="12027" y="6149"/>
                  </a:lnTo>
                  <a:cubicBezTo>
                    <a:pt x="11797" y="4689"/>
                    <a:pt x="10874" y="3430"/>
                    <a:pt x="9544" y="2772"/>
                  </a:cubicBezTo>
                  <a:lnTo>
                    <a:pt x="9933" y="1898"/>
                  </a:lnTo>
                  <a:cubicBezTo>
                    <a:pt x="9999" y="1912"/>
                    <a:pt x="10064" y="1919"/>
                    <a:pt x="10129" y="1919"/>
                  </a:cubicBezTo>
                  <a:cubicBezTo>
                    <a:pt x="10645" y="1919"/>
                    <a:pt x="11085" y="1494"/>
                    <a:pt x="11085" y="956"/>
                  </a:cubicBezTo>
                  <a:cubicBezTo>
                    <a:pt x="11085" y="429"/>
                    <a:pt x="10658" y="1"/>
                    <a:pt x="101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4232525" y="1742675"/>
              <a:ext cx="47075" cy="47100"/>
            </a:xfrm>
            <a:custGeom>
              <a:rect b="b" l="l" r="r" t="t"/>
              <a:pathLst>
                <a:path extrusionOk="0" h="1884" w="1883">
                  <a:moveTo>
                    <a:pt x="942" y="428"/>
                  </a:moveTo>
                  <a:cubicBezTo>
                    <a:pt x="1226" y="428"/>
                    <a:pt x="1451" y="659"/>
                    <a:pt x="1451" y="942"/>
                  </a:cubicBezTo>
                  <a:cubicBezTo>
                    <a:pt x="1451" y="1220"/>
                    <a:pt x="1226" y="1451"/>
                    <a:pt x="942" y="1451"/>
                  </a:cubicBezTo>
                  <a:cubicBezTo>
                    <a:pt x="659" y="1451"/>
                    <a:pt x="428" y="1220"/>
                    <a:pt x="428" y="942"/>
                  </a:cubicBezTo>
                  <a:cubicBezTo>
                    <a:pt x="428" y="659"/>
                    <a:pt x="659" y="428"/>
                    <a:pt x="942" y="428"/>
                  </a:cubicBezTo>
                  <a:close/>
                  <a:moveTo>
                    <a:pt x="942" y="1"/>
                  </a:moveTo>
                  <a:cubicBezTo>
                    <a:pt x="423" y="1"/>
                    <a:pt x="0" y="424"/>
                    <a:pt x="0" y="942"/>
                  </a:cubicBezTo>
                  <a:cubicBezTo>
                    <a:pt x="0" y="1461"/>
                    <a:pt x="423" y="1883"/>
                    <a:pt x="942" y="1883"/>
                  </a:cubicBezTo>
                  <a:cubicBezTo>
                    <a:pt x="1461" y="1883"/>
                    <a:pt x="1883" y="1461"/>
                    <a:pt x="1883" y="942"/>
                  </a:cubicBezTo>
                  <a:cubicBezTo>
                    <a:pt x="1883" y="424"/>
                    <a:pt x="1461" y="1"/>
                    <a:pt x="9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p:nvPr/>
          </p:nvSpPr>
          <p:spPr>
            <a:xfrm>
              <a:off x="4291100" y="1711100"/>
              <a:ext cx="31375" cy="31375"/>
            </a:xfrm>
            <a:custGeom>
              <a:rect b="b" l="l" r="r" t="t"/>
              <a:pathLst>
                <a:path extrusionOk="0" h="1255" w="1255">
                  <a:moveTo>
                    <a:pt x="626" y="428"/>
                  </a:moveTo>
                  <a:cubicBezTo>
                    <a:pt x="736" y="428"/>
                    <a:pt x="823" y="519"/>
                    <a:pt x="823" y="625"/>
                  </a:cubicBezTo>
                  <a:cubicBezTo>
                    <a:pt x="823" y="736"/>
                    <a:pt x="736" y="822"/>
                    <a:pt x="626" y="822"/>
                  </a:cubicBezTo>
                  <a:cubicBezTo>
                    <a:pt x="520" y="822"/>
                    <a:pt x="429" y="736"/>
                    <a:pt x="429" y="625"/>
                  </a:cubicBezTo>
                  <a:cubicBezTo>
                    <a:pt x="429" y="519"/>
                    <a:pt x="520" y="428"/>
                    <a:pt x="626" y="428"/>
                  </a:cubicBezTo>
                  <a:close/>
                  <a:moveTo>
                    <a:pt x="626" y="0"/>
                  </a:moveTo>
                  <a:cubicBezTo>
                    <a:pt x="280" y="0"/>
                    <a:pt x="1" y="279"/>
                    <a:pt x="1" y="625"/>
                  </a:cubicBezTo>
                  <a:cubicBezTo>
                    <a:pt x="1" y="971"/>
                    <a:pt x="280" y="1255"/>
                    <a:pt x="626" y="1255"/>
                  </a:cubicBezTo>
                  <a:cubicBezTo>
                    <a:pt x="971" y="1255"/>
                    <a:pt x="1255" y="971"/>
                    <a:pt x="1255" y="625"/>
                  </a:cubicBezTo>
                  <a:cubicBezTo>
                    <a:pt x="1255" y="279"/>
                    <a:pt x="971" y="0"/>
                    <a:pt x="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p:nvPr/>
          </p:nvSpPr>
          <p:spPr>
            <a:xfrm>
              <a:off x="4196725" y="1706050"/>
              <a:ext cx="28275" cy="28250"/>
            </a:xfrm>
            <a:custGeom>
              <a:rect b="b" l="l" r="r" t="t"/>
              <a:pathLst>
                <a:path extrusionOk="0" h="1130" w="1131">
                  <a:moveTo>
                    <a:pt x="568" y="433"/>
                  </a:moveTo>
                  <a:cubicBezTo>
                    <a:pt x="641" y="433"/>
                    <a:pt x="703" y="491"/>
                    <a:pt x="703" y="568"/>
                  </a:cubicBezTo>
                  <a:cubicBezTo>
                    <a:pt x="703" y="639"/>
                    <a:pt x="641" y="703"/>
                    <a:pt x="568" y="703"/>
                  </a:cubicBezTo>
                  <a:cubicBezTo>
                    <a:pt x="491" y="703"/>
                    <a:pt x="433" y="639"/>
                    <a:pt x="433" y="568"/>
                  </a:cubicBezTo>
                  <a:cubicBezTo>
                    <a:pt x="433" y="491"/>
                    <a:pt x="491" y="433"/>
                    <a:pt x="568" y="433"/>
                  </a:cubicBezTo>
                  <a:close/>
                  <a:moveTo>
                    <a:pt x="568" y="1"/>
                  </a:moveTo>
                  <a:cubicBezTo>
                    <a:pt x="256" y="1"/>
                    <a:pt x="1" y="255"/>
                    <a:pt x="1" y="568"/>
                  </a:cubicBezTo>
                  <a:cubicBezTo>
                    <a:pt x="1" y="880"/>
                    <a:pt x="256" y="1129"/>
                    <a:pt x="568" y="1129"/>
                  </a:cubicBezTo>
                  <a:cubicBezTo>
                    <a:pt x="880" y="1129"/>
                    <a:pt x="1130" y="880"/>
                    <a:pt x="1130" y="568"/>
                  </a:cubicBezTo>
                  <a:cubicBezTo>
                    <a:pt x="1130" y="255"/>
                    <a:pt x="880" y="1"/>
                    <a:pt x="5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4291000" y="1654300"/>
              <a:ext cx="34475" cy="34500"/>
            </a:xfrm>
            <a:custGeom>
              <a:rect b="b" l="l" r="r" t="t"/>
              <a:pathLst>
                <a:path extrusionOk="0" h="1380" w="1379">
                  <a:moveTo>
                    <a:pt x="692" y="433"/>
                  </a:moveTo>
                  <a:cubicBezTo>
                    <a:pt x="831" y="433"/>
                    <a:pt x="947" y="548"/>
                    <a:pt x="947" y="687"/>
                  </a:cubicBezTo>
                  <a:cubicBezTo>
                    <a:pt x="947" y="831"/>
                    <a:pt x="831" y="947"/>
                    <a:pt x="692" y="947"/>
                  </a:cubicBezTo>
                  <a:cubicBezTo>
                    <a:pt x="548" y="947"/>
                    <a:pt x="433" y="831"/>
                    <a:pt x="433" y="687"/>
                  </a:cubicBezTo>
                  <a:cubicBezTo>
                    <a:pt x="433" y="548"/>
                    <a:pt x="548" y="433"/>
                    <a:pt x="692" y="433"/>
                  </a:cubicBezTo>
                  <a:close/>
                  <a:moveTo>
                    <a:pt x="692" y="0"/>
                  </a:moveTo>
                  <a:cubicBezTo>
                    <a:pt x="313" y="0"/>
                    <a:pt x="0" y="308"/>
                    <a:pt x="0" y="687"/>
                  </a:cubicBezTo>
                  <a:cubicBezTo>
                    <a:pt x="0" y="1067"/>
                    <a:pt x="313" y="1379"/>
                    <a:pt x="692" y="1379"/>
                  </a:cubicBezTo>
                  <a:cubicBezTo>
                    <a:pt x="1071" y="1379"/>
                    <a:pt x="1379" y="1067"/>
                    <a:pt x="1379" y="687"/>
                  </a:cubicBezTo>
                  <a:cubicBezTo>
                    <a:pt x="1379" y="308"/>
                    <a:pt x="1071" y="0"/>
                    <a:pt x="6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4303250" y="1754225"/>
              <a:ext cx="15400" cy="14275"/>
            </a:xfrm>
            <a:custGeom>
              <a:rect b="b" l="l" r="r" t="t"/>
              <a:pathLst>
                <a:path extrusionOk="0" h="571" w="616">
                  <a:moveTo>
                    <a:pt x="379" y="1"/>
                  </a:moveTo>
                  <a:cubicBezTo>
                    <a:pt x="325" y="1"/>
                    <a:pt x="269" y="21"/>
                    <a:pt x="226" y="62"/>
                  </a:cubicBezTo>
                  <a:lnTo>
                    <a:pt x="87" y="206"/>
                  </a:lnTo>
                  <a:cubicBezTo>
                    <a:pt x="0" y="288"/>
                    <a:pt x="0" y="423"/>
                    <a:pt x="87" y="509"/>
                  </a:cubicBezTo>
                  <a:cubicBezTo>
                    <a:pt x="128" y="550"/>
                    <a:pt x="183" y="571"/>
                    <a:pt x="238" y="571"/>
                  </a:cubicBezTo>
                  <a:cubicBezTo>
                    <a:pt x="294" y="571"/>
                    <a:pt x="349" y="550"/>
                    <a:pt x="390" y="509"/>
                  </a:cubicBezTo>
                  <a:lnTo>
                    <a:pt x="529" y="370"/>
                  </a:lnTo>
                  <a:cubicBezTo>
                    <a:pt x="616" y="283"/>
                    <a:pt x="616" y="149"/>
                    <a:pt x="529" y="62"/>
                  </a:cubicBezTo>
                  <a:cubicBezTo>
                    <a:pt x="488" y="21"/>
                    <a:pt x="434"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p:nvPr/>
          </p:nvSpPr>
          <p:spPr>
            <a:xfrm>
              <a:off x="4265175" y="1709375"/>
              <a:ext cx="15650" cy="14150"/>
            </a:xfrm>
            <a:custGeom>
              <a:rect b="b" l="l" r="r" t="t"/>
              <a:pathLst>
                <a:path extrusionOk="0" h="566" w="626">
                  <a:moveTo>
                    <a:pt x="240" y="1"/>
                  </a:moveTo>
                  <a:cubicBezTo>
                    <a:pt x="181" y="1"/>
                    <a:pt x="123" y="24"/>
                    <a:pt x="82" y="69"/>
                  </a:cubicBezTo>
                  <a:cubicBezTo>
                    <a:pt x="0" y="160"/>
                    <a:pt x="6" y="295"/>
                    <a:pt x="97" y="377"/>
                  </a:cubicBezTo>
                  <a:lnTo>
                    <a:pt x="241" y="512"/>
                  </a:lnTo>
                  <a:cubicBezTo>
                    <a:pt x="284" y="548"/>
                    <a:pt x="337" y="566"/>
                    <a:pt x="389" y="566"/>
                  </a:cubicBezTo>
                  <a:cubicBezTo>
                    <a:pt x="447" y="566"/>
                    <a:pt x="505" y="543"/>
                    <a:pt x="548" y="497"/>
                  </a:cubicBezTo>
                  <a:cubicBezTo>
                    <a:pt x="625" y="406"/>
                    <a:pt x="621" y="271"/>
                    <a:pt x="534" y="189"/>
                  </a:cubicBezTo>
                  <a:lnTo>
                    <a:pt x="385" y="56"/>
                  </a:lnTo>
                  <a:cubicBezTo>
                    <a:pt x="345" y="19"/>
                    <a:pt x="292" y="1"/>
                    <a:pt x="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a:off x="4220775" y="1654325"/>
              <a:ext cx="49475" cy="52250"/>
            </a:xfrm>
            <a:custGeom>
              <a:rect b="b" l="l" r="r" t="t"/>
              <a:pathLst>
                <a:path extrusionOk="0" h="2090" w="1979">
                  <a:moveTo>
                    <a:pt x="1058" y="0"/>
                  </a:moveTo>
                  <a:cubicBezTo>
                    <a:pt x="524" y="0"/>
                    <a:pt x="0" y="400"/>
                    <a:pt x="0" y="1043"/>
                  </a:cubicBezTo>
                  <a:cubicBezTo>
                    <a:pt x="0" y="1680"/>
                    <a:pt x="522" y="2090"/>
                    <a:pt x="1058" y="2090"/>
                  </a:cubicBezTo>
                  <a:cubicBezTo>
                    <a:pt x="1341" y="2090"/>
                    <a:pt x="1628" y="1975"/>
                    <a:pt x="1844" y="1719"/>
                  </a:cubicBezTo>
                  <a:cubicBezTo>
                    <a:pt x="1921" y="1628"/>
                    <a:pt x="1911" y="1493"/>
                    <a:pt x="1820" y="1417"/>
                  </a:cubicBezTo>
                  <a:cubicBezTo>
                    <a:pt x="1779" y="1382"/>
                    <a:pt x="1729" y="1365"/>
                    <a:pt x="1679" y="1365"/>
                  </a:cubicBezTo>
                  <a:cubicBezTo>
                    <a:pt x="1618" y="1365"/>
                    <a:pt x="1557" y="1390"/>
                    <a:pt x="1512" y="1440"/>
                  </a:cubicBezTo>
                  <a:cubicBezTo>
                    <a:pt x="1387" y="1591"/>
                    <a:pt x="1219" y="1659"/>
                    <a:pt x="1054" y="1659"/>
                  </a:cubicBezTo>
                  <a:cubicBezTo>
                    <a:pt x="739" y="1659"/>
                    <a:pt x="432" y="1416"/>
                    <a:pt x="432" y="1043"/>
                  </a:cubicBezTo>
                  <a:cubicBezTo>
                    <a:pt x="432" y="665"/>
                    <a:pt x="741" y="430"/>
                    <a:pt x="1055" y="430"/>
                  </a:cubicBezTo>
                  <a:cubicBezTo>
                    <a:pt x="1241" y="430"/>
                    <a:pt x="1429" y="512"/>
                    <a:pt x="1556" y="697"/>
                  </a:cubicBezTo>
                  <a:cubicBezTo>
                    <a:pt x="1598" y="759"/>
                    <a:pt x="1664" y="792"/>
                    <a:pt x="1732" y="792"/>
                  </a:cubicBezTo>
                  <a:cubicBezTo>
                    <a:pt x="1773" y="792"/>
                    <a:pt x="1816" y="780"/>
                    <a:pt x="1854" y="754"/>
                  </a:cubicBezTo>
                  <a:cubicBezTo>
                    <a:pt x="1949" y="686"/>
                    <a:pt x="1978" y="553"/>
                    <a:pt x="1911" y="456"/>
                  </a:cubicBezTo>
                  <a:cubicBezTo>
                    <a:pt x="1695" y="141"/>
                    <a:pt x="1375" y="0"/>
                    <a:pt x="1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8"/>
          <p:cNvSpPr txBox="1"/>
          <p:nvPr>
            <p:ph type="title"/>
          </p:nvPr>
        </p:nvSpPr>
        <p:spPr>
          <a:xfrm>
            <a:off x="674850" y="2892000"/>
            <a:ext cx="7794300" cy="5727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lang="en"/>
              <a:t>研究動機與目的</a:t>
            </a:r>
            <a:endParaRPr/>
          </a:p>
        </p:txBody>
      </p:sp>
      <p:sp>
        <p:nvSpPr>
          <p:cNvPr id="299" name="Google Shape;299;p38"/>
          <p:cNvSpPr txBox="1"/>
          <p:nvPr>
            <p:ph idx="4" type="subTitle"/>
          </p:nvPr>
        </p:nvSpPr>
        <p:spPr>
          <a:xfrm flipH="1">
            <a:off x="923800" y="3658450"/>
            <a:ext cx="3180600" cy="1228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700"/>
              <a:t>擔心造成大流行</a:t>
            </a:r>
            <a:endParaRPr sz="1700"/>
          </a:p>
          <a:p>
            <a:pPr indent="-304800" lvl="0" marL="457200" rtl="0" algn="l">
              <a:spcBef>
                <a:spcPts val="0"/>
              </a:spcBef>
              <a:spcAft>
                <a:spcPts val="0"/>
              </a:spcAft>
              <a:buClr>
                <a:schemeClr val="dk1"/>
              </a:buClr>
              <a:buSzPts val="1200"/>
              <a:buChar char="●"/>
            </a:pPr>
            <a:r>
              <a:rPr lang="en" sz="1700"/>
              <a:t>找出感染H5N1的危險因子</a:t>
            </a:r>
            <a:endParaRPr sz="1700"/>
          </a:p>
        </p:txBody>
      </p:sp>
      <p:sp>
        <p:nvSpPr>
          <p:cNvPr id="300" name="Google Shape;300;p38"/>
          <p:cNvSpPr txBox="1"/>
          <p:nvPr>
            <p:ph idx="2" type="subTitle"/>
          </p:nvPr>
        </p:nvSpPr>
        <p:spPr>
          <a:xfrm flipH="1">
            <a:off x="5060600" y="3658450"/>
            <a:ext cx="3000600" cy="1228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800"/>
              <a:t>為提供預防訊息與工作</a:t>
            </a:r>
            <a:endParaRPr sz="1800"/>
          </a:p>
          <a:p>
            <a:pPr indent="-311150" lvl="0" marL="457200" rtl="0" algn="l">
              <a:spcBef>
                <a:spcPts val="0"/>
              </a:spcBef>
              <a:spcAft>
                <a:spcPts val="0"/>
              </a:spcAft>
              <a:buClr>
                <a:schemeClr val="dk1"/>
              </a:buClr>
              <a:buSzPts val="1300"/>
              <a:buChar char="●"/>
            </a:pPr>
            <a:r>
              <a:rPr lang="en" sz="1800"/>
              <a:t>找出感染H5N1的危險因子</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idx="4294967295" type="title"/>
          </p:nvPr>
        </p:nvSpPr>
        <p:spPr>
          <a:xfrm>
            <a:off x="720000" y="29260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研究設計</a:t>
            </a:r>
            <a:endParaRPr sz="2400"/>
          </a:p>
        </p:txBody>
      </p:sp>
      <p:graphicFrame>
        <p:nvGraphicFramePr>
          <p:cNvPr id="306" name="Google Shape;306;p39"/>
          <p:cNvGraphicFramePr/>
          <p:nvPr/>
        </p:nvGraphicFramePr>
        <p:xfrm>
          <a:off x="76075" y="789092"/>
          <a:ext cx="3000000" cy="3000000"/>
        </p:xfrm>
        <a:graphic>
          <a:graphicData uri="http://schemas.openxmlformats.org/drawingml/2006/table">
            <a:tbl>
              <a:tblPr>
                <a:noFill/>
                <a:tableStyleId>{D2CEE8BD-2039-4FB8-9227-7B5CC15B352B}</a:tableStyleId>
              </a:tblPr>
              <a:tblGrid>
                <a:gridCol w="802050"/>
                <a:gridCol w="414000"/>
                <a:gridCol w="3882625"/>
                <a:gridCol w="3882625"/>
              </a:tblGrid>
              <a:tr h="425100">
                <a:tc gridSpan="2">
                  <a:txBody>
                    <a:bodyPr/>
                    <a:lstStyle/>
                    <a:p>
                      <a:pPr indent="0" lvl="0" marL="0" rtl="0" algn="l">
                        <a:spcBef>
                          <a:spcPts val="0"/>
                        </a:spcBef>
                        <a:spcAft>
                          <a:spcPts val="0"/>
                        </a:spcAft>
                        <a:buNone/>
                      </a:pPr>
                      <a:r>
                        <a:t/>
                      </a:r>
                      <a:endParaRPr/>
                    </a:p>
                  </a:txBody>
                  <a:tcPr marT="91425" marB="91425" marR="91425" marL="91425"/>
                </a:tc>
                <a:tc hMerge="1"/>
                <a:tc>
                  <a:txBody>
                    <a:bodyPr/>
                    <a:lstStyle/>
                    <a:p>
                      <a:pPr indent="0" lvl="0" marL="0" rtl="0" algn="ctr">
                        <a:spcBef>
                          <a:spcPts val="0"/>
                        </a:spcBef>
                        <a:spcAft>
                          <a:spcPts val="0"/>
                        </a:spcAft>
                        <a:buNone/>
                      </a:pPr>
                      <a:r>
                        <a:rPr b="1" lang="en" sz="1700">
                          <a:solidFill>
                            <a:schemeClr val="dk1"/>
                          </a:solidFill>
                        </a:rPr>
                        <a:t>CASE </a:t>
                      </a:r>
                      <a:r>
                        <a:rPr b="1" lang="en" sz="1600">
                          <a:solidFill>
                            <a:schemeClr val="dk1"/>
                          </a:solidFill>
                        </a:rPr>
                        <a:t>1-1(1997)    </a:t>
                      </a:r>
                      <a:r>
                        <a:rPr b="1" lang="en" sz="1600">
                          <a:solidFill>
                            <a:schemeClr val="dk1"/>
                          </a:solidFill>
                        </a:rPr>
                        <a:t>總</a:t>
                      </a:r>
                      <a:r>
                        <a:rPr lang="en" sz="1500">
                          <a:solidFill>
                            <a:schemeClr val="dk1"/>
                          </a:solidFill>
                        </a:rPr>
                        <a:t>樣本數 56 人</a:t>
                      </a:r>
                      <a:endParaRPr sz="1500">
                        <a:solidFill>
                          <a:schemeClr val="dk1"/>
                        </a:solidFill>
                      </a:endParaRPr>
                    </a:p>
                  </a:txBody>
                  <a:tcPr marT="91425" marB="91425" marR="91425" marL="91425">
                    <a:solidFill>
                      <a:srgbClr val="CC4125">
                        <a:alpha val="55800"/>
                      </a:srgbClr>
                    </a:solidFill>
                  </a:tcPr>
                </a:tc>
                <a:tc>
                  <a:txBody>
                    <a:bodyPr/>
                    <a:lstStyle/>
                    <a:p>
                      <a:pPr indent="0" lvl="0" marL="0" rtl="0" algn="ctr">
                        <a:spcBef>
                          <a:spcPts val="0"/>
                        </a:spcBef>
                        <a:spcAft>
                          <a:spcPts val="0"/>
                        </a:spcAft>
                        <a:buNone/>
                      </a:pPr>
                      <a:r>
                        <a:rPr b="1" lang="en" sz="1700">
                          <a:solidFill>
                            <a:schemeClr val="dk1"/>
                          </a:solidFill>
                        </a:rPr>
                        <a:t>CASE </a:t>
                      </a:r>
                      <a:r>
                        <a:rPr b="1" lang="en" sz="1600">
                          <a:solidFill>
                            <a:schemeClr val="dk1"/>
                          </a:solidFill>
                        </a:rPr>
                        <a:t>1-2(2009)    總樣本數 162 人</a:t>
                      </a:r>
                      <a:endParaRPr b="1" sz="1600">
                        <a:solidFill>
                          <a:schemeClr val="dk1"/>
                        </a:solidFill>
                      </a:endParaRPr>
                    </a:p>
                  </a:txBody>
                  <a:tcPr marT="91425" marB="91425" marR="91425" marL="91425">
                    <a:solidFill>
                      <a:schemeClr val="dk2"/>
                    </a:solidFill>
                  </a:tcPr>
                </a:tc>
              </a:tr>
              <a:tr h="1128775">
                <a:tc rowSpan="3">
                  <a:txBody>
                    <a:bodyPr/>
                    <a:lstStyle/>
                    <a:p>
                      <a:pPr indent="0" lvl="0" marL="0" rtl="0" algn="l">
                        <a:spcBef>
                          <a:spcPts val="0"/>
                        </a:spcBef>
                        <a:spcAft>
                          <a:spcPts val="0"/>
                        </a:spcAft>
                        <a:buNone/>
                      </a:pPr>
                      <a:r>
                        <a:rPr lang="en" sz="1500"/>
                        <a:t>樣本數</a:t>
                      </a:r>
                      <a:endParaRPr sz="1500"/>
                    </a:p>
                    <a:p>
                      <a:pPr indent="0" lvl="0" marL="0" rtl="0" algn="l">
                        <a:spcBef>
                          <a:spcPts val="0"/>
                        </a:spcBef>
                        <a:spcAft>
                          <a:spcPts val="0"/>
                        </a:spcAft>
                        <a:buNone/>
                      </a:pPr>
                      <a:r>
                        <a:rPr lang="en" sz="1500"/>
                        <a:t>、</a:t>
                      </a:r>
                      <a:endParaRPr sz="1500"/>
                    </a:p>
                    <a:p>
                      <a:pPr indent="0" lvl="0" marL="0" rtl="0" algn="l">
                        <a:spcBef>
                          <a:spcPts val="0"/>
                        </a:spcBef>
                        <a:spcAft>
                          <a:spcPts val="0"/>
                        </a:spcAft>
                        <a:buNone/>
                      </a:pPr>
                      <a:r>
                        <a:rPr lang="en" sz="1500"/>
                        <a:t>來源</a:t>
                      </a:r>
                      <a:endParaRPr sz="1500"/>
                    </a:p>
                  </a:txBody>
                  <a:tcPr marT="91425" marB="91425" marR="91425" marL="91425"/>
                </a:tc>
                <a:tc>
                  <a:txBody>
                    <a:bodyPr/>
                    <a:lstStyle/>
                    <a:p>
                      <a:pPr indent="0" lvl="0" marL="0" rtl="0" algn="l">
                        <a:spcBef>
                          <a:spcPts val="0"/>
                        </a:spcBef>
                        <a:spcAft>
                          <a:spcPts val="0"/>
                        </a:spcAft>
                        <a:buNone/>
                      </a:pPr>
                      <a:r>
                        <a:rPr lang="en" sz="1500"/>
                        <a:t>病例</a:t>
                      </a:r>
                      <a:endParaRPr sz="1500"/>
                    </a:p>
                  </a:txBody>
                  <a:tcPr marT="91425" marB="91425" marR="91425" marL="91425"/>
                </a:tc>
                <a:tc>
                  <a:txBody>
                    <a:bodyPr/>
                    <a:lstStyle/>
                    <a:p>
                      <a:pPr indent="0" lvl="0" marL="0" rtl="0" algn="l">
                        <a:spcBef>
                          <a:spcPts val="0"/>
                        </a:spcBef>
                        <a:spcAft>
                          <a:spcPts val="0"/>
                        </a:spcAft>
                        <a:buNone/>
                      </a:pPr>
                      <a:r>
                        <a:rPr b="1" lang="en" sz="1500"/>
                        <a:t>15人</a:t>
                      </a:r>
                      <a:endParaRPr b="1" sz="1500"/>
                    </a:p>
                    <a:p>
                      <a:pPr indent="-323850" lvl="0" marL="457200" rtl="0" algn="l">
                        <a:spcBef>
                          <a:spcPts val="0"/>
                        </a:spcBef>
                        <a:spcAft>
                          <a:spcPts val="0"/>
                        </a:spcAft>
                        <a:buSzPts val="1500"/>
                        <a:buChar char="●"/>
                      </a:pPr>
                      <a:r>
                        <a:rPr lang="en" sz="1500"/>
                        <a:t>因發熱性呼吸道疾病而住院之病患</a:t>
                      </a:r>
                      <a:endParaRPr sz="1500"/>
                    </a:p>
                    <a:p>
                      <a:pPr indent="0" lvl="0" marL="0" rtl="0" algn="l">
                        <a:spcBef>
                          <a:spcPts val="0"/>
                        </a:spcBef>
                        <a:spcAft>
                          <a:spcPts val="0"/>
                        </a:spcAft>
                        <a:buNone/>
                      </a:pPr>
                      <a:r>
                        <a:t/>
                      </a:r>
                      <a:endParaRPr/>
                    </a:p>
                  </a:txBody>
                  <a:tcPr marT="91425" marB="91425" marR="91425" marL="91425">
                    <a:solidFill>
                      <a:srgbClr val="F4CCCC"/>
                    </a:solidFill>
                  </a:tcPr>
                </a:tc>
                <a:tc>
                  <a:txBody>
                    <a:bodyPr/>
                    <a:lstStyle/>
                    <a:p>
                      <a:pPr indent="0" lvl="0" marL="0" rtl="0" algn="l">
                        <a:spcBef>
                          <a:spcPts val="0"/>
                        </a:spcBef>
                        <a:spcAft>
                          <a:spcPts val="0"/>
                        </a:spcAft>
                        <a:buNone/>
                      </a:pPr>
                      <a:r>
                        <a:rPr b="1" lang="en" sz="1500"/>
                        <a:t>28人</a:t>
                      </a:r>
                      <a:endParaRPr b="1" sz="1500"/>
                    </a:p>
                    <a:p>
                      <a:pPr indent="-323850" lvl="0" marL="457200" rtl="0" algn="l">
                        <a:spcBef>
                          <a:spcPts val="0"/>
                        </a:spcBef>
                        <a:spcAft>
                          <a:spcPts val="0"/>
                        </a:spcAft>
                        <a:buSzPts val="1500"/>
                        <a:buChar char="●"/>
                      </a:pPr>
                      <a:r>
                        <a:rPr lang="en" sz="1500"/>
                        <a:t>從2005年10月至2008年7月通過中國CDC監測發現的H5N1患者 。</a:t>
                      </a:r>
                      <a:endParaRPr sz="1500"/>
                    </a:p>
                    <a:p>
                      <a:pPr indent="-323850" lvl="0" marL="457200" rtl="0" algn="l">
                        <a:spcBef>
                          <a:spcPts val="0"/>
                        </a:spcBef>
                        <a:spcAft>
                          <a:spcPts val="0"/>
                        </a:spcAft>
                        <a:buSzPts val="1500"/>
                        <a:buChar char="●"/>
                      </a:pPr>
                      <a:r>
                        <a:rPr lang="en" sz="1500"/>
                        <a:t>農村10人，城市18人</a:t>
                      </a:r>
                      <a:endParaRPr sz="1500"/>
                    </a:p>
                  </a:txBody>
                  <a:tcPr marT="91425" marB="91425" marR="91425" marL="91425">
                    <a:solidFill>
                      <a:srgbClr val="C9DAF8"/>
                    </a:solidFill>
                  </a:tcPr>
                </a:tc>
              </a:tr>
              <a:tr h="1128775">
                <a:tc vMerge="1"/>
                <a:tc>
                  <a:txBody>
                    <a:bodyPr/>
                    <a:lstStyle/>
                    <a:p>
                      <a:pPr indent="0" lvl="0" marL="0" rtl="0" algn="l">
                        <a:spcBef>
                          <a:spcPts val="0"/>
                        </a:spcBef>
                        <a:spcAft>
                          <a:spcPts val="0"/>
                        </a:spcAft>
                        <a:buNone/>
                      </a:pPr>
                      <a:r>
                        <a:rPr lang="en" sz="1500"/>
                        <a:t>對照</a:t>
                      </a:r>
                      <a:endParaRPr sz="1500"/>
                    </a:p>
                  </a:txBody>
                  <a:tcPr marT="91425" marB="91425" marR="91425" marL="91425"/>
                </a:tc>
                <a:tc>
                  <a:txBody>
                    <a:bodyPr/>
                    <a:lstStyle/>
                    <a:p>
                      <a:pPr indent="0" lvl="0" marL="0" rtl="0" algn="l">
                        <a:spcBef>
                          <a:spcPts val="0"/>
                        </a:spcBef>
                        <a:spcAft>
                          <a:spcPts val="0"/>
                        </a:spcAft>
                        <a:buNone/>
                      </a:pPr>
                      <a:r>
                        <a:rPr b="1" lang="en" sz="1500"/>
                        <a:t>41人</a:t>
                      </a:r>
                      <a:endParaRPr b="1" sz="1500"/>
                    </a:p>
                    <a:p>
                      <a:pPr indent="-323850" lvl="0" marL="457200" rtl="0" algn="l">
                        <a:spcBef>
                          <a:spcPts val="0"/>
                        </a:spcBef>
                        <a:spcAft>
                          <a:spcPts val="0"/>
                        </a:spcAft>
                        <a:buSzPts val="1500"/>
                        <a:buChar char="●"/>
                      </a:pPr>
                      <a:r>
                        <a:rPr lang="en" sz="1500"/>
                        <a:t>招募2名對照。</a:t>
                      </a:r>
                      <a:endParaRPr sz="1500"/>
                    </a:p>
                    <a:p>
                      <a:pPr indent="-323850" lvl="0" marL="457200" rtl="0" algn="l">
                        <a:spcBef>
                          <a:spcPts val="0"/>
                        </a:spcBef>
                        <a:spcAft>
                          <a:spcPts val="0"/>
                        </a:spcAft>
                        <a:buSzPts val="1500"/>
                        <a:buChar char="●"/>
                      </a:pPr>
                      <a:r>
                        <a:rPr lang="en" sz="1500"/>
                        <a:t>先從病例住所附近隨機選擇一棟公寓再隨機選擇一層,尋找志願者。</a:t>
                      </a:r>
                      <a:endParaRPr sz="1500"/>
                    </a:p>
                  </a:txBody>
                  <a:tcPr marT="91425" marB="91425" marR="91425" marL="91425">
                    <a:solidFill>
                      <a:srgbClr val="F4CCCC"/>
                    </a:solidFill>
                  </a:tcPr>
                </a:tc>
                <a:tc>
                  <a:txBody>
                    <a:bodyPr/>
                    <a:lstStyle/>
                    <a:p>
                      <a:pPr indent="0" lvl="0" marL="0" rtl="0" algn="l">
                        <a:spcBef>
                          <a:spcPts val="0"/>
                        </a:spcBef>
                        <a:spcAft>
                          <a:spcPts val="0"/>
                        </a:spcAft>
                        <a:buNone/>
                      </a:pPr>
                      <a:r>
                        <a:rPr b="1" lang="en" sz="1500"/>
                        <a:t>134人</a:t>
                      </a:r>
                      <a:endParaRPr b="1" sz="1500"/>
                    </a:p>
                    <a:p>
                      <a:pPr indent="-323850" lvl="0" marL="457200" rtl="0" algn="l">
                        <a:spcBef>
                          <a:spcPts val="0"/>
                        </a:spcBef>
                        <a:spcAft>
                          <a:spcPts val="0"/>
                        </a:spcAft>
                        <a:buSzPts val="1500"/>
                        <a:buChar char="●"/>
                      </a:pPr>
                      <a:r>
                        <a:rPr lang="en" sz="1500"/>
                        <a:t>招募5名對照</a:t>
                      </a:r>
                      <a:r>
                        <a:rPr lang="en" sz="1500"/>
                        <a:t>。</a:t>
                      </a:r>
                      <a:endParaRPr sz="1500"/>
                    </a:p>
                    <a:p>
                      <a:pPr indent="-323850" lvl="0" marL="457200" rtl="0" algn="l">
                        <a:spcBef>
                          <a:spcPts val="0"/>
                        </a:spcBef>
                        <a:spcAft>
                          <a:spcPts val="0"/>
                        </a:spcAft>
                        <a:buSzPts val="1500"/>
                        <a:buChar char="●"/>
                      </a:pPr>
                      <a:r>
                        <a:rPr lang="en" sz="1500"/>
                        <a:t>農村自同村、城市自附近公寓隨機抽樣</a:t>
                      </a:r>
                      <a:endParaRPr sz="1500"/>
                    </a:p>
                    <a:p>
                      <a:pPr indent="-323850" lvl="0" marL="457200" rtl="0" algn="l">
                        <a:spcBef>
                          <a:spcPts val="0"/>
                        </a:spcBef>
                        <a:spcAft>
                          <a:spcPts val="0"/>
                        </a:spcAft>
                        <a:buSzPts val="1500"/>
                        <a:buChar char="●"/>
                      </a:pPr>
                      <a:r>
                        <a:rPr lang="en" sz="1500"/>
                        <a:t>農村49人，城市85人</a:t>
                      </a:r>
                      <a:endParaRPr sz="1500"/>
                    </a:p>
                  </a:txBody>
                  <a:tcPr marT="91425" marB="91425" marR="91425" marL="91425">
                    <a:solidFill>
                      <a:srgbClr val="C9DAF8"/>
                    </a:solidFill>
                  </a:tcPr>
                </a:tc>
              </a:tr>
              <a:tr h="496275">
                <a:tc vMerge="1"/>
                <a:tc>
                  <a:txBody>
                    <a:bodyPr/>
                    <a:lstStyle/>
                    <a:p>
                      <a:pPr indent="0" lvl="0" marL="0" rtl="0" algn="l">
                        <a:spcBef>
                          <a:spcPts val="0"/>
                        </a:spcBef>
                        <a:spcAft>
                          <a:spcPts val="0"/>
                        </a:spcAft>
                        <a:buNone/>
                      </a:pPr>
                      <a:r>
                        <a:rPr lang="en" sz="1500"/>
                        <a:t>配對</a:t>
                      </a:r>
                      <a:endParaRPr sz="1500"/>
                    </a:p>
                  </a:txBody>
                  <a:tcPr marT="91425" marB="91425" marR="91425" marL="91425"/>
                </a:tc>
                <a:tc>
                  <a:txBody>
                    <a:bodyPr/>
                    <a:lstStyle/>
                    <a:p>
                      <a:pPr indent="0" lvl="0" marL="0" rtl="0" algn="l">
                        <a:spcBef>
                          <a:spcPts val="0"/>
                        </a:spcBef>
                        <a:spcAft>
                          <a:spcPts val="0"/>
                        </a:spcAft>
                        <a:buNone/>
                      </a:pPr>
                      <a:r>
                        <a:rPr lang="en" sz="1500"/>
                        <a:t>性別、年齡</a:t>
                      </a:r>
                      <a:r>
                        <a:rPr lang="en" sz="1500"/>
                        <a:t>、地點</a:t>
                      </a:r>
                      <a:endParaRPr sz="1500"/>
                    </a:p>
                  </a:txBody>
                  <a:tcPr marT="91425" marB="91425" marR="91425" marL="91425">
                    <a:solidFill>
                      <a:srgbClr val="F4CCCC"/>
                    </a:solidFill>
                  </a:tcPr>
                </a:tc>
                <a:tc>
                  <a:txBody>
                    <a:bodyPr/>
                    <a:lstStyle/>
                    <a:p>
                      <a:pPr indent="0" lvl="0" marL="0" rtl="0" algn="l">
                        <a:spcBef>
                          <a:spcPts val="0"/>
                        </a:spcBef>
                        <a:spcAft>
                          <a:spcPts val="0"/>
                        </a:spcAft>
                        <a:buNone/>
                      </a:pPr>
                      <a:r>
                        <a:rPr lang="en" sz="1500"/>
                        <a:t>性別、年齡、地點</a:t>
                      </a:r>
                      <a:endParaRPr sz="1500"/>
                    </a:p>
                  </a:txBody>
                  <a:tcPr marT="91425" marB="91425" marR="91425" marL="91425">
                    <a:solidFill>
                      <a:srgbClr val="C9DAF8"/>
                    </a:solidFill>
                  </a:tcPr>
                </a:tc>
              </a:tr>
              <a:tr h="911575">
                <a:tc gridSpan="2">
                  <a:txBody>
                    <a:bodyPr/>
                    <a:lstStyle/>
                    <a:p>
                      <a:pPr indent="0" lvl="0" marL="0" rtl="0" algn="l">
                        <a:spcBef>
                          <a:spcPts val="0"/>
                        </a:spcBef>
                        <a:spcAft>
                          <a:spcPts val="0"/>
                        </a:spcAft>
                        <a:buNone/>
                      </a:pPr>
                      <a:r>
                        <a:rPr lang="en" sz="1500"/>
                        <a:t>暴露測量</a:t>
                      </a:r>
                      <a:endParaRPr sz="1500"/>
                    </a:p>
                  </a:txBody>
                  <a:tcPr marT="91425" marB="91425" marR="91425" marL="91425"/>
                </a:tc>
                <a:tc hMerge="1"/>
                <a:tc>
                  <a:txBody>
                    <a:bodyPr/>
                    <a:lstStyle/>
                    <a:p>
                      <a:pPr indent="0" lvl="0" marL="0" rtl="0" algn="l">
                        <a:spcBef>
                          <a:spcPts val="0"/>
                        </a:spcBef>
                        <a:spcAft>
                          <a:spcPts val="0"/>
                        </a:spcAft>
                        <a:buNone/>
                      </a:pPr>
                      <a:r>
                        <a:rPr lang="en" sz="1500"/>
                        <a:t>標準化問卷、訪談</a:t>
                      </a:r>
                      <a:endParaRPr sz="1500"/>
                    </a:p>
                    <a:p>
                      <a:pPr indent="-292100" lvl="0" marL="457200" rtl="0" algn="l">
                        <a:spcBef>
                          <a:spcPts val="0"/>
                        </a:spcBef>
                        <a:spcAft>
                          <a:spcPts val="0"/>
                        </a:spcAft>
                        <a:buSzPts val="1000"/>
                        <a:buChar char="●"/>
                      </a:pPr>
                      <a:r>
                        <a:rPr lang="en" sz="1000"/>
                        <a:t>人口學特徵、日常活動、旅遊經歷、購物習慣、罹病前一週造訪、活體家禽場所、飲食習慣、準備家禽相關食物、暴露其他動物、接觸其他呼吸道患者</a:t>
                      </a:r>
                      <a:endParaRPr sz="1000"/>
                    </a:p>
                  </a:txBody>
                  <a:tcPr marT="91425" marB="91425" marR="91425" marL="91425">
                    <a:solidFill>
                      <a:srgbClr val="F4CCCC"/>
                    </a:solidFill>
                  </a:tcPr>
                </a:tc>
                <a:tc>
                  <a:txBody>
                    <a:bodyPr/>
                    <a:lstStyle/>
                    <a:p>
                      <a:pPr indent="0" lvl="0" marL="0" rtl="0" algn="l">
                        <a:spcBef>
                          <a:spcPts val="0"/>
                        </a:spcBef>
                        <a:spcAft>
                          <a:spcPts val="0"/>
                        </a:spcAft>
                        <a:buNone/>
                      </a:pPr>
                      <a:r>
                        <a:rPr lang="en" sz="1500"/>
                        <a:t>標準化問卷、訪談</a:t>
                      </a:r>
                      <a:endParaRPr sz="1500"/>
                    </a:p>
                    <a:p>
                      <a:pPr indent="-292100" lvl="0" marL="457200" rtl="0" algn="l">
                        <a:spcBef>
                          <a:spcPts val="0"/>
                        </a:spcBef>
                        <a:spcAft>
                          <a:spcPts val="0"/>
                        </a:spcAft>
                        <a:buSzPts val="1000"/>
                        <a:buChar char="●"/>
                      </a:pPr>
                      <a:r>
                        <a:rPr lang="en" sz="1000"/>
                        <a:t>人口學特徵、用藥情形、畜養家禽、家禽疫苗施打率、接觸禽鳥類型及方式、飲食型態、接觸其他呼吸道、患者或H5N1確診病例</a:t>
                      </a:r>
                      <a:endParaRPr sz="1000"/>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720100" y="29260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研究結</a:t>
            </a:r>
            <a:r>
              <a:rPr lang="en"/>
              <a:t>果－c</a:t>
            </a:r>
            <a:r>
              <a:rPr lang="en"/>
              <a:t>ase1-1(1997)</a:t>
            </a:r>
            <a:endParaRPr/>
          </a:p>
        </p:txBody>
      </p:sp>
      <p:graphicFrame>
        <p:nvGraphicFramePr>
          <p:cNvPr id="312" name="Google Shape;312;p40"/>
          <p:cNvGraphicFramePr/>
          <p:nvPr/>
        </p:nvGraphicFramePr>
        <p:xfrm>
          <a:off x="952600" y="1489925"/>
          <a:ext cx="3000000" cy="3000000"/>
        </p:xfrm>
        <a:graphic>
          <a:graphicData uri="http://schemas.openxmlformats.org/drawingml/2006/table">
            <a:tbl>
              <a:tblPr>
                <a:noFill/>
                <a:tableStyleId>{D2CEE8BD-2039-4FB8-9227-7B5CC15B352B}</a:tableStyleId>
              </a:tblPr>
              <a:tblGrid>
                <a:gridCol w="2047975"/>
                <a:gridCol w="1571525"/>
                <a:gridCol w="1809750"/>
                <a:gridCol w="1809750"/>
              </a:tblGrid>
              <a:tr h="381000">
                <a:tc>
                  <a:txBody>
                    <a:bodyPr/>
                    <a:lstStyle/>
                    <a:p>
                      <a:pPr indent="0" lvl="0" marL="0" rtl="0" algn="ctr">
                        <a:spcBef>
                          <a:spcPts val="0"/>
                        </a:spcBef>
                        <a:spcAft>
                          <a:spcPts val="0"/>
                        </a:spcAft>
                        <a:buNone/>
                      </a:pPr>
                      <a:r>
                        <a:rPr lang="en">
                          <a:solidFill>
                            <a:schemeClr val="dk1"/>
                          </a:solidFill>
                        </a:rPr>
                        <a:t>危險因子</a:t>
                      </a:r>
                      <a:endParaRPr>
                        <a:solidFill>
                          <a:schemeClr val="dk1"/>
                        </a:solidFill>
                      </a:endParaRPr>
                    </a:p>
                  </a:txBody>
                  <a:tcPr marT="91425" marB="91425" marR="91425" marL="91425" anchor="ctr">
                    <a:solidFill>
                      <a:srgbClr val="CC4125">
                        <a:alpha val="55800"/>
                      </a:srgbClr>
                    </a:solidFill>
                  </a:tcPr>
                </a:tc>
                <a:tc>
                  <a:txBody>
                    <a:bodyPr/>
                    <a:lstStyle/>
                    <a:p>
                      <a:pPr indent="0" lvl="0" marL="0" rtl="0" algn="ctr">
                        <a:spcBef>
                          <a:spcPts val="0"/>
                        </a:spcBef>
                        <a:spcAft>
                          <a:spcPts val="0"/>
                        </a:spcAft>
                        <a:buNone/>
                      </a:pPr>
                      <a:r>
                        <a:rPr lang="en">
                          <a:solidFill>
                            <a:schemeClr val="dk1"/>
                          </a:solidFill>
                        </a:rPr>
                        <a:t>OR</a:t>
                      </a:r>
                      <a:endParaRPr>
                        <a:solidFill>
                          <a:schemeClr val="dk1"/>
                        </a:solidFill>
                      </a:endParaRPr>
                    </a:p>
                  </a:txBody>
                  <a:tcPr marT="91425" marB="91425" marR="91425" marL="91425" anchor="ctr">
                    <a:solidFill>
                      <a:srgbClr val="CC4125">
                        <a:alpha val="55800"/>
                      </a:srgbClr>
                    </a:solidFill>
                  </a:tcPr>
                </a:tc>
                <a:tc>
                  <a:txBody>
                    <a:bodyPr/>
                    <a:lstStyle/>
                    <a:p>
                      <a:pPr indent="0" lvl="0" marL="0" rtl="0" algn="ctr">
                        <a:spcBef>
                          <a:spcPts val="0"/>
                        </a:spcBef>
                        <a:spcAft>
                          <a:spcPts val="0"/>
                        </a:spcAft>
                        <a:buNone/>
                      </a:pPr>
                      <a:r>
                        <a:rPr lang="en">
                          <a:solidFill>
                            <a:schemeClr val="dk1"/>
                          </a:solidFill>
                        </a:rPr>
                        <a:t>95%CI</a:t>
                      </a:r>
                      <a:endParaRPr>
                        <a:solidFill>
                          <a:schemeClr val="dk1"/>
                        </a:solidFill>
                      </a:endParaRPr>
                    </a:p>
                  </a:txBody>
                  <a:tcPr marT="91425" marB="91425" marR="91425" marL="91425" anchor="ctr">
                    <a:solidFill>
                      <a:srgbClr val="CC4125">
                        <a:alpha val="55800"/>
                      </a:srgbClr>
                    </a:solidFill>
                  </a:tcPr>
                </a:tc>
                <a:tc>
                  <a:txBody>
                    <a:bodyPr/>
                    <a:lstStyle/>
                    <a:p>
                      <a:pPr indent="0" lvl="0" marL="0" rtl="0" algn="ctr">
                        <a:spcBef>
                          <a:spcPts val="0"/>
                        </a:spcBef>
                        <a:spcAft>
                          <a:spcPts val="0"/>
                        </a:spcAft>
                        <a:buNone/>
                      </a:pPr>
                      <a:r>
                        <a:rPr lang="en">
                          <a:solidFill>
                            <a:schemeClr val="dk1"/>
                          </a:solidFill>
                        </a:rPr>
                        <a:t>p-value</a:t>
                      </a:r>
                      <a:endParaRPr>
                        <a:solidFill>
                          <a:schemeClr val="dk1"/>
                        </a:solidFill>
                      </a:endParaRPr>
                    </a:p>
                  </a:txBody>
                  <a:tcPr marT="91425" marB="91425" marR="91425" marL="91425" anchor="ctr">
                    <a:solidFill>
                      <a:srgbClr val="CC4125">
                        <a:alpha val="55800"/>
                      </a:srgbClr>
                    </a:solidFill>
                  </a:tcPr>
                </a:tc>
              </a:tr>
              <a:tr h="381000">
                <a:tc>
                  <a:txBody>
                    <a:bodyPr/>
                    <a:lstStyle/>
                    <a:p>
                      <a:pPr indent="0" lvl="0" marL="0" rtl="0" algn="ctr">
                        <a:spcBef>
                          <a:spcPts val="0"/>
                        </a:spcBef>
                        <a:spcAft>
                          <a:spcPts val="0"/>
                        </a:spcAft>
                        <a:buNone/>
                      </a:pPr>
                      <a:r>
                        <a:rPr lang="en"/>
                        <a:t>暴露零售活體禽類市場</a:t>
                      </a:r>
                      <a:endParaRPr/>
                    </a:p>
                  </a:txBody>
                  <a:tcPr marT="91425" marB="91425" marR="91425" marL="91425" anchor="ctr"/>
                </a:tc>
                <a:tc>
                  <a:txBody>
                    <a:bodyPr/>
                    <a:lstStyle/>
                    <a:p>
                      <a:pPr indent="0" lvl="0" marL="0" rtl="0" algn="ctr">
                        <a:spcBef>
                          <a:spcPts val="0"/>
                        </a:spcBef>
                        <a:spcAft>
                          <a:spcPts val="0"/>
                        </a:spcAft>
                        <a:buNone/>
                      </a:pPr>
                      <a:r>
                        <a:rPr lang="en">
                          <a:solidFill>
                            <a:srgbClr val="FF0000"/>
                          </a:solidFill>
                        </a:rPr>
                        <a:t>4.5</a:t>
                      </a:r>
                      <a:endParaRPr>
                        <a:solidFill>
                          <a:srgbClr val="FF0000"/>
                        </a:solidFill>
                      </a:endParaRPr>
                    </a:p>
                  </a:txBody>
                  <a:tcPr marT="91425" marB="91425" marR="91425" marL="91425" anchor="ctr"/>
                </a:tc>
                <a:tc>
                  <a:txBody>
                    <a:bodyPr/>
                    <a:lstStyle/>
                    <a:p>
                      <a:pPr indent="0" lvl="0" marL="0" rtl="0" algn="ctr">
                        <a:spcBef>
                          <a:spcPts val="0"/>
                        </a:spcBef>
                        <a:spcAft>
                          <a:spcPts val="0"/>
                        </a:spcAft>
                        <a:buNone/>
                      </a:pPr>
                      <a:r>
                        <a:rPr lang="en"/>
                        <a:t>1.2, 21.7</a:t>
                      </a:r>
                      <a:endParaRPr/>
                    </a:p>
                  </a:txBody>
                  <a:tcPr marT="91425" marB="91425" marR="91425" marL="91425" anchor="ctr"/>
                </a:tc>
                <a:tc>
                  <a:txBody>
                    <a:bodyPr/>
                    <a:lstStyle/>
                    <a:p>
                      <a:pPr indent="0" lvl="0" marL="0" rtl="0" algn="ctr">
                        <a:spcBef>
                          <a:spcPts val="0"/>
                        </a:spcBef>
                        <a:spcAft>
                          <a:spcPts val="0"/>
                        </a:spcAft>
                        <a:buNone/>
                      </a:pPr>
                      <a:r>
                        <a:rPr lang="en"/>
                        <a:t>0.045</a:t>
                      </a:r>
                      <a:endParaRPr/>
                    </a:p>
                  </a:txBody>
                  <a:tcPr marT="91425" marB="91425" marR="91425" marL="91425" anchor="ctr"/>
                </a:tc>
              </a:tr>
              <a:tr h="381000">
                <a:tc>
                  <a:txBody>
                    <a:bodyPr/>
                    <a:lstStyle/>
                    <a:p>
                      <a:pPr indent="0" lvl="0" marL="0" rtl="0" algn="ctr">
                        <a:spcBef>
                          <a:spcPts val="0"/>
                        </a:spcBef>
                        <a:spcAft>
                          <a:spcPts val="0"/>
                        </a:spcAft>
                        <a:buNone/>
                      </a:pPr>
                      <a:r>
                        <a:rPr lang="en"/>
                        <a:t>室內遊樂場</a:t>
                      </a:r>
                      <a:endParaRPr/>
                    </a:p>
                  </a:txBody>
                  <a:tcPr marT="91425" marB="91425" marR="91425" marL="91425" anchor="ctr"/>
                </a:tc>
                <a:tc>
                  <a:txBody>
                    <a:bodyPr/>
                    <a:lstStyle/>
                    <a:p>
                      <a:pPr indent="0" lvl="0" marL="0" rtl="0" algn="ctr">
                        <a:spcBef>
                          <a:spcPts val="0"/>
                        </a:spcBef>
                        <a:spcAft>
                          <a:spcPts val="0"/>
                        </a:spcAft>
                        <a:buNone/>
                      </a:pPr>
                      <a:r>
                        <a:rPr lang="en"/>
                        <a:t>0.0</a:t>
                      </a:r>
                      <a:endParaRPr/>
                    </a:p>
                  </a:txBody>
                  <a:tcPr marT="91425" marB="91425" marR="91425" marL="91425" anchor="ctr"/>
                </a:tc>
                <a:tc>
                  <a:txBody>
                    <a:bodyPr/>
                    <a:lstStyle/>
                    <a:p>
                      <a:pPr indent="0" lvl="0" marL="0" rtl="0" algn="ctr">
                        <a:spcBef>
                          <a:spcPts val="0"/>
                        </a:spcBef>
                        <a:spcAft>
                          <a:spcPts val="0"/>
                        </a:spcAft>
                        <a:buNone/>
                      </a:pPr>
                      <a:r>
                        <a:rPr lang="en"/>
                        <a:t>0.0, 0.5</a:t>
                      </a:r>
                      <a:endParaRPr/>
                    </a:p>
                  </a:txBody>
                  <a:tcPr marT="91425" marB="91425" marR="91425" marL="91425" anchor="ctr"/>
                </a:tc>
                <a:tc>
                  <a:txBody>
                    <a:bodyPr/>
                    <a:lstStyle/>
                    <a:p>
                      <a:pPr indent="0" lvl="0" marL="0" rtl="0" algn="ctr">
                        <a:spcBef>
                          <a:spcPts val="0"/>
                        </a:spcBef>
                        <a:spcAft>
                          <a:spcPts val="0"/>
                        </a:spcAft>
                        <a:buNone/>
                      </a:pPr>
                      <a:r>
                        <a:rPr lang="en"/>
                        <a:t>0.013</a:t>
                      </a:r>
                      <a:endParaRPr/>
                    </a:p>
                  </a:txBody>
                  <a:tcPr marT="91425" marB="91425" marR="91425" marL="91425" anchor="ctr"/>
                </a:tc>
              </a:tr>
            </a:tbl>
          </a:graphicData>
        </a:graphic>
      </p:graphicFrame>
      <p:sp>
        <p:nvSpPr>
          <p:cNvPr id="313" name="Google Shape;313;p40"/>
          <p:cNvSpPr txBox="1"/>
          <p:nvPr/>
        </p:nvSpPr>
        <p:spPr>
          <a:xfrm>
            <a:off x="720100" y="3150850"/>
            <a:ext cx="7894200" cy="1177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C203A"/>
              </a:buClr>
              <a:buSzPts val="1200"/>
              <a:buChar char="●"/>
            </a:pPr>
            <a:r>
              <a:rPr lang="en" sz="1600">
                <a:solidFill>
                  <a:srgbClr val="1C203A"/>
                </a:solidFill>
              </a:rPr>
              <a:t>患者暴露零售活體禽類市場的OR為對照組的4.5倍。</a:t>
            </a:r>
            <a:endParaRPr sz="1600">
              <a:solidFill>
                <a:srgbClr val="1C203A"/>
              </a:solidFill>
            </a:endParaRPr>
          </a:p>
          <a:p>
            <a:pPr indent="0" lvl="0" marL="457200" rtl="0" algn="l">
              <a:spcBef>
                <a:spcPts val="0"/>
              </a:spcBef>
              <a:spcAft>
                <a:spcPts val="0"/>
              </a:spcAft>
              <a:buNone/>
            </a:pPr>
            <a:r>
              <a:t/>
            </a:r>
            <a:endParaRPr sz="1600">
              <a:solidFill>
                <a:srgbClr val="1C203A"/>
              </a:solidFill>
            </a:endParaRPr>
          </a:p>
          <a:p>
            <a:pPr indent="-304800" lvl="0" marL="457200" rtl="0" algn="l">
              <a:spcBef>
                <a:spcPts val="0"/>
              </a:spcBef>
              <a:spcAft>
                <a:spcPts val="0"/>
              </a:spcAft>
              <a:buClr>
                <a:srgbClr val="1C203A"/>
              </a:buClr>
              <a:buSzPts val="1200"/>
              <a:buChar char="●"/>
            </a:pPr>
            <a:r>
              <a:rPr lang="en" sz="1600">
                <a:solidFill>
                  <a:srgbClr val="1C203A"/>
                </a:solidFill>
              </a:rPr>
              <a:t>患者暴露室內遊樂場的OR為對照組的0.0倍，推測和在室內活動及社經地位有關。</a:t>
            </a:r>
            <a:endParaRPr sz="1600">
              <a:solidFill>
                <a:srgbClr val="1C203A"/>
              </a:solidFill>
            </a:endParaRPr>
          </a:p>
        </p:txBody>
      </p:sp>
      <p:grpSp>
        <p:nvGrpSpPr>
          <p:cNvPr id="314" name="Google Shape;314;p40"/>
          <p:cNvGrpSpPr/>
          <p:nvPr/>
        </p:nvGrpSpPr>
        <p:grpSpPr>
          <a:xfrm>
            <a:off x="5933016" y="3219773"/>
            <a:ext cx="332348" cy="283985"/>
            <a:chOff x="7988191" y="2832248"/>
            <a:chExt cx="332348" cy="283985"/>
          </a:xfrm>
        </p:grpSpPr>
        <p:sp>
          <p:nvSpPr>
            <p:cNvPr id="315" name="Google Shape;315;p40"/>
            <p:cNvSpPr/>
            <p:nvPr/>
          </p:nvSpPr>
          <p:spPr>
            <a:xfrm>
              <a:off x="8046398" y="2894646"/>
              <a:ext cx="40869" cy="45759"/>
            </a:xfrm>
            <a:custGeom>
              <a:rect b="b" l="l" r="r" t="t"/>
              <a:pathLst>
                <a:path extrusionOk="0" h="1441" w="1287">
                  <a:moveTo>
                    <a:pt x="644" y="0"/>
                  </a:moveTo>
                  <a:cubicBezTo>
                    <a:pt x="287" y="0"/>
                    <a:pt x="1" y="286"/>
                    <a:pt x="1" y="643"/>
                  </a:cubicBezTo>
                  <a:lnTo>
                    <a:pt x="1" y="798"/>
                  </a:lnTo>
                  <a:cubicBezTo>
                    <a:pt x="1" y="1155"/>
                    <a:pt x="287" y="1441"/>
                    <a:pt x="644" y="1441"/>
                  </a:cubicBezTo>
                  <a:cubicBezTo>
                    <a:pt x="1001" y="1441"/>
                    <a:pt x="1287" y="1155"/>
                    <a:pt x="1287" y="798"/>
                  </a:cubicBezTo>
                  <a:lnTo>
                    <a:pt x="1287" y="643"/>
                  </a:lnTo>
                  <a:cubicBezTo>
                    <a:pt x="1287" y="548"/>
                    <a:pt x="1215" y="488"/>
                    <a:pt x="1132" y="488"/>
                  </a:cubicBezTo>
                  <a:cubicBezTo>
                    <a:pt x="1049" y="488"/>
                    <a:pt x="989" y="560"/>
                    <a:pt x="989" y="643"/>
                  </a:cubicBezTo>
                  <a:lnTo>
                    <a:pt x="989" y="798"/>
                  </a:lnTo>
                  <a:cubicBezTo>
                    <a:pt x="989" y="977"/>
                    <a:pt x="834" y="1143"/>
                    <a:pt x="644" y="1143"/>
                  </a:cubicBezTo>
                  <a:cubicBezTo>
                    <a:pt x="453" y="1143"/>
                    <a:pt x="299" y="1000"/>
                    <a:pt x="299" y="798"/>
                  </a:cubicBezTo>
                  <a:lnTo>
                    <a:pt x="299" y="643"/>
                  </a:lnTo>
                  <a:cubicBezTo>
                    <a:pt x="299" y="465"/>
                    <a:pt x="453" y="298"/>
                    <a:pt x="644" y="298"/>
                  </a:cubicBezTo>
                  <a:cubicBezTo>
                    <a:pt x="739" y="298"/>
                    <a:pt x="799" y="227"/>
                    <a:pt x="799" y="143"/>
                  </a:cubicBezTo>
                  <a:cubicBezTo>
                    <a:pt x="799" y="60"/>
                    <a:pt x="715" y="0"/>
                    <a:pt x="64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
            <p:cNvSpPr/>
            <p:nvPr/>
          </p:nvSpPr>
          <p:spPr>
            <a:xfrm>
              <a:off x="7988191" y="2832248"/>
              <a:ext cx="332348" cy="283985"/>
            </a:xfrm>
            <a:custGeom>
              <a:rect b="b" l="l" r="r" t="t"/>
              <a:pathLst>
                <a:path extrusionOk="0" h="8943" w="10466">
                  <a:moveTo>
                    <a:pt x="929" y="2942"/>
                  </a:moveTo>
                  <a:lnTo>
                    <a:pt x="929" y="2942"/>
                  </a:lnTo>
                  <a:cubicBezTo>
                    <a:pt x="905" y="3037"/>
                    <a:pt x="881" y="3144"/>
                    <a:pt x="869" y="3227"/>
                  </a:cubicBezTo>
                  <a:cubicBezTo>
                    <a:pt x="858" y="3299"/>
                    <a:pt x="858" y="3358"/>
                    <a:pt x="858" y="3418"/>
                  </a:cubicBezTo>
                  <a:lnTo>
                    <a:pt x="488" y="3120"/>
                  </a:lnTo>
                  <a:lnTo>
                    <a:pt x="929" y="2942"/>
                  </a:lnTo>
                  <a:close/>
                  <a:moveTo>
                    <a:pt x="4156" y="310"/>
                  </a:moveTo>
                  <a:lnTo>
                    <a:pt x="3894" y="668"/>
                  </a:lnTo>
                  <a:cubicBezTo>
                    <a:pt x="3858" y="715"/>
                    <a:pt x="3846" y="763"/>
                    <a:pt x="3858" y="822"/>
                  </a:cubicBezTo>
                  <a:cubicBezTo>
                    <a:pt x="3882" y="882"/>
                    <a:pt x="3917" y="906"/>
                    <a:pt x="3965" y="918"/>
                  </a:cubicBezTo>
                  <a:cubicBezTo>
                    <a:pt x="4608" y="1072"/>
                    <a:pt x="5168" y="1489"/>
                    <a:pt x="5549" y="2084"/>
                  </a:cubicBezTo>
                  <a:cubicBezTo>
                    <a:pt x="5965" y="2751"/>
                    <a:pt x="6418" y="3287"/>
                    <a:pt x="6894" y="3656"/>
                  </a:cubicBezTo>
                  <a:cubicBezTo>
                    <a:pt x="7287" y="3977"/>
                    <a:pt x="7692" y="4168"/>
                    <a:pt x="8085" y="4275"/>
                  </a:cubicBezTo>
                  <a:cubicBezTo>
                    <a:pt x="8288" y="4321"/>
                    <a:pt x="8455" y="4339"/>
                    <a:pt x="8603" y="4339"/>
                  </a:cubicBezTo>
                  <a:cubicBezTo>
                    <a:pt x="8646" y="4339"/>
                    <a:pt x="8687" y="4337"/>
                    <a:pt x="8728" y="4335"/>
                  </a:cubicBezTo>
                  <a:lnTo>
                    <a:pt x="8728" y="4335"/>
                  </a:lnTo>
                  <a:cubicBezTo>
                    <a:pt x="8168" y="4847"/>
                    <a:pt x="7585" y="5204"/>
                    <a:pt x="7037" y="5406"/>
                  </a:cubicBezTo>
                  <a:cubicBezTo>
                    <a:pt x="6732" y="5508"/>
                    <a:pt x="6437" y="5559"/>
                    <a:pt x="6158" y="5559"/>
                  </a:cubicBezTo>
                  <a:cubicBezTo>
                    <a:pt x="5914" y="5559"/>
                    <a:pt x="5682" y="5520"/>
                    <a:pt x="5465" y="5442"/>
                  </a:cubicBezTo>
                  <a:cubicBezTo>
                    <a:pt x="5203" y="5359"/>
                    <a:pt x="4965" y="5204"/>
                    <a:pt x="4775" y="5001"/>
                  </a:cubicBezTo>
                  <a:lnTo>
                    <a:pt x="4775" y="5001"/>
                  </a:lnTo>
                  <a:cubicBezTo>
                    <a:pt x="5001" y="5120"/>
                    <a:pt x="5275" y="5204"/>
                    <a:pt x="5596" y="5228"/>
                  </a:cubicBezTo>
                  <a:cubicBezTo>
                    <a:pt x="5680" y="5228"/>
                    <a:pt x="5751" y="5240"/>
                    <a:pt x="5822" y="5240"/>
                  </a:cubicBezTo>
                  <a:cubicBezTo>
                    <a:pt x="6096" y="5240"/>
                    <a:pt x="6382" y="5204"/>
                    <a:pt x="6644" y="5132"/>
                  </a:cubicBezTo>
                  <a:cubicBezTo>
                    <a:pt x="6715" y="5120"/>
                    <a:pt x="6775" y="5025"/>
                    <a:pt x="6751" y="4954"/>
                  </a:cubicBezTo>
                  <a:cubicBezTo>
                    <a:pt x="6741" y="4893"/>
                    <a:pt x="6671" y="4841"/>
                    <a:pt x="6607" y="4841"/>
                  </a:cubicBezTo>
                  <a:cubicBezTo>
                    <a:pt x="6595" y="4841"/>
                    <a:pt x="6583" y="4843"/>
                    <a:pt x="6573" y="4847"/>
                  </a:cubicBezTo>
                  <a:cubicBezTo>
                    <a:pt x="6317" y="4912"/>
                    <a:pt x="6067" y="4943"/>
                    <a:pt x="5831" y="4943"/>
                  </a:cubicBezTo>
                  <a:cubicBezTo>
                    <a:pt x="5418" y="4943"/>
                    <a:pt x="5052" y="4846"/>
                    <a:pt x="4787" y="4656"/>
                  </a:cubicBezTo>
                  <a:cubicBezTo>
                    <a:pt x="4477" y="4430"/>
                    <a:pt x="4310" y="4097"/>
                    <a:pt x="4263" y="3632"/>
                  </a:cubicBezTo>
                  <a:cubicBezTo>
                    <a:pt x="4310" y="3156"/>
                    <a:pt x="4572" y="2751"/>
                    <a:pt x="5025" y="2501"/>
                  </a:cubicBezTo>
                  <a:cubicBezTo>
                    <a:pt x="5096" y="2453"/>
                    <a:pt x="5120" y="2370"/>
                    <a:pt x="5084" y="2287"/>
                  </a:cubicBezTo>
                  <a:cubicBezTo>
                    <a:pt x="5051" y="2237"/>
                    <a:pt x="4996" y="2211"/>
                    <a:pt x="4941" y="2211"/>
                  </a:cubicBezTo>
                  <a:cubicBezTo>
                    <a:pt x="4916" y="2211"/>
                    <a:pt x="4892" y="2216"/>
                    <a:pt x="4870" y="2227"/>
                  </a:cubicBezTo>
                  <a:cubicBezTo>
                    <a:pt x="4227" y="2584"/>
                    <a:pt x="3906" y="3227"/>
                    <a:pt x="3965" y="3942"/>
                  </a:cubicBezTo>
                  <a:cubicBezTo>
                    <a:pt x="4037" y="4751"/>
                    <a:pt x="4596" y="5442"/>
                    <a:pt x="5382" y="5728"/>
                  </a:cubicBezTo>
                  <a:cubicBezTo>
                    <a:pt x="5631" y="5816"/>
                    <a:pt x="5895" y="5861"/>
                    <a:pt x="6170" y="5861"/>
                  </a:cubicBezTo>
                  <a:cubicBezTo>
                    <a:pt x="6487" y="5861"/>
                    <a:pt x="6818" y="5801"/>
                    <a:pt x="7156" y="5680"/>
                  </a:cubicBezTo>
                  <a:cubicBezTo>
                    <a:pt x="7596" y="5537"/>
                    <a:pt x="8061" y="5263"/>
                    <a:pt x="8525" y="4906"/>
                  </a:cubicBezTo>
                  <a:lnTo>
                    <a:pt x="8549" y="4906"/>
                  </a:lnTo>
                  <a:cubicBezTo>
                    <a:pt x="8694" y="4930"/>
                    <a:pt x="8833" y="4940"/>
                    <a:pt x="8965" y="4940"/>
                  </a:cubicBezTo>
                  <a:cubicBezTo>
                    <a:pt x="9431" y="4940"/>
                    <a:pt x="9813" y="4812"/>
                    <a:pt x="10073" y="4692"/>
                  </a:cubicBezTo>
                  <a:lnTo>
                    <a:pt x="10073" y="4692"/>
                  </a:lnTo>
                  <a:cubicBezTo>
                    <a:pt x="9430" y="6454"/>
                    <a:pt x="7608" y="7668"/>
                    <a:pt x="5572" y="7668"/>
                  </a:cubicBezTo>
                  <a:cubicBezTo>
                    <a:pt x="4179" y="7668"/>
                    <a:pt x="2894" y="7145"/>
                    <a:pt x="2072" y="6216"/>
                  </a:cubicBezTo>
                  <a:cubicBezTo>
                    <a:pt x="1358" y="5430"/>
                    <a:pt x="1060" y="4406"/>
                    <a:pt x="1179" y="3275"/>
                  </a:cubicBezTo>
                  <a:cubicBezTo>
                    <a:pt x="1286" y="2584"/>
                    <a:pt x="1524" y="2013"/>
                    <a:pt x="1881" y="1537"/>
                  </a:cubicBezTo>
                  <a:cubicBezTo>
                    <a:pt x="2167" y="1156"/>
                    <a:pt x="2536" y="858"/>
                    <a:pt x="2989" y="656"/>
                  </a:cubicBezTo>
                  <a:cubicBezTo>
                    <a:pt x="3429" y="441"/>
                    <a:pt x="3882" y="358"/>
                    <a:pt x="4156" y="310"/>
                  </a:cubicBezTo>
                  <a:close/>
                  <a:moveTo>
                    <a:pt x="5644" y="7954"/>
                  </a:moveTo>
                  <a:lnTo>
                    <a:pt x="5322" y="8645"/>
                  </a:lnTo>
                  <a:lnTo>
                    <a:pt x="5013" y="8645"/>
                  </a:lnTo>
                  <a:lnTo>
                    <a:pt x="5346" y="7954"/>
                  </a:lnTo>
                  <a:close/>
                  <a:moveTo>
                    <a:pt x="4422" y="1"/>
                  </a:moveTo>
                  <a:cubicBezTo>
                    <a:pt x="4268" y="1"/>
                    <a:pt x="3580" y="20"/>
                    <a:pt x="2834" y="382"/>
                  </a:cubicBezTo>
                  <a:cubicBezTo>
                    <a:pt x="2346" y="620"/>
                    <a:pt x="1929" y="941"/>
                    <a:pt x="1608" y="1358"/>
                  </a:cubicBezTo>
                  <a:cubicBezTo>
                    <a:pt x="1334" y="1703"/>
                    <a:pt x="1119" y="2108"/>
                    <a:pt x="989" y="2584"/>
                  </a:cubicBezTo>
                  <a:lnTo>
                    <a:pt x="96" y="2965"/>
                  </a:lnTo>
                  <a:cubicBezTo>
                    <a:pt x="48" y="2977"/>
                    <a:pt x="0" y="3025"/>
                    <a:pt x="0" y="3085"/>
                  </a:cubicBezTo>
                  <a:cubicBezTo>
                    <a:pt x="0" y="3144"/>
                    <a:pt x="24" y="3180"/>
                    <a:pt x="60" y="3215"/>
                  </a:cubicBezTo>
                  <a:lnTo>
                    <a:pt x="810" y="3811"/>
                  </a:lnTo>
                  <a:cubicBezTo>
                    <a:pt x="822" y="4811"/>
                    <a:pt x="1155" y="5704"/>
                    <a:pt x="1810" y="6430"/>
                  </a:cubicBezTo>
                  <a:cubicBezTo>
                    <a:pt x="2584" y="7287"/>
                    <a:pt x="3715" y="7823"/>
                    <a:pt x="4977" y="7942"/>
                  </a:cubicBezTo>
                  <a:lnTo>
                    <a:pt x="4620" y="8645"/>
                  </a:lnTo>
                  <a:lnTo>
                    <a:pt x="3739" y="8645"/>
                  </a:lnTo>
                  <a:cubicBezTo>
                    <a:pt x="3656" y="8645"/>
                    <a:pt x="3596" y="8716"/>
                    <a:pt x="3596" y="8799"/>
                  </a:cubicBezTo>
                  <a:cubicBezTo>
                    <a:pt x="3596" y="8871"/>
                    <a:pt x="3667" y="8942"/>
                    <a:pt x="3739" y="8942"/>
                  </a:cubicBezTo>
                  <a:lnTo>
                    <a:pt x="6013" y="8942"/>
                  </a:lnTo>
                  <a:cubicBezTo>
                    <a:pt x="6108" y="8942"/>
                    <a:pt x="6168" y="8871"/>
                    <a:pt x="6168" y="8799"/>
                  </a:cubicBezTo>
                  <a:cubicBezTo>
                    <a:pt x="6168" y="8716"/>
                    <a:pt x="6096" y="8645"/>
                    <a:pt x="6013" y="8645"/>
                  </a:cubicBezTo>
                  <a:lnTo>
                    <a:pt x="5620" y="8645"/>
                  </a:lnTo>
                  <a:lnTo>
                    <a:pt x="5953" y="7954"/>
                  </a:lnTo>
                  <a:cubicBezTo>
                    <a:pt x="6942" y="7883"/>
                    <a:pt x="7882" y="7537"/>
                    <a:pt x="8656" y="6966"/>
                  </a:cubicBezTo>
                  <a:cubicBezTo>
                    <a:pt x="9525" y="6323"/>
                    <a:pt x="10156" y="5418"/>
                    <a:pt x="10406" y="4430"/>
                  </a:cubicBezTo>
                  <a:cubicBezTo>
                    <a:pt x="10466" y="4370"/>
                    <a:pt x="10442" y="4299"/>
                    <a:pt x="10383" y="4275"/>
                  </a:cubicBezTo>
                  <a:cubicBezTo>
                    <a:pt x="10355" y="4259"/>
                    <a:pt x="10327" y="4250"/>
                    <a:pt x="10300" y="4250"/>
                  </a:cubicBezTo>
                  <a:cubicBezTo>
                    <a:pt x="10268" y="4250"/>
                    <a:pt x="10236" y="4262"/>
                    <a:pt x="10204" y="4287"/>
                  </a:cubicBezTo>
                  <a:cubicBezTo>
                    <a:pt x="10204" y="4287"/>
                    <a:pt x="9700" y="4670"/>
                    <a:pt x="8935" y="4670"/>
                  </a:cubicBezTo>
                  <a:cubicBezTo>
                    <a:pt x="8902" y="4670"/>
                    <a:pt x="8868" y="4670"/>
                    <a:pt x="8835" y="4668"/>
                  </a:cubicBezTo>
                  <a:cubicBezTo>
                    <a:pt x="8990" y="4525"/>
                    <a:pt x="9156" y="4370"/>
                    <a:pt x="9323" y="4192"/>
                  </a:cubicBezTo>
                  <a:cubicBezTo>
                    <a:pt x="9371" y="4132"/>
                    <a:pt x="9382" y="4061"/>
                    <a:pt x="9335" y="4001"/>
                  </a:cubicBezTo>
                  <a:cubicBezTo>
                    <a:pt x="9302" y="3961"/>
                    <a:pt x="9259" y="3942"/>
                    <a:pt x="9211" y="3942"/>
                  </a:cubicBezTo>
                  <a:cubicBezTo>
                    <a:pt x="9190" y="3942"/>
                    <a:pt x="9167" y="3946"/>
                    <a:pt x="9144" y="3954"/>
                  </a:cubicBezTo>
                  <a:cubicBezTo>
                    <a:pt x="9144" y="3954"/>
                    <a:pt x="8950" y="4045"/>
                    <a:pt x="8613" y="4045"/>
                  </a:cubicBezTo>
                  <a:cubicBezTo>
                    <a:pt x="8479" y="4045"/>
                    <a:pt x="8321" y="4030"/>
                    <a:pt x="8144" y="3989"/>
                  </a:cubicBezTo>
                  <a:cubicBezTo>
                    <a:pt x="7108" y="3739"/>
                    <a:pt x="6287" y="2739"/>
                    <a:pt x="5775" y="1930"/>
                  </a:cubicBezTo>
                  <a:cubicBezTo>
                    <a:pt x="5406" y="1334"/>
                    <a:pt x="4870" y="906"/>
                    <a:pt x="4227" y="703"/>
                  </a:cubicBezTo>
                  <a:lnTo>
                    <a:pt x="4572" y="251"/>
                  </a:lnTo>
                  <a:cubicBezTo>
                    <a:pt x="4608" y="203"/>
                    <a:pt x="4620" y="144"/>
                    <a:pt x="4584" y="84"/>
                  </a:cubicBezTo>
                  <a:cubicBezTo>
                    <a:pt x="4560" y="48"/>
                    <a:pt x="4513" y="1"/>
                    <a:pt x="4453" y="1"/>
                  </a:cubicBezTo>
                  <a:cubicBezTo>
                    <a:pt x="4451" y="1"/>
                    <a:pt x="4440" y="1"/>
                    <a:pt x="442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
            <p:cNvSpPr/>
            <p:nvPr/>
          </p:nvSpPr>
          <p:spPr>
            <a:xfrm>
              <a:off x="8212381" y="2974320"/>
              <a:ext cx="18577" cy="14861"/>
            </a:xfrm>
            <a:custGeom>
              <a:rect b="b" l="l" r="r" t="t"/>
              <a:pathLst>
                <a:path extrusionOk="0" h="468" w="585">
                  <a:moveTo>
                    <a:pt x="406" y="0"/>
                  </a:moveTo>
                  <a:cubicBezTo>
                    <a:pt x="371" y="0"/>
                    <a:pt x="337" y="12"/>
                    <a:pt x="310" y="39"/>
                  </a:cubicBezTo>
                  <a:cubicBezTo>
                    <a:pt x="275" y="75"/>
                    <a:pt x="191" y="123"/>
                    <a:pt x="108" y="170"/>
                  </a:cubicBezTo>
                  <a:cubicBezTo>
                    <a:pt x="25" y="206"/>
                    <a:pt x="1" y="301"/>
                    <a:pt x="48" y="373"/>
                  </a:cubicBezTo>
                  <a:cubicBezTo>
                    <a:pt x="72" y="432"/>
                    <a:pt x="120" y="468"/>
                    <a:pt x="179" y="468"/>
                  </a:cubicBezTo>
                  <a:cubicBezTo>
                    <a:pt x="215" y="468"/>
                    <a:pt x="227" y="468"/>
                    <a:pt x="251" y="444"/>
                  </a:cubicBezTo>
                  <a:cubicBezTo>
                    <a:pt x="370" y="385"/>
                    <a:pt x="465" y="325"/>
                    <a:pt x="536" y="265"/>
                  </a:cubicBezTo>
                  <a:cubicBezTo>
                    <a:pt x="572" y="218"/>
                    <a:pt x="584" y="111"/>
                    <a:pt x="525" y="51"/>
                  </a:cubicBezTo>
                  <a:cubicBezTo>
                    <a:pt x="492" y="18"/>
                    <a:pt x="448" y="0"/>
                    <a:pt x="40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720100" y="29260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研究結果－case1-2(2009)</a:t>
            </a:r>
            <a:endParaRPr/>
          </a:p>
        </p:txBody>
      </p:sp>
      <p:graphicFrame>
        <p:nvGraphicFramePr>
          <p:cNvPr id="323" name="Google Shape;323;p41"/>
          <p:cNvGraphicFramePr/>
          <p:nvPr/>
        </p:nvGraphicFramePr>
        <p:xfrm>
          <a:off x="150463" y="941508"/>
          <a:ext cx="3000000" cy="3000000"/>
        </p:xfrm>
        <a:graphic>
          <a:graphicData uri="http://schemas.openxmlformats.org/drawingml/2006/table">
            <a:tbl>
              <a:tblPr>
                <a:noFill/>
                <a:tableStyleId>{D2CEE8BD-2039-4FB8-9227-7B5CC15B352B}</a:tableStyleId>
              </a:tblPr>
              <a:tblGrid>
                <a:gridCol w="2021675"/>
                <a:gridCol w="523350"/>
                <a:gridCol w="876025"/>
                <a:gridCol w="876025"/>
                <a:gridCol w="2381325"/>
                <a:gridCol w="592575"/>
                <a:gridCol w="786150"/>
                <a:gridCol w="786150"/>
              </a:tblGrid>
              <a:tr h="382875">
                <a:tc>
                  <a:txBody>
                    <a:bodyPr/>
                    <a:lstStyle/>
                    <a:p>
                      <a:pPr indent="0" lvl="0" marL="0" rtl="0" algn="ctr">
                        <a:lnSpc>
                          <a:spcPct val="80000"/>
                        </a:lnSpc>
                        <a:spcBef>
                          <a:spcPts val="0"/>
                        </a:spcBef>
                        <a:spcAft>
                          <a:spcPts val="0"/>
                        </a:spcAft>
                        <a:buNone/>
                      </a:pPr>
                      <a:r>
                        <a:rPr lang="en" sz="1200">
                          <a:solidFill>
                            <a:schemeClr val="dk1"/>
                          </a:solidFill>
                        </a:rPr>
                        <a:t>單變項分析危險因子</a:t>
                      </a:r>
                      <a:endParaRPr sz="1200">
                        <a:solidFill>
                          <a:schemeClr val="dk1"/>
                        </a:solidFill>
                      </a:endParaRPr>
                    </a:p>
                  </a:txBody>
                  <a:tcPr marT="91425" marB="91425" marR="91425" marL="91425" anchor="ctr">
                    <a:solidFill>
                      <a:schemeClr val="dk2"/>
                    </a:solidFill>
                  </a:tcPr>
                </a:tc>
                <a:tc>
                  <a:txBody>
                    <a:bodyPr/>
                    <a:lstStyle/>
                    <a:p>
                      <a:pPr indent="0" lvl="0" marL="0" rtl="0" algn="ctr">
                        <a:lnSpc>
                          <a:spcPct val="80000"/>
                        </a:lnSpc>
                        <a:spcBef>
                          <a:spcPts val="0"/>
                        </a:spcBef>
                        <a:spcAft>
                          <a:spcPts val="0"/>
                        </a:spcAft>
                        <a:buNone/>
                      </a:pPr>
                      <a:r>
                        <a:rPr lang="en" sz="1200">
                          <a:solidFill>
                            <a:schemeClr val="dk1"/>
                          </a:solidFill>
                        </a:rPr>
                        <a:t>OR</a:t>
                      </a:r>
                      <a:endParaRPr sz="1200">
                        <a:solidFill>
                          <a:schemeClr val="dk1"/>
                        </a:solidFill>
                      </a:endParaRPr>
                    </a:p>
                  </a:txBody>
                  <a:tcPr marT="91425" marB="91425" marR="91425" marL="91425" anchor="ctr">
                    <a:solidFill>
                      <a:schemeClr val="dk2"/>
                    </a:solidFill>
                  </a:tcPr>
                </a:tc>
                <a:tc>
                  <a:txBody>
                    <a:bodyPr/>
                    <a:lstStyle/>
                    <a:p>
                      <a:pPr indent="0" lvl="0" marL="0" rtl="0" algn="ctr">
                        <a:lnSpc>
                          <a:spcPct val="80000"/>
                        </a:lnSpc>
                        <a:spcBef>
                          <a:spcPts val="0"/>
                        </a:spcBef>
                        <a:spcAft>
                          <a:spcPts val="0"/>
                        </a:spcAft>
                        <a:buNone/>
                      </a:pPr>
                      <a:r>
                        <a:rPr lang="en" sz="1200">
                          <a:solidFill>
                            <a:schemeClr val="dk1"/>
                          </a:solidFill>
                        </a:rPr>
                        <a:t>95%CI</a:t>
                      </a:r>
                      <a:endParaRPr sz="1200">
                        <a:solidFill>
                          <a:schemeClr val="dk1"/>
                        </a:solidFill>
                      </a:endParaRPr>
                    </a:p>
                  </a:txBody>
                  <a:tcPr marT="91425" marB="91425" marR="91425" marL="91425" anchor="ctr">
                    <a:solidFill>
                      <a:schemeClr val="dk2"/>
                    </a:solidFill>
                  </a:tcPr>
                </a:tc>
                <a:tc>
                  <a:txBody>
                    <a:bodyPr/>
                    <a:lstStyle/>
                    <a:p>
                      <a:pPr indent="0" lvl="0" marL="0" rtl="0" algn="ctr">
                        <a:lnSpc>
                          <a:spcPct val="80000"/>
                        </a:lnSpc>
                        <a:spcBef>
                          <a:spcPts val="0"/>
                        </a:spcBef>
                        <a:spcAft>
                          <a:spcPts val="0"/>
                        </a:spcAft>
                        <a:buNone/>
                      </a:pPr>
                      <a:r>
                        <a:rPr lang="en" sz="1200">
                          <a:solidFill>
                            <a:schemeClr val="dk1"/>
                          </a:solidFill>
                        </a:rPr>
                        <a:t>p-value</a:t>
                      </a:r>
                      <a:endParaRPr sz="1200">
                        <a:solidFill>
                          <a:schemeClr val="dk1"/>
                        </a:solidFill>
                      </a:endParaRPr>
                    </a:p>
                  </a:txBody>
                  <a:tcPr marT="91425" marB="91425" marR="91425" marL="91425" anchor="ctr">
                    <a:lnR cap="flat" cmpd="sng" w="9525">
                      <a:solidFill>
                        <a:srgbClr val="9E9E9E"/>
                      </a:solidFill>
                      <a:prstDash val="solid"/>
                      <a:round/>
                      <a:headEnd len="sm" w="sm" type="none"/>
                      <a:tailEnd len="sm" w="sm" type="none"/>
                    </a:lnR>
                    <a:solidFill>
                      <a:schemeClr val="dk2"/>
                    </a:solidFill>
                  </a:tcPr>
                </a:tc>
                <a:tc>
                  <a:txBody>
                    <a:bodyPr/>
                    <a:lstStyle/>
                    <a:p>
                      <a:pPr indent="0" lvl="0" marL="0" rtl="0" algn="ctr">
                        <a:lnSpc>
                          <a:spcPct val="80000"/>
                        </a:lnSpc>
                        <a:spcBef>
                          <a:spcPts val="0"/>
                        </a:spcBef>
                        <a:spcAft>
                          <a:spcPts val="0"/>
                        </a:spcAft>
                        <a:buNone/>
                      </a:pPr>
                      <a:r>
                        <a:rPr lang="en" sz="1200">
                          <a:solidFill>
                            <a:schemeClr val="dk1"/>
                          </a:solidFill>
                        </a:rPr>
                        <a:t>單變項分析危險因子</a:t>
                      </a:r>
                      <a:endParaRPr sz="12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80000"/>
                        </a:lnSpc>
                        <a:spcBef>
                          <a:spcPts val="0"/>
                        </a:spcBef>
                        <a:spcAft>
                          <a:spcPts val="0"/>
                        </a:spcAft>
                        <a:buNone/>
                      </a:pPr>
                      <a:r>
                        <a:rPr lang="en" sz="1200">
                          <a:solidFill>
                            <a:schemeClr val="dk1"/>
                          </a:solidFill>
                        </a:rPr>
                        <a:t>OR</a:t>
                      </a:r>
                      <a:endParaRPr sz="12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80000"/>
                        </a:lnSpc>
                        <a:spcBef>
                          <a:spcPts val="0"/>
                        </a:spcBef>
                        <a:spcAft>
                          <a:spcPts val="0"/>
                        </a:spcAft>
                        <a:buNone/>
                      </a:pPr>
                      <a:r>
                        <a:rPr lang="en" sz="1200">
                          <a:solidFill>
                            <a:schemeClr val="dk1"/>
                          </a:solidFill>
                        </a:rPr>
                        <a:t>95%CI</a:t>
                      </a:r>
                      <a:endParaRPr sz="12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80000"/>
                        </a:lnSpc>
                        <a:spcBef>
                          <a:spcPts val="0"/>
                        </a:spcBef>
                        <a:spcAft>
                          <a:spcPts val="0"/>
                        </a:spcAft>
                        <a:buNone/>
                      </a:pPr>
                      <a:r>
                        <a:rPr lang="en" sz="1200">
                          <a:solidFill>
                            <a:schemeClr val="dk1"/>
                          </a:solidFill>
                        </a:rPr>
                        <a:t>p-value</a:t>
                      </a:r>
                      <a:endParaRPr sz="12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382875">
                <a:tc>
                  <a:txBody>
                    <a:bodyPr/>
                    <a:lstStyle/>
                    <a:p>
                      <a:pPr indent="0" lvl="0" marL="0" rtl="0" algn="ctr">
                        <a:lnSpc>
                          <a:spcPct val="80000"/>
                        </a:lnSpc>
                        <a:spcBef>
                          <a:spcPts val="0"/>
                        </a:spcBef>
                        <a:spcAft>
                          <a:spcPts val="0"/>
                        </a:spcAft>
                        <a:buNone/>
                      </a:pPr>
                      <a:r>
                        <a:rPr lang="en" sz="1200">
                          <a:solidFill>
                            <a:srgbClr val="FF0000"/>
                          </a:solidFill>
                        </a:rPr>
                        <a:t>直接接觸病／死禽</a:t>
                      </a:r>
                      <a:endParaRPr sz="1200">
                        <a:solidFill>
                          <a:srgbClr val="FF0000"/>
                        </a:solidFill>
                      </a:endParaRPr>
                    </a:p>
                  </a:txBody>
                  <a:tcPr marT="91425" marB="91425" marR="91425" marL="91425" anchor="ctr"/>
                </a:tc>
                <a:tc>
                  <a:txBody>
                    <a:bodyPr/>
                    <a:lstStyle/>
                    <a:p>
                      <a:pPr indent="0" lvl="0" marL="0" rtl="0" algn="ctr">
                        <a:lnSpc>
                          <a:spcPct val="80000"/>
                        </a:lnSpc>
                        <a:spcBef>
                          <a:spcPts val="0"/>
                        </a:spcBef>
                        <a:spcAft>
                          <a:spcPts val="0"/>
                        </a:spcAft>
                        <a:buNone/>
                      </a:pPr>
                      <a:r>
                        <a:rPr lang="en" sz="1200"/>
                        <a:t>34.7</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4.3, 276.9</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.001</a:t>
                      </a:r>
                      <a:endParaRPr sz="12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200"/>
                        <a:t>直接接觸健康家禽</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3.3</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1.0, 10.4</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.043</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2875">
                <a:tc>
                  <a:txBody>
                    <a:bodyPr/>
                    <a:lstStyle/>
                    <a:p>
                      <a:pPr indent="0" lvl="0" marL="0" rtl="0" algn="ctr">
                        <a:lnSpc>
                          <a:spcPct val="80000"/>
                        </a:lnSpc>
                        <a:spcBef>
                          <a:spcPts val="0"/>
                        </a:spcBef>
                        <a:spcAft>
                          <a:spcPts val="0"/>
                        </a:spcAft>
                        <a:buNone/>
                      </a:pPr>
                      <a:r>
                        <a:rPr lang="en" sz="1200">
                          <a:solidFill>
                            <a:srgbClr val="FF0000"/>
                          </a:solidFill>
                        </a:rPr>
                        <a:t>造訪生禽市場</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3.1</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1.2, 7.9</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.019</a:t>
                      </a:r>
                      <a:endParaRPr sz="12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200"/>
                        <a:t>間接接觸病/死禽</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11.3</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2.2, 58.5</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.004</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2875">
                <a:tc>
                  <a:txBody>
                    <a:bodyPr/>
                    <a:lstStyle/>
                    <a:p>
                      <a:pPr indent="0" lvl="0" marL="0" rtl="0" algn="ctr">
                        <a:lnSpc>
                          <a:spcPct val="80000"/>
                        </a:lnSpc>
                        <a:spcBef>
                          <a:spcPts val="0"/>
                        </a:spcBef>
                        <a:spcAft>
                          <a:spcPts val="0"/>
                        </a:spcAft>
                        <a:buNone/>
                      </a:pPr>
                      <a:r>
                        <a:rPr lang="en" sz="1200">
                          <a:solidFill>
                            <a:srgbClr val="FF0000"/>
                          </a:solidFill>
                        </a:rPr>
                        <a:t>具潛在醫療狀況</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5.2</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1.3, 19.9</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.018</a:t>
                      </a:r>
                      <a:endParaRPr sz="12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200"/>
                        <a:t>造訪生禽市場並目擊宰殺</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5.0</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1.7, 14.9</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.004</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2875">
                <a:tc>
                  <a:txBody>
                    <a:bodyPr/>
                    <a:lstStyle/>
                    <a:p>
                      <a:pPr indent="0" lvl="0" marL="0" rtl="0" algn="ctr">
                        <a:lnSpc>
                          <a:spcPct val="80000"/>
                        </a:lnSpc>
                        <a:spcBef>
                          <a:spcPts val="0"/>
                        </a:spcBef>
                        <a:spcAft>
                          <a:spcPts val="0"/>
                        </a:spcAft>
                        <a:buNone/>
                      </a:pPr>
                      <a:r>
                        <a:rPr lang="en" sz="1200"/>
                        <a:t>家禽職業暴露</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13.1</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1.4, 125.4</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.026</a:t>
                      </a:r>
                      <a:endParaRPr sz="12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200"/>
                        <a:t>病發前兩周造訪生禽市場6-10次</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7.6</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1.1, 53.7</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.043</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2875">
                <a:tc>
                  <a:txBody>
                    <a:bodyPr/>
                    <a:lstStyle/>
                    <a:p>
                      <a:pPr indent="0" lvl="0" marL="0" rtl="0" algn="ctr">
                        <a:lnSpc>
                          <a:spcPct val="80000"/>
                        </a:lnSpc>
                        <a:spcBef>
                          <a:spcPts val="0"/>
                        </a:spcBef>
                        <a:spcAft>
                          <a:spcPts val="0"/>
                        </a:spcAft>
                        <a:buNone/>
                      </a:pPr>
                      <a:r>
                        <a:rPr lang="en" sz="1200"/>
                        <a:t>後院飼養家禽</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4.5</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1.1, 17.5</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.031</a:t>
                      </a:r>
                      <a:endParaRPr sz="1200"/>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200"/>
                        <a:t>病發前兩周造訪生禽市場&gt;10次</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5.8</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1.2, 28.6</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.031</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666666"/>
                      </a:solidFill>
                      <a:prstDash val="solid"/>
                      <a:round/>
                      <a:headEnd len="sm" w="sm" type="none"/>
                      <a:tailEnd len="sm" w="sm" type="none"/>
                    </a:lnB>
                  </a:tcPr>
                </a:tc>
              </a:tr>
              <a:tr h="382875">
                <a:tc>
                  <a:txBody>
                    <a:bodyPr/>
                    <a:lstStyle/>
                    <a:p>
                      <a:pPr indent="0" lvl="0" marL="0" rtl="0" algn="ctr">
                        <a:lnSpc>
                          <a:spcPct val="80000"/>
                        </a:lnSpc>
                        <a:spcBef>
                          <a:spcPts val="0"/>
                        </a:spcBef>
                        <a:spcAft>
                          <a:spcPts val="0"/>
                        </a:spcAft>
                        <a:buNone/>
                      </a:pPr>
                      <a:r>
                        <a:rPr lang="en" sz="1200"/>
                        <a:t>後院室內家禽籠子</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9.7</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1.8, 53.3</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.009</a:t>
                      </a:r>
                      <a:endParaRPr sz="1200"/>
                    </a:p>
                  </a:txBody>
                  <a:tcPr marT="91425" marB="91425" marR="91425" marL="91425" anchor="ctr">
                    <a:lnR cap="flat" cmpd="sng" w="9525">
                      <a:solidFill>
                        <a:srgbClr val="666666"/>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200">
                          <a:solidFill>
                            <a:schemeClr val="dk1"/>
                          </a:solidFill>
                        </a:rPr>
                        <a:t>多</a:t>
                      </a:r>
                      <a:r>
                        <a:rPr lang="en" sz="1200">
                          <a:solidFill>
                            <a:schemeClr val="dk1"/>
                          </a:solidFill>
                        </a:rPr>
                        <a:t>變項分析危險因子</a:t>
                      </a:r>
                      <a:endParaRPr sz="1200">
                        <a:solidFill>
                          <a:schemeClr val="dk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2"/>
                    </a:solidFill>
                  </a:tcPr>
                </a:tc>
                <a:tc>
                  <a:txBody>
                    <a:bodyPr/>
                    <a:lstStyle/>
                    <a:p>
                      <a:pPr indent="0" lvl="0" marL="0" rtl="0" algn="ctr">
                        <a:lnSpc>
                          <a:spcPct val="80000"/>
                        </a:lnSpc>
                        <a:spcBef>
                          <a:spcPts val="0"/>
                        </a:spcBef>
                        <a:spcAft>
                          <a:spcPts val="0"/>
                        </a:spcAft>
                        <a:buNone/>
                      </a:pPr>
                      <a:r>
                        <a:rPr lang="en" sz="1200">
                          <a:solidFill>
                            <a:schemeClr val="dk1"/>
                          </a:solidFill>
                        </a:rPr>
                        <a:t>OR</a:t>
                      </a:r>
                      <a:endParaRPr sz="1200">
                        <a:solidFill>
                          <a:schemeClr val="dk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2"/>
                    </a:solidFill>
                  </a:tcPr>
                </a:tc>
                <a:tc>
                  <a:txBody>
                    <a:bodyPr/>
                    <a:lstStyle/>
                    <a:p>
                      <a:pPr indent="0" lvl="0" marL="0" rtl="0" algn="ctr">
                        <a:lnSpc>
                          <a:spcPct val="80000"/>
                        </a:lnSpc>
                        <a:spcBef>
                          <a:spcPts val="0"/>
                        </a:spcBef>
                        <a:spcAft>
                          <a:spcPts val="0"/>
                        </a:spcAft>
                        <a:buNone/>
                      </a:pPr>
                      <a:r>
                        <a:rPr lang="en" sz="1200">
                          <a:solidFill>
                            <a:schemeClr val="dk1"/>
                          </a:solidFill>
                        </a:rPr>
                        <a:t>95%CI</a:t>
                      </a:r>
                      <a:endParaRPr sz="1200">
                        <a:solidFill>
                          <a:schemeClr val="dk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2"/>
                    </a:solidFill>
                  </a:tcPr>
                </a:tc>
                <a:tc>
                  <a:txBody>
                    <a:bodyPr/>
                    <a:lstStyle/>
                    <a:p>
                      <a:pPr indent="0" lvl="0" marL="0" rtl="0" algn="ctr">
                        <a:lnSpc>
                          <a:spcPct val="80000"/>
                        </a:lnSpc>
                        <a:spcBef>
                          <a:spcPts val="0"/>
                        </a:spcBef>
                        <a:spcAft>
                          <a:spcPts val="0"/>
                        </a:spcAft>
                        <a:buNone/>
                      </a:pPr>
                      <a:r>
                        <a:rPr lang="en" sz="1200">
                          <a:solidFill>
                            <a:schemeClr val="dk1"/>
                          </a:solidFill>
                        </a:rPr>
                        <a:t>p-value</a:t>
                      </a:r>
                      <a:endParaRPr sz="1200">
                        <a:solidFill>
                          <a:schemeClr val="dk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2"/>
                    </a:solidFill>
                  </a:tcPr>
                </a:tc>
              </a:tr>
              <a:tr h="382875">
                <a:tc>
                  <a:txBody>
                    <a:bodyPr/>
                    <a:lstStyle/>
                    <a:p>
                      <a:pPr indent="0" lvl="0" marL="0" rtl="0" algn="ctr">
                        <a:lnSpc>
                          <a:spcPct val="80000"/>
                        </a:lnSpc>
                        <a:spcBef>
                          <a:spcPts val="0"/>
                        </a:spcBef>
                        <a:spcAft>
                          <a:spcPts val="0"/>
                        </a:spcAft>
                        <a:buNone/>
                      </a:pPr>
                      <a:r>
                        <a:rPr lang="en" sz="1200"/>
                        <a:t>飼養水禽</a:t>
                      </a:r>
                      <a:endParaRPr sz="12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6.4</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1.6, 26.3</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.010</a:t>
                      </a:r>
                      <a:endParaRPr sz="1200"/>
                    </a:p>
                  </a:txBody>
                  <a:tcPr marT="91425" marB="91425" marR="91425" marL="91425" anchor="ctr">
                    <a:lnR cap="flat" cmpd="sng" w="9525">
                      <a:solidFill>
                        <a:srgbClr val="666666"/>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200">
                          <a:solidFill>
                            <a:srgbClr val="FF0000"/>
                          </a:solidFill>
                        </a:rPr>
                        <a:t>直接接觸病／死禽</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506.6</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15.7, 16319.6</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.001</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82875">
                <a:tc>
                  <a:txBody>
                    <a:bodyPr/>
                    <a:lstStyle/>
                    <a:p>
                      <a:pPr indent="0" lvl="0" marL="0" rtl="0" algn="ctr">
                        <a:lnSpc>
                          <a:spcPct val="80000"/>
                        </a:lnSpc>
                        <a:spcBef>
                          <a:spcPts val="0"/>
                        </a:spcBef>
                        <a:spcAft>
                          <a:spcPts val="0"/>
                        </a:spcAft>
                        <a:buNone/>
                      </a:pPr>
                      <a:r>
                        <a:rPr lang="en" sz="1200"/>
                        <a:t>後院家禽H5疫苗接種&lt;80%</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7.1</a:t>
                      </a:r>
                      <a:endParaRPr sz="12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lnSpc>
                          <a:spcPct val="80000"/>
                        </a:lnSpc>
                        <a:spcBef>
                          <a:spcPts val="0"/>
                        </a:spcBef>
                        <a:spcAft>
                          <a:spcPts val="0"/>
                        </a:spcAft>
                        <a:buNone/>
                      </a:pPr>
                      <a:r>
                        <a:rPr lang="en" sz="1200"/>
                        <a:t>1.6, 31.6</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.010</a:t>
                      </a:r>
                      <a:endParaRPr sz="1200"/>
                    </a:p>
                  </a:txBody>
                  <a:tcPr marT="91425" marB="91425" marR="91425" marL="91425" anchor="ctr">
                    <a:lnR cap="flat" cmpd="sng" w="9525">
                      <a:solidFill>
                        <a:srgbClr val="666666"/>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200">
                          <a:solidFill>
                            <a:srgbClr val="FF0000"/>
                          </a:solidFill>
                        </a:rPr>
                        <a:t>間</a:t>
                      </a:r>
                      <a:r>
                        <a:rPr lang="en" sz="1200">
                          <a:solidFill>
                            <a:srgbClr val="FF0000"/>
                          </a:solidFill>
                        </a:rPr>
                        <a:t>接接觸病／死禽</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56.9</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4.3, 745.6</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.002</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r h="382875">
                <a:tc>
                  <a:txBody>
                    <a:bodyPr/>
                    <a:lstStyle/>
                    <a:p>
                      <a:pPr indent="0" lvl="0" marL="0" rtl="0" algn="ctr">
                        <a:lnSpc>
                          <a:spcPct val="80000"/>
                        </a:lnSpc>
                        <a:spcBef>
                          <a:spcPts val="0"/>
                        </a:spcBef>
                        <a:spcAft>
                          <a:spcPts val="0"/>
                        </a:spcAft>
                        <a:buNone/>
                      </a:pPr>
                      <a:r>
                        <a:rPr lang="en" sz="1200"/>
                        <a:t>家戶水禽H5疫苗接種&lt;80%</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8.4</a:t>
                      </a:r>
                      <a:endParaRPr sz="12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lnSpc>
                          <a:spcPct val="80000"/>
                        </a:lnSpc>
                        <a:spcBef>
                          <a:spcPts val="0"/>
                        </a:spcBef>
                        <a:spcAft>
                          <a:spcPts val="0"/>
                        </a:spcAft>
                        <a:buNone/>
                      </a:pPr>
                      <a:r>
                        <a:rPr lang="en" sz="1200"/>
                        <a:t>1.6, 45.1</a:t>
                      </a:r>
                      <a:endParaRPr sz="1200"/>
                    </a:p>
                  </a:txBody>
                  <a:tcPr marT="91425" marB="91425" marR="91425" marL="91425" anchor="ctr"/>
                </a:tc>
                <a:tc>
                  <a:txBody>
                    <a:bodyPr/>
                    <a:lstStyle/>
                    <a:p>
                      <a:pPr indent="0" lvl="0" marL="0" rtl="0" algn="ctr">
                        <a:lnSpc>
                          <a:spcPct val="80000"/>
                        </a:lnSpc>
                        <a:spcBef>
                          <a:spcPts val="0"/>
                        </a:spcBef>
                        <a:spcAft>
                          <a:spcPts val="0"/>
                        </a:spcAft>
                        <a:buNone/>
                      </a:pPr>
                      <a:r>
                        <a:rPr lang="en" sz="1200"/>
                        <a:t>.013</a:t>
                      </a:r>
                      <a:endParaRPr sz="1200"/>
                    </a:p>
                  </a:txBody>
                  <a:tcPr marT="91425" marB="91425" marR="91425" marL="91425" anchor="ctr">
                    <a:lnR cap="flat" cmpd="sng" w="9525">
                      <a:solidFill>
                        <a:srgbClr val="666666"/>
                      </a:solidFill>
                      <a:prstDash val="solid"/>
                      <a:round/>
                      <a:headEnd len="sm" w="sm" type="none"/>
                      <a:tailEnd len="sm" w="sm" type="none"/>
                    </a:lnR>
                  </a:tcPr>
                </a:tc>
                <a:tc>
                  <a:txBody>
                    <a:bodyPr/>
                    <a:lstStyle/>
                    <a:p>
                      <a:pPr indent="0" lvl="0" marL="0" rtl="0" algn="ctr">
                        <a:lnSpc>
                          <a:spcPct val="80000"/>
                        </a:lnSpc>
                        <a:spcBef>
                          <a:spcPts val="0"/>
                        </a:spcBef>
                        <a:spcAft>
                          <a:spcPts val="0"/>
                        </a:spcAft>
                        <a:buNone/>
                      </a:pPr>
                      <a:r>
                        <a:rPr lang="en" sz="1200">
                          <a:solidFill>
                            <a:srgbClr val="FF0000"/>
                          </a:solidFill>
                        </a:rPr>
                        <a:t>造訪生禽市場</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15.4</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3.0, 80.2</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200"/>
                        <a:t>.001</a:t>
                      </a:r>
                      <a:endParaRPr sz="1200"/>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720000" y="29260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研究結果－case1-2(2009)</a:t>
            </a:r>
            <a:endParaRPr/>
          </a:p>
        </p:txBody>
      </p:sp>
      <p:sp>
        <p:nvSpPr>
          <p:cNvPr id="329" name="Google Shape;329;p42"/>
          <p:cNvSpPr txBox="1"/>
          <p:nvPr/>
        </p:nvSpPr>
        <p:spPr>
          <a:xfrm>
            <a:off x="4572000" y="3188950"/>
            <a:ext cx="4428900" cy="185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共同危險因子：</a:t>
            </a:r>
            <a:r>
              <a:rPr lang="en">
                <a:solidFill>
                  <a:srgbClr val="CC4125"/>
                </a:solidFill>
              </a:rPr>
              <a:t>直／間接接觸病/死禽、造訪生禽市場</a:t>
            </a:r>
            <a:endParaRPr/>
          </a:p>
          <a:p>
            <a:pPr indent="0" lvl="0" marL="0" rtl="0" algn="l">
              <a:lnSpc>
                <a:spcPct val="150000"/>
              </a:lnSpc>
              <a:spcBef>
                <a:spcPts val="0"/>
              </a:spcBef>
              <a:spcAft>
                <a:spcPts val="0"/>
              </a:spcAft>
              <a:buNone/>
            </a:pPr>
            <a:r>
              <a:rPr lang="en"/>
              <a:t>人口學特徵與暴露差異</a:t>
            </a:r>
            <a:endParaRPr/>
          </a:p>
          <a:p>
            <a:pPr indent="-304800" lvl="0" marL="457200" rtl="0" algn="l">
              <a:lnSpc>
                <a:spcPct val="150000"/>
              </a:lnSpc>
              <a:spcBef>
                <a:spcPts val="0"/>
              </a:spcBef>
              <a:spcAft>
                <a:spcPts val="0"/>
              </a:spcAft>
              <a:buClr>
                <a:srgbClr val="434343"/>
              </a:buClr>
              <a:buSzPts val="1200"/>
              <a:buChar char="●"/>
            </a:pPr>
            <a:r>
              <a:rPr lang="en" sz="1200">
                <a:solidFill>
                  <a:srgbClr val="434343"/>
                </a:solidFill>
              </a:rPr>
              <a:t>農村：缺乏室內水源；後院飼養家禽、家中飼養動物 、接觸病／死禽</a:t>
            </a:r>
            <a:endParaRPr sz="1200">
              <a:solidFill>
                <a:srgbClr val="434343"/>
              </a:solidFill>
            </a:endParaRPr>
          </a:p>
          <a:p>
            <a:pPr indent="-304800" lvl="0" marL="457200" rtl="0" algn="l">
              <a:lnSpc>
                <a:spcPct val="150000"/>
              </a:lnSpc>
              <a:spcBef>
                <a:spcPts val="0"/>
              </a:spcBef>
              <a:spcAft>
                <a:spcPts val="0"/>
              </a:spcAft>
              <a:buClr>
                <a:srgbClr val="434343"/>
              </a:buClr>
              <a:buSzPts val="1200"/>
              <a:buChar char="●"/>
            </a:pPr>
            <a:r>
              <a:rPr lang="en" sz="1200">
                <a:solidFill>
                  <a:srgbClr val="434343"/>
                </a:solidFill>
              </a:rPr>
              <a:t>都市：高教育水準、高家庭年收入；造訪生禽市場</a:t>
            </a:r>
            <a:endParaRPr sz="1200">
              <a:solidFill>
                <a:srgbClr val="434343"/>
              </a:solidFill>
            </a:endParaRPr>
          </a:p>
          <a:p>
            <a:pPr indent="0" lvl="0" marL="0" rtl="0" algn="l">
              <a:lnSpc>
                <a:spcPct val="150000"/>
              </a:lnSpc>
              <a:spcBef>
                <a:spcPts val="0"/>
              </a:spcBef>
              <a:spcAft>
                <a:spcPts val="0"/>
              </a:spcAft>
              <a:buNone/>
            </a:pPr>
            <a:r>
              <a:rPr lang="en">
                <a:solidFill>
                  <a:schemeClr val="dk2"/>
                </a:solidFill>
              </a:rPr>
              <a:t>→ 疾病的衛教和介入措施應針對不同環境</a:t>
            </a:r>
            <a:endParaRPr>
              <a:solidFill>
                <a:schemeClr val="dk2"/>
              </a:solidFill>
            </a:endParaRPr>
          </a:p>
        </p:txBody>
      </p:sp>
      <p:graphicFrame>
        <p:nvGraphicFramePr>
          <p:cNvPr id="330" name="Google Shape;330;p42"/>
          <p:cNvGraphicFramePr/>
          <p:nvPr/>
        </p:nvGraphicFramePr>
        <p:xfrm>
          <a:off x="2180625" y="865300"/>
          <a:ext cx="3000000" cy="3000000"/>
        </p:xfrm>
        <a:graphic>
          <a:graphicData uri="http://schemas.openxmlformats.org/drawingml/2006/table">
            <a:tbl>
              <a:tblPr>
                <a:noFill/>
                <a:tableStyleId>{D2CEE8BD-2039-4FB8-9227-7B5CC15B352B}</a:tableStyleId>
              </a:tblPr>
              <a:tblGrid>
                <a:gridCol w="2391375"/>
                <a:gridCol w="2391375"/>
              </a:tblGrid>
              <a:tr h="1983375">
                <a:tc>
                  <a:txBody>
                    <a:bodyPr/>
                    <a:lstStyle/>
                    <a:p>
                      <a:pPr indent="0" lvl="0" marL="0" marR="0" rtl="0" algn="ctr">
                        <a:lnSpc>
                          <a:spcPct val="150000"/>
                        </a:lnSpc>
                        <a:spcBef>
                          <a:spcPts val="0"/>
                        </a:spcBef>
                        <a:spcAft>
                          <a:spcPts val="0"/>
                        </a:spcAft>
                        <a:buNone/>
                      </a:pPr>
                      <a:r>
                        <a:rPr lang="en" u="sng"/>
                        <a:t>農村</a:t>
                      </a:r>
                      <a:endParaRPr u="sng"/>
                    </a:p>
                    <a:p>
                      <a:pPr indent="0" lvl="0" marL="0" marR="0" rtl="0" algn="ctr">
                        <a:lnSpc>
                          <a:spcPct val="150000"/>
                        </a:lnSpc>
                        <a:spcBef>
                          <a:spcPts val="0"/>
                        </a:spcBef>
                        <a:spcAft>
                          <a:spcPts val="0"/>
                        </a:spcAft>
                        <a:buNone/>
                      </a:pPr>
                      <a:r>
                        <a:rPr lang="en" sz="1200">
                          <a:solidFill>
                            <a:srgbClr val="434343"/>
                          </a:solidFill>
                        </a:rPr>
                        <a:t>不識字 (p=.006)</a:t>
                      </a:r>
                      <a:endParaRPr sz="1200">
                        <a:solidFill>
                          <a:srgbClr val="434343"/>
                        </a:solidFill>
                      </a:endParaRPr>
                    </a:p>
                    <a:p>
                      <a:pPr indent="0" lvl="0" marL="0" marR="0" rtl="0" algn="ctr">
                        <a:lnSpc>
                          <a:spcPct val="150000"/>
                        </a:lnSpc>
                        <a:spcBef>
                          <a:spcPts val="0"/>
                        </a:spcBef>
                        <a:spcAft>
                          <a:spcPts val="0"/>
                        </a:spcAft>
                        <a:buNone/>
                      </a:pPr>
                      <a:r>
                        <a:rPr lang="en" sz="1200">
                          <a:solidFill>
                            <a:srgbClr val="434343"/>
                          </a:solidFill>
                        </a:rPr>
                        <a:t>家庭年收入&lt; 2000RMB (p&lt;.001)</a:t>
                      </a:r>
                      <a:endParaRPr sz="1200">
                        <a:solidFill>
                          <a:srgbClr val="434343"/>
                        </a:solidFill>
                      </a:endParaRPr>
                    </a:p>
                    <a:p>
                      <a:pPr indent="0" lvl="0" marL="0" marR="0" rtl="0" algn="ctr">
                        <a:lnSpc>
                          <a:spcPct val="150000"/>
                        </a:lnSpc>
                        <a:spcBef>
                          <a:spcPts val="0"/>
                        </a:spcBef>
                        <a:spcAft>
                          <a:spcPts val="0"/>
                        </a:spcAft>
                        <a:buNone/>
                      </a:pPr>
                      <a:r>
                        <a:rPr lang="en" sz="1200">
                          <a:solidFill>
                            <a:srgbClr val="434343"/>
                          </a:solidFill>
                        </a:rPr>
                        <a:t>缺乏室內水源 (p&lt;.001)</a:t>
                      </a:r>
                      <a:endParaRPr sz="1200">
                        <a:solidFill>
                          <a:srgbClr val="434343"/>
                        </a:solidFill>
                      </a:endParaRPr>
                    </a:p>
                    <a:p>
                      <a:pPr indent="0" lvl="0" marL="0" marR="0" rtl="0" algn="ctr">
                        <a:lnSpc>
                          <a:spcPct val="150000"/>
                        </a:lnSpc>
                        <a:spcBef>
                          <a:spcPts val="0"/>
                        </a:spcBef>
                        <a:spcAft>
                          <a:spcPts val="0"/>
                        </a:spcAft>
                        <a:buNone/>
                      </a:pPr>
                      <a:r>
                        <a:rPr lang="en" sz="1200">
                          <a:solidFill>
                            <a:srgbClr val="434343"/>
                          </a:solidFill>
                        </a:rPr>
                        <a:t>後院飼養家禽 (p&lt;.001)</a:t>
                      </a:r>
                      <a:endParaRPr sz="1200">
                        <a:solidFill>
                          <a:srgbClr val="434343"/>
                        </a:solidFill>
                      </a:endParaRPr>
                    </a:p>
                    <a:p>
                      <a:pPr indent="0" lvl="0" marL="0" marR="0" rtl="0" algn="ctr">
                        <a:lnSpc>
                          <a:spcPct val="150000"/>
                        </a:lnSpc>
                        <a:spcBef>
                          <a:spcPts val="0"/>
                        </a:spcBef>
                        <a:spcAft>
                          <a:spcPts val="0"/>
                        </a:spcAft>
                        <a:buNone/>
                      </a:pPr>
                      <a:r>
                        <a:rPr lang="en" sz="1200">
                          <a:solidFill>
                            <a:srgbClr val="434343"/>
                          </a:solidFill>
                        </a:rPr>
                        <a:t>接觸病/死禽 (p=.001)</a:t>
                      </a:r>
                      <a:endParaRPr sz="1200">
                        <a:solidFill>
                          <a:srgbClr val="434343"/>
                        </a:solidFill>
                      </a:endParaRPr>
                    </a:p>
                    <a:p>
                      <a:pPr indent="0" lvl="0" marL="0" marR="0" rtl="0" algn="ctr">
                        <a:lnSpc>
                          <a:spcPct val="150000"/>
                        </a:lnSpc>
                        <a:spcBef>
                          <a:spcPts val="0"/>
                        </a:spcBef>
                        <a:spcAft>
                          <a:spcPts val="0"/>
                        </a:spcAft>
                        <a:buNone/>
                      </a:pPr>
                      <a:r>
                        <a:rPr lang="en" sz="1200">
                          <a:solidFill>
                            <a:srgbClr val="434343"/>
                          </a:solidFill>
                        </a:rPr>
                        <a:t>家中飼養動物 (p=.001)</a:t>
                      </a:r>
                      <a:endParaRPr sz="1200">
                        <a:solidFill>
                          <a:srgbClr val="434343"/>
                        </a:solidFill>
                      </a:endParaRPr>
                    </a:p>
                  </a:txBody>
                  <a:tcPr marT="91425" marB="91425" marR="91425" marL="91425"/>
                </a:tc>
                <a:tc>
                  <a:txBody>
                    <a:bodyPr/>
                    <a:lstStyle/>
                    <a:p>
                      <a:pPr indent="0" lvl="0" marL="0" rtl="0" algn="ctr">
                        <a:lnSpc>
                          <a:spcPct val="150000"/>
                        </a:lnSpc>
                        <a:spcBef>
                          <a:spcPts val="0"/>
                        </a:spcBef>
                        <a:spcAft>
                          <a:spcPts val="0"/>
                        </a:spcAft>
                        <a:buNone/>
                      </a:pPr>
                      <a:r>
                        <a:rPr lang="en" u="sng"/>
                        <a:t>都市</a:t>
                      </a:r>
                      <a:endParaRPr sz="1200" u="sng"/>
                    </a:p>
                    <a:p>
                      <a:pPr indent="0" lvl="0" marL="0" rtl="0" algn="ctr">
                        <a:lnSpc>
                          <a:spcPct val="150000"/>
                        </a:lnSpc>
                        <a:spcBef>
                          <a:spcPts val="0"/>
                        </a:spcBef>
                        <a:spcAft>
                          <a:spcPts val="0"/>
                        </a:spcAft>
                        <a:buNone/>
                      </a:pPr>
                      <a:r>
                        <a:rPr lang="en" sz="1200">
                          <a:solidFill>
                            <a:srgbClr val="434343"/>
                          </a:solidFill>
                        </a:rPr>
                        <a:t>高教育水準</a:t>
                      </a:r>
                      <a:endParaRPr sz="1200">
                        <a:solidFill>
                          <a:srgbClr val="434343"/>
                        </a:solidFill>
                      </a:endParaRPr>
                    </a:p>
                    <a:p>
                      <a:pPr indent="0" lvl="0" marL="0" rtl="0" algn="ctr">
                        <a:lnSpc>
                          <a:spcPct val="150000"/>
                        </a:lnSpc>
                        <a:spcBef>
                          <a:spcPts val="0"/>
                        </a:spcBef>
                        <a:spcAft>
                          <a:spcPts val="0"/>
                        </a:spcAft>
                        <a:buNone/>
                      </a:pPr>
                      <a:r>
                        <a:rPr lang="en" sz="1200">
                          <a:solidFill>
                            <a:srgbClr val="434343"/>
                          </a:solidFill>
                        </a:rPr>
                        <a:t>高家庭年收入</a:t>
                      </a:r>
                      <a:endParaRPr sz="1200">
                        <a:solidFill>
                          <a:srgbClr val="434343"/>
                        </a:solidFill>
                      </a:endParaRPr>
                    </a:p>
                    <a:p>
                      <a:pPr indent="0" lvl="0" marL="0" rtl="0" algn="ctr">
                        <a:lnSpc>
                          <a:spcPct val="150000"/>
                        </a:lnSpc>
                        <a:spcBef>
                          <a:spcPts val="0"/>
                        </a:spcBef>
                        <a:spcAft>
                          <a:spcPts val="0"/>
                        </a:spcAft>
                        <a:buNone/>
                      </a:pPr>
                      <a:r>
                        <a:rPr lang="en" sz="1200">
                          <a:solidFill>
                            <a:srgbClr val="434343"/>
                          </a:solidFill>
                        </a:rPr>
                        <a:t>造訪生禽市場 (p=.002)</a:t>
                      </a:r>
                      <a:endParaRPr sz="1200">
                        <a:solidFill>
                          <a:srgbClr val="434343"/>
                        </a:solidFill>
                      </a:endParaRPr>
                    </a:p>
                    <a:p>
                      <a:pPr indent="0" lvl="0" marL="0" rtl="0" algn="ctr">
                        <a:lnSpc>
                          <a:spcPct val="115000"/>
                        </a:lnSpc>
                        <a:spcBef>
                          <a:spcPts val="0"/>
                        </a:spcBef>
                        <a:spcAft>
                          <a:spcPts val="0"/>
                        </a:spcAft>
                        <a:buNone/>
                      </a:pPr>
                      <a:r>
                        <a:t/>
                      </a:r>
                      <a:endParaRPr sz="1200"/>
                    </a:p>
                  </a:txBody>
                  <a:tcPr marT="91425" marB="91425" marR="91425" marL="91425"/>
                </a:tc>
              </a:tr>
            </a:tbl>
          </a:graphicData>
        </a:graphic>
      </p:graphicFrame>
      <p:graphicFrame>
        <p:nvGraphicFramePr>
          <p:cNvPr id="331" name="Google Shape;331;p42"/>
          <p:cNvGraphicFramePr/>
          <p:nvPr/>
        </p:nvGraphicFramePr>
        <p:xfrm>
          <a:off x="528375" y="3198182"/>
          <a:ext cx="3000000" cy="3000000"/>
        </p:xfrm>
        <a:graphic>
          <a:graphicData uri="http://schemas.openxmlformats.org/drawingml/2006/table">
            <a:tbl>
              <a:tblPr>
                <a:noFill/>
                <a:tableStyleId>{D2CEE8BD-2039-4FB8-9227-7B5CC15B352B}</a:tableStyleId>
              </a:tblPr>
              <a:tblGrid>
                <a:gridCol w="1362200"/>
                <a:gridCol w="483650"/>
                <a:gridCol w="764650"/>
                <a:gridCol w="1134000"/>
              </a:tblGrid>
              <a:tr h="100000">
                <a:tc>
                  <a:txBody>
                    <a:bodyPr/>
                    <a:lstStyle/>
                    <a:p>
                      <a:pPr indent="0" lvl="0" marL="0" rtl="0" algn="ctr">
                        <a:lnSpc>
                          <a:spcPct val="80000"/>
                        </a:lnSpc>
                        <a:spcBef>
                          <a:spcPts val="0"/>
                        </a:spcBef>
                        <a:spcAft>
                          <a:spcPts val="0"/>
                        </a:spcAft>
                        <a:buNone/>
                      </a:pPr>
                      <a:r>
                        <a:rPr lang="en" sz="1000">
                          <a:solidFill>
                            <a:schemeClr val="dk1"/>
                          </a:solidFill>
                        </a:rPr>
                        <a:t>單變項分析危險因子</a:t>
                      </a:r>
                      <a:endParaRPr sz="1000">
                        <a:solidFill>
                          <a:schemeClr val="dk1"/>
                        </a:solidFill>
                      </a:endParaRPr>
                    </a:p>
                  </a:txBody>
                  <a:tcPr marT="91425" marB="91425" marR="91425" marL="91425" anchor="ctr">
                    <a:solidFill>
                      <a:schemeClr val="dk2"/>
                    </a:solidFill>
                  </a:tcPr>
                </a:tc>
                <a:tc>
                  <a:txBody>
                    <a:bodyPr/>
                    <a:lstStyle/>
                    <a:p>
                      <a:pPr indent="0" lvl="0" marL="0" rtl="0" algn="ctr">
                        <a:lnSpc>
                          <a:spcPct val="80000"/>
                        </a:lnSpc>
                        <a:spcBef>
                          <a:spcPts val="0"/>
                        </a:spcBef>
                        <a:spcAft>
                          <a:spcPts val="0"/>
                        </a:spcAft>
                        <a:buNone/>
                      </a:pPr>
                      <a:r>
                        <a:rPr lang="en" sz="1000">
                          <a:solidFill>
                            <a:schemeClr val="dk1"/>
                          </a:solidFill>
                        </a:rPr>
                        <a:t>OR</a:t>
                      </a:r>
                      <a:endParaRPr sz="1000">
                        <a:solidFill>
                          <a:schemeClr val="dk1"/>
                        </a:solidFill>
                      </a:endParaRPr>
                    </a:p>
                  </a:txBody>
                  <a:tcPr marT="91425" marB="91425" marR="91425" marL="91425" anchor="ctr">
                    <a:solidFill>
                      <a:schemeClr val="dk2"/>
                    </a:solidFill>
                  </a:tcPr>
                </a:tc>
                <a:tc>
                  <a:txBody>
                    <a:bodyPr/>
                    <a:lstStyle/>
                    <a:p>
                      <a:pPr indent="0" lvl="0" marL="0" rtl="0" algn="ctr">
                        <a:lnSpc>
                          <a:spcPct val="80000"/>
                        </a:lnSpc>
                        <a:spcBef>
                          <a:spcPts val="0"/>
                        </a:spcBef>
                        <a:spcAft>
                          <a:spcPts val="0"/>
                        </a:spcAft>
                        <a:buNone/>
                      </a:pPr>
                      <a:r>
                        <a:rPr lang="en" sz="1000">
                          <a:solidFill>
                            <a:schemeClr val="dk1"/>
                          </a:solidFill>
                        </a:rPr>
                        <a:t>95%CI</a:t>
                      </a:r>
                      <a:endParaRPr sz="1000">
                        <a:solidFill>
                          <a:schemeClr val="dk1"/>
                        </a:solidFill>
                      </a:endParaRPr>
                    </a:p>
                  </a:txBody>
                  <a:tcPr marT="91425" marB="91425" marR="91425" marL="91425" anchor="ctr">
                    <a:solidFill>
                      <a:schemeClr val="dk2"/>
                    </a:solidFill>
                  </a:tcPr>
                </a:tc>
                <a:tc>
                  <a:txBody>
                    <a:bodyPr/>
                    <a:lstStyle/>
                    <a:p>
                      <a:pPr indent="0" lvl="0" marL="0" rtl="0" algn="ctr">
                        <a:lnSpc>
                          <a:spcPct val="80000"/>
                        </a:lnSpc>
                        <a:spcBef>
                          <a:spcPts val="0"/>
                        </a:spcBef>
                        <a:spcAft>
                          <a:spcPts val="0"/>
                        </a:spcAft>
                        <a:buNone/>
                      </a:pPr>
                      <a:r>
                        <a:rPr lang="en" sz="1000">
                          <a:solidFill>
                            <a:schemeClr val="dk1"/>
                          </a:solidFill>
                        </a:rPr>
                        <a:t>p-value</a:t>
                      </a:r>
                      <a:endParaRPr sz="1000">
                        <a:solidFill>
                          <a:schemeClr val="dk1"/>
                        </a:solidFill>
                      </a:endParaRPr>
                    </a:p>
                  </a:txBody>
                  <a:tcPr marT="91425" marB="91425" marR="91425" marL="91425" anchor="ctr">
                    <a:lnR cap="flat" cmpd="sng" w="9525">
                      <a:solidFill>
                        <a:srgbClr val="9E9E9E"/>
                      </a:solidFill>
                      <a:prstDash val="solid"/>
                      <a:round/>
                      <a:headEnd len="sm" w="sm" type="none"/>
                      <a:tailEnd len="sm" w="sm" type="none"/>
                    </a:lnR>
                    <a:solidFill>
                      <a:schemeClr val="dk2"/>
                    </a:solidFill>
                  </a:tcPr>
                </a:tc>
              </a:tr>
              <a:tr h="156950">
                <a:tc>
                  <a:txBody>
                    <a:bodyPr/>
                    <a:lstStyle/>
                    <a:p>
                      <a:pPr indent="0" lvl="0" marL="0" rtl="0" algn="ctr">
                        <a:lnSpc>
                          <a:spcPct val="80000"/>
                        </a:lnSpc>
                        <a:spcBef>
                          <a:spcPts val="0"/>
                        </a:spcBef>
                        <a:spcAft>
                          <a:spcPts val="0"/>
                        </a:spcAft>
                        <a:buNone/>
                      </a:pPr>
                      <a:r>
                        <a:rPr lang="en" sz="1000">
                          <a:solidFill>
                            <a:srgbClr val="FF0000"/>
                          </a:solidFill>
                        </a:rPr>
                        <a:t>直接接觸病／死禽</a:t>
                      </a:r>
                      <a:endParaRPr sz="1000">
                        <a:solidFill>
                          <a:srgbClr val="FF0000"/>
                        </a:solidFill>
                      </a:endParaRPr>
                    </a:p>
                  </a:txBody>
                  <a:tcPr marT="91425" marB="91425" marR="91425" marL="91425" anchor="ctr"/>
                </a:tc>
                <a:tc>
                  <a:txBody>
                    <a:bodyPr/>
                    <a:lstStyle/>
                    <a:p>
                      <a:pPr indent="0" lvl="0" marL="0" rtl="0" algn="l">
                        <a:lnSpc>
                          <a:spcPct val="80000"/>
                        </a:lnSpc>
                        <a:spcBef>
                          <a:spcPts val="0"/>
                        </a:spcBef>
                        <a:spcAft>
                          <a:spcPts val="0"/>
                        </a:spcAft>
                        <a:buNone/>
                      </a:pPr>
                      <a:r>
                        <a:rPr lang="en" sz="1000"/>
                        <a:t>29.8</a:t>
                      </a:r>
                      <a:endParaRPr sz="1000"/>
                    </a:p>
                  </a:txBody>
                  <a:tcPr marT="91425" marB="91425" marR="91425" marL="91425" anchor="ctr"/>
                </a:tc>
                <a:tc>
                  <a:txBody>
                    <a:bodyPr/>
                    <a:lstStyle/>
                    <a:p>
                      <a:pPr indent="0" lvl="0" marL="0" rtl="0" algn="ctr">
                        <a:lnSpc>
                          <a:spcPct val="80000"/>
                        </a:lnSpc>
                        <a:spcBef>
                          <a:spcPts val="0"/>
                        </a:spcBef>
                        <a:spcAft>
                          <a:spcPts val="0"/>
                        </a:spcAft>
                        <a:buNone/>
                      </a:pPr>
                      <a:r>
                        <a:rPr lang="en" sz="1000"/>
                        <a:t>3.7</a:t>
                      </a:r>
                      <a:r>
                        <a:rPr lang="en" sz="1000"/>
                        <a:t>, 241.5</a:t>
                      </a:r>
                      <a:endParaRPr sz="1000"/>
                    </a:p>
                  </a:txBody>
                  <a:tcPr marT="91425" marB="91425" marR="91425" marL="91425" anchor="ctr"/>
                </a:tc>
                <a:tc>
                  <a:txBody>
                    <a:bodyPr/>
                    <a:lstStyle/>
                    <a:p>
                      <a:pPr indent="0" lvl="0" marL="0" rtl="0" algn="ctr">
                        <a:lnSpc>
                          <a:spcPct val="80000"/>
                        </a:lnSpc>
                        <a:spcBef>
                          <a:spcPts val="0"/>
                        </a:spcBef>
                        <a:spcAft>
                          <a:spcPts val="0"/>
                        </a:spcAft>
                        <a:buNone/>
                      </a:pPr>
                      <a:r>
                        <a:rPr lang="en" sz="1000"/>
                        <a:t>.0001</a:t>
                      </a:r>
                      <a:endParaRPr sz="1000"/>
                    </a:p>
                  </a:txBody>
                  <a:tcPr marT="91425" marB="91425" marR="91425" marL="91425" anchor="ctr">
                    <a:lnR cap="flat" cmpd="sng" w="9525">
                      <a:solidFill>
                        <a:srgbClr val="9E9E9E"/>
                      </a:solidFill>
                      <a:prstDash val="solid"/>
                      <a:round/>
                      <a:headEnd len="sm" w="sm" type="none"/>
                      <a:tailEnd len="sm" w="sm" type="none"/>
                    </a:lnR>
                  </a:tcPr>
                </a:tc>
              </a:tr>
              <a:tr h="100000">
                <a:tc>
                  <a:txBody>
                    <a:bodyPr/>
                    <a:lstStyle/>
                    <a:p>
                      <a:pPr indent="0" lvl="0" marL="0" rtl="0" algn="ctr">
                        <a:lnSpc>
                          <a:spcPct val="80000"/>
                        </a:lnSpc>
                        <a:spcBef>
                          <a:spcPts val="0"/>
                        </a:spcBef>
                        <a:spcAft>
                          <a:spcPts val="0"/>
                        </a:spcAft>
                        <a:buNone/>
                      </a:pPr>
                      <a:r>
                        <a:rPr lang="en" sz="1000">
                          <a:solidFill>
                            <a:srgbClr val="FF0000"/>
                          </a:solidFill>
                        </a:rPr>
                        <a:t>造訪生禽市場</a:t>
                      </a:r>
                      <a:endParaRPr sz="1000"/>
                    </a:p>
                  </a:txBody>
                  <a:tcPr marT="91425" marB="91425" marR="91425" marL="91425" anchor="ctr">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000"/>
                        <a:t>11.3</a:t>
                      </a:r>
                      <a:endParaRPr sz="1000"/>
                    </a:p>
                  </a:txBody>
                  <a:tcPr marT="91425" marB="91425" marR="91425" marL="91425" anchor="ctr">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000"/>
                        <a:t>2</a:t>
                      </a:r>
                      <a:r>
                        <a:rPr lang="en" sz="1000"/>
                        <a:t>.2, 58.5</a:t>
                      </a:r>
                      <a:endParaRPr sz="1000"/>
                    </a:p>
                  </a:txBody>
                  <a:tcPr marT="91425" marB="91425" marR="91425" marL="91425" anchor="ctr">
                    <a:lnB cap="flat" cmpd="sng" w="9525">
                      <a:solidFill>
                        <a:srgbClr val="666666"/>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000"/>
                        <a:t>.004</a:t>
                      </a:r>
                      <a:endParaRPr sz="1000"/>
                    </a:p>
                  </a:txBody>
                  <a:tcPr marT="91425" marB="91425" marR="91425" marL="91425" anchor="ctr">
                    <a:lnR cap="flat" cmpd="sng" w="9525">
                      <a:solidFill>
                        <a:srgbClr val="9E9E9E"/>
                      </a:solidFill>
                      <a:prstDash val="solid"/>
                      <a:round/>
                      <a:headEnd len="sm" w="sm" type="none"/>
                      <a:tailEnd len="sm" w="sm" type="none"/>
                    </a:lnR>
                    <a:lnB cap="flat" cmpd="sng" w="9525">
                      <a:solidFill>
                        <a:srgbClr val="666666"/>
                      </a:solidFill>
                      <a:prstDash val="solid"/>
                      <a:round/>
                      <a:headEnd len="sm" w="sm" type="none"/>
                      <a:tailEnd len="sm" w="sm" type="none"/>
                    </a:lnB>
                  </a:tcPr>
                </a:tc>
              </a:tr>
              <a:tr h="100000">
                <a:tc>
                  <a:txBody>
                    <a:bodyPr/>
                    <a:lstStyle/>
                    <a:p>
                      <a:pPr indent="0" lvl="0" marL="0" rtl="0" algn="ctr">
                        <a:lnSpc>
                          <a:spcPct val="80000"/>
                        </a:lnSpc>
                        <a:spcBef>
                          <a:spcPts val="0"/>
                        </a:spcBef>
                        <a:spcAft>
                          <a:spcPts val="0"/>
                        </a:spcAft>
                        <a:buNone/>
                      </a:pPr>
                      <a:r>
                        <a:rPr lang="en" sz="1000">
                          <a:solidFill>
                            <a:schemeClr val="dk1"/>
                          </a:solidFill>
                        </a:rPr>
                        <a:t>多變項分析危險因子</a:t>
                      </a:r>
                      <a:endParaRPr b="1" sz="1000">
                        <a:solidFill>
                          <a:schemeClr val="dk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ctr">
                        <a:lnSpc>
                          <a:spcPct val="80000"/>
                        </a:lnSpc>
                        <a:spcBef>
                          <a:spcPts val="0"/>
                        </a:spcBef>
                        <a:spcAft>
                          <a:spcPts val="0"/>
                        </a:spcAft>
                        <a:buNone/>
                      </a:pPr>
                      <a:r>
                        <a:rPr lang="en" sz="1000">
                          <a:solidFill>
                            <a:schemeClr val="dk1"/>
                          </a:solidFill>
                        </a:rPr>
                        <a:t>OR</a:t>
                      </a:r>
                      <a:endParaRPr sz="1000">
                        <a:solidFill>
                          <a:schemeClr val="dk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2"/>
                    </a:solidFill>
                  </a:tcPr>
                </a:tc>
                <a:tc>
                  <a:txBody>
                    <a:bodyPr/>
                    <a:lstStyle/>
                    <a:p>
                      <a:pPr indent="0" lvl="0" marL="0" rtl="0" algn="ctr">
                        <a:lnSpc>
                          <a:spcPct val="80000"/>
                        </a:lnSpc>
                        <a:spcBef>
                          <a:spcPts val="0"/>
                        </a:spcBef>
                        <a:spcAft>
                          <a:spcPts val="0"/>
                        </a:spcAft>
                        <a:buNone/>
                      </a:pPr>
                      <a:r>
                        <a:rPr lang="en" sz="1000">
                          <a:solidFill>
                            <a:schemeClr val="dk1"/>
                          </a:solidFill>
                        </a:rPr>
                        <a:t>95%CI</a:t>
                      </a:r>
                      <a:endParaRPr sz="1000">
                        <a:solidFill>
                          <a:schemeClr val="dk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2"/>
                    </a:solidFill>
                  </a:tcPr>
                </a:tc>
                <a:tc>
                  <a:txBody>
                    <a:bodyPr/>
                    <a:lstStyle/>
                    <a:p>
                      <a:pPr indent="0" lvl="0" marL="0" rtl="0" algn="ctr">
                        <a:lnSpc>
                          <a:spcPct val="80000"/>
                        </a:lnSpc>
                        <a:spcBef>
                          <a:spcPts val="0"/>
                        </a:spcBef>
                        <a:spcAft>
                          <a:spcPts val="0"/>
                        </a:spcAft>
                        <a:buNone/>
                      </a:pPr>
                      <a:r>
                        <a:rPr lang="en" sz="1000">
                          <a:solidFill>
                            <a:schemeClr val="dk1"/>
                          </a:solidFill>
                        </a:rPr>
                        <a:t>p-value</a:t>
                      </a:r>
                      <a:endParaRPr sz="1000">
                        <a:solidFill>
                          <a:schemeClr val="dk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solidFill>
                      <a:schemeClr val="dk2"/>
                    </a:solidFill>
                  </a:tcPr>
                </a:tc>
              </a:tr>
              <a:tr h="100000">
                <a:tc>
                  <a:txBody>
                    <a:bodyPr/>
                    <a:lstStyle/>
                    <a:p>
                      <a:pPr indent="0" lvl="0" marL="0" rtl="0" algn="ctr">
                        <a:lnSpc>
                          <a:spcPct val="80000"/>
                        </a:lnSpc>
                        <a:spcBef>
                          <a:spcPts val="0"/>
                        </a:spcBef>
                        <a:spcAft>
                          <a:spcPts val="0"/>
                        </a:spcAft>
                        <a:buNone/>
                      </a:pPr>
                      <a:r>
                        <a:rPr lang="en" sz="1000">
                          <a:solidFill>
                            <a:srgbClr val="FF0000"/>
                          </a:solidFill>
                        </a:rPr>
                        <a:t>直接接觸病／死禽</a:t>
                      </a:r>
                      <a:endParaRPr sz="1000">
                        <a:solidFill>
                          <a:srgbClr val="FF0000"/>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80000"/>
                        </a:lnSpc>
                        <a:spcBef>
                          <a:spcPts val="0"/>
                        </a:spcBef>
                        <a:spcAft>
                          <a:spcPts val="0"/>
                        </a:spcAft>
                        <a:buNone/>
                      </a:pPr>
                      <a:r>
                        <a:rPr lang="en" sz="1000"/>
                        <a:t>67.3</a:t>
                      </a:r>
                      <a:endParaRPr sz="1000"/>
                    </a:p>
                  </a:txBody>
                  <a:tcPr marT="91425" marB="91425" marR="91425" marL="91425" anchor="ctr">
                    <a:lnL cap="flat" cmpd="sng" w="9525">
                      <a:solidFill>
                        <a:srgbClr val="9E9E9E"/>
                      </a:solidFill>
                      <a:prstDash val="solid"/>
                      <a:round/>
                      <a:headEnd len="sm" w="sm" type="none"/>
                      <a:tailEnd len="sm" w="sm" type="none"/>
                    </a:lnL>
                    <a:lnT cap="flat" cmpd="sng" w="9525">
                      <a:solidFill>
                        <a:srgbClr val="666666"/>
                      </a:solidFill>
                      <a:prstDash val="solid"/>
                      <a:round/>
                      <a:headEnd len="sm" w="sm" type="none"/>
                      <a:tailEnd len="sm" w="sm" type="none"/>
                    </a:lnT>
                  </a:tcPr>
                </a:tc>
                <a:tc>
                  <a:txBody>
                    <a:bodyPr/>
                    <a:lstStyle/>
                    <a:p>
                      <a:pPr indent="0" lvl="0" marL="0" rtl="0" algn="ctr">
                        <a:lnSpc>
                          <a:spcPct val="80000"/>
                        </a:lnSpc>
                        <a:spcBef>
                          <a:spcPts val="0"/>
                        </a:spcBef>
                        <a:spcAft>
                          <a:spcPts val="0"/>
                        </a:spcAft>
                        <a:buNone/>
                      </a:pPr>
                      <a:r>
                        <a:rPr lang="en" sz="1000"/>
                        <a:t>5.8, 783.8</a:t>
                      </a:r>
                      <a:endParaRPr sz="1000"/>
                    </a:p>
                  </a:txBody>
                  <a:tcPr marT="91425" marB="91425" marR="91425" marL="91425" anchor="ctr">
                    <a:lnT cap="flat" cmpd="sng" w="9525">
                      <a:solidFill>
                        <a:srgbClr val="666666"/>
                      </a:solidFill>
                      <a:prstDash val="solid"/>
                      <a:round/>
                      <a:headEnd len="sm" w="sm" type="none"/>
                      <a:tailEnd len="sm" w="sm" type="none"/>
                    </a:lnT>
                  </a:tcPr>
                </a:tc>
                <a:tc>
                  <a:txBody>
                    <a:bodyPr/>
                    <a:lstStyle/>
                    <a:p>
                      <a:pPr indent="0" lvl="0" marL="0" rtl="0" algn="ctr">
                        <a:lnSpc>
                          <a:spcPct val="80000"/>
                        </a:lnSpc>
                        <a:spcBef>
                          <a:spcPts val="0"/>
                        </a:spcBef>
                        <a:spcAft>
                          <a:spcPts val="0"/>
                        </a:spcAft>
                        <a:buNone/>
                      </a:pPr>
                      <a:r>
                        <a:rPr lang="en" sz="1000"/>
                        <a:t>.001</a:t>
                      </a:r>
                      <a:endParaRPr sz="1000"/>
                    </a:p>
                  </a:txBody>
                  <a:tcPr marT="91425" marB="91425" marR="91425" marL="91425" anchor="ctr">
                    <a:lnR cap="flat" cmpd="sng" w="9525">
                      <a:solidFill>
                        <a:srgbClr val="9E9E9E"/>
                      </a:solidFill>
                      <a:prstDash val="solid"/>
                      <a:round/>
                      <a:headEnd len="sm" w="sm" type="none"/>
                      <a:tailEnd len="sm" w="sm" type="none"/>
                    </a:lnR>
                    <a:lnT cap="flat" cmpd="sng" w="9525">
                      <a:solidFill>
                        <a:srgbClr val="666666"/>
                      </a:solidFill>
                      <a:prstDash val="solid"/>
                      <a:round/>
                      <a:headEnd len="sm" w="sm" type="none"/>
                      <a:tailEnd len="sm" w="sm" type="none"/>
                    </a:lnT>
                  </a:tcPr>
                </a:tc>
              </a:tr>
              <a:tr h="100000">
                <a:tc>
                  <a:txBody>
                    <a:bodyPr/>
                    <a:lstStyle/>
                    <a:p>
                      <a:pPr indent="0" lvl="0" marL="0" rtl="0" algn="ctr">
                        <a:lnSpc>
                          <a:spcPct val="80000"/>
                        </a:lnSpc>
                        <a:spcBef>
                          <a:spcPts val="0"/>
                        </a:spcBef>
                        <a:spcAft>
                          <a:spcPts val="0"/>
                        </a:spcAft>
                        <a:buNone/>
                      </a:pPr>
                      <a:r>
                        <a:rPr lang="en" sz="1000">
                          <a:solidFill>
                            <a:srgbClr val="FF0000"/>
                          </a:solidFill>
                        </a:rPr>
                        <a:t>造訪生禽市場</a:t>
                      </a:r>
                      <a:endParaRPr sz="1000">
                        <a:solidFill>
                          <a:srgbClr val="FF0000"/>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lnSpc>
                          <a:spcPct val="80000"/>
                        </a:lnSpc>
                        <a:spcBef>
                          <a:spcPts val="0"/>
                        </a:spcBef>
                        <a:spcAft>
                          <a:spcPts val="0"/>
                        </a:spcAft>
                        <a:buNone/>
                      </a:pPr>
                      <a:r>
                        <a:rPr lang="en" sz="1000"/>
                        <a:t>25.4</a:t>
                      </a:r>
                      <a:endParaRPr sz="1000"/>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lnSpc>
                          <a:spcPct val="80000"/>
                        </a:lnSpc>
                        <a:spcBef>
                          <a:spcPts val="0"/>
                        </a:spcBef>
                        <a:spcAft>
                          <a:spcPts val="0"/>
                        </a:spcAft>
                        <a:buNone/>
                      </a:pPr>
                      <a:r>
                        <a:rPr lang="en" sz="1000"/>
                        <a:t>2.4, 274.3</a:t>
                      </a:r>
                      <a:endParaRPr sz="1000"/>
                    </a:p>
                  </a:txBody>
                  <a:tcPr marT="91425" marB="91425" marR="91425" marL="91425" anchor="ctr"/>
                </a:tc>
                <a:tc>
                  <a:txBody>
                    <a:bodyPr/>
                    <a:lstStyle/>
                    <a:p>
                      <a:pPr indent="0" lvl="0" marL="0" rtl="0" algn="ctr">
                        <a:lnSpc>
                          <a:spcPct val="80000"/>
                        </a:lnSpc>
                        <a:spcBef>
                          <a:spcPts val="0"/>
                        </a:spcBef>
                        <a:spcAft>
                          <a:spcPts val="0"/>
                        </a:spcAft>
                        <a:buNone/>
                      </a:pPr>
                      <a:r>
                        <a:rPr lang="en" sz="1000"/>
                        <a:t>.008</a:t>
                      </a:r>
                      <a:endParaRPr sz="1000"/>
                    </a:p>
                  </a:txBody>
                  <a:tcPr marT="91425" marB="91425" marR="91425" marL="91425" anchor="ctr">
                    <a:lnR cap="flat" cmpd="sng" w="9525">
                      <a:solidFill>
                        <a:srgbClr val="9E9E9E"/>
                      </a:solidFill>
                      <a:prstDash val="solid"/>
                      <a:round/>
                      <a:headEnd len="sm" w="sm" type="none"/>
                      <a:tailEnd len="sm" w="sm" type="none"/>
                    </a:lnR>
                  </a:tcPr>
                </a:tc>
              </a:tr>
            </a:tbl>
          </a:graphicData>
        </a:graphic>
      </p:graphicFrame>
      <p:sp>
        <p:nvSpPr>
          <p:cNvPr id="332" name="Google Shape;332;p42"/>
          <p:cNvSpPr txBox="1"/>
          <p:nvPr/>
        </p:nvSpPr>
        <p:spPr>
          <a:xfrm>
            <a:off x="528363" y="2848675"/>
            <a:ext cx="1265700" cy="3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僅對農村的分析</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type="title"/>
          </p:nvPr>
        </p:nvSpPr>
        <p:spPr>
          <a:xfrm>
            <a:off x="720100" y="29260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偏差來源及影響</a:t>
            </a:r>
            <a:endParaRPr/>
          </a:p>
        </p:txBody>
      </p:sp>
      <p:graphicFrame>
        <p:nvGraphicFramePr>
          <p:cNvPr id="338" name="Google Shape;338;p43"/>
          <p:cNvGraphicFramePr/>
          <p:nvPr/>
        </p:nvGraphicFramePr>
        <p:xfrm>
          <a:off x="400925" y="2573743"/>
          <a:ext cx="3000000" cy="3000000"/>
        </p:xfrm>
        <a:graphic>
          <a:graphicData uri="http://schemas.openxmlformats.org/drawingml/2006/table">
            <a:tbl>
              <a:tblPr>
                <a:noFill/>
                <a:tableStyleId>{D2CEE8BD-2039-4FB8-9227-7B5CC15B352B}</a:tableStyleId>
              </a:tblPr>
              <a:tblGrid>
                <a:gridCol w="4144625"/>
                <a:gridCol w="4197500"/>
              </a:tblGrid>
              <a:tr h="100000">
                <a:tc>
                  <a:txBody>
                    <a:bodyPr/>
                    <a:lstStyle/>
                    <a:p>
                      <a:pPr indent="0" lvl="0" marL="0" rtl="0" algn="ctr">
                        <a:lnSpc>
                          <a:spcPct val="115000"/>
                        </a:lnSpc>
                        <a:spcBef>
                          <a:spcPts val="0"/>
                        </a:spcBef>
                        <a:spcAft>
                          <a:spcPts val="0"/>
                        </a:spcAft>
                        <a:buNone/>
                      </a:pPr>
                      <a:r>
                        <a:rPr b="1" lang="en" sz="1600">
                          <a:solidFill>
                            <a:schemeClr val="dk1"/>
                          </a:solidFill>
                        </a:rPr>
                        <a:t>CASE </a:t>
                      </a:r>
                      <a:r>
                        <a:rPr b="1" lang="en" sz="1600">
                          <a:solidFill>
                            <a:schemeClr val="dk1"/>
                          </a:solidFill>
                        </a:rPr>
                        <a:t>1-1 (1997)</a:t>
                      </a:r>
                      <a:endParaRPr sz="1600">
                        <a:solidFill>
                          <a:schemeClr val="dk1"/>
                        </a:solidFill>
                      </a:endParaRPr>
                    </a:p>
                  </a:txBody>
                  <a:tcPr marT="91425" marB="91425" marR="91425" marL="91425">
                    <a:solidFill>
                      <a:srgbClr val="CC4125">
                        <a:alpha val="55800"/>
                      </a:srgbClr>
                    </a:solidFill>
                  </a:tcPr>
                </a:tc>
                <a:tc>
                  <a:txBody>
                    <a:bodyPr/>
                    <a:lstStyle/>
                    <a:p>
                      <a:pPr indent="0" lvl="0" marL="0" rtl="0" algn="ctr">
                        <a:lnSpc>
                          <a:spcPct val="115000"/>
                        </a:lnSpc>
                        <a:spcBef>
                          <a:spcPts val="0"/>
                        </a:spcBef>
                        <a:spcAft>
                          <a:spcPts val="0"/>
                        </a:spcAft>
                        <a:buNone/>
                      </a:pPr>
                      <a:r>
                        <a:rPr b="1" lang="en" sz="1600">
                          <a:solidFill>
                            <a:schemeClr val="dk1"/>
                          </a:solidFill>
                        </a:rPr>
                        <a:t>CASE </a:t>
                      </a:r>
                      <a:r>
                        <a:rPr b="1" lang="en" sz="1600">
                          <a:solidFill>
                            <a:schemeClr val="dk1"/>
                          </a:solidFill>
                        </a:rPr>
                        <a:t>1-2 (2009)</a:t>
                      </a:r>
                      <a:endParaRPr b="1" sz="1600">
                        <a:solidFill>
                          <a:schemeClr val="dk1"/>
                        </a:solidFill>
                      </a:endParaRPr>
                    </a:p>
                  </a:txBody>
                  <a:tcPr marT="91425" marB="91425" marR="91425" marL="91425">
                    <a:solidFill>
                      <a:schemeClr val="dk2"/>
                    </a:solidFill>
                  </a:tcPr>
                </a:tc>
              </a:tr>
              <a:tr h="780425">
                <a:tc>
                  <a:txBody>
                    <a:bodyPr/>
                    <a:lstStyle/>
                    <a:p>
                      <a:pPr indent="-317500" lvl="0" marL="457200" rtl="0" algn="l">
                        <a:lnSpc>
                          <a:spcPct val="150000"/>
                        </a:lnSpc>
                        <a:spcBef>
                          <a:spcPts val="0"/>
                        </a:spcBef>
                        <a:spcAft>
                          <a:spcPts val="0"/>
                        </a:spcAft>
                        <a:buSzPts val="1400"/>
                        <a:buChar char="●"/>
                      </a:pPr>
                      <a:r>
                        <a:rPr lang="en"/>
                        <a:t>媒體的猜測</a:t>
                      </a:r>
                      <a:endParaRPr/>
                    </a:p>
                    <a:p>
                      <a:pPr indent="0" lvl="0" marL="457200" rtl="0" algn="l">
                        <a:lnSpc>
                          <a:spcPct val="150000"/>
                        </a:lnSpc>
                        <a:spcBef>
                          <a:spcPts val="0"/>
                        </a:spcBef>
                        <a:spcAft>
                          <a:spcPts val="0"/>
                        </a:spcAft>
                        <a:buNone/>
                      </a:pPr>
                      <a:r>
                        <a:rPr lang="en" sz="1300">
                          <a:solidFill>
                            <a:schemeClr val="dk2"/>
                          </a:solidFill>
                        </a:rPr>
                        <a:t>→ 可能造成特定暴露的回憶偏差，高估暴露影響</a:t>
                      </a:r>
                      <a:endParaRPr sz="1300">
                        <a:solidFill>
                          <a:schemeClr val="dk2"/>
                        </a:solidFill>
                      </a:endParaRPr>
                    </a:p>
                    <a:p>
                      <a:pPr indent="-317500" lvl="0" marL="457200" rtl="0" algn="l">
                        <a:lnSpc>
                          <a:spcPct val="150000"/>
                        </a:lnSpc>
                        <a:spcBef>
                          <a:spcPts val="0"/>
                        </a:spcBef>
                        <a:spcAft>
                          <a:spcPts val="0"/>
                        </a:spcAft>
                        <a:buSzPts val="1400"/>
                        <a:buChar char="●"/>
                      </a:pPr>
                      <a:r>
                        <a:rPr lang="en"/>
                        <a:t>使用3種語言進行問卷</a:t>
                      </a:r>
                      <a:endParaRPr/>
                    </a:p>
                  </a:txBody>
                  <a:tcPr marT="91425" marB="91425" marR="91425" marL="91425" anchor="ctr">
                    <a:solidFill>
                      <a:srgbClr val="F4CCCC"/>
                    </a:solidFill>
                  </a:tcPr>
                </a:tc>
                <a:tc>
                  <a:txBody>
                    <a:bodyPr/>
                    <a:lstStyle/>
                    <a:p>
                      <a:pPr indent="-317500" lvl="0" marL="457200" rtl="0" algn="l">
                        <a:lnSpc>
                          <a:spcPct val="150000"/>
                        </a:lnSpc>
                        <a:spcBef>
                          <a:spcPts val="0"/>
                        </a:spcBef>
                        <a:spcAft>
                          <a:spcPts val="0"/>
                        </a:spcAft>
                        <a:buSzPts val="1400"/>
                        <a:buChar char="●"/>
                      </a:pPr>
                      <a:r>
                        <a:rPr lang="en"/>
                        <a:t>此研究回溯時間較久</a:t>
                      </a:r>
                      <a:r>
                        <a:rPr lang="en" sz="1300">
                          <a:solidFill>
                            <a:schemeClr val="dk2"/>
                          </a:solidFill>
                        </a:rPr>
                        <a:t>→ 回憶偏差</a:t>
                      </a:r>
                      <a:endParaRPr sz="1300">
                        <a:solidFill>
                          <a:schemeClr val="dk2"/>
                        </a:solidFill>
                      </a:endParaRPr>
                    </a:p>
                    <a:p>
                      <a:pPr indent="-317500" lvl="0" marL="457200" rtl="0" algn="l">
                        <a:lnSpc>
                          <a:spcPct val="150000"/>
                        </a:lnSpc>
                        <a:spcBef>
                          <a:spcPts val="0"/>
                        </a:spcBef>
                        <a:spcAft>
                          <a:spcPts val="0"/>
                        </a:spcAft>
                        <a:buSzPts val="1400"/>
                        <a:buChar char="●"/>
                      </a:pPr>
                      <a:r>
                        <a:rPr lang="en"/>
                        <a:t>病例數量：農村＞都市 </a:t>
                      </a:r>
                      <a:r>
                        <a:rPr lang="en" sz="1300">
                          <a:solidFill>
                            <a:schemeClr val="dk2"/>
                          </a:solidFill>
                        </a:rPr>
                        <a:t>→ 城市患者檢定力不足</a:t>
                      </a:r>
                      <a:endParaRPr sz="1300">
                        <a:solidFill>
                          <a:schemeClr val="dk2"/>
                        </a:solidFill>
                      </a:endParaRPr>
                    </a:p>
                    <a:p>
                      <a:pPr indent="-317500" lvl="0" marL="457200" rtl="0" algn="l">
                        <a:lnSpc>
                          <a:spcPct val="150000"/>
                        </a:lnSpc>
                        <a:spcBef>
                          <a:spcPts val="0"/>
                        </a:spcBef>
                        <a:spcAft>
                          <a:spcPts val="0"/>
                        </a:spcAft>
                        <a:buSzPts val="1400"/>
                        <a:buChar char="●"/>
                      </a:pPr>
                      <a:r>
                        <a:rPr lang="en"/>
                        <a:t>對照組：病例發生時未收集其暴露</a:t>
                      </a:r>
                      <a:endParaRPr/>
                    </a:p>
                    <a:p>
                      <a:pPr indent="0" lvl="0" marL="457200" rtl="0" algn="l">
                        <a:lnSpc>
                          <a:spcPct val="150000"/>
                        </a:lnSpc>
                        <a:spcBef>
                          <a:spcPts val="0"/>
                        </a:spcBef>
                        <a:spcAft>
                          <a:spcPts val="0"/>
                        </a:spcAft>
                        <a:buNone/>
                      </a:pPr>
                      <a:r>
                        <a:rPr lang="en" sz="1300">
                          <a:solidFill>
                            <a:schemeClr val="dk2"/>
                          </a:solidFill>
                        </a:rPr>
                        <a:t>→ 回憶偏差、錯誤分類 → 高估或低估暴露的風險</a:t>
                      </a:r>
                      <a:endParaRPr sz="1300">
                        <a:solidFill>
                          <a:schemeClr val="dk2"/>
                        </a:solidFill>
                      </a:endParaRPr>
                    </a:p>
                    <a:p>
                      <a:pPr indent="-317500" lvl="0" marL="457200" rtl="0" algn="l">
                        <a:lnSpc>
                          <a:spcPct val="150000"/>
                        </a:lnSpc>
                        <a:spcBef>
                          <a:spcPts val="0"/>
                        </a:spcBef>
                        <a:spcAft>
                          <a:spcPts val="0"/>
                        </a:spcAft>
                        <a:buSzPts val="1400"/>
                        <a:buChar char="●"/>
                      </a:pPr>
                      <a:r>
                        <a:rPr lang="en"/>
                        <a:t>不知道疫苗實際的接種率如何</a:t>
                      </a:r>
                      <a:endParaRPr/>
                    </a:p>
                  </a:txBody>
                  <a:tcPr marT="91425" marB="91425" marR="91425" marL="91425" anchor="ctr">
                    <a:solidFill>
                      <a:srgbClr val="C9DAF8"/>
                    </a:solidFill>
                  </a:tcPr>
                </a:tc>
              </a:tr>
            </a:tbl>
          </a:graphicData>
        </a:graphic>
      </p:graphicFrame>
      <p:sp>
        <p:nvSpPr>
          <p:cNvPr id="339" name="Google Shape;339;p43"/>
          <p:cNvSpPr txBox="1"/>
          <p:nvPr/>
        </p:nvSpPr>
        <p:spPr>
          <a:xfrm>
            <a:off x="720100" y="865300"/>
            <a:ext cx="7908600" cy="14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選擇偏差</a:t>
            </a:r>
            <a:endParaRPr/>
          </a:p>
          <a:p>
            <a:pPr indent="-279400" lvl="1" marL="914400" rtl="0" algn="l">
              <a:lnSpc>
                <a:spcPct val="115000"/>
              </a:lnSpc>
              <a:spcBef>
                <a:spcPts val="0"/>
              </a:spcBef>
              <a:spcAft>
                <a:spcPts val="0"/>
              </a:spcAft>
              <a:buSzPts val="800"/>
              <a:buChar char="○"/>
            </a:pPr>
            <a:r>
              <a:rPr lang="en"/>
              <a:t>病例個案與鄰居間在某些暴露因子會有較高的相似性</a:t>
            </a:r>
            <a:endParaRPr/>
          </a:p>
          <a:p>
            <a:pPr indent="0" lvl="0" marL="0" rtl="0" algn="l">
              <a:lnSpc>
                <a:spcPct val="50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回憶偏差</a:t>
            </a:r>
            <a:endParaRPr/>
          </a:p>
          <a:p>
            <a:pPr indent="-279400" lvl="1" marL="914400" rtl="0" algn="l">
              <a:lnSpc>
                <a:spcPct val="115000"/>
              </a:lnSpc>
              <a:spcBef>
                <a:spcPts val="0"/>
              </a:spcBef>
              <a:spcAft>
                <a:spcPts val="0"/>
              </a:spcAft>
              <a:buSzPts val="800"/>
              <a:buChar char="○"/>
            </a:pPr>
            <a:r>
              <a:rPr lang="en"/>
              <a:t>病例組有較多訪談代理人</a:t>
            </a:r>
            <a:endParaRPr/>
          </a:p>
          <a:p>
            <a:pPr indent="0" lvl="0" marL="0" rtl="0" algn="l">
              <a:lnSpc>
                <a:spcPct val="50000"/>
              </a:lnSpc>
              <a:spcBef>
                <a:spcPts val="0"/>
              </a:spcBef>
              <a:spcAft>
                <a:spcPts val="0"/>
              </a:spcAft>
              <a:buNone/>
            </a:pPr>
            <a:r>
              <a:t/>
            </a:r>
            <a:endParaRPr/>
          </a:p>
          <a:p>
            <a:pPr indent="0" lvl="0" marL="0" rtl="0" algn="l">
              <a:lnSpc>
                <a:spcPct val="50000"/>
              </a:lnSpc>
              <a:spcBef>
                <a:spcPts val="0"/>
              </a:spcBef>
              <a:spcAft>
                <a:spcPts val="0"/>
              </a:spcAft>
              <a:buNone/>
            </a:pPr>
            <a:r>
              <a:t/>
            </a:r>
            <a:endParaRPr/>
          </a:p>
          <a:p>
            <a:pPr indent="-304800" lvl="0" marL="457200" rtl="0" algn="l">
              <a:lnSpc>
                <a:spcPct val="50000"/>
              </a:lnSpc>
              <a:spcBef>
                <a:spcPts val="0"/>
              </a:spcBef>
              <a:spcAft>
                <a:spcPts val="0"/>
              </a:spcAft>
              <a:buSzPts val="1200"/>
              <a:buChar char="●"/>
            </a:pPr>
            <a:r>
              <a:rPr lang="en"/>
              <a:t>樣本數太少 </a:t>
            </a:r>
            <a:r>
              <a:rPr lang="en">
                <a:solidFill>
                  <a:schemeClr val="accent3"/>
                </a:solidFill>
              </a:rPr>
              <a:t>→ 檢定力不足</a:t>
            </a:r>
            <a:endParaRPr>
              <a:solidFill>
                <a:schemeClr val="accent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6"/>
        </a:solidFill>
      </p:bgPr>
    </p:bg>
    <p:spTree>
      <p:nvGrpSpPr>
        <p:cNvPr id="343" name="Shape 343"/>
        <p:cNvGrpSpPr/>
        <p:nvPr/>
      </p:nvGrpSpPr>
      <p:grpSpPr>
        <a:xfrm>
          <a:off x="0" y="0"/>
          <a:ext cx="0" cy="0"/>
          <a:chOff x="0" y="0"/>
          <a:chExt cx="0" cy="0"/>
        </a:xfrm>
      </p:grpSpPr>
      <p:sp>
        <p:nvSpPr>
          <p:cNvPr id="344" name="Google Shape;344;p44"/>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Josefin Sans"/>
                <a:ea typeface="Josefin Sans"/>
                <a:cs typeface="Josefin Sans"/>
                <a:sym typeface="Josefin Sans"/>
              </a:rPr>
              <a:t>研究之間的差異 </a:t>
            </a:r>
            <a:r>
              <a:rPr b="1" lang="en" sz="1900">
                <a:solidFill>
                  <a:srgbClr val="000000"/>
                </a:solidFill>
                <a:latin typeface="Josefin Sans"/>
                <a:ea typeface="Josefin Sans"/>
                <a:cs typeface="Josefin Sans"/>
                <a:sym typeface="Josefin Sans"/>
              </a:rPr>
              <a:t>differences between the two studies</a:t>
            </a:r>
            <a:endParaRPr b="1" sz="1900">
              <a:solidFill>
                <a:srgbClr val="000000"/>
              </a:solidFill>
              <a:latin typeface="Josefin Sans"/>
              <a:ea typeface="Josefin Sans"/>
              <a:cs typeface="Josefin Sans"/>
              <a:sym typeface="Josefin Sans"/>
            </a:endParaRPr>
          </a:p>
        </p:txBody>
      </p:sp>
      <p:sp>
        <p:nvSpPr>
          <p:cNvPr id="345" name="Google Shape;345;p44"/>
          <p:cNvSpPr txBox="1"/>
          <p:nvPr>
            <p:ph idx="4294967295" type="subTitle"/>
          </p:nvPr>
        </p:nvSpPr>
        <p:spPr>
          <a:xfrm>
            <a:off x="1235875" y="1426600"/>
            <a:ext cx="2849100" cy="1973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solidFill>
                  <a:srgbClr val="FFFFFF"/>
                </a:solidFill>
                <a:latin typeface="Josefin Sans"/>
                <a:ea typeface="Josefin Sans"/>
                <a:cs typeface="Josefin Sans"/>
                <a:sym typeface="Josefin Sans"/>
              </a:rPr>
              <a:t>CASE 1-1</a:t>
            </a:r>
            <a:endParaRPr sz="1700">
              <a:solidFill>
                <a:srgbClr val="FFFFFF"/>
              </a:solidFill>
              <a:latin typeface="Josefin Sans"/>
              <a:ea typeface="Josefin Sans"/>
              <a:cs typeface="Josefin Sans"/>
              <a:sym typeface="Josefin Sans"/>
            </a:endParaRPr>
          </a:p>
          <a:p>
            <a:pPr indent="0" lvl="0" marL="0" rtl="0" algn="ctr">
              <a:lnSpc>
                <a:spcPct val="115000"/>
              </a:lnSpc>
              <a:spcBef>
                <a:spcPts val="1600"/>
              </a:spcBef>
              <a:spcAft>
                <a:spcPts val="0"/>
              </a:spcAft>
              <a:buNone/>
            </a:pPr>
            <a:r>
              <a:rPr lang="en" sz="1700">
                <a:solidFill>
                  <a:srgbClr val="FFFFFF"/>
                </a:solidFill>
                <a:latin typeface="Josefin Sans"/>
                <a:ea typeface="Josefin Sans"/>
                <a:cs typeface="Josefin Sans"/>
                <a:sym typeface="Josefin Sans"/>
              </a:rPr>
              <a:t>focuses mainly on the association between </a:t>
            </a:r>
            <a:r>
              <a:rPr b="1" lang="en" sz="1700">
                <a:solidFill>
                  <a:srgbClr val="FFFFFF"/>
                </a:solidFill>
                <a:latin typeface="Josefin Sans"/>
                <a:ea typeface="Josefin Sans"/>
                <a:cs typeface="Josefin Sans"/>
                <a:sym typeface="Josefin Sans"/>
              </a:rPr>
              <a:t>infection in poultry and human, and also the spreading from human to human.</a:t>
            </a:r>
            <a:endParaRPr b="1" sz="1700">
              <a:solidFill>
                <a:srgbClr val="FFFFFF"/>
              </a:solidFill>
              <a:latin typeface="Josefin Sans"/>
              <a:ea typeface="Josefin Sans"/>
              <a:cs typeface="Josefin Sans"/>
              <a:sym typeface="Josefin Sans"/>
            </a:endParaRPr>
          </a:p>
          <a:p>
            <a:pPr indent="0" lvl="0" marL="0" rtl="0" algn="ctr">
              <a:lnSpc>
                <a:spcPct val="115000"/>
              </a:lnSpc>
              <a:spcBef>
                <a:spcPts val="1600"/>
              </a:spcBef>
              <a:spcAft>
                <a:spcPts val="1600"/>
              </a:spcAft>
              <a:buNone/>
            </a:pPr>
            <a:r>
              <a:rPr b="1" lang="en" sz="1600">
                <a:solidFill>
                  <a:srgbClr val="FFFFFF"/>
                </a:solidFill>
                <a:latin typeface="Josefin Sans"/>
                <a:ea typeface="Josefin Sans"/>
                <a:cs typeface="Josefin Sans"/>
                <a:sym typeface="Josefin Sans"/>
              </a:rPr>
              <a:t>主要關注家禽和人類感染之間的關聯，以及人與人之間的傳播。</a:t>
            </a:r>
            <a:endParaRPr b="1" sz="1600">
              <a:solidFill>
                <a:srgbClr val="FFFFFF"/>
              </a:solidFill>
              <a:latin typeface="Josefin Sans"/>
              <a:ea typeface="Josefin Sans"/>
              <a:cs typeface="Josefin Sans"/>
              <a:sym typeface="Josefin Sans"/>
            </a:endParaRPr>
          </a:p>
        </p:txBody>
      </p:sp>
      <p:sp>
        <p:nvSpPr>
          <p:cNvPr id="346" name="Google Shape;346;p44"/>
          <p:cNvSpPr txBox="1"/>
          <p:nvPr>
            <p:ph idx="4294967295" type="subTitle"/>
          </p:nvPr>
        </p:nvSpPr>
        <p:spPr>
          <a:xfrm>
            <a:off x="4838625" y="1387250"/>
            <a:ext cx="3423300" cy="2174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solidFill>
                  <a:srgbClr val="FFFFFF"/>
                </a:solidFill>
                <a:latin typeface="Josefin Sans"/>
                <a:ea typeface="Josefin Sans"/>
                <a:cs typeface="Josefin Sans"/>
                <a:sym typeface="Josefin Sans"/>
              </a:rPr>
              <a:t>CASE 1-2</a:t>
            </a:r>
            <a:endParaRPr sz="1600">
              <a:solidFill>
                <a:srgbClr val="FFFFFF"/>
              </a:solidFill>
              <a:latin typeface="Josefin Sans"/>
              <a:ea typeface="Josefin Sans"/>
              <a:cs typeface="Josefin Sans"/>
              <a:sym typeface="Josefin Sans"/>
            </a:endParaRPr>
          </a:p>
          <a:p>
            <a:pPr indent="0" lvl="0" marL="0" rtl="0" algn="ctr">
              <a:lnSpc>
                <a:spcPct val="115000"/>
              </a:lnSpc>
              <a:spcBef>
                <a:spcPts val="1600"/>
              </a:spcBef>
              <a:spcAft>
                <a:spcPts val="0"/>
              </a:spcAft>
              <a:buNone/>
            </a:pPr>
            <a:r>
              <a:rPr lang="en" sz="1600">
                <a:solidFill>
                  <a:srgbClr val="FFFFFF"/>
                </a:solidFill>
                <a:latin typeface="Josefin Sans"/>
                <a:ea typeface="Josefin Sans"/>
                <a:cs typeface="Josefin Sans"/>
                <a:sym typeface="Josefin Sans"/>
              </a:rPr>
              <a:t>analyses other risk factors of the disease not only due to exposure of poultry, but also </a:t>
            </a:r>
            <a:r>
              <a:rPr b="1" lang="en" sz="1600">
                <a:solidFill>
                  <a:srgbClr val="FFFFFF"/>
                </a:solidFill>
                <a:latin typeface="Josefin Sans"/>
                <a:ea typeface="Josefin Sans"/>
                <a:cs typeface="Josefin Sans"/>
                <a:sym typeface="Josefin Sans"/>
              </a:rPr>
              <a:t>considering the differences between urban and rural areas, and exposure to domestic waterfowls.</a:t>
            </a:r>
            <a:endParaRPr b="1" sz="1600">
              <a:solidFill>
                <a:srgbClr val="FFFFFF"/>
              </a:solidFill>
              <a:latin typeface="Josefin Sans"/>
              <a:ea typeface="Josefin Sans"/>
              <a:cs typeface="Josefin Sans"/>
              <a:sym typeface="Josefin Sans"/>
            </a:endParaRPr>
          </a:p>
          <a:p>
            <a:pPr indent="0" lvl="0" marL="0" rtl="0" algn="ctr">
              <a:lnSpc>
                <a:spcPct val="115000"/>
              </a:lnSpc>
              <a:spcBef>
                <a:spcPts val="1600"/>
              </a:spcBef>
              <a:spcAft>
                <a:spcPts val="0"/>
              </a:spcAft>
              <a:buNone/>
            </a:pPr>
            <a:r>
              <a:rPr b="1" lang="en" sz="1600">
                <a:solidFill>
                  <a:srgbClr val="FFFFFF"/>
                </a:solidFill>
                <a:latin typeface="Josefin Sans"/>
                <a:ea typeface="Josefin Sans"/>
                <a:cs typeface="Josefin Sans"/>
                <a:sym typeface="Josefin Sans"/>
              </a:rPr>
              <a:t>分析了該疾病的其他危險因素，不僅是由於接觸家禽造成的，還考慮了城鄉之間的差異以及接觸水禽的情況。</a:t>
            </a:r>
            <a:endParaRPr b="1" sz="1600">
              <a:solidFill>
                <a:srgbClr val="FFFFFF"/>
              </a:solidFill>
              <a:latin typeface="Josefin Sans"/>
              <a:ea typeface="Josefin Sans"/>
              <a:cs typeface="Josefin Sans"/>
              <a:sym typeface="Josefin Sans"/>
            </a:endParaRPr>
          </a:p>
          <a:p>
            <a:pPr indent="0" lvl="0" marL="0" rtl="0" algn="ctr">
              <a:spcBef>
                <a:spcPts val="1600"/>
              </a:spcBef>
              <a:spcAft>
                <a:spcPts val="1600"/>
              </a:spcAft>
              <a:buNone/>
            </a:pPr>
            <a:r>
              <a:t/>
            </a:r>
            <a:endParaRPr sz="1600">
              <a:solidFill>
                <a:srgbClr val="FFFFFF"/>
              </a:solidFill>
              <a:latin typeface="Josefin Sans"/>
              <a:ea typeface="Josefin Sans"/>
              <a:cs typeface="Josefin Sans"/>
              <a:sym typeface="Josefi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ncer Disease by Slidesgo">
  <a:themeElements>
    <a:clrScheme name="Simple Light">
      <a:dk1>
        <a:srgbClr val="F8F8F6"/>
      </a:dk1>
      <a:lt1>
        <a:srgbClr val="CC4125"/>
      </a:lt1>
      <a:dk2>
        <a:srgbClr val="1C203A"/>
      </a:dk2>
      <a:lt2>
        <a:srgbClr val="1C203A"/>
      </a:lt2>
      <a:accent1>
        <a:srgbClr val="CC4125"/>
      </a:accent1>
      <a:accent2>
        <a:srgbClr val="F8F8F6"/>
      </a:accent2>
      <a:accent3>
        <a:srgbClr val="1C203A"/>
      </a:accent3>
      <a:accent4>
        <a:srgbClr val="CC4125"/>
      </a:accent4>
      <a:accent5>
        <a:srgbClr val="F8F8F6"/>
      </a:accent5>
      <a:accent6>
        <a:srgbClr val="F8F8F6"/>
      </a:accent6>
      <a:hlink>
        <a:srgbClr val="1C20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