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ED70-EC16-4B8B-8BA2-8D2BAA95988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2A99-3222-4A34-A1F1-0717FD2B4A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35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629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85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045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173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kumimoji="0" lang="en-US" altLang="zh-TW" dirty="0"/>
              <a:t>1.43</a:t>
            </a:r>
            <a:endParaRPr kumimoji="0" lang="zh-TW" altLang="en-US" dirty="0"/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4A3220CA-3BCA-6544-B0CE-2A982C989CB2}" type="slidenum">
              <a:rPr kumimoji="0" lang="zh-TW" altLang="en-US" sz="1200">
                <a:latin typeface="Calibri" charset="0"/>
              </a:rPr>
              <a:pPr/>
              <a:t>9</a:t>
            </a:fld>
            <a:endParaRPr kumimoji="0" lang="en-US" altLang="zh-TW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B279-257C-314C-91E0-F7C31699A5B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322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9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4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8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8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85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4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3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8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103B9E-C629-4830-AB5D-47B97B99E3B0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B4E85B-ED27-42AD-BD00-1D2B3A7E468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BEFC9-A5E9-494D-815B-63369FEF1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Cohort study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F305AE-8E6A-4499-A912-811508A93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Speaker: chia-</a:t>
            </a:r>
            <a:r>
              <a:rPr lang="en-US" altLang="zh-TW" dirty="0" err="1">
                <a:latin typeface="+mn-lt"/>
              </a:rPr>
              <a:t>yu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 err="1">
                <a:latin typeface="+mn-lt"/>
              </a:rPr>
              <a:t>huang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06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2"/>
          <p:cNvSpPr>
            <a:spLocks noChangeArrowheads="1"/>
          </p:cNvSpPr>
          <p:nvPr/>
        </p:nvSpPr>
        <p:spPr bwMode="auto">
          <a:xfrm>
            <a:off x="1455533" y="2793521"/>
            <a:ext cx="1111497" cy="301625"/>
          </a:xfrm>
          <a:prstGeom prst="rect">
            <a:avLst/>
          </a:prstGeom>
          <a:gradFill flip="none" rotWithShape="1">
            <a:gsLst>
              <a:gs pos="0">
                <a:srgbClr val="FCFF91">
                  <a:tint val="66000"/>
                  <a:satMod val="160000"/>
                </a:srgbClr>
              </a:gs>
              <a:gs pos="50000">
                <a:srgbClr val="FCFF91">
                  <a:tint val="44500"/>
                  <a:satMod val="160000"/>
                </a:srgbClr>
              </a:gs>
              <a:gs pos="100000">
                <a:srgbClr val="FCFF91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30723" name="Rectangle 11"/>
          <p:cNvSpPr>
            <a:spLocks noChangeArrowheads="1"/>
          </p:cNvSpPr>
          <p:nvPr/>
        </p:nvSpPr>
        <p:spPr bwMode="auto">
          <a:xfrm>
            <a:off x="1409395" y="1083546"/>
            <a:ext cx="3301023" cy="366713"/>
          </a:xfrm>
          <a:prstGeom prst="rect">
            <a:avLst/>
          </a:prstGeom>
          <a:gradFill flip="none" rotWithShape="1">
            <a:gsLst>
              <a:gs pos="0">
                <a:srgbClr val="FCFF91">
                  <a:tint val="66000"/>
                  <a:satMod val="160000"/>
                </a:srgbClr>
              </a:gs>
              <a:gs pos="50000">
                <a:srgbClr val="FCFF91">
                  <a:tint val="44500"/>
                  <a:satMod val="160000"/>
                </a:srgbClr>
              </a:gs>
              <a:gs pos="100000">
                <a:srgbClr val="FCFF91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 dirty="0"/>
          </a:p>
        </p:txBody>
      </p:sp>
      <p:sp>
        <p:nvSpPr>
          <p:cNvPr id="30721" name="Rectangle 4"/>
          <p:cNvSpPr>
            <a:spLocks noChangeArrowheads="1"/>
          </p:cNvSpPr>
          <p:nvPr/>
        </p:nvSpPr>
        <p:spPr bwMode="auto">
          <a:xfrm>
            <a:off x="1409395" y="610885"/>
            <a:ext cx="78105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8000"/>
                </a:solidFill>
                <a:latin typeface="Courier New" charset="0"/>
              </a:rPr>
              <a:t>/*stratified analysis*/</a:t>
            </a:r>
            <a:endParaRPr lang="en-US" altLang="zh-TW" sz="2000" b="1" dirty="0">
              <a:solidFill>
                <a:srgbClr val="00008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sort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data</a:t>
            </a:r>
            <a:r>
              <a:rPr lang="zh-TW" altLang="en-US" sz="2000" dirty="0">
                <a:solidFill>
                  <a:srgbClr val="0000FF"/>
                </a:solidFill>
                <a:latin typeface="Courier New" charset="0"/>
              </a:rPr>
              <a:t>＝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time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by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sex;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phreg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data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=time;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model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charset="0"/>
              </a:rPr>
              <a:t>futime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*case(</a:t>
            </a:r>
            <a:r>
              <a:rPr lang="en-US" altLang="zh-TW" sz="2000" b="1" dirty="0">
                <a:solidFill>
                  <a:srgbClr val="008080"/>
                </a:solidFill>
                <a:latin typeface="Courier New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)=test1 age/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RL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by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sex;</a:t>
            </a:r>
            <a:endParaRPr lang="en-US" altLang="zh-TW" sz="2000" b="1" dirty="0">
              <a:solidFill>
                <a:srgbClr val="00008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run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0725" name="Text Box 13"/>
          <p:cNvSpPr txBox="1">
            <a:spLocks noChangeArrowheads="1"/>
          </p:cNvSpPr>
          <p:nvPr/>
        </p:nvSpPr>
        <p:spPr bwMode="auto">
          <a:xfrm>
            <a:off x="5014732" y="1022426"/>
            <a:ext cx="1098550" cy="366713"/>
          </a:xfrm>
          <a:prstGeom prst="rect">
            <a:avLst/>
          </a:prstGeom>
          <a:solidFill>
            <a:srgbClr val="0066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zh-TW" altLang="en-US" sz="1800" b="1" dirty="0">
                <a:ea typeface="標楷體" charset="0"/>
              </a:rPr>
              <a:t>要先排序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4" y="4320194"/>
            <a:ext cx="4948274" cy="15144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6637705" y="4328718"/>
            <a:ext cx="4948274" cy="15059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12282" y="3875714"/>
            <a:ext cx="7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Sex=0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20082" y="3875714"/>
            <a:ext cx="7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Sex=1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5753101" y="1229332"/>
            <a:ext cx="1457324" cy="2665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 b="1" dirty="0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000694" y="338911"/>
            <a:ext cx="874871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8000"/>
                </a:solidFill>
                <a:latin typeface="Courier New" charset="0"/>
              </a:rPr>
              <a:t>/*interaction*/</a:t>
            </a:r>
            <a:endParaRPr lang="en-US" altLang="zh-TW" sz="2000" b="1" dirty="0">
              <a:solidFill>
                <a:srgbClr val="00008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phreg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data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=time;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model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charset="0"/>
              </a:rPr>
              <a:t>futime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*case(</a:t>
            </a:r>
            <a:r>
              <a:rPr lang="en-US" altLang="zh-TW" sz="2000" b="1" dirty="0">
                <a:solidFill>
                  <a:srgbClr val="008080"/>
                </a:solidFill>
                <a:latin typeface="Courier New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)=test1 age test1*age /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RL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run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62" y="1675132"/>
            <a:ext cx="6124620" cy="1714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1208" y="3850547"/>
            <a:ext cx="1702966" cy="3255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19164" y="4325923"/>
            <a:ext cx="1702966" cy="3255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00694" y="2999619"/>
            <a:ext cx="874871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8000"/>
                </a:solidFill>
                <a:latin typeface="Courier New" charset="0"/>
              </a:rPr>
              <a:t>/*interaction </a:t>
            </a:r>
            <a:r>
              <a:rPr lang="zh-TW" altLang="en-US" sz="2000" b="1" dirty="0">
                <a:solidFill>
                  <a:srgbClr val="008000"/>
                </a:solidFill>
                <a:latin typeface="Courier New" charset="0"/>
              </a:rPr>
              <a:t>設新變項</a:t>
            </a:r>
            <a:r>
              <a:rPr lang="en-US" altLang="zh-TW" sz="2000" b="1" dirty="0">
                <a:solidFill>
                  <a:srgbClr val="008000"/>
                </a:solidFill>
                <a:latin typeface="Courier New" charset="0"/>
              </a:rPr>
              <a:t>*/</a:t>
            </a:r>
            <a:endParaRPr lang="en-US" altLang="zh-TW" sz="2000" b="1" dirty="0">
              <a:solidFill>
                <a:srgbClr val="00008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phreg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data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=time;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interaction=test1*age;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model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charset="0"/>
              </a:rPr>
              <a:t>futime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*case(</a:t>
            </a:r>
            <a:r>
              <a:rPr lang="en-US" altLang="zh-TW" sz="2000" b="1" dirty="0">
                <a:solidFill>
                  <a:srgbClr val="008080"/>
                </a:solidFill>
                <a:latin typeface="Courier New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)=test1 age interaction /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RL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run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693992"/>
            <a:ext cx="6093881" cy="1776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32084" y="1954636"/>
            <a:ext cx="364922" cy="1392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782960" y="5070705"/>
            <a:ext cx="443219" cy="1392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2CE54FBB-4BA4-444D-A6F0-E352992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0F4775-0201-425F-82A8-58C349813AF8}"/>
              </a:ext>
            </a:extLst>
          </p:cNvPr>
          <p:cNvSpPr txBox="1"/>
          <p:nvPr/>
        </p:nvSpPr>
        <p:spPr>
          <a:xfrm>
            <a:off x="4436691" y="2767280"/>
            <a:ext cx="3318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Thanks!</a:t>
            </a:r>
            <a:endParaRPr lang="zh-TW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latin typeface="Verdana" charset="0"/>
                <a:ea typeface="標楷體" charset="0"/>
                <a:cs typeface="標楷體" charset="0"/>
              </a:rPr>
              <a:t>資料分析</a:t>
            </a:r>
            <a:r>
              <a:rPr lang="en-US" altLang="zh-TW" sz="4800" b="1" dirty="0">
                <a:latin typeface="Verdana" charset="0"/>
                <a:ea typeface="標楷體" charset="0"/>
                <a:cs typeface="標楷體" charset="0"/>
              </a:rPr>
              <a:t>-</a:t>
            </a:r>
            <a:r>
              <a:rPr lang="en-US" altLang="zh-TW" sz="4800" b="1" dirty="0">
                <a:ea typeface="標楷體" charset="0"/>
                <a:cs typeface="標楷體" charset="0"/>
              </a:rPr>
              <a:t>Data set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6651" y="1983314"/>
            <a:ext cx="10230431" cy="3318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此資料為一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LOSO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疾病的世代研究。世代從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1988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年追蹤到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2004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年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12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月底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(931231)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。</a:t>
            </a:r>
            <a:endParaRPr lang="en-US" altLang="zh-TW" dirty="0">
              <a:solidFill>
                <a:srgbClr val="000000"/>
              </a:solidFill>
              <a:ea typeface="Hannotate TC" charset="-120"/>
              <a:cs typeface="Hannotate TC" charset="-12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相關性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: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據之前研究，</a:t>
            </a:r>
            <a:r>
              <a:rPr lang="en-US" altLang="zh-TW" dirty="0" err="1">
                <a:solidFill>
                  <a:srgbClr val="000000"/>
                </a:solidFill>
                <a:ea typeface="Hannotate TC" charset="-120"/>
                <a:cs typeface="Hannotate TC" charset="-120"/>
              </a:rPr>
              <a:t>MaMa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virus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變異與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LOSO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疾病有關</a:t>
            </a:r>
            <a:endParaRPr lang="en-US" altLang="zh-TW" dirty="0">
              <a:solidFill>
                <a:srgbClr val="000000"/>
              </a:solidFill>
              <a:ea typeface="Hannotate TC" charset="-120"/>
              <a:cs typeface="Hannotate TC" charset="-12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目的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: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不知其長期追蹤結果如何，所以此研究除了在</a:t>
            </a:r>
            <a:r>
              <a:rPr lang="zh-TW" altLang="en-US" dirty="0">
                <a:solidFill>
                  <a:srgbClr val="FF0000"/>
                </a:solidFill>
                <a:ea typeface="Hannotate TC" charset="-120"/>
                <a:cs typeface="Hannotate TC" charset="-120"/>
              </a:rPr>
              <a:t>研究一開始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有偵測其變異情形，另外在追蹤期間挑了</a:t>
            </a:r>
            <a:r>
              <a:rPr lang="zh-TW" altLang="en-US" dirty="0">
                <a:solidFill>
                  <a:srgbClr val="FF0000"/>
                </a:solidFill>
                <a:ea typeface="Hannotate TC" charset="-120"/>
                <a:cs typeface="Hannotate TC" charset="-120"/>
              </a:rPr>
              <a:t>第二點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測量變異，想要了解其變化與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LOSO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疾病是否有關。</a:t>
            </a:r>
            <a:endParaRPr lang="en-US" altLang="zh-TW" dirty="0">
              <a:solidFill>
                <a:srgbClr val="000000"/>
              </a:solidFill>
              <a:ea typeface="Hannotate TC" charset="-120"/>
              <a:cs typeface="Hannotate TC" charset="-120"/>
            </a:endParaRPr>
          </a:p>
          <a:p>
            <a:pPr marL="114300" indent="0">
              <a:lnSpc>
                <a:spcPct val="110000"/>
              </a:lnSpc>
              <a:buNone/>
            </a:pPr>
            <a:endParaRPr lang="en-US" altLang="zh-TW" dirty="0">
              <a:solidFill>
                <a:srgbClr val="000000"/>
              </a:solidFill>
              <a:ea typeface="標楷體" charset="0"/>
              <a:cs typeface="標楷體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Q: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請利用各種可能的分析方法，並考慮</a:t>
            </a:r>
            <a:r>
              <a:rPr lang="zh-TW" altLang="en-US" b="1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干擾作用和交互作用，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闡明 </a:t>
            </a:r>
            <a:r>
              <a:rPr lang="en-US" altLang="zh-TW" dirty="0" err="1">
                <a:solidFill>
                  <a:srgbClr val="000000"/>
                </a:solidFill>
                <a:ea typeface="Hannotate TC" charset="-120"/>
                <a:cs typeface="Hannotate TC" charset="-120"/>
              </a:rPr>
              <a:t>MaMa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virus 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與 </a:t>
            </a:r>
            <a:r>
              <a:rPr lang="en-US" altLang="zh-TW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LOSO</a:t>
            </a:r>
            <a:r>
              <a:rPr lang="zh-TW" altLang="en-US" dirty="0">
                <a:solidFill>
                  <a:srgbClr val="000000"/>
                </a:solidFill>
                <a:ea typeface="Hannotate TC" charset="-120"/>
                <a:cs typeface="Hannotate TC" charset="-120"/>
              </a:rPr>
              <a:t>病的關係</a:t>
            </a:r>
            <a:endParaRPr lang="en-US" altLang="zh-TW" dirty="0">
              <a:solidFill>
                <a:srgbClr val="000000"/>
              </a:solidFill>
              <a:ea typeface="Hannotate TC" charset="-120"/>
              <a:cs typeface="Hannotate TC" charset="-120"/>
            </a:endParaRPr>
          </a:p>
          <a:p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506770"/>
              </p:ext>
            </p:extLst>
          </p:nvPr>
        </p:nvGraphicFramePr>
        <p:xfrm>
          <a:off x="1648147" y="2043991"/>
          <a:ext cx="8662690" cy="402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Variable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Description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ID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Flow number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Birthday 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yymmdd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Sex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1: Male         0:Female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Eage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(</a:t>
                      </a:r>
                      <a:r>
                        <a:rPr kumimoji="0" lang="en-US" altLang="zh-TW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yrs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Age for study entry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Mut1 (</a:t>
                      </a:r>
                      <a:r>
                        <a:rPr kumimoji="0" lang="en-US" altLang="zh-TW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MaMa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virus mutation status at baseline)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1:Mutation    0:Wildtype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Mut2 (</a:t>
                      </a:r>
                      <a:r>
                        <a:rPr kumimoji="0" lang="en-US" altLang="zh-TW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MaMa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virus mutation status at 2</a:t>
                      </a:r>
                      <a:r>
                        <a:rPr kumimoji="0" lang="en-US" altLang="zh-TW" sz="1800" u="none" strike="noStrike" cap="none" normalizeH="0" baseline="3000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time)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1:Mutation    0:Wildtype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Disease (LOSO</a:t>
                      </a:r>
                      <a:r>
                        <a:rPr kumimoji="0" lang="zh-TW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disease status)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1:disease       0:non-disease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Dtime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LOSO disease onset time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Interview1 (baseline time)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time for study entry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Interview2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time for Mut2 measurement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42C8E49-CE2A-4920-8471-A734C0DED5B2}"/>
              </a:ext>
            </a:extLst>
          </p:cNvPr>
          <p:cNvSpPr txBox="1">
            <a:spLocks/>
          </p:cNvSpPr>
          <p:nvPr/>
        </p:nvSpPr>
        <p:spPr>
          <a:xfrm>
            <a:off x="1097280" y="26951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ea typeface="新細明體" charset="0"/>
              </a:rPr>
              <a:t>Variable Coding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3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ea typeface="新細明體" charset="0"/>
              </a:rPr>
              <a:t>Kappa Test (I)</a:t>
            </a:r>
            <a:endParaRPr kumimoji="1"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8268" y="1844143"/>
            <a:ext cx="10972800" cy="4525861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ea typeface="Hannotate TC" charset="-120"/>
                <a:cs typeface="Hannotate TC" charset="-120"/>
              </a:rPr>
              <a:t> 表現重覆測量間一致性</a:t>
            </a:r>
            <a:r>
              <a:rPr lang="en-US" altLang="zh-TW" dirty="0">
                <a:ea typeface="Hannotate TC" charset="-120"/>
                <a:cs typeface="Hannotate TC" charset="-120"/>
              </a:rPr>
              <a:t>(</a:t>
            </a:r>
            <a:r>
              <a:rPr lang="zh-TW" altLang="en-US" dirty="0">
                <a:ea typeface="Hannotate TC" charset="-120"/>
                <a:cs typeface="Hannotate TC" charset="-120"/>
              </a:rPr>
              <a:t>以百分比表示</a:t>
            </a:r>
            <a:r>
              <a:rPr lang="en-US" altLang="zh-TW" dirty="0">
                <a:ea typeface="Hannotate TC" charset="-120"/>
                <a:cs typeface="Hannotate TC" charset="-12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TW" dirty="0">
              <a:ea typeface="Hannotate TC" charset="-120"/>
              <a:cs typeface="Hannotate TC" charset="-120"/>
            </a:endParaRPr>
          </a:p>
          <a:p>
            <a:pPr marL="114300" indent="0">
              <a:lnSpc>
                <a:spcPct val="110000"/>
              </a:lnSpc>
              <a:buNone/>
            </a:pPr>
            <a:endParaRPr lang="en-US" altLang="zh-TW" dirty="0">
              <a:ea typeface="Hannotate TC" charset="-120"/>
              <a:cs typeface="Hannotate TC" charset="-120"/>
            </a:endParaRPr>
          </a:p>
          <a:p>
            <a:pPr>
              <a:lnSpc>
                <a:spcPct val="110000"/>
              </a:lnSpc>
            </a:pPr>
            <a:endParaRPr lang="en-US" altLang="zh-TW" sz="1200" dirty="0">
              <a:ea typeface="Hannotate TC" charset="-120"/>
              <a:cs typeface="Hannotate TC" charset="-12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ea typeface="Hannotate TC" charset="-120"/>
                <a:cs typeface="Hannotate TC" charset="-120"/>
              </a:rPr>
              <a:t> </a:t>
            </a:r>
            <a:r>
              <a:rPr lang="en-US" altLang="zh-TW" dirty="0">
                <a:ea typeface="Hannotate TC" charset="-120"/>
                <a:cs typeface="Hannotate TC" charset="-120"/>
              </a:rPr>
              <a:t>kappa </a:t>
            </a:r>
            <a:r>
              <a:rPr lang="zh-TW" altLang="en-US" dirty="0">
                <a:ea typeface="Hannotate TC" charset="-120"/>
                <a:cs typeface="Hannotate TC" charset="-120"/>
              </a:rPr>
              <a:t>值只適用於</a:t>
            </a:r>
            <a:r>
              <a:rPr lang="zh-TW" altLang="en-US" b="1" dirty="0">
                <a:solidFill>
                  <a:srgbClr val="000066"/>
                </a:solidFill>
                <a:ea typeface="Hannotate TC" charset="-120"/>
                <a:cs typeface="Hannotate TC" charset="-120"/>
              </a:rPr>
              <a:t>類別尺度</a:t>
            </a:r>
            <a:r>
              <a:rPr lang="en-US" altLang="zh-TW" b="1" dirty="0">
                <a:solidFill>
                  <a:srgbClr val="000066"/>
                </a:solidFill>
                <a:ea typeface="Hannotate TC" charset="-120"/>
                <a:cs typeface="Hannotate TC" charset="-120"/>
              </a:rPr>
              <a:t>(nominal scale)</a:t>
            </a:r>
            <a:r>
              <a:rPr lang="zh-TW" altLang="en-US" dirty="0">
                <a:ea typeface="Hannotate TC" charset="-120"/>
                <a:cs typeface="Hannotate TC" charset="-120"/>
              </a:rPr>
              <a:t>和</a:t>
            </a:r>
            <a:r>
              <a:rPr lang="zh-TW" altLang="en-US" b="1" dirty="0">
                <a:solidFill>
                  <a:srgbClr val="000066"/>
                </a:solidFill>
                <a:ea typeface="Hannotate TC" charset="-120"/>
                <a:cs typeface="Hannotate TC" charset="-120"/>
              </a:rPr>
              <a:t>序位尺度</a:t>
            </a:r>
            <a:r>
              <a:rPr lang="en-US" altLang="zh-TW" b="1" dirty="0">
                <a:solidFill>
                  <a:srgbClr val="000066"/>
                </a:solidFill>
                <a:ea typeface="Hannotate TC" charset="-120"/>
                <a:cs typeface="Hannotate TC" charset="-120"/>
              </a:rPr>
              <a:t>(ordinal scale)</a:t>
            </a:r>
            <a:r>
              <a:rPr lang="zh-TW" altLang="en-US" dirty="0">
                <a:ea typeface="Hannotate TC" charset="-120"/>
                <a:cs typeface="Hannotate TC" charset="-120"/>
              </a:rPr>
              <a:t>的資料</a:t>
            </a:r>
            <a:endParaRPr lang="en-US" altLang="zh-TW" dirty="0">
              <a:ea typeface="Hannotate TC" charset="-120"/>
              <a:cs typeface="Hannotate TC" charset="-120"/>
            </a:endParaRPr>
          </a:p>
          <a:p>
            <a:endParaRPr lang="en-US" altLang="zh-TW" sz="2800" i="1" dirty="0">
              <a:ea typeface="BiauKai"/>
              <a:cs typeface="BiauKai"/>
            </a:endParaRPr>
          </a:p>
          <a:p>
            <a:endParaRPr lang="en-US" altLang="zh-TW" dirty="0">
              <a:latin typeface="標楷體" charset="0"/>
              <a:ea typeface="標楷體" charset="0"/>
              <a:cs typeface="標楷體" charset="0"/>
            </a:endParaRPr>
          </a:p>
          <a:p>
            <a:endParaRPr lang="en-US" altLang="zh-TW" dirty="0">
              <a:latin typeface="標楷體" charset="0"/>
              <a:ea typeface="標楷體" charset="0"/>
              <a:cs typeface="標楷體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3028737" y="2663548"/>
            <a:ext cx="6073317" cy="566309"/>
          </a:xfrm>
          <a:prstGeom prst="rect">
            <a:avLst/>
          </a:prstGeom>
          <a:solidFill>
            <a:srgbClr val="CC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400" dirty="0">
                <a:ea typeface="BiauKai"/>
                <a:cs typeface="BiauKai"/>
              </a:rPr>
              <a:t>＊</a:t>
            </a:r>
            <a:r>
              <a:rPr lang="en-US" altLang="zh-TW" sz="1400" b="1" dirty="0">
                <a:ea typeface="BiauKai"/>
                <a:cs typeface="BiauKai"/>
              </a:rPr>
              <a:t> </a:t>
            </a:r>
            <a:r>
              <a:rPr lang="en-US" altLang="zh-TW" sz="1400" dirty="0">
                <a:ea typeface="BiauKai"/>
                <a:cs typeface="BiauKai"/>
              </a:rPr>
              <a:t>P</a:t>
            </a:r>
            <a:r>
              <a:rPr lang="en-US" altLang="zh-TW" sz="1400" baseline="-25000" dirty="0">
                <a:ea typeface="BiauKai"/>
                <a:cs typeface="BiauKai"/>
              </a:rPr>
              <a:t>0</a:t>
            </a:r>
            <a:r>
              <a:rPr lang="zh-TW" altLang="en-US" sz="1400" dirty="0">
                <a:ea typeface="BiauKai"/>
                <a:cs typeface="BiauKai"/>
              </a:rPr>
              <a:t>：觀測一致性</a:t>
            </a:r>
            <a:r>
              <a:rPr lang="en-US" altLang="zh-TW" sz="1400" dirty="0">
                <a:ea typeface="BiauKai"/>
                <a:cs typeface="BiauKai"/>
              </a:rPr>
              <a:t>(observed agreement)</a:t>
            </a:r>
            <a:r>
              <a:rPr lang="zh-TW" altLang="en-US" sz="1400" dirty="0">
                <a:ea typeface="BiauKai"/>
                <a:cs typeface="BiauKai"/>
              </a:rPr>
              <a:t>：前後</a:t>
            </a:r>
            <a:r>
              <a:rPr lang="en-US" altLang="zh-TW" sz="1400" dirty="0">
                <a:ea typeface="BiauKai"/>
                <a:cs typeface="BiauKai"/>
              </a:rPr>
              <a:t>(</a:t>
            </a:r>
            <a:r>
              <a:rPr lang="zh-TW" altLang="en-US" sz="1400" dirty="0">
                <a:ea typeface="BiauKai"/>
                <a:cs typeface="BiauKai"/>
              </a:rPr>
              <a:t>兩種</a:t>
            </a:r>
            <a:r>
              <a:rPr lang="en-US" altLang="zh-TW" sz="1400" dirty="0">
                <a:ea typeface="BiauKai"/>
                <a:cs typeface="BiauKai"/>
              </a:rPr>
              <a:t>)</a:t>
            </a:r>
            <a:r>
              <a:rPr lang="zh-TW" altLang="en-US" sz="1400" dirty="0">
                <a:ea typeface="BiauKai"/>
                <a:cs typeface="BiauKai"/>
              </a:rPr>
              <a:t>測量結果一致的百分比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400" dirty="0">
                <a:ea typeface="BiauKai"/>
                <a:cs typeface="BiauKai"/>
              </a:rPr>
              <a:t>＊</a:t>
            </a:r>
            <a:r>
              <a:rPr lang="en-US" altLang="zh-TW" sz="1400" dirty="0">
                <a:ea typeface="BiauKai"/>
                <a:cs typeface="BiauKai"/>
              </a:rPr>
              <a:t> P</a:t>
            </a:r>
            <a:r>
              <a:rPr lang="en-US" altLang="zh-TW" sz="1400" baseline="-25000" dirty="0">
                <a:ea typeface="BiauKai"/>
                <a:cs typeface="BiauKai"/>
              </a:rPr>
              <a:t>c</a:t>
            </a:r>
            <a:r>
              <a:rPr lang="zh-TW" altLang="en-US" sz="1400" dirty="0">
                <a:ea typeface="BiauKai"/>
                <a:cs typeface="BiauKai"/>
              </a:rPr>
              <a:t>：期望一致性</a:t>
            </a:r>
            <a:r>
              <a:rPr lang="en-US" altLang="zh-TW" sz="1400" dirty="0">
                <a:ea typeface="BiauKai"/>
                <a:cs typeface="BiauKai"/>
              </a:rPr>
              <a:t>(chance agreement)</a:t>
            </a:r>
            <a:r>
              <a:rPr lang="zh-TW" altLang="en-US" sz="1400" dirty="0">
                <a:ea typeface="BiauKai"/>
                <a:cs typeface="BiauKai"/>
              </a:rPr>
              <a:t>：前後</a:t>
            </a:r>
            <a:r>
              <a:rPr lang="en-US" altLang="zh-TW" sz="1400" dirty="0">
                <a:ea typeface="BiauKai"/>
                <a:cs typeface="BiauKai"/>
              </a:rPr>
              <a:t>(</a:t>
            </a:r>
            <a:r>
              <a:rPr lang="zh-TW" altLang="en-US" sz="1400" dirty="0">
                <a:ea typeface="BiauKai"/>
                <a:cs typeface="BiauKai"/>
              </a:rPr>
              <a:t>兩種</a:t>
            </a:r>
            <a:r>
              <a:rPr lang="en-US" altLang="zh-TW" sz="1400" dirty="0">
                <a:ea typeface="BiauKai"/>
                <a:cs typeface="BiauKai"/>
              </a:rPr>
              <a:t>)</a:t>
            </a:r>
            <a:r>
              <a:rPr lang="zh-TW" altLang="en-US" sz="1400" dirty="0">
                <a:ea typeface="BiauKai"/>
                <a:cs typeface="BiauKai"/>
              </a:rPr>
              <a:t>測量結果預期相同的機率</a:t>
            </a:r>
            <a:endParaRPr lang="en-US" altLang="zh-TW" sz="1400" dirty="0">
              <a:ea typeface="BiauKai"/>
              <a:cs typeface="BiauKai"/>
            </a:endParaRPr>
          </a:p>
        </p:txBody>
      </p:sp>
      <p:pic>
        <p:nvPicPr>
          <p:cNvPr id="10" name="圖片 9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49" y="4308261"/>
            <a:ext cx="2837529" cy="1450166"/>
          </a:xfrm>
          <a:prstGeom prst="rect">
            <a:avLst/>
          </a:prstGeom>
        </p:spPr>
      </p:pic>
      <p:graphicFrame>
        <p:nvGraphicFramePr>
          <p:cNvPr id="11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779651"/>
              </p:ext>
            </p:extLst>
          </p:nvPr>
        </p:nvGraphicFramePr>
        <p:xfrm>
          <a:off x="4721935" y="4411388"/>
          <a:ext cx="2001266" cy="131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方程式" r:id="rId5" imgW="1511300" imgH="990600" progId="Equation.3">
                  <p:embed/>
                </p:oleObj>
              </mc:Choice>
              <mc:Fallback>
                <p:oleObj name="方程式" r:id="rId5" imgW="1511300" imgH="990600" progId="Equation.3">
                  <p:embed/>
                  <p:pic>
                    <p:nvPicPr>
                      <p:cNvPr id="11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935" y="4411388"/>
                        <a:ext cx="2001266" cy="131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35732"/>
              </p:ext>
            </p:extLst>
          </p:nvPr>
        </p:nvGraphicFramePr>
        <p:xfrm>
          <a:off x="8194320" y="4155664"/>
          <a:ext cx="2961360" cy="20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Degree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kappa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slight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0~0.2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fair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0.21~0.4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moderate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0.41~0.6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substantial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0.61~0.8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almost perfect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0.81~1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0"/>
                        <a:cs typeface="新細明體" charset="0"/>
                      </a:endParaRPr>
                    </a:p>
                  </a:txBody>
                  <a:tcPr marT="45701" marB="45701" horzOverflow="overflow">
                    <a:lnL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53149"/>
              </p:ext>
            </p:extLst>
          </p:nvPr>
        </p:nvGraphicFramePr>
        <p:xfrm>
          <a:off x="1456716" y="2427044"/>
          <a:ext cx="1433297" cy="96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方程式" r:id="rId7" imgW="698500" imgH="469900" progId="Equation.3">
                  <p:embed/>
                </p:oleObj>
              </mc:Choice>
              <mc:Fallback>
                <p:oleObj name="方程式" r:id="rId7" imgW="698500" imgH="469900" progId="Equation.3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6716" y="2427044"/>
                        <a:ext cx="1433297" cy="964218"/>
                      </a:xfrm>
                      <a:prstGeom prst="rect">
                        <a:avLst/>
                      </a:prstGeom>
                      <a:solidFill>
                        <a:srgbClr val="FCFF9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50921" y="4874004"/>
            <a:ext cx="566257" cy="310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213070" y="5184396"/>
            <a:ext cx="566257" cy="26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7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65077" y="2775320"/>
            <a:ext cx="1865870" cy="383059"/>
          </a:xfrm>
          <a:prstGeom prst="rect">
            <a:avLst/>
          </a:prstGeom>
          <a:solidFill>
            <a:srgbClr val="FCFF91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ea typeface="新細明體" charset="0"/>
              </a:rPr>
              <a:t>Kappa test (II)</a:t>
            </a:r>
            <a:r>
              <a:rPr lang="en-US" altLang="zh-TW" sz="4000" b="1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 charset="0"/>
              </a:rPr>
              <a:t>_SAS Program</a:t>
            </a:r>
            <a:endParaRPr kumimoji="1" lang="zh-TW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21" y="2316312"/>
            <a:ext cx="3095648" cy="15811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06" y="2316312"/>
            <a:ext cx="3128985" cy="38481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751060" y="2693773"/>
            <a:ext cx="524312" cy="61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080897" y="2693773"/>
            <a:ext cx="646911" cy="61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04994" y="3653406"/>
            <a:ext cx="398478" cy="92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803472" y="4585378"/>
            <a:ext cx="398478" cy="92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34135" y="188276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spcBef>
                <a:spcPct val="50000"/>
              </a:spcBef>
              <a:buNone/>
            </a:pP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charset="0"/>
              </a:rPr>
              <a:t>freq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data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=data;</a:t>
            </a:r>
          </a:p>
          <a:p>
            <a:pPr marL="114300" indent="0">
              <a:spcBef>
                <a:spcPct val="50000"/>
              </a:spcBef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</a:rPr>
              <a:t>tables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 test1*test2;</a:t>
            </a:r>
          </a:p>
          <a:p>
            <a:pPr marL="114300" indent="0">
              <a:spcBef>
                <a:spcPct val="50000"/>
              </a:spcBef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kappa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marL="114300" indent="0">
              <a:spcBef>
                <a:spcPct val="50000"/>
              </a:spcBef>
              <a:buNone/>
            </a:pPr>
            <a:r>
              <a:rPr lang="en-US" altLang="zh-TW" sz="2000" b="1" dirty="0">
                <a:solidFill>
                  <a:srgbClr val="000080"/>
                </a:solidFill>
                <a:latin typeface="Courier New" charset="0"/>
              </a:rPr>
              <a:t>run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1571" y="555873"/>
            <a:ext cx="9126983" cy="11430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ea typeface="新細明體" charset="0"/>
              </a:rPr>
              <a:t>Cox’s Proportional Hazards Model(I)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 flipV="1">
            <a:off x="3908276" y="2263119"/>
            <a:ext cx="4310570" cy="235548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41571" y="1916884"/>
            <a:ext cx="9928370" cy="1532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kumimoji="0" lang="en-US" altLang="zh-TW" sz="2000" b="1" dirty="0">
                <a:solidFill>
                  <a:srgbClr val="333333"/>
                </a:solidFill>
                <a:latin typeface="Verdana" charset="0"/>
              </a:rPr>
              <a:t>log[h(</a:t>
            </a:r>
            <a:r>
              <a:rPr kumimoji="0" lang="en-US" altLang="zh-TW" sz="2000" b="1" dirty="0" err="1">
                <a:solidFill>
                  <a:srgbClr val="333333"/>
                </a:solidFill>
                <a:latin typeface="Verdana" charset="0"/>
              </a:rPr>
              <a:t>t|X</a:t>
            </a:r>
            <a:r>
              <a:rPr kumimoji="0" lang="en-US" altLang="zh-TW" sz="2000" b="1" dirty="0">
                <a:solidFill>
                  <a:srgbClr val="333333"/>
                </a:solidFill>
                <a:latin typeface="Verdana" charset="0"/>
              </a:rPr>
              <a:t>)/h</a:t>
            </a:r>
            <a:r>
              <a:rPr kumimoji="0" lang="en-US" altLang="zh-TW" sz="2000" b="1" baseline="-25000" dirty="0">
                <a:solidFill>
                  <a:srgbClr val="333333"/>
                </a:solidFill>
                <a:latin typeface="Verdana" charset="0"/>
              </a:rPr>
              <a:t>0</a:t>
            </a:r>
            <a:r>
              <a:rPr kumimoji="0" lang="en-US" altLang="zh-TW" sz="2000" b="1" dirty="0">
                <a:solidFill>
                  <a:srgbClr val="333333"/>
                </a:solidFill>
                <a:latin typeface="Verdana" charset="0"/>
              </a:rPr>
              <a:t>(t)] = </a:t>
            </a:r>
            <a:r>
              <a:rPr kumimoji="0" lang="el-GR" altLang="zh-TW" sz="2000" b="1" dirty="0">
                <a:solidFill>
                  <a:srgbClr val="333333"/>
                </a:solidFill>
                <a:latin typeface="Verdana" charset="0"/>
              </a:rPr>
              <a:t>β</a:t>
            </a:r>
            <a:r>
              <a:rPr kumimoji="0" lang="el-GR" altLang="zh-TW" sz="2000" b="1" baseline="-25000" dirty="0">
                <a:solidFill>
                  <a:srgbClr val="333333"/>
                </a:solidFill>
                <a:latin typeface="Verdana" charset="0"/>
              </a:rPr>
              <a:t>1</a:t>
            </a:r>
            <a:r>
              <a:rPr kumimoji="0" lang="en-US" altLang="zh-TW" sz="2000" b="1" dirty="0">
                <a:solidFill>
                  <a:srgbClr val="333333"/>
                </a:solidFill>
                <a:latin typeface="Verdana" charset="0"/>
              </a:rPr>
              <a:t>X</a:t>
            </a:r>
            <a:r>
              <a:rPr kumimoji="0" lang="en-US" altLang="zh-TW" sz="2000" b="1" baseline="-25000" dirty="0">
                <a:solidFill>
                  <a:srgbClr val="333333"/>
                </a:solidFill>
                <a:latin typeface="Verdana" charset="0"/>
              </a:rPr>
              <a:t>1 </a:t>
            </a:r>
            <a:r>
              <a:rPr kumimoji="0" lang="en-US" altLang="zh-TW" sz="2000" b="1" dirty="0">
                <a:solidFill>
                  <a:srgbClr val="333333"/>
                </a:solidFill>
                <a:latin typeface="Verdana" charset="0"/>
              </a:rPr>
              <a:t>+…+ </a:t>
            </a:r>
            <a:r>
              <a:rPr kumimoji="0" lang="el-GR" altLang="zh-TW" sz="2000" b="1" dirty="0">
                <a:solidFill>
                  <a:srgbClr val="333333"/>
                </a:solidFill>
                <a:latin typeface="Verdana" charset="0"/>
              </a:rPr>
              <a:t>β</a:t>
            </a:r>
            <a:r>
              <a:rPr kumimoji="0" lang="en-US" altLang="zh-TW" sz="2000" b="1" baseline="-25000" dirty="0" err="1">
                <a:solidFill>
                  <a:srgbClr val="333333"/>
                </a:solidFill>
                <a:latin typeface="Verdana" charset="0"/>
              </a:rPr>
              <a:t>p</a:t>
            </a:r>
            <a:r>
              <a:rPr kumimoji="0" lang="en-US" altLang="zh-TW" sz="2000" b="1" dirty="0" err="1">
                <a:solidFill>
                  <a:srgbClr val="333333"/>
                </a:solidFill>
                <a:latin typeface="Verdana" charset="0"/>
              </a:rPr>
              <a:t>X</a:t>
            </a:r>
            <a:r>
              <a:rPr kumimoji="0" lang="en-US" altLang="zh-TW" sz="2000" b="1" baseline="-25000" dirty="0" err="1">
                <a:solidFill>
                  <a:srgbClr val="333333"/>
                </a:solidFill>
                <a:latin typeface="Verdana" charset="0"/>
              </a:rPr>
              <a:t>p</a:t>
            </a:r>
            <a:endParaRPr kumimoji="0" lang="en-US" altLang="zh-TW" sz="2000" b="1" baseline="-25000" dirty="0">
              <a:solidFill>
                <a:srgbClr val="333333"/>
              </a:solidFill>
              <a:latin typeface="Verdana" charset="0"/>
            </a:endParaRPr>
          </a:p>
          <a:p>
            <a:pPr algn="ctr" eaLnBrk="1" hangingPunct="1">
              <a:lnSpc>
                <a:spcPct val="130000"/>
              </a:lnSpc>
              <a:defRPr/>
            </a:pPr>
            <a:endParaRPr lang="en-US" altLang="zh-TW" sz="2000" b="1" dirty="0"/>
          </a:p>
          <a:p>
            <a:pPr algn="ctr" eaLnBrk="1" hangingPunct="1">
              <a:lnSpc>
                <a:spcPct val="130000"/>
              </a:lnSpc>
              <a:defRPr/>
            </a:pPr>
            <a:endParaRPr lang="en-US" altLang="zh-TW" sz="1200" b="1" dirty="0"/>
          </a:p>
          <a:p>
            <a:pPr algn="ctr" eaLnBrk="1" hangingPunct="1">
              <a:lnSpc>
                <a:spcPct val="130000"/>
              </a:lnSpc>
              <a:defRPr/>
            </a:pP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h(</a:t>
            </a:r>
            <a:r>
              <a:rPr lang="en-US" altLang="zh-TW" sz="2000" b="1" dirty="0" err="1">
                <a:latin typeface="Verdana" charset="0"/>
                <a:ea typeface="Verdana" charset="0"/>
                <a:cs typeface="Verdana" charset="0"/>
              </a:rPr>
              <a:t>t|X</a:t>
            </a: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)/h</a:t>
            </a:r>
            <a:r>
              <a:rPr lang="en-US" altLang="zh-TW" sz="2000" b="1" baseline="-25000" dirty="0">
                <a:latin typeface="Verdana" charset="0"/>
                <a:ea typeface="Verdana" charset="0"/>
                <a:cs typeface="Verdana" charset="0"/>
              </a:rPr>
              <a:t>0</a:t>
            </a: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(t) = </a:t>
            </a:r>
            <a:r>
              <a:rPr lang="en-US" altLang="zh-TW" sz="2000" b="1" dirty="0" err="1">
                <a:latin typeface="Verdana" charset="0"/>
                <a:ea typeface="Verdana" charset="0"/>
                <a:cs typeface="Verdana" charset="0"/>
              </a:rPr>
              <a:t>exp</a:t>
            </a: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(β</a:t>
            </a:r>
            <a:r>
              <a:rPr lang="en-US" altLang="zh-TW" sz="2000" b="1" baseline="-25000" dirty="0">
                <a:latin typeface="Verdana" charset="0"/>
                <a:ea typeface="Verdana" charset="0"/>
                <a:cs typeface="Verdana" charset="0"/>
              </a:rPr>
              <a:t>1</a:t>
            </a: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X</a:t>
            </a:r>
            <a:r>
              <a:rPr lang="en-US" altLang="zh-TW" sz="2000" b="1" baseline="-25000" dirty="0">
                <a:latin typeface="Verdana" charset="0"/>
                <a:ea typeface="Verdana" charset="0"/>
                <a:cs typeface="Verdana" charset="0"/>
              </a:rPr>
              <a:t>1</a:t>
            </a: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+...+ β</a:t>
            </a:r>
            <a:r>
              <a:rPr lang="en-US" altLang="zh-TW" sz="2000" b="1" dirty="0" err="1">
                <a:latin typeface="Verdana" charset="0"/>
                <a:ea typeface="Verdana" charset="0"/>
                <a:cs typeface="Verdana" charset="0"/>
              </a:rPr>
              <a:t>pXp</a:t>
            </a:r>
            <a:r>
              <a:rPr lang="en-US" altLang="zh-TW" sz="2000" b="1" dirty="0">
                <a:latin typeface="Verdana" charset="0"/>
                <a:ea typeface="Verdana" charset="0"/>
                <a:cs typeface="Verdana" charset="0"/>
              </a:rPr>
              <a:t>) </a:t>
            </a:r>
            <a:endParaRPr lang="en-US" altLang="zh-TW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46117" y="249177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標楷體" charset="0"/>
                <a:ea typeface="標楷體" charset="0"/>
                <a:cs typeface="標楷體" charset="0"/>
              </a:rPr>
              <a:t>將「時間」變項列入分析</a:t>
            </a:r>
            <a:endParaRPr lang="en-US" altLang="zh-TW" b="1" dirty="0">
              <a:solidFill>
                <a:srgbClr val="C00000"/>
              </a:solidFill>
              <a:latin typeface="標楷體" charset="0"/>
              <a:ea typeface="標楷體" charset="0"/>
              <a:cs typeface="標楷體" charset="0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6011488" y="2405076"/>
            <a:ext cx="388535" cy="65783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1998797" y="3627913"/>
            <a:ext cx="69971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＊</a:t>
            </a:r>
            <a:r>
              <a:rPr lang="en-US" altLang="zh-TW" sz="2000" dirty="0">
                <a:latin typeface="Times New Roman" charset="0"/>
                <a:ea typeface="Times New Roman" charset="0"/>
                <a:cs typeface="Times New Roman" charset="0"/>
              </a:rPr>
              <a:t> h(</a:t>
            </a:r>
            <a:r>
              <a:rPr lang="en-US" altLang="zh-TW" sz="2000" dirty="0" err="1">
                <a:latin typeface="Times New Roman" charset="0"/>
                <a:ea typeface="Times New Roman" charset="0"/>
                <a:cs typeface="Times New Roman" charset="0"/>
              </a:rPr>
              <a:t>t|X</a:t>
            </a:r>
            <a:r>
              <a:rPr lang="en-US" altLang="zh-TW" sz="2000" dirty="0">
                <a:latin typeface="Times New Roman" charset="0"/>
                <a:ea typeface="Times New Roman" charset="0"/>
                <a:cs typeface="Times New Roman" charset="0"/>
              </a:rPr>
              <a:t>) = the hazard function at time t given X</a:t>
            </a:r>
            <a:endParaRPr kumimoji="0" lang="en-US" altLang="zh-TW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0"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＊</a:t>
            </a:r>
            <a:r>
              <a:rPr kumimoji="0" lang="en-US" altLang="zh-TW" sz="2000" dirty="0">
                <a:latin typeface="Times New Roman" charset="0"/>
                <a:ea typeface="Times New Roman" charset="0"/>
                <a:cs typeface="Times New Roman" charset="0"/>
              </a:rPr>
              <a:t> h</a:t>
            </a:r>
            <a:r>
              <a:rPr kumimoji="0" lang="en-US" altLang="zh-TW" sz="2000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0" lang="en-US" altLang="zh-TW" sz="2000" dirty="0">
                <a:latin typeface="Times New Roman" charset="0"/>
                <a:ea typeface="Times New Roman" charset="0"/>
                <a:cs typeface="Times New Roman" charset="0"/>
              </a:rPr>
              <a:t>(t) = the baseline hazard or hazard for an individual when the 	  value of all the independent variables equal zero</a:t>
            </a:r>
            <a:endParaRPr kumimoji="0" lang="zh-TW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7"/>
          <p:cNvSpPr txBox="1">
            <a:spLocks noChangeArrowheads="1"/>
          </p:cNvSpPr>
          <p:nvPr/>
        </p:nvSpPr>
        <p:spPr bwMode="auto">
          <a:xfrm>
            <a:off x="1998798" y="4611841"/>
            <a:ext cx="791070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en-US" altLang="zh-TW" sz="2200" dirty="0">
                <a:latin typeface="Verdana" charset="0"/>
              </a:rPr>
              <a:t>Ex:</a:t>
            </a:r>
          </a:p>
          <a:p>
            <a:r>
              <a:rPr kumimoji="0" lang="en-US" altLang="zh-TW" sz="2200" dirty="0">
                <a:latin typeface="Verdana" charset="0"/>
              </a:rPr>
              <a:t>	sex=1 </a:t>
            </a:r>
            <a:r>
              <a:rPr kumimoji="0" lang="en-US" altLang="zh-TW" sz="2200" dirty="0" err="1">
                <a:latin typeface="Verdana" charset="0"/>
              </a:rPr>
              <a:t>smk</a:t>
            </a:r>
            <a:r>
              <a:rPr kumimoji="0" lang="en-US" altLang="zh-TW" sz="2200" dirty="0">
                <a:latin typeface="Verdana" charset="0"/>
              </a:rPr>
              <a:t>=1,    h(t|X</a:t>
            </a:r>
            <a:r>
              <a:rPr kumimoji="0" lang="en-US" altLang="zh-TW" sz="2200" baseline="-25000" dirty="0">
                <a:latin typeface="Verdana" charset="0"/>
              </a:rPr>
              <a:t>2</a:t>
            </a:r>
            <a:r>
              <a:rPr kumimoji="0" lang="en-US" altLang="zh-TW" sz="2200" dirty="0">
                <a:latin typeface="Verdana" charset="0"/>
              </a:rPr>
              <a:t>=1)/ h</a:t>
            </a:r>
            <a:r>
              <a:rPr kumimoji="0" lang="en-US" altLang="zh-TW" sz="2200" baseline="-25000" dirty="0">
                <a:latin typeface="Verdana" charset="0"/>
              </a:rPr>
              <a:t>0</a:t>
            </a:r>
            <a:r>
              <a:rPr kumimoji="0" lang="en-US" altLang="zh-TW" sz="2200" dirty="0">
                <a:latin typeface="Verdana" charset="0"/>
              </a:rPr>
              <a:t>(t) = </a:t>
            </a:r>
            <a:r>
              <a:rPr kumimoji="0" lang="en-US" altLang="zh-TW" sz="2200" dirty="0" err="1">
                <a:latin typeface="Verdana" charset="0"/>
              </a:rPr>
              <a:t>exp</a:t>
            </a:r>
            <a:r>
              <a:rPr kumimoji="0" lang="en-US" altLang="zh-TW" sz="2200" dirty="0">
                <a:latin typeface="Verdana" charset="0"/>
              </a:rPr>
              <a:t>(</a:t>
            </a:r>
            <a:r>
              <a:rPr kumimoji="0" lang="el-GR" altLang="zh-TW" sz="2200" dirty="0">
                <a:latin typeface="Verdana" charset="0"/>
              </a:rPr>
              <a:t>β</a:t>
            </a:r>
            <a:r>
              <a:rPr kumimoji="0" lang="en-US" altLang="zh-TW" sz="2200" baseline="-25000" dirty="0">
                <a:latin typeface="Verdana" charset="0"/>
              </a:rPr>
              <a:t>1</a:t>
            </a:r>
            <a:r>
              <a:rPr kumimoji="0" lang="en-US" altLang="zh-TW" sz="2200" dirty="0">
                <a:latin typeface="Verdana" charset="0"/>
              </a:rPr>
              <a:t>+</a:t>
            </a:r>
            <a:r>
              <a:rPr kumimoji="0" lang="el-GR" altLang="zh-TW" sz="2200" dirty="0">
                <a:latin typeface="Verdana" charset="0"/>
              </a:rPr>
              <a:t>β</a:t>
            </a:r>
            <a:r>
              <a:rPr kumimoji="0" lang="en-US" altLang="zh-TW" sz="2200" baseline="-25000" dirty="0">
                <a:latin typeface="Verdana" charset="0"/>
              </a:rPr>
              <a:t>2</a:t>
            </a:r>
            <a:r>
              <a:rPr kumimoji="0" lang="en-US" altLang="zh-TW" sz="2200" dirty="0">
                <a:latin typeface="Verdana" charset="0"/>
              </a:rPr>
              <a:t>)</a:t>
            </a:r>
          </a:p>
          <a:p>
            <a:r>
              <a:rPr kumimoji="0" lang="en-US" altLang="zh-TW" sz="2200" dirty="0">
                <a:latin typeface="Verdana" charset="0"/>
              </a:rPr>
              <a:t>	sex=1 </a:t>
            </a:r>
            <a:r>
              <a:rPr kumimoji="0" lang="en-US" altLang="zh-TW" sz="2200" dirty="0" err="1">
                <a:latin typeface="Verdana" charset="0"/>
              </a:rPr>
              <a:t>smk</a:t>
            </a:r>
            <a:r>
              <a:rPr kumimoji="0" lang="en-US" altLang="zh-TW" sz="2200" dirty="0">
                <a:latin typeface="Verdana" charset="0"/>
              </a:rPr>
              <a:t>=0,    h(t|X</a:t>
            </a:r>
            <a:r>
              <a:rPr kumimoji="0" lang="en-US" altLang="zh-TW" sz="2200" baseline="-25000" dirty="0">
                <a:latin typeface="Verdana" charset="0"/>
              </a:rPr>
              <a:t>2</a:t>
            </a:r>
            <a:r>
              <a:rPr kumimoji="0" lang="en-US" altLang="zh-TW" sz="2200" dirty="0">
                <a:latin typeface="Verdana" charset="0"/>
              </a:rPr>
              <a:t>=0)/ h</a:t>
            </a:r>
            <a:r>
              <a:rPr kumimoji="0" lang="en-US" altLang="zh-TW" sz="2200" baseline="-25000" dirty="0">
                <a:latin typeface="Verdana" charset="0"/>
              </a:rPr>
              <a:t>0</a:t>
            </a:r>
            <a:r>
              <a:rPr kumimoji="0" lang="en-US" altLang="zh-TW" sz="2200" dirty="0">
                <a:latin typeface="Verdana" charset="0"/>
              </a:rPr>
              <a:t>(t) = </a:t>
            </a:r>
            <a:r>
              <a:rPr kumimoji="0" lang="en-US" altLang="zh-TW" sz="2200" dirty="0" err="1">
                <a:latin typeface="Verdana" charset="0"/>
              </a:rPr>
              <a:t>exp</a:t>
            </a:r>
            <a:r>
              <a:rPr kumimoji="0" lang="en-US" altLang="zh-TW" sz="2200" dirty="0">
                <a:latin typeface="Verdana" charset="0"/>
              </a:rPr>
              <a:t>(</a:t>
            </a:r>
            <a:r>
              <a:rPr kumimoji="0" lang="el-GR" altLang="zh-TW" sz="2200" dirty="0">
                <a:latin typeface="Verdana" charset="0"/>
              </a:rPr>
              <a:t>β</a:t>
            </a:r>
            <a:r>
              <a:rPr kumimoji="0" lang="en-US" altLang="zh-TW" sz="2200" baseline="-25000" dirty="0">
                <a:latin typeface="Verdana" charset="0"/>
              </a:rPr>
              <a:t>1</a:t>
            </a:r>
            <a:r>
              <a:rPr kumimoji="0" lang="en-US" altLang="zh-TW" sz="2200" dirty="0">
                <a:latin typeface="Verdana" charset="0"/>
              </a:rPr>
              <a:t>)</a:t>
            </a:r>
          </a:p>
          <a:p>
            <a:endParaRPr kumimoji="0" lang="en-US" altLang="zh-TW" sz="2200" b="1" dirty="0">
              <a:solidFill>
                <a:schemeClr val="tx2"/>
              </a:solidFill>
              <a:latin typeface="Verdana" charset="0"/>
            </a:endParaRPr>
          </a:p>
          <a:p>
            <a:r>
              <a:rPr kumimoji="0" lang="en-US" altLang="zh-TW" sz="2200" b="1" dirty="0">
                <a:solidFill>
                  <a:schemeClr val="tx2"/>
                </a:solidFill>
                <a:latin typeface="Verdana" charset="0"/>
              </a:rPr>
              <a:t>HR(Hazard Ratio)</a:t>
            </a:r>
            <a:r>
              <a:rPr kumimoji="0" lang="en-US" altLang="zh-TW" sz="2200" dirty="0">
                <a:solidFill>
                  <a:schemeClr val="tx2"/>
                </a:solidFill>
                <a:latin typeface="Verdana" charset="0"/>
              </a:rPr>
              <a:t> = h(t|X</a:t>
            </a:r>
            <a:r>
              <a:rPr kumimoji="0" lang="en-US" altLang="zh-TW" sz="2200" baseline="-25000" dirty="0">
                <a:solidFill>
                  <a:schemeClr val="tx2"/>
                </a:solidFill>
                <a:latin typeface="Verdana" charset="0"/>
              </a:rPr>
              <a:t>2</a:t>
            </a:r>
            <a:r>
              <a:rPr kumimoji="0" lang="en-US" altLang="zh-TW" sz="2200" dirty="0">
                <a:solidFill>
                  <a:schemeClr val="tx2"/>
                </a:solidFill>
                <a:latin typeface="Verdana" charset="0"/>
              </a:rPr>
              <a:t>=1) / h(t|X</a:t>
            </a:r>
            <a:r>
              <a:rPr kumimoji="0" lang="en-US" altLang="zh-TW" sz="2200" baseline="-25000" dirty="0">
                <a:solidFill>
                  <a:schemeClr val="tx2"/>
                </a:solidFill>
                <a:latin typeface="Verdana" charset="0"/>
              </a:rPr>
              <a:t>2</a:t>
            </a:r>
            <a:r>
              <a:rPr kumimoji="0" lang="en-US" altLang="zh-TW" sz="2200" dirty="0">
                <a:solidFill>
                  <a:schemeClr val="tx2"/>
                </a:solidFill>
                <a:latin typeface="Verdana" charset="0"/>
              </a:rPr>
              <a:t>=0) =</a:t>
            </a:r>
            <a:r>
              <a:rPr kumimoji="0" lang="en-US" altLang="zh-TW" sz="2200" dirty="0" err="1">
                <a:solidFill>
                  <a:schemeClr val="tx2"/>
                </a:solidFill>
                <a:latin typeface="Verdana" charset="0"/>
              </a:rPr>
              <a:t>exp</a:t>
            </a:r>
            <a:r>
              <a:rPr kumimoji="0" lang="en-US" altLang="zh-TW" sz="2200" dirty="0">
                <a:solidFill>
                  <a:schemeClr val="tx2"/>
                </a:solidFill>
                <a:latin typeface="Verdana" charset="0"/>
              </a:rPr>
              <a:t>(</a:t>
            </a:r>
            <a:r>
              <a:rPr kumimoji="0" lang="el-GR" altLang="zh-TW" sz="2200" dirty="0">
                <a:solidFill>
                  <a:schemeClr val="tx2"/>
                </a:solidFill>
                <a:latin typeface="Verdana" charset="0"/>
              </a:rPr>
              <a:t>β</a:t>
            </a:r>
            <a:r>
              <a:rPr kumimoji="0" lang="en-US" altLang="zh-TW" sz="2200" baseline="-25000" dirty="0">
                <a:solidFill>
                  <a:schemeClr val="tx2"/>
                </a:solidFill>
                <a:latin typeface="Verdana" charset="0"/>
              </a:rPr>
              <a:t>2</a:t>
            </a:r>
            <a:r>
              <a:rPr kumimoji="0" lang="en-US" altLang="zh-TW" sz="2200" dirty="0">
                <a:solidFill>
                  <a:schemeClr val="tx2"/>
                </a:solidFill>
                <a:latin typeface="Verdana" charset="0"/>
              </a:rPr>
              <a:t>)</a:t>
            </a:r>
            <a:endParaRPr kumimoji="0" lang="zh-TW" altLang="en-US" sz="2200" dirty="0">
              <a:solidFill>
                <a:schemeClr val="tx2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4294967295"/>
          </p:nvPr>
        </p:nvSpPr>
        <p:spPr>
          <a:xfrm>
            <a:off x="1342239" y="1732108"/>
            <a:ext cx="3873500" cy="4813300"/>
          </a:xfrm>
        </p:spPr>
        <p:txBody>
          <a:bodyPr/>
          <a:lstStyle/>
          <a:p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charset="0"/>
              </a:rPr>
              <a:t>Case</a:t>
            </a:r>
          </a:p>
          <a:p>
            <a:pPr marL="114300" indent="0">
              <a:buNone/>
            </a:pPr>
            <a:endParaRPr lang="en-US" altLang="zh-TW" sz="2500" b="1" dirty="0">
              <a:latin typeface="Verdana" charset="0"/>
            </a:endParaRPr>
          </a:p>
          <a:p>
            <a:r>
              <a:rPr lang="en-US" altLang="zh-TW" b="1" dirty="0">
                <a:solidFill>
                  <a:srgbClr val="C00000"/>
                </a:solidFill>
                <a:latin typeface="Verdana" charset="0"/>
              </a:rPr>
              <a:t>Censor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Verdana" charset="0"/>
              </a:rPr>
              <a:t>No occurrence of disease by end of study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Verdana" charset="0"/>
              </a:rPr>
              <a:t>Loss to follow-up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Verdana" charset="0"/>
              </a:rPr>
              <a:t>Die from other causes of death</a:t>
            </a:r>
          </a:p>
          <a:p>
            <a:endParaRPr kumimoji="1" lang="zh-TW" alt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11" y="1773695"/>
            <a:ext cx="4353744" cy="371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39088" y="3118620"/>
            <a:ext cx="1871662" cy="32067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500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rPr>
              <a:t>Loss to follow-up</a:t>
            </a:r>
          </a:p>
        </p:txBody>
      </p:sp>
      <p:sp>
        <p:nvSpPr>
          <p:cNvPr id="9" name="矩形 8"/>
          <p:cNvSpPr/>
          <p:nvPr/>
        </p:nvSpPr>
        <p:spPr>
          <a:xfrm>
            <a:off x="7939088" y="3818083"/>
            <a:ext cx="1500188" cy="32067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500" dirty="0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rPr>
              <a:t>Breast cancer</a:t>
            </a:r>
          </a:p>
        </p:txBody>
      </p:sp>
      <p:sp>
        <p:nvSpPr>
          <p:cNvPr id="10" name="矩形 9"/>
          <p:cNvSpPr/>
          <p:nvPr/>
        </p:nvSpPr>
        <p:spPr>
          <a:xfrm>
            <a:off x="8874919" y="1992513"/>
            <a:ext cx="647700" cy="32067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500" dirty="0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rPr>
              <a:t>alive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7544210" y="2639998"/>
            <a:ext cx="720725" cy="320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en-US" altLang="zh-TW" sz="1500" dirty="0">
                <a:latin typeface="Verdana" charset="0"/>
              </a:rPr>
              <a:t>LOSO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644085" y="4050499"/>
            <a:ext cx="720725" cy="320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en-US" altLang="zh-TW" sz="1500" dirty="0">
                <a:latin typeface="Verdana" charset="0"/>
              </a:rPr>
              <a:t>LOSO</a:t>
            </a: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838296" y="518963"/>
            <a:ext cx="5483225" cy="713533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solidFill>
                  <a:srgbClr val="000000"/>
                </a:solidFill>
                <a:latin typeface="Courier New" charset="0"/>
              </a:rPr>
              <a:t>Follow time</a:t>
            </a:r>
            <a:endParaRPr lang="zh-TW" altLang="en-US" sz="36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1162298" y="2801028"/>
            <a:ext cx="8964612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000080"/>
                </a:solidFill>
                <a:latin typeface="Courier New" charset="0"/>
              </a:rPr>
              <a:t>data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 time;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  <a:latin typeface="Courier New" charset="0"/>
              </a:rPr>
              <a:t>set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 data;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008000"/>
                </a:solidFill>
                <a:latin typeface="Courier New" charset="0"/>
              </a:rPr>
              <a:t>/*</a:t>
            </a:r>
            <a:r>
              <a:rPr lang="zh-TW" altLang="en-US" sz="1800" dirty="0">
                <a:solidFill>
                  <a:srgbClr val="008000"/>
                </a:solidFill>
                <a:latin typeface="Courier New" charset="0"/>
              </a:rPr>
              <a:t>從字元串擷取資料</a:t>
            </a:r>
            <a:r>
              <a:rPr lang="en-US" altLang="zh-TW" sz="1800" dirty="0">
                <a:solidFill>
                  <a:srgbClr val="008000"/>
                </a:solidFill>
                <a:latin typeface="Courier New" charset="0"/>
              </a:rPr>
              <a:t>--interview=780825; </a:t>
            </a:r>
            <a:r>
              <a:rPr lang="en-US" altLang="zh-TW" sz="1800" dirty="0" err="1">
                <a:solidFill>
                  <a:srgbClr val="008000"/>
                </a:solidFill>
                <a:latin typeface="Courier New" charset="0"/>
              </a:rPr>
              <a:t>endtime</a:t>
            </a:r>
            <a:r>
              <a:rPr lang="en-US" altLang="zh-TW" sz="1800" dirty="0">
                <a:solidFill>
                  <a:srgbClr val="008000"/>
                </a:solidFill>
                <a:latin typeface="Courier New" charset="0"/>
              </a:rPr>
              <a:t>=931231*/</a:t>
            </a:r>
            <a:endParaRPr lang="en-US" altLang="zh-TW" sz="18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interviewyy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=SUBSTR(interview,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interviewmm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=SUBSTR(interview,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endtimeyy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=SUBSTR(endtime,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endtimemm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=SUBSTR(endtime,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futime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=(</a:t>
            </a: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endtimeyy-interviewyy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)+(</a:t>
            </a:r>
            <a:r>
              <a:rPr lang="en-US" altLang="zh-TW" sz="1800" dirty="0" err="1">
                <a:solidFill>
                  <a:srgbClr val="000000"/>
                </a:solidFill>
                <a:latin typeface="Courier New" charset="0"/>
              </a:rPr>
              <a:t>endtimemm-interviewmm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)/</a:t>
            </a:r>
            <a:r>
              <a:rPr lang="en-US" altLang="zh-TW" sz="1800" b="1" dirty="0">
                <a:solidFill>
                  <a:srgbClr val="008080"/>
                </a:solidFill>
                <a:latin typeface="Courier New" charset="0"/>
              </a:rPr>
              <a:t>12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000080"/>
                </a:solidFill>
                <a:latin typeface="Courier New" charset="0"/>
              </a:rPr>
              <a:t>run</a:t>
            </a:r>
            <a:r>
              <a:rPr lang="en-US" altLang="zh-TW" sz="18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zh-TW" altLang="en-US" sz="1800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87" y="698899"/>
            <a:ext cx="29162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14"/>
          <p:cNvSpPr txBox="1">
            <a:spLocks noChangeArrowheads="1"/>
          </p:cNvSpPr>
          <p:nvPr/>
        </p:nvSpPr>
        <p:spPr bwMode="auto">
          <a:xfrm>
            <a:off x="8298737" y="442197"/>
            <a:ext cx="16017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1400" dirty="0"/>
              <a:t>interview=780825</a:t>
            </a:r>
          </a:p>
        </p:txBody>
      </p:sp>
      <p:sp>
        <p:nvSpPr>
          <p:cNvPr id="31750" name="Text Box 15"/>
          <p:cNvSpPr txBox="1">
            <a:spLocks noChangeArrowheads="1"/>
          </p:cNvSpPr>
          <p:nvPr/>
        </p:nvSpPr>
        <p:spPr bwMode="auto">
          <a:xfrm>
            <a:off x="10825573" y="442197"/>
            <a:ext cx="1521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1400" dirty="0" err="1"/>
              <a:t>endtime</a:t>
            </a:r>
            <a:r>
              <a:rPr lang="en-US" altLang="zh-TW" sz="1400" dirty="0"/>
              <a:t>=931231</a:t>
            </a:r>
          </a:p>
        </p:txBody>
      </p:sp>
      <p:sp>
        <p:nvSpPr>
          <p:cNvPr id="31751" name="Rectangle 17"/>
          <p:cNvSpPr>
            <a:spLocks noChangeArrowheads="1"/>
          </p:cNvSpPr>
          <p:nvPr/>
        </p:nvSpPr>
        <p:spPr bwMode="auto">
          <a:xfrm>
            <a:off x="1567834" y="1412479"/>
            <a:ext cx="61863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8000"/>
                </a:solidFill>
              </a:rPr>
              <a:t>/*</a:t>
            </a:r>
            <a:r>
              <a:rPr lang="zh-TW" altLang="en-US" sz="2000" dirty="0">
                <a:solidFill>
                  <a:srgbClr val="008000"/>
                </a:solidFill>
              </a:rPr>
              <a:t>從字元串擷取資料語法*</a:t>
            </a:r>
            <a:r>
              <a:rPr lang="en-US" altLang="zh-TW" sz="2000" dirty="0">
                <a:solidFill>
                  <a:srgbClr val="008000"/>
                </a:solidFill>
              </a:rPr>
              <a:t>/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TW" alt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charset="0"/>
              </a:rPr>
              <a:t>interviewyy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=SUBSTR(interview</a:t>
            </a:r>
            <a:r>
              <a:rPr lang="zh-TW" alt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en-US" altLang="zh-TW" sz="20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en-US" altLang="zh-TW" sz="2000" b="1" dirty="0">
                <a:solidFill>
                  <a:srgbClr val="008080"/>
                </a:solidFill>
                <a:latin typeface="Courier New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zh-TW" sz="2000" b="1" dirty="0">
                <a:solidFill>
                  <a:srgbClr val="008080"/>
                </a:solidFill>
                <a:latin typeface="Courier New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sp>
        <p:nvSpPr>
          <p:cNvPr id="31752" name="Rectangle 18"/>
          <p:cNvSpPr>
            <a:spLocks noChangeArrowheads="1"/>
          </p:cNvSpPr>
          <p:nvPr/>
        </p:nvSpPr>
        <p:spPr bwMode="auto">
          <a:xfrm>
            <a:off x="1774825" y="1969692"/>
            <a:ext cx="1687512" cy="36036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 dirty="0"/>
          </a:p>
        </p:txBody>
      </p:sp>
      <p:sp>
        <p:nvSpPr>
          <p:cNvPr id="31753" name="Rectangle 19"/>
          <p:cNvSpPr>
            <a:spLocks noChangeArrowheads="1"/>
          </p:cNvSpPr>
          <p:nvPr/>
        </p:nvSpPr>
        <p:spPr bwMode="auto">
          <a:xfrm>
            <a:off x="3646489" y="1916113"/>
            <a:ext cx="936625" cy="360362"/>
          </a:xfrm>
          <a:prstGeom prst="rect">
            <a:avLst/>
          </a:prstGeom>
          <a:solidFill>
            <a:srgbClr val="0066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31754" name="Rectangle 20"/>
          <p:cNvSpPr>
            <a:spLocks noChangeArrowheads="1"/>
          </p:cNvSpPr>
          <p:nvPr/>
        </p:nvSpPr>
        <p:spPr bwMode="auto">
          <a:xfrm>
            <a:off x="4717255" y="1958182"/>
            <a:ext cx="1399384" cy="360362"/>
          </a:xfrm>
          <a:prstGeom prst="rect">
            <a:avLst/>
          </a:prstGeom>
          <a:solidFill>
            <a:srgbClr val="CCCC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31755" name="Rectangle 21"/>
          <p:cNvSpPr>
            <a:spLocks noChangeArrowheads="1"/>
          </p:cNvSpPr>
          <p:nvPr/>
        </p:nvSpPr>
        <p:spPr bwMode="auto">
          <a:xfrm>
            <a:off x="6383338" y="1916113"/>
            <a:ext cx="144462" cy="36036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31756" name="Rectangle 22"/>
          <p:cNvSpPr>
            <a:spLocks noChangeArrowheads="1"/>
          </p:cNvSpPr>
          <p:nvPr/>
        </p:nvSpPr>
        <p:spPr bwMode="auto">
          <a:xfrm>
            <a:off x="6672263" y="1916113"/>
            <a:ext cx="144462" cy="360362"/>
          </a:xfrm>
          <a:prstGeom prst="rect">
            <a:avLst/>
          </a:prstGeom>
          <a:solidFill>
            <a:srgbClr val="66669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31757" name="Rectangle 23"/>
          <p:cNvSpPr>
            <a:spLocks noChangeArrowheads="1"/>
          </p:cNvSpPr>
          <p:nvPr/>
        </p:nvSpPr>
        <p:spPr bwMode="auto">
          <a:xfrm>
            <a:off x="7031039" y="1916113"/>
            <a:ext cx="288925" cy="360362"/>
          </a:xfrm>
          <a:prstGeom prst="rect">
            <a:avLst/>
          </a:prstGeom>
          <a:solidFill>
            <a:srgbClr val="FF669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31758" name="Text Box 24"/>
          <p:cNvSpPr txBox="1">
            <a:spLocks noChangeArrowheads="1"/>
          </p:cNvSpPr>
          <p:nvPr/>
        </p:nvSpPr>
        <p:spPr bwMode="auto">
          <a:xfrm>
            <a:off x="1919288" y="23415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zh-TW" altLang="en-US" sz="1800" dirty="0">
                <a:ea typeface="標楷體" charset="0"/>
              </a:rPr>
              <a:t>新變項名稱</a:t>
            </a:r>
          </a:p>
        </p:txBody>
      </p:sp>
      <p:sp>
        <p:nvSpPr>
          <p:cNvPr id="31759" name="Text Box 25"/>
          <p:cNvSpPr txBox="1">
            <a:spLocks noChangeArrowheads="1"/>
          </p:cNvSpPr>
          <p:nvPr/>
        </p:nvSpPr>
        <p:spPr bwMode="auto">
          <a:xfrm>
            <a:off x="3473450" y="23415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zh-TW" altLang="en-US" sz="1800" dirty="0">
                <a:ea typeface="標楷體" charset="0"/>
              </a:rPr>
              <a:t>擷取字元串</a:t>
            </a:r>
          </a:p>
        </p:txBody>
      </p:sp>
      <p:sp>
        <p:nvSpPr>
          <p:cNvPr id="31760" name="Text Box 26"/>
          <p:cNvSpPr txBox="1">
            <a:spLocks noChangeArrowheads="1"/>
          </p:cNvSpPr>
          <p:nvPr/>
        </p:nvSpPr>
        <p:spPr bwMode="auto">
          <a:xfrm>
            <a:off x="4583113" y="1484313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zh-TW" altLang="en-US" sz="1800" dirty="0">
                <a:ea typeface="標楷體" charset="0"/>
              </a:rPr>
              <a:t>欲擷取變項名稱</a:t>
            </a:r>
          </a:p>
        </p:txBody>
      </p:sp>
      <p:sp>
        <p:nvSpPr>
          <p:cNvPr id="31761" name="Text Box 27"/>
          <p:cNvSpPr txBox="1">
            <a:spLocks noChangeArrowheads="1"/>
          </p:cNvSpPr>
          <p:nvPr/>
        </p:nvSpPr>
        <p:spPr bwMode="auto">
          <a:xfrm>
            <a:off x="5375275" y="2341563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zh-TW" altLang="en-US" sz="1800" dirty="0">
                <a:ea typeface="標楷體" charset="0"/>
              </a:rPr>
              <a:t>從字</a:t>
            </a:r>
            <a:r>
              <a:rPr lang="zh-TW" altLang="en-US" sz="1800" dirty="0">
                <a:ea typeface="標楷體" charset="0"/>
              </a:rPr>
              <a:t>元串第</a:t>
            </a:r>
            <a:r>
              <a:rPr lang="en-US" altLang="zh-TW" sz="1800" dirty="0">
                <a:ea typeface="標楷體" charset="0"/>
              </a:rPr>
              <a:t>1</a:t>
            </a:r>
            <a:r>
              <a:rPr lang="zh-TW" altLang="en-US" sz="1800" dirty="0">
                <a:ea typeface="標楷體" charset="0"/>
              </a:rPr>
              <a:t>位開始</a:t>
            </a:r>
            <a:endParaRPr lang="en-US" altLang="zh-TW" sz="1800" dirty="0">
              <a:ea typeface="標楷體" charset="0"/>
            </a:endParaRPr>
          </a:p>
        </p:txBody>
      </p:sp>
      <p:sp>
        <p:nvSpPr>
          <p:cNvPr id="31762" name="Text Box 28"/>
          <p:cNvSpPr txBox="1">
            <a:spLocks noChangeArrowheads="1"/>
          </p:cNvSpPr>
          <p:nvPr/>
        </p:nvSpPr>
        <p:spPr bwMode="auto">
          <a:xfrm>
            <a:off x="6040438" y="2740819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zh-TW" altLang="en-US" sz="1800" dirty="0">
                <a:ea typeface="標楷體" charset="0"/>
              </a:rPr>
              <a:t>擷取</a:t>
            </a:r>
            <a:r>
              <a:rPr kumimoji="0" lang="en-US" altLang="zh-TW" sz="1800" dirty="0">
                <a:ea typeface="標楷體" charset="0"/>
              </a:rPr>
              <a:t>2</a:t>
            </a:r>
            <a:r>
              <a:rPr lang="zh-TW" altLang="en-US" sz="1800" dirty="0">
                <a:ea typeface="標楷體" charset="0"/>
              </a:rPr>
              <a:t>位字元</a:t>
            </a:r>
            <a:endParaRPr lang="en-US" altLang="zh-TW" sz="1800" dirty="0">
              <a:ea typeface="標楷體" charset="0"/>
            </a:endParaRPr>
          </a:p>
        </p:txBody>
      </p:sp>
      <p:sp>
        <p:nvSpPr>
          <p:cNvPr id="31763" name="Text Box 29"/>
          <p:cNvSpPr txBox="1">
            <a:spLocks noChangeArrowheads="1"/>
          </p:cNvSpPr>
          <p:nvPr/>
        </p:nvSpPr>
        <p:spPr bwMode="auto">
          <a:xfrm>
            <a:off x="6499622" y="31353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zh-TW" altLang="en-US" sz="1800" dirty="0">
                <a:ea typeface="標楷體" charset="0"/>
              </a:rPr>
              <a:t>文字轉換數字</a:t>
            </a:r>
            <a:endParaRPr lang="en-US" altLang="zh-TW" sz="1800" dirty="0">
              <a:ea typeface="標楷體" charset="0"/>
            </a:endParaRPr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 flipV="1">
            <a:off x="2566988" y="22764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5" name="Line 32"/>
          <p:cNvSpPr>
            <a:spLocks noChangeShapeType="1"/>
          </p:cNvSpPr>
          <p:nvPr/>
        </p:nvSpPr>
        <p:spPr bwMode="auto">
          <a:xfrm flipV="1">
            <a:off x="4151313" y="22764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6" name="Line 33"/>
          <p:cNvSpPr>
            <a:spLocks noChangeShapeType="1"/>
          </p:cNvSpPr>
          <p:nvPr/>
        </p:nvSpPr>
        <p:spPr bwMode="auto">
          <a:xfrm flipV="1">
            <a:off x="6456363" y="22764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7" name="Line 34"/>
          <p:cNvSpPr>
            <a:spLocks noChangeShapeType="1"/>
          </p:cNvSpPr>
          <p:nvPr/>
        </p:nvSpPr>
        <p:spPr bwMode="auto">
          <a:xfrm flipV="1">
            <a:off x="6743700" y="227647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8" name="Line 35"/>
          <p:cNvSpPr>
            <a:spLocks noChangeShapeType="1"/>
          </p:cNvSpPr>
          <p:nvPr/>
        </p:nvSpPr>
        <p:spPr bwMode="auto">
          <a:xfrm flipV="1">
            <a:off x="7175500" y="22764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9" name="Rectangle 36"/>
          <p:cNvSpPr>
            <a:spLocks noChangeArrowheads="1"/>
          </p:cNvSpPr>
          <p:nvPr/>
        </p:nvSpPr>
        <p:spPr bwMode="auto">
          <a:xfrm>
            <a:off x="1162298" y="5706395"/>
            <a:ext cx="8170863" cy="287337"/>
          </a:xfrm>
          <a:prstGeom prst="rect">
            <a:avLst/>
          </a:prstGeom>
          <a:solidFill>
            <a:srgbClr val="000066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5423976" y="1810418"/>
            <a:ext cx="56869" cy="21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5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7" name="Rectangle 19"/>
          <p:cNvSpPr>
            <a:spLocks noChangeArrowheads="1"/>
          </p:cNvSpPr>
          <p:nvPr/>
        </p:nvSpPr>
        <p:spPr bwMode="auto">
          <a:xfrm>
            <a:off x="2264726" y="1876426"/>
            <a:ext cx="1078899" cy="431800"/>
          </a:xfrm>
          <a:prstGeom prst="rect">
            <a:avLst/>
          </a:prstGeom>
          <a:gradFill flip="none" rotWithShape="1">
            <a:gsLst>
              <a:gs pos="0">
                <a:srgbClr val="FCFF91">
                  <a:tint val="66000"/>
                  <a:satMod val="160000"/>
                </a:srgbClr>
              </a:gs>
              <a:gs pos="50000">
                <a:srgbClr val="FCFF91">
                  <a:tint val="44500"/>
                  <a:satMod val="160000"/>
                </a:srgbClr>
              </a:gs>
              <a:gs pos="100000">
                <a:srgbClr val="FCFF91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28674" name="標題 1"/>
          <p:cNvSpPr>
            <a:spLocks noGrp="1"/>
          </p:cNvSpPr>
          <p:nvPr>
            <p:ph type="title"/>
          </p:nvPr>
        </p:nvSpPr>
        <p:spPr>
          <a:xfrm>
            <a:off x="1141479" y="542193"/>
            <a:ext cx="1017527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Cox’s proportional hazards model(II)</a:t>
            </a:r>
            <a:r>
              <a:rPr lang="en-US" altLang="zh-TW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 SAS Program</a:t>
            </a:r>
            <a:endParaRPr lang="zh-TW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541522" y="5912690"/>
            <a:ext cx="1414462" cy="430887"/>
          </a:xfrm>
          <a:prstGeom prst="rect">
            <a:avLst/>
          </a:prstGeom>
          <a:solidFill>
            <a:srgbClr val="FCFF91"/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en-US" altLang="zh-TW" sz="2200" b="1" dirty="0">
                <a:solidFill>
                  <a:schemeClr val="tx2"/>
                </a:solidFill>
                <a:latin typeface="Calibri" charset="0"/>
              </a:rPr>
              <a:t>HR=</a:t>
            </a:r>
            <a:r>
              <a:rPr kumimoji="0" lang="en-US" altLang="zh-TW" sz="2200" b="1" dirty="0" err="1">
                <a:solidFill>
                  <a:schemeClr val="tx2"/>
                </a:solidFill>
                <a:latin typeface="Calibri" charset="0"/>
              </a:rPr>
              <a:t>exp</a:t>
            </a:r>
            <a:r>
              <a:rPr kumimoji="0" lang="en-US" altLang="zh-TW" sz="2200" b="1" dirty="0">
                <a:solidFill>
                  <a:schemeClr val="tx2"/>
                </a:solidFill>
                <a:latin typeface="Calibri" charset="0"/>
              </a:rPr>
              <a:t>(</a:t>
            </a:r>
            <a:r>
              <a:rPr kumimoji="0" lang="el-GR" altLang="zh-TW" sz="2200" b="1" dirty="0">
                <a:solidFill>
                  <a:schemeClr val="tx2"/>
                </a:solidFill>
              </a:rPr>
              <a:t>β</a:t>
            </a:r>
            <a:r>
              <a:rPr kumimoji="0" lang="en-US" altLang="zh-TW" sz="2200" b="1" dirty="0">
                <a:solidFill>
                  <a:schemeClr val="tx2"/>
                </a:solidFill>
                <a:latin typeface="Calibri" charset="0"/>
              </a:rPr>
              <a:t>)</a:t>
            </a:r>
            <a:endParaRPr kumimoji="0" lang="zh-TW" altLang="en-US" sz="2200" b="1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221138" y="1815306"/>
            <a:ext cx="78105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600" b="1" dirty="0" err="1">
                <a:solidFill>
                  <a:srgbClr val="000080"/>
                </a:solidFill>
                <a:latin typeface="Courier New" charset="0"/>
              </a:rPr>
              <a:t>proc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600" b="1" dirty="0" err="1">
                <a:solidFill>
                  <a:srgbClr val="000080"/>
                </a:solidFill>
                <a:latin typeface="Courier New" charset="0"/>
              </a:rPr>
              <a:t>phreg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600" dirty="0">
                <a:solidFill>
                  <a:srgbClr val="0000FF"/>
                </a:solidFill>
                <a:latin typeface="Courier New" charset="0"/>
              </a:rPr>
              <a:t>data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=time;</a:t>
            </a:r>
          </a:p>
          <a:p>
            <a:pPr>
              <a:spcBef>
                <a:spcPct val="50000"/>
              </a:spcBef>
            </a:pPr>
            <a:r>
              <a:rPr lang="en-US" altLang="zh-TW" sz="2600" dirty="0">
                <a:solidFill>
                  <a:srgbClr val="0000FF"/>
                </a:solidFill>
                <a:latin typeface="Courier New" charset="0"/>
              </a:rPr>
              <a:t>model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TW" sz="2600" dirty="0" err="1">
                <a:solidFill>
                  <a:srgbClr val="000000"/>
                </a:solidFill>
                <a:latin typeface="Courier New" charset="0"/>
              </a:rPr>
              <a:t>futime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*case(</a:t>
            </a:r>
            <a:r>
              <a:rPr lang="en-US" altLang="zh-TW" sz="2600" b="1" dirty="0">
                <a:solidFill>
                  <a:srgbClr val="008080"/>
                </a:solidFill>
                <a:latin typeface="Courier New" charset="0"/>
              </a:rPr>
              <a:t>0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)=test1 age/</a:t>
            </a:r>
            <a:r>
              <a:rPr lang="en-US" altLang="zh-TW" sz="2600" dirty="0">
                <a:solidFill>
                  <a:srgbClr val="0000FF"/>
                </a:solidFill>
                <a:latin typeface="Courier New" charset="0"/>
              </a:rPr>
              <a:t>RL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2600" b="1" dirty="0">
                <a:solidFill>
                  <a:srgbClr val="000080"/>
                </a:solidFill>
                <a:latin typeface="Courier New" charset="0"/>
              </a:rPr>
              <a:t>run</a:t>
            </a:r>
            <a:r>
              <a:rPr lang="en-US" altLang="zh-TW" sz="26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zh-TW" altLang="en-US" sz="26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2478881" y="2474912"/>
            <a:ext cx="1209675" cy="360362"/>
          </a:xfrm>
          <a:prstGeom prst="rect">
            <a:avLst/>
          </a:prstGeom>
          <a:solidFill>
            <a:srgbClr val="FF669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endParaRPr lang="zh-TW" altLang="en-US" sz="1800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3916495" y="2475120"/>
            <a:ext cx="1295400" cy="360362"/>
          </a:xfrm>
          <a:prstGeom prst="rect">
            <a:avLst/>
          </a:prstGeom>
          <a:solidFill>
            <a:srgbClr val="FF669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7448900" y="2469330"/>
            <a:ext cx="431800" cy="360363"/>
          </a:xfrm>
          <a:prstGeom prst="rect">
            <a:avLst/>
          </a:prstGeom>
          <a:solidFill>
            <a:srgbClr val="FF669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endParaRPr lang="zh-TW" altLang="en-US" sz="1800"/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451055" y="2801146"/>
            <a:ext cx="1236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zh-TW" altLang="en-US" sz="1800" dirty="0">
                <a:solidFill>
                  <a:srgbClr val="006600"/>
                </a:solidFill>
              </a:rPr>
              <a:t>追蹤時間 </a:t>
            </a:r>
            <a:r>
              <a:rPr lang="en-US" altLang="zh-TW" sz="1800" dirty="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8685" name="Text Box 17"/>
          <p:cNvSpPr txBox="1">
            <a:spLocks noChangeArrowheads="1"/>
          </p:cNvSpPr>
          <p:nvPr/>
        </p:nvSpPr>
        <p:spPr bwMode="auto">
          <a:xfrm>
            <a:off x="3899026" y="2801146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1800" dirty="0">
                <a:solidFill>
                  <a:srgbClr val="006600"/>
                </a:solidFill>
              </a:rPr>
              <a:t>0</a:t>
            </a:r>
            <a:r>
              <a:rPr lang="zh-TW" altLang="en-US" sz="1800" dirty="0">
                <a:solidFill>
                  <a:srgbClr val="006600"/>
                </a:solidFill>
              </a:rPr>
              <a:t>代表</a:t>
            </a:r>
            <a:r>
              <a:rPr lang="en-US" altLang="zh-TW" sz="1800" dirty="0">
                <a:solidFill>
                  <a:srgbClr val="006600"/>
                </a:solidFill>
              </a:rPr>
              <a:t>censor</a:t>
            </a:r>
          </a:p>
        </p:txBody>
      </p:sp>
      <p:sp>
        <p:nvSpPr>
          <p:cNvPr id="28686" name="Text Box 18"/>
          <p:cNvSpPr txBox="1">
            <a:spLocks noChangeArrowheads="1"/>
          </p:cNvSpPr>
          <p:nvPr/>
        </p:nvSpPr>
        <p:spPr bwMode="auto">
          <a:xfrm>
            <a:off x="7098507" y="2803766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1800" dirty="0">
                <a:solidFill>
                  <a:srgbClr val="006600"/>
                </a:solidFill>
              </a:rPr>
              <a:t>95% CI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51" y="3430704"/>
            <a:ext cx="7396298" cy="2116738"/>
          </a:xfrm>
          <a:prstGeom prst="rect">
            <a:avLst/>
          </a:prstGeom>
        </p:spPr>
      </p:pic>
      <p:cxnSp>
        <p:nvCxnSpPr>
          <p:cNvPr id="5" name="直線箭頭接點 4"/>
          <p:cNvCxnSpPr/>
          <p:nvPr/>
        </p:nvCxnSpPr>
        <p:spPr>
          <a:xfrm>
            <a:off x="9215875" y="5474169"/>
            <a:ext cx="0" cy="4270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69622" y="3951215"/>
            <a:ext cx="822121" cy="152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888136" y="3951215"/>
            <a:ext cx="562062" cy="152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箭頭接點 4"/>
          <p:cNvCxnSpPr/>
          <p:nvPr/>
        </p:nvCxnSpPr>
        <p:spPr>
          <a:xfrm>
            <a:off x="5924594" y="5474169"/>
            <a:ext cx="0" cy="4270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726521" y="5912689"/>
            <a:ext cx="396145" cy="430887"/>
          </a:xfrm>
          <a:prstGeom prst="rect">
            <a:avLst/>
          </a:prstGeom>
          <a:solidFill>
            <a:srgbClr val="FCFF91"/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kumimoji="0" lang="el-GR" altLang="zh-TW" sz="2200" b="1" dirty="0">
                <a:solidFill>
                  <a:schemeClr val="tx2"/>
                </a:solidFill>
              </a:rPr>
              <a:t>β</a:t>
            </a:r>
            <a:endParaRPr kumimoji="0" lang="zh-TW" altLang="en-US" sz="2200" b="1" dirty="0">
              <a:solidFill>
                <a:schemeClr val="tx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423</TotalTime>
  <Words>815</Words>
  <Application>Microsoft Office PowerPoint</Application>
  <PresentationFormat>寬螢幕</PresentationFormat>
  <Paragraphs>150</Paragraphs>
  <Slides>12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BiauKai</vt:lpstr>
      <vt:lpstr>Hannotate TC</vt:lpstr>
      <vt:lpstr>新細明體</vt:lpstr>
      <vt:lpstr>標楷體</vt:lpstr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回顧</vt:lpstr>
      <vt:lpstr>方程式</vt:lpstr>
      <vt:lpstr>Cohort study</vt:lpstr>
      <vt:lpstr>資料分析-Data set</vt:lpstr>
      <vt:lpstr>PowerPoint 簡報</vt:lpstr>
      <vt:lpstr>Kappa Test (I)</vt:lpstr>
      <vt:lpstr>Kappa test (II)_SAS Program</vt:lpstr>
      <vt:lpstr>Cox’s Proportional Hazards Model(I)</vt:lpstr>
      <vt:lpstr>PowerPoint 簡報</vt:lpstr>
      <vt:lpstr>Follow time</vt:lpstr>
      <vt:lpstr>Cox’s proportional hazards model(II)_ SAS Program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study</dc:title>
  <dc:creator>ning ning</dc:creator>
  <cp:lastModifiedBy>家榆 黃</cp:lastModifiedBy>
  <cp:revision>33</cp:revision>
  <dcterms:created xsi:type="dcterms:W3CDTF">2019-10-26T08:30:19Z</dcterms:created>
  <dcterms:modified xsi:type="dcterms:W3CDTF">2020-11-03T18:56:57Z</dcterms:modified>
</cp:coreProperties>
</file>