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30500000200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288">
          <p15:clr>
            <a:srgbClr val="9AA0A6"/>
          </p15:clr>
        </p15:guide>
        <p15:guide id="4" pos="54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>
      <p:cViewPr varScale="1">
        <p:scale>
          <a:sx n="151" d="100"/>
          <a:sy n="151" d="100"/>
        </p:scale>
        <p:origin x="528" y="184"/>
      </p:cViewPr>
      <p:guideLst>
        <p:guide orient="horz" pos="1620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d335502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d335502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707375e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707375e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incubation period = 1-2 days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incubation period = 1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incubation period = 2 days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e4e92b5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e4e92b5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incubation period = 1-2 days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incubation period = 1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incubation period = 2 days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e4e92b5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e4e92b5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incubation period = 1-2 days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incubation period = 1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incubation period = 2 days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707375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707375e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df057e9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df057e9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#不知道這樣總檢討的方向正不正確，供參考可增減：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我們認為組內討論出來的疾病定義是適當的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根據流行曲線可推算出傳染途徑（共同感染），但可惜由於資料不足無法推算潛伏期長度，會比較難找出可能病例或進行預防性治療，須進行更多調查才能推算潛伏期。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利用SAS分析之後，推測飲水和漱口是危險因子，但其中_有干擾/交互作用。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所以若要找出真正的病因可能還要加上水質檢驗等調查。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而且我們認為，此次事件應該要擴大調查對象，目前訪查對象只有學童，但同校的師長也使用相同水源，調查師長健康狀況或許還可以推測此疾病爆發是否和用水/飲食習慣不同等等有關、疾病對孩童和成人的影響是否有差異等資訊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另外，若是地下水出問題，則學校周遭居民也應該調查，可以看和學童使用相同水井的居民是否也有疾病發生，或是若周遭居民使用不同水井、水源，是不是和學童有健康狀況上的差異，再利用調查發現進行治療、預防的行動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最後我們建議未來要預防此疾病再度流行的話，要定期檢驗水質確保水源的乾淨，也要進行衛教宣導讓大家有正確的用水習慣。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474e47c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474e47c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707375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707375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446ed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446ed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707375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707375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4e92b5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4e92b5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707375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d707375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707375e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707375e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446ed4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446ed4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75" y="536650"/>
            <a:ext cx="46131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178550"/>
            <a:ext cx="4613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7800" y="1153000"/>
            <a:ext cx="77085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7800" y="418184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800" y="1153000"/>
            <a:ext cx="7708500" cy="3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A26">
            <a:alpha val="14579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4114800" y="1867894"/>
            <a:ext cx="3861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第一組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114800" y="3375925"/>
            <a:ext cx="36084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組員：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宋侑橋、廖家緯、陳亞善、梁嫚芳、章佳佳、陳思帆</a:t>
            </a:r>
            <a:endParaRPr sz="2200"/>
          </a:p>
        </p:txBody>
      </p:sp>
      <p:grpSp>
        <p:nvGrpSpPr>
          <p:cNvPr id="53" name="Google Shape;53;p13"/>
          <p:cNvGrpSpPr/>
          <p:nvPr/>
        </p:nvGrpSpPr>
        <p:grpSpPr>
          <a:xfrm flipH="1">
            <a:off x="-1185025" y="1050687"/>
            <a:ext cx="10329032" cy="4329970"/>
            <a:chOff x="0" y="1647600"/>
            <a:chExt cx="10329032" cy="4329970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0" y="1647600"/>
              <a:ext cx="10329032" cy="4329970"/>
              <a:chOff x="0" y="1647600"/>
              <a:chExt cx="10329032" cy="4329970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5970439" y="3052115"/>
                <a:ext cx="1118404" cy="724896"/>
              </a:xfrm>
              <a:custGeom>
                <a:avLst/>
                <a:gdLst/>
                <a:ahLst/>
                <a:cxnLst/>
                <a:rect l="l" t="t" r="r" b="b"/>
                <a:pathLst>
                  <a:path w="66651" h="43200" extrusionOk="0">
                    <a:moveTo>
                      <a:pt x="29409" y="0"/>
                    </a:moveTo>
                    <a:cubicBezTo>
                      <a:pt x="24510" y="0"/>
                      <a:pt x="21126" y="4511"/>
                      <a:pt x="21126" y="4511"/>
                    </a:cubicBezTo>
                    <a:cubicBezTo>
                      <a:pt x="17493" y="1754"/>
                      <a:pt x="14278" y="749"/>
                      <a:pt x="11522" y="749"/>
                    </a:cubicBezTo>
                    <a:cubicBezTo>
                      <a:pt x="4099" y="749"/>
                      <a:pt x="0" y="8038"/>
                      <a:pt x="0" y="8038"/>
                    </a:cubicBezTo>
                    <a:lnTo>
                      <a:pt x="13017" y="16874"/>
                    </a:lnTo>
                    <a:cubicBezTo>
                      <a:pt x="13017" y="16874"/>
                      <a:pt x="55378" y="43200"/>
                      <a:pt x="56142" y="43200"/>
                    </a:cubicBezTo>
                    <a:cubicBezTo>
                      <a:pt x="56905" y="43163"/>
                      <a:pt x="66650" y="25165"/>
                      <a:pt x="66650" y="25165"/>
                    </a:cubicBezTo>
                    <a:cubicBezTo>
                      <a:pt x="66650" y="25165"/>
                      <a:pt x="41997" y="6693"/>
                      <a:pt x="34507" y="1675"/>
                    </a:cubicBezTo>
                    <a:cubicBezTo>
                      <a:pt x="32693" y="460"/>
                      <a:pt x="30974" y="0"/>
                      <a:pt x="29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5783728" y="3137442"/>
                <a:ext cx="3350916" cy="1676205"/>
              </a:xfrm>
              <a:custGeom>
                <a:avLst/>
                <a:gdLst/>
                <a:ahLst/>
                <a:cxnLst/>
                <a:rect l="l" t="t" r="r" b="b"/>
                <a:pathLst>
                  <a:path w="199697" h="99893" extrusionOk="0">
                    <a:moveTo>
                      <a:pt x="12256" y="1"/>
                    </a:moveTo>
                    <a:cubicBezTo>
                      <a:pt x="9993" y="1"/>
                      <a:pt x="7719" y="436"/>
                      <a:pt x="5564" y="1317"/>
                    </a:cubicBezTo>
                    <a:cubicBezTo>
                      <a:pt x="873" y="3208"/>
                      <a:pt x="1" y="9462"/>
                      <a:pt x="3964" y="12589"/>
                    </a:cubicBezTo>
                    <a:lnTo>
                      <a:pt x="49634" y="48587"/>
                    </a:lnTo>
                    <a:cubicBezTo>
                      <a:pt x="59894" y="58466"/>
                      <a:pt x="71600" y="59708"/>
                      <a:pt x="76840" y="59708"/>
                    </a:cubicBezTo>
                    <a:cubicBezTo>
                      <a:pt x="78601" y="59708"/>
                      <a:pt x="79632" y="59568"/>
                      <a:pt x="79632" y="59568"/>
                    </a:cubicBezTo>
                    <a:lnTo>
                      <a:pt x="122283" y="54514"/>
                    </a:lnTo>
                    <a:cubicBezTo>
                      <a:pt x="122637" y="54467"/>
                      <a:pt x="122991" y="54444"/>
                      <a:pt x="123343" y="54444"/>
                    </a:cubicBezTo>
                    <a:cubicBezTo>
                      <a:pt x="125458" y="54444"/>
                      <a:pt x="127519" y="55272"/>
                      <a:pt x="129047" y="56768"/>
                    </a:cubicBezTo>
                    <a:lnTo>
                      <a:pt x="173844" y="99893"/>
                    </a:lnTo>
                    <a:lnTo>
                      <a:pt x="199696" y="73022"/>
                    </a:lnTo>
                    <a:lnTo>
                      <a:pt x="154318" y="29388"/>
                    </a:lnTo>
                    <a:cubicBezTo>
                      <a:pt x="153118" y="28225"/>
                      <a:pt x="152318" y="26770"/>
                      <a:pt x="151954" y="25170"/>
                    </a:cubicBezTo>
                    <a:cubicBezTo>
                      <a:pt x="151263" y="22298"/>
                      <a:pt x="148391" y="16516"/>
                      <a:pt x="136937" y="7608"/>
                    </a:cubicBezTo>
                    <a:cubicBezTo>
                      <a:pt x="133276" y="4769"/>
                      <a:pt x="129005" y="3687"/>
                      <a:pt x="124622" y="3687"/>
                    </a:cubicBezTo>
                    <a:cubicBezTo>
                      <a:pt x="110592" y="3687"/>
                      <a:pt x="95412" y="14771"/>
                      <a:pt x="95412" y="14771"/>
                    </a:cubicBezTo>
                    <a:cubicBezTo>
                      <a:pt x="95412" y="14771"/>
                      <a:pt x="88109" y="14650"/>
                      <a:pt x="80314" y="14650"/>
                    </a:cubicBezTo>
                    <a:cubicBezTo>
                      <a:pt x="73936" y="14650"/>
                      <a:pt x="67229" y="14731"/>
                      <a:pt x="63924" y="15025"/>
                    </a:cubicBezTo>
                    <a:cubicBezTo>
                      <a:pt x="56579" y="15680"/>
                      <a:pt x="53670" y="25461"/>
                      <a:pt x="53670" y="25461"/>
                    </a:cubicBezTo>
                    <a:lnTo>
                      <a:pt x="22508" y="3281"/>
                    </a:lnTo>
                    <a:cubicBezTo>
                      <a:pt x="19466" y="1111"/>
                      <a:pt x="15874" y="1"/>
                      <a:pt x="12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6673319" y="3517072"/>
                <a:ext cx="642489" cy="204414"/>
              </a:xfrm>
              <a:custGeom>
                <a:avLst/>
                <a:gdLst/>
                <a:ahLst/>
                <a:cxnLst/>
                <a:rect l="l" t="t" r="r" b="b"/>
                <a:pathLst>
                  <a:path w="38289" h="12182" extrusionOk="0">
                    <a:moveTo>
                      <a:pt x="1346" y="1"/>
                    </a:moveTo>
                    <a:lnTo>
                      <a:pt x="37" y="510"/>
                    </a:lnTo>
                    <a:cubicBezTo>
                      <a:pt x="37" y="510"/>
                      <a:pt x="0" y="692"/>
                      <a:pt x="0" y="1055"/>
                    </a:cubicBezTo>
                    <a:cubicBezTo>
                      <a:pt x="0" y="1528"/>
                      <a:pt x="0" y="2001"/>
                      <a:pt x="37" y="2510"/>
                    </a:cubicBezTo>
                    <a:cubicBezTo>
                      <a:pt x="109" y="3273"/>
                      <a:pt x="255" y="4001"/>
                      <a:pt x="473" y="4728"/>
                    </a:cubicBezTo>
                    <a:cubicBezTo>
                      <a:pt x="764" y="5710"/>
                      <a:pt x="1200" y="6582"/>
                      <a:pt x="1818" y="7382"/>
                    </a:cubicBezTo>
                    <a:cubicBezTo>
                      <a:pt x="2582" y="8291"/>
                      <a:pt x="3527" y="9019"/>
                      <a:pt x="4618" y="9491"/>
                    </a:cubicBezTo>
                    <a:cubicBezTo>
                      <a:pt x="4909" y="9600"/>
                      <a:pt x="5236" y="9709"/>
                      <a:pt x="5527" y="9782"/>
                    </a:cubicBezTo>
                    <a:lnTo>
                      <a:pt x="6000" y="9891"/>
                    </a:lnTo>
                    <a:lnTo>
                      <a:pt x="6436" y="10000"/>
                    </a:lnTo>
                    <a:cubicBezTo>
                      <a:pt x="7054" y="10109"/>
                      <a:pt x="7672" y="10255"/>
                      <a:pt x="8327" y="10364"/>
                    </a:cubicBezTo>
                    <a:cubicBezTo>
                      <a:pt x="9600" y="10546"/>
                      <a:pt x="10909" y="10728"/>
                      <a:pt x="12254" y="10873"/>
                    </a:cubicBezTo>
                    <a:cubicBezTo>
                      <a:pt x="13636" y="10982"/>
                      <a:pt x="14981" y="11127"/>
                      <a:pt x="16363" y="11237"/>
                    </a:cubicBezTo>
                    <a:cubicBezTo>
                      <a:pt x="21817" y="11637"/>
                      <a:pt x="27307" y="11855"/>
                      <a:pt x="31416" y="12000"/>
                    </a:cubicBezTo>
                    <a:cubicBezTo>
                      <a:pt x="35561" y="12109"/>
                      <a:pt x="38289" y="12182"/>
                      <a:pt x="38289" y="12182"/>
                    </a:cubicBezTo>
                    <a:cubicBezTo>
                      <a:pt x="38289" y="12182"/>
                      <a:pt x="35561" y="12073"/>
                      <a:pt x="31416" y="11855"/>
                    </a:cubicBezTo>
                    <a:cubicBezTo>
                      <a:pt x="27307" y="11673"/>
                      <a:pt x="21853" y="11309"/>
                      <a:pt x="16399" y="10764"/>
                    </a:cubicBezTo>
                    <a:cubicBezTo>
                      <a:pt x="15017" y="10618"/>
                      <a:pt x="13672" y="10473"/>
                      <a:pt x="12327" y="10291"/>
                    </a:cubicBezTo>
                    <a:cubicBezTo>
                      <a:pt x="11018" y="10109"/>
                      <a:pt x="9709" y="9928"/>
                      <a:pt x="8436" y="9709"/>
                    </a:cubicBezTo>
                    <a:cubicBezTo>
                      <a:pt x="7854" y="9600"/>
                      <a:pt x="7236" y="9455"/>
                      <a:pt x="6618" y="9309"/>
                    </a:cubicBezTo>
                    <a:lnTo>
                      <a:pt x="6182" y="9200"/>
                    </a:lnTo>
                    <a:lnTo>
                      <a:pt x="5782" y="9091"/>
                    </a:lnTo>
                    <a:cubicBezTo>
                      <a:pt x="5491" y="8982"/>
                      <a:pt x="5236" y="8909"/>
                      <a:pt x="4982" y="8764"/>
                    </a:cubicBezTo>
                    <a:cubicBezTo>
                      <a:pt x="4036" y="8364"/>
                      <a:pt x="3200" y="7673"/>
                      <a:pt x="2582" y="6873"/>
                    </a:cubicBezTo>
                    <a:cubicBezTo>
                      <a:pt x="2073" y="6146"/>
                      <a:pt x="1709" y="5346"/>
                      <a:pt x="1491" y="4473"/>
                    </a:cubicBezTo>
                    <a:cubicBezTo>
                      <a:pt x="1309" y="3819"/>
                      <a:pt x="1237" y="3128"/>
                      <a:pt x="1200" y="2474"/>
                    </a:cubicBezTo>
                    <a:cubicBezTo>
                      <a:pt x="1200" y="2001"/>
                      <a:pt x="1200" y="1564"/>
                      <a:pt x="1273" y="1128"/>
                    </a:cubicBezTo>
                    <a:cubicBezTo>
                      <a:pt x="1273" y="837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rgbClr val="EFA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8764879" y="3848377"/>
                <a:ext cx="121873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5461" extrusionOk="0">
                    <a:moveTo>
                      <a:pt x="3610" y="1"/>
                    </a:moveTo>
                    <a:cubicBezTo>
                      <a:pt x="3594" y="1"/>
                      <a:pt x="3579" y="1"/>
                      <a:pt x="3564" y="1"/>
                    </a:cubicBezTo>
                    <a:cubicBezTo>
                      <a:pt x="1164" y="37"/>
                      <a:pt x="0" y="2983"/>
                      <a:pt x="1746" y="4692"/>
                    </a:cubicBezTo>
                    <a:cubicBezTo>
                      <a:pt x="2260" y="5206"/>
                      <a:pt x="2937" y="5460"/>
                      <a:pt x="3620" y="5460"/>
                    </a:cubicBezTo>
                    <a:cubicBezTo>
                      <a:pt x="4337" y="5460"/>
                      <a:pt x="5059" y="5178"/>
                      <a:pt x="5600" y="4619"/>
                    </a:cubicBezTo>
                    <a:cubicBezTo>
                      <a:pt x="7262" y="2848"/>
                      <a:pt x="6016" y="1"/>
                      <a:pt x="3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8889353" y="3967968"/>
                <a:ext cx="12185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461" extrusionOk="0">
                    <a:moveTo>
                      <a:pt x="3609" y="1"/>
                    </a:moveTo>
                    <a:cubicBezTo>
                      <a:pt x="3594" y="1"/>
                      <a:pt x="3579" y="1"/>
                      <a:pt x="3564" y="1"/>
                    </a:cubicBezTo>
                    <a:cubicBezTo>
                      <a:pt x="1164" y="74"/>
                      <a:pt x="0" y="3019"/>
                      <a:pt x="1745" y="4692"/>
                    </a:cubicBezTo>
                    <a:cubicBezTo>
                      <a:pt x="2277" y="5205"/>
                      <a:pt x="2955" y="5460"/>
                      <a:pt x="3633" y="5460"/>
                    </a:cubicBezTo>
                    <a:cubicBezTo>
                      <a:pt x="4346" y="5460"/>
                      <a:pt x="5059" y="5178"/>
                      <a:pt x="5600" y="4619"/>
                    </a:cubicBezTo>
                    <a:cubicBezTo>
                      <a:pt x="7262" y="2884"/>
                      <a:pt x="6015" y="1"/>
                      <a:pt x="36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5814855" y="3161672"/>
                <a:ext cx="1183074" cy="739813"/>
              </a:xfrm>
              <a:custGeom>
                <a:avLst/>
                <a:gdLst/>
                <a:ahLst/>
                <a:cxnLst/>
                <a:rect l="l" t="t" r="r" b="b"/>
                <a:pathLst>
                  <a:path w="70505" h="44089" extrusionOk="0">
                    <a:moveTo>
                      <a:pt x="30783" y="1"/>
                    </a:moveTo>
                    <a:cubicBezTo>
                      <a:pt x="25455" y="1"/>
                      <a:pt x="21962" y="5109"/>
                      <a:pt x="21962" y="5109"/>
                    </a:cubicBezTo>
                    <a:cubicBezTo>
                      <a:pt x="18267" y="2522"/>
                      <a:pt x="15024" y="1559"/>
                      <a:pt x="12245" y="1559"/>
                    </a:cubicBezTo>
                    <a:cubicBezTo>
                      <a:pt x="4167" y="1559"/>
                      <a:pt x="0" y="9691"/>
                      <a:pt x="0" y="9691"/>
                    </a:cubicBezTo>
                    <a:lnTo>
                      <a:pt x="13999" y="18417"/>
                    </a:lnTo>
                    <a:cubicBezTo>
                      <a:pt x="13999" y="18417"/>
                      <a:pt x="59386" y="44089"/>
                      <a:pt x="60285" y="44089"/>
                    </a:cubicBezTo>
                    <a:cubicBezTo>
                      <a:pt x="60286" y="44089"/>
                      <a:pt x="60286" y="44089"/>
                      <a:pt x="60287" y="44089"/>
                    </a:cubicBezTo>
                    <a:cubicBezTo>
                      <a:pt x="61087" y="44016"/>
                      <a:pt x="70504" y="24781"/>
                      <a:pt x="70504" y="24781"/>
                    </a:cubicBezTo>
                    <a:cubicBezTo>
                      <a:pt x="70504" y="24781"/>
                      <a:pt x="43924" y="6455"/>
                      <a:pt x="35852" y="1546"/>
                    </a:cubicBezTo>
                    <a:cubicBezTo>
                      <a:pt x="34035" y="432"/>
                      <a:pt x="32331" y="1"/>
                      <a:pt x="30783" y="1"/>
                    </a:cubicBezTo>
                    <a:close/>
                  </a:path>
                </a:pathLst>
              </a:custGeom>
              <a:solidFill>
                <a:srgbClr val="EAC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6631218" y="2318762"/>
                <a:ext cx="468598" cy="1429572"/>
              </a:xfrm>
              <a:custGeom>
                <a:avLst/>
                <a:gdLst/>
                <a:ahLst/>
                <a:cxnLst/>
                <a:rect l="l" t="t" r="r" b="b"/>
                <a:pathLst>
                  <a:path w="27926" h="85195" extrusionOk="0">
                    <a:moveTo>
                      <a:pt x="4909" y="0"/>
                    </a:moveTo>
                    <a:lnTo>
                      <a:pt x="0" y="84395"/>
                    </a:lnTo>
                    <a:lnTo>
                      <a:pt x="14618" y="84395"/>
                    </a:lnTo>
                    <a:lnTo>
                      <a:pt x="27926" y="85195"/>
                    </a:lnTo>
                    <a:lnTo>
                      <a:pt x="27926" y="85195"/>
                    </a:lnTo>
                    <a:lnTo>
                      <a:pt x="24362" y="0"/>
                    </a:ln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804447" y="1647612"/>
                <a:ext cx="2227042" cy="654084"/>
              </a:xfrm>
              <a:custGeom>
                <a:avLst/>
                <a:gdLst/>
                <a:ahLst/>
                <a:cxnLst/>
                <a:rect l="l" t="t" r="r" b="b"/>
                <a:pathLst>
                  <a:path w="132720" h="38980" extrusionOk="0">
                    <a:moveTo>
                      <a:pt x="1" y="0"/>
                    </a:moveTo>
                    <a:lnTo>
                      <a:pt x="1" y="20181"/>
                    </a:lnTo>
                    <a:lnTo>
                      <a:pt x="109993" y="20181"/>
                    </a:lnTo>
                    <a:cubicBezTo>
                      <a:pt x="111884" y="20181"/>
                      <a:pt x="113411" y="21708"/>
                      <a:pt x="113411" y="23598"/>
                    </a:cubicBezTo>
                    <a:lnTo>
                      <a:pt x="113411" y="38979"/>
                    </a:lnTo>
                    <a:lnTo>
                      <a:pt x="132719" y="38979"/>
                    </a:lnTo>
                    <a:lnTo>
                      <a:pt x="132719" y="16944"/>
                    </a:lnTo>
                    <a:cubicBezTo>
                      <a:pt x="132719" y="7563"/>
                      <a:pt x="125120" y="0"/>
                      <a:pt x="11577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7097182" y="2687889"/>
                <a:ext cx="336993" cy="371073"/>
              </a:xfrm>
              <a:custGeom>
                <a:avLst/>
                <a:gdLst/>
                <a:ahLst/>
                <a:cxnLst/>
                <a:rect l="l" t="t" r="r" b="b"/>
                <a:pathLst>
                  <a:path w="20083" h="22114" extrusionOk="0">
                    <a:moveTo>
                      <a:pt x="375" y="1"/>
                    </a:moveTo>
                    <a:cubicBezTo>
                      <a:pt x="375" y="2"/>
                      <a:pt x="1" y="22114"/>
                      <a:pt x="5241" y="22114"/>
                    </a:cubicBezTo>
                    <a:cubicBezTo>
                      <a:pt x="5418" y="22114"/>
                      <a:pt x="5602" y="22088"/>
                      <a:pt x="5793" y="22036"/>
                    </a:cubicBezTo>
                    <a:cubicBezTo>
                      <a:pt x="20082" y="18073"/>
                      <a:pt x="376" y="2"/>
                      <a:pt x="375" y="1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111395" y="2519501"/>
                <a:ext cx="262993" cy="226849"/>
              </a:xfrm>
              <a:custGeom>
                <a:avLst/>
                <a:gdLst/>
                <a:ahLst/>
                <a:cxnLst/>
                <a:rect l="l" t="t" r="r" b="b"/>
                <a:pathLst>
                  <a:path w="15673" h="13519" extrusionOk="0">
                    <a:moveTo>
                      <a:pt x="1" y="0"/>
                    </a:moveTo>
                    <a:cubicBezTo>
                      <a:pt x="1" y="1"/>
                      <a:pt x="3180" y="13519"/>
                      <a:pt x="6460" y="13519"/>
                    </a:cubicBezTo>
                    <a:cubicBezTo>
                      <a:pt x="6670" y="13519"/>
                      <a:pt x="6881" y="13463"/>
                      <a:pt x="7091" y="13345"/>
                    </a:cubicBezTo>
                    <a:cubicBezTo>
                      <a:pt x="15672" y="847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7102250" y="2366350"/>
                <a:ext cx="169629" cy="116923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69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3332" y="6967"/>
                      <a:pt x="5268" y="6967"/>
                    </a:cubicBezTo>
                    <a:cubicBezTo>
                      <a:pt x="5454" y="6967"/>
                      <a:pt x="5626" y="6903"/>
                      <a:pt x="5782" y="6764"/>
                    </a:cubicBezTo>
                    <a:cubicBezTo>
                      <a:pt x="10108" y="287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7103458" y="2687889"/>
                <a:ext cx="280696" cy="349628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0836" extrusionOk="0">
                    <a:moveTo>
                      <a:pt x="1" y="1"/>
                    </a:moveTo>
                    <a:lnTo>
                      <a:pt x="1" y="2583"/>
                    </a:lnTo>
                    <a:cubicBezTo>
                      <a:pt x="3528" y="6146"/>
                      <a:pt x="12218" y="15818"/>
                      <a:pt x="8182" y="20836"/>
                    </a:cubicBezTo>
                    <a:cubicBezTo>
                      <a:pt x="16727" y="1534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7111395" y="2519501"/>
                <a:ext cx="252606" cy="219046"/>
              </a:xfrm>
              <a:custGeom>
                <a:avLst/>
                <a:gdLst/>
                <a:ahLst/>
                <a:cxnLst/>
                <a:rect l="l" t="t" r="r" b="b"/>
                <a:pathLst>
                  <a:path w="15054" h="13054" extrusionOk="0">
                    <a:moveTo>
                      <a:pt x="1" y="0"/>
                    </a:moveTo>
                    <a:cubicBezTo>
                      <a:pt x="1" y="0"/>
                      <a:pt x="255" y="982"/>
                      <a:pt x="655" y="2436"/>
                    </a:cubicBezTo>
                    <a:cubicBezTo>
                      <a:pt x="4073" y="4618"/>
                      <a:pt x="10400" y="9381"/>
                      <a:pt x="7564" y="13054"/>
                    </a:cubicBezTo>
                    <a:cubicBezTo>
                      <a:pt x="15054" y="814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7102250" y="2366350"/>
                <a:ext cx="169629" cy="11670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6955" extrusionOk="0">
                    <a:moveTo>
                      <a:pt x="0" y="1"/>
                    </a:moveTo>
                    <a:cubicBezTo>
                      <a:pt x="0" y="1"/>
                      <a:pt x="473" y="910"/>
                      <a:pt x="1127" y="2110"/>
                    </a:cubicBezTo>
                    <a:cubicBezTo>
                      <a:pt x="3418" y="3091"/>
                      <a:pt x="6327" y="4837"/>
                      <a:pt x="5236" y="6946"/>
                    </a:cubicBezTo>
                    <a:cubicBezTo>
                      <a:pt x="5267" y="6952"/>
                      <a:pt x="5300" y="6955"/>
                      <a:pt x="5332" y="6955"/>
                    </a:cubicBezTo>
                    <a:cubicBezTo>
                      <a:pt x="5491" y="6955"/>
                      <a:pt x="5661" y="6884"/>
                      <a:pt x="5782" y="6764"/>
                    </a:cubicBezTo>
                    <a:cubicBezTo>
                      <a:pt x="10108" y="287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6324312" y="2687889"/>
                <a:ext cx="336993" cy="371073"/>
              </a:xfrm>
              <a:custGeom>
                <a:avLst/>
                <a:gdLst/>
                <a:ahLst/>
                <a:cxnLst/>
                <a:rect l="l" t="t" r="r" b="b"/>
                <a:pathLst>
                  <a:path w="20083" h="22114" extrusionOk="0">
                    <a:moveTo>
                      <a:pt x="19708" y="1"/>
                    </a:moveTo>
                    <a:cubicBezTo>
                      <a:pt x="19708" y="1"/>
                      <a:pt x="1" y="18073"/>
                      <a:pt x="14291" y="22036"/>
                    </a:cubicBezTo>
                    <a:cubicBezTo>
                      <a:pt x="14481" y="22088"/>
                      <a:pt x="14665" y="22114"/>
                      <a:pt x="14842" y="22114"/>
                    </a:cubicBezTo>
                    <a:cubicBezTo>
                      <a:pt x="20083" y="22114"/>
                      <a:pt x="19708" y="2"/>
                      <a:pt x="19708" y="1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6384116" y="2519501"/>
                <a:ext cx="262976" cy="226849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3519" extrusionOk="0">
                    <a:moveTo>
                      <a:pt x="15672" y="0"/>
                    </a:moveTo>
                    <a:lnTo>
                      <a:pt x="15672" y="0"/>
                    </a:lnTo>
                    <a:cubicBezTo>
                      <a:pt x="15671" y="1"/>
                      <a:pt x="0" y="8473"/>
                      <a:pt x="8581" y="13345"/>
                    </a:cubicBezTo>
                    <a:cubicBezTo>
                      <a:pt x="8794" y="13463"/>
                      <a:pt x="9007" y="13519"/>
                      <a:pt x="9219" y="13519"/>
                    </a:cubicBezTo>
                    <a:cubicBezTo>
                      <a:pt x="12525" y="13519"/>
                      <a:pt x="15672" y="1"/>
                      <a:pt x="15672" y="0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6486608" y="2366350"/>
                <a:ext cx="169025" cy="116923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6968" extrusionOk="0">
                    <a:moveTo>
                      <a:pt x="10073" y="1"/>
                    </a:moveTo>
                    <a:cubicBezTo>
                      <a:pt x="10072" y="1"/>
                      <a:pt x="1" y="2873"/>
                      <a:pt x="4328" y="6764"/>
                    </a:cubicBezTo>
                    <a:cubicBezTo>
                      <a:pt x="4483" y="6903"/>
                      <a:pt x="4655" y="6967"/>
                      <a:pt x="4840" y="6967"/>
                    </a:cubicBezTo>
                    <a:cubicBezTo>
                      <a:pt x="6771" y="6967"/>
                      <a:pt x="10073" y="1"/>
                      <a:pt x="10073" y="1"/>
                    </a:cubicBezTo>
                    <a:close/>
                  </a:path>
                </a:pathLst>
              </a:custGeom>
              <a:solidFill>
                <a:srgbClr val="96EBDF">
                  <a:alpha val="4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374350" y="2687889"/>
                <a:ext cx="281283" cy="349628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20836" extrusionOk="0">
                    <a:moveTo>
                      <a:pt x="16726" y="1"/>
                    </a:moveTo>
                    <a:cubicBezTo>
                      <a:pt x="16726" y="1"/>
                      <a:pt x="0" y="15345"/>
                      <a:pt x="8545" y="20836"/>
                    </a:cubicBezTo>
                    <a:cubicBezTo>
                      <a:pt x="4509" y="15818"/>
                      <a:pt x="13199" y="6146"/>
                      <a:pt x="16726" y="2583"/>
                    </a:cubicBezTo>
                    <a:cubicBezTo>
                      <a:pt x="16763" y="1019"/>
                      <a:pt x="16726" y="1"/>
                      <a:pt x="16726" y="1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394486" y="2519501"/>
                <a:ext cx="252606" cy="219046"/>
              </a:xfrm>
              <a:custGeom>
                <a:avLst/>
                <a:gdLst/>
                <a:ahLst/>
                <a:cxnLst/>
                <a:rect l="l" t="t" r="r" b="b"/>
                <a:pathLst>
                  <a:path w="15054" h="13054" extrusionOk="0">
                    <a:moveTo>
                      <a:pt x="15054" y="0"/>
                    </a:moveTo>
                    <a:lnTo>
                      <a:pt x="15054" y="0"/>
                    </a:lnTo>
                    <a:cubicBezTo>
                      <a:pt x="15053" y="1"/>
                      <a:pt x="0" y="8145"/>
                      <a:pt x="7491" y="13054"/>
                    </a:cubicBezTo>
                    <a:cubicBezTo>
                      <a:pt x="4654" y="9381"/>
                      <a:pt x="10981" y="4618"/>
                      <a:pt x="14399" y="2436"/>
                    </a:cubicBezTo>
                    <a:cubicBezTo>
                      <a:pt x="14799" y="982"/>
                      <a:pt x="15054" y="0"/>
                      <a:pt x="15054" y="0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6486608" y="2366350"/>
                <a:ext cx="169025" cy="11670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6955" extrusionOk="0">
                    <a:moveTo>
                      <a:pt x="10073" y="1"/>
                    </a:moveTo>
                    <a:cubicBezTo>
                      <a:pt x="10072" y="1"/>
                      <a:pt x="1" y="2873"/>
                      <a:pt x="4328" y="6764"/>
                    </a:cubicBezTo>
                    <a:cubicBezTo>
                      <a:pt x="4448" y="6884"/>
                      <a:pt x="4619" y="6955"/>
                      <a:pt x="4777" y="6955"/>
                    </a:cubicBezTo>
                    <a:cubicBezTo>
                      <a:pt x="4810" y="6955"/>
                      <a:pt x="4842" y="6952"/>
                      <a:pt x="4873" y="6946"/>
                    </a:cubicBezTo>
                    <a:cubicBezTo>
                      <a:pt x="3782" y="4837"/>
                      <a:pt x="6691" y="3091"/>
                      <a:pt x="8982" y="2110"/>
                    </a:cubicBezTo>
                    <a:cubicBezTo>
                      <a:pt x="9636" y="910"/>
                      <a:pt x="10073" y="1"/>
                      <a:pt x="10073" y="1"/>
                    </a:cubicBez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6713591" y="2510960"/>
                <a:ext cx="82373" cy="1288637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76796" extrusionOk="0">
                    <a:moveTo>
                      <a:pt x="4909" y="0"/>
                    </a:moveTo>
                    <a:cubicBezTo>
                      <a:pt x="4654" y="946"/>
                      <a:pt x="0" y="71777"/>
                      <a:pt x="0" y="71777"/>
                    </a:cubicBezTo>
                    <a:lnTo>
                      <a:pt x="3091" y="76795"/>
                    </a:lnTo>
                    <a:lnTo>
                      <a:pt x="4909" y="0"/>
                    </a:ln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6852093" y="2712303"/>
                <a:ext cx="54317" cy="119406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1160" extrusionOk="0">
                    <a:moveTo>
                      <a:pt x="1600" y="0"/>
                    </a:moveTo>
                    <a:cubicBezTo>
                      <a:pt x="1491" y="982"/>
                      <a:pt x="0" y="70650"/>
                      <a:pt x="0" y="70650"/>
                    </a:cubicBezTo>
                    <a:lnTo>
                      <a:pt x="3236" y="71159"/>
                    </a:lnTo>
                    <a:lnTo>
                      <a:pt x="1600" y="0"/>
                    </a:ln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6977776" y="2486545"/>
                <a:ext cx="64687" cy="1199552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71487" extrusionOk="0">
                    <a:moveTo>
                      <a:pt x="146" y="1"/>
                    </a:moveTo>
                    <a:lnTo>
                      <a:pt x="146" y="1"/>
                    </a:lnTo>
                    <a:cubicBezTo>
                      <a:pt x="0" y="983"/>
                      <a:pt x="1055" y="70760"/>
                      <a:pt x="1055" y="70760"/>
                    </a:cubicBezTo>
                    <a:lnTo>
                      <a:pt x="3855" y="71487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5CC2B4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624485" y="3254247"/>
                <a:ext cx="3552863" cy="1654575"/>
              </a:xfrm>
              <a:custGeom>
                <a:avLst/>
                <a:gdLst/>
                <a:ahLst/>
                <a:cxnLst/>
                <a:rect l="l" t="t" r="r" b="b"/>
                <a:pathLst>
                  <a:path w="211732" h="98604" extrusionOk="0">
                    <a:moveTo>
                      <a:pt x="131326" y="0"/>
                    </a:moveTo>
                    <a:cubicBezTo>
                      <a:pt x="116312" y="0"/>
                      <a:pt x="100103" y="12900"/>
                      <a:pt x="100103" y="12900"/>
                    </a:cubicBezTo>
                    <a:cubicBezTo>
                      <a:pt x="100103" y="12900"/>
                      <a:pt x="74759" y="13482"/>
                      <a:pt x="67123" y="14500"/>
                    </a:cubicBezTo>
                    <a:cubicBezTo>
                      <a:pt x="59451" y="15482"/>
                      <a:pt x="56833" y="25881"/>
                      <a:pt x="56833" y="25881"/>
                    </a:cubicBezTo>
                    <a:lnTo>
                      <a:pt x="23271" y="3992"/>
                    </a:lnTo>
                    <a:cubicBezTo>
                      <a:pt x="20223" y="2008"/>
                      <a:pt x="16707" y="996"/>
                      <a:pt x="13171" y="996"/>
                    </a:cubicBezTo>
                    <a:cubicBezTo>
                      <a:pt x="10549" y="996"/>
                      <a:pt x="7916" y="1553"/>
                      <a:pt x="5454" y="2683"/>
                    </a:cubicBezTo>
                    <a:cubicBezTo>
                      <a:pt x="655" y="4865"/>
                      <a:pt x="0" y="11410"/>
                      <a:pt x="4255" y="14537"/>
                    </a:cubicBezTo>
                    <a:lnTo>
                      <a:pt x="53633" y="50280"/>
                    </a:lnTo>
                    <a:cubicBezTo>
                      <a:pt x="63838" y="59337"/>
                      <a:pt x="75036" y="60758"/>
                      <a:pt x="81059" y="60758"/>
                    </a:cubicBezTo>
                    <a:cubicBezTo>
                      <a:pt x="83813" y="60758"/>
                      <a:pt x="85486" y="60461"/>
                      <a:pt x="85486" y="60461"/>
                    </a:cubicBezTo>
                    <a:lnTo>
                      <a:pt x="129883" y="53334"/>
                    </a:lnTo>
                    <a:cubicBezTo>
                      <a:pt x="130332" y="53265"/>
                      <a:pt x="130784" y="53230"/>
                      <a:pt x="131235" y="53230"/>
                    </a:cubicBezTo>
                    <a:cubicBezTo>
                      <a:pt x="133368" y="53230"/>
                      <a:pt x="135461" y="54002"/>
                      <a:pt x="137082" y="55443"/>
                    </a:cubicBezTo>
                    <a:lnTo>
                      <a:pt x="185806" y="98604"/>
                    </a:lnTo>
                    <a:lnTo>
                      <a:pt x="211732" y="69406"/>
                    </a:lnTo>
                    <a:lnTo>
                      <a:pt x="162353" y="25663"/>
                    </a:lnTo>
                    <a:cubicBezTo>
                      <a:pt x="161080" y="24500"/>
                      <a:pt x="160135" y="23009"/>
                      <a:pt x="159699" y="21336"/>
                    </a:cubicBezTo>
                    <a:cubicBezTo>
                      <a:pt x="158899" y="18355"/>
                      <a:pt x="155626" y="12428"/>
                      <a:pt x="143263" y="3592"/>
                    </a:cubicBezTo>
                    <a:cubicBezTo>
                      <a:pt x="139632" y="1009"/>
                      <a:pt x="135526" y="0"/>
                      <a:pt x="131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566548" y="3638492"/>
                <a:ext cx="679103" cy="188876"/>
              </a:xfrm>
              <a:custGeom>
                <a:avLst/>
                <a:gdLst/>
                <a:ahLst/>
                <a:cxnLst/>
                <a:rect l="l" t="t" r="r" b="b"/>
                <a:pathLst>
                  <a:path w="40471" h="11256" extrusionOk="0">
                    <a:moveTo>
                      <a:pt x="1309" y="1"/>
                    </a:moveTo>
                    <a:lnTo>
                      <a:pt x="0" y="546"/>
                    </a:lnTo>
                    <a:lnTo>
                      <a:pt x="0" y="1128"/>
                    </a:lnTo>
                    <a:cubicBezTo>
                      <a:pt x="0" y="1637"/>
                      <a:pt x="36" y="2146"/>
                      <a:pt x="109" y="2655"/>
                    </a:cubicBezTo>
                    <a:cubicBezTo>
                      <a:pt x="182" y="3419"/>
                      <a:pt x="364" y="4219"/>
                      <a:pt x="618" y="4946"/>
                    </a:cubicBezTo>
                    <a:cubicBezTo>
                      <a:pt x="945" y="5964"/>
                      <a:pt x="1491" y="6873"/>
                      <a:pt x="2145" y="7673"/>
                    </a:cubicBezTo>
                    <a:cubicBezTo>
                      <a:pt x="2982" y="8618"/>
                      <a:pt x="4000" y="9346"/>
                      <a:pt x="5163" y="9746"/>
                    </a:cubicBezTo>
                    <a:cubicBezTo>
                      <a:pt x="5491" y="9855"/>
                      <a:pt x="5781" y="9964"/>
                      <a:pt x="6109" y="10037"/>
                    </a:cubicBezTo>
                    <a:lnTo>
                      <a:pt x="6618" y="10146"/>
                    </a:lnTo>
                    <a:lnTo>
                      <a:pt x="7054" y="10218"/>
                    </a:lnTo>
                    <a:cubicBezTo>
                      <a:pt x="7709" y="10327"/>
                      <a:pt x="8363" y="10437"/>
                      <a:pt x="9054" y="10509"/>
                    </a:cubicBezTo>
                    <a:cubicBezTo>
                      <a:pt x="10399" y="10691"/>
                      <a:pt x="11781" y="10800"/>
                      <a:pt x="13199" y="10873"/>
                    </a:cubicBezTo>
                    <a:cubicBezTo>
                      <a:pt x="14617" y="10946"/>
                      <a:pt x="16035" y="11018"/>
                      <a:pt x="17490" y="11091"/>
                    </a:cubicBezTo>
                    <a:cubicBezTo>
                      <a:pt x="21459" y="11217"/>
                      <a:pt x="25429" y="11255"/>
                      <a:pt x="28919" y="11255"/>
                    </a:cubicBezTo>
                    <a:cubicBezTo>
                      <a:pt x="30480" y="11255"/>
                      <a:pt x="31945" y="11248"/>
                      <a:pt x="33271" y="11236"/>
                    </a:cubicBezTo>
                    <a:cubicBezTo>
                      <a:pt x="37597" y="11200"/>
                      <a:pt x="40470" y="11127"/>
                      <a:pt x="40470" y="11127"/>
                    </a:cubicBezTo>
                    <a:lnTo>
                      <a:pt x="40470" y="11127"/>
                    </a:lnTo>
                    <a:cubicBezTo>
                      <a:pt x="40470" y="11127"/>
                      <a:pt x="39752" y="11136"/>
                      <a:pt x="38493" y="11136"/>
                    </a:cubicBezTo>
                    <a:cubicBezTo>
                      <a:pt x="37234" y="11136"/>
                      <a:pt x="35434" y="11127"/>
                      <a:pt x="33271" y="11091"/>
                    </a:cubicBezTo>
                    <a:cubicBezTo>
                      <a:pt x="28980" y="11055"/>
                      <a:pt x="23235" y="10909"/>
                      <a:pt x="17490" y="10582"/>
                    </a:cubicBezTo>
                    <a:cubicBezTo>
                      <a:pt x="16072" y="10509"/>
                      <a:pt x="14654" y="10400"/>
                      <a:pt x="13235" y="10291"/>
                    </a:cubicBezTo>
                    <a:cubicBezTo>
                      <a:pt x="11854" y="10146"/>
                      <a:pt x="10472" y="10037"/>
                      <a:pt x="9163" y="9818"/>
                    </a:cubicBezTo>
                    <a:cubicBezTo>
                      <a:pt x="8509" y="9746"/>
                      <a:pt x="7854" y="9637"/>
                      <a:pt x="7200" y="9491"/>
                    </a:cubicBezTo>
                    <a:lnTo>
                      <a:pt x="6763" y="9418"/>
                    </a:lnTo>
                    <a:lnTo>
                      <a:pt x="6327" y="9309"/>
                    </a:lnTo>
                    <a:cubicBezTo>
                      <a:pt x="6036" y="9200"/>
                      <a:pt x="5745" y="9128"/>
                      <a:pt x="5491" y="9018"/>
                    </a:cubicBezTo>
                    <a:cubicBezTo>
                      <a:pt x="4472" y="8618"/>
                      <a:pt x="3563" y="7964"/>
                      <a:pt x="2873" y="7091"/>
                    </a:cubicBezTo>
                    <a:cubicBezTo>
                      <a:pt x="2327" y="6364"/>
                      <a:pt x="1891" y="5564"/>
                      <a:pt x="1636" y="4655"/>
                    </a:cubicBezTo>
                    <a:cubicBezTo>
                      <a:pt x="1418" y="4001"/>
                      <a:pt x="1309" y="3273"/>
                      <a:pt x="1273" y="2546"/>
                    </a:cubicBezTo>
                    <a:cubicBezTo>
                      <a:pt x="1236" y="2110"/>
                      <a:pt x="1236" y="1637"/>
                      <a:pt x="1273" y="1201"/>
                    </a:cubicBezTo>
                    <a:cubicBezTo>
                      <a:pt x="1309" y="874"/>
                      <a:pt x="1309" y="1"/>
                      <a:pt x="1309" y="1"/>
                    </a:cubicBezTo>
                    <a:close/>
                  </a:path>
                </a:pathLst>
              </a:custGeom>
              <a:solidFill>
                <a:srgbClr val="EAC394"/>
              </a:solidFill>
              <a:ln w="11825" cap="rnd" cmpd="sng">
                <a:solidFill>
                  <a:srgbClr val="EAC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922272" y="3680593"/>
                <a:ext cx="801128" cy="869472"/>
              </a:xfrm>
              <a:custGeom>
                <a:avLst/>
                <a:gdLst/>
                <a:ahLst/>
                <a:cxnLst/>
                <a:rect l="l" t="t" r="r" b="b"/>
                <a:pathLst>
                  <a:path w="47743" h="51816" extrusionOk="0">
                    <a:moveTo>
                      <a:pt x="39343" y="1"/>
                    </a:moveTo>
                    <a:lnTo>
                      <a:pt x="1" y="44362"/>
                    </a:lnTo>
                    <a:lnTo>
                      <a:pt x="8400" y="51816"/>
                    </a:lnTo>
                    <a:lnTo>
                      <a:pt x="47743" y="7455"/>
                    </a:lnTo>
                    <a:lnTo>
                      <a:pt x="393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-2908804">
                <a:off x="8592381" y="3767015"/>
                <a:ext cx="1118301" cy="2155209"/>
              </a:xfrm>
              <a:prstGeom prst="rect">
                <a:avLst/>
              </a:prstGeom>
              <a:solidFill>
                <a:srgbClr val="E56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0" y="1647600"/>
                <a:ext cx="5076000" cy="3390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3"/>
            <p:cNvSpPr/>
            <p:nvPr/>
          </p:nvSpPr>
          <p:spPr>
            <a:xfrm>
              <a:off x="6664350" y="2252875"/>
              <a:ext cx="424800" cy="96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511300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潛伏期推算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457200" y="1322700"/>
            <a:ext cx="82296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STEP 1：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要確實計算潛伏期，那就必須要知道小朋友何時暴露在危險因子之中，根據前幾題的討論，我們猜測造成此次疾病爆發的危險因子可能是「水」，但是，「水」的接觸卻不是一個特殊的事件，因此，我們不能單純問小朋友「何時接觸到水」，而是應該先確實知道水在哪一天出事。</a:t>
            </a:r>
            <a:endParaRPr sz="2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57200" y="537150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潛伏期推算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564325" y="537150"/>
            <a:ext cx="81225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STEP 2：我們認為有幾個方法可以估算出水在何時受到汙染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透過流行曲線推算，估算出水可能會有問題的天數區間。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可以進行水質分析，根據分析出來的數值推算水源開始有問題的時間區間。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可以在相關環境中做調查（何時曾下雨、挖下水道等等）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綜合以上分析結果，我們大概可以得知水源在何時受汙染。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717750" y="6016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潛伏期推算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717750" y="1714625"/>
            <a:ext cx="7521600" cy="1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STEP 3：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知道水源在何時受到汙染後，我們可以對小朋友進行更進一步的疫調，得知小朋友是否在水源受汙染後仍有接觸到水，並記錄確切的日期。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如何找出最後的病因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573650" y="1153000"/>
            <a:ext cx="52905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透過水當媒介傳播的病原體可能是病毒、細菌、寄生蟲等微生物。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透過相關的醫學知識，從疾病的症狀、潛伏期的推算，可大致推斷出可能誰是真正的致病因子。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對水體進行採樣，在實驗室中做分析檢驗，確認最終真正的致病因子。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150" y="1458466"/>
            <a:ext cx="2952726" cy="22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6"/>
          <p:cNvGrpSpPr/>
          <p:nvPr/>
        </p:nvGrpSpPr>
        <p:grpSpPr>
          <a:xfrm>
            <a:off x="3781655" y="3200573"/>
            <a:ext cx="1584510" cy="1584510"/>
            <a:chOff x="4699235" y="1763028"/>
            <a:chExt cx="2843700" cy="2843700"/>
          </a:xfrm>
        </p:grpSpPr>
        <p:grpSp>
          <p:nvGrpSpPr>
            <p:cNvPr id="202" name="Google Shape;202;p26"/>
            <p:cNvGrpSpPr/>
            <p:nvPr/>
          </p:nvGrpSpPr>
          <p:grpSpPr>
            <a:xfrm>
              <a:off x="4699235" y="1763028"/>
              <a:ext cx="2843700" cy="2843700"/>
              <a:chOff x="4699235" y="1763028"/>
              <a:chExt cx="2843700" cy="2843700"/>
            </a:xfrm>
          </p:grpSpPr>
          <p:sp>
            <p:nvSpPr>
              <p:cNvPr id="203" name="Google Shape;203;p26"/>
              <p:cNvSpPr/>
              <p:nvPr/>
            </p:nvSpPr>
            <p:spPr>
              <a:xfrm rot="5400000">
                <a:off x="4701185" y="1764978"/>
                <a:ext cx="2839800" cy="2839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 rot="10800000">
                <a:off x="4699235" y="1763028"/>
                <a:ext cx="2843700" cy="2843700"/>
              </a:xfrm>
              <a:prstGeom prst="arc">
                <a:avLst>
                  <a:gd name="adj1" fmla="val 10822669"/>
                  <a:gd name="adj2" fmla="val 21555487"/>
                </a:avLst>
              </a:prstGeom>
              <a:noFill/>
              <a:ln w="1143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6"/>
            <p:cNvGrpSpPr/>
            <p:nvPr/>
          </p:nvGrpSpPr>
          <p:grpSpPr>
            <a:xfrm>
              <a:off x="4976735" y="2040528"/>
              <a:ext cx="2288700" cy="2288700"/>
              <a:chOff x="4976735" y="2040528"/>
              <a:chExt cx="2288700" cy="2288700"/>
            </a:xfrm>
          </p:grpSpPr>
          <p:sp>
            <p:nvSpPr>
              <p:cNvPr id="206" name="Google Shape;206;p26"/>
              <p:cNvSpPr/>
              <p:nvPr/>
            </p:nvSpPr>
            <p:spPr>
              <a:xfrm rot="5400000">
                <a:off x="4976735" y="2040528"/>
                <a:ext cx="2288700" cy="2288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 rot="10800000">
                <a:off x="4978085" y="2041878"/>
                <a:ext cx="2286000" cy="2286000"/>
              </a:xfrm>
              <a:prstGeom prst="arc">
                <a:avLst>
                  <a:gd name="adj1" fmla="val 10827860"/>
                  <a:gd name="adj2" fmla="val 19628263"/>
                </a:avLst>
              </a:prstGeom>
              <a:noFill/>
              <a:ln w="1143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6"/>
            <p:cNvGrpSpPr/>
            <p:nvPr/>
          </p:nvGrpSpPr>
          <p:grpSpPr>
            <a:xfrm>
              <a:off x="5260235" y="2324178"/>
              <a:ext cx="1721700" cy="1721400"/>
              <a:chOff x="5260235" y="2324178"/>
              <a:chExt cx="1721700" cy="1721400"/>
            </a:xfrm>
          </p:grpSpPr>
          <p:sp>
            <p:nvSpPr>
              <p:cNvPr id="209" name="Google Shape;209;p26"/>
              <p:cNvSpPr/>
              <p:nvPr/>
            </p:nvSpPr>
            <p:spPr>
              <a:xfrm rot="5400000">
                <a:off x="5260385" y="2324028"/>
                <a:ext cx="1721400" cy="1721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 rot="10800000">
                <a:off x="5261585" y="2325378"/>
                <a:ext cx="1719000" cy="1719000"/>
              </a:xfrm>
              <a:prstGeom prst="arc">
                <a:avLst>
                  <a:gd name="adj1" fmla="val 10780929"/>
                  <a:gd name="adj2" fmla="val 2428056"/>
                </a:avLst>
              </a:prstGeom>
              <a:noFill/>
              <a:ln w="1143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26"/>
            <p:cNvSpPr/>
            <p:nvPr/>
          </p:nvSpPr>
          <p:spPr>
            <a:xfrm>
              <a:off x="6045785" y="3109578"/>
              <a:ext cx="150600" cy="1506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總檢討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461023" y="1612448"/>
            <a:ext cx="1884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疾病定義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565438" y="1719625"/>
            <a:ext cx="522000" cy="52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802202" y="187609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共同感染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潛伏期需要更多資料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802198" y="1612448"/>
            <a:ext cx="1884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傳染途徑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6060388" y="1719625"/>
            <a:ext cx="522000" cy="52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61023" y="288765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飲水、漱口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有干擾和交互作用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61023" y="2624004"/>
            <a:ext cx="1884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危險因子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565425" y="2727766"/>
            <a:ext cx="522000" cy="52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6802202" y="288765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需要其他檢驗支持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應該擴大調查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802198" y="2624004"/>
            <a:ext cx="18846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真正病因、調查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060375" y="2727766"/>
            <a:ext cx="522000" cy="52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502250" y="3973025"/>
            <a:ext cx="139500" cy="39600"/>
          </a:xfrm>
          <a:prstGeom prst="ellipse">
            <a:avLst/>
          </a:prstGeom>
          <a:solidFill>
            <a:srgbClr val="693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5" name="Google Shape;225;p26"/>
          <p:cNvCxnSpPr>
            <a:stCxn id="224" idx="0"/>
            <a:endCxn id="220" idx="6"/>
          </p:cNvCxnSpPr>
          <p:nvPr/>
        </p:nvCxnSpPr>
        <p:spPr>
          <a:xfrm rot="5400000" flipH="1">
            <a:off x="3337500" y="2738525"/>
            <a:ext cx="984300" cy="1484700"/>
          </a:xfrm>
          <a:prstGeom prst="curved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6"/>
          <p:cNvCxnSpPr>
            <a:stCxn id="224" idx="0"/>
            <a:endCxn id="223" idx="2"/>
          </p:cNvCxnSpPr>
          <p:nvPr/>
        </p:nvCxnSpPr>
        <p:spPr>
          <a:xfrm rot="-5400000">
            <a:off x="4824000" y="2736725"/>
            <a:ext cx="984300" cy="1488300"/>
          </a:xfrm>
          <a:prstGeom prst="curved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6"/>
          <p:cNvCxnSpPr>
            <a:stCxn id="224" idx="0"/>
            <a:endCxn id="214" idx="6"/>
          </p:cNvCxnSpPr>
          <p:nvPr/>
        </p:nvCxnSpPr>
        <p:spPr>
          <a:xfrm rot="5400000" flipH="1">
            <a:off x="2833500" y="2234525"/>
            <a:ext cx="1992300" cy="1484700"/>
          </a:xfrm>
          <a:prstGeom prst="curved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6"/>
          <p:cNvCxnSpPr>
            <a:stCxn id="224" idx="0"/>
            <a:endCxn id="217" idx="2"/>
          </p:cNvCxnSpPr>
          <p:nvPr/>
        </p:nvCxnSpPr>
        <p:spPr>
          <a:xfrm rot="-5400000">
            <a:off x="4320000" y="2232725"/>
            <a:ext cx="1992300" cy="1488300"/>
          </a:xfrm>
          <a:prstGeom prst="curved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6"/>
          <p:cNvGrpSpPr/>
          <p:nvPr/>
        </p:nvGrpSpPr>
        <p:grpSpPr>
          <a:xfrm>
            <a:off x="4351535" y="1396045"/>
            <a:ext cx="444783" cy="769805"/>
            <a:chOff x="4342132" y="2118483"/>
            <a:chExt cx="444783" cy="769805"/>
          </a:xfrm>
        </p:grpSpPr>
        <p:sp>
          <p:nvSpPr>
            <p:cNvPr id="230" name="Google Shape;230;p26"/>
            <p:cNvSpPr/>
            <p:nvPr/>
          </p:nvSpPr>
          <p:spPr>
            <a:xfrm flipH="1">
              <a:off x="4428558" y="2367509"/>
              <a:ext cx="244006" cy="244006"/>
            </a:xfrm>
            <a:custGeom>
              <a:avLst/>
              <a:gdLst/>
              <a:ahLst/>
              <a:cxnLst/>
              <a:rect l="l" t="t" r="r" b="b"/>
              <a:pathLst>
                <a:path w="5620" h="5620" extrusionOk="0">
                  <a:moveTo>
                    <a:pt x="2937" y="1"/>
                  </a:moveTo>
                  <a:cubicBezTo>
                    <a:pt x="2905" y="1"/>
                    <a:pt x="2874" y="22"/>
                    <a:pt x="2874" y="64"/>
                  </a:cubicBezTo>
                  <a:cubicBezTo>
                    <a:pt x="2493" y="1374"/>
                    <a:pt x="1437" y="2388"/>
                    <a:pt x="128" y="2641"/>
                  </a:cubicBezTo>
                  <a:cubicBezTo>
                    <a:pt x="1" y="2641"/>
                    <a:pt x="1" y="2768"/>
                    <a:pt x="128" y="2810"/>
                  </a:cubicBezTo>
                  <a:cubicBezTo>
                    <a:pt x="1395" y="3148"/>
                    <a:pt x="2409" y="4204"/>
                    <a:pt x="2662" y="5556"/>
                  </a:cubicBezTo>
                  <a:cubicBezTo>
                    <a:pt x="2662" y="5598"/>
                    <a:pt x="2705" y="5620"/>
                    <a:pt x="2747" y="5620"/>
                  </a:cubicBezTo>
                  <a:cubicBezTo>
                    <a:pt x="2789" y="5620"/>
                    <a:pt x="2831" y="5598"/>
                    <a:pt x="2831" y="5556"/>
                  </a:cubicBezTo>
                  <a:cubicBezTo>
                    <a:pt x="3169" y="4204"/>
                    <a:pt x="4226" y="3233"/>
                    <a:pt x="5578" y="2979"/>
                  </a:cubicBezTo>
                  <a:cubicBezTo>
                    <a:pt x="5620" y="2937"/>
                    <a:pt x="5620" y="2852"/>
                    <a:pt x="5578" y="2810"/>
                  </a:cubicBezTo>
                  <a:cubicBezTo>
                    <a:pt x="4268" y="2472"/>
                    <a:pt x="3254" y="1416"/>
                    <a:pt x="3000" y="64"/>
                  </a:cubicBezTo>
                  <a:cubicBezTo>
                    <a:pt x="3000" y="22"/>
                    <a:pt x="2969" y="1"/>
                    <a:pt x="2937" y="1"/>
                  </a:cubicBezTo>
                  <a:close/>
                </a:path>
              </a:pathLst>
            </a:custGeom>
            <a:solidFill>
              <a:srgbClr val="FF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flipH="1">
              <a:off x="4646439" y="2748063"/>
              <a:ext cx="140475" cy="140225"/>
            </a:xfrm>
            <a:custGeom>
              <a:avLst/>
              <a:gdLst/>
              <a:ahLst/>
              <a:cxnLst/>
              <a:rect l="l" t="t" r="r" b="b"/>
              <a:pathLst>
                <a:path w="5619" h="5609" extrusionOk="0">
                  <a:moveTo>
                    <a:pt x="2893" y="0"/>
                  </a:moveTo>
                  <a:cubicBezTo>
                    <a:pt x="2861" y="0"/>
                    <a:pt x="2830" y="32"/>
                    <a:pt x="2830" y="95"/>
                  </a:cubicBezTo>
                  <a:cubicBezTo>
                    <a:pt x="2492" y="1405"/>
                    <a:pt x="1393" y="2377"/>
                    <a:pt x="84" y="2672"/>
                  </a:cubicBezTo>
                  <a:cubicBezTo>
                    <a:pt x="74" y="2668"/>
                    <a:pt x="66" y="2666"/>
                    <a:pt x="59" y="2666"/>
                  </a:cubicBezTo>
                  <a:cubicBezTo>
                    <a:pt x="0" y="2666"/>
                    <a:pt x="9" y="2799"/>
                    <a:pt x="84" y="2799"/>
                  </a:cubicBezTo>
                  <a:cubicBezTo>
                    <a:pt x="1393" y="3137"/>
                    <a:pt x="2365" y="4193"/>
                    <a:pt x="2661" y="5545"/>
                  </a:cubicBezTo>
                  <a:cubicBezTo>
                    <a:pt x="2661" y="5588"/>
                    <a:pt x="2692" y="5609"/>
                    <a:pt x="2724" y="5609"/>
                  </a:cubicBezTo>
                  <a:cubicBezTo>
                    <a:pt x="2756" y="5609"/>
                    <a:pt x="2787" y="5588"/>
                    <a:pt x="2787" y="5545"/>
                  </a:cubicBezTo>
                  <a:cubicBezTo>
                    <a:pt x="3125" y="4236"/>
                    <a:pt x="4182" y="3222"/>
                    <a:pt x="5534" y="2968"/>
                  </a:cubicBezTo>
                  <a:cubicBezTo>
                    <a:pt x="5618" y="2968"/>
                    <a:pt x="5618" y="2841"/>
                    <a:pt x="5534" y="2841"/>
                  </a:cubicBezTo>
                  <a:cubicBezTo>
                    <a:pt x="4224" y="2461"/>
                    <a:pt x="3210" y="1405"/>
                    <a:pt x="2956" y="95"/>
                  </a:cubicBezTo>
                  <a:cubicBezTo>
                    <a:pt x="2956" y="32"/>
                    <a:pt x="2925" y="0"/>
                    <a:pt x="2893" y="0"/>
                  </a:cubicBezTo>
                  <a:close/>
                </a:path>
              </a:pathLst>
            </a:custGeom>
            <a:solidFill>
              <a:srgbClr val="D2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 rot="-4500040" flipH="1">
              <a:off x="4353284" y="2130062"/>
              <a:ext cx="101397" cy="100897"/>
            </a:xfrm>
            <a:custGeom>
              <a:avLst/>
              <a:gdLst/>
              <a:ahLst/>
              <a:cxnLst/>
              <a:rect l="l" t="t" r="r" b="b"/>
              <a:pathLst>
                <a:path w="4056" h="4036" extrusionOk="0">
                  <a:moveTo>
                    <a:pt x="2091" y="1"/>
                  </a:moveTo>
                  <a:cubicBezTo>
                    <a:pt x="2070" y="1"/>
                    <a:pt x="2049" y="11"/>
                    <a:pt x="2028" y="32"/>
                  </a:cubicBezTo>
                  <a:cubicBezTo>
                    <a:pt x="1774" y="1004"/>
                    <a:pt x="1014" y="1722"/>
                    <a:pt x="42" y="1891"/>
                  </a:cubicBezTo>
                  <a:cubicBezTo>
                    <a:pt x="0" y="1933"/>
                    <a:pt x="0" y="1976"/>
                    <a:pt x="42" y="2018"/>
                  </a:cubicBezTo>
                  <a:cubicBezTo>
                    <a:pt x="972" y="2271"/>
                    <a:pt x="1732" y="3032"/>
                    <a:pt x="1901" y="4004"/>
                  </a:cubicBezTo>
                  <a:cubicBezTo>
                    <a:pt x="1922" y="4025"/>
                    <a:pt x="1943" y="4035"/>
                    <a:pt x="1965" y="4035"/>
                  </a:cubicBezTo>
                  <a:cubicBezTo>
                    <a:pt x="1986" y="4035"/>
                    <a:pt x="2007" y="4025"/>
                    <a:pt x="2028" y="4004"/>
                  </a:cubicBezTo>
                  <a:cubicBezTo>
                    <a:pt x="2239" y="3032"/>
                    <a:pt x="3042" y="2314"/>
                    <a:pt x="4014" y="2145"/>
                  </a:cubicBezTo>
                  <a:cubicBezTo>
                    <a:pt x="4056" y="2102"/>
                    <a:pt x="4056" y="2060"/>
                    <a:pt x="4014" y="2018"/>
                  </a:cubicBezTo>
                  <a:cubicBezTo>
                    <a:pt x="3042" y="1764"/>
                    <a:pt x="2324" y="1004"/>
                    <a:pt x="2155" y="32"/>
                  </a:cubicBezTo>
                  <a:cubicBezTo>
                    <a:pt x="2134" y="11"/>
                    <a:pt x="2112" y="1"/>
                    <a:pt x="2091" y="1"/>
                  </a:cubicBezTo>
                  <a:close/>
                </a:path>
              </a:pathLst>
            </a:custGeom>
            <a:solidFill>
              <a:srgbClr val="D2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6"/>
          <p:cNvSpPr/>
          <p:nvPr/>
        </p:nvSpPr>
        <p:spPr>
          <a:xfrm flipH="1">
            <a:off x="3877629" y="2280972"/>
            <a:ext cx="205973" cy="205959"/>
          </a:xfrm>
          <a:custGeom>
            <a:avLst/>
            <a:gdLst/>
            <a:ahLst/>
            <a:cxnLst/>
            <a:rect l="l" t="t" r="r" b="b"/>
            <a:pathLst>
              <a:path w="5620" h="5620" extrusionOk="0">
                <a:moveTo>
                  <a:pt x="2937" y="1"/>
                </a:moveTo>
                <a:cubicBezTo>
                  <a:pt x="2905" y="1"/>
                  <a:pt x="2874" y="22"/>
                  <a:pt x="2874" y="64"/>
                </a:cubicBezTo>
                <a:cubicBezTo>
                  <a:pt x="2493" y="1374"/>
                  <a:pt x="1437" y="2388"/>
                  <a:pt x="128" y="2641"/>
                </a:cubicBezTo>
                <a:cubicBezTo>
                  <a:pt x="1" y="2641"/>
                  <a:pt x="1" y="2768"/>
                  <a:pt x="128" y="2810"/>
                </a:cubicBezTo>
                <a:cubicBezTo>
                  <a:pt x="1395" y="3148"/>
                  <a:pt x="2409" y="4204"/>
                  <a:pt x="2662" y="5556"/>
                </a:cubicBezTo>
                <a:cubicBezTo>
                  <a:pt x="2662" y="5598"/>
                  <a:pt x="2705" y="5620"/>
                  <a:pt x="2747" y="5620"/>
                </a:cubicBezTo>
                <a:cubicBezTo>
                  <a:pt x="2789" y="5620"/>
                  <a:pt x="2831" y="5598"/>
                  <a:pt x="2831" y="5556"/>
                </a:cubicBezTo>
                <a:cubicBezTo>
                  <a:pt x="3169" y="4204"/>
                  <a:pt x="4226" y="3233"/>
                  <a:pt x="5578" y="2979"/>
                </a:cubicBezTo>
                <a:cubicBezTo>
                  <a:pt x="5620" y="2937"/>
                  <a:pt x="5620" y="2852"/>
                  <a:pt x="5578" y="2810"/>
                </a:cubicBezTo>
                <a:cubicBezTo>
                  <a:pt x="4268" y="2472"/>
                  <a:pt x="3254" y="1416"/>
                  <a:pt x="3000" y="64"/>
                </a:cubicBezTo>
                <a:cubicBezTo>
                  <a:pt x="3000" y="22"/>
                  <a:pt x="2969" y="1"/>
                  <a:pt x="2937" y="1"/>
                </a:cubicBezTo>
                <a:close/>
              </a:path>
            </a:pathLst>
          </a:custGeom>
          <a:solidFill>
            <a:srgbClr val="FFD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 rot="2700000" flipH="1">
            <a:off x="5165884" y="2280974"/>
            <a:ext cx="205969" cy="205949"/>
          </a:xfrm>
          <a:custGeom>
            <a:avLst/>
            <a:gdLst/>
            <a:ahLst/>
            <a:cxnLst/>
            <a:rect l="l" t="t" r="r" b="b"/>
            <a:pathLst>
              <a:path w="5620" h="5620" extrusionOk="0">
                <a:moveTo>
                  <a:pt x="2937" y="1"/>
                </a:moveTo>
                <a:cubicBezTo>
                  <a:pt x="2905" y="1"/>
                  <a:pt x="2874" y="22"/>
                  <a:pt x="2874" y="64"/>
                </a:cubicBezTo>
                <a:cubicBezTo>
                  <a:pt x="2493" y="1374"/>
                  <a:pt x="1437" y="2388"/>
                  <a:pt x="128" y="2641"/>
                </a:cubicBezTo>
                <a:cubicBezTo>
                  <a:pt x="1" y="2641"/>
                  <a:pt x="1" y="2768"/>
                  <a:pt x="128" y="2810"/>
                </a:cubicBezTo>
                <a:cubicBezTo>
                  <a:pt x="1395" y="3148"/>
                  <a:pt x="2409" y="4204"/>
                  <a:pt x="2662" y="5556"/>
                </a:cubicBezTo>
                <a:cubicBezTo>
                  <a:pt x="2662" y="5598"/>
                  <a:pt x="2705" y="5620"/>
                  <a:pt x="2747" y="5620"/>
                </a:cubicBezTo>
                <a:cubicBezTo>
                  <a:pt x="2789" y="5620"/>
                  <a:pt x="2831" y="5598"/>
                  <a:pt x="2831" y="5556"/>
                </a:cubicBezTo>
                <a:cubicBezTo>
                  <a:pt x="3169" y="4204"/>
                  <a:pt x="4226" y="3233"/>
                  <a:pt x="5578" y="2979"/>
                </a:cubicBezTo>
                <a:cubicBezTo>
                  <a:pt x="5620" y="2937"/>
                  <a:pt x="5620" y="2852"/>
                  <a:pt x="5578" y="2810"/>
                </a:cubicBezTo>
                <a:cubicBezTo>
                  <a:pt x="4268" y="2472"/>
                  <a:pt x="3254" y="1416"/>
                  <a:pt x="3000" y="64"/>
                </a:cubicBezTo>
                <a:cubicBezTo>
                  <a:pt x="3000" y="22"/>
                  <a:pt x="2969" y="1"/>
                  <a:pt x="2937" y="1"/>
                </a:cubicBezTo>
                <a:close/>
              </a:path>
            </a:pathLst>
          </a:custGeom>
          <a:solidFill>
            <a:srgbClr val="DC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461048" y="187610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五項症狀中符合三項以上，盛行率26.4%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7800" y="418184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目錄</a:t>
            </a:r>
            <a:endParaRPr sz="3000"/>
          </a:p>
        </p:txBody>
      </p:sp>
      <p:sp>
        <p:nvSpPr>
          <p:cNvPr id="89" name="Google Shape;89;p14"/>
          <p:cNvSpPr txBox="1"/>
          <p:nvPr/>
        </p:nvSpPr>
        <p:spPr>
          <a:xfrm>
            <a:off x="2282725" y="1457750"/>
            <a:ext cx="2292900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疾病定義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753876" y="1318246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282775" y="2307038"/>
            <a:ext cx="2292900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流行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曲線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819775" y="2690288"/>
            <a:ext cx="2204400" cy="33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如何找出最後的病因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753876" y="2167537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82775" y="3153700"/>
            <a:ext cx="2292900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危險因子推斷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753876" y="3016828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282825" y="3990091"/>
            <a:ext cx="2292900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干擾因子與交互作用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753876" y="3866119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819775" y="3536950"/>
            <a:ext cx="2204400" cy="33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總檢討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819725" y="1841000"/>
            <a:ext cx="2204400" cy="33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潛伏期推算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850301" y="1662696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50301" y="2548546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850300" y="3418075"/>
            <a:ext cx="617413" cy="617413"/>
          </a:xfrm>
          <a:custGeom>
            <a:avLst/>
            <a:gdLst/>
            <a:ahLst/>
            <a:cxnLst/>
            <a:rect l="l" t="t" r="r" b="b"/>
            <a:pathLst>
              <a:path w="18444" h="18444" extrusionOk="0">
                <a:moveTo>
                  <a:pt x="9216" y="0"/>
                </a:moveTo>
                <a:cubicBezTo>
                  <a:pt x="4132" y="0"/>
                  <a:pt x="1" y="4132"/>
                  <a:pt x="1" y="9228"/>
                </a:cubicBezTo>
                <a:cubicBezTo>
                  <a:pt x="1" y="14312"/>
                  <a:pt x="4132" y="18443"/>
                  <a:pt x="9216" y="18443"/>
                </a:cubicBezTo>
                <a:cubicBezTo>
                  <a:pt x="14312" y="18443"/>
                  <a:pt x="18443" y="14312"/>
                  <a:pt x="18443" y="9228"/>
                </a:cubicBezTo>
                <a:cubicBezTo>
                  <a:pt x="18443" y="4132"/>
                  <a:pt x="14312" y="0"/>
                  <a:pt x="9216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07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疾病定義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717800" y="1153000"/>
            <a:ext cx="77085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STEP1：首先，我們認為水樣便、黏液便、血便這三個症狀可以整合成同一個症狀，稱其為「糞便異常」。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STEP2：我們找出了佔全體比例前五高的症狀，分別為「腹瀉」、「腹痛」、「發燒」、「糞便異常」、「嘔吐」，若這五項症狀中符合三項以上，那就定義為有病。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在此疾病定義下，疾病的盛行率為26.4%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2700" t="13269" r="-2700" b="-13269"/>
          <a:stretch/>
        </p:blipFill>
        <p:spPr>
          <a:xfrm>
            <a:off x="2180638" y="2952075"/>
            <a:ext cx="4782725" cy="15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4449" y="2370050"/>
            <a:ext cx="2564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表一：各症狀人數及比例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48" y="416401"/>
            <a:ext cx="6493927" cy="79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931" y="1329601"/>
            <a:ext cx="6477361" cy="79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259" y="379975"/>
            <a:ext cx="1161000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2385" y="379975"/>
            <a:ext cx="1161000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488" y="379975"/>
            <a:ext cx="1161000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643" y="1311383"/>
            <a:ext cx="1161000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854" y="379975"/>
            <a:ext cx="1121497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488" y="1311383"/>
            <a:ext cx="1121497" cy="86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9351" y="1329612"/>
            <a:ext cx="1121497" cy="864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4449" y="4445175"/>
            <a:ext cx="2564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表二：定義出的疾病盛行率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流行曲線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731050" y="1153000"/>
            <a:ext cx="21525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共同感染：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此圖於10/20之明顯高峰以及短時間內陡升陡降之趨勢，顯示此流行疾病為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共同感染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。另外於10/25之上升趨勢，推測為潛伏期差異所致。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8375"/>
            <a:ext cx="6210100" cy="3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50375" y="537175"/>
            <a:ext cx="86964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Q：不同疾病定義對相對危險性估計值之影響？</a:t>
            </a:r>
            <a:endParaRPr sz="2100"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54050" y="1435075"/>
            <a:ext cx="88359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若疾病定義得較寬鬆，代表著有些實際上沒病且沒有暴露於危險因子的人的人，因為定義上的關係被劃分到有病的族群之中，這將會導致我們低估了相對危險性的估計值。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若疾病定義得較嚴謹，且盛行率較低的話，在統計上，相對危險性估計值會比較高，但是實務上，卻可能讓病患變成漏網之魚。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危險因子推斷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25" y="1190300"/>
            <a:ext cx="7333498" cy="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99" y="1726525"/>
            <a:ext cx="7464799" cy="4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874" y="2677575"/>
            <a:ext cx="6849150" cy="22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9075" y="2162650"/>
            <a:ext cx="2702999" cy="61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398888"/>
            <a:ext cx="3055175" cy="3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3325" y="4803400"/>
            <a:ext cx="1728677" cy="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5376" y="3212525"/>
            <a:ext cx="738925" cy="9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干擾因子與交互作用    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00" y="3209625"/>
            <a:ext cx="2744075" cy="155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25" y="1248175"/>
            <a:ext cx="321362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275" y="1229125"/>
            <a:ext cx="2579949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02725" y="2440000"/>
            <a:ext cx="3670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只看不同漱口次數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對病例發生率的風險比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759100" y="2440000"/>
            <a:ext cx="331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只看喝不同的水對病例發生率的風險比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964800" y="3744075"/>
            <a:ext cx="331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同時考慮喝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不同漱口次數及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不同的水對病例發生率的風險比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575200" y="4407750"/>
            <a:ext cx="331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有明顯差異，顯示有交互作用</a:t>
            </a:r>
            <a:endParaRPr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D6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00" y="2899350"/>
            <a:ext cx="3432476" cy="139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675" y="1385204"/>
            <a:ext cx="3432475" cy="11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17800" y="537175"/>
            <a:ext cx="7708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干擾因子與交互作用    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538750" y="1581150"/>
            <a:ext cx="36111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利用喝水做分層分析後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不同漱口次數對病例發生率的風險比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538750" y="3015863"/>
            <a:ext cx="361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利用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漱口次數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做分層分析後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喝不同的水對病例發生率的風險比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938525" y="4122975"/>
            <a:ext cx="34878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與上頁比較也有明顯差異，互為干擾因子</a:t>
            </a:r>
            <a:endParaRPr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ds Infographics by Slidesgo">
  <a:themeElements>
    <a:clrScheme name="Simple Light">
      <a:dk1>
        <a:srgbClr val="000000"/>
      </a:dk1>
      <a:lt1>
        <a:srgbClr val="FFFFFF"/>
      </a:lt1>
      <a:dk2>
        <a:srgbClr val="F2D0A7"/>
      </a:dk2>
      <a:lt2>
        <a:srgbClr val="DAB689"/>
      </a:lt2>
      <a:accent1>
        <a:srgbClr val="733A26"/>
      </a:accent1>
      <a:accent2>
        <a:srgbClr val="A65E44"/>
      </a:accent2>
      <a:accent3>
        <a:srgbClr val="E2597B"/>
      </a:accent3>
      <a:accent4>
        <a:srgbClr val="FF93AE"/>
      </a:accent4>
      <a:accent5>
        <a:srgbClr val="5CC2B4"/>
      </a:accent5>
      <a:accent6>
        <a:srgbClr val="96EBDF"/>
      </a:accent6>
      <a:hlink>
        <a:srgbClr val="0D0C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Macintosh PowerPoint</Application>
  <PresentationFormat>如螢幕大小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Lato</vt:lpstr>
      <vt:lpstr>Times New Roman</vt:lpstr>
      <vt:lpstr>Fira Sans Extra Condensed Medium</vt:lpstr>
      <vt:lpstr>Raleway</vt:lpstr>
      <vt:lpstr>Fira Sans Extra Condensed SemiBold</vt:lpstr>
      <vt:lpstr>Roboto</vt:lpstr>
      <vt:lpstr>Arial</vt:lpstr>
      <vt:lpstr>Fira Sans</vt:lpstr>
      <vt:lpstr>Hands Infographics by Slidesgo</vt:lpstr>
      <vt:lpstr>第一組</vt:lpstr>
      <vt:lpstr>目錄</vt:lpstr>
      <vt:lpstr>疾病定義</vt:lpstr>
      <vt:lpstr>PowerPoint 簡報</vt:lpstr>
      <vt:lpstr>2. 流行曲線</vt:lpstr>
      <vt:lpstr>Q：不同疾病定義對相對危險性估計值之影響？</vt:lpstr>
      <vt:lpstr>3. 危險因子推斷</vt:lpstr>
      <vt:lpstr>4. 干擾因子與交互作用    </vt:lpstr>
      <vt:lpstr>4. 干擾因子與交互作用    </vt:lpstr>
      <vt:lpstr>5. 潛伏期推算</vt:lpstr>
      <vt:lpstr>5. 潛伏期推算</vt:lpstr>
      <vt:lpstr>5. 潛伏期推算</vt:lpstr>
      <vt:lpstr>6. 如何找出最後的病因</vt:lpstr>
      <vt:lpstr>7. 總檢討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第一組</dc:title>
  <cp:lastModifiedBy>Microsoft Office User</cp:lastModifiedBy>
  <cp:revision>1</cp:revision>
  <dcterms:modified xsi:type="dcterms:W3CDTF">2020-10-06T15:29:53Z</dcterms:modified>
</cp:coreProperties>
</file>