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b95ae9f1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4b95ae9f1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b95ae9f1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b95ae9f1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b95ae9f1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b95ae9f1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Note on last point: O</a:t>
            </a:r>
            <a:r>
              <a:rPr lang="en" sz="1600">
                <a:solidFill>
                  <a:schemeClr val="dk1"/>
                </a:solidFill>
                <a:latin typeface="Times New Roman"/>
                <a:ea typeface="Times New Roman"/>
                <a:cs typeface="Times New Roman"/>
                <a:sym typeface="Times New Roman"/>
              </a:rPr>
              <a:t>ne potential reason might be that the extrovert would focus on more in-person interaction while an introvert tends to participate more on online conversations.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b95ae9f1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b95ae9f1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b95ae9f1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b95ae9f1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4b95ae9f1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4b95ae9f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4b95ae9f1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4b95ae9f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4b95ae9f1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4b95ae9f1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b95ae9f1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b95ae9f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b95ae9f1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4b95ae9f1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b95ae9f1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b95ae9f1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b95ae9f1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b95ae9f1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yamaerenay/mbtityp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Project Presentation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4200"/>
              <a:t>By Jun &amp; Candice</a:t>
            </a:r>
            <a:endParaRPr sz="4200"/>
          </a:p>
          <a:p>
            <a:pPr indent="0" lvl="0" marL="0" rtl="0" algn="l">
              <a:spcBef>
                <a:spcPts val="0"/>
              </a:spcBef>
              <a:spcAft>
                <a:spcPts val="0"/>
              </a:spcAft>
              <a:buNone/>
            </a:pPr>
            <a:r>
              <a:t/>
            </a:r>
            <a:endParaRPr sz="4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 (ENTJ)</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311700" y="1328738"/>
            <a:ext cx="2590800" cy="2486025"/>
          </a:xfrm>
          <a:prstGeom prst="rect">
            <a:avLst/>
          </a:prstGeom>
          <a:noFill/>
          <a:ln>
            <a:noFill/>
          </a:ln>
        </p:spPr>
      </p:pic>
      <p:pic>
        <p:nvPicPr>
          <p:cNvPr id="122" name="Google Shape;122;p22" title="圖表"/>
          <p:cNvPicPr preferRelativeResize="0"/>
          <p:nvPr/>
        </p:nvPicPr>
        <p:blipFill>
          <a:blip r:embed="rId4">
            <a:alphaModFix/>
          </a:blip>
          <a:stretch>
            <a:fillRect/>
          </a:stretch>
        </p:blipFill>
        <p:spPr>
          <a:xfrm>
            <a:off x="3511700" y="1308100"/>
            <a:ext cx="5038725" cy="310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Open-Coding:                                                 NLP:                                              </a:t>
            </a:r>
            <a:endParaRPr>
              <a:solidFill>
                <a:schemeClr val="dk1"/>
              </a:solidFill>
              <a:latin typeface="Times New Roman"/>
              <a:ea typeface="Times New Roman"/>
              <a:cs typeface="Times New Roman"/>
              <a:sym typeface="Times New Roman"/>
            </a:endParaRPr>
          </a:p>
        </p:txBody>
      </p:sp>
      <p:pic>
        <p:nvPicPr>
          <p:cNvPr id="129" name="Google Shape;129;p23"/>
          <p:cNvPicPr preferRelativeResize="0"/>
          <p:nvPr/>
        </p:nvPicPr>
        <p:blipFill>
          <a:blip r:embed="rId3">
            <a:alphaModFix/>
          </a:blip>
          <a:stretch>
            <a:fillRect/>
          </a:stretch>
        </p:blipFill>
        <p:spPr>
          <a:xfrm>
            <a:off x="773650" y="1653850"/>
            <a:ext cx="2797500" cy="1391650"/>
          </a:xfrm>
          <a:prstGeom prst="rect">
            <a:avLst/>
          </a:prstGeom>
          <a:noFill/>
          <a:ln>
            <a:noFill/>
          </a:ln>
        </p:spPr>
      </p:pic>
      <p:pic>
        <p:nvPicPr>
          <p:cNvPr id="130" name="Google Shape;130;p23"/>
          <p:cNvPicPr preferRelativeResize="0"/>
          <p:nvPr/>
        </p:nvPicPr>
        <p:blipFill>
          <a:blip r:embed="rId4">
            <a:alphaModFix/>
          </a:blip>
          <a:stretch>
            <a:fillRect/>
          </a:stretch>
        </p:blipFill>
        <p:spPr>
          <a:xfrm>
            <a:off x="4572000" y="1624909"/>
            <a:ext cx="2923850" cy="14495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 &amp; Implication</a:t>
            </a:r>
            <a:endParaRPr>
              <a:latin typeface="Times New Roman"/>
              <a:ea typeface="Times New Roman"/>
              <a:cs typeface="Times New Roman"/>
              <a:sym typeface="Times New Roman"/>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INTJ receives more positive feedback in open-coding analysis yet ENTJ receives more positive feedback using NLP approach.</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 both approaches, ENTJ receives less negative feedback from their interaction with others than INTJ does.</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 both approaches, people tend to feel neutral when interacting with INTJ and ENTJ despite what their own MBTI types are, implying that most people recognize, accept, and even enjoy the differences between people.</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Both INTJ and ENTJ tend to be recognized as intellectual, which is consistent with the description of “T” (Thinking).</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There is a much larger sample size for INTJ than ENTJ. </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Topic: T</a:t>
            </a:r>
            <a:r>
              <a:rPr lang="en">
                <a:solidFill>
                  <a:srgbClr val="000000"/>
                </a:solidFill>
                <a:latin typeface="Times New Roman"/>
                <a:ea typeface="Times New Roman"/>
                <a:cs typeface="Times New Roman"/>
                <a:sym typeface="Times New Roman"/>
              </a:rPr>
              <a:t>ypical impression and others’ perception on the selected MBTI types, ENTJ and INTJ. </a:t>
            </a:r>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Common interest in developing a further understanding of our own MBTI types.</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Research Questions</a:t>
            </a:r>
            <a:endParaRPr>
              <a:latin typeface="Times New Roman"/>
              <a:ea typeface="Times New Roman"/>
              <a:cs typeface="Times New Roman"/>
              <a:sym typeface="Times New Roman"/>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are the most typical impression/description associated with ENTJ and INTJ, are they consistent with the description from authority websites?</a:t>
            </a:r>
            <a:endParaRPr>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Which MBTI type receives more positive feedback during human interaction, ENTJ or INTJ?</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a:t>
            </a:r>
            <a:endParaRPr>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Original: The MBTI-Types &amp; Enneagram Texts dataset</a:t>
            </a:r>
            <a:endParaRPr>
              <a:solidFill>
                <a:srgbClr val="000000"/>
              </a:solidFill>
              <a:latin typeface="Times New Roman"/>
              <a:ea typeface="Times New Roman"/>
              <a:cs typeface="Times New Roman"/>
              <a:sym typeface="Times New Roman"/>
            </a:endParaRPr>
          </a:p>
          <a:p>
            <a:pPr indent="-342900" lvl="1" marL="914400" rtl="0" algn="just">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Secondary data source from </a:t>
            </a:r>
            <a:r>
              <a:rPr lang="en" sz="1800" u="sng">
                <a:solidFill>
                  <a:schemeClr val="hlink"/>
                </a:solidFill>
                <a:latin typeface="Times New Roman"/>
                <a:ea typeface="Times New Roman"/>
                <a:cs typeface="Times New Roman"/>
                <a:sym typeface="Times New Roman"/>
                <a:hlinkClick r:id="rId3"/>
              </a:rPr>
              <a:t>Kaggle</a:t>
            </a: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342900" lvl="1" marL="914400" rtl="0" algn="just">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Primarily collected from web-scraping the Reddit community.</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Cleaning</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Extract the content with unrelated labels and forum, i.e. Romance</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Extract MBTI forums beside the targeted types, i.e. ENFP - Inspirer</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cont.</a:t>
            </a:r>
            <a:endParaRPr>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Our own version: data_INTJ and data_ENTJ</a:t>
            </a:r>
            <a:endParaRPr>
              <a:solidFill>
                <a:srgbClr val="000000"/>
              </a:solidFill>
              <a:latin typeface="Times New Roman"/>
              <a:ea typeface="Times New Roman"/>
              <a:cs typeface="Times New Roman"/>
              <a:sym typeface="Times New Roman"/>
            </a:endParaRPr>
          </a:p>
          <a:p>
            <a:pPr indent="-330200" lvl="1" marL="914400" rtl="0" algn="just">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Consists of 5 columns</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30200" lvl="1" marL="914400" rtl="0" algn="just">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291 rows for data_INTJ  &amp; 49 rows for data_ENTJ;  340 rows in total.</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85" name="Google Shape;85;p17"/>
          <p:cNvPicPr preferRelativeResize="0"/>
          <p:nvPr/>
        </p:nvPicPr>
        <p:blipFill>
          <a:blip r:embed="rId3">
            <a:alphaModFix/>
          </a:blip>
          <a:stretch>
            <a:fillRect/>
          </a:stretch>
        </p:blipFill>
        <p:spPr>
          <a:xfrm>
            <a:off x="1230950" y="1945587"/>
            <a:ext cx="5111825" cy="125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Research Method</a:t>
            </a:r>
            <a:endParaRPr>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Open-coding analysis</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Assign a sentiment score (1, 0, -1; positive, neutral, negative accordingly) and a typical impression for each text. </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Adjust</a:t>
            </a:r>
            <a:r>
              <a:rPr lang="en">
                <a:solidFill>
                  <a:srgbClr val="000000"/>
                </a:solidFill>
                <a:latin typeface="Times New Roman"/>
                <a:ea typeface="Times New Roman"/>
                <a:cs typeface="Times New Roman"/>
                <a:sym typeface="Times New Roman"/>
              </a:rPr>
              <a:t>ed</a:t>
            </a:r>
            <a:r>
              <a:rPr lang="en">
                <a:solidFill>
                  <a:srgbClr val="000000"/>
                </a:solidFill>
                <a:latin typeface="Times New Roman"/>
                <a:ea typeface="Times New Roman"/>
                <a:cs typeface="Times New Roman"/>
                <a:sym typeface="Times New Roman"/>
              </a:rPr>
              <a:t> until Cohen's kappa value reaches over 0.80</a:t>
            </a:r>
            <a:endParaRPr>
              <a:solidFill>
                <a:srgbClr val="000000"/>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5729800" y="1953775"/>
            <a:ext cx="2753874" cy="2923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Research Method cont.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solidFill>
                  <a:srgbClr val="000000"/>
                </a:solidFill>
                <a:latin typeface="Times New Roman"/>
                <a:ea typeface="Times New Roman"/>
                <a:cs typeface="Times New Roman"/>
                <a:sym typeface="Times New Roman"/>
              </a:rPr>
              <a:t>Sentiment analysis</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SzPts val="1400"/>
              <a:buChar char="-"/>
            </a:pPr>
            <a:r>
              <a:rPr lang="en">
                <a:solidFill>
                  <a:srgbClr val="000000"/>
                </a:solidFill>
                <a:latin typeface="Times New Roman"/>
                <a:ea typeface="Times New Roman"/>
                <a:cs typeface="Times New Roman"/>
                <a:sym typeface="Times New Roman"/>
              </a:rPr>
              <a:t>Using Python (import nltk &amp; babypandas)</a:t>
            </a:r>
            <a:endParaRPr>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Serve as a sanity check that whether the result of the open-coding analysis is consistent.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 (INTJ)</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444975" y="1228013"/>
            <a:ext cx="2157875" cy="3265325"/>
          </a:xfrm>
          <a:prstGeom prst="rect">
            <a:avLst/>
          </a:prstGeom>
          <a:noFill/>
          <a:ln>
            <a:noFill/>
          </a:ln>
        </p:spPr>
      </p:pic>
      <p:pic>
        <p:nvPicPr>
          <p:cNvPr id="106" name="Google Shape;106;p20" title="圖表"/>
          <p:cNvPicPr preferRelativeResize="0"/>
          <p:nvPr/>
        </p:nvPicPr>
        <p:blipFill>
          <a:blip r:embed="rId4">
            <a:alphaModFix/>
          </a:blip>
          <a:stretch>
            <a:fillRect/>
          </a:stretch>
        </p:blipFill>
        <p:spPr>
          <a:xfrm>
            <a:off x="3227450" y="1228013"/>
            <a:ext cx="5276850" cy="324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 (INTJ) cont.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311700" y="1544438"/>
            <a:ext cx="3978999" cy="1483400"/>
          </a:xfrm>
          <a:prstGeom prst="rect">
            <a:avLst/>
          </a:prstGeom>
          <a:noFill/>
          <a:ln>
            <a:noFill/>
          </a:ln>
        </p:spPr>
      </p:pic>
      <p:pic>
        <p:nvPicPr>
          <p:cNvPr id="114" name="Google Shape;114;p21"/>
          <p:cNvPicPr preferRelativeResize="0"/>
          <p:nvPr/>
        </p:nvPicPr>
        <p:blipFill>
          <a:blip r:embed="rId4">
            <a:alphaModFix/>
          </a:blip>
          <a:stretch>
            <a:fillRect/>
          </a:stretch>
        </p:blipFill>
        <p:spPr>
          <a:xfrm>
            <a:off x="4761525" y="1455575"/>
            <a:ext cx="3535600" cy="182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