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5"/>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3028950"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5309"/>
            <a:ext cx="7315200"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3962400"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4885432"/>
            <a:ext cx="3962400"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1500" b="0" i="0">
                <a:solidFill>
                  <a:schemeClr val="tx1"/>
                </a:solidFill>
                <a:latin typeface="Arial MT"/>
                <a:cs typeface="Arial MT"/>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79344" y="246062"/>
            <a:ext cx="3385311" cy="391795"/>
          </a:xfrm>
          <a:prstGeom prst="rect">
            <a:avLst/>
          </a:prstGeom>
        </p:spPr>
        <p:txBody>
          <a:bodyPr wrap="square" lIns="0" tIns="0" rIns="0" bIns="0">
            <a:spAutoFit/>
          </a:bodyPr>
          <a:lstStyle>
            <a:lvl1pPr>
              <a:defRPr sz="2400" b="1"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1051559" y="1072150"/>
            <a:ext cx="7040880" cy="2545715"/>
          </a:xfrm>
          <a:prstGeom prst="rect">
            <a:avLst/>
          </a:prstGeom>
        </p:spPr>
        <p:txBody>
          <a:bodyPr wrap="square" lIns="0" tIns="0" rIns="0" bIns="0">
            <a:spAutoFit/>
          </a:bodyPr>
          <a:lstStyle>
            <a:lvl1pPr>
              <a:defRPr sz="1500" b="0" i="0">
                <a:solidFill>
                  <a:schemeClr val="tx1"/>
                </a:solidFill>
                <a:latin typeface="Arial MT"/>
                <a:cs typeface="Arial MT"/>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9" name="Shape 9"/>
        <p:cNvGrpSpPr/>
        <p:nvPr/>
      </p:nvGrpSpPr>
      <p:grpSpPr>
        <a:xfrm>
          <a:off x="0" y="0"/>
          <a:ext cx="0" cy="0"/>
          <a:chOff x="0" y="0"/>
          <a:chExt cx="0" cy="0"/>
        </a:xfrm>
      </p:grpSpPr>
      <p:sp>
        <p:nvSpPr>
          <p:cNvPr id="10" name="Google Shape;10;p1"/>
          <p:cNvSpPr txBox="1"/>
          <p:nvPr/>
        </p:nvSpPr>
        <p:spPr>
          <a:xfrm>
            <a:off x="142875" y="4125925"/>
            <a:ext cx="3597900" cy="835660"/>
          </a:xfrm>
          <a:prstGeom prst="rect">
            <a:avLst/>
          </a:prstGeom>
          <a:noFill/>
          <a:ln>
            <a:noFill/>
          </a:ln>
        </p:spPr>
        <p:txBody>
          <a:bodyPr spcFirstLastPara="1" wrap="square" lIns="0" tIns="15225" rIns="0" bIns="0" anchor="t" anchorCtr="0">
            <a:spAutoFit/>
          </a:bodyPr>
          <a:lstStyle/>
          <a:p>
            <a:pPr marL="12700" marR="5080" lvl="0" indent="0" algn="l" rtl="0">
              <a:lnSpc>
                <a:spcPct val="99000"/>
              </a:lnSpc>
              <a:spcBef>
                <a:spcPts val="0"/>
              </a:spcBef>
              <a:spcAft>
                <a:spcPts val="0"/>
              </a:spcAft>
              <a:buNone/>
            </a:pPr>
            <a:r>
              <a:rPr lang="en-GB" sz="1800" b="1" i="0" u="none" strike="noStrike" cap="none">
                <a:latin typeface="Times New Roman" panose="02020603050405020304" charset="0"/>
                <a:ea typeface="Arial" panose="020B0604020202020204"/>
                <a:cs typeface="Times New Roman" panose="02020603050405020304" charset="0"/>
                <a:sym typeface="Arial" panose="020B0604020202020204"/>
              </a:rPr>
              <a:t>PRESENTED BY</a:t>
            </a:r>
            <a:endParaRPr lang="en-GB" sz="1800" b="1" i="0" u="none" strike="noStrike" cap="none">
              <a:latin typeface="Times New Roman" panose="02020603050405020304" charset="0"/>
              <a:ea typeface="Arial" panose="020B0604020202020204"/>
              <a:cs typeface="Times New Roman" panose="02020603050405020304" charset="0"/>
              <a:sym typeface="Arial" panose="020B0604020202020204"/>
            </a:endParaRPr>
          </a:p>
          <a:p>
            <a:pPr marL="12700" marR="5080" lvl="0" indent="0" algn="l" rtl="0">
              <a:lnSpc>
                <a:spcPct val="99000"/>
              </a:lnSpc>
              <a:spcBef>
                <a:spcPts val="0"/>
              </a:spcBef>
              <a:spcAft>
                <a:spcPts val="0"/>
              </a:spcAft>
              <a:buNone/>
            </a:pPr>
            <a:r>
              <a:rPr lang="en-GB" sz="1800" b="1" i="0" u="none" strike="noStrike" cap="none">
                <a:latin typeface="Times New Roman" panose="02020603050405020304" charset="0"/>
                <a:ea typeface="Arial" panose="020B0604020202020204"/>
                <a:cs typeface="Times New Roman" panose="02020603050405020304" charset="0"/>
                <a:sym typeface="Arial" panose="020B0604020202020204"/>
              </a:rPr>
              <a:t>SHIBANI S</a:t>
            </a:r>
            <a:endParaRPr lang="en-GB" sz="1800" b="1" i="0" u="none" strike="noStrike" cap="none">
              <a:latin typeface="Times New Roman" panose="02020603050405020304" charset="0"/>
              <a:ea typeface="Arial" panose="020B0604020202020204"/>
              <a:cs typeface="Times New Roman" panose="02020603050405020304" charset="0"/>
              <a:sym typeface="Arial" panose="020B0604020202020204"/>
            </a:endParaRPr>
          </a:p>
          <a:p>
            <a:pPr marL="12700" marR="5080" lvl="0" indent="0" algn="l" rtl="0">
              <a:lnSpc>
                <a:spcPct val="99000"/>
              </a:lnSpc>
              <a:spcBef>
                <a:spcPts val="0"/>
              </a:spcBef>
              <a:spcAft>
                <a:spcPts val="0"/>
              </a:spcAft>
              <a:buNone/>
            </a:pPr>
            <a:r>
              <a:rPr lang="en-GB" sz="1800" b="1" i="0" u="none" strike="noStrike" cap="none">
                <a:latin typeface="Times New Roman" panose="02020603050405020304" charset="0"/>
                <a:ea typeface="Arial" panose="020B0604020202020204"/>
                <a:cs typeface="Times New Roman" panose="02020603050405020304" charset="0"/>
                <a:sym typeface="Arial" panose="020B0604020202020204"/>
              </a:rPr>
              <a:t>2303811710422147</a:t>
            </a:r>
            <a:endParaRPr lang="en-GB" sz="1800" b="1" i="0" u="none" strike="noStrike" cap="none">
              <a:latin typeface="Times New Roman" panose="02020603050405020304" charset="0"/>
              <a:ea typeface="Arial" panose="020B0604020202020204"/>
              <a:cs typeface="Times New Roman" panose="02020603050405020304" charset="0"/>
              <a:sym typeface="Arial" panose="020B0604020202020204"/>
            </a:endParaRPr>
          </a:p>
        </p:txBody>
      </p:sp>
      <p:pic>
        <p:nvPicPr>
          <p:cNvPr id="11" name="Google Shape;11;p1"/>
          <p:cNvPicPr preferRelativeResize="0"/>
          <p:nvPr/>
        </p:nvPicPr>
        <p:blipFill rotWithShape="1">
          <a:blip r:embed="rId1"/>
          <a:srcRect/>
          <a:stretch>
            <a:fillRect/>
          </a:stretch>
        </p:blipFill>
        <p:spPr>
          <a:xfrm>
            <a:off x="142875" y="57150"/>
            <a:ext cx="800100" cy="790575"/>
          </a:xfrm>
          <a:prstGeom prst="rect">
            <a:avLst/>
          </a:prstGeom>
          <a:noFill/>
          <a:ln>
            <a:noFill/>
          </a:ln>
        </p:spPr>
      </p:pic>
      <p:sp>
        <p:nvSpPr>
          <p:cNvPr id="12" name="Google Shape;12;p1"/>
          <p:cNvSpPr txBox="1"/>
          <p:nvPr>
            <p:ph type="title"/>
          </p:nvPr>
        </p:nvSpPr>
        <p:spPr>
          <a:xfrm>
            <a:off x="1440814" y="189547"/>
            <a:ext cx="6255900" cy="670500"/>
          </a:xfrm>
          <a:prstGeom prst="rect">
            <a:avLst/>
          </a:prstGeom>
          <a:noFill/>
          <a:ln>
            <a:noFill/>
          </a:ln>
        </p:spPr>
        <p:txBody>
          <a:bodyPr spcFirstLastPara="1" wrap="square" lIns="0" tIns="8250" rIns="0" bIns="0" anchor="t" anchorCtr="0">
            <a:spAutoFit/>
          </a:bodyPr>
          <a:lstStyle/>
          <a:p>
            <a:pPr marL="1458595" marR="5080" lvl="0" indent="-1445895" algn="l" rtl="0">
              <a:lnSpc>
                <a:spcPct val="101000"/>
              </a:lnSpc>
              <a:spcBef>
                <a:spcPts val="0"/>
              </a:spcBef>
              <a:spcAft>
                <a:spcPts val="0"/>
              </a:spcAft>
              <a:buNone/>
            </a:pPr>
            <a:r>
              <a:rPr lang="en-US" sz="2100">
                <a:solidFill>
                  <a:srgbClr val="FF0066"/>
                </a:solidFill>
                <a:latin typeface="Arial" panose="020B0604020202020204"/>
                <a:ea typeface="Arial" panose="020B0604020202020204"/>
                <a:cs typeface="Arial" panose="020B0604020202020204"/>
                <a:sym typeface="Arial" panose="020B0604020202020204"/>
              </a:rPr>
              <a:t>K.RAMAKRISHNAN COLLEGE OF TECHNOLOGY  (AUTONOMOUS), TRICHY.</a:t>
            </a:r>
            <a:endParaRPr sz="2100">
              <a:latin typeface="Arial" panose="020B0604020202020204"/>
              <a:ea typeface="Arial" panose="020B0604020202020204"/>
              <a:cs typeface="Arial" panose="020B0604020202020204"/>
              <a:sym typeface="Arial" panose="020B0604020202020204"/>
            </a:endParaRPr>
          </a:p>
        </p:txBody>
      </p:sp>
      <p:pic>
        <p:nvPicPr>
          <p:cNvPr id="13" name="Google Shape;13;p1"/>
          <p:cNvPicPr preferRelativeResize="0"/>
          <p:nvPr/>
        </p:nvPicPr>
        <p:blipFill>
          <a:blip/>
        </p:blipFill>
        <p:spPr>
          <a:xfrm>
            <a:off x="8153400" y="123825"/>
            <a:ext cx="857250" cy="819150"/>
          </a:xfrm>
          <a:prstGeom prst="rect">
            <a:avLst/>
          </a:prstGeom>
          <a:noFill/>
          <a:ln>
            <a:noFill/>
          </a:ln>
        </p:spPr>
      </p:pic>
      <p:sp>
        <p:nvSpPr>
          <p:cNvPr id="14" name="Google Shape;14;p1"/>
          <p:cNvSpPr txBox="1"/>
          <p:nvPr/>
        </p:nvSpPr>
        <p:spPr>
          <a:xfrm>
            <a:off x="6279515" y="4079875"/>
            <a:ext cx="2353200" cy="9683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i="0" u="none" strike="noStrike" cap="none">
                <a:latin typeface="Times New Roman" panose="02020603050405020304" charset="0"/>
                <a:ea typeface="Arial" panose="020B0604020202020204"/>
                <a:cs typeface="Times New Roman" panose="02020603050405020304" charset="0"/>
                <a:sym typeface="Arial" panose="020B0604020202020204"/>
              </a:rPr>
              <a:t>SUPERVISOR</a:t>
            </a:r>
            <a:endParaRPr sz="1800" b="1" i="0" u="none" strike="noStrike" cap="none">
              <a:latin typeface="Times New Roman" panose="02020603050405020304" charset="0"/>
              <a:ea typeface="Arial" panose="020B0604020202020204"/>
              <a:cs typeface="Times New Roman" panose="02020603050405020304" charset="0"/>
              <a:sym typeface="Arial" panose="020B0604020202020204"/>
            </a:endParaRPr>
          </a:p>
          <a:p>
            <a:pPr marL="12700" marR="5080" lvl="0" indent="0" algn="l" rtl="0">
              <a:lnSpc>
                <a:spcPct val="121000"/>
              </a:lnSpc>
              <a:spcBef>
                <a:spcPts val="75"/>
              </a:spcBef>
              <a:spcAft>
                <a:spcPts val="0"/>
              </a:spcAft>
              <a:buNone/>
            </a:pPr>
            <a:r>
              <a:rPr lang="en-GB" altLang="en-US" sz="1800" b="1" i="0" u="none" strike="noStrike" cap="none">
                <a:latin typeface="Times New Roman" panose="02020603050405020304" charset="0"/>
                <a:ea typeface="Arial" panose="020B0604020202020204"/>
                <a:cs typeface="Times New Roman" panose="02020603050405020304" charset="0"/>
                <a:sym typeface="Arial" panose="020B0604020202020204"/>
              </a:rPr>
              <a:t>Mr</a:t>
            </a:r>
            <a:r>
              <a:rPr lang="en-US" sz="1800" b="1" i="0" u="none" strike="noStrike" cap="none">
                <a:latin typeface="Times New Roman" panose="02020603050405020304" charset="0"/>
                <a:ea typeface="Arial" panose="020B0604020202020204"/>
                <a:cs typeface="Times New Roman" panose="02020603050405020304" charset="0"/>
                <a:sym typeface="Arial" panose="020B0604020202020204"/>
              </a:rPr>
              <a:t>. A. Malarmannan, M.E.,  AP/CSE.</a:t>
            </a:r>
            <a:endParaRPr sz="1800" b="1" i="0" u="none" strike="noStrike" cap="none">
              <a:latin typeface="Times New Roman" panose="02020603050405020304" charset="0"/>
              <a:ea typeface="Arial" panose="020B0604020202020204"/>
              <a:cs typeface="Times New Roman" panose="02020603050405020304" charset="0"/>
              <a:sym typeface="Arial" panose="020B0604020202020204"/>
            </a:endParaRPr>
          </a:p>
        </p:txBody>
      </p:sp>
      <p:sp>
        <p:nvSpPr>
          <p:cNvPr id="1" name="Text Box 0"/>
          <p:cNvSpPr txBox="1"/>
          <p:nvPr/>
        </p:nvSpPr>
        <p:spPr>
          <a:xfrm>
            <a:off x="1236345" y="2040255"/>
            <a:ext cx="6671310" cy="706755"/>
          </a:xfrm>
          <a:prstGeom prst="rect">
            <a:avLst/>
          </a:prstGeom>
          <a:noFill/>
        </p:spPr>
        <p:txBody>
          <a:bodyPr wrap="square" rtlCol="0">
            <a:spAutoFit/>
          </a:bodyPr>
          <a:p>
            <a:r>
              <a:rPr lang="en-GB" altLang="en-US" sz="4000"/>
              <a:t>STOCK MANAGEMENT SYSTEM</a:t>
            </a:r>
            <a:endParaRPr lang="en-GB" alt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5110" y="245745"/>
            <a:ext cx="4432935" cy="381635"/>
          </a:xfrm>
          <a:prstGeom prst="rect">
            <a:avLst/>
          </a:prstGeom>
        </p:spPr>
        <p:txBody>
          <a:bodyPr vert="horz" wrap="square" lIns="0" tIns="12700" rIns="0" bIns="0" rtlCol="0">
            <a:spAutoFit/>
          </a:bodyPr>
          <a:lstStyle/>
          <a:p>
            <a:pPr marL="18415">
              <a:lnSpc>
                <a:spcPct val="100000"/>
              </a:lnSpc>
              <a:spcBef>
                <a:spcPts val="100"/>
              </a:spcBef>
            </a:pPr>
            <a:r>
              <a:rPr spc="-5" dirty="0">
                <a:latin typeface="Times New Roman" panose="02020603050405020304" charset="0"/>
                <a:cs typeface="Times New Roman" panose="02020603050405020304" charset="0"/>
              </a:rPr>
              <a:t>RESULTS</a:t>
            </a:r>
            <a:r>
              <a:rPr spc="-60" dirty="0">
                <a:latin typeface="Times New Roman" panose="02020603050405020304" charset="0"/>
                <a:cs typeface="Times New Roman" panose="02020603050405020304" charset="0"/>
              </a:rPr>
              <a:t> </a:t>
            </a:r>
            <a:r>
              <a:rPr spc="10" dirty="0">
                <a:latin typeface="Times New Roman" panose="02020603050405020304" charset="0"/>
                <a:cs typeface="Times New Roman" panose="02020603050405020304" charset="0"/>
              </a:rPr>
              <a:t>AND</a:t>
            </a:r>
            <a:r>
              <a:rPr spc="-65" dirty="0">
                <a:latin typeface="Times New Roman" panose="02020603050405020304" charset="0"/>
                <a:cs typeface="Times New Roman" panose="02020603050405020304" charset="0"/>
              </a:rPr>
              <a:t> </a:t>
            </a:r>
            <a:r>
              <a:rPr spc="-5" dirty="0">
                <a:latin typeface="Times New Roman" panose="02020603050405020304" charset="0"/>
                <a:cs typeface="Times New Roman" panose="02020603050405020304" charset="0"/>
              </a:rPr>
              <a:t>DISCUSSION</a:t>
            </a:r>
            <a:endParaRPr spc="-5" dirty="0">
              <a:latin typeface="Times New Roman" panose="02020603050405020304" charset="0"/>
              <a:cs typeface="Times New Roman" panose="02020603050405020304" charset="0"/>
            </a:endParaRPr>
          </a:p>
        </p:txBody>
      </p:sp>
      <p:pic>
        <p:nvPicPr>
          <p:cNvPr id="3" name="object 3"/>
          <p:cNvPicPr/>
          <p:nvPr/>
        </p:nvPicPr>
        <p:blipFill>
          <a:blip r:embed="rId1" cstate="print"/>
          <a:stretch>
            <a:fillRect/>
          </a:stretch>
        </p:blipFill>
        <p:spPr>
          <a:xfrm>
            <a:off x="123825" y="47625"/>
            <a:ext cx="800100" cy="790575"/>
          </a:xfrm>
          <a:prstGeom prst="rect">
            <a:avLst/>
          </a:prstGeom>
        </p:spPr>
      </p:pic>
      <p:pic>
        <p:nvPicPr>
          <p:cNvPr id="4" name="object 4"/>
          <p:cNvPicPr/>
          <p:nvPr/>
        </p:nvPicPr>
        <p:blipFill>
          <a:blip r:embed="rId2" cstate="print"/>
          <a:stretch>
            <a:fillRect/>
          </a:stretch>
        </p:blipFill>
        <p:spPr>
          <a:xfrm>
            <a:off x="8277225" y="85725"/>
            <a:ext cx="866775" cy="828675"/>
          </a:xfrm>
          <a:prstGeom prst="rect">
            <a:avLst/>
          </a:prstGeom>
        </p:spPr>
      </p:pic>
      <p:pic>
        <p:nvPicPr>
          <p:cNvPr id="7"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175" y="1280795"/>
            <a:ext cx="2499360" cy="2712720"/>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9485" y="1341755"/>
            <a:ext cx="2499360" cy="2651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8415">
              <a:lnSpc>
                <a:spcPct val="100000"/>
              </a:lnSpc>
              <a:spcBef>
                <a:spcPts val="100"/>
              </a:spcBef>
            </a:pPr>
            <a:r>
              <a:rPr spc="-5" dirty="0"/>
              <a:t>RESULTS</a:t>
            </a:r>
            <a:r>
              <a:rPr spc="-60" dirty="0"/>
              <a:t> </a:t>
            </a:r>
            <a:r>
              <a:rPr spc="10" dirty="0"/>
              <a:t>AND</a:t>
            </a:r>
            <a:r>
              <a:rPr spc="-65" dirty="0"/>
              <a:t> </a:t>
            </a:r>
            <a:r>
              <a:rPr spc="-5" dirty="0"/>
              <a:t>DISCUSSION</a:t>
            </a:r>
            <a:endParaRPr spc="-5" dirty="0"/>
          </a:p>
        </p:txBody>
      </p:sp>
      <p:pic>
        <p:nvPicPr>
          <p:cNvPr id="3" name="object 3"/>
          <p:cNvPicPr/>
          <p:nvPr/>
        </p:nvPicPr>
        <p:blipFill>
          <a:blip r:embed="rId1" cstate="print"/>
          <a:stretch>
            <a:fillRect/>
          </a:stretch>
        </p:blipFill>
        <p:spPr>
          <a:xfrm>
            <a:off x="123825" y="47625"/>
            <a:ext cx="800100" cy="790575"/>
          </a:xfrm>
          <a:prstGeom prst="rect">
            <a:avLst/>
          </a:prstGeom>
        </p:spPr>
      </p:pic>
      <p:pic>
        <p:nvPicPr>
          <p:cNvPr id="4" name="object 4"/>
          <p:cNvPicPr/>
          <p:nvPr/>
        </p:nvPicPr>
        <p:blipFill>
          <a:blip r:embed="rId2" cstate="print"/>
          <a:stretch>
            <a:fillRect/>
          </a:stretch>
        </p:blipFill>
        <p:spPr>
          <a:xfrm>
            <a:off x="8277225" y="85725"/>
            <a:ext cx="866775" cy="828675"/>
          </a:xfrm>
          <a:prstGeom prst="rect">
            <a:avLst/>
          </a:prstGeom>
        </p:spPr>
      </p:pic>
      <p:pic>
        <p:nvPicPr>
          <p:cNvPr id="10"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645" y="1066800"/>
            <a:ext cx="2499360" cy="3009900"/>
          </a:xfrm>
          <a:prstGeom prst="rect">
            <a:avLst/>
          </a:prstGeom>
        </p:spPr>
      </p:pic>
      <p:pic>
        <p:nvPicPr>
          <p:cNvPr id="12"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3405" y="1085850"/>
            <a:ext cx="3169920" cy="2971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4555" y="1895475"/>
            <a:ext cx="2758440" cy="567055"/>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charset="0"/>
                <a:cs typeface="Times New Roman" panose="02020603050405020304" charset="0"/>
              </a:rPr>
              <a:t>QUERIES</a:t>
            </a:r>
            <a:r>
              <a:rPr sz="3600" spc="-135" dirty="0">
                <a:latin typeface="Times New Roman" panose="02020603050405020304" charset="0"/>
                <a:cs typeface="Times New Roman" panose="02020603050405020304" charset="0"/>
              </a:rPr>
              <a:t> </a:t>
            </a:r>
            <a:r>
              <a:rPr sz="3600" dirty="0">
                <a:latin typeface="Times New Roman" panose="02020603050405020304" charset="0"/>
                <a:cs typeface="Times New Roman" panose="02020603050405020304" charset="0"/>
              </a:rPr>
              <a:t>?</a:t>
            </a:r>
            <a:endParaRPr sz="36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8895" y="220345"/>
            <a:ext cx="4764405" cy="370205"/>
          </a:xfrm>
          <a:prstGeom prst="rect">
            <a:avLst/>
          </a:prstGeom>
        </p:spPr>
        <p:txBody>
          <a:bodyPr vert="horz" wrap="square" lIns="0" tIns="16510" rIns="0" bIns="0" rtlCol="0">
            <a:spAutoFit/>
          </a:bodyPr>
          <a:lstStyle/>
          <a:p>
            <a:pPr marL="12700">
              <a:lnSpc>
                <a:spcPct val="100000"/>
              </a:lnSpc>
              <a:spcBef>
                <a:spcPts val="130"/>
              </a:spcBef>
            </a:pPr>
            <a:r>
              <a:rPr sz="2300" dirty="0">
                <a:latin typeface="Times New Roman" panose="02020603050405020304" charset="0"/>
                <a:cs typeface="Times New Roman" panose="02020603050405020304" charset="0"/>
              </a:rPr>
              <a:t>PRESENTATION</a:t>
            </a:r>
            <a:r>
              <a:rPr sz="2300" spc="-50" dirty="0">
                <a:latin typeface="Times New Roman" panose="02020603050405020304" charset="0"/>
                <a:cs typeface="Times New Roman" panose="02020603050405020304" charset="0"/>
              </a:rPr>
              <a:t> </a:t>
            </a:r>
            <a:r>
              <a:rPr sz="2300" spc="-5" dirty="0">
                <a:latin typeface="Times New Roman" panose="02020603050405020304" charset="0"/>
                <a:cs typeface="Times New Roman" panose="02020603050405020304" charset="0"/>
              </a:rPr>
              <a:t>OVERVIEW</a:t>
            </a:r>
            <a:endParaRPr sz="2300">
              <a:latin typeface="Times New Roman" panose="02020603050405020304" charset="0"/>
              <a:cs typeface="Times New Roman" panose="02020603050405020304" charset="0"/>
            </a:endParaRPr>
          </a:p>
        </p:txBody>
      </p:sp>
      <p:sp>
        <p:nvSpPr>
          <p:cNvPr id="3" name="object 3"/>
          <p:cNvSpPr txBox="1"/>
          <p:nvPr/>
        </p:nvSpPr>
        <p:spPr>
          <a:xfrm>
            <a:off x="524509" y="1014793"/>
            <a:ext cx="8081645" cy="3768725"/>
          </a:xfrm>
          <a:prstGeom prst="rect">
            <a:avLst/>
          </a:prstGeom>
        </p:spPr>
        <p:txBody>
          <a:bodyPr vert="horz" wrap="square" lIns="0" tIns="158115" rIns="0" bIns="0" rtlCol="0">
            <a:spAutoFit/>
          </a:bodyPr>
          <a:lstStyle/>
          <a:p>
            <a:pPr marL="355600" indent="-343535">
              <a:lnSpc>
                <a:spcPct val="100000"/>
              </a:lnSpc>
              <a:spcBef>
                <a:spcPts val="1245"/>
              </a:spcBef>
              <a:buAutoNum type="arabicPeriod"/>
              <a:tabLst>
                <a:tab pos="355600" algn="l"/>
                <a:tab pos="356235" algn="l"/>
              </a:tabLst>
            </a:pPr>
            <a:r>
              <a:rPr sz="1800" b="1" dirty="0">
                <a:latin typeface="Times New Roman" panose="02020603050405020304" charset="0"/>
                <a:cs typeface="Times New Roman" panose="02020603050405020304" charset="0"/>
              </a:rPr>
              <a:t>Objective</a:t>
            </a:r>
            <a:endParaRPr sz="1800">
              <a:latin typeface="Times New Roman" panose="02020603050405020304" charset="0"/>
              <a:cs typeface="Times New Roman" panose="02020603050405020304" charset="0"/>
            </a:endParaRPr>
          </a:p>
          <a:p>
            <a:pPr marL="355600" indent="-343535">
              <a:lnSpc>
                <a:spcPct val="100000"/>
              </a:lnSpc>
              <a:spcBef>
                <a:spcPts val="1145"/>
              </a:spcBef>
              <a:buAutoNum type="arabicPeriod"/>
              <a:tabLst>
                <a:tab pos="355600" algn="l"/>
                <a:tab pos="356235" algn="l"/>
              </a:tabLst>
            </a:pPr>
            <a:r>
              <a:rPr sz="1800" b="1" spc="-10" dirty="0">
                <a:latin typeface="Times New Roman" panose="02020603050405020304" charset="0"/>
                <a:cs typeface="Times New Roman" panose="02020603050405020304" charset="0"/>
              </a:rPr>
              <a:t>Project</a:t>
            </a:r>
            <a:r>
              <a:rPr sz="1800" b="1" spc="15"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Introduction</a:t>
            </a:r>
            <a:endParaRPr sz="1800">
              <a:latin typeface="Times New Roman" panose="02020603050405020304" charset="0"/>
              <a:cs typeface="Times New Roman" panose="02020603050405020304" charset="0"/>
            </a:endParaRPr>
          </a:p>
          <a:p>
            <a:pPr marL="355600" indent="-343535">
              <a:lnSpc>
                <a:spcPct val="100000"/>
              </a:lnSpc>
              <a:spcBef>
                <a:spcPts val="1070"/>
              </a:spcBef>
              <a:buAutoNum type="arabicPeriod"/>
              <a:tabLst>
                <a:tab pos="355600" algn="l"/>
                <a:tab pos="356235" algn="l"/>
              </a:tabLst>
            </a:pPr>
            <a:r>
              <a:rPr sz="1800" b="1" dirty="0">
                <a:latin typeface="Times New Roman" panose="02020603050405020304" charset="0"/>
                <a:cs typeface="Times New Roman" panose="02020603050405020304" charset="0"/>
              </a:rPr>
              <a:t>Problem</a:t>
            </a:r>
            <a:r>
              <a:rPr sz="1800" b="1" spc="-50"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Statement</a:t>
            </a:r>
            <a:endParaRPr sz="1800">
              <a:latin typeface="Times New Roman" panose="02020603050405020304" charset="0"/>
              <a:cs typeface="Times New Roman" panose="02020603050405020304" charset="0"/>
            </a:endParaRPr>
          </a:p>
          <a:p>
            <a:pPr marL="355600" indent="-343535">
              <a:lnSpc>
                <a:spcPct val="100000"/>
              </a:lnSpc>
              <a:spcBef>
                <a:spcPts val="1070"/>
              </a:spcBef>
              <a:buAutoNum type="arabicPeriod"/>
              <a:tabLst>
                <a:tab pos="355600" algn="l"/>
                <a:tab pos="356235" algn="l"/>
              </a:tabLst>
            </a:pPr>
            <a:r>
              <a:rPr sz="1800" b="1" spc="-5" dirty="0">
                <a:latin typeface="Times New Roman" panose="02020603050405020304" charset="0"/>
                <a:cs typeface="Times New Roman" panose="02020603050405020304" charset="0"/>
              </a:rPr>
              <a:t>Methodologies</a:t>
            </a:r>
            <a:r>
              <a:rPr sz="1800" b="1" spc="25"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(Programming</a:t>
            </a:r>
            <a:r>
              <a:rPr sz="1800" b="1" spc="30"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concepts</a:t>
            </a:r>
            <a:r>
              <a:rPr sz="1800" b="1" spc="5"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relevant</a:t>
            </a:r>
            <a:r>
              <a:rPr sz="1800" b="1" spc="15"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to</a:t>
            </a:r>
            <a:r>
              <a:rPr sz="1800" b="1" spc="5" dirty="0">
                <a:latin typeface="Times New Roman" panose="02020603050405020304" charset="0"/>
                <a:cs typeface="Times New Roman" panose="02020603050405020304" charset="0"/>
              </a:rPr>
              <a:t> </a:t>
            </a:r>
            <a:r>
              <a:rPr sz="1800" b="1" spc="-10" dirty="0">
                <a:latin typeface="Times New Roman" panose="02020603050405020304" charset="0"/>
                <a:cs typeface="Times New Roman" panose="02020603050405020304" charset="0"/>
              </a:rPr>
              <a:t>problem</a:t>
            </a:r>
            <a:r>
              <a:rPr sz="1800" b="1" spc="45"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statement)</a:t>
            </a:r>
            <a:endParaRPr sz="1800">
              <a:latin typeface="Times New Roman" panose="02020603050405020304" charset="0"/>
              <a:cs typeface="Times New Roman" panose="02020603050405020304" charset="0"/>
            </a:endParaRPr>
          </a:p>
          <a:p>
            <a:pPr marL="355600" indent="-343535">
              <a:lnSpc>
                <a:spcPct val="100000"/>
              </a:lnSpc>
              <a:spcBef>
                <a:spcPts val="1070"/>
              </a:spcBef>
              <a:buAutoNum type="arabicPeriod"/>
              <a:tabLst>
                <a:tab pos="355600" algn="l"/>
                <a:tab pos="356235" algn="l"/>
              </a:tabLst>
            </a:pPr>
            <a:r>
              <a:rPr sz="1800" b="1" spc="-5" dirty="0">
                <a:latin typeface="Times New Roman" panose="02020603050405020304" charset="0"/>
                <a:cs typeface="Times New Roman" panose="02020603050405020304" charset="0"/>
              </a:rPr>
              <a:t>Architecture</a:t>
            </a:r>
            <a:r>
              <a:rPr sz="1800" b="1" spc="5" dirty="0">
                <a:latin typeface="Times New Roman" panose="02020603050405020304" charset="0"/>
                <a:cs typeface="Times New Roman" panose="02020603050405020304" charset="0"/>
              </a:rPr>
              <a:t> </a:t>
            </a:r>
            <a:r>
              <a:rPr sz="1800" b="1" spc="10" dirty="0">
                <a:latin typeface="Times New Roman" panose="02020603050405020304" charset="0"/>
                <a:cs typeface="Times New Roman" panose="02020603050405020304" charset="0"/>
              </a:rPr>
              <a:t>of</a:t>
            </a:r>
            <a:r>
              <a:rPr sz="1800" b="1" spc="-40"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the</a:t>
            </a:r>
            <a:r>
              <a:rPr sz="1800" b="1" spc="-35" dirty="0">
                <a:latin typeface="Times New Roman" panose="02020603050405020304" charset="0"/>
                <a:cs typeface="Times New Roman" panose="02020603050405020304" charset="0"/>
              </a:rPr>
              <a:t> </a:t>
            </a:r>
            <a:r>
              <a:rPr sz="1800" b="1" dirty="0">
                <a:latin typeface="Times New Roman" panose="02020603050405020304" charset="0"/>
                <a:cs typeface="Times New Roman" panose="02020603050405020304" charset="0"/>
              </a:rPr>
              <a:t>proposed</a:t>
            </a:r>
            <a:r>
              <a:rPr sz="1800" b="1" spc="-40"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system</a:t>
            </a:r>
            <a:endParaRPr sz="1800">
              <a:latin typeface="Times New Roman" panose="02020603050405020304" charset="0"/>
              <a:cs typeface="Times New Roman" panose="02020603050405020304" charset="0"/>
            </a:endParaRPr>
          </a:p>
          <a:p>
            <a:pPr marL="355600" indent="-343535">
              <a:lnSpc>
                <a:spcPct val="100000"/>
              </a:lnSpc>
              <a:spcBef>
                <a:spcPts val="1075"/>
              </a:spcBef>
              <a:buAutoNum type="arabicPeriod"/>
              <a:tabLst>
                <a:tab pos="355600" algn="l"/>
                <a:tab pos="356235" algn="l"/>
              </a:tabLst>
            </a:pPr>
            <a:r>
              <a:rPr sz="1800" b="1" dirty="0">
                <a:latin typeface="Times New Roman" panose="02020603050405020304" charset="0"/>
                <a:cs typeface="Times New Roman" panose="02020603050405020304" charset="0"/>
              </a:rPr>
              <a:t>List</a:t>
            </a:r>
            <a:r>
              <a:rPr sz="1800" b="1" spc="-50" dirty="0">
                <a:latin typeface="Times New Roman" panose="02020603050405020304" charset="0"/>
                <a:cs typeface="Times New Roman" panose="02020603050405020304" charset="0"/>
              </a:rPr>
              <a:t> </a:t>
            </a:r>
            <a:r>
              <a:rPr sz="1800" b="1" spc="10" dirty="0">
                <a:latin typeface="Times New Roman" panose="02020603050405020304" charset="0"/>
                <a:cs typeface="Times New Roman" panose="02020603050405020304" charset="0"/>
              </a:rPr>
              <a:t>of</a:t>
            </a:r>
            <a:r>
              <a:rPr sz="1800" b="1" spc="-50" dirty="0">
                <a:latin typeface="Times New Roman" panose="02020603050405020304" charset="0"/>
                <a:cs typeface="Times New Roman" panose="02020603050405020304" charset="0"/>
              </a:rPr>
              <a:t> </a:t>
            </a:r>
            <a:r>
              <a:rPr sz="1800" b="1" dirty="0">
                <a:latin typeface="Times New Roman" panose="02020603050405020304" charset="0"/>
                <a:cs typeface="Times New Roman" panose="02020603050405020304" charset="0"/>
              </a:rPr>
              <a:t>Modules</a:t>
            </a:r>
            <a:endParaRPr sz="1800">
              <a:latin typeface="Times New Roman" panose="02020603050405020304" charset="0"/>
              <a:cs typeface="Times New Roman" panose="02020603050405020304" charset="0"/>
            </a:endParaRPr>
          </a:p>
          <a:p>
            <a:pPr marL="355600" indent="-343535">
              <a:lnSpc>
                <a:spcPct val="100000"/>
              </a:lnSpc>
              <a:spcBef>
                <a:spcPts val="1145"/>
              </a:spcBef>
              <a:buAutoNum type="arabicPeriod"/>
              <a:tabLst>
                <a:tab pos="355600" algn="l"/>
                <a:tab pos="356235" algn="l"/>
              </a:tabLst>
            </a:pPr>
            <a:r>
              <a:rPr sz="1800" b="1" spc="-10" dirty="0">
                <a:latin typeface="Times New Roman" panose="02020603050405020304" charset="0"/>
                <a:cs typeface="Times New Roman" panose="02020603050405020304" charset="0"/>
              </a:rPr>
              <a:t>Merits</a:t>
            </a:r>
            <a:endParaRPr sz="1800">
              <a:latin typeface="Times New Roman" panose="02020603050405020304" charset="0"/>
              <a:cs typeface="Times New Roman" panose="02020603050405020304" charset="0"/>
            </a:endParaRPr>
          </a:p>
          <a:p>
            <a:pPr marL="355600" indent="-343535">
              <a:lnSpc>
                <a:spcPct val="100000"/>
              </a:lnSpc>
              <a:spcBef>
                <a:spcPts val="1070"/>
              </a:spcBef>
              <a:buAutoNum type="arabicPeriod"/>
              <a:tabLst>
                <a:tab pos="355600" algn="l"/>
                <a:tab pos="356235" algn="l"/>
              </a:tabLst>
            </a:pPr>
            <a:r>
              <a:rPr sz="1800" b="1" spc="-10" dirty="0">
                <a:latin typeface="Times New Roman" panose="02020603050405020304" charset="0"/>
                <a:cs typeface="Times New Roman" panose="02020603050405020304" charset="0"/>
              </a:rPr>
              <a:t>Results</a:t>
            </a:r>
            <a:r>
              <a:rPr sz="1800" b="1" spc="25" dirty="0">
                <a:latin typeface="Times New Roman" panose="02020603050405020304" charset="0"/>
                <a:cs typeface="Times New Roman" panose="02020603050405020304" charset="0"/>
              </a:rPr>
              <a:t> </a:t>
            </a:r>
            <a:r>
              <a:rPr sz="1800" b="1" spc="-5" dirty="0">
                <a:latin typeface="Times New Roman" panose="02020603050405020304" charset="0"/>
                <a:cs typeface="Times New Roman" panose="02020603050405020304" charset="0"/>
              </a:rPr>
              <a:t>and </a:t>
            </a:r>
            <a:r>
              <a:rPr sz="1800" b="1" spc="-10" dirty="0">
                <a:latin typeface="Times New Roman" panose="02020603050405020304" charset="0"/>
                <a:cs typeface="Times New Roman" panose="02020603050405020304" charset="0"/>
              </a:rPr>
              <a:t>Discussion</a:t>
            </a:r>
            <a:endParaRPr sz="1800">
              <a:latin typeface="Times New Roman" panose="02020603050405020304" charset="0"/>
              <a:cs typeface="Times New Roman" panose="02020603050405020304" charset="0"/>
            </a:endParaRPr>
          </a:p>
          <a:p>
            <a:pPr marL="355600" indent="-343535">
              <a:lnSpc>
                <a:spcPct val="100000"/>
              </a:lnSpc>
              <a:spcBef>
                <a:spcPts val="1070"/>
              </a:spcBef>
              <a:buAutoNum type="arabicPeriod"/>
              <a:tabLst>
                <a:tab pos="355600" algn="l"/>
                <a:tab pos="356235" algn="l"/>
              </a:tabLst>
            </a:pPr>
            <a:r>
              <a:rPr sz="1800" b="1" spc="-5" dirty="0">
                <a:latin typeface="Times New Roman" panose="02020603050405020304" charset="0"/>
                <a:cs typeface="Times New Roman" panose="02020603050405020304" charset="0"/>
              </a:rPr>
              <a:t>Queries</a:t>
            </a:r>
            <a:endParaRPr sz="1800">
              <a:latin typeface="Times New Roman" panose="02020603050405020304" charset="0"/>
              <a:cs typeface="Times New Roman" panose="02020603050405020304" charset="0"/>
            </a:endParaRPr>
          </a:p>
        </p:txBody>
      </p:sp>
      <p:pic>
        <p:nvPicPr>
          <p:cNvPr id="4" name="object 4"/>
          <p:cNvPicPr/>
          <p:nvPr/>
        </p:nvPicPr>
        <p:blipFill>
          <a:blip r:embed="rId1" cstate="print"/>
          <a:stretch>
            <a:fillRect/>
          </a:stretch>
        </p:blipFill>
        <p:spPr>
          <a:xfrm>
            <a:off x="123825" y="47625"/>
            <a:ext cx="800100" cy="790575"/>
          </a:xfrm>
          <a:prstGeom prst="rect">
            <a:avLst/>
          </a:prstGeom>
        </p:spPr>
      </p:pic>
      <p:pic>
        <p:nvPicPr>
          <p:cNvPr id="5" name="object 5"/>
          <p:cNvPicPr/>
          <p:nvPr/>
        </p:nvPicPr>
        <p:blipFill>
          <a:blip r:embed="rId2" cstate="print"/>
          <a:stretch>
            <a:fillRect/>
          </a:stretch>
        </p:blipFill>
        <p:spPr>
          <a:xfrm>
            <a:off x="8277225" y="85725"/>
            <a:ext cx="866775" cy="828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7470" y="245745"/>
            <a:ext cx="2131695" cy="381635"/>
          </a:xfrm>
          <a:prstGeom prst="rect">
            <a:avLst/>
          </a:prstGeom>
        </p:spPr>
        <p:txBody>
          <a:bodyPr vert="horz" wrap="square" lIns="0" tIns="12700" rIns="0" bIns="0" rtlCol="0">
            <a:spAutoFit/>
          </a:bodyPr>
          <a:lstStyle/>
          <a:p>
            <a:pPr marL="12700">
              <a:lnSpc>
                <a:spcPct val="100000"/>
              </a:lnSpc>
              <a:spcBef>
                <a:spcPts val="100"/>
              </a:spcBef>
            </a:pPr>
            <a:r>
              <a:rPr spc="20" dirty="0">
                <a:latin typeface="Times New Roman" panose="02020603050405020304" charset="0"/>
                <a:cs typeface="Times New Roman" panose="02020603050405020304" charset="0"/>
              </a:rPr>
              <a:t>O</a:t>
            </a:r>
            <a:r>
              <a:rPr dirty="0">
                <a:latin typeface="Times New Roman" panose="02020603050405020304" charset="0"/>
                <a:cs typeface="Times New Roman" panose="02020603050405020304" charset="0"/>
              </a:rPr>
              <a:t>B</a:t>
            </a:r>
            <a:r>
              <a:rPr spc="-45" dirty="0">
                <a:latin typeface="Times New Roman" panose="02020603050405020304" charset="0"/>
                <a:cs typeface="Times New Roman" panose="02020603050405020304" charset="0"/>
              </a:rPr>
              <a:t>J</a:t>
            </a:r>
            <a:r>
              <a:rPr spc="20" dirty="0">
                <a:latin typeface="Times New Roman" panose="02020603050405020304" charset="0"/>
                <a:cs typeface="Times New Roman" panose="02020603050405020304" charset="0"/>
              </a:rPr>
              <a:t>E</a:t>
            </a:r>
            <a:r>
              <a:rPr spc="-5" dirty="0">
                <a:latin typeface="Times New Roman" panose="02020603050405020304" charset="0"/>
                <a:cs typeface="Times New Roman" panose="02020603050405020304" charset="0"/>
              </a:rPr>
              <a:t>C</a:t>
            </a:r>
            <a:r>
              <a:rPr spc="10" dirty="0">
                <a:latin typeface="Times New Roman" panose="02020603050405020304" charset="0"/>
                <a:cs typeface="Times New Roman" panose="02020603050405020304" charset="0"/>
              </a:rPr>
              <a:t>T</a:t>
            </a:r>
            <a:r>
              <a:rPr spc="-40" dirty="0">
                <a:latin typeface="Times New Roman" panose="02020603050405020304" charset="0"/>
                <a:cs typeface="Times New Roman" panose="02020603050405020304" charset="0"/>
              </a:rPr>
              <a:t>I</a:t>
            </a:r>
            <a:r>
              <a:rPr spc="-5" dirty="0">
                <a:latin typeface="Times New Roman" panose="02020603050405020304" charset="0"/>
                <a:cs typeface="Times New Roman" panose="02020603050405020304" charset="0"/>
              </a:rPr>
              <a:t>VE</a:t>
            </a:r>
            <a:endParaRPr spc="-5" dirty="0">
              <a:latin typeface="Times New Roman" panose="02020603050405020304" charset="0"/>
              <a:cs typeface="Times New Roman" panose="02020603050405020304" charset="0"/>
            </a:endParaRPr>
          </a:p>
        </p:txBody>
      </p:sp>
      <p:pic>
        <p:nvPicPr>
          <p:cNvPr id="4" name="object 4"/>
          <p:cNvPicPr/>
          <p:nvPr/>
        </p:nvPicPr>
        <p:blipFill>
          <a:blip r:embed="rId1" cstate="print"/>
          <a:stretch>
            <a:fillRect/>
          </a:stretch>
        </p:blipFill>
        <p:spPr>
          <a:xfrm>
            <a:off x="123825" y="47625"/>
            <a:ext cx="800100" cy="790575"/>
          </a:xfrm>
          <a:prstGeom prst="rect">
            <a:avLst/>
          </a:prstGeom>
        </p:spPr>
      </p:pic>
      <p:pic>
        <p:nvPicPr>
          <p:cNvPr id="5" name="object 5"/>
          <p:cNvPicPr/>
          <p:nvPr/>
        </p:nvPicPr>
        <p:blipFill>
          <a:blip r:embed="rId2" cstate="print"/>
          <a:stretch>
            <a:fillRect/>
          </a:stretch>
        </p:blipFill>
        <p:spPr>
          <a:xfrm>
            <a:off x="8277225" y="85725"/>
            <a:ext cx="866775" cy="828675"/>
          </a:xfrm>
          <a:prstGeom prst="rect">
            <a:avLst/>
          </a:prstGeom>
        </p:spPr>
      </p:pic>
      <p:sp>
        <p:nvSpPr>
          <p:cNvPr id="6" name="Text Box 5"/>
          <p:cNvSpPr txBox="1"/>
          <p:nvPr/>
        </p:nvSpPr>
        <p:spPr>
          <a:xfrm>
            <a:off x="1446530" y="1088390"/>
            <a:ext cx="6649720" cy="3046095"/>
          </a:xfrm>
          <a:prstGeom prst="rect">
            <a:avLst/>
          </a:prstGeom>
        </p:spPr>
        <p:txBody>
          <a:bodyPr wrap="square">
            <a:spAutoFit/>
          </a:bodyPr>
          <a:p>
            <a:pPr marL="0" indent="0" algn="just" defTabSz="266700">
              <a:lnSpc>
                <a:spcPct val="150000"/>
              </a:lnSpc>
              <a:spcBef>
                <a:spcPct val="0"/>
              </a:spcBef>
              <a:spcAft>
                <a:spcPct val="0"/>
              </a:spcAft>
            </a:pPr>
            <a:r>
              <a:rPr lang="en-US" altLang="zh-CN" sz="1600">
                <a:latin typeface="Times New Roman" panose="02020603050405020304"/>
                <a:ea typeface="Times New Roman" panose="02020603050405020304"/>
              </a:rPr>
              <a:t>The objective of the Stock Management System project is to develop a comprehensive and automated platform that enables businesses to efficiently track, manage, and optimize their inventory. The system aims to streamline stock control processes by providing real-time updates on stock levels, automating stock replenishment alerts, managing orders, and generating detailed reports for analysis. The goal is to create a reliable, scalable solution that improves business productivity and reduces operational costs associated with inventory management.</a:t>
            </a:r>
            <a:endParaRPr lang="en-US" altLang="zh-CN" sz="1600">
              <a:latin typeface="Times New Roman" panose="02020603050405020304"/>
              <a:ea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0970" y="245745"/>
            <a:ext cx="4880610" cy="381635"/>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charset="0"/>
                <a:cs typeface="Times New Roman" panose="02020603050405020304" charset="0"/>
              </a:rPr>
              <a:t>PROJECT</a:t>
            </a:r>
            <a:r>
              <a:rPr spc="-80" dirty="0">
                <a:latin typeface="Times New Roman" panose="02020603050405020304" charset="0"/>
                <a:cs typeface="Times New Roman" panose="02020603050405020304" charset="0"/>
              </a:rPr>
              <a:t> </a:t>
            </a:r>
            <a:r>
              <a:rPr spc="-5" dirty="0">
                <a:latin typeface="Times New Roman" panose="02020603050405020304" charset="0"/>
                <a:cs typeface="Times New Roman" panose="02020603050405020304" charset="0"/>
              </a:rPr>
              <a:t>INTRODUCTION</a:t>
            </a:r>
            <a:endParaRPr spc="-5" dirty="0">
              <a:latin typeface="Times New Roman" panose="02020603050405020304" charset="0"/>
              <a:cs typeface="Times New Roman" panose="02020603050405020304" charset="0"/>
            </a:endParaRPr>
          </a:p>
        </p:txBody>
      </p:sp>
      <p:sp>
        <p:nvSpPr>
          <p:cNvPr id="3" name="object 3"/>
          <p:cNvSpPr txBox="1">
            <a:spLocks noGrp="1"/>
          </p:cNvSpPr>
          <p:nvPr>
            <p:ph type="body" idx="1"/>
          </p:nvPr>
        </p:nvSpPr>
        <p:spPr>
          <a:xfrm>
            <a:off x="855980" y="1455420"/>
            <a:ext cx="7236460" cy="2908300"/>
          </a:xfrm>
          <a:prstGeom prst="rect">
            <a:avLst/>
          </a:prstGeom>
        </p:spPr>
        <p:txBody>
          <a:bodyPr vert="horz" wrap="square" lIns="0" tIns="8255" rIns="0" bIns="0" rtlCol="0">
            <a:noAutofit/>
          </a:bodyPr>
          <a:lstStyle/>
          <a:p>
            <a:pPr marL="46990" marR="53340" algn="just">
              <a:lnSpc>
                <a:spcPct val="150000"/>
              </a:lnSpc>
              <a:spcBef>
                <a:spcPts val="65"/>
              </a:spcBef>
            </a:pPr>
            <a:r>
              <a:rPr lang="en-US" altLang="en-GB">
                <a:latin typeface="Times New Roman" panose="02020603050405020304" charset="0"/>
                <a:cs typeface="Times New Roman" panose="02020603050405020304" charset="0"/>
              </a:rPr>
              <a:t>The Stock Management System (SMS) is a software solution designed to streamline inventory tracking, management, and reporting for businesses. It helps organizations efficiently monitor stock levels, manage stock movements (purchases, sales, and transfers), and generate real-time reports. The system features an intuitive interface, barcode scanning, automated stock alerts, and role-based user access. By optimizing inventory processes, reducing errors, and providing data-driven insights, the SMS enhances operational efficiency, minimizes costs, and supports informed decision-making, benefiting retail businesses, manufacturers, and warehouses alike.</a:t>
            </a:r>
            <a:endParaRPr lang="en-US" altLang="en-GB">
              <a:latin typeface="Times New Roman" panose="02020603050405020304" charset="0"/>
              <a:cs typeface="Times New Roman" panose="02020603050405020304" charset="0"/>
            </a:endParaRPr>
          </a:p>
        </p:txBody>
      </p:sp>
      <p:pic>
        <p:nvPicPr>
          <p:cNvPr id="4" name="object 4"/>
          <p:cNvPicPr/>
          <p:nvPr/>
        </p:nvPicPr>
        <p:blipFill>
          <a:blip r:embed="rId1" cstate="print"/>
          <a:stretch>
            <a:fillRect/>
          </a:stretch>
        </p:blipFill>
        <p:spPr>
          <a:xfrm>
            <a:off x="123825" y="47625"/>
            <a:ext cx="800100" cy="790575"/>
          </a:xfrm>
          <a:prstGeom prst="rect">
            <a:avLst/>
          </a:prstGeom>
        </p:spPr>
      </p:pic>
      <p:pic>
        <p:nvPicPr>
          <p:cNvPr id="5" name="object 5"/>
          <p:cNvPicPr/>
          <p:nvPr/>
        </p:nvPicPr>
        <p:blipFill>
          <a:blip r:embed="rId2" cstate="print"/>
          <a:stretch>
            <a:fillRect/>
          </a:stretch>
        </p:blipFill>
        <p:spPr>
          <a:xfrm>
            <a:off x="8277225" y="85725"/>
            <a:ext cx="866775" cy="828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8090" y="245745"/>
            <a:ext cx="4533900" cy="381635"/>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charset="0"/>
                <a:cs typeface="Times New Roman" panose="02020603050405020304" charset="0"/>
              </a:rPr>
              <a:t>PROBLEM</a:t>
            </a:r>
            <a:r>
              <a:rPr spc="-60" dirty="0">
                <a:latin typeface="Times New Roman" panose="02020603050405020304" charset="0"/>
                <a:cs typeface="Times New Roman" panose="02020603050405020304" charset="0"/>
              </a:rPr>
              <a:t> </a:t>
            </a:r>
            <a:r>
              <a:rPr lang="en-GB" spc="-60" dirty="0">
                <a:latin typeface="Times New Roman" panose="02020603050405020304" charset="0"/>
                <a:cs typeface="Times New Roman" panose="02020603050405020304" charset="0"/>
              </a:rPr>
              <a:t> </a:t>
            </a:r>
            <a:r>
              <a:rPr dirty="0">
                <a:latin typeface="Times New Roman" panose="02020603050405020304" charset="0"/>
                <a:cs typeface="Times New Roman" panose="02020603050405020304" charset="0"/>
              </a:rPr>
              <a:t>STATEMENT</a:t>
            </a:r>
            <a:endParaRPr dirty="0">
              <a:latin typeface="Times New Roman" panose="02020603050405020304" charset="0"/>
              <a:cs typeface="Times New Roman" panose="02020603050405020304" charset="0"/>
            </a:endParaRPr>
          </a:p>
        </p:txBody>
      </p:sp>
      <p:sp>
        <p:nvSpPr>
          <p:cNvPr id="3" name="object 3"/>
          <p:cNvSpPr txBox="1"/>
          <p:nvPr/>
        </p:nvSpPr>
        <p:spPr>
          <a:xfrm>
            <a:off x="864235" y="1331595"/>
            <a:ext cx="7106920" cy="3128645"/>
          </a:xfrm>
          <a:prstGeom prst="rect">
            <a:avLst/>
          </a:prstGeom>
        </p:spPr>
        <p:txBody>
          <a:bodyPr vert="horz" wrap="square" lIns="0" tIns="12700" rIns="0" bIns="0" rtlCol="0">
            <a:spAutoFit/>
          </a:bodyPr>
          <a:lstStyle/>
          <a:p>
            <a:pPr marL="12065" marR="222885" indent="0" algn="just">
              <a:lnSpc>
                <a:spcPct val="150000"/>
              </a:lnSpc>
              <a:spcBef>
                <a:spcPts val="100"/>
              </a:spcBef>
              <a:buNone/>
              <a:tabLst>
                <a:tab pos="336550" algn="l"/>
                <a:tab pos="337185" algn="l"/>
              </a:tabLst>
            </a:pPr>
            <a:r>
              <a:rPr lang="en-US" altLang="en-GB" sz="1500">
                <a:latin typeface="Times New Roman" panose="02020603050405020304" charset="0"/>
                <a:cs typeface="Times New Roman" panose="02020603050405020304" charset="0"/>
              </a:rPr>
              <a:t>The problem faced by many businesses today is the inefficient and error-prone management of stock and inventory. Manual tracking of stock levels, sales, and purchases often leads to issues such as stockouts, overstocking, inaccurate inventory records, and delays in reordering. These problems result in financial losses, missed sales opportunities, and poor customer satisfaction. Additionally, the lack of real-time insights into stock performance and trends makes it difficult for businesses to make informed decisions about purchasing, sales, and stock replenishment. There is a clear need for an automated, accurate, and efficient stock management solution to address these challenges and optimize inventory processes.</a:t>
            </a:r>
            <a:endParaRPr sz="1500">
              <a:latin typeface="Times New Roman" panose="02020603050405020304" charset="0"/>
              <a:cs typeface="Times New Roman" panose="02020603050405020304" charset="0"/>
            </a:endParaRPr>
          </a:p>
        </p:txBody>
      </p:sp>
      <p:pic>
        <p:nvPicPr>
          <p:cNvPr id="4" name="object 4"/>
          <p:cNvPicPr/>
          <p:nvPr/>
        </p:nvPicPr>
        <p:blipFill>
          <a:blip r:embed="rId1" cstate="print"/>
          <a:stretch>
            <a:fillRect/>
          </a:stretch>
        </p:blipFill>
        <p:spPr>
          <a:xfrm>
            <a:off x="123825" y="47625"/>
            <a:ext cx="800100" cy="790575"/>
          </a:xfrm>
          <a:prstGeom prst="rect">
            <a:avLst/>
          </a:prstGeom>
        </p:spPr>
      </p:pic>
      <p:pic>
        <p:nvPicPr>
          <p:cNvPr id="5" name="object 5"/>
          <p:cNvPicPr/>
          <p:nvPr/>
        </p:nvPicPr>
        <p:blipFill>
          <a:blip r:embed="rId2" cstate="print"/>
          <a:stretch>
            <a:fillRect/>
          </a:stretch>
        </p:blipFill>
        <p:spPr>
          <a:xfrm>
            <a:off x="8277225" y="85725"/>
            <a:ext cx="866775" cy="828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245745"/>
            <a:ext cx="2889250" cy="381635"/>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charset="0"/>
                <a:cs typeface="Times New Roman" panose="02020603050405020304" charset="0"/>
              </a:rPr>
              <a:t>M</a:t>
            </a:r>
            <a:r>
              <a:rPr spc="30" dirty="0">
                <a:latin typeface="Times New Roman" panose="02020603050405020304" charset="0"/>
                <a:cs typeface="Times New Roman" panose="02020603050405020304" charset="0"/>
              </a:rPr>
              <a:t>E</a:t>
            </a:r>
            <a:r>
              <a:rPr spc="10" dirty="0">
                <a:latin typeface="Times New Roman" panose="02020603050405020304" charset="0"/>
                <a:cs typeface="Times New Roman" panose="02020603050405020304" charset="0"/>
              </a:rPr>
              <a:t>T</a:t>
            </a:r>
            <a:r>
              <a:rPr spc="-15" dirty="0">
                <a:latin typeface="Times New Roman" panose="02020603050405020304" charset="0"/>
                <a:cs typeface="Times New Roman" panose="02020603050405020304" charset="0"/>
              </a:rPr>
              <a:t>H</a:t>
            </a:r>
            <a:r>
              <a:rPr spc="-50" dirty="0">
                <a:latin typeface="Times New Roman" panose="02020603050405020304" charset="0"/>
                <a:cs typeface="Times New Roman" panose="02020603050405020304" charset="0"/>
              </a:rPr>
              <a:t>O</a:t>
            </a:r>
            <a:r>
              <a:rPr spc="60" dirty="0">
                <a:latin typeface="Times New Roman" panose="02020603050405020304" charset="0"/>
                <a:cs typeface="Times New Roman" panose="02020603050405020304" charset="0"/>
              </a:rPr>
              <a:t>D</a:t>
            </a:r>
            <a:r>
              <a:rPr spc="-50" dirty="0">
                <a:latin typeface="Times New Roman" panose="02020603050405020304" charset="0"/>
                <a:cs typeface="Times New Roman" panose="02020603050405020304" charset="0"/>
              </a:rPr>
              <a:t>O</a:t>
            </a:r>
            <a:r>
              <a:rPr spc="30" dirty="0">
                <a:latin typeface="Times New Roman" panose="02020603050405020304" charset="0"/>
                <a:cs typeface="Times New Roman" panose="02020603050405020304" charset="0"/>
              </a:rPr>
              <a:t>L</a:t>
            </a:r>
            <a:r>
              <a:rPr spc="-50" dirty="0">
                <a:latin typeface="Times New Roman" panose="02020603050405020304" charset="0"/>
                <a:cs typeface="Times New Roman" panose="02020603050405020304" charset="0"/>
              </a:rPr>
              <a:t>O</a:t>
            </a:r>
            <a:r>
              <a:rPr spc="45" dirty="0">
                <a:latin typeface="Times New Roman" panose="02020603050405020304" charset="0"/>
                <a:cs typeface="Times New Roman" panose="02020603050405020304" charset="0"/>
              </a:rPr>
              <a:t>G</a:t>
            </a:r>
            <a:r>
              <a:rPr spc="-40" dirty="0">
                <a:latin typeface="Times New Roman" panose="02020603050405020304" charset="0"/>
                <a:cs typeface="Times New Roman" panose="02020603050405020304" charset="0"/>
              </a:rPr>
              <a:t>I</a:t>
            </a:r>
            <a:r>
              <a:rPr spc="25" dirty="0">
                <a:latin typeface="Times New Roman" panose="02020603050405020304" charset="0"/>
                <a:cs typeface="Times New Roman" panose="02020603050405020304" charset="0"/>
              </a:rPr>
              <a:t>E</a:t>
            </a:r>
            <a:r>
              <a:rPr dirty="0">
                <a:latin typeface="Times New Roman" panose="02020603050405020304" charset="0"/>
                <a:cs typeface="Times New Roman" panose="02020603050405020304" charset="0"/>
              </a:rPr>
              <a:t>S</a:t>
            </a:r>
            <a:endParaRPr dirty="0">
              <a:latin typeface="Times New Roman" panose="02020603050405020304" charset="0"/>
              <a:cs typeface="Times New Roman" panose="02020603050405020304" charset="0"/>
            </a:endParaRPr>
          </a:p>
        </p:txBody>
      </p:sp>
      <p:pic>
        <p:nvPicPr>
          <p:cNvPr id="4" name="object 4"/>
          <p:cNvPicPr/>
          <p:nvPr/>
        </p:nvPicPr>
        <p:blipFill>
          <a:blip r:embed="rId1" cstate="print"/>
          <a:stretch>
            <a:fillRect/>
          </a:stretch>
        </p:blipFill>
        <p:spPr>
          <a:xfrm>
            <a:off x="123825" y="47625"/>
            <a:ext cx="800100" cy="790575"/>
          </a:xfrm>
          <a:prstGeom prst="rect">
            <a:avLst/>
          </a:prstGeom>
        </p:spPr>
      </p:pic>
      <p:pic>
        <p:nvPicPr>
          <p:cNvPr id="5" name="object 5"/>
          <p:cNvPicPr/>
          <p:nvPr/>
        </p:nvPicPr>
        <p:blipFill>
          <a:blip r:embed="rId2" cstate="print"/>
          <a:stretch>
            <a:fillRect/>
          </a:stretch>
        </p:blipFill>
        <p:spPr>
          <a:xfrm>
            <a:off x="8277225" y="85725"/>
            <a:ext cx="866775" cy="828675"/>
          </a:xfrm>
          <a:prstGeom prst="rect">
            <a:avLst/>
          </a:prstGeom>
        </p:spPr>
      </p:pic>
      <p:sp>
        <p:nvSpPr>
          <p:cNvPr id="6" name="Text Box 5"/>
          <p:cNvSpPr txBox="1"/>
          <p:nvPr/>
        </p:nvSpPr>
        <p:spPr>
          <a:xfrm>
            <a:off x="998855" y="1092200"/>
            <a:ext cx="7169150" cy="3784600"/>
          </a:xfrm>
          <a:prstGeom prst="rect">
            <a:avLst/>
          </a:prstGeom>
        </p:spPr>
        <p:txBody>
          <a:bodyPr wrap="square">
            <a:spAutoFit/>
          </a:bodyPr>
          <a:p>
            <a:pPr algn="just">
              <a:lnSpc>
                <a:spcPct val="150000"/>
              </a:lnSpc>
            </a:pPr>
            <a:r>
              <a:rPr lang="en-US" altLang="zh-CN" sz="1600">
                <a:latin typeface="Times New Roman" panose="02020603050405020304" charset="0"/>
                <a:cs typeface="Times New Roman" panose="02020603050405020304" charset="0"/>
              </a:rPr>
              <a:t>The Stock Management System will be developed using a combination of methodologies to ensure efficiency and adaptability. Agile methodology will guide the project through iterative sprints, allowing for continuous feedback and improvements. Object-Oriented Design (OOD) will be used to create modular and reusable components, while a strong database design using the Entity-Relationship model will ensure data integrity. The V-Model will be employed for rigorous testing at each development stage, ensuring system reliability. Additionally, Continuous Integration and Continuous Deployment (CI/CD) practices will facilitate frequent updates and quick release cycles, ensuring the system remains functional and up-to-date.</a:t>
            </a:r>
            <a:endParaRPr lang="en-US" altLang="zh-CN" sz="16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0229" y="246062"/>
            <a:ext cx="5467985" cy="391795"/>
          </a:xfrm>
          <a:prstGeom prst="rect">
            <a:avLst/>
          </a:prstGeom>
        </p:spPr>
        <p:txBody>
          <a:bodyPr vert="horz" wrap="square" lIns="0" tIns="12700" rIns="0" bIns="0" rtlCol="0">
            <a:spAutoFit/>
          </a:bodyPr>
          <a:lstStyle/>
          <a:p>
            <a:pPr marL="12700">
              <a:lnSpc>
                <a:spcPct val="100000"/>
              </a:lnSpc>
              <a:spcBef>
                <a:spcPts val="100"/>
              </a:spcBef>
            </a:pPr>
            <a:r>
              <a:rPr spc="-5" dirty="0"/>
              <a:t>ARCHITECTURE</a:t>
            </a:r>
            <a:r>
              <a:rPr spc="5" dirty="0"/>
              <a:t> </a:t>
            </a:r>
            <a:r>
              <a:rPr spc="10" dirty="0"/>
              <a:t>OF</a:t>
            </a:r>
            <a:r>
              <a:rPr dirty="0"/>
              <a:t> </a:t>
            </a:r>
            <a:r>
              <a:rPr spc="-5" dirty="0"/>
              <a:t>THE</a:t>
            </a:r>
            <a:r>
              <a:rPr spc="-65" dirty="0"/>
              <a:t> </a:t>
            </a:r>
            <a:r>
              <a:rPr spc="5" dirty="0"/>
              <a:t>PROPOSED</a:t>
            </a:r>
            <a:r>
              <a:rPr spc="-30" dirty="0"/>
              <a:t> </a:t>
            </a:r>
            <a:r>
              <a:rPr spc="-10" dirty="0"/>
              <a:t>SYSTEM</a:t>
            </a:r>
            <a:endParaRPr spc="-10" dirty="0"/>
          </a:p>
        </p:txBody>
      </p:sp>
      <p:pic>
        <p:nvPicPr>
          <p:cNvPr id="3" name="object 3"/>
          <p:cNvPicPr/>
          <p:nvPr/>
        </p:nvPicPr>
        <p:blipFill>
          <a:blip r:embed="rId1" cstate="print"/>
          <a:stretch>
            <a:fillRect/>
          </a:stretch>
        </p:blipFill>
        <p:spPr>
          <a:xfrm>
            <a:off x="123825" y="47625"/>
            <a:ext cx="800100" cy="790575"/>
          </a:xfrm>
          <a:prstGeom prst="rect">
            <a:avLst/>
          </a:prstGeom>
        </p:spPr>
      </p:pic>
      <p:pic>
        <p:nvPicPr>
          <p:cNvPr id="4" name="object 4"/>
          <p:cNvPicPr/>
          <p:nvPr/>
        </p:nvPicPr>
        <p:blipFill>
          <a:blip r:embed="rId2" cstate="print"/>
          <a:stretch>
            <a:fillRect/>
          </a:stretch>
        </p:blipFill>
        <p:spPr>
          <a:xfrm>
            <a:off x="8277225" y="85725"/>
            <a:ext cx="866775" cy="828675"/>
          </a:xfrm>
          <a:prstGeom prst="rect">
            <a:avLst/>
          </a:prstGeom>
        </p:spPr>
      </p:pic>
      <p:pic>
        <p:nvPicPr>
          <p:cNvPr id="454918931" name="Picture 2" descr="A diagram of quality check&#10;&#10;Description automatically generated"/>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928303" y="838200"/>
            <a:ext cx="3291205" cy="3703320"/>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0520" y="219075"/>
            <a:ext cx="3686810" cy="848360"/>
          </a:xfrm>
          <a:prstGeom prst="rect">
            <a:avLst/>
          </a:prstGeom>
        </p:spPr>
        <p:txBody>
          <a:bodyPr vert="horz" wrap="square" lIns="0" tIns="67945" rIns="0" bIns="0" rtlCol="0">
            <a:spAutoFit/>
          </a:bodyPr>
          <a:lstStyle/>
          <a:p>
            <a:pPr algn="ctr">
              <a:lnSpc>
                <a:spcPct val="100000"/>
              </a:lnSpc>
              <a:spcBef>
                <a:spcPts val="535"/>
              </a:spcBef>
            </a:pPr>
            <a:r>
              <a:rPr spc="-5" dirty="0">
                <a:latin typeface="Times New Roman" panose="02020603050405020304" charset="0"/>
                <a:cs typeface="Times New Roman" panose="02020603050405020304" charset="0"/>
              </a:rPr>
              <a:t>LIST</a:t>
            </a:r>
            <a:r>
              <a:rPr spc="-50" dirty="0">
                <a:latin typeface="Times New Roman" panose="02020603050405020304" charset="0"/>
                <a:cs typeface="Times New Roman" panose="02020603050405020304" charset="0"/>
              </a:rPr>
              <a:t> </a:t>
            </a:r>
            <a:r>
              <a:rPr spc="10" dirty="0">
                <a:latin typeface="Times New Roman" panose="02020603050405020304" charset="0"/>
                <a:cs typeface="Times New Roman" panose="02020603050405020304" charset="0"/>
              </a:rPr>
              <a:t>OF</a:t>
            </a:r>
            <a:r>
              <a:rPr spc="-35" dirty="0">
                <a:latin typeface="Times New Roman" panose="02020603050405020304" charset="0"/>
                <a:cs typeface="Times New Roman" panose="02020603050405020304" charset="0"/>
              </a:rPr>
              <a:t> </a:t>
            </a:r>
            <a:r>
              <a:rPr dirty="0">
                <a:latin typeface="Times New Roman" panose="02020603050405020304" charset="0"/>
                <a:cs typeface="Times New Roman" panose="02020603050405020304" charset="0"/>
              </a:rPr>
              <a:t>MODULES</a:t>
            </a:r>
            <a:endParaRPr dirty="0">
              <a:latin typeface="Times New Roman" panose="02020603050405020304" charset="0"/>
              <a:cs typeface="Times New Roman" panose="02020603050405020304" charset="0"/>
            </a:endParaRPr>
          </a:p>
          <a:p>
            <a:pPr algn="ctr">
              <a:lnSpc>
                <a:spcPct val="100000"/>
              </a:lnSpc>
              <a:spcBef>
                <a:spcPts val="450"/>
              </a:spcBef>
            </a:pPr>
            <a:r>
              <a:rPr sz="2300" spc="-5" dirty="0">
                <a:latin typeface="Times New Roman" panose="02020603050405020304" charset="0"/>
                <a:cs typeface="Times New Roman" panose="02020603050405020304" charset="0"/>
              </a:rPr>
              <a:t>MODULE</a:t>
            </a:r>
            <a:r>
              <a:rPr sz="2300" spc="-80" dirty="0">
                <a:latin typeface="Times New Roman" panose="02020603050405020304" charset="0"/>
                <a:cs typeface="Times New Roman" panose="02020603050405020304" charset="0"/>
              </a:rPr>
              <a:t> </a:t>
            </a:r>
            <a:r>
              <a:rPr sz="2300" spc="5" dirty="0">
                <a:latin typeface="Times New Roman" panose="02020603050405020304" charset="0"/>
                <a:cs typeface="Times New Roman" panose="02020603050405020304" charset="0"/>
              </a:rPr>
              <a:t>DESCRIPTION</a:t>
            </a:r>
            <a:endParaRPr sz="2300">
              <a:latin typeface="Times New Roman" panose="02020603050405020304" charset="0"/>
              <a:cs typeface="Times New Roman" panose="02020603050405020304" charset="0"/>
            </a:endParaRPr>
          </a:p>
        </p:txBody>
      </p:sp>
      <p:pic>
        <p:nvPicPr>
          <p:cNvPr id="4" name="object 4"/>
          <p:cNvPicPr/>
          <p:nvPr/>
        </p:nvPicPr>
        <p:blipFill>
          <a:blip r:embed="rId1" cstate="print"/>
          <a:stretch>
            <a:fillRect/>
          </a:stretch>
        </p:blipFill>
        <p:spPr>
          <a:xfrm>
            <a:off x="123825" y="47625"/>
            <a:ext cx="800100" cy="790575"/>
          </a:xfrm>
          <a:prstGeom prst="rect">
            <a:avLst/>
          </a:prstGeom>
        </p:spPr>
      </p:pic>
      <p:pic>
        <p:nvPicPr>
          <p:cNvPr id="5" name="object 5"/>
          <p:cNvPicPr/>
          <p:nvPr/>
        </p:nvPicPr>
        <p:blipFill>
          <a:blip r:embed="rId2" cstate="print"/>
          <a:stretch>
            <a:fillRect/>
          </a:stretch>
        </p:blipFill>
        <p:spPr>
          <a:xfrm>
            <a:off x="8277225" y="85725"/>
            <a:ext cx="866775" cy="828675"/>
          </a:xfrm>
          <a:prstGeom prst="rect">
            <a:avLst/>
          </a:prstGeom>
        </p:spPr>
      </p:pic>
      <p:sp>
        <p:nvSpPr>
          <p:cNvPr id="6" name="Text Box 5"/>
          <p:cNvSpPr txBox="1"/>
          <p:nvPr/>
        </p:nvSpPr>
        <p:spPr>
          <a:xfrm>
            <a:off x="2288540" y="1662748"/>
            <a:ext cx="5080000" cy="2002155"/>
          </a:xfrm>
          <a:prstGeom prst="rect">
            <a:avLst/>
          </a:prstGeom>
        </p:spPr>
        <p:txBody>
          <a:bodyPr>
            <a:spAutoFit/>
          </a:bodyPr>
          <a:p>
            <a:pPr marL="228600" indent="0" algn="just" defTabSz="266700">
              <a:lnSpc>
                <a:spcPct val="150000"/>
              </a:lnSpc>
            </a:pPr>
            <a:r>
              <a:rPr lang="en-GB" altLang="en-US" sz="1600">
                <a:latin typeface="Times New Roman" panose="02020603050405020304" charset="0"/>
                <a:ea typeface="Times New Roman" panose="02020603050405020304"/>
                <a:cs typeface="Times New Roman" panose="02020603050405020304" charset="0"/>
              </a:rPr>
              <a:t>1.</a:t>
            </a:r>
            <a:r>
              <a:rPr lang="en-US" altLang="zh-CN" sz="1600">
                <a:latin typeface="Times New Roman" panose="02020603050405020304" charset="0"/>
                <a:ea typeface="Times New Roman" panose="02020603050405020304"/>
                <a:cs typeface="Times New Roman" panose="02020603050405020304" charset="0"/>
              </a:rPr>
              <a:t>Inventory Management Module</a:t>
            </a:r>
            <a:endParaRPr lang="en-US" altLang="zh-CN" sz="1600">
              <a:latin typeface="Times New Roman" panose="02020603050405020304" charset="0"/>
              <a:ea typeface="Times New Roman" panose="02020603050405020304"/>
              <a:cs typeface="Times New Roman" panose="02020603050405020304" charset="0"/>
            </a:endParaRPr>
          </a:p>
          <a:p>
            <a:pPr marL="228600" indent="0" algn="just" defTabSz="266700">
              <a:lnSpc>
                <a:spcPct val="150000"/>
              </a:lnSpc>
            </a:pPr>
            <a:r>
              <a:rPr lang="en-GB" altLang="en-US" sz="1600">
                <a:latin typeface="Times New Roman" panose="02020603050405020304" charset="0"/>
                <a:ea typeface="Times New Roman" panose="02020603050405020304"/>
                <a:cs typeface="Times New Roman" panose="02020603050405020304" charset="0"/>
              </a:rPr>
              <a:t>2.</a:t>
            </a:r>
            <a:r>
              <a:rPr lang="en-US" altLang="zh-CN" sz="1600">
                <a:latin typeface="Times New Roman" panose="02020603050405020304" charset="0"/>
                <a:ea typeface="Times New Roman" panose="02020603050405020304"/>
                <a:cs typeface="Times New Roman" panose="02020603050405020304" charset="0"/>
              </a:rPr>
              <a:t>Order Management Module</a:t>
            </a:r>
            <a:endParaRPr lang="en-US" altLang="zh-CN" sz="1600">
              <a:latin typeface="Times New Roman" panose="02020603050405020304" charset="0"/>
              <a:ea typeface="Times New Roman" panose="02020603050405020304"/>
              <a:cs typeface="Times New Roman" panose="02020603050405020304" charset="0"/>
            </a:endParaRPr>
          </a:p>
          <a:p>
            <a:pPr marL="228600" indent="0" algn="just" defTabSz="266700">
              <a:lnSpc>
                <a:spcPct val="150000"/>
              </a:lnSpc>
            </a:pPr>
            <a:r>
              <a:rPr lang="en-GB" altLang="en-US" sz="1600">
                <a:latin typeface="Times New Roman" panose="02020603050405020304" charset="0"/>
                <a:ea typeface="Times New Roman" panose="02020603050405020304"/>
                <a:cs typeface="Times New Roman" panose="02020603050405020304" charset="0"/>
              </a:rPr>
              <a:t>3.</a:t>
            </a:r>
            <a:r>
              <a:rPr lang="en-US" altLang="zh-CN" sz="1600">
                <a:latin typeface="Times New Roman" panose="02020603050405020304" charset="0"/>
                <a:ea typeface="Times New Roman" panose="02020603050405020304"/>
                <a:cs typeface="Times New Roman" panose="02020603050405020304" charset="0"/>
              </a:rPr>
              <a:t>Supplier Management Module</a:t>
            </a:r>
            <a:endParaRPr lang="en-US" altLang="zh-CN" sz="1600">
              <a:latin typeface="Times New Roman" panose="02020603050405020304" charset="0"/>
              <a:ea typeface="Times New Roman" panose="02020603050405020304"/>
              <a:cs typeface="Times New Roman" panose="02020603050405020304" charset="0"/>
            </a:endParaRPr>
          </a:p>
          <a:p>
            <a:pPr marL="228600" indent="0" algn="just" defTabSz="266700">
              <a:lnSpc>
                <a:spcPct val="150000"/>
              </a:lnSpc>
            </a:pPr>
            <a:r>
              <a:rPr lang="en-GB" altLang="en-US" sz="1600">
                <a:latin typeface="Times New Roman" panose="02020603050405020304" charset="0"/>
                <a:ea typeface="Times New Roman" panose="02020603050405020304"/>
                <a:cs typeface="Times New Roman" panose="02020603050405020304" charset="0"/>
              </a:rPr>
              <a:t>4.</a:t>
            </a:r>
            <a:r>
              <a:rPr lang="en-US" altLang="zh-CN" sz="1600">
                <a:latin typeface="Times New Roman" panose="02020603050405020304" charset="0"/>
                <a:ea typeface="Times New Roman" panose="02020603050405020304"/>
                <a:cs typeface="Times New Roman" panose="02020603050405020304" charset="0"/>
              </a:rPr>
              <a:t>Reporting and Analytics Module</a:t>
            </a:r>
            <a:endParaRPr lang="en-US" altLang="zh-CN" sz="1600">
              <a:latin typeface="Times New Roman" panose="02020603050405020304" charset="0"/>
              <a:ea typeface="Times New Roman" panose="02020603050405020304"/>
              <a:cs typeface="Times New Roman" panose="02020603050405020304" charset="0"/>
            </a:endParaRPr>
          </a:p>
          <a:p>
            <a:pPr marL="228600" indent="0" algn="just" defTabSz="266700">
              <a:lnSpc>
                <a:spcPct val="150000"/>
              </a:lnSpc>
              <a:spcBef>
                <a:spcPts val="500"/>
              </a:spcBef>
              <a:spcAft>
                <a:spcPts val="500"/>
              </a:spcAft>
            </a:pPr>
            <a:r>
              <a:rPr lang="en-GB" altLang="en-US" sz="1600">
                <a:latin typeface="Times New Roman" panose="02020603050405020304" charset="0"/>
                <a:ea typeface="Times New Roman" panose="02020603050405020304"/>
                <a:cs typeface="Times New Roman" panose="02020603050405020304" charset="0"/>
              </a:rPr>
              <a:t>5.</a:t>
            </a:r>
            <a:r>
              <a:rPr lang="en-US" altLang="zh-CN" sz="1600">
                <a:latin typeface="Times New Roman" panose="02020603050405020304" charset="0"/>
                <a:ea typeface="Times New Roman" panose="02020603050405020304"/>
                <a:cs typeface="Times New Roman" panose="02020603050405020304" charset="0"/>
              </a:rPr>
              <a:t>User Authentication and Role Management Module</a:t>
            </a:r>
            <a:endParaRPr lang="en-US" altLang="zh-CN" sz="1600">
              <a:latin typeface="Times New Roman" panose="02020603050405020304" charset="0"/>
              <a:ea typeface="Times New Roman" panose="02020603050405020304"/>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1780" y="245745"/>
            <a:ext cx="1320800" cy="381635"/>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charset="0"/>
                <a:cs typeface="Times New Roman" panose="02020603050405020304" charset="0"/>
              </a:rPr>
              <a:t>M</a:t>
            </a:r>
            <a:r>
              <a:rPr spc="25" dirty="0">
                <a:latin typeface="Times New Roman" panose="02020603050405020304" charset="0"/>
                <a:cs typeface="Times New Roman" panose="02020603050405020304" charset="0"/>
              </a:rPr>
              <a:t>E</a:t>
            </a:r>
            <a:r>
              <a:rPr dirty="0">
                <a:latin typeface="Times New Roman" panose="02020603050405020304" charset="0"/>
                <a:cs typeface="Times New Roman" panose="02020603050405020304" charset="0"/>
              </a:rPr>
              <a:t>R</a:t>
            </a:r>
            <a:r>
              <a:rPr spc="-45" dirty="0">
                <a:latin typeface="Times New Roman" panose="02020603050405020304" charset="0"/>
                <a:cs typeface="Times New Roman" panose="02020603050405020304" charset="0"/>
              </a:rPr>
              <a:t>I</a:t>
            </a:r>
            <a:r>
              <a:rPr spc="5" dirty="0">
                <a:latin typeface="Times New Roman" panose="02020603050405020304" charset="0"/>
                <a:cs typeface="Times New Roman" panose="02020603050405020304" charset="0"/>
              </a:rPr>
              <a:t>T</a:t>
            </a:r>
            <a:r>
              <a:rPr dirty="0">
                <a:latin typeface="Times New Roman" panose="02020603050405020304" charset="0"/>
                <a:cs typeface="Times New Roman" panose="02020603050405020304" charset="0"/>
              </a:rPr>
              <a:t>S</a:t>
            </a:r>
            <a:endParaRPr dirty="0">
              <a:latin typeface="Times New Roman" panose="02020603050405020304" charset="0"/>
              <a:cs typeface="Times New Roman" panose="02020603050405020304" charset="0"/>
            </a:endParaRPr>
          </a:p>
        </p:txBody>
      </p:sp>
      <p:sp>
        <p:nvSpPr>
          <p:cNvPr id="3" name="object 3"/>
          <p:cNvSpPr txBox="1"/>
          <p:nvPr/>
        </p:nvSpPr>
        <p:spPr>
          <a:xfrm>
            <a:off x="1059497" y="1100836"/>
            <a:ext cx="7239634" cy="243840"/>
          </a:xfrm>
          <a:prstGeom prst="rect">
            <a:avLst/>
          </a:prstGeom>
        </p:spPr>
        <p:txBody>
          <a:bodyPr vert="horz" wrap="square" lIns="0" tIns="13335" rIns="0" bIns="0" rtlCol="0">
            <a:spAutoFit/>
          </a:bodyPr>
          <a:lstStyle/>
          <a:p>
            <a:pPr marL="12700">
              <a:lnSpc>
                <a:spcPct val="100000"/>
              </a:lnSpc>
              <a:spcBef>
                <a:spcPts val="105"/>
              </a:spcBef>
            </a:pPr>
            <a:endParaRPr sz="1500">
              <a:latin typeface="Arial MT"/>
              <a:cs typeface="Arial MT"/>
            </a:endParaRPr>
          </a:p>
        </p:txBody>
      </p:sp>
      <p:pic>
        <p:nvPicPr>
          <p:cNvPr id="4" name="object 4"/>
          <p:cNvPicPr/>
          <p:nvPr/>
        </p:nvPicPr>
        <p:blipFill>
          <a:blip r:embed="rId1" cstate="print"/>
          <a:stretch>
            <a:fillRect/>
          </a:stretch>
        </p:blipFill>
        <p:spPr>
          <a:xfrm>
            <a:off x="123825" y="47625"/>
            <a:ext cx="800100" cy="790575"/>
          </a:xfrm>
          <a:prstGeom prst="rect">
            <a:avLst/>
          </a:prstGeom>
        </p:spPr>
      </p:pic>
      <p:pic>
        <p:nvPicPr>
          <p:cNvPr id="5" name="object 5"/>
          <p:cNvPicPr/>
          <p:nvPr/>
        </p:nvPicPr>
        <p:blipFill>
          <a:blip r:embed="rId2" cstate="print"/>
          <a:stretch>
            <a:fillRect/>
          </a:stretch>
        </p:blipFill>
        <p:spPr>
          <a:xfrm>
            <a:off x="8277225" y="85725"/>
            <a:ext cx="866775" cy="828675"/>
          </a:xfrm>
          <a:prstGeom prst="rect">
            <a:avLst/>
          </a:prstGeom>
        </p:spPr>
      </p:pic>
      <p:sp>
        <p:nvSpPr>
          <p:cNvPr id="6" name="Text Box 5"/>
          <p:cNvSpPr txBox="1"/>
          <p:nvPr/>
        </p:nvSpPr>
        <p:spPr>
          <a:xfrm>
            <a:off x="1059180" y="1048385"/>
            <a:ext cx="6825615" cy="2929255"/>
          </a:xfrm>
          <a:prstGeom prst="rect">
            <a:avLst/>
          </a:prstGeom>
        </p:spPr>
        <p:txBody>
          <a:bodyPr wrap="square">
            <a:noAutofit/>
          </a:bodyPr>
          <a:p>
            <a:pPr algn="just">
              <a:lnSpc>
                <a:spcPct val="150000"/>
              </a:lnSpc>
            </a:pPr>
            <a:r>
              <a:rPr lang="en-US" altLang="zh-CN" sz="1600">
                <a:latin typeface="Times New Roman" panose="02020603050405020304" charset="0"/>
                <a:cs typeface="Times New Roman" panose="02020603050405020304" charset="0"/>
              </a:rPr>
              <a:t>The Stock Management System offers several key merits, including improved accuracy and efficiency in inventory tracking, which reduces human errors and manual work. Real-time updates and automated alerts help prevent stockouts and overstocking, optimizing inventory levels. The system also provides detailed reports and insights, aiding in better decision-making and forecasting. With features like barcode scanning and role-based user access, it enhances operational speed and security. Overall, the system helps businesses reduce costs, improve customer satisfaction, and streamline inventory management processes.</a:t>
            </a:r>
            <a:endParaRPr lang="en-US" altLang="zh-CN" sz="16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3992</Words>
  <Application>WPS Presentation</Application>
  <PresentationFormat/>
  <Paragraphs>60</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Calibri</vt:lpstr>
      <vt:lpstr>Arial MT</vt:lpstr>
      <vt:lpstr>Arial</vt:lpstr>
      <vt:lpstr>Microsoft YaHei</vt:lpstr>
      <vt:lpstr>Arial Unicode MS</vt:lpstr>
      <vt:lpstr>Times New Roman</vt:lpstr>
      <vt:lpstr>Calibri</vt:lpstr>
      <vt:lpstr>Gill Sans MT</vt:lpstr>
      <vt:lpstr>Times New Roman</vt:lpstr>
      <vt:lpstr>Office Theme</vt:lpstr>
      <vt:lpstr>K.RAMAKRISHNAN COLLEGE OF TECHNOLOGY  (AUTONOMOUS), TRICHY.</vt:lpstr>
      <vt:lpstr>PRESENTATION OVERVIEW</vt:lpstr>
      <vt:lpstr>OBJECTIVE</vt:lpstr>
      <vt:lpstr>PROJECT INTRODUCTION</vt:lpstr>
      <vt:lpstr>PROBLEM STATEMENT</vt:lpstr>
      <vt:lpstr>METHODOLOGIES</vt:lpstr>
      <vt:lpstr>ARCHITECTURE OF THE PROPOSED SYSTEM</vt:lpstr>
      <vt:lpstr>MODULE DESCRIPTION</vt:lpstr>
      <vt:lpstr>MERITS</vt:lpstr>
      <vt:lpstr>RESULTS AND DISCUSSION</vt:lpstr>
      <vt:lpstr>RESULTS AND DISCUSSION</vt:lpstr>
      <vt:lpstr>QUERIES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
  <cp:lastModifiedBy>Bala Don</cp:lastModifiedBy>
  <cp:revision>4</cp:revision>
  <dcterms:created xsi:type="dcterms:W3CDTF">2024-12-06T07:08:38Z</dcterms:created>
  <dcterms:modified xsi:type="dcterms:W3CDTF">2024-12-06T07:14:22Z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54C6029E5B6E4BD1B40CC4A6FABEC408_13</vt:lpwstr>
  </property>
  <property fmtid="{D5CDD505-2E9C-101B-9397-08002B2CF9AE}" pid="3" name="KSOProductBuildVer">
    <vt:lpwstr>2057-12.2.0.18911</vt:lpwstr>
  </property>
</Properties>
</file>