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7" r:id="rId6"/>
    <p:sldId id="289" r:id="rId7"/>
    <p:sldId id="278" r:id="rId8"/>
    <p:sldId id="264" r:id="rId9"/>
    <p:sldId id="258" r:id="rId10"/>
    <p:sldId id="268" r:id="rId11"/>
    <p:sldId id="291" r:id="rId12"/>
    <p:sldId id="293" r:id="rId13"/>
    <p:sldId id="298" r:id="rId14"/>
    <p:sldId id="299" r:id="rId15"/>
    <p:sldId id="295" r:id="rId16"/>
    <p:sldId id="297" r:id="rId17"/>
    <p:sldId id="296" r:id="rId18"/>
    <p:sldId id="29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68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8493C62-4132-4014-A68B-E75477258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477" y="-44725"/>
            <a:ext cx="11037045" cy="2154342"/>
          </a:xfrm>
        </p:spPr>
        <p:txBody>
          <a:bodyPr>
            <a:noAutofit/>
          </a:bodyPr>
          <a:lstStyle/>
          <a:p>
            <a:pPr algn="ctr"/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MAHATMA EDUCATION SOCIETY’S </a:t>
            </a:r>
            <a:b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PILLAI HOC COLLEGE OF ENGINEERING AND TECHNOLOGY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404409D-844A-49AC-A149-04B9737FC76C}"/>
              </a:ext>
            </a:extLst>
          </p:cNvPr>
          <p:cNvSpPr/>
          <p:nvPr/>
        </p:nvSpPr>
        <p:spPr>
          <a:xfrm>
            <a:off x="1369361" y="5242560"/>
            <a:ext cx="35513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Ajay Bhoir - 05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Miss. Shibani S. Bose - 10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Miss. Monica Chakraborty - 11</a:t>
            </a:r>
          </a:p>
        </p:txBody>
      </p:sp>
      <p:pic>
        <p:nvPicPr>
          <p:cNvPr id="10" name="Picture 2" descr="Image result for mahatma education society logo">
            <a:extLst>
              <a:ext uri="{FF2B5EF4-FFF2-40B4-BE49-F238E27FC236}">
                <a16:creationId xmlns:a16="http://schemas.microsoft.com/office/drawing/2014/main" id="{1E8C35F3-5C19-45D6-905E-7E242595B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3738" y="2194856"/>
            <a:ext cx="908489" cy="987488"/>
          </a:xfrm>
          <a:prstGeom prst="rect">
            <a:avLst/>
          </a:prstGeom>
          <a:noFill/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C45EF23A-749A-4DA1-8766-ED4C4B7A84A7}"/>
              </a:ext>
            </a:extLst>
          </p:cNvPr>
          <p:cNvSpPr txBox="1"/>
          <p:nvPr/>
        </p:nvSpPr>
        <p:spPr>
          <a:xfrm>
            <a:off x="2530553" y="3242012"/>
            <a:ext cx="7274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ON</a:t>
            </a:r>
          </a:p>
          <a:p>
            <a:pPr algn="ctr"/>
            <a:r>
              <a:rPr lang="en-IN" sz="2800" dirty="0"/>
              <a:t>Engineering Campus Network Scenario</a:t>
            </a:r>
          </a:p>
          <a:p>
            <a:pPr algn="ctr"/>
            <a:r>
              <a:rPr lang="en-IN" sz="2800" dirty="0"/>
              <a:t>2021-2022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Chirayil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09E1E6E-C04C-4697-8450-A748522A9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740238"/>
              </p:ext>
            </p:extLst>
          </p:nvPr>
        </p:nvGraphicFramePr>
        <p:xfrm>
          <a:off x="493222" y="671714"/>
          <a:ext cx="534970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4851">
                  <a:extLst>
                    <a:ext uri="{9D8B030D-6E8A-4147-A177-3AD203B41FA5}">
                      <a16:colId xmlns:a16="http://schemas.microsoft.com/office/drawing/2014/main" val="1008988507"/>
                    </a:ext>
                  </a:extLst>
                </a:gridCol>
                <a:gridCol w="2674851">
                  <a:extLst>
                    <a:ext uri="{9D8B030D-6E8A-4147-A177-3AD203B41FA5}">
                      <a16:colId xmlns:a16="http://schemas.microsoft.com/office/drawing/2014/main" val="38364479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EXTC DEPT (192.168.5.0)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EXTC PC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192.168.5.1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2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EXTC PC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192.168.5.2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0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EXTC PC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192.168.5.3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68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EXTC PC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192.168.5.4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10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EXTC HOD CABIN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192.168.5.7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0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EXTC PRINTER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192.168.5.5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684426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6A21800-0B89-4BC8-9474-F5F8A3FF2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299709"/>
              </p:ext>
            </p:extLst>
          </p:nvPr>
        </p:nvGraphicFramePr>
        <p:xfrm>
          <a:off x="6096000" y="671714"/>
          <a:ext cx="534970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4851">
                  <a:extLst>
                    <a:ext uri="{9D8B030D-6E8A-4147-A177-3AD203B41FA5}">
                      <a16:colId xmlns:a16="http://schemas.microsoft.com/office/drawing/2014/main" val="1008988507"/>
                    </a:ext>
                  </a:extLst>
                </a:gridCol>
                <a:gridCol w="2674851">
                  <a:extLst>
                    <a:ext uri="{9D8B030D-6E8A-4147-A177-3AD203B41FA5}">
                      <a16:colId xmlns:a16="http://schemas.microsoft.com/office/drawing/2014/main" val="38364479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Civil DEPT (192.168.8.0)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Civil PC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192.168.8.2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2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Civil PC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192.168.8.3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0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Civil PC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192.168.8.4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68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Civil PC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192.168.8.5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10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Civil HOD CABIN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192.168.8.1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0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Civil Lab PRINTER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192.168.8.6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684426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0B7F91-C873-494A-B650-631024CCC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691295"/>
              </p:ext>
            </p:extLst>
          </p:nvPr>
        </p:nvGraphicFramePr>
        <p:xfrm>
          <a:off x="2152073" y="3776902"/>
          <a:ext cx="8128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086361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542476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Research Lab (1.0.0.0)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72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1.0.0.15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8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1.0.0.16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27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1.0.0.7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6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1.0.0.18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3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1.0.0.7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73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1.0.0.11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198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53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FCC7C6A-855C-44BA-B32F-E46DBE57C892}"/>
              </a:ext>
            </a:extLst>
          </p:cNvPr>
          <p:cNvSpPr txBox="1"/>
          <p:nvPr/>
        </p:nvSpPr>
        <p:spPr>
          <a:xfrm>
            <a:off x="905164" y="75799"/>
            <a:ext cx="10206181" cy="591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 </a:t>
            </a:r>
          </a:p>
          <a:p>
            <a:pPr algn="ctr"/>
            <a:endParaRPr lang="en-US" u="sng" dirty="0"/>
          </a:p>
          <a:p>
            <a:pPr algn="ctr"/>
            <a:endParaRPr lang="en-US" u="sng" dirty="0"/>
          </a:p>
          <a:p>
            <a:pPr algn="ctr"/>
            <a:endParaRPr lang="en-US" u="sng" dirty="0"/>
          </a:p>
          <a:p>
            <a:pPr>
              <a:lnSpc>
                <a:spcPct val="115000"/>
              </a:lnSpc>
              <a:tabLst>
                <a:tab pos="4486275" algn="l"/>
              </a:tabLst>
            </a:pPr>
            <a:r>
              <a:rPr lang="en-US" b="1" dirty="0">
                <a:latin typeface="Georgia" panose="02040502050405020303" pitchFamily="18" charset="0"/>
                <a:cs typeface="Times New Roman" panose="02020603050405020304" pitchFamily="18" charset="0"/>
              </a:rPr>
              <a:t>OSPF:</a:t>
            </a:r>
          </a:p>
          <a:p>
            <a:pPr>
              <a:lnSpc>
                <a:spcPct val="115000"/>
              </a:lnSpc>
              <a:tabLst>
                <a:tab pos="4486275" algn="l"/>
              </a:tabLst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Open Shortest Path First (OSPF) is a link-state routing protocol that is used to find the best path between the source and the destination router using its own Shortest Path First)</a:t>
            </a:r>
            <a:endParaRPr lang="en-US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486275" algn="l"/>
              </a:tabLst>
            </a:pPr>
            <a:r>
              <a:rPr lang="en-US" b="1" dirty="0">
                <a:latin typeface="Georgia" panose="02040502050405020303" pitchFamily="18" charset="0"/>
                <a:cs typeface="Times New Roman" panose="02020603050405020304" pitchFamily="18" charset="0"/>
              </a:rPr>
              <a:t>RIP:</a:t>
            </a:r>
          </a:p>
          <a:p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for communicating between 2 networks.</a:t>
            </a:r>
          </a:p>
          <a:p>
            <a:pPr lvl="0">
              <a:lnSpc>
                <a:spcPct val="115000"/>
              </a:lnSpc>
              <a:tabLst>
                <a:tab pos="4486275" algn="l"/>
              </a:tabLst>
            </a:pPr>
            <a:r>
              <a:rPr lang="en-US" sz="18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FTP: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tabLst>
                <a:tab pos="4486275" algn="l"/>
              </a:tabLst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for file transferring between 2 different networks.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tabLst>
                <a:tab pos="4486275" algn="l"/>
              </a:tabLst>
            </a:pPr>
            <a:r>
              <a:rPr lang="en-US" b="1" dirty="0">
                <a:latin typeface="Georgia" panose="02040502050405020303" pitchFamily="18" charset="0"/>
                <a:cs typeface="Times New Roman" panose="02020603050405020304" pitchFamily="18" charset="0"/>
              </a:rPr>
              <a:t>SMTP(Emails):</a:t>
            </a:r>
            <a:endParaRPr lang="en-IN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tabLst>
                <a:tab pos="4486275" algn="l"/>
              </a:tabLst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for sending emails.</a:t>
            </a:r>
          </a:p>
          <a:p>
            <a:pPr lvl="0">
              <a:lnSpc>
                <a:spcPct val="115000"/>
              </a:lnSpc>
              <a:tabLst>
                <a:tab pos="4486275" algn="l"/>
              </a:tabLst>
            </a:pPr>
            <a:r>
              <a:rPr lang="en-US" b="1" dirty="0">
                <a:latin typeface="Georgia" panose="02040502050405020303" pitchFamily="18" charset="0"/>
                <a:cs typeface="Times New Roman" panose="02020603050405020304" pitchFamily="18" charset="0"/>
              </a:rPr>
              <a:t>VLAN:</a:t>
            </a:r>
          </a:p>
          <a:p>
            <a:pPr>
              <a:lnSpc>
                <a:spcPct val="115000"/>
              </a:lnSpc>
              <a:tabLst>
                <a:tab pos="4486275" algn="l"/>
              </a:tabLst>
            </a:pP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VLANs allow network administrators to automatically limit access to a specified group of users by dividing workstations into different isolated LAN segments.</a:t>
            </a:r>
          </a:p>
          <a:p>
            <a:pPr>
              <a:lnSpc>
                <a:spcPct val="115000"/>
              </a:lnSpc>
              <a:tabLst>
                <a:tab pos="4486275" algn="l"/>
              </a:tabLst>
            </a:pPr>
            <a:r>
              <a:rPr lang="en-US" b="1" dirty="0">
                <a:latin typeface="Georgia" panose="02040502050405020303" pitchFamily="18" charset="0"/>
                <a:cs typeface="Times New Roman" panose="02020603050405020304" pitchFamily="18" charset="0"/>
              </a:rPr>
              <a:t>DNS:</a:t>
            </a:r>
          </a:p>
          <a:p>
            <a:pPr lvl="0">
              <a:lnSpc>
                <a:spcPct val="115000"/>
              </a:lnSpc>
              <a:tabLst>
                <a:tab pos="4486275" algn="l"/>
              </a:tabLst>
            </a:pP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Used for </a:t>
            </a:r>
            <a:r>
              <a:rPr lang="en-US" b="0" i="0" dirty="0">
                <a:effectLst/>
                <a:latin typeface="arial" panose="020B0604020202020204" pitchFamily="34" charset="0"/>
              </a:rPr>
              <a:t>how computers exchange data on the internet and on many private networks, known as the TCP/IP protocol suite.</a:t>
            </a:r>
            <a:endParaRPr lang="en-IN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49642-40BF-451B-B93B-6C5E7588F583}"/>
              </a:ext>
            </a:extLst>
          </p:cNvPr>
          <p:cNvSpPr txBox="1"/>
          <p:nvPr/>
        </p:nvSpPr>
        <p:spPr>
          <a:xfrm>
            <a:off x="4147127" y="34055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/>
              <a:t>PROTOCOL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5531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D69012B-7539-4808-A5E3-0D805A736A99}"/>
              </a:ext>
            </a:extLst>
          </p:cNvPr>
          <p:cNvSpPr txBox="1"/>
          <p:nvPr/>
        </p:nvSpPr>
        <p:spPr>
          <a:xfrm>
            <a:off x="3220156" y="440439"/>
            <a:ext cx="7760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Routing of implemented system</a:t>
            </a:r>
            <a:endParaRPr lang="en-I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F5D44-5A32-426E-8B1F-4FCD87956CFA}"/>
              </a:ext>
            </a:extLst>
          </p:cNvPr>
          <p:cNvSpPr txBox="1"/>
          <p:nvPr/>
        </p:nvSpPr>
        <p:spPr>
          <a:xfrm>
            <a:off x="2837320" y="5416550"/>
            <a:ext cx="2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 0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9EDA9A-C9AB-4ED1-B386-B0E6923D967D}"/>
              </a:ext>
            </a:extLst>
          </p:cNvPr>
          <p:cNvSpPr txBox="1"/>
          <p:nvPr/>
        </p:nvSpPr>
        <p:spPr>
          <a:xfrm>
            <a:off x="8971843" y="5416550"/>
            <a:ext cx="2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 1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23F00-D3A9-48B5-B329-FFDC16108933}"/>
              </a:ext>
            </a:extLst>
          </p:cNvPr>
          <p:cNvSpPr txBox="1"/>
          <p:nvPr/>
        </p:nvSpPr>
        <p:spPr>
          <a:xfrm>
            <a:off x="347385" y="1752775"/>
            <a:ext cx="287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78DEB-EF1B-4FCD-8E87-5382A7197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91" y="1441450"/>
            <a:ext cx="4049993" cy="397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A57CFF-AF57-445A-9D1A-C1B07838E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414" y="1492523"/>
            <a:ext cx="4061817" cy="38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E80B9F-6299-48F6-9FF0-8A58E6C7FB4F}"/>
              </a:ext>
            </a:extLst>
          </p:cNvPr>
          <p:cNvSpPr txBox="1"/>
          <p:nvPr/>
        </p:nvSpPr>
        <p:spPr>
          <a:xfrm>
            <a:off x="1421557" y="4919009"/>
            <a:ext cx="302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 2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1DA2E-FC6D-4804-8E4B-883DFCDFA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925830"/>
            <a:ext cx="3695490" cy="3663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E6932A-9840-41F3-A281-767BA8845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503" y="925830"/>
            <a:ext cx="3717128" cy="3663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B5CBBF-4554-4342-8533-7E2EEED51C29}"/>
              </a:ext>
            </a:extLst>
          </p:cNvPr>
          <p:cNvSpPr txBox="1"/>
          <p:nvPr/>
        </p:nvSpPr>
        <p:spPr>
          <a:xfrm flipH="1">
            <a:off x="5624231" y="4919009"/>
            <a:ext cx="25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 3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082657-3974-4856-BBD3-90EC5D0E7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993" y="972819"/>
            <a:ext cx="3695490" cy="36585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0E2C8C-EE03-4518-8156-094A826CE0DF}"/>
              </a:ext>
            </a:extLst>
          </p:cNvPr>
          <p:cNvSpPr txBox="1"/>
          <p:nvPr/>
        </p:nvSpPr>
        <p:spPr>
          <a:xfrm>
            <a:off x="9637603" y="4919009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772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305A07-411D-490A-B682-C52EA9574874}"/>
              </a:ext>
            </a:extLst>
          </p:cNvPr>
          <p:cNvSpPr txBox="1"/>
          <p:nvPr/>
        </p:nvSpPr>
        <p:spPr>
          <a:xfrm>
            <a:off x="2690341" y="180318"/>
            <a:ext cx="118886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Implemented Network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BA47D-EB86-43FB-9C1F-AFD0F513E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159" y="826648"/>
            <a:ext cx="6570499" cy="595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48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884EBF8-BA15-4237-8E8A-819E8414526C}"/>
              </a:ext>
            </a:extLst>
          </p:cNvPr>
          <p:cNvSpPr txBox="1"/>
          <p:nvPr/>
        </p:nvSpPr>
        <p:spPr>
          <a:xfrm>
            <a:off x="5024582" y="591127"/>
            <a:ext cx="692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en-I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86A0F-4D26-43C6-B8F6-A292F650904F}"/>
              </a:ext>
            </a:extLst>
          </p:cNvPr>
          <p:cNvSpPr txBox="1"/>
          <p:nvPr/>
        </p:nvSpPr>
        <p:spPr>
          <a:xfrm>
            <a:off x="1279411" y="1859339"/>
            <a:ext cx="10179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existing system including TPO, Office, Exam cell is extended in the propose system which includes a whole campus scenario.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implemented system consist of IT dept, comps dept, other, server room, principal room, library, fee counter.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designed a fail safe system i.e. if a particular system faces failure the remaining system will keep working.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installed equipment allowed to organize high-speed wired and wireless Internet access throughout the whole complex of Campus buildings as well as providing transfer of all types of data throughout the single optimized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more security protocols.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99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591" y="83259"/>
            <a:ext cx="3171825" cy="1325563"/>
          </a:xfrm>
        </p:spPr>
        <p:txBody>
          <a:bodyPr>
            <a:normAutofit/>
          </a:bodyPr>
          <a:lstStyle/>
          <a:p>
            <a:r>
              <a:rPr lang="en-ZA" sz="3600" dirty="0"/>
              <a:t>Index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5A3ECC16-B258-4DF1-BE4A-A085A6CBA97F}"/>
              </a:ext>
            </a:extLst>
          </p:cNvPr>
          <p:cNvSpPr txBox="1"/>
          <p:nvPr/>
        </p:nvSpPr>
        <p:spPr>
          <a:xfrm>
            <a:off x="2377606" y="2347577"/>
            <a:ext cx="77362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Requirements of an Enterprise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Existing Infrastructure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RFP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Protocols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IP Addressing Plan and  Routing of implemented system</a:t>
            </a:r>
            <a:endParaRPr lang="en-US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Implemented Network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997747-9605-407E-9E85-3737808BD00A}"/>
              </a:ext>
            </a:extLst>
          </p:cNvPr>
          <p:cNvSpPr txBox="1"/>
          <p:nvPr/>
        </p:nvSpPr>
        <p:spPr>
          <a:xfrm>
            <a:off x="2005613" y="2269932"/>
            <a:ext cx="79321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Campus Network Scenario is about designing a topology of a network that is a LAN (Local Area Network) for a Campus in which various computers of different departments are set up so that they can interact and communicate with each other by interchanging data.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design a networking scenario for a campus which connect various departments to each other’s, it puts forward communication among different departments.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CNS is used to design a systematic and well-planned topology, satisfying all the necessities of the college (i.e. client).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CNS come up with a network with good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We have implemented wireless connection using access points which will provide mobility to the network.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9BF9E-5B65-4AA5-B34E-34AE5F214829}"/>
              </a:ext>
            </a:extLst>
          </p:cNvPr>
          <p:cNvSpPr txBox="1"/>
          <p:nvPr/>
        </p:nvSpPr>
        <p:spPr>
          <a:xfrm>
            <a:off x="4147351" y="1038687"/>
            <a:ext cx="364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Introduction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F60BBF-FDFE-4BE4-B5BC-98BF0147428E}"/>
              </a:ext>
            </a:extLst>
          </p:cNvPr>
          <p:cNvSpPr txBox="1"/>
          <p:nvPr/>
        </p:nvSpPr>
        <p:spPr>
          <a:xfrm>
            <a:off x="2576743" y="2320589"/>
            <a:ext cx="722420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Update the existing network and also enhance its capabilities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Increase the flexibility of the network which will eventually provide good security.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Providing more security by adding Firewall security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To make the network efficient and mobility at the same time.</a:t>
            </a:r>
          </a:p>
          <a:p>
            <a:pPr algn="just"/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93E21-CA99-49E4-B445-18E6FBC8DB88}"/>
              </a:ext>
            </a:extLst>
          </p:cNvPr>
          <p:cNvSpPr txBox="1"/>
          <p:nvPr/>
        </p:nvSpPr>
        <p:spPr>
          <a:xfrm>
            <a:off x="4423299" y="78299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Objectives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9E7FF4-C6C7-44A2-9040-27F988782EC8}"/>
              </a:ext>
            </a:extLst>
          </p:cNvPr>
          <p:cNvSpPr txBox="1"/>
          <p:nvPr/>
        </p:nvSpPr>
        <p:spPr>
          <a:xfrm>
            <a:off x="6714835" y="2451829"/>
            <a:ext cx="436744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new system should be able to reduce internet downtime. Download and upload links should be maintained above 5 Mbps speed requirement.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Network will be scalable.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system should support remote access.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Should comprise of data centers with necessary security features and support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9DC05-B7ED-4FEC-958B-C789E1B256B7}"/>
              </a:ext>
            </a:extLst>
          </p:cNvPr>
          <p:cNvSpPr txBox="1"/>
          <p:nvPr/>
        </p:nvSpPr>
        <p:spPr>
          <a:xfrm>
            <a:off x="2234953" y="796316"/>
            <a:ext cx="8498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Requirements of an Enterprise Network</a:t>
            </a:r>
            <a:endParaRPr lang="en-US"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DB1308-1BFE-4D04-A1A0-B77397EFA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62612"/>
              </p:ext>
            </p:extLst>
          </p:nvPr>
        </p:nvGraphicFramePr>
        <p:xfrm>
          <a:off x="1521113" y="2572629"/>
          <a:ext cx="3429577" cy="2796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9577">
                  <a:extLst>
                    <a:ext uri="{9D8B030D-6E8A-4147-A177-3AD203B41FA5}">
                      <a16:colId xmlns:a16="http://schemas.microsoft.com/office/drawing/2014/main" val="2272501699"/>
                    </a:ext>
                  </a:extLst>
                </a:gridCol>
              </a:tblGrid>
              <a:tr h="287833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  <a:tab pos="4191000" algn="l"/>
                        </a:tabLs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Router (PT Router)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272941"/>
                  </a:ext>
                </a:extLst>
              </a:tr>
              <a:tr h="287833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  <a:tab pos="4191000" algn="l"/>
                        </a:tabLs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Switches (PT Switch)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1115861"/>
                  </a:ext>
                </a:extLst>
              </a:tr>
              <a:tr h="287833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  <a:tab pos="4191000" algn="l"/>
                        </a:tabLs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PC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954616"/>
                  </a:ext>
                </a:extLst>
              </a:tr>
              <a:tr h="287833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  <a:tab pos="4191000" algn="l"/>
                        </a:tabLs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Access Point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370699"/>
                  </a:ext>
                </a:extLst>
              </a:tr>
              <a:tr h="287833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  <a:tab pos="4191000" algn="l"/>
                        </a:tabLs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Copper Straight Wires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6435030"/>
                  </a:ext>
                </a:extLst>
              </a:tr>
              <a:tr h="287833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  <a:tab pos="4191000" algn="l"/>
                        </a:tabLs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Serial DCE wires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6368795"/>
                  </a:ext>
                </a:extLst>
              </a:tr>
              <a:tr h="287833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  <a:tab pos="4191000" algn="l"/>
                        </a:tabLs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Printers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7573564"/>
                  </a:ext>
                </a:extLst>
              </a:tr>
              <a:tr h="287833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  <a:tab pos="4191000" algn="l"/>
                        </a:tabLs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Laptops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6332979"/>
                  </a:ext>
                </a:extLst>
              </a:tr>
              <a:tr h="287833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  <a:tab pos="4191000" algn="l"/>
                        </a:tabLs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Server (Server PT)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260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41D1B-116E-4328-92FA-610F6C1C7AD6}"/>
              </a:ext>
            </a:extLst>
          </p:cNvPr>
          <p:cNvSpPr txBox="1"/>
          <p:nvPr/>
        </p:nvSpPr>
        <p:spPr>
          <a:xfrm>
            <a:off x="585854" y="1149632"/>
            <a:ext cx="70045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existing system is a very basic system. College mainly comprises of three main sections as </a:t>
            </a:r>
          </a:p>
          <a:p>
            <a:pPr marL="342900" indent="-342900">
              <a:buAutoNum type="arabicPeriod"/>
            </a:pPr>
            <a:r>
              <a:rPr lang="en-US" sz="2400" dirty="0"/>
              <a:t>TPO &amp; Other </a:t>
            </a:r>
          </a:p>
          <a:p>
            <a:pPr marL="342900" indent="-342900">
              <a:buAutoNum type="arabicPeriod"/>
            </a:pPr>
            <a:r>
              <a:rPr lang="en-US" sz="2400" dirty="0"/>
              <a:t>Exam Center</a:t>
            </a:r>
          </a:p>
          <a:p>
            <a:pPr marL="342900" indent="-342900">
              <a:buAutoNum type="arabicPeriod"/>
            </a:pPr>
            <a:r>
              <a:rPr lang="en-US" sz="2400" dirty="0"/>
              <a:t>Office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2EA57-34B6-40D3-A6FE-B3146D4E6AC5}"/>
              </a:ext>
            </a:extLst>
          </p:cNvPr>
          <p:cNvSpPr txBox="1"/>
          <p:nvPr/>
        </p:nvSpPr>
        <p:spPr>
          <a:xfrm>
            <a:off x="3517776" y="228145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Existing Infrastructure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6B7FE4-D2D9-41D1-9B98-C5D19BDA7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871" y="2095130"/>
            <a:ext cx="7313275" cy="453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EBCC11-4230-4439-B8D7-0096CDC76A2F}"/>
              </a:ext>
            </a:extLst>
          </p:cNvPr>
          <p:cNvSpPr txBox="1"/>
          <p:nvPr/>
        </p:nvSpPr>
        <p:spPr>
          <a:xfrm>
            <a:off x="3543334" y="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 for Proposal-RFP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A31F85-0761-4228-B16D-FBE512255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64947"/>
              </p:ext>
            </p:extLst>
          </p:nvPr>
        </p:nvGraphicFramePr>
        <p:xfrm>
          <a:off x="1253753" y="646331"/>
          <a:ext cx="9207130" cy="6033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427">
                  <a:extLst>
                    <a:ext uri="{9D8B030D-6E8A-4147-A177-3AD203B41FA5}">
                      <a16:colId xmlns:a16="http://schemas.microsoft.com/office/drawing/2014/main" val="2122687238"/>
                    </a:ext>
                  </a:extLst>
                </a:gridCol>
                <a:gridCol w="2555425">
                  <a:extLst>
                    <a:ext uri="{9D8B030D-6E8A-4147-A177-3AD203B41FA5}">
                      <a16:colId xmlns:a16="http://schemas.microsoft.com/office/drawing/2014/main" val="50705163"/>
                    </a:ext>
                  </a:extLst>
                </a:gridCol>
                <a:gridCol w="1841426">
                  <a:extLst>
                    <a:ext uri="{9D8B030D-6E8A-4147-A177-3AD203B41FA5}">
                      <a16:colId xmlns:a16="http://schemas.microsoft.com/office/drawing/2014/main" val="2566908911"/>
                    </a:ext>
                  </a:extLst>
                </a:gridCol>
                <a:gridCol w="1841426">
                  <a:extLst>
                    <a:ext uri="{9D8B030D-6E8A-4147-A177-3AD203B41FA5}">
                      <a16:colId xmlns:a16="http://schemas.microsoft.com/office/drawing/2014/main" val="2107983583"/>
                    </a:ext>
                  </a:extLst>
                </a:gridCol>
                <a:gridCol w="1841426">
                  <a:extLst>
                    <a:ext uri="{9D8B030D-6E8A-4147-A177-3AD203B41FA5}">
                      <a16:colId xmlns:a16="http://schemas.microsoft.com/office/drawing/2014/main" val="2109558131"/>
                    </a:ext>
                  </a:extLst>
                </a:gridCol>
              </a:tblGrid>
              <a:tr h="5568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Serial No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Devices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per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Cost</a:t>
                      </a:r>
                    </a:p>
                    <a:p>
                      <a:pPr algn="ctr"/>
                      <a:r>
                        <a:rPr lang="en-US" dirty="0"/>
                        <a:t>(INR)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036349"/>
                  </a:ext>
                </a:extLst>
              </a:tr>
              <a:tr h="6386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Cisco System Business switches 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17999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1,61,991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426681"/>
                  </a:ext>
                </a:extLst>
              </a:tr>
              <a:tr h="475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Routers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24,000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203514"/>
                  </a:ext>
                </a:extLst>
              </a:tr>
              <a:tr h="475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Copper straight Cable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81,950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706847"/>
                  </a:ext>
                </a:extLst>
              </a:tr>
              <a:tr h="4694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Serial DCE cable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7414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37,070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076756"/>
                  </a:ext>
                </a:extLst>
              </a:tr>
              <a:tr h="475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12,00,000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8598012"/>
                  </a:ext>
                </a:extLst>
              </a:tr>
              <a:tr h="475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Printers</a:t>
                      </a:r>
                      <a:endParaRPr lang="en-IN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78,000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393076"/>
                  </a:ext>
                </a:extLst>
              </a:tr>
              <a:tr h="475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2,00,000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47892"/>
                  </a:ext>
                </a:extLst>
              </a:tr>
              <a:tr h="475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 Point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7641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15,282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67907"/>
                  </a:ext>
                </a:extLst>
              </a:tr>
              <a:tr h="475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1,20,000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202527"/>
                  </a:ext>
                </a:extLst>
              </a:tr>
              <a:tr h="475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Smartphone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26,000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797918"/>
                  </a:ext>
                </a:extLst>
              </a:tr>
              <a:tr h="475988">
                <a:tc gridSpan="3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19,44,293/-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278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384D3E-2115-4A10-AB57-3C8B05BB469F}"/>
              </a:ext>
            </a:extLst>
          </p:cNvPr>
          <p:cNvSpPr txBox="1"/>
          <p:nvPr/>
        </p:nvSpPr>
        <p:spPr>
          <a:xfrm>
            <a:off x="2253673" y="391020"/>
            <a:ext cx="10396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 Addressing Plan of implemented system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9A8E078-A35A-4F16-BB70-888622F72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11088"/>
              </p:ext>
            </p:extLst>
          </p:nvPr>
        </p:nvGraphicFramePr>
        <p:xfrm>
          <a:off x="2009832" y="1203960"/>
          <a:ext cx="408616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84">
                  <a:extLst>
                    <a:ext uri="{9D8B030D-6E8A-4147-A177-3AD203B41FA5}">
                      <a16:colId xmlns:a16="http://schemas.microsoft.com/office/drawing/2014/main" val="2740221432"/>
                    </a:ext>
                  </a:extLst>
                </a:gridCol>
                <a:gridCol w="2043084">
                  <a:extLst>
                    <a:ext uri="{9D8B030D-6E8A-4147-A177-3AD203B41FA5}">
                      <a16:colId xmlns:a16="http://schemas.microsoft.com/office/drawing/2014/main" val="394605344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Internet Lab (128.168.0.0)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89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PC-PT PC0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128.168.0.1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PC-PT PC1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128.168.0.2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4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PC-PT PC2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128.168.0.3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22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PC-PT PC3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128.168.0.4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6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Printer-PT Printer0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128.168.0.5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645691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6BD7292-EE27-4F21-AAA2-1CD84354D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626190"/>
              </p:ext>
            </p:extLst>
          </p:nvPr>
        </p:nvGraphicFramePr>
        <p:xfrm>
          <a:off x="2009830" y="3713957"/>
          <a:ext cx="40861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85">
                  <a:extLst>
                    <a:ext uri="{9D8B030D-6E8A-4147-A177-3AD203B41FA5}">
                      <a16:colId xmlns:a16="http://schemas.microsoft.com/office/drawing/2014/main" val="264534968"/>
                    </a:ext>
                  </a:extLst>
                </a:gridCol>
                <a:gridCol w="2043085">
                  <a:extLst>
                    <a:ext uri="{9D8B030D-6E8A-4147-A177-3AD203B41FA5}">
                      <a16:colId xmlns:a16="http://schemas.microsoft.com/office/drawing/2014/main" val="13636741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Dept (192.168.1.0)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0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HOD Cabin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192.168.1.1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56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LAB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192.168.1.2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06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LAB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192.168.1.3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076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LAB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192.168.1.5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10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LAB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192.168.1.4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99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LAB PRINTER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192.168.1.6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23033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6532EDF-572B-47B0-B6F3-926CEBB8E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68889"/>
              </p:ext>
            </p:extLst>
          </p:nvPr>
        </p:nvGraphicFramePr>
        <p:xfrm>
          <a:off x="6538423" y="1203960"/>
          <a:ext cx="451750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752">
                  <a:extLst>
                    <a:ext uri="{9D8B030D-6E8A-4147-A177-3AD203B41FA5}">
                      <a16:colId xmlns:a16="http://schemas.microsoft.com/office/drawing/2014/main" val="2695781647"/>
                    </a:ext>
                  </a:extLst>
                </a:gridCol>
                <a:gridCol w="2258752">
                  <a:extLst>
                    <a:ext uri="{9D8B030D-6E8A-4147-A177-3AD203B41FA5}">
                      <a16:colId xmlns:a16="http://schemas.microsoft.com/office/drawing/2014/main" val="2862782708"/>
                    </a:ext>
                  </a:extLst>
                </a:gridCol>
              </a:tblGrid>
              <a:tr h="3178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 DEPT (192.168.7.0)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43173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 HOD CABIN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192.168.7.1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24775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 LAB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192.168.7.2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75065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 LAB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192.168.7.3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50747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 LAB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192.168.7.4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338186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 LAB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192.168.7.5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79038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 LAB PRINTER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192.168.7.6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0879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F602F4B-04C6-4CEF-AB2D-F940B69BC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29314"/>
              </p:ext>
            </p:extLst>
          </p:nvPr>
        </p:nvGraphicFramePr>
        <p:xfrm>
          <a:off x="6538423" y="4097497"/>
          <a:ext cx="451750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752">
                  <a:extLst>
                    <a:ext uri="{9D8B030D-6E8A-4147-A177-3AD203B41FA5}">
                      <a16:colId xmlns:a16="http://schemas.microsoft.com/office/drawing/2014/main" val="1059727948"/>
                    </a:ext>
                  </a:extLst>
                </a:gridCol>
                <a:gridCol w="2258752">
                  <a:extLst>
                    <a:ext uri="{9D8B030D-6E8A-4147-A177-3AD203B41FA5}">
                      <a16:colId xmlns:a16="http://schemas.microsoft.com/office/drawing/2014/main" val="2936431203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 ROOM (1.0.0.0)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5476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Server-PT FTP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1.0.0.2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608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Server-PT WEB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1.0.0.3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5232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Server-PT DNS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1.0.0.4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0197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Server-PT DHCP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1.0.0.6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063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PC-PT PC9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1.0.0.1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2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27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ACE9-312C-4CEF-A1E1-4CA2F0C2F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867708"/>
              </p:ext>
            </p:extLst>
          </p:nvPr>
        </p:nvGraphicFramePr>
        <p:xfrm>
          <a:off x="568960" y="254153"/>
          <a:ext cx="520007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0037">
                  <a:extLst>
                    <a:ext uri="{9D8B030D-6E8A-4147-A177-3AD203B41FA5}">
                      <a16:colId xmlns:a16="http://schemas.microsoft.com/office/drawing/2014/main" val="4257766704"/>
                    </a:ext>
                  </a:extLst>
                </a:gridCol>
                <a:gridCol w="2600037">
                  <a:extLst>
                    <a:ext uri="{9D8B030D-6E8A-4147-A177-3AD203B41FA5}">
                      <a16:colId xmlns:a16="http://schemas.microsoft.com/office/drawing/2014/main" val="2923135134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(192.168.3.0)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43368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192.168.3.1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6736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PRINTER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192.168.3.2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45377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 CELL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192.168.3.3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1631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PRINTER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192.168.3.4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8021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ENQUIRY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192.168.3.5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1530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192.168.3.7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0837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PRINTER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192.168.3.6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019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F9BF2B-EED9-4DB8-B4A0-4A4A41441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464964"/>
              </p:ext>
            </p:extLst>
          </p:nvPr>
        </p:nvGraphicFramePr>
        <p:xfrm>
          <a:off x="6096000" y="1239673"/>
          <a:ext cx="563418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7093">
                  <a:extLst>
                    <a:ext uri="{9D8B030D-6E8A-4147-A177-3AD203B41FA5}">
                      <a16:colId xmlns:a16="http://schemas.microsoft.com/office/drawing/2014/main" val="3158696087"/>
                    </a:ext>
                  </a:extLst>
                </a:gridCol>
                <a:gridCol w="2817093">
                  <a:extLst>
                    <a:ext uri="{9D8B030D-6E8A-4147-A177-3AD203B41FA5}">
                      <a16:colId xmlns:a16="http://schemas.microsoft.com/office/drawing/2014/main" val="34698605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PRINCIPAL ROOM (192.168.2.0)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8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LAPTOP-PT LAPTOP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192.168.2.1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02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PC-PT PC26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192.168.2.2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92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PRINTER-PT PRINTER 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192.168.2.3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9734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CB8B0B-E83F-4254-BE38-55697EB2A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0036"/>
              </p:ext>
            </p:extLst>
          </p:nvPr>
        </p:nvGraphicFramePr>
        <p:xfrm>
          <a:off x="6096000" y="3500120"/>
          <a:ext cx="563418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7093">
                  <a:extLst>
                    <a:ext uri="{9D8B030D-6E8A-4147-A177-3AD203B41FA5}">
                      <a16:colId xmlns:a16="http://schemas.microsoft.com/office/drawing/2014/main" val="3347780689"/>
                    </a:ext>
                  </a:extLst>
                </a:gridCol>
                <a:gridCol w="2817093">
                  <a:extLst>
                    <a:ext uri="{9D8B030D-6E8A-4147-A177-3AD203B41FA5}">
                      <a16:colId xmlns:a16="http://schemas.microsoft.com/office/drawing/2014/main" val="3123484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LIBRARY (192.168.6.0)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3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PC-PT PC 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192.168.6.1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03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PC-PT PC 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192.168.6.2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52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PC-PT PC 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192.168.6.3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7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PC-PT PC 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192.168.6.4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27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PC-PT PC 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192.168.6.5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21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PRINTER-PT PRINTER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192.168.6.6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7416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420F266-4ECD-4DD7-89C3-76164588C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58617"/>
              </p:ext>
            </p:extLst>
          </p:nvPr>
        </p:nvGraphicFramePr>
        <p:xfrm>
          <a:off x="174567" y="3614420"/>
          <a:ext cx="57579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8975">
                  <a:extLst>
                    <a:ext uri="{9D8B030D-6E8A-4147-A177-3AD203B41FA5}">
                      <a16:colId xmlns:a16="http://schemas.microsoft.com/office/drawing/2014/main" val="3907377123"/>
                    </a:ext>
                  </a:extLst>
                </a:gridCol>
                <a:gridCol w="2878975">
                  <a:extLst>
                    <a:ext uri="{9D8B030D-6E8A-4147-A177-3AD203B41FA5}">
                      <a16:colId xmlns:a16="http://schemas.microsoft.com/office/drawing/2014/main" val="39702826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FEES COUNTER (192.168.4.0)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07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PC-PT PC 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192.168.4.1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49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PRINTER-PT PRINTER 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192.168.4.2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71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PC-PT PC 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192.168.4.3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286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PRINTER-PT PRINTER 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192.168.4.4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27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6393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1160</TotalTime>
  <Words>943</Words>
  <Application>Microsoft Office PowerPoint</Application>
  <PresentationFormat>Widescreen</PresentationFormat>
  <Paragraphs>271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</vt:lpstr>
      <vt:lpstr>Calibri</vt:lpstr>
      <vt:lpstr>Georgia</vt:lpstr>
      <vt:lpstr>Roboto</vt:lpstr>
      <vt:lpstr>Tenorite</vt:lpstr>
      <vt:lpstr>Times New Roman</vt:lpstr>
      <vt:lpstr>urw-din</vt:lpstr>
      <vt:lpstr>Monoline</vt:lpstr>
      <vt:lpstr> MAHATMA EDUCATION SOCIETY’S   PILLAI HOC COLLEGE OF ENGINEERING AND TECHNOLOGY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MAHATMA EDUCATION SOCIETY’S   PILLAI HOC COLLEGE OF ENGINEERING AND TECHNOLOGY</dc:title>
  <dc:creator>Shibani Bose</dc:creator>
  <cp:lastModifiedBy>Shibani Bose</cp:lastModifiedBy>
  <cp:revision>58</cp:revision>
  <dcterms:created xsi:type="dcterms:W3CDTF">2021-07-29T09:05:22Z</dcterms:created>
  <dcterms:modified xsi:type="dcterms:W3CDTF">2021-10-26T14:04:08Z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