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376" r:id="rId2"/>
    <p:sldId id="609" r:id="rId3"/>
    <p:sldId id="644" r:id="rId4"/>
    <p:sldId id="718" r:id="rId5"/>
    <p:sldId id="719" r:id="rId6"/>
    <p:sldId id="720" r:id="rId7"/>
    <p:sldId id="721" r:id="rId8"/>
    <p:sldId id="723" r:id="rId9"/>
    <p:sldId id="669" r:id="rId10"/>
    <p:sldId id="670" r:id="rId11"/>
    <p:sldId id="671" r:id="rId12"/>
    <p:sldId id="672" r:id="rId13"/>
    <p:sldId id="673" r:id="rId14"/>
    <p:sldId id="674" r:id="rId15"/>
    <p:sldId id="676" r:id="rId16"/>
    <p:sldId id="677" r:id="rId17"/>
    <p:sldId id="678" r:id="rId18"/>
    <p:sldId id="679" r:id="rId19"/>
    <p:sldId id="680" r:id="rId20"/>
    <p:sldId id="683" r:id="rId21"/>
    <p:sldId id="684" r:id="rId22"/>
    <p:sldId id="685" r:id="rId23"/>
    <p:sldId id="689" r:id="rId24"/>
    <p:sldId id="690" r:id="rId25"/>
    <p:sldId id="694" r:id="rId26"/>
    <p:sldId id="691" r:id="rId27"/>
    <p:sldId id="692" r:id="rId28"/>
    <p:sldId id="693" r:id="rId29"/>
    <p:sldId id="695" r:id="rId30"/>
    <p:sldId id="696" r:id="rId31"/>
    <p:sldId id="697" r:id="rId32"/>
    <p:sldId id="698" r:id="rId33"/>
    <p:sldId id="700" r:id="rId34"/>
    <p:sldId id="699" r:id="rId35"/>
    <p:sldId id="701" r:id="rId36"/>
    <p:sldId id="708" r:id="rId37"/>
    <p:sldId id="702" r:id="rId38"/>
    <p:sldId id="703" r:id="rId39"/>
    <p:sldId id="704" r:id="rId40"/>
    <p:sldId id="707" r:id="rId41"/>
    <p:sldId id="705" r:id="rId42"/>
    <p:sldId id="709" r:id="rId43"/>
    <p:sldId id="710" r:id="rId44"/>
    <p:sldId id="711" r:id="rId45"/>
    <p:sldId id="713" r:id="rId46"/>
    <p:sldId id="714" r:id="rId47"/>
    <p:sldId id="712" r:id="rId48"/>
    <p:sldId id="715" r:id="rId49"/>
    <p:sldId id="716" r:id="rId50"/>
    <p:sldId id="454" r:id="rId51"/>
    <p:sldId id="455" r:id="rId52"/>
  </p:sldIdLst>
  <p:sldSz cx="12192000" cy="6858000"/>
  <p:notesSz cx="7099300" cy="10234613"/>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A1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16"/>
    <p:restoredTop sz="79864"/>
  </p:normalViewPr>
  <p:slideViewPr>
    <p:cSldViewPr snapToGrid="0" snapToObjects="1">
      <p:cViewPr varScale="1">
        <p:scale>
          <a:sx n="128" d="100"/>
          <a:sy n="128" d="100"/>
        </p:scale>
        <p:origin x="2120"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JP"/>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57CA7117-360B-1E47-8818-A450BACC83CB}" type="datetimeFigureOut">
              <a:rPr lang="en-JP" smtClean="0"/>
              <a:t>06/11/2024</a:t>
            </a:fld>
            <a:endParaRPr lang="en-JP"/>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JP"/>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JP"/>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963E324-8BBC-3A41-8F02-3E6E0BA94719}" type="slidenum">
              <a:rPr lang="en-JP" smtClean="0"/>
              <a:t>‹#›</a:t>
            </a:fld>
            <a:endParaRPr lang="en-JP"/>
          </a:p>
        </p:txBody>
      </p:sp>
    </p:spTree>
    <p:extLst>
      <p:ext uri="{BB962C8B-B14F-4D97-AF65-F5344CB8AC3E}">
        <p14:creationId xmlns:p14="http://schemas.microsoft.com/office/powerpoint/2010/main" val="3837180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Collaboration presentation</a:t>
            </a:r>
          </a:p>
          <a:p>
            <a:r>
              <a:rPr lang="en-US" sz="1200" dirty="0"/>
              <a:t>UPM – already talk about connection (MySQL + PHP)</a:t>
            </a:r>
          </a:p>
          <a:p>
            <a:r>
              <a:rPr lang="en-US" sz="1200" dirty="0"/>
              <a:t>Student can show project (HTML, CSS) and also the connection -&gt; idea for SIT student to do final project (UPM student emphasize on CRUD, technological points – knowledge up to our 10</a:t>
            </a:r>
            <a:r>
              <a:rPr lang="en-US" sz="1200" baseline="30000" dirty="0"/>
              <a:t>th</a:t>
            </a:r>
            <a:r>
              <a:rPr lang="en-US" sz="1200" dirty="0"/>
              <a:t> week)</a:t>
            </a:r>
          </a:p>
          <a:p>
            <a:endParaRPr lang="en-US" sz="1200" dirty="0"/>
          </a:p>
          <a:p>
            <a:r>
              <a:rPr lang="en-US" sz="1200" dirty="0"/>
              <a:t>SIT student – present </a:t>
            </a:r>
            <a:r>
              <a:rPr lang="en-US" sz="1200" b="1" dirty="0"/>
              <a:t>HTML , CSS, bootstrap, comment on Design of UPM projects</a:t>
            </a:r>
          </a:p>
          <a:p>
            <a:endParaRPr lang="en-US" sz="1200" b="1" dirty="0"/>
          </a:p>
          <a:p>
            <a:r>
              <a:rPr lang="en-US" sz="1200" b="1" dirty="0"/>
              <a:t>In the future we can add more</a:t>
            </a:r>
          </a:p>
          <a:p>
            <a:endParaRPr lang="en-US" sz="1200" b="1" dirty="0"/>
          </a:p>
          <a:p>
            <a:r>
              <a:rPr lang="en-US" sz="1200" b="1" dirty="0"/>
              <a:t>Class time at UPM</a:t>
            </a:r>
          </a:p>
          <a:p>
            <a:r>
              <a:rPr lang="en-US" sz="1200" b="1" dirty="0"/>
              <a:t>Group1: Monday 2-4pm, Tuesday 2-5pm (no experience group)</a:t>
            </a:r>
          </a:p>
          <a:p>
            <a:endParaRPr lang="en-US" sz="1200" b="1" dirty="0"/>
          </a:p>
          <a:p>
            <a:r>
              <a:rPr lang="en-US" sz="1200" b="1" dirty="0"/>
              <a:t>Group2: Thursday 2-5pm, Friday 9-11am </a:t>
            </a:r>
          </a:p>
          <a:p>
            <a:endParaRPr lang="en-US" sz="1200" b="1" dirty="0"/>
          </a:p>
          <a:p>
            <a:r>
              <a:rPr lang="en-US" sz="1200" b="1" dirty="0"/>
              <a:t>SIT</a:t>
            </a:r>
          </a:p>
          <a:p>
            <a:r>
              <a:rPr lang="en-US" sz="1200" b="1" dirty="0"/>
              <a:t>Thursday 9-12:30 JST (-&gt; 8-11:30)</a:t>
            </a:r>
          </a:p>
          <a:p>
            <a:endParaRPr lang="en-US" sz="1200" b="1" dirty="0"/>
          </a:p>
          <a:p>
            <a:r>
              <a:rPr lang="en-US" sz="1200" b="1" dirty="0"/>
              <a:t>Think about arrange extra class for COIL (maybe after 6pm or during lunch break in Japan)</a:t>
            </a:r>
          </a:p>
          <a:p>
            <a:endParaRPr lang="en-US" sz="1200" b="1" dirty="0"/>
          </a:p>
          <a:p>
            <a:r>
              <a:rPr lang="en-US" sz="1200" b="1" dirty="0"/>
              <a:t>Next mtg – FRI 14 Apr 11:30 (Malaysia time)</a:t>
            </a:r>
          </a:p>
          <a:p>
            <a:endParaRPr lang="en-US" sz="1200" b="1" dirty="0"/>
          </a:p>
          <a:p>
            <a:endParaRPr lang="en-US" sz="1200" b="1" dirty="0"/>
          </a:p>
        </p:txBody>
      </p:sp>
      <p:sp>
        <p:nvSpPr>
          <p:cNvPr id="4" name="Slide Number Placeholder 3"/>
          <p:cNvSpPr>
            <a:spLocks noGrp="1"/>
          </p:cNvSpPr>
          <p:nvPr>
            <p:ph type="sldNum" sz="quarter" idx="5"/>
          </p:nvPr>
        </p:nvSpPr>
        <p:spPr/>
        <p:txBody>
          <a:bodyPr/>
          <a:lstStyle/>
          <a:p>
            <a:fld id="{7963E324-8BBC-3A41-8F02-3E6E0BA94719}" type="slidenum">
              <a:rPr lang="en-JP" smtClean="0"/>
              <a:t>2</a:t>
            </a:fld>
            <a:endParaRPr lang="en-JP"/>
          </a:p>
        </p:txBody>
      </p:sp>
    </p:spTree>
    <p:extLst>
      <p:ext uri="{BB962C8B-B14F-4D97-AF65-F5344CB8AC3E}">
        <p14:creationId xmlns:p14="http://schemas.microsoft.com/office/powerpoint/2010/main" val="2904415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In this example, if the condition $number &gt; 5 is true, it will display the message "Number is greater than 5." However, if the condition is false, it will display the message "Number is not greater than 5." The die() function is then called to terminate the script immediately. As a result, the code after the die() function call will not be executed.</a:t>
            </a:r>
          </a:p>
          <a:p>
            <a:pPr algn="l"/>
            <a:r>
              <a:rPr lang="en-US" b="0" i="0" dirty="0">
                <a:solidFill>
                  <a:srgbClr val="374151"/>
                </a:solidFill>
                <a:effectLst/>
                <a:latin typeface="Söhne"/>
              </a:rPr>
              <a:t>It's worth mentioning that using die() or exit() functions should be used judiciously and primarily for error handling or exceptional situations, as abruptly terminating the script may not allow for proper cleanup or graceful handling of the situation.</a:t>
            </a:r>
          </a:p>
          <a:p>
            <a:endParaRPr lang="en-US" dirty="0"/>
          </a:p>
        </p:txBody>
      </p:sp>
      <p:sp>
        <p:nvSpPr>
          <p:cNvPr id="4" name="Slide Number Placeholder 3"/>
          <p:cNvSpPr>
            <a:spLocks noGrp="1"/>
          </p:cNvSpPr>
          <p:nvPr>
            <p:ph type="sldNum" sz="quarter" idx="5"/>
          </p:nvPr>
        </p:nvSpPr>
        <p:spPr/>
        <p:txBody>
          <a:bodyPr/>
          <a:lstStyle/>
          <a:p>
            <a:fld id="{7963E324-8BBC-3A41-8F02-3E6E0BA94719}" type="slidenum">
              <a:rPr lang="en-JP" smtClean="0"/>
              <a:t>37</a:t>
            </a:fld>
            <a:endParaRPr lang="en-JP"/>
          </a:p>
        </p:txBody>
      </p:sp>
    </p:spTree>
    <p:extLst>
      <p:ext uri="{BB962C8B-B14F-4D97-AF65-F5344CB8AC3E}">
        <p14:creationId xmlns:p14="http://schemas.microsoft.com/office/powerpoint/2010/main" val="1499026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7963E324-8BBC-3A41-8F02-3E6E0BA94719}" type="slidenum">
              <a:rPr lang="en-JP" smtClean="0"/>
              <a:t>50</a:t>
            </a:fld>
            <a:endParaRPr lang="en-JP"/>
          </a:p>
        </p:txBody>
      </p:sp>
    </p:spTree>
    <p:extLst>
      <p:ext uri="{BB962C8B-B14F-4D97-AF65-F5344CB8AC3E}">
        <p14:creationId xmlns:p14="http://schemas.microsoft.com/office/powerpoint/2010/main" val="1058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https://www.w3schools.com/php/php_oop_what_is.asp</a:t>
            </a:r>
          </a:p>
        </p:txBody>
      </p:sp>
      <p:sp>
        <p:nvSpPr>
          <p:cNvPr id="4" name="Slide Number Placeholder 3"/>
          <p:cNvSpPr>
            <a:spLocks noGrp="1"/>
          </p:cNvSpPr>
          <p:nvPr>
            <p:ph type="sldNum" sz="quarter" idx="5"/>
          </p:nvPr>
        </p:nvSpPr>
        <p:spPr/>
        <p:txBody>
          <a:bodyPr/>
          <a:lstStyle/>
          <a:p>
            <a:fld id="{7963E324-8BBC-3A41-8F02-3E6E0BA94719}" type="slidenum">
              <a:rPr lang="en-JP" smtClean="0"/>
              <a:t>9</a:t>
            </a:fld>
            <a:endParaRPr lang="en-JP"/>
          </a:p>
        </p:txBody>
      </p:sp>
    </p:spTree>
    <p:extLst>
      <p:ext uri="{BB962C8B-B14F-4D97-AF65-F5344CB8AC3E}">
        <p14:creationId xmlns:p14="http://schemas.microsoft.com/office/powerpoint/2010/main" val="2261647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In this example:</a:t>
            </a:r>
          </a:p>
          <a:p>
            <a:pPr algn="l">
              <a:buFont typeface="Arial" panose="020B0604020202020204" pitchFamily="34" charset="0"/>
              <a:buChar char="•"/>
            </a:pPr>
            <a:r>
              <a:rPr lang="en-US" b="0" i="0" dirty="0">
                <a:solidFill>
                  <a:srgbClr val="374151"/>
                </a:solidFill>
                <a:effectLst/>
                <a:latin typeface="Söhne"/>
              </a:rPr>
              <a:t>We define a class called Car with properties $brand and $color, and a method </a:t>
            </a:r>
            <a:r>
              <a:rPr lang="en-US" b="0" i="0" dirty="0" err="1">
                <a:solidFill>
                  <a:srgbClr val="374151"/>
                </a:solidFill>
                <a:effectLst/>
                <a:latin typeface="Söhne"/>
              </a:rPr>
              <a:t>startEngine</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We create an object $</a:t>
            </a:r>
            <a:r>
              <a:rPr lang="en-US" b="0" i="0" dirty="0" err="1">
                <a:solidFill>
                  <a:srgbClr val="374151"/>
                </a:solidFill>
                <a:effectLst/>
                <a:latin typeface="Söhne"/>
              </a:rPr>
              <a:t>myCar</a:t>
            </a:r>
            <a:r>
              <a:rPr lang="en-US" b="0" i="0" dirty="0">
                <a:solidFill>
                  <a:srgbClr val="374151"/>
                </a:solidFill>
                <a:effectLst/>
                <a:latin typeface="Söhne"/>
              </a:rPr>
              <a:t> using the Car class.</a:t>
            </a:r>
          </a:p>
          <a:p>
            <a:pPr algn="l">
              <a:buFont typeface="Arial" panose="020B0604020202020204" pitchFamily="34" charset="0"/>
              <a:buChar char="•"/>
            </a:pPr>
            <a:r>
              <a:rPr lang="en-US" b="0" i="0" dirty="0">
                <a:solidFill>
                  <a:srgbClr val="374151"/>
                </a:solidFill>
                <a:effectLst/>
                <a:latin typeface="Söhne"/>
              </a:rPr>
              <a:t>We assign values to the object's properties using the arrow operator (-&gt;).</a:t>
            </a:r>
          </a:p>
          <a:p>
            <a:pPr algn="l">
              <a:buFont typeface="Arial" panose="020B0604020202020204" pitchFamily="34" charset="0"/>
              <a:buChar char="•"/>
            </a:pPr>
            <a:r>
              <a:rPr lang="en-US" b="0" i="0" dirty="0">
                <a:solidFill>
                  <a:srgbClr val="374151"/>
                </a:solidFill>
                <a:effectLst/>
                <a:latin typeface="Söhne"/>
              </a:rPr>
              <a:t>We invoke the object's method using the arrow operator (-&gt;).</a:t>
            </a:r>
          </a:p>
          <a:p>
            <a:pPr algn="l"/>
            <a:r>
              <a:rPr lang="en-US" b="0" i="0" dirty="0">
                <a:solidFill>
                  <a:srgbClr val="374151"/>
                </a:solidFill>
                <a:effectLst/>
                <a:latin typeface="Söhne"/>
              </a:rPr>
              <a:t>When running this code, it would output: "The Toyota car with color Red is starting the engine."</a:t>
            </a:r>
          </a:p>
          <a:p>
            <a:endParaRPr lang="en-US" dirty="0"/>
          </a:p>
        </p:txBody>
      </p:sp>
      <p:sp>
        <p:nvSpPr>
          <p:cNvPr id="4" name="Slide Number Placeholder 3"/>
          <p:cNvSpPr>
            <a:spLocks noGrp="1"/>
          </p:cNvSpPr>
          <p:nvPr>
            <p:ph type="sldNum" sz="quarter" idx="5"/>
          </p:nvPr>
        </p:nvSpPr>
        <p:spPr/>
        <p:txBody>
          <a:bodyPr/>
          <a:lstStyle/>
          <a:p>
            <a:fld id="{7963E324-8BBC-3A41-8F02-3E6E0BA94719}" type="slidenum">
              <a:rPr lang="en-JP" smtClean="0"/>
              <a:t>10</a:t>
            </a:fld>
            <a:endParaRPr lang="en-JP"/>
          </a:p>
        </p:txBody>
      </p:sp>
    </p:spTree>
    <p:extLst>
      <p:ext uri="{BB962C8B-B14F-4D97-AF65-F5344CB8AC3E}">
        <p14:creationId xmlns:p14="http://schemas.microsoft.com/office/powerpoint/2010/main" val="3925973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In this example:</a:t>
            </a:r>
          </a:p>
          <a:p>
            <a:pPr algn="l">
              <a:buFont typeface="Arial" panose="020B0604020202020204" pitchFamily="34" charset="0"/>
              <a:buChar char="•"/>
            </a:pPr>
            <a:r>
              <a:rPr lang="en-US" b="0" i="0" dirty="0">
                <a:solidFill>
                  <a:srgbClr val="374151"/>
                </a:solidFill>
                <a:effectLst/>
                <a:latin typeface="Söhne"/>
              </a:rPr>
              <a:t>We define a class called Car with properties $brand and $color, and two methods </a:t>
            </a:r>
            <a:r>
              <a:rPr lang="en-US" b="0" i="0" dirty="0" err="1">
                <a:solidFill>
                  <a:srgbClr val="374151"/>
                </a:solidFill>
                <a:effectLst/>
                <a:latin typeface="Söhne"/>
              </a:rPr>
              <a:t>setColor</a:t>
            </a:r>
            <a:r>
              <a:rPr lang="en-US" b="0" i="0" dirty="0">
                <a:solidFill>
                  <a:srgbClr val="374151"/>
                </a:solidFill>
                <a:effectLst/>
                <a:latin typeface="Söhne"/>
              </a:rPr>
              <a:t>() and </a:t>
            </a:r>
            <a:r>
              <a:rPr lang="en-US" b="0" i="0" dirty="0" err="1">
                <a:solidFill>
                  <a:srgbClr val="374151"/>
                </a:solidFill>
                <a:effectLst/>
                <a:latin typeface="Söhne"/>
              </a:rPr>
              <a:t>getColor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 </a:t>
            </a:r>
            <a:r>
              <a:rPr lang="en-US" b="0" i="0" dirty="0" err="1">
                <a:solidFill>
                  <a:srgbClr val="374151"/>
                </a:solidFill>
                <a:effectLst/>
                <a:latin typeface="Söhne"/>
              </a:rPr>
              <a:t>setColor</a:t>
            </a:r>
            <a:r>
              <a:rPr lang="en-US" b="0" i="0" dirty="0">
                <a:solidFill>
                  <a:srgbClr val="374151"/>
                </a:solidFill>
                <a:effectLst/>
                <a:latin typeface="Söhne"/>
              </a:rPr>
              <a:t>() method sets the value of the $color property.</a:t>
            </a:r>
          </a:p>
          <a:p>
            <a:pPr algn="l">
              <a:buFont typeface="Arial" panose="020B0604020202020204" pitchFamily="34" charset="0"/>
              <a:buChar char="•"/>
            </a:pPr>
            <a:r>
              <a:rPr lang="en-US" b="0" i="0" dirty="0">
                <a:solidFill>
                  <a:srgbClr val="374151"/>
                </a:solidFill>
                <a:effectLst/>
                <a:latin typeface="Söhne"/>
              </a:rPr>
              <a:t>The </a:t>
            </a:r>
            <a:r>
              <a:rPr lang="en-US" b="0" i="0" dirty="0" err="1">
                <a:solidFill>
                  <a:srgbClr val="374151"/>
                </a:solidFill>
                <a:effectLst/>
                <a:latin typeface="Söhne"/>
              </a:rPr>
              <a:t>getColor</a:t>
            </a:r>
            <a:r>
              <a:rPr lang="en-US" b="0" i="0" dirty="0">
                <a:solidFill>
                  <a:srgbClr val="374151"/>
                </a:solidFill>
                <a:effectLst/>
                <a:latin typeface="Söhne"/>
              </a:rPr>
              <a:t>() method retrieves the value of the $color property.</a:t>
            </a:r>
          </a:p>
          <a:p>
            <a:pPr algn="l">
              <a:buFont typeface="Arial" panose="020B0604020202020204" pitchFamily="34" charset="0"/>
              <a:buChar char="•"/>
            </a:pPr>
            <a:r>
              <a:rPr lang="en-US" b="0" i="0" dirty="0">
                <a:solidFill>
                  <a:srgbClr val="374151"/>
                </a:solidFill>
                <a:effectLst/>
                <a:latin typeface="Söhne"/>
              </a:rPr>
              <a:t>We create an object $</a:t>
            </a:r>
            <a:r>
              <a:rPr lang="en-US" b="0" i="0" dirty="0" err="1">
                <a:solidFill>
                  <a:srgbClr val="374151"/>
                </a:solidFill>
                <a:effectLst/>
                <a:latin typeface="Söhne"/>
              </a:rPr>
              <a:t>myCar</a:t>
            </a:r>
            <a:r>
              <a:rPr lang="en-US" b="0" i="0" dirty="0">
                <a:solidFill>
                  <a:srgbClr val="374151"/>
                </a:solidFill>
                <a:effectLst/>
                <a:latin typeface="Söhne"/>
              </a:rPr>
              <a:t> using the Car class.</a:t>
            </a:r>
          </a:p>
          <a:p>
            <a:pPr algn="l">
              <a:buFont typeface="Arial" panose="020B0604020202020204" pitchFamily="34" charset="0"/>
              <a:buChar char="•"/>
            </a:pPr>
            <a:r>
              <a:rPr lang="en-US" b="0" i="0" dirty="0">
                <a:solidFill>
                  <a:srgbClr val="374151"/>
                </a:solidFill>
                <a:effectLst/>
                <a:latin typeface="Söhne"/>
              </a:rPr>
              <a:t>We set the color of the car using the </a:t>
            </a:r>
            <a:r>
              <a:rPr lang="en-US" b="0" i="0" dirty="0" err="1">
                <a:solidFill>
                  <a:srgbClr val="374151"/>
                </a:solidFill>
                <a:effectLst/>
                <a:latin typeface="Söhne"/>
              </a:rPr>
              <a:t>setColor</a:t>
            </a:r>
            <a:r>
              <a:rPr lang="en-US" b="0" i="0" dirty="0">
                <a:solidFill>
                  <a:srgbClr val="374151"/>
                </a:solidFill>
                <a:effectLst/>
                <a:latin typeface="Söhne"/>
              </a:rPr>
              <a:t>() method.</a:t>
            </a:r>
          </a:p>
          <a:p>
            <a:pPr algn="l">
              <a:buFont typeface="Arial" panose="020B0604020202020204" pitchFamily="34" charset="0"/>
              <a:buChar char="•"/>
            </a:pPr>
            <a:r>
              <a:rPr lang="en-US" b="0" i="0" dirty="0">
                <a:solidFill>
                  <a:srgbClr val="374151"/>
                </a:solidFill>
                <a:effectLst/>
                <a:latin typeface="Söhne"/>
              </a:rPr>
              <a:t>We retrieve the color of the car using the </a:t>
            </a:r>
            <a:r>
              <a:rPr lang="en-US" b="0" i="0" dirty="0" err="1">
                <a:solidFill>
                  <a:srgbClr val="374151"/>
                </a:solidFill>
                <a:effectLst/>
                <a:latin typeface="Söhne"/>
              </a:rPr>
              <a:t>getColor</a:t>
            </a:r>
            <a:r>
              <a:rPr lang="en-US" b="0" i="0" dirty="0">
                <a:solidFill>
                  <a:srgbClr val="374151"/>
                </a:solidFill>
                <a:effectLst/>
                <a:latin typeface="Söhne"/>
              </a:rPr>
              <a:t>() method and display it.</a:t>
            </a:r>
          </a:p>
          <a:p>
            <a:pPr algn="l"/>
            <a:r>
              <a:rPr lang="en-US" b="0" i="0" dirty="0">
                <a:solidFill>
                  <a:srgbClr val="374151"/>
                </a:solidFill>
                <a:effectLst/>
                <a:latin typeface="Söhne"/>
              </a:rPr>
              <a:t>When running this code, it would output: "The color of the car is Red."</a:t>
            </a:r>
          </a:p>
          <a:p>
            <a:endParaRPr lang="en-US" dirty="0"/>
          </a:p>
        </p:txBody>
      </p:sp>
      <p:sp>
        <p:nvSpPr>
          <p:cNvPr id="4" name="Slide Number Placeholder 3"/>
          <p:cNvSpPr>
            <a:spLocks noGrp="1"/>
          </p:cNvSpPr>
          <p:nvPr>
            <p:ph type="sldNum" sz="quarter" idx="5"/>
          </p:nvPr>
        </p:nvSpPr>
        <p:spPr/>
        <p:txBody>
          <a:bodyPr/>
          <a:lstStyle/>
          <a:p>
            <a:fld id="{7963E324-8BBC-3A41-8F02-3E6E0BA94719}" type="slidenum">
              <a:rPr lang="en-JP" smtClean="0"/>
              <a:t>12</a:t>
            </a:fld>
            <a:endParaRPr lang="en-JP"/>
          </a:p>
        </p:txBody>
      </p:sp>
    </p:spTree>
    <p:extLst>
      <p:ext uri="{BB962C8B-B14F-4D97-AF65-F5344CB8AC3E}">
        <p14:creationId xmlns:p14="http://schemas.microsoft.com/office/powerpoint/2010/main" val="3191291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Working with Objects in PHP:</a:t>
            </a:r>
          </a:p>
          <a:p>
            <a:endParaRPr lang="en-US" dirty="0"/>
          </a:p>
          <a:p>
            <a:r>
              <a:rPr lang="en-US" dirty="0"/>
              <a:t>In PHP, working with objects involves creating instances of classes and interacting with their properties and methods. Here's an overview of the basic concepts:</a:t>
            </a:r>
          </a:p>
          <a:p>
            <a:endParaRPr lang="en-US" dirty="0"/>
          </a:p>
          <a:p>
            <a:r>
              <a:rPr lang="en-US" dirty="0"/>
              <a:t>1. Creating Objects:</a:t>
            </a:r>
          </a:p>
          <a:p>
            <a:r>
              <a:rPr lang="en-US" dirty="0"/>
              <a:t>- Objects are instances of classes, created using the `new` keyword followed by the class name.</a:t>
            </a:r>
          </a:p>
          <a:p>
            <a:r>
              <a:rPr lang="en-US" dirty="0"/>
              <a:t>- The process of creating an object is called instantiation.</a:t>
            </a:r>
          </a:p>
          <a:p>
            <a:r>
              <a:rPr lang="en-US" dirty="0"/>
              <a:t>- Example: `$object = new </a:t>
            </a:r>
            <a:r>
              <a:rPr lang="en-US" dirty="0" err="1"/>
              <a:t>ClassName</a:t>
            </a:r>
            <a:r>
              <a:rPr lang="en-US" dirty="0"/>
              <a:t>();`</a:t>
            </a:r>
          </a:p>
          <a:p>
            <a:endParaRPr lang="en-US" dirty="0"/>
          </a:p>
          <a:p>
            <a:r>
              <a:rPr lang="en-US" dirty="0"/>
              <a:t>2. Accessing Object Properties:</a:t>
            </a:r>
          </a:p>
          <a:p>
            <a:r>
              <a:rPr lang="en-US" dirty="0"/>
              <a:t>- Object properties hold data specific to each object.</a:t>
            </a:r>
          </a:p>
          <a:p>
            <a:r>
              <a:rPr lang="en-US" dirty="0"/>
              <a:t>- Properties are accessed using the object instance followed by the arrow operator (`-&gt;`) and the property name.</a:t>
            </a:r>
          </a:p>
          <a:p>
            <a:r>
              <a:rPr lang="en-US" dirty="0"/>
              <a:t>- Example: `$object-&gt;</a:t>
            </a:r>
            <a:r>
              <a:rPr lang="en-US" dirty="0" err="1"/>
              <a:t>propertyName</a:t>
            </a:r>
            <a:r>
              <a:rPr lang="en-US" dirty="0"/>
              <a:t> = "value";`</a:t>
            </a:r>
          </a:p>
          <a:p>
            <a:endParaRPr lang="en-US" dirty="0"/>
          </a:p>
          <a:p>
            <a:r>
              <a:rPr lang="en-US" dirty="0"/>
              <a:t>3. Calling Object Methods:</a:t>
            </a:r>
          </a:p>
          <a:p>
            <a:r>
              <a:rPr lang="en-US" dirty="0"/>
              <a:t>- Object methods are functions defined within a class that perform actions or operations.</a:t>
            </a:r>
          </a:p>
          <a:p>
            <a:r>
              <a:rPr lang="en-US" dirty="0"/>
              <a:t>- Methods are invoked using the object instance followed by the arrow operator (`-&gt;`) and the method name, optionally with parentheses if the method accepts arguments.</a:t>
            </a:r>
          </a:p>
          <a:p>
            <a:r>
              <a:rPr lang="en-US" dirty="0"/>
              <a:t>- Example: `$object-&gt;</a:t>
            </a:r>
            <a:r>
              <a:rPr lang="en-US" dirty="0" err="1"/>
              <a:t>methodName</a:t>
            </a:r>
            <a:r>
              <a:rPr lang="en-US" dirty="0"/>
              <a:t>();`</a:t>
            </a:r>
          </a:p>
          <a:p>
            <a:endParaRPr lang="en-US" dirty="0"/>
          </a:p>
          <a:p>
            <a:r>
              <a:rPr lang="en-US" dirty="0"/>
              <a:t>In summary, working with objects in PHP involves creating instances of classes, accessing object properties using the arrow operator (`-&gt;`), and invoking object methods using the same operator. Objects encapsulate data and behavior, allowing you to create reusable and modular code.</a:t>
            </a:r>
          </a:p>
        </p:txBody>
      </p:sp>
      <p:sp>
        <p:nvSpPr>
          <p:cNvPr id="4" name="Slide Number Placeholder 3"/>
          <p:cNvSpPr>
            <a:spLocks noGrp="1"/>
          </p:cNvSpPr>
          <p:nvPr>
            <p:ph type="sldNum" sz="quarter" idx="5"/>
          </p:nvPr>
        </p:nvSpPr>
        <p:spPr/>
        <p:txBody>
          <a:bodyPr/>
          <a:lstStyle/>
          <a:p>
            <a:fld id="{7963E324-8BBC-3A41-8F02-3E6E0BA94719}" type="slidenum">
              <a:rPr lang="en-JP" smtClean="0"/>
              <a:t>15</a:t>
            </a:fld>
            <a:endParaRPr lang="en-JP"/>
          </a:p>
        </p:txBody>
      </p:sp>
    </p:spTree>
    <p:extLst>
      <p:ext uri="{BB962C8B-B14F-4D97-AF65-F5344CB8AC3E}">
        <p14:creationId xmlns:p14="http://schemas.microsoft.com/office/powerpoint/2010/main" val="2787014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Working with Objects in PHP:</a:t>
            </a:r>
          </a:p>
          <a:p>
            <a:endParaRPr lang="en-US" dirty="0"/>
          </a:p>
          <a:p>
            <a:r>
              <a:rPr lang="en-US" dirty="0"/>
              <a:t>In PHP, working with objects involves creating instances of classes and interacting with their properties and methods. Here's an overview of the basic concepts:</a:t>
            </a:r>
          </a:p>
          <a:p>
            <a:endParaRPr lang="en-US" dirty="0"/>
          </a:p>
          <a:p>
            <a:r>
              <a:rPr lang="en-US" dirty="0"/>
              <a:t>1. Creating Objects:</a:t>
            </a:r>
          </a:p>
          <a:p>
            <a:r>
              <a:rPr lang="en-US" dirty="0"/>
              <a:t>- Objects are instances of classes, created using the `new` keyword followed by the class name.</a:t>
            </a:r>
          </a:p>
          <a:p>
            <a:r>
              <a:rPr lang="en-US" dirty="0"/>
              <a:t>- The process of creating an object is called instantiation.</a:t>
            </a:r>
          </a:p>
          <a:p>
            <a:r>
              <a:rPr lang="en-US" dirty="0"/>
              <a:t>- Example: `$object = new </a:t>
            </a:r>
            <a:r>
              <a:rPr lang="en-US" dirty="0" err="1"/>
              <a:t>ClassName</a:t>
            </a:r>
            <a:r>
              <a:rPr lang="en-US" dirty="0"/>
              <a:t>();`</a:t>
            </a:r>
          </a:p>
          <a:p>
            <a:endParaRPr lang="en-US" dirty="0"/>
          </a:p>
          <a:p>
            <a:r>
              <a:rPr lang="en-US" dirty="0"/>
              <a:t>2. Accessing Object Properties:</a:t>
            </a:r>
          </a:p>
          <a:p>
            <a:r>
              <a:rPr lang="en-US" dirty="0"/>
              <a:t>- Object properties hold data specific to each object.</a:t>
            </a:r>
          </a:p>
          <a:p>
            <a:r>
              <a:rPr lang="en-US" dirty="0"/>
              <a:t>- Properties are accessed using the object instance followed by the arrow operator (`-&gt;`) and the property name.</a:t>
            </a:r>
          </a:p>
          <a:p>
            <a:r>
              <a:rPr lang="en-US" dirty="0"/>
              <a:t>- Example: `$object-&gt;</a:t>
            </a:r>
            <a:r>
              <a:rPr lang="en-US" dirty="0" err="1"/>
              <a:t>propertyName</a:t>
            </a:r>
            <a:r>
              <a:rPr lang="en-US" dirty="0"/>
              <a:t> = "value";`</a:t>
            </a:r>
          </a:p>
          <a:p>
            <a:endParaRPr lang="en-US" dirty="0"/>
          </a:p>
          <a:p>
            <a:r>
              <a:rPr lang="en-US" dirty="0"/>
              <a:t>3. Calling Object Methods:</a:t>
            </a:r>
          </a:p>
          <a:p>
            <a:r>
              <a:rPr lang="en-US" dirty="0"/>
              <a:t>- Object methods are functions defined within a class that perform actions or operations.</a:t>
            </a:r>
          </a:p>
          <a:p>
            <a:r>
              <a:rPr lang="en-US" dirty="0"/>
              <a:t>- Methods are invoked using the object instance followed by the arrow operator (`-&gt;`) and the method name, optionally with parentheses if the method accepts arguments.</a:t>
            </a:r>
          </a:p>
          <a:p>
            <a:r>
              <a:rPr lang="en-US" dirty="0"/>
              <a:t>- Example: `$object-&gt;</a:t>
            </a:r>
            <a:r>
              <a:rPr lang="en-US" dirty="0" err="1"/>
              <a:t>methodName</a:t>
            </a:r>
            <a:r>
              <a:rPr lang="en-US" dirty="0"/>
              <a:t>();`</a:t>
            </a:r>
          </a:p>
          <a:p>
            <a:endParaRPr lang="en-US" dirty="0"/>
          </a:p>
          <a:p>
            <a:r>
              <a:rPr lang="en-US" dirty="0"/>
              <a:t>In summary, working with objects in PHP involves creating instances of classes, accessing object properties using the arrow operator (`-&gt;`), and invoking object methods using the same operator. Objects encapsulate data and behavior, allowing you to create reusable and modular code.</a:t>
            </a:r>
          </a:p>
        </p:txBody>
      </p:sp>
      <p:sp>
        <p:nvSpPr>
          <p:cNvPr id="4" name="Slide Number Placeholder 3"/>
          <p:cNvSpPr>
            <a:spLocks noGrp="1"/>
          </p:cNvSpPr>
          <p:nvPr>
            <p:ph type="sldNum" sz="quarter" idx="5"/>
          </p:nvPr>
        </p:nvSpPr>
        <p:spPr/>
        <p:txBody>
          <a:bodyPr/>
          <a:lstStyle/>
          <a:p>
            <a:fld id="{7963E324-8BBC-3A41-8F02-3E6E0BA94719}" type="slidenum">
              <a:rPr lang="en-JP" smtClean="0"/>
              <a:t>16</a:t>
            </a:fld>
            <a:endParaRPr lang="en-JP"/>
          </a:p>
        </p:txBody>
      </p:sp>
    </p:spTree>
    <p:extLst>
      <p:ext uri="{BB962C8B-B14F-4D97-AF65-F5344CB8AC3E}">
        <p14:creationId xmlns:p14="http://schemas.microsoft.com/office/powerpoint/2010/main" val="1981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In this example:</a:t>
            </a:r>
          </a:p>
          <a:p>
            <a:pPr algn="l">
              <a:buFont typeface="Arial" panose="020B0604020202020204" pitchFamily="34" charset="0"/>
              <a:buChar char="•"/>
            </a:pPr>
            <a:r>
              <a:rPr lang="en-US" b="0" i="0" dirty="0">
                <a:solidFill>
                  <a:srgbClr val="374151"/>
                </a:solidFill>
                <a:effectLst/>
                <a:latin typeface="Söhne"/>
              </a:rPr>
              <a:t>We define a class Example with a private property $name.</a:t>
            </a:r>
          </a:p>
          <a:p>
            <a:pPr algn="l">
              <a:buFont typeface="Arial" panose="020B0604020202020204" pitchFamily="34" charset="0"/>
              <a:buChar char="•"/>
            </a:pPr>
            <a:r>
              <a:rPr lang="en-US" b="0" i="0" dirty="0">
                <a:solidFill>
                  <a:srgbClr val="374151"/>
                </a:solidFill>
                <a:effectLst/>
                <a:latin typeface="Söhne"/>
              </a:rPr>
              <a:t>The </a:t>
            </a:r>
            <a:r>
              <a:rPr lang="en-US" b="0" i="0" dirty="0" err="1">
                <a:solidFill>
                  <a:srgbClr val="374151"/>
                </a:solidFill>
                <a:effectLst/>
                <a:latin typeface="Söhne"/>
              </a:rPr>
              <a:t>setName</a:t>
            </a:r>
            <a:r>
              <a:rPr lang="en-US" b="0" i="0" dirty="0">
                <a:solidFill>
                  <a:srgbClr val="374151"/>
                </a:solidFill>
                <a:effectLst/>
                <a:latin typeface="Söhne"/>
              </a:rPr>
              <a:t>() method takes a parameter and assigns its value to the $name property of the object. Here, $this is used to refer to the current object instance.</a:t>
            </a:r>
          </a:p>
          <a:p>
            <a:pPr algn="l">
              <a:buFont typeface="Arial" panose="020B0604020202020204" pitchFamily="34" charset="0"/>
              <a:buChar char="•"/>
            </a:pPr>
            <a:r>
              <a:rPr lang="en-US" b="0" i="0" dirty="0">
                <a:solidFill>
                  <a:srgbClr val="374151"/>
                </a:solidFill>
                <a:effectLst/>
                <a:latin typeface="Söhne"/>
              </a:rPr>
              <a:t>The </a:t>
            </a:r>
            <a:r>
              <a:rPr lang="en-US" b="0" i="0" dirty="0" err="1">
                <a:solidFill>
                  <a:srgbClr val="374151"/>
                </a:solidFill>
                <a:effectLst/>
                <a:latin typeface="Söhne"/>
              </a:rPr>
              <a:t>sayHello</a:t>
            </a:r>
            <a:r>
              <a:rPr lang="en-US" b="0" i="0" dirty="0">
                <a:solidFill>
                  <a:srgbClr val="374151"/>
                </a:solidFill>
                <a:effectLst/>
                <a:latin typeface="Söhne"/>
              </a:rPr>
              <a:t>() method uses $this-&gt;name to access the $name property of the object and display a greeting message.</a:t>
            </a:r>
          </a:p>
          <a:p>
            <a:pPr algn="l">
              <a:buFont typeface="Arial" panose="020B0604020202020204" pitchFamily="34" charset="0"/>
              <a:buChar char="•"/>
            </a:pPr>
            <a:r>
              <a:rPr lang="en-US" b="0" i="0" dirty="0">
                <a:solidFill>
                  <a:srgbClr val="374151"/>
                </a:solidFill>
                <a:effectLst/>
                <a:latin typeface="Söhne"/>
              </a:rPr>
              <a:t>We create an object $example of the Example class.</a:t>
            </a:r>
          </a:p>
          <a:p>
            <a:pPr algn="l">
              <a:buFont typeface="Arial" panose="020B0604020202020204" pitchFamily="34" charset="0"/>
              <a:buChar char="•"/>
            </a:pPr>
            <a:r>
              <a:rPr lang="en-US" b="0" i="0" dirty="0">
                <a:solidFill>
                  <a:srgbClr val="374151"/>
                </a:solidFill>
                <a:effectLst/>
                <a:latin typeface="Söhne"/>
              </a:rPr>
              <a:t>We set the name of the object using the </a:t>
            </a:r>
            <a:r>
              <a:rPr lang="en-US" b="0" i="0" dirty="0" err="1">
                <a:solidFill>
                  <a:srgbClr val="374151"/>
                </a:solidFill>
                <a:effectLst/>
                <a:latin typeface="Söhne"/>
              </a:rPr>
              <a:t>setName</a:t>
            </a:r>
            <a:r>
              <a:rPr lang="en-US" b="0" i="0" dirty="0">
                <a:solidFill>
                  <a:srgbClr val="374151"/>
                </a:solidFill>
                <a:effectLst/>
                <a:latin typeface="Söhne"/>
              </a:rPr>
              <a:t>() method.</a:t>
            </a:r>
          </a:p>
          <a:p>
            <a:pPr algn="l">
              <a:buFont typeface="Arial" panose="020B0604020202020204" pitchFamily="34" charset="0"/>
              <a:buChar char="•"/>
            </a:pPr>
            <a:r>
              <a:rPr lang="en-US" b="0" i="0" dirty="0">
                <a:solidFill>
                  <a:srgbClr val="374151"/>
                </a:solidFill>
                <a:effectLst/>
                <a:latin typeface="Söhne"/>
              </a:rPr>
              <a:t>Finally, we call the </a:t>
            </a:r>
            <a:r>
              <a:rPr lang="en-US" b="0" i="0" dirty="0" err="1">
                <a:solidFill>
                  <a:srgbClr val="374151"/>
                </a:solidFill>
                <a:effectLst/>
                <a:latin typeface="Söhne"/>
              </a:rPr>
              <a:t>sayHello</a:t>
            </a:r>
            <a:r>
              <a:rPr lang="en-US" b="0" i="0" dirty="0">
                <a:solidFill>
                  <a:srgbClr val="374151"/>
                </a:solidFill>
                <a:effectLst/>
                <a:latin typeface="Söhne"/>
              </a:rPr>
              <a:t>() method, which uses $this-&gt;name to retrieve the name property value and display the greeting.</a:t>
            </a:r>
          </a:p>
          <a:p>
            <a:pPr algn="l"/>
            <a:endParaRPr 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7963E324-8BBC-3A41-8F02-3E6E0BA94719}" type="slidenum">
              <a:rPr lang="en-JP" smtClean="0"/>
              <a:t>17</a:t>
            </a:fld>
            <a:endParaRPr lang="en-JP"/>
          </a:p>
        </p:txBody>
      </p:sp>
    </p:spTree>
    <p:extLst>
      <p:ext uri="{BB962C8B-B14F-4D97-AF65-F5344CB8AC3E}">
        <p14:creationId xmlns:p14="http://schemas.microsoft.com/office/powerpoint/2010/main" val="1499545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Certainly! Here's an explanation of encapsulation in easy-to-understand sentences for your teaching slide:</a:t>
            </a:r>
          </a:p>
          <a:p>
            <a:endParaRPr lang="en-US" dirty="0"/>
          </a:p>
          <a:p>
            <a:r>
              <a:rPr lang="en-US" dirty="0"/>
              <a:t>- Encapsulation is a fundamental concept in object-oriented programming (OOP).</a:t>
            </a:r>
          </a:p>
          <a:p>
            <a:r>
              <a:rPr lang="en-US" dirty="0"/>
              <a:t>- It refers to the bundling of data (properties) and methods (functions) together as a single unit called an object.</a:t>
            </a:r>
          </a:p>
          <a:p>
            <a:r>
              <a:rPr lang="en-US" dirty="0"/>
              <a:t>- Encapsulation provides a way to organize and structure code by grouping related data and behaviors within an object.</a:t>
            </a:r>
          </a:p>
          <a:p>
            <a:r>
              <a:rPr lang="en-US" dirty="0"/>
              <a:t>- The internal state of an object, represented by its properties, is hidden from the outside world, and interactions with the object are performed through its methods.</a:t>
            </a:r>
          </a:p>
          <a:p>
            <a:r>
              <a:rPr lang="en-US" dirty="0"/>
              <a:t>- Encapsulation helps in achieving data abstraction, where the internal implementation details are hidden, and only the essential information and functionality are exposed to the user.</a:t>
            </a:r>
          </a:p>
          <a:p>
            <a:r>
              <a:rPr lang="en-US" dirty="0"/>
              <a:t>- By encapsulating data and methods, we can control access to the object's properties and define how the object can be interacted with, enhancing security and data integrity.</a:t>
            </a:r>
          </a:p>
          <a:p>
            <a:r>
              <a:rPr lang="en-US" dirty="0"/>
              <a:t>- Encapsulation also promotes code reusability and modularity, as objects can be easily used and integrated into different parts of the program without affecting other components.</a:t>
            </a:r>
          </a:p>
          <a:p>
            <a:endParaRPr lang="en-US" dirty="0"/>
          </a:p>
          <a:p>
            <a:r>
              <a:rPr lang="en-US" dirty="0"/>
              <a:t>In summary, encapsulation in OOP is about bundling data and methods together within an object, hiding the internal implementation details, controlling access to the object's properties, and promoting code organization and reusability.</a:t>
            </a:r>
          </a:p>
        </p:txBody>
      </p:sp>
      <p:sp>
        <p:nvSpPr>
          <p:cNvPr id="4" name="Slide Number Placeholder 3"/>
          <p:cNvSpPr>
            <a:spLocks noGrp="1"/>
          </p:cNvSpPr>
          <p:nvPr>
            <p:ph type="sldNum" sz="quarter" idx="5"/>
          </p:nvPr>
        </p:nvSpPr>
        <p:spPr/>
        <p:txBody>
          <a:bodyPr/>
          <a:lstStyle/>
          <a:p>
            <a:fld id="{7963E324-8BBC-3A41-8F02-3E6E0BA94719}" type="slidenum">
              <a:rPr lang="en-JP" smtClean="0"/>
              <a:t>31</a:t>
            </a:fld>
            <a:endParaRPr lang="en-JP"/>
          </a:p>
        </p:txBody>
      </p:sp>
    </p:spTree>
    <p:extLst>
      <p:ext uri="{BB962C8B-B14F-4D97-AF65-F5344CB8AC3E}">
        <p14:creationId xmlns:p14="http://schemas.microsoft.com/office/powerpoint/2010/main" val="2905139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74151"/>
              </a:solidFill>
              <a:effectLst/>
              <a:latin typeface="Söhne"/>
            </a:endParaRPr>
          </a:p>
          <a:p>
            <a:pPr algn="l"/>
            <a:r>
              <a:rPr lang="en-US" b="0" i="0" dirty="0">
                <a:solidFill>
                  <a:srgbClr val="374151"/>
                </a:solidFill>
                <a:effectLst/>
                <a:latin typeface="Söhne"/>
              </a:rPr>
              <a:t>http://172.21.82.208/gift/class7/10_polymorphism.php</a:t>
            </a:r>
          </a:p>
          <a:p>
            <a:pPr algn="l"/>
            <a:r>
              <a:rPr lang="en-US" b="0" i="0" dirty="0">
                <a:solidFill>
                  <a:srgbClr val="374151"/>
                </a:solidFill>
                <a:effectLst/>
                <a:latin typeface="Söhne"/>
              </a:rPr>
              <a:t>In this example:</a:t>
            </a:r>
          </a:p>
          <a:p>
            <a:pPr algn="l">
              <a:buFont typeface="Arial" panose="020B0604020202020204" pitchFamily="34" charset="0"/>
              <a:buChar char="•"/>
            </a:pPr>
            <a:r>
              <a:rPr lang="en-US" b="0" i="0" dirty="0">
                <a:solidFill>
                  <a:srgbClr val="374151"/>
                </a:solidFill>
                <a:effectLst/>
                <a:latin typeface="Söhne"/>
              </a:rPr>
              <a:t>We have a parent class Animal with a </a:t>
            </a:r>
            <a:r>
              <a:rPr lang="en-US" b="0" i="0" dirty="0" err="1">
                <a:solidFill>
                  <a:srgbClr val="374151"/>
                </a:solidFill>
                <a:effectLst/>
                <a:latin typeface="Söhne"/>
              </a:rPr>
              <a:t>makeSound</a:t>
            </a:r>
            <a:r>
              <a:rPr lang="en-US" b="0" i="0" dirty="0">
                <a:solidFill>
                  <a:srgbClr val="374151"/>
                </a:solidFill>
                <a:effectLst/>
                <a:latin typeface="Söhne"/>
              </a:rPr>
              <a:t>() method that outputs a generic sound.</a:t>
            </a:r>
          </a:p>
          <a:p>
            <a:pPr algn="l">
              <a:buFont typeface="Arial" panose="020B0604020202020204" pitchFamily="34" charset="0"/>
              <a:buChar char="•"/>
            </a:pPr>
            <a:r>
              <a:rPr lang="en-US" b="0" i="0" dirty="0">
                <a:solidFill>
                  <a:srgbClr val="374151"/>
                </a:solidFill>
                <a:effectLst/>
                <a:latin typeface="Söhne"/>
              </a:rPr>
              <a:t>The child classes Dog and Cat inherit from the Animal class and override the </a:t>
            </a:r>
            <a:r>
              <a:rPr lang="en-US" b="0" i="0" dirty="0" err="1">
                <a:solidFill>
                  <a:srgbClr val="374151"/>
                </a:solidFill>
                <a:effectLst/>
                <a:latin typeface="Söhne"/>
              </a:rPr>
              <a:t>makeSound</a:t>
            </a:r>
            <a:r>
              <a:rPr lang="en-US" b="0" i="0" dirty="0">
                <a:solidFill>
                  <a:srgbClr val="374151"/>
                </a:solidFill>
                <a:effectLst/>
                <a:latin typeface="Söhne"/>
              </a:rPr>
              <a:t>() method with their own specific sound.</a:t>
            </a:r>
          </a:p>
          <a:p>
            <a:pPr algn="l">
              <a:buFont typeface="Arial" panose="020B0604020202020204" pitchFamily="34" charset="0"/>
              <a:buChar char="•"/>
            </a:pPr>
            <a:r>
              <a:rPr lang="en-US" b="0" i="0" dirty="0">
                <a:solidFill>
                  <a:srgbClr val="374151"/>
                </a:solidFill>
                <a:effectLst/>
                <a:latin typeface="Söhne"/>
              </a:rPr>
              <a:t>We create objects of the different classes and call the </a:t>
            </a:r>
            <a:r>
              <a:rPr lang="en-US" b="0" i="0" dirty="0" err="1">
                <a:solidFill>
                  <a:srgbClr val="374151"/>
                </a:solidFill>
                <a:effectLst/>
                <a:latin typeface="Söhne"/>
              </a:rPr>
              <a:t>makeSound</a:t>
            </a:r>
            <a:r>
              <a:rPr lang="en-US" b="0" i="0" dirty="0">
                <a:solidFill>
                  <a:srgbClr val="374151"/>
                </a:solidFill>
                <a:effectLst/>
                <a:latin typeface="Söhne"/>
              </a:rPr>
              <a:t>() method on each object.</a:t>
            </a:r>
          </a:p>
          <a:p>
            <a:pPr algn="l">
              <a:buFont typeface="Arial" panose="020B0604020202020204" pitchFamily="34" charset="0"/>
              <a:buChar char="•"/>
            </a:pPr>
            <a:r>
              <a:rPr lang="en-US" b="0" i="0" dirty="0">
                <a:solidFill>
                  <a:srgbClr val="374151"/>
                </a:solidFill>
                <a:effectLst/>
                <a:latin typeface="Söhne"/>
              </a:rPr>
              <a:t>Despite calling the same method name (</a:t>
            </a:r>
            <a:r>
              <a:rPr lang="en-US" b="0" i="0" dirty="0" err="1">
                <a:solidFill>
                  <a:srgbClr val="374151"/>
                </a:solidFill>
                <a:effectLst/>
                <a:latin typeface="Söhne"/>
              </a:rPr>
              <a:t>makeSound</a:t>
            </a:r>
            <a:r>
              <a:rPr lang="en-US" b="0" i="0" dirty="0">
                <a:solidFill>
                  <a:srgbClr val="374151"/>
                </a:solidFill>
                <a:effectLst/>
                <a:latin typeface="Söhne"/>
              </a:rPr>
              <a:t>()), each object produces a different sound based on the class it belongs to.</a:t>
            </a:r>
          </a:p>
          <a:p>
            <a:pPr algn="l">
              <a:buFont typeface="Arial" panose="020B0604020202020204" pitchFamily="34" charset="0"/>
              <a:buChar char="•"/>
            </a:pPr>
            <a:r>
              <a:rPr lang="en-US" b="0" i="0" dirty="0">
                <a:solidFill>
                  <a:srgbClr val="374151"/>
                </a:solidFill>
                <a:effectLst/>
                <a:latin typeface="Söhne"/>
              </a:rPr>
              <a:t>This demonstrates polymorphism, where objects of different classes are treated as objects of a common parent class and exhibit different behaviors based on their specific implementation.</a:t>
            </a:r>
          </a:p>
          <a:p>
            <a:endParaRPr lang="en-US" dirty="0"/>
          </a:p>
        </p:txBody>
      </p:sp>
      <p:sp>
        <p:nvSpPr>
          <p:cNvPr id="4" name="Slide Number Placeholder 3"/>
          <p:cNvSpPr>
            <a:spLocks noGrp="1"/>
          </p:cNvSpPr>
          <p:nvPr>
            <p:ph type="sldNum" sz="quarter" idx="5"/>
          </p:nvPr>
        </p:nvSpPr>
        <p:spPr/>
        <p:txBody>
          <a:bodyPr/>
          <a:lstStyle/>
          <a:p>
            <a:fld id="{7963E324-8BBC-3A41-8F02-3E6E0BA94719}" type="slidenum">
              <a:rPr lang="en-JP" smtClean="0"/>
              <a:t>32</a:t>
            </a:fld>
            <a:endParaRPr lang="en-JP"/>
          </a:p>
        </p:txBody>
      </p:sp>
    </p:spTree>
    <p:extLst>
      <p:ext uri="{BB962C8B-B14F-4D97-AF65-F5344CB8AC3E}">
        <p14:creationId xmlns:p14="http://schemas.microsoft.com/office/powerpoint/2010/main" val="1165849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ECD1-66B6-B641-A0F2-3B7C579505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65AF204A-5F0A-3B4F-AF65-67143A77FE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6" name="Slide Number Placeholder 5">
            <a:extLst>
              <a:ext uri="{FF2B5EF4-FFF2-40B4-BE49-F238E27FC236}">
                <a16:creationId xmlns:a16="http://schemas.microsoft.com/office/drawing/2014/main" id="{258A4032-CFE3-584E-8B45-97DDEF156B76}"/>
              </a:ext>
            </a:extLst>
          </p:cNvPr>
          <p:cNvSpPr>
            <a:spLocks noGrp="1"/>
          </p:cNvSpPr>
          <p:nvPr>
            <p:ph type="sldNum" sz="quarter" idx="12"/>
          </p:nvPr>
        </p:nvSpPr>
        <p:spPr/>
        <p:txBody>
          <a:bodyPr/>
          <a:lstStyle/>
          <a:p>
            <a:fld id="{5D5576CE-73EB-EC46-BE68-51DD6BBCD28D}" type="slidenum">
              <a:rPr lang="en-JP" smtClean="0"/>
              <a:t>‹#›</a:t>
            </a:fld>
            <a:endParaRPr lang="en-JP"/>
          </a:p>
        </p:txBody>
      </p:sp>
    </p:spTree>
    <p:extLst>
      <p:ext uri="{BB962C8B-B14F-4D97-AF65-F5344CB8AC3E}">
        <p14:creationId xmlns:p14="http://schemas.microsoft.com/office/powerpoint/2010/main" val="71756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6D517-BD2B-9A44-9132-3F507E4C079E}"/>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B1163B64-9794-2B44-8236-B8C352A1FF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0187E417-C1C0-7447-84D3-9CB907733AEE}"/>
              </a:ext>
            </a:extLst>
          </p:cNvPr>
          <p:cNvSpPr>
            <a:spLocks noGrp="1"/>
          </p:cNvSpPr>
          <p:nvPr>
            <p:ph type="dt" sz="half" idx="10"/>
          </p:nvPr>
        </p:nvSpPr>
        <p:spPr>
          <a:xfrm>
            <a:off x="838200" y="6356350"/>
            <a:ext cx="2743200" cy="365125"/>
          </a:xfrm>
          <a:prstGeom prst="rect">
            <a:avLst/>
          </a:prstGeom>
        </p:spPr>
        <p:txBody>
          <a:bodyPr/>
          <a:lstStyle/>
          <a:p>
            <a:endParaRPr lang="en-JP"/>
          </a:p>
        </p:txBody>
      </p:sp>
      <p:sp>
        <p:nvSpPr>
          <p:cNvPr id="5" name="Footer Placeholder 4">
            <a:extLst>
              <a:ext uri="{FF2B5EF4-FFF2-40B4-BE49-F238E27FC236}">
                <a16:creationId xmlns:a16="http://schemas.microsoft.com/office/drawing/2014/main" id="{DD1A8A8A-DA5F-0940-8AB9-7CB0A83C4D79}"/>
              </a:ext>
            </a:extLst>
          </p:cNvPr>
          <p:cNvSpPr>
            <a:spLocks noGrp="1"/>
          </p:cNvSpPr>
          <p:nvPr>
            <p:ph type="ftr" sz="quarter" idx="11"/>
          </p:nvPr>
        </p:nvSpPr>
        <p:spPr>
          <a:xfrm>
            <a:off x="838200" y="6356349"/>
            <a:ext cx="2961068" cy="365125"/>
          </a:xfrm>
          <a:prstGeom prst="rect">
            <a:avLst/>
          </a:prstGeom>
        </p:spPr>
        <p:txBody>
          <a:bodyPr/>
          <a:lstStyle/>
          <a:p>
            <a:endParaRPr lang="en-JP"/>
          </a:p>
        </p:txBody>
      </p:sp>
      <p:sp>
        <p:nvSpPr>
          <p:cNvPr id="6" name="Slide Number Placeholder 5">
            <a:extLst>
              <a:ext uri="{FF2B5EF4-FFF2-40B4-BE49-F238E27FC236}">
                <a16:creationId xmlns:a16="http://schemas.microsoft.com/office/drawing/2014/main" id="{469F3FE7-DA44-3945-8D8F-E8C88601549B}"/>
              </a:ext>
            </a:extLst>
          </p:cNvPr>
          <p:cNvSpPr>
            <a:spLocks noGrp="1"/>
          </p:cNvSpPr>
          <p:nvPr>
            <p:ph type="sldNum" sz="quarter" idx="12"/>
          </p:nvPr>
        </p:nvSpPr>
        <p:spPr/>
        <p:txBody>
          <a:bodyPr/>
          <a:lstStyle/>
          <a:p>
            <a:fld id="{5D5576CE-73EB-EC46-BE68-51DD6BBCD28D}" type="slidenum">
              <a:rPr lang="en-JP" smtClean="0"/>
              <a:t>‹#›</a:t>
            </a:fld>
            <a:endParaRPr lang="en-JP"/>
          </a:p>
        </p:txBody>
      </p:sp>
    </p:spTree>
    <p:extLst>
      <p:ext uri="{BB962C8B-B14F-4D97-AF65-F5344CB8AC3E}">
        <p14:creationId xmlns:p14="http://schemas.microsoft.com/office/powerpoint/2010/main" val="2407446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DD19D4-2760-2C40-A541-A8B9BDA308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767CF8D6-C493-1A42-A354-0AE1D3200B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B27D560A-EE6B-A34B-AC0A-C884705C37BD}"/>
              </a:ext>
            </a:extLst>
          </p:cNvPr>
          <p:cNvSpPr>
            <a:spLocks noGrp="1"/>
          </p:cNvSpPr>
          <p:nvPr>
            <p:ph type="dt" sz="half" idx="10"/>
          </p:nvPr>
        </p:nvSpPr>
        <p:spPr>
          <a:xfrm>
            <a:off x="838200" y="6356350"/>
            <a:ext cx="2743200" cy="365125"/>
          </a:xfrm>
          <a:prstGeom prst="rect">
            <a:avLst/>
          </a:prstGeom>
        </p:spPr>
        <p:txBody>
          <a:bodyPr/>
          <a:lstStyle/>
          <a:p>
            <a:endParaRPr lang="en-JP"/>
          </a:p>
        </p:txBody>
      </p:sp>
      <p:sp>
        <p:nvSpPr>
          <p:cNvPr id="5" name="Footer Placeholder 4">
            <a:extLst>
              <a:ext uri="{FF2B5EF4-FFF2-40B4-BE49-F238E27FC236}">
                <a16:creationId xmlns:a16="http://schemas.microsoft.com/office/drawing/2014/main" id="{16ADEC05-F37D-0E4D-A5E7-5D7398C836F4}"/>
              </a:ext>
            </a:extLst>
          </p:cNvPr>
          <p:cNvSpPr>
            <a:spLocks noGrp="1"/>
          </p:cNvSpPr>
          <p:nvPr>
            <p:ph type="ftr" sz="quarter" idx="11"/>
          </p:nvPr>
        </p:nvSpPr>
        <p:spPr>
          <a:xfrm>
            <a:off x="838200" y="6356349"/>
            <a:ext cx="2961068" cy="365125"/>
          </a:xfrm>
          <a:prstGeom prst="rect">
            <a:avLst/>
          </a:prstGeom>
        </p:spPr>
        <p:txBody>
          <a:bodyPr/>
          <a:lstStyle/>
          <a:p>
            <a:endParaRPr lang="en-JP"/>
          </a:p>
        </p:txBody>
      </p:sp>
      <p:sp>
        <p:nvSpPr>
          <p:cNvPr id="6" name="Slide Number Placeholder 5">
            <a:extLst>
              <a:ext uri="{FF2B5EF4-FFF2-40B4-BE49-F238E27FC236}">
                <a16:creationId xmlns:a16="http://schemas.microsoft.com/office/drawing/2014/main" id="{683F2D29-8174-9D4C-86C4-28FD6A510FF0}"/>
              </a:ext>
            </a:extLst>
          </p:cNvPr>
          <p:cNvSpPr>
            <a:spLocks noGrp="1"/>
          </p:cNvSpPr>
          <p:nvPr>
            <p:ph type="sldNum" sz="quarter" idx="12"/>
          </p:nvPr>
        </p:nvSpPr>
        <p:spPr/>
        <p:txBody>
          <a:bodyPr/>
          <a:lstStyle/>
          <a:p>
            <a:fld id="{5D5576CE-73EB-EC46-BE68-51DD6BBCD28D}" type="slidenum">
              <a:rPr lang="en-JP" smtClean="0"/>
              <a:t>‹#›</a:t>
            </a:fld>
            <a:endParaRPr lang="en-JP"/>
          </a:p>
        </p:txBody>
      </p:sp>
    </p:spTree>
    <p:extLst>
      <p:ext uri="{BB962C8B-B14F-4D97-AF65-F5344CB8AC3E}">
        <p14:creationId xmlns:p14="http://schemas.microsoft.com/office/powerpoint/2010/main" val="2864157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ART I title + bullets">
    <p:spTree>
      <p:nvGrpSpPr>
        <p:cNvPr id="1" name=""/>
        <p:cNvGrpSpPr/>
        <p:nvPr/>
      </p:nvGrpSpPr>
      <p:grpSpPr>
        <a:xfrm>
          <a:off x="0" y="0"/>
          <a:ext cx="0" cy="0"/>
          <a:chOff x="0" y="0"/>
          <a:chExt cx="0" cy="0"/>
        </a:xfrm>
      </p:grpSpPr>
      <p:sp>
        <p:nvSpPr>
          <p:cNvPr id="53" name="Title Text"/>
          <p:cNvSpPr txBox="1">
            <a:spLocks noGrp="1"/>
          </p:cNvSpPr>
          <p:nvPr>
            <p:ph type="title"/>
          </p:nvPr>
        </p:nvSpPr>
        <p:spPr>
          <a:prstGeom prst="rect">
            <a:avLst/>
          </a:prstGeom>
        </p:spPr>
        <p:txBody>
          <a:bodyPr/>
          <a:lstStyle/>
          <a:p>
            <a:r>
              <a:t>Title Text</a:t>
            </a:r>
          </a:p>
        </p:txBody>
      </p:sp>
      <p:sp>
        <p:nvSpPr>
          <p:cNvPr id="5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pic>
        <p:nvPicPr>
          <p:cNvPr id="55" name="footer.png" descr="footer.png"/>
          <p:cNvPicPr>
            <a:picLocks noChangeAspect="1"/>
          </p:cNvPicPr>
          <p:nvPr/>
        </p:nvPicPr>
        <p:blipFill>
          <a:blip r:embed="rId2"/>
          <a:stretch>
            <a:fillRect/>
          </a:stretch>
        </p:blipFill>
        <p:spPr>
          <a:xfrm>
            <a:off x="0" y="6576715"/>
            <a:ext cx="12192000" cy="276820"/>
          </a:xfrm>
          <a:prstGeom prst="rect">
            <a:avLst/>
          </a:prstGeom>
          <a:ln w="12700">
            <a:miter lim="400000"/>
          </a:ln>
        </p:spPr>
      </p:pic>
      <p:sp>
        <p:nvSpPr>
          <p:cNvPr id="56" name="Rectangle"/>
          <p:cNvSpPr/>
          <p:nvPr/>
        </p:nvSpPr>
        <p:spPr>
          <a:xfrm>
            <a:off x="-11906" y="0"/>
            <a:ext cx="12304087" cy="162130"/>
          </a:xfrm>
          <a:prstGeom prst="rect">
            <a:avLst/>
          </a:prstGeom>
          <a:solidFill>
            <a:srgbClr val="27BDBE"/>
          </a:solidFill>
          <a:ln w="12700">
            <a:miter lim="400000"/>
          </a:ln>
        </p:spPr>
        <p:txBody>
          <a:bodyPr lIns="35719" tIns="35719" rIns="35719" bIns="35719" anchor="ctr"/>
          <a:lstStyle/>
          <a:p>
            <a:pPr>
              <a:defRPr sz="2400">
                <a:solidFill>
                  <a:srgbClr val="FFFFFF"/>
                </a:solidFill>
              </a:defRPr>
            </a:pPr>
            <a:endParaRPr sz="1687"/>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5761135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ART I title only">
    <p:spTree>
      <p:nvGrpSpPr>
        <p:cNvPr id="1" name=""/>
        <p:cNvGrpSpPr/>
        <p:nvPr/>
      </p:nvGrpSpPr>
      <p:grpSpPr>
        <a:xfrm>
          <a:off x="0" y="0"/>
          <a:ext cx="0" cy="0"/>
          <a:chOff x="0" y="0"/>
          <a:chExt cx="0" cy="0"/>
        </a:xfrm>
      </p:grpSpPr>
      <p:sp>
        <p:nvSpPr>
          <p:cNvPr id="43" name="Title Text"/>
          <p:cNvSpPr txBox="1">
            <a:spLocks noGrp="1"/>
          </p:cNvSpPr>
          <p:nvPr>
            <p:ph type="title"/>
          </p:nvPr>
        </p:nvSpPr>
        <p:spPr>
          <a:prstGeom prst="rect">
            <a:avLst/>
          </a:prstGeom>
        </p:spPr>
        <p:txBody>
          <a:bodyPr/>
          <a:lstStyle/>
          <a:p>
            <a:r>
              <a:t>Title Text</a:t>
            </a:r>
          </a:p>
        </p:txBody>
      </p:sp>
      <p:pic>
        <p:nvPicPr>
          <p:cNvPr id="44" name="footer.png" descr="footer.png"/>
          <p:cNvPicPr>
            <a:picLocks noChangeAspect="1"/>
          </p:cNvPicPr>
          <p:nvPr/>
        </p:nvPicPr>
        <p:blipFill>
          <a:blip r:embed="rId2"/>
          <a:stretch>
            <a:fillRect/>
          </a:stretch>
        </p:blipFill>
        <p:spPr>
          <a:xfrm>
            <a:off x="0" y="6576715"/>
            <a:ext cx="12192000" cy="276820"/>
          </a:xfrm>
          <a:prstGeom prst="rect">
            <a:avLst/>
          </a:prstGeom>
          <a:ln w="12700">
            <a:miter lim="400000"/>
          </a:ln>
        </p:spPr>
      </p:pic>
      <p:sp>
        <p:nvSpPr>
          <p:cNvPr id="45" name="Rectangle"/>
          <p:cNvSpPr/>
          <p:nvPr/>
        </p:nvSpPr>
        <p:spPr>
          <a:xfrm>
            <a:off x="-11906" y="0"/>
            <a:ext cx="12304087" cy="162130"/>
          </a:xfrm>
          <a:prstGeom prst="rect">
            <a:avLst/>
          </a:prstGeom>
          <a:solidFill>
            <a:srgbClr val="27BDBE"/>
          </a:solidFill>
          <a:ln w="12700">
            <a:miter lim="400000"/>
          </a:ln>
        </p:spPr>
        <p:txBody>
          <a:bodyPr lIns="35719" tIns="35719" rIns="35719" bIns="35719" anchor="ctr"/>
          <a:lstStyle/>
          <a:p>
            <a:pPr>
              <a:defRPr sz="2400">
                <a:solidFill>
                  <a:srgbClr val="FFFFFF"/>
                </a:solidFill>
              </a:defRPr>
            </a:pPr>
            <a:endParaRPr sz="1687"/>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27093015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ART I blank">
    <p:spTree>
      <p:nvGrpSpPr>
        <p:cNvPr id="1" name=""/>
        <p:cNvGrpSpPr/>
        <p:nvPr/>
      </p:nvGrpSpPr>
      <p:grpSpPr>
        <a:xfrm>
          <a:off x="0" y="0"/>
          <a:ext cx="0" cy="0"/>
          <a:chOff x="0" y="0"/>
          <a:chExt cx="0" cy="0"/>
        </a:xfrm>
      </p:grpSpPr>
      <p:pic>
        <p:nvPicPr>
          <p:cNvPr id="34" name="footer.png" descr="footer.png"/>
          <p:cNvPicPr>
            <a:picLocks noChangeAspect="1"/>
          </p:cNvPicPr>
          <p:nvPr/>
        </p:nvPicPr>
        <p:blipFill>
          <a:blip r:embed="rId2"/>
          <a:stretch>
            <a:fillRect/>
          </a:stretch>
        </p:blipFill>
        <p:spPr>
          <a:xfrm>
            <a:off x="0" y="6576715"/>
            <a:ext cx="12192000" cy="276820"/>
          </a:xfrm>
          <a:prstGeom prst="rect">
            <a:avLst/>
          </a:prstGeom>
          <a:ln w="12700">
            <a:miter lim="400000"/>
          </a:ln>
        </p:spPr>
      </p:pic>
      <p:sp>
        <p:nvSpPr>
          <p:cNvPr id="35" name="Rectangle"/>
          <p:cNvSpPr/>
          <p:nvPr/>
        </p:nvSpPr>
        <p:spPr>
          <a:xfrm>
            <a:off x="-11906" y="0"/>
            <a:ext cx="12304087" cy="162130"/>
          </a:xfrm>
          <a:prstGeom prst="rect">
            <a:avLst/>
          </a:prstGeom>
          <a:solidFill>
            <a:srgbClr val="27BDBE"/>
          </a:solidFill>
          <a:ln w="12700">
            <a:miter lim="400000"/>
          </a:ln>
        </p:spPr>
        <p:txBody>
          <a:bodyPr lIns="35719" tIns="35719" rIns="35719" bIns="35719" anchor="ctr"/>
          <a:lstStyle/>
          <a:p>
            <a:pPr>
              <a:defRPr sz="2400">
                <a:solidFill>
                  <a:srgbClr val="FFFFFF"/>
                </a:solidFill>
              </a:defRPr>
            </a:pPr>
            <a:endParaRPr sz="1687"/>
          </a:p>
        </p:txBody>
      </p:sp>
      <p:sp>
        <p:nvSpPr>
          <p:cNvPr id="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35527288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PART I Opener">
    <p:spTree>
      <p:nvGrpSpPr>
        <p:cNvPr id="1" name=""/>
        <p:cNvGrpSpPr/>
        <p:nvPr/>
      </p:nvGrpSpPr>
      <p:grpSpPr>
        <a:xfrm>
          <a:off x="0" y="0"/>
          <a:ext cx="0" cy="0"/>
          <a:chOff x="0" y="0"/>
          <a:chExt cx="0" cy="0"/>
        </a:xfrm>
      </p:grpSpPr>
      <p:pic>
        <p:nvPicPr>
          <p:cNvPr id="16" name="slide_footer.png" descr="slide_footer.png"/>
          <p:cNvPicPr>
            <a:picLocks noChangeAspect="1"/>
          </p:cNvPicPr>
          <p:nvPr/>
        </p:nvPicPr>
        <p:blipFill>
          <a:blip r:embed="rId2"/>
          <a:stretch>
            <a:fillRect/>
          </a:stretch>
        </p:blipFill>
        <p:spPr>
          <a:xfrm>
            <a:off x="0" y="6585645"/>
            <a:ext cx="12192000" cy="276820"/>
          </a:xfrm>
          <a:prstGeom prst="rect">
            <a:avLst/>
          </a:prstGeom>
          <a:ln w="12700">
            <a:miter lim="400000"/>
          </a:ln>
        </p:spPr>
      </p:pic>
      <p:sp>
        <p:nvSpPr>
          <p:cNvPr id="17" name="# CHAPTER TITLE"/>
          <p:cNvSpPr txBox="1">
            <a:spLocks noGrp="1"/>
          </p:cNvSpPr>
          <p:nvPr>
            <p:ph type="body" sz="half" idx="13"/>
          </p:nvPr>
        </p:nvSpPr>
        <p:spPr>
          <a:xfrm>
            <a:off x="487156" y="1777008"/>
            <a:ext cx="11217688" cy="2321719"/>
          </a:xfrm>
          <a:prstGeom prst="rect">
            <a:avLst/>
          </a:prstGeom>
        </p:spPr>
        <p:txBody>
          <a:bodyPr anchor="b"/>
          <a:lstStyle>
            <a:lvl1pPr marL="0" indent="0" algn="ctr">
              <a:spcBef>
                <a:spcPts val="0"/>
              </a:spcBef>
              <a:buSzTx/>
              <a:buNone/>
              <a:defRPr sz="8000">
                <a:latin typeface="+mj-lt"/>
                <a:ea typeface="+mj-ea"/>
                <a:cs typeface="+mj-cs"/>
                <a:sym typeface="Helvetica"/>
              </a:defRPr>
            </a:lvl1pPr>
          </a:lstStyle>
          <a:p>
            <a:pPr marL="0" indent="0" algn="ctr">
              <a:spcBef>
                <a:spcPts val="0"/>
              </a:spcBef>
              <a:buSzTx/>
              <a:buNone/>
              <a:defRPr sz="8000">
                <a:latin typeface="+mj-lt"/>
                <a:ea typeface="+mj-ea"/>
                <a:cs typeface="+mj-cs"/>
                <a:sym typeface="Helvetica"/>
              </a:defRPr>
            </a:pPr>
            <a:r>
              <a:rPr sz="6328" b="1">
                <a:solidFill>
                  <a:srgbClr val="42D0D0"/>
                </a:solidFill>
              </a:rPr>
              <a:t>#</a:t>
            </a:r>
            <a:br>
              <a:rPr sz="2812"/>
            </a:br>
            <a:r>
              <a:rPr sz="4219"/>
              <a:t>CHAPTER TITLE</a:t>
            </a:r>
          </a:p>
        </p:txBody>
      </p:sp>
      <p:pic>
        <p:nvPicPr>
          <p:cNvPr id="18" name="partII_header.png" descr="partII_header.png"/>
          <p:cNvPicPr>
            <a:picLocks noChangeAspect="1"/>
          </p:cNvPicPr>
          <p:nvPr/>
        </p:nvPicPr>
        <p:blipFill>
          <a:blip r:embed="rId3"/>
          <a:stretch>
            <a:fillRect/>
          </a:stretch>
        </p:blipFill>
        <p:spPr>
          <a:xfrm>
            <a:off x="-1" y="0"/>
            <a:ext cx="12192001" cy="1178719"/>
          </a:xfrm>
          <a:prstGeom prst="rect">
            <a:avLst/>
          </a:prstGeom>
          <a:ln w="12700">
            <a:miter lim="400000"/>
          </a:ln>
        </p:spPr>
      </p:pic>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4581037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ART I title + bullets copy">
    <p:spTree>
      <p:nvGrpSpPr>
        <p:cNvPr id="1" name=""/>
        <p:cNvGrpSpPr/>
        <p:nvPr/>
      </p:nvGrpSpPr>
      <p:grpSpPr>
        <a:xfrm>
          <a:off x="0" y="0"/>
          <a:ext cx="0" cy="0"/>
          <a:chOff x="0" y="0"/>
          <a:chExt cx="0" cy="0"/>
        </a:xfrm>
      </p:grpSpPr>
      <p:sp>
        <p:nvSpPr>
          <p:cNvPr id="26" name="The internet vs. the web…"/>
          <p:cNvSpPr txBox="1">
            <a:spLocks noGrp="1"/>
          </p:cNvSpPr>
          <p:nvPr>
            <p:ph type="body" sz="half" idx="13"/>
          </p:nvPr>
        </p:nvSpPr>
        <p:spPr>
          <a:xfrm>
            <a:off x="2128708" y="2175652"/>
            <a:ext cx="9170324" cy="3590049"/>
          </a:xfrm>
          <a:prstGeom prst="rect">
            <a:avLst/>
          </a:prstGeom>
        </p:spPr>
        <p:txBody>
          <a:bodyPr/>
          <a:lstStyle>
            <a:lvl1pPr marL="262523" indent="-262523" defTabSz="345030">
              <a:spcBef>
                <a:spcPts val="2461"/>
              </a:spcBef>
              <a:defRPr sz="3024" b="1">
                <a:latin typeface="+mj-lt"/>
                <a:ea typeface="+mj-ea"/>
                <a:cs typeface="+mj-cs"/>
                <a:sym typeface="Helvetica"/>
              </a:defRPr>
            </a:lvl1pPr>
          </a:lstStyle>
          <a:p>
            <a:pPr marL="373379" indent="-373379" defTabSz="490727">
              <a:spcBef>
                <a:spcPts val="3500"/>
              </a:spcBef>
              <a:defRPr sz="3024" b="1">
                <a:latin typeface="+mj-lt"/>
                <a:ea typeface="+mj-ea"/>
                <a:cs typeface="+mj-cs"/>
                <a:sym typeface="Helvetica"/>
              </a:defRPr>
            </a:pPr>
            <a:r>
              <a:t>The internet vs. the web</a:t>
            </a:r>
          </a:p>
          <a:p>
            <a:pPr marL="373379" indent="-373379" defTabSz="490727">
              <a:spcBef>
                <a:spcPts val="3500"/>
              </a:spcBef>
              <a:defRPr sz="3024" b="1">
                <a:latin typeface="+mj-lt"/>
                <a:ea typeface="+mj-ea"/>
                <a:cs typeface="+mj-cs"/>
                <a:sym typeface="Helvetica"/>
              </a:defRPr>
            </a:pPr>
            <a:r>
              <a:t>History of the web</a:t>
            </a:r>
          </a:p>
          <a:p>
            <a:pPr marL="373379" indent="-373379" defTabSz="490727">
              <a:spcBef>
                <a:spcPts val="3500"/>
              </a:spcBef>
              <a:defRPr sz="3024" b="1">
                <a:latin typeface="+mj-lt"/>
                <a:ea typeface="+mj-ea"/>
                <a:cs typeface="+mj-cs"/>
                <a:sym typeface="Helvetica"/>
              </a:defRPr>
            </a:pPr>
            <a:r>
              <a:t>What servers do</a:t>
            </a:r>
          </a:p>
          <a:p>
            <a:pPr marL="373379" indent="-373379" defTabSz="490727">
              <a:spcBef>
                <a:spcPts val="3500"/>
              </a:spcBef>
              <a:defRPr sz="3024" b="1">
                <a:latin typeface="+mj-lt"/>
                <a:ea typeface="+mj-ea"/>
                <a:cs typeface="+mj-cs"/>
                <a:sym typeface="Helvetica"/>
              </a:defRPr>
            </a:pPr>
            <a:r>
              <a:t>What browsers do</a:t>
            </a:r>
          </a:p>
          <a:p>
            <a:pPr marL="373379" indent="-373379" defTabSz="490727">
              <a:spcBef>
                <a:spcPts val="3500"/>
              </a:spcBef>
              <a:defRPr sz="3024" b="1">
                <a:latin typeface="+mj-lt"/>
                <a:ea typeface="+mj-ea"/>
                <a:cs typeface="+mj-cs"/>
                <a:sym typeface="Helvetica"/>
              </a:defRPr>
            </a:pPr>
            <a:r>
              <a:t>URLs</a:t>
            </a:r>
          </a:p>
          <a:p>
            <a:pPr marL="373379" indent="-373379" defTabSz="490727">
              <a:spcBef>
                <a:spcPts val="3500"/>
              </a:spcBef>
              <a:defRPr sz="3024" b="1">
                <a:latin typeface="+mj-lt"/>
                <a:ea typeface="+mj-ea"/>
                <a:cs typeface="+mj-cs"/>
                <a:sym typeface="Helvetica"/>
              </a:defRPr>
            </a:pPr>
            <a:r>
              <a:t>How web pages are constructed </a:t>
            </a: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5581884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B864-56F4-0F43-A0A0-57491714EDC2}"/>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CC30630A-CDDB-C042-8ECB-BFB71B0D7397}"/>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P" dirty="0"/>
          </a:p>
        </p:txBody>
      </p:sp>
      <p:sp>
        <p:nvSpPr>
          <p:cNvPr id="4" name="Date Placeholder 3">
            <a:extLst>
              <a:ext uri="{FF2B5EF4-FFF2-40B4-BE49-F238E27FC236}">
                <a16:creationId xmlns:a16="http://schemas.microsoft.com/office/drawing/2014/main" id="{CEC05C7D-FB5C-5F4E-AF93-547E5835F4EB}"/>
              </a:ext>
            </a:extLst>
          </p:cNvPr>
          <p:cNvSpPr>
            <a:spLocks noGrp="1"/>
          </p:cNvSpPr>
          <p:nvPr>
            <p:ph type="dt" sz="half" idx="10"/>
          </p:nvPr>
        </p:nvSpPr>
        <p:spPr>
          <a:xfrm>
            <a:off x="838200" y="6356350"/>
            <a:ext cx="2743200" cy="365125"/>
          </a:xfrm>
          <a:prstGeom prst="rect">
            <a:avLst/>
          </a:prstGeom>
        </p:spPr>
        <p:txBody>
          <a:bodyPr/>
          <a:lstStyle/>
          <a:p>
            <a:endParaRPr lang="en-JP"/>
          </a:p>
        </p:txBody>
      </p:sp>
      <p:sp>
        <p:nvSpPr>
          <p:cNvPr id="5" name="Footer Placeholder 4">
            <a:extLst>
              <a:ext uri="{FF2B5EF4-FFF2-40B4-BE49-F238E27FC236}">
                <a16:creationId xmlns:a16="http://schemas.microsoft.com/office/drawing/2014/main" id="{0C630962-DBDF-8448-BD56-DB3D6654005A}"/>
              </a:ext>
            </a:extLst>
          </p:cNvPr>
          <p:cNvSpPr>
            <a:spLocks noGrp="1"/>
          </p:cNvSpPr>
          <p:nvPr>
            <p:ph type="ftr" sz="quarter" idx="11"/>
          </p:nvPr>
        </p:nvSpPr>
        <p:spPr>
          <a:xfrm>
            <a:off x="838200" y="6356349"/>
            <a:ext cx="2961068" cy="365125"/>
          </a:xfrm>
          <a:prstGeom prst="rect">
            <a:avLst/>
          </a:prstGeom>
        </p:spPr>
        <p:txBody>
          <a:bodyPr/>
          <a:lstStyle/>
          <a:p>
            <a:endParaRPr lang="en-JP" dirty="0"/>
          </a:p>
        </p:txBody>
      </p:sp>
      <p:sp>
        <p:nvSpPr>
          <p:cNvPr id="6" name="Slide Number Placeholder 5">
            <a:extLst>
              <a:ext uri="{FF2B5EF4-FFF2-40B4-BE49-F238E27FC236}">
                <a16:creationId xmlns:a16="http://schemas.microsoft.com/office/drawing/2014/main" id="{19D3169E-CA73-9B41-A86E-26DD432A27F7}"/>
              </a:ext>
            </a:extLst>
          </p:cNvPr>
          <p:cNvSpPr>
            <a:spLocks noGrp="1"/>
          </p:cNvSpPr>
          <p:nvPr>
            <p:ph type="sldNum" sz="quarter" idx="12"/>
          </p:nvPr>
        </p:nvSpPr>
        <p:spPr/>
        <p:txBody>
          <a:bodyPr/>
          <a:lstStyle/>
          <a:p>
            <a:fld id="{5D5576CE-73EB-EC46-BE68-51DD6BBCD28D}" type="slidenum">
              <a:rPr lang="en-JP" smtClean="0"/>
              <a:t>‹#›</a:t>
            </a:fld>
            <a:endParaRPr lang="en-JP"/>
          </a:p>
        </p:txBody>
      </p:sp>
    </p:spTree>
    <p:extLst>
      <p:ext uri="{BB962C8B-B14F-4D97-AF65-F5344CB8AC3E}">
        <p14:creationId xmlns:p14="http://schemas.microsoft.com/office/powerpoint/2010/main" val="3547681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0D5C5-6650-FD4C-A340-01A229B5F0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7E5117E3-2AD4-7D45-8284-0FA9D79B92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CA83AC-7E81-D94A-B91A-1CD8F31FC0FD}"/>
              </a:ext>
            </a:extLst>
          </p:cNvPr>
          <p:cNvSpPr>
            <a:spLocks noGrp="1"/>
          </p:cNvSpPr>
          <p:nvPr>
            <p:ph type="dt" sz="half" idx="10"/>
          </p:nvPr>
        </p:nvSpPr>
        <p:spPr>
          <a:xfrm>
            <a:off x="838200" y="6356350"/>
            <a:ext cx="2743200" cy="365125"/>
          </a:xfrm>
          <a:prstGeom prst="rect">
            <a:avLst/>
          </a:prstGeom>
        </p:spPr>
        <p:txBody>
          <a:bodyPr/>
          <a:lstStyle/>
          <a:p>
            <a:endParaRPr lang="en-JP"/>
          </a:p>
        </p:txBody>
      </p:sp>
      <p:sp>
        <p:nvSpPr>
          <p:cNvPr id="5" name="Footer Placeholder 4">
            <a:extLst>
              <a:ext uri="{FF2B5EF4-FFF2-40B4-BE49-F238E27FC236}">
                <a16:creationId xmlns:a16="http://schemas.microsoft.com/office/drawing/2014/main" id="{D9898E69-D97E-BD43-8140-C92EF1A327F8}"/>
              </a:ext>
            </a:extLst>
          </p:cNvPr>
          <p:cNvSpPr>
            <a:spLocks noGrp="1"/>
          </p:cNvSpPr>
          <p:nvPr>
            <p:ph type="ftr" sz="quarter" idx="11"/>
          </p:nvPr>
        </p:nvSpPr>
        <p:spPr>
          <a:xfrm>
            <a:off x="838200" y="6356349"/>
            <a:ext cx="2961068" cy="365125"/>
          </a:xfrm>
          <a:prstGeom prst="rect">
            <a:avLst/>
          </a:prstGeom>
        </p:spPr>
        <p:txBody>
          <a:bodyPr/>
          <a:lstStyle/>
          <a:p>
            <a:endParaRPr lang="en-JP"/>
          </a:p>
        </p:txBody>
      </p:sp>
      <p:sp>
        <p:nvSpPr>
          <p:cNvPr id="6" name="Slide Number Placeholder 5">
            <a:extLst>
              <a:ext uri="{FF2B5EF4-FFF2-40B4-BE49-F238E27FC236}">
                <a16:creationId xmlns:a16="http://schemas.microsoft.com/office/drawing/2014/main" id="{47CD98F4-FA78-0A48-897E-470BB19204A6}"/>
              </a:ext>
            </a:extLst>
          </p:cNvPr>
          <p:cNvSpPr>
            <a:spLocks noGrp="1"/>
          </p:cNvSpPr>
          <p:nvPr>
            <p:ph type="sldNum" sz="quarter" idx="12"/>
          </p:nvPr>
        </p:nvSpPr>
        <p:spPr/>
        <p:txBody>
          <a:bodyPr/>
          <a:lstStyle/>
          <a:p>
            <a:fld id="{5D5576CE-73EB-EC46-BE68-51DD6BBCD28D}" type="slidenum">
              <a:rPr lang="en-JP" smtClean="0"/>
              <a:t>‹#›</a:t>
            </a:fld>
            <a:endParaRPr lang="en-JP"/>
          </a:p>
        </p:txBody>
      </p:sp>
    </p:spTree>
    <p:extLst>
      <p:ext uri="{BB962C8B-B14F-4D97-AF65-F5344CB8AC3E}">
        <p14:creationId xmlns:p14="http://schemas.microsoft.com/office/powerpoint/2010/main" val="147638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E98B-642E-3A45-83A0-845525577A08}"/>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9CBF77A8-E147-564E-B027-AF60B66282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B5BDA9BF-8F12-BB4F-A1B5-CB5E23DBD5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0F5D2094-5325-4048-9CFB-212585E5DEA7}"/>
              </a:ext>
            </a:extLst>
          </p:cNvPr>
          <p:cNvSpPr>
            <a:spLocks noGrp="1"/>
          </p:cNvSpPr>
          <p:nvPr>
            <p:ph type="dt" sz="half" idx="10"/>
          </p:nvPr>
        </p:nvSpPr>
        <p:spPr>
          <a:xfrm>
            <a:off x="838200" y="6356350"/>
            <a:ext cx="2743200" cy="365125"/>
          </a:xfrm>
          <a:prstGeom prst="rect">
            <a:avLst/>
          </a:prstGeom>
        </p:spPr>
        <p:txBody>
          <a:bodyPr/>
          <a:lstStyle/>
          <a:p>
            <a:endParaRPr lang="en-JP"/>
          </a:p>
        </p:txBody>
      </p:sp>
      <p:sp>
        <p:nvSpPr>
          <p:cNvPr id="6" name="Footer Placeholder 5">
            <a:extLst>
              <a:ext uri="{FF2B5EF4-FFF2-40B4-BE49-F238E27FC236}">
                <a16:creationId xmlns:a16="http://schemas.microsoft.com/office/drawing/2014/main" id="{8D118EAA-5947-DA48-87C8-92C54E8CCD4E}"/>
              </a:ext>
            </a:extLst>
          </p:cNvPr>
          <p:cNvSpPr>
            <a:spLocks noGrp="1"/>
          </p:cNvSpPr>
          <p:nvPr>
            <p:ph type="ftr" sz="quarter" idx="11"/>
          </p:nvPr>
        </p:nvSpPr>
        <p:spPr>
          <a:xfrm>
            <a:off x="838200" y="6356349"/>
            <a:ext cx="2961068" cy="365125"/>
          </a:xfrm>
          <a:prstGeom prst="rect">
            <a:avLst/>
          </a:prstGeom>
        </p:spPr>
        <p:txBody>
          <a:bodyPr/>
          <a:lstStyle/>
          <a:p>
            <a:endParaRPr lang="en-JP"/>
          </a:p>
        </p:txBody>
      </p:sp>
      <p:sp>
        <p:nvSpPr>
          <p:cNvPr id="7" name="Slide Number Placeholder 6">
            <a:extLst>
              <a:ext uri="{FF2B5EF4-FFF2-40B4-BE49-F238E27FC236}">
                <a16:creationId xmlns:a16="http://schemas.microsoft.com/office/drawing/2014/main" id="{079BFBBB-01D2-584E-8E2A-D1BE41CAD115}"/>
              </a:ext>
            </a:extLst>
          </p:cNvPr>
          <p:cNvSpPr>
            <a:spLocks noGrp="1"/>
          </p:cNvSpPr>
          <p:nvPr>
            <p:ph type="sldNum" sz="quarter" idx="12"/>
          </p:nvPr>
        </p:nvSpPr>
        <p:spPr/>
        <p:txBody>
          <a:bodyPr/>
          <a:lstStyle/>
          <a:p>
            <a:fld id="{5D5576CE-73EB-EC46-BE68-51DD6BBCD28D}" type="slidenum">
              <a:rPr lang="en-JP" smtClean="0"/>
              <a:t>‹#›</a:t>
            </a:fld>
            <a:endParaRPr lang="en-JP"/>
          </a:p>
        </p:txBody>
      </p:sp>
    </p:spTree>
    <p:extLst>
      <p:ext uri="{BB962C8B-B14F-4D97-AF65-F5344CB8AC3E}">
        <p14:creationId xmlns:p14="http://schemas.microsoft.com/office/powerpoint/2010/main" val="2030130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4681F-720E-CB45-BBB9-454F78A9B60D}"/>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3C963220-36A9-3C40-A29C-4517661DDF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12089A-20F8-254A-9680-B83F4CE9DC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3BD5A9C0-D922-7A4B-AB2A-98A4855C22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0D146A-8BF3-3944-8037-150730C779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23FA4ED3-4543-6B40-9CA4-22936642CBFA}"/>
              </a:ext>
            </a:extLst>
          </p:cNvPr>
          <p:cNvSpPr>
            <a:spLocks noGrp="1"/>
          </p:cNvSpPr>
          <p:nvPr>
            <p:ph type="dt" sz="half" idx="10"/>
          </p:nvPr>
        </p:nvSpPr>
        <p:spPr>
          <a:xfrm>
            <a:off x="838200" y="6356350"/>
            <a:ext cx="2743200" cy="365125"/>
          </a:xfrm>
          <a:prstGeom prst="rect">
            <a:avLst/>
          </a:prstGeom>
        </p:spPr>
        <p:txBody>
          <a:bodyPr/>
          <a:lstStyle/>
          <a:p>
            <a:endParaRPr lang="en-JP"/>
          </a:p>
        </p:txBody>
      </p:sp>
      <p:sp>
        <p:nvSpPr>
          <p:cNvPr id="8" name="Footer Placeholder 7">
            <a:extLst>
              <a:ext uri="{FF2B5EF4-FFF2-40B4-BE49-F238E27FC236}">
                <a16:creationId xmlns:a16="http://schemas.microsoft.com/office/drawing/2014/main" id="{4F80F7A5-2868-6244-9A3E-B9CC484760DD}"/>
              </a:ext>
            </a:extLst>
          </p:cNvPr>
          <p:cNvSpPr>
            <a:spLocks noGrp="1"/>
          </p:cNvSpPr>
          <p:nvPr>
            <p:ph type="ftr" sz="quarter" idx="11"/>
          </p:nvPr>
        </p:nvSpPr>
        <p:spPr>
          <a:xfrm>
            <a:off x="838200" y="6356349"/>
            <a:ext cx="2961068" cy="365125"/>
          </a:xfrm>
          <a:prstGeom prst="rect">
            <a:avLst/>
          </a:prstGeom>
        </p:spPr>
        <p:txBody>
          <a:bodyPr/>
          <a:lstStyle/>
          <a:p>
            <a:endParaRPr lang="en-JP"/>
          </a:p>
        </p:txBody>
      </p:sp>
      <p:sp>
        <p:nvSpPr>
          <p:cNvPr id="9" name="Slide Number Placeholder 8">
            <a:extLst>
              <a:ext uri="{FF2B5EF4-FFF2-40B4-BE49-F238E27FC236}">
                <a16:creationId xmlns:a16="http://schemas.microsoft.com/office/drawing/2014/main" id="{CBF26E44-D9AF-8446-80BA-87B81F0F66FA}"/>
              </a:ext>
            </a:extLst>
          </p:cNvPr>
          <p:cNvSpPr>
            <a:spLocks noGrp="1"/>
          </p:cNvSpPr>
          <p:nvPr>
            <p:ph type="sldNum" sz="quarter" idx="12"/>
          </p:nvPr>
        </p:nvSpPr>
        <p:spPr/>
        <p:txBody>
          <a:bodyPr/>
          <a:lstStyle/>
          <a:p>
            <a:fld id="{5D5576CE-73EB-EC46-BE68-51DD6BBCD28D}" type="slidenum">
              <a:rPr lang="en-JP" smtClean="0"/>
              <a:t>‹#›</a:t>
            </a:fld>
            <a:endParaRPr lang="en-JP"/>
          </a:p>
        </p:txBody>
      </p:sp>
    </p:spTree>
    <p:extLst>
      <p:ext uri="{BB962C8B-B14F-4D97-AF65-F5344CB8AC3E}">
        <p14:creationId xmlns:p14="http://schemas.microsoft.com/office/powerpoint/2010/main" val="1961066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FC67-2EE7-2A4C-A9A2-25DAD26143C0}"/>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79B05B98-CE17-C449-ABC0-6C5AA8051FC1}"/>
              </a:ext>
            </a:extLst>
          </p:cNvPr>
          <p:cNvSpPr>
            <a:spLocks noGrp="1"/>
          </p:cNvSpPr>
          <p:nvPr>
            <p:ph type="dt" sz="half" idx="10"/>
          </p:nvPr>
        </p:nvSpPr>
        <p:spPr>
          <a:xfrm>
            <a:off x="838200" y="6356350"/>
            <a:ext cx="2743200" cy="365125"/>
          </a:xfrm>
          <a:prstGeom prst="rect">
            <a:avLst/>
          </a:prstGeom>
        </p:spPr>
        <p:txBody>
          <a:bodyPr/>
          <a:lstStyle/>
          <a:p>
            <a:endParaRPr lang="en-JP"/>
          </a:p>
        </p:txBody>
      </p:sp>
      <p:sp>
        <p:nvSpPr>
          <p:cNvPr id="4" name="Footer Placeholder 3">
            <a:extLst>
              <a:ext uri="{FF2B5EF4-FFF2-40B4-BE49-F238E27FC236}">
                <a16:creationId xmlns:a16="http://schemas.microsoft.com/office/drawing/2014/main" id="{AA3F8E13-3F85-804C-89AD-654BB030BD9F}"/>
              </a:ext>
            </a:extLst>
          </p:cNvPr>
          <p:cNvSpPr>
            <a:spLocks noGrp="1"/>
          </p:cNvSpPr>
          <p:nvPr>
            <p:ph type="ftr" sz="quarter" idx="11"/>
          </p:nvPr>
        </p:nvSpPr>
        <p:spPr>
          <a:xfrm>
            <a:off x="838200" y="6356349"/>
            <a:ext cx="2961068" cy="365125"/>
          </a:xfrm>
          <a:prstGeom prst="rect">
            <a:avLst/>
          </a:prstGeom>
        </p:spPr>
        <p:txBody>
          <a:bodyPr/>
          <a:lstStyle/>
          <a:p>
            <a:endParaRPr lang="en-JP"/>
          </a:p>
        </p:txBody>
      </p:sp>
      <p:sp>
        <p:nvSpPr>
          <p:cNvPr id="5" name="Slide Number Placeholder 4">
            <a:extLst>
              <a:ext uri="{FF2B5EF4-FFF2-40B4-BE49-F238E27FC236}">
                <a16:creationId xmlns:a16="http://schemas.microsoft.com/office/drawing/2014/main" id="{E2209129-295E-6640-9D43-3A218C5394E6}"/>
              </a:ext>
            </a:extLst>
          </p:cNvPr>
          <p:cNvSpPr>
            <a:spLocks noGrp="1"/>
          </p:cNvSpPr>
          <p:nvPr>
            <p:ph type="sldNum" sz="quarter" idx="12"/>
          </p:nvPr>
        </p:nvSpPr>
        <p:spPr/>
        <p:txBody>
          <a:bodyPr/>
          <a:lstStyle/>
          <a:p>
            <a:fld id="{5D5576CE-73EB-EC46-BE68-51DD6BBCD28D}" type="slidenum">
              <a:rPr lang="en-JP" smtClean="0"/>
              <a:t>‹#›</a:t>
            </a:fld>
            <a:endParaRPr lang="en-JP"/>
          </a:p>
        </p:txBody>
      </p:sp>
    </p:spTree>
    <p:extLst>
      <p:ext uri="{BB962C8B-B14F-4D97-AF65-F5344CB8AC3E}">
        <p14:creationId xmlns:p14="http://schemas.microsoft.com/office/powerpoint/2010/main" val="393994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DF0D16-8BB1-2F4C-A546-3F6C2209C7E3}"/>
              </a:ext>
            </a:extLst>
          </p:cNvPr>
          <p:cNvSpPr>
            <a:spLocks noGrp="1"/>
          </p:cNvSpPr>
          <p:nvPr>
            <p:ph type="dt" sz="half" idx="10"/>
          </p:nvPr>
        </p:nvSpPr>
        <p:spPr>
          <a:xfrm>
            <a:off x="838200" y="6356350"/>
            <a:ext cx="2743200" cy="365125"/>
          </a:xfrm>
          <a:prstGeom prst="rect">
            <a:avLst/>
          </a:prstGeom>
        </p:spPr>
        <p:txBody>
          <a:bodyPr/>
          <a:lstStyle/>
          <a:p>
            <a:endParaRPr lang="en-JP"/>
          </a:p>
        </p:txBody>
      </p:sp>
      <p:sp>
        <p:nvSpPr>
          <p:cNvPr id="3" name="Footer Placeholder 2">
            <a:extLst>
              <a:ext uri="{FF2B5EF4-FFF2-40B4-BE49-F238E27FC236}">
                <a16:creationId xmlns:a16="http://schemas.microsoft.com/office/drawing/2014/main" id="{BAD42695-8D04-4E41-BADF-5BDBE5D8A83D}"/>
              </a:ext>
            </a:extLst>
          </p:cNvPr>
          <p:cNvSpPr>
            <a:spLocks noGrp="1"/>
          </p:cNvSpPr>
          <p:nvPr>
            <p:ph type="ftr" sz="quarter" idx="11"/>
          </p:nvPr>
        </p:nvSpPr>
        <p:spPr>
          <a:xfrm>
            <a:off x="838200" y="6356349"/>
            <a:ext cx="2961068" cy="365125"/>
          </a:xfrm>
          <a:prstGeom prst="rect">
            <a:avLst/>
          </a:prstGeom>
        </p:spPr>
        <p:txBody>
          <a:bodyPr/>
          <a:lstStyle/>
          <a:p>
            <a:endParaRPr lang="en-JP"/>
          </a:p>
        </p:txBody>
      </p:sp>
      <p:sp>
        <p:nvSpPr>
          <p:cNvPr id="4" name="Slide Number Placeholder 3">
            <a:extLst>
              <a:ext uri="{FF2B5EF4-FFF2-40B4-BE49-F238E27FC236}">
                <a16:creationId xmlns:a16="http://schemas.microsoft.com/office/drawing/2014/main" id="{C413286B-63D2-6B4F-AEC9-5B55865796D8}"/>
              </a:ext>
            </a:extLst>
          </p:cNvPr>
          <p:cNvSpPr>
            <a:spLocks noGrp="1"/>
          </p:cNvSpPr>
          <p:nvPr>
            <p:ph type="sldNum" sz="quarter" idx="12"/>
          </p:nvPr>
        </p:nvSpPr>
        <p:spPr/>
        <p:txBody>
          <a:bodyPr/>
          <a:lstStyle/>
          <a:p>
            <a:fld id="{5D5576CE-73EB-EC46-BE68-51DD6BBCD28D}" type="slidenum">
              <a:rPr lang="en-JP" smtClean="0"/>
              <a:t>‹#›</a:t>
            </a:fld>
            <a:endParaRPr lang="en-JP"/>
          </a:p>
        </p:txBody>
      </p:sp>
    </p:spTree>
    <p:extLst>
      <p:ext uri="{BB962C8B-B14F-4D97-AF65-F5344CB8AC3E}">
        <p14:creationId xmlns:p14="http://schemas.microsoft.com/office/powerpoint/2010/main" val="45407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F52B-42E3-C441-AF21-59911D8BEC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43F8B1EB-5294-D648-84C9-2D8F1F1F9A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30DD9697-3140-B542-B75B-58ED6C7287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F477AD-E7FA-5A4E-B5FB-1137DB44CC79}"/>
              </a:ext>
            </a:extLst>
          </p:cNvPr>
          <p:cNvSpPr>
            <a:spLocks noGrp="1"/>
          </p:cNvSpPr>
          <p:nvPr>
            <p:ph type="dt" sz="half" idx="10"/>
          </p:nvPr>
        </p:nvSpPr>
        <p:spPr>
          <a:xfrm>
            <a:off x="838200" y="6356350"/>
            <a:ext cx="2743200" cy="365125"/>
          </a:xfrm>
          <a:prstGeom prst="rect">
            <a:avLst/>
          </a:prstGeom>
        </p:spPr>
        <p:txBody>
          <a:bodyPr/>
          <a:lstStyle/>
          <a:p>
            <a:endParaRPr lang="en-JP"/>
          </a:p>
        </p:txBody>
      </p:sp>
      <p:sp>
        <p:nvSpPr>
          <p:cNvPr id="6" name="Footer Placeholder 5">
            <a:extLst>
              <a:ext uri="{FF2B5EF4-FFF2-40B4-BE49-F238E27FC236}">
                <a16:creationId xmlns:a16="http://schemas.microsoft.com/office/drawing/2014/main" id="{1ADA86B0-1324-8C4B-9328-FCFC386815F6}"/>
              </a:ext>
            </a:extLst>
          </p:cNvPr>
          <p:cNvSpPr>
            <a:spLocks noGrp="1"/>
          </p:cNvSpPr>
          <p:nvPr>
            <p:ph type="ftr" sz="quarter" idx="11"/>
          </p:nvPr>
        </p:nvSpPr>
        <p:spPr>
          <a:xfrm>
            <a:off x="838200" y="6356349"/>
            <a:ext cx="2961068" cy="365125"/>
          </a:xfrm>
          <a:prstGeom prst="rect">
            <a:avLst/>
          </a:prstGeom>
        </p:spPr>
        <p:txBody>
          <a:bodyPr/>
          <a:lstStyle/>
          <a:p>
            <a:endParaRPr lang="en-JP"/>
          </a:p>
        </p:txBody>
      </p:sp>
      <p:sp>
        <p:nvSpPr>
          <p:cNvPr id="7" name="Slide Number Placeholder 6">
            <a:extLst>
              <a:ext uri="{FF2B5EF4-FFF2-40B4-BE49-F238E27FC236}">
                <a16:creationId xmlns:a16="http://schemas.microsoft.com/office/drawing/2014/main" id="{31DE2927-DFE3-1E4B-A3C8-EA7E6B4F86BC}"/>
              </a:ext>
            </a:extLst>
          </p:cNvPr>
          <p:cNvSpPr>
            <a:spLocks noGrp="1"/>
          </p:cNvSpPr>
          <p:nvPr>
            <p:ph type="sldNum" sz="quarter" idx="12"/>
          </p:nvPr>
        </p:nvSpPr>
        <p:spPr/>
        <p:txBody>
          <a:bodyPr/>
          <a:lstStyle/>
          <a:p>
            <a:fld id="{5D5576CE-73EB-EC46-BE68-51DD6BBCD28D}" type="slidenum">
              <a:rPr lang="en-JP" smtClean="0"/>
              <a:t>‹#›</a:t>
            </a:fld>
            <a:endParaRPr lang="en-JP"/>
          </a:p>
        </p:txBody>
      </p:sp>
    </p:spTree>
    <p:extLst>
      <p:ext uri="{BB962C8B-B14F-4D97-AF65-F5344CB8AC3E}">
        <p14:creationId xmlns:p14="http://schemas.microsoft.com/office/powerpoint/2010/main" val="2847473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4FC3A-675C-A547-8C63-074C917D5B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042CA094-0AD1-D748-8ACB-FEA623CD5E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09D3B65E-B95C-1A42-916C-4A551EB622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AD5F0-D48D-2245-8B6F-7EE6D973EEB3}"/>
              </a:ext>
            </a:extLst>
          </p:cNvPr>
          <p:cNvSpPr>
            <a:spLocks noGrp="1"/>
          </p:cNvSpPr>
          <p:nvPr>
            <p:ph type="dt" sz="half" idx="10"/>
          </p:nvPr>
        </p:nvSpPr>
        <p:spPr>
          <a:xfrm>
            <a:off x="838200" y="6356350"/>
            <a:ext cx="2743200" cy="365125"/>
          </a:xfrm>
          <a:prstGeom prst="rect">
            <a:avLst/>
          </a:prstGeom>
        </p:spPr>
        <p:txBody>
          <a:bodyPr/>
          <a:lstStyle/>
          <a:p>
            <a:endParaRPr lang="en-JP"/>
          </a:p>
        </p:txBody>
      </p:sp>
      <p:sp>
        <p:nvSpPr>
          <p:cNvPr id="6" name="Footer Placeholder 5">
            <a:extLst>
              <a:ext uri="{FF2B5EF4-FFF2-40B4-BE49-F238E27FC236}">
                <a16:creationId xmlns:a16="http://schemas.microsoft.com/office/drawing/2014/main" id="{59B3B57B-49A4-0048-9784-4A23946BD766}"/>
              </a:ext>
            </a:extLst>
          </p:cNvPr>
          <p:cNvSpPr>
            <a:spLocks noGrp="1"/>
          </p:cNvSpPr>
          <p:nvPr>
            <p:ph type="ftr" sz="quarter" idx="11"/>
          </p:nvPr>
        </p:nvSpPr>
        <p:spPr>
          <a:xfrm>
            <a:off x="838200" y="6356349"/>
            <a:ext cx="2961068" cy="365125"/>
          </a:xfrm>
          <a:prstGeom prst="rect">
            <a:avLst/>
          </a:prstGeom>
        </p:spPr>
        <p:txBody>
          <a:bodyPr/>
          <a:lstStyle/>
          <a:p>
            <a:endParaRPr lang="en-JP"/>
          </a:p>
        </p:txBody>
      </p:sp>
      <p:sp>
        <p:nvSpPr>
          <p:cNvPr id="7" name="Slide Number Placeholder 6">
            <a:extLst>
              <a:ext uri="{FF2B5EF4-FFF2-40B4-BE49-F238E27FC236}">
                <a16:creationId xmlns:a16="http://schemas.microsoft.com/office/drawing/2014/main" id="{42D8D055-A0A0-B042-B26E-0C9D7C30F629}"/>
              </a:ext>
            </a:extLst>
          </p:cNvPr>
          <p:cNvSpPr>
            <a:spLocks noGrp="1"/>
          </p:cNvSpPr>
          <p:nvPr>
            <p:ph type="sldNum" sz="quarter" idx="12"/>
          </p:nvPr>
        </p:nvSpPr>
        <p:spPr/>
        <p:txBody>
          <a:bodyPr/>
          <a:lstStyle/>
          <a:p>
            <a:fld id="{5D5576CE-73EB-EC46-BE68-51DD6BBCD28D}" type="slidenum">
              <a:rPr lang="en-JP" smtClean="0"/>
              <a:t>‹#›</a:t>
            </a:fld>
            <a:endParaRPr lang="en-JP"/>
          </a:p>
        </p:txBody>
      </p:sp>
    </p:spTree>
    <p:extLst>
      <p:ext uri="{BB962C8B-B14F-4D97-AF65-F5344CB8AC3E}">
        <p14:creationId xmlns:p14="http://schemas.microsoft.com/office/powerpoint/2010/main" val="1022721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3DC809-8E95-C249-9221-25B8549E8E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46AB4AE1-260B-8741-9DEC-B76639CBDD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P" dirty="0"/>
          </a:p>
        </p:txBody>
      </p:sp>
      <p:sp>
        <p:nvSpPr>
          <p:cNvPr id="6" name="Slide Number Placeholder 5">
            <a:extLst>
              <a:ext uri="{FF2B5EF4-FFF2-40B4-BE49-F238E27FC236}">
                <a16:creationId xmlns:a16="http://schemas.microsoft.com/office/drawing/2014/main" id="{1B140C23-0366-254F-A792-E05C6A9326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576CE-73EB-EC46-BE68-51DD6BBCD28D}" type="slidenum">
              <a:rPr lang="en-JP" smtClean="0"/>
              <a:t>‹#›</a:t>
            </a:fld>
            <a:endParaRPr lang="en-JP"/>
          </a:p>
        </p:txBody>
      </p:sp>
      <p:sp>
        <p:nvSpPr>
          <p:cNvPr id="10" name="Footer Placeholder 9">
            <a:extLst>
              <a:ext uri="{FF2B5EF4-FFF2-40B4-BE49-F238E27FC236}">
                <a16:creationId xmlns:a16="http://schemas.microsoft.com/office/drawing/2014/main" id="{05BEB736-BE8F-D846-8FEE-BD55EFB455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Tree>
    <p:extLst>
      <p:ext uri="{BB962C8B-B14F-4D97-AF65-F5344CB8AC3E}">
        <p14:creationId xmlns:p14="http://schemas.microsoft.com/office/powerpoint/2010/main" val="3951399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 id="2147483665" r:id="rId15"/>
    <p:sldLayoutId id="2147483666"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php.net/manual/en/language.oop5.magic.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618-4080-4A40-BA5B-CF4324C6DAFA}"/>
              </a:ext>
            </a:extLst>
          </p:cNvPr>
          <p:cNvSpPr>
            <a:spLocks noGrp="1"/>
          </p:cNvSpPr>
          <p:nvPr>
            <p:ph type="ctrTitle"/>
          </p:nvPr>
        </p:nvSpPr>
        <p:spPr/>
        <p:txBody>
          <a:bodyPr/>
          <a:lstStyle/>
          <a:p>
            <a:r>
              <a:rPr lang="en-US" dirty="0"/>
              <a:t>Web Design and Programming</a:t>
            </a:r>
          </a:p>
        </p:txBody>
      </p:sp>
      <p:sp>
        <p:nvSpPr>
          <p:cNvPr id="3" name="Subtitle 2">
            <a:extLst>
              <a:ext uri="{FF2B5EF4-FFF2-40B4-BE49-F238E27FC236}">
                <a16:creationId xmlns:a16="http://schemas.microsoft.com/office/drawing/2014/main" id="{17B60527-B817-4B24-BED1-300796F5EDE4}"/>
              </a:ext>
            </a:extLst>
          </p:cNvPr>
          <p:cNvSpPr>
            <a:spLocks noGrp="1"/>
          </p:cNvSpPr>
          <p:nvPr>
            <p:ph type="subTitle" idx="1"/>
          </p:nvPr>
        </p:nvSpPr>
        <p:spPr/>
        <p:txBody>
          <a:bodyPr>
            <a:normAutofit fontScale="92500" lnSpcReduction="10000"/>
          </a:bodyPr>
          <a:lstStyle/>
          <a:p>
            <a:r>
              <a:rPr lang="en-US" dirty="0"/>
              <a:t>Week 8</a:t>
            </a:r>
          </a:p>
          <a:p>
            <a:r>
              <a:rPr lang="en-US" dirty="0"/>
              <a:t>13 June 2024</a:t>
            </a:r>
          </a:p>
          <a:p>
            <a:endParaRPr lang="en-US" dirty="0"/>
          </a:p>
          <a:p>
            <a:r>
              <a:rPr lang="en-US" dirty="0"/>
              <a:t>Instructor: Dr. Peeraya Sripian</a:t>
            </a:r>
          </a:p>
        </p:txBody>
      </p:sp>
      <p:sp>
        <p:nvSpPr>
          <p:cNvPr id="4" name="Slide Number Placeholder 3">
            <a:extLst>
              <a:ext uri="{FF2B5EF4-FFF2-40B4-BE49-F238E27FC236}">
                <a16:creationId xmlns:a16="http://schemas.microsoft.com/office/drawing/2014/main" id="{958E0BC4-69FA-DA7D-1989-5FB7035C95A1}"/>
              </a:ext>
            </a:extLst>
          </p:cNvPr>
          <p:cNvSpPr>
            <a:spLocks noGrp="1"/>
          </p:cNvSpPr>
          <p:nvPr>
            <p:ph type="sldNum" sz="quarter" idx="12"/>
          </p:nvPr>
        </p:nvSpPr>
        <p:spPr/>
        <p:txBody>
          <a:bodyPr/>
          <a:lstStyle/>
          <a:p>
            <a:fld id="{5D5576CE-73EB-EC46-BE68-51DD6BBCD28D}" type="slidenum">
              <a:rPr lang="en-JP" smtClean="0"/>
              <a:t>1</a:t>
            </a:fld>
            <a:endParaRPr lang="en-JP"/>
          </a:p>
        </p:txBody>
      </p:sp>
    </p:spTree>
    <p:extLst>
      <p:ext uri="{BB962C8B-B14F-4D97-AF65-F5344CB8AC3E}">
        <p14:creationId xmlns:p14="http://schemas.microsoft.com/office/powerpoint/2010/main" val="3489906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3281-51B0-FB57-0367-17EBA27DD02D}"/>
              </a:ext>
            </a:extLst>
          </p:cNvPr>
          <p:cNvSpPr>
            <a:spLocks noGrp="1"/>
          </p:cNvSpPr>
          <p:nvPr>
            <p:ph type="title"/>
          </p:nvPr>
        </p:nvSpPr>
        <p:spPr/>
        <p:txBody>
          <a:bodyPr/>
          <a:lstStyle/>
          <a:p>
            <a:r>
              <a:rPr lang="en-US" dirty="0"/>
              <a:t>Classes and Objects</a:t>
            </a:r>
          </a:p>
        </p:txBody>
      </p:sp>
      <p:sp>
        <p:nvSpPr>
          <p:cNvPr id="3" name="Content Placeholder 2">
            <a:extLst>
              <a:ext uri="{FF2B5EF4-FFF2-40B4-BE49-F238E27FC236}">
                <a16:creationId xmlns:a16="http://schemas.microsoft.com/office/drawing/2014/main" id="{F452C314-AC6A-190E-8A2F-F347CE444507}"/>
              </a:ext>
            </a:extLst>
          </p:cNvPr>
          <p:cNvSpPr>
            <a:spLocks noGrp="1"/>
          </p:cNvSpPr>
          <p:nvPr>
            <p:ph idx="1"/>
          </p:nvPr>
        </p:nvSpPr>
        <p:spPr>
          <a:xfrm>
            <a:off x="838200" y="1825625"/>
            <a:ext cx="7033260" cy="4351338"/>
          </a:xfrm>
        </p:spPr>
        <p:txBody>
          <a:bodyPr>
            <a:normAutofit fontScale="85000" lnSpcReduction="20000"/>
          </a:bodyPr>
          <a:lstStyle/>
          <a:p>
            <a:r>
              <a:rPr lang="en-US" b="1" dirty="0">
                <a:solidFill>
                  <a:schemeClr val="accent5"/>
                </a:solidFill>
              </a:rPr>
              <a:t>Class:</a:t>
            </a:r>
          </a:p>
          <a:p>
            <a:pPr lvl="1"/>
            <a:r>
              <a:rPr lang="en-US" dirty="0"/>
              <a:t>Blueprint or template that defines properties and behaviors</a:t>
            </a:r>
          </a:p>
          <a:p>
            <a:pPr lvl="1"/>
            <a:r>
              <a:rPr lang="en-US" dirty="0"/>
              <a:t>Represents a specific type of object</a:t>
            </a:r>
          </a:p>
          <a:p>
            <a:pPr lvl="1"/>
            <a:r>
              <a:rPr lang="en-US" dirty="0"/>
              <a:t>Defines structure and behavior</a:t>
            </a:r>
          </a:p>
          <a:p>
            <a:r>
              <a:rPr lang="en-US" b="1" dirty="0">
                <a:solidFill>
                  <a:schemeClr val="accent5"/>
                </a:solidFill>
              </a:rPr>
              <a:t>Objects</a:t>
            </a:r>
            <a:r>
              <a:rPr lang="en-US" dirty="0"/>
              <a:t>:</a:t>
            </a:r>
          </a:p>
          <a:p>
            <a:pPr lvl="1"/>
            <a:r>
              <a:rPr lang="en-US" dirty="0"/>
              <a:t>Created from a class</a:t>
            </a:r>
          </a:p>
          <a:p>
            <a:pPr lvl="1"/>
            <a:r>
              <a:rPr lang="en-US" dirty="0"/>
              <a:t>Instance of a class</a:t>
            </a:r>
          </a:p>
          <a:p>
            <a:pPr lvl="1"/>
            <a:r>
              <a:rPr lang="en-US" dirty="0"/>
              <a:t>Holds data and can perform actions</a:t>
            </a:r>
          </a:p>
          <a:p>
            <a:pPr lvl="1"/>
            <a:r>
              <a:rPr lang="en-US" dirty="0"/>
              <a:t>Represents a concrete, specific thing</a:t>
            </a:r>
          </a:p>
          <a:p>
            <a:r>
              <a:rPr lang="en-US" b="1" dirty="0">
                <a:solidFill>
                  <a:schemeClr val="accent5"/>
                </a:solidFill>
              </a:rPr>
              <a:t>In</a:t>
            </a:r>
            <a:r>
              <a:rPr lang="en-US" dirty="0"/>
              <a:t> </a:t>
            </a:r>
            <a:r>
              <a:rPr lang="en-US" b="1" dirty="0">
                <a:solidFill>
                  <a:schemeClr val="accent5"/>
                </a:solidFill>
              </a:rPr>
              <a:t>summary</a:t>
            </a:r>
            <a:r>
              <a:rPr lang="en-US" dirty="0"/>
              <a:t>:</a:t>
            </a:r>
          </a:p>
          <a:p>
            <a:pPr lvl="1"/>
            <a:r>
              <a:rPr lang="en-US" dirty="0"/>
              <a:t>Class: Blueprint or template defining properties and behaviors</a:t>
            </a:r>
          </a:p>
          <a:p>
            <a:pPr lvl="1"/>
            <a:r>
              <a:rPr lang="en-US" dirty="0"/>
              <a:t>Object: Instance of a class, holds data and performs actions</a:t>
            </a:r>
          </a:p>
        </p:txBody>
      </p:sp>
      <p:sp>
        <p:nvSpPr>
          <p:cNvPr id="4" name="Slide Number Placeholder 3">
            <a:extLst>
              <a:ext uri="{FF2B5EF4-FFF2-40B4-BE49-F238E27FC236}">
                <a16:creationId xmlns:a16="http://schemas.microsoft.com/office/drawing/2014/main" id="{EEE19039-7334-4DE2-D0EE-B5803C72812D}"/>
              </a:ext>
            </a:extLst>
          </p:cNvPr>
          <p:cNvSpPr>
            <a:spLocks noGrp="1"/>
          </p:cNvSpPr>
          <p:nvPr>
            <p:ph type="sldNum" sz="quarter" idx="12"/>
          </p:nvPr>
        </p:nvSpPr>
        <p:spPr/>
        <p:txBody>
          <a:bodyPr/>
          <a:lstStyle/>
          <a:p>
            <a:fld id="{5D5576CE-73EB-EC46-BE68-51DD6BBCD28D}" type="slidenum">
              <a:rPr lang="en-JP" smtClean="0"/>
              <a:t>10</a:t>
            </a:fld>
            <a:endParaRPr lang="en-JP"/>
          </a:p>
        </p:txBody>
      </p:sp>
      <p:sp>
        <p:nvSpPr>
          <p:cNvPr id="6" name="TextBox 5">
            <a:extLst>
              <a:ext uri="{FF2B5EF4-FFF2-40B4-BE49-F238E27FC236}">
                <a16:creationId xmlns:a16="http://schemas.microsoft.com/office/drawing/2014/main" id="{91616B53-76D3-651E-F313-681D3770DA80}"/>
              </a:ext>
            </a:extLst>
          </p:cNvPr>
          <p:cNvSpPr txBox="1"/>
          <p:nvPr/>
        </p:nvSpPr>
        <p:spPr>
          <a:xfrm>
            <a:off x="8103870" y="979011"/>
            <a:ext cx="3756660" cy="5262979"/>
          </a:xfrm>
          <a:prstGeom prst="rect">
            <a:avLst/>
          </a:prstGeom>
          <a:solidFill>
            <a:schemeClr val="bg1">
              <a:lumMod val="95000"/>
            </a:schemeClr>
          </a:solidFill>
          <a:ln w="19050">
            <a:solidFill>
              <a:schemeClr val="tx1"/>
            </a:solidFill>
          </a:ln>
        </p:spPr>
        <p:txBody>
          <a:bodyPr wrap="square">
            <a:spAutoFit/>
          </a:bodyPr>
          <a:lstStyle/>
          <a:p>
            <a:r>
              <a:rPr lang="en-US" sz="1200" b="0" dirty="0">
                <a:solidFill>
                  <a:srgbClr val="800000"/>
                </a:solidFill>
                <a:effectLst/>
                <a:latin typeface="Consolas" panose="020B0609020204030204" pitchFamily="49" charset="0"/>
              </a:rPr>
              <a:t>&lt;?</a:t>
            </a:r>
            <a:endParaRPr lang="en-US" sz="1200" b="0" dirty="0">
              <a:solidFill>
                <a:srgbClr val="3B3B3B"/>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Class definition</a:t>
            </a:r>
            <a:endParaRPr lang="en-US" sz="1200" b="0" dirty="0">
              <a:solidFill>
                <a:srgbClr val="3B3B3B"/>
              </a:solidFill>
              <a:effectLst/>
              <a:latin typeface="Consolas" panose="020B0609020204030204" pitchFamily="49" charset="0"/>
            </a:endParaRPr>
          </a:p>
          <a:p>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a:solidFill>
                  <a:srgbClr val="267F99"/>
                </a:solidFill>
                <a:effectLst/>
                <a:latin typeface="Consolas" panose="020B0609020204030204" pitchFamily="49" charset="0"/>
              </a:rPr>
              <a:t>Car</a:t>
            </a:r>
            <a:endParaRPr lang="en-US" sz="1200" b="0" dirty="0">
              <a:solidFill>
                <a:srgbClr val="3B3B3B"/>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a:t>
            </a:r>
            <a:endParaRPr lang="en-US" sz="1200" b="0" dirty="0">
              <a:solidFill>
                <a:srgbClr val="3B3B3B"/>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Properties</a:t>
            </a:r>
            <a:endParaRPr lang="en-US" sz="1200" b="0" dirty="0">
              <a:solidFill>
                <a:srgbClr val="3B3B3B"/>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a:t>
            </a:r>
            <a:r>
              <a:rPr lang="en-US" sz="1200" b="0" dirty="0">
                <a:solidFill>
                  <a:srgbClr val="001080"/>
                </a:solidFill>
                <a:effectLst/>
                <a:latin typeface="Consolas" panose="020B0609020204030204" pitchFamily="49" charset="0"/>
              </a:rPr>
              <a:t>$brand</a:t>
            </a:r>
            <a:r>
              <a:rPr lang="en-US" sz="1200" b="0" dirty="0">
                <a:solidFill>
                  <a:srgbClr val="000000"/>
                </a:solidFill>
                <a:effectLst/>
                <a:latin typeface="Consolas" panose="020B0609020204030204" pitchFamily="49" charset="0"/>
              </a:rPr>
              <a:t>;</a:t>
            </a:r>
            <a:endParaRPr lang="en-US" sz="1200" b="0" dirty="0">
              <a:solidFill>
                <a:srgbClr val="3B3B3B"/>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a:t>
            </a:r>
            <a:r>
              <a:rPr lang="en-US" sz="1200" b="0" dirty="0">
                <a:solidFill>
                  <a:srgbClr val="001080"/>
                </a:solidFill>
                <a:effectLst/>
                <a:latin typeface="Consolas" panose="020B0609020204030204" pitchFamily="49" charset="0"/>
              </a:rPr>
              <a:t>$color</a:t>
            </a:r>
            <a:r>
              <a:rPr lang="en-US" sz="1200" b="0" dirty="0">
                <a:solidFill>
                  <a:srgbClr val="000000"/>
                </a:solidFill>
                <a:effectLst/>
                <a:latin typeface="Consolas" panose="020B0609020204030204" pitchFamily="49" charset="0"/>
              </a:rPr>
              <a:t>;</a:t>
            </a:r>
            <a:endParaRPr lang="en-US" sz="1200" b="0" dirty="0">
              <a:solidFill>
                <a:srgbClr val="3B3B3B"/>
              </a:solidFill>
              <a:effectLst/>
              <a:latin typeface="Consolas" panose="020B0609020204030204" pitchFamily="49" charset="0"/>
            </a:endParaRPr>
          </a:p>
          <a:p>
            <a:br>
              <a:rPr lang="en-US" sz="1200" b="0" dirty="0">
                <a:solidFill>
                  <a:srgbClr val="3B3B3B"/>
                </a:solidFill>
                <a:effectLst/>
                <a:latin typeface="Consolas" panose="020B0609020204030204" pitchFamily="49" charset="0"/>
              </a:rPr>
            </a:b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Method</a:t>
            </a:r>
            <a:endParaRPr lang="en-US" sz="1200" b="0" dirty="0">
              <a:solidFill>
                <a:srgbClr val="3B3B3B"/>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function</a:t>
            </a:r>
            <a:r>
              <a:rPr lang="en-US" sz="1200" b="0" dirty="0">
                <a:solidFill>
                  <a:srgbClr val="000000"/>
                </a:solidFill>
                <a:effectLst/>
                <a:latin typeface="Consolas" panose="020B0609020204030204" pitchFamily="49" charset="0"/>
              </a:rPr>
              <a:t> </a:t>
            </a:r>
            <a:r>
              <a:rPr lang="en-US" sz="1200" b="0" dirty="0" err="1">
                <a:solidFill>
                  <a:srgbClr val="795E26"/>
                </a:solidFill>
                <a:effectLst/>
                <a:latin typeface="Consolas" panose="020B0609020204030204" pitchFamily="49" charset="0"/>
              </a:rPr>
              <a:t>startEngine</a:t>
            </a:r>
            <a:r>
              <a:rPr lang="en-US" sz="1200" b="0" dirty="0">
                <a:solidFill>
                  <a:srgbClr val="000000"/>
                </a:solidFill>
                <a:effectLst/>
                <a:latin typeface="Consolas" panose="020B0609020204030204" pitchFamily="49" charset="0"/>
              </a:rPr>
              <a:t>()</a:t>
            </a:r>
            <a:endParaRPr lang="en-US" sz="1200" b="0" dirty="0">
              <a:solidFill>
                <a:srgbClr val="3B3B3B"/>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endParaRPr lang="en-US" sz="1200" b="0" dirty="0">
              <a:solidFill>
                <a:srgbClr val="3B3B3B"/>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795E26"/>
                </a:solidFill>
                <a:effectLst/>
                <a:latin typeface="Consolas" panose="020B0609020204030204" pitchFamily="49" charset="0"/>
              </a:rPr>
              <a:t>echo</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"The {</a:t>
            </a:r>
            <a:r>
              <a:rPr lang="en-US" sz="1200" b="0" dirty="0">
                <a:solidFill>
                  <a:srgbClr val="0000FF"/>
                </a:solidFill>
                <a:effectLst/>
                <a:latin typeface="Consolas" panose="020B0609020204030204" pitchFamily="49" charset="0"/>
              </a:rPr>
              <a:t>$this</a:t>
            </a:r>
            <a:r>
              <a:rPr lang="en-US" sz="1200" b="0" dirty="0">
                <a:solidFill>
                  <a:srgbClr val="000000"/>
                </a:solidFill>
                <a:effectLst/>
                <a:latin typeface="Consolas" panose="020B0609020204030204" pitchFamily="49" charset="0"/>
              </a:rPr>
              <a:t>-&gt;</a:t>
            </a:r>
            <a:r>
              <a:rPr lang="en-US" sz="1200" b="0" dirty="0">
                <a:solidFill>
                  <a:srgbClr val="001080"/>
                </a:solidFill>
                <a:effectLst/>
                <a:latin typeface="Consolas" panose="020B0609020204030204" pitchFamily="49" charset="0"/>
              </a:rPr>
              <a:t>brand</a:t>
            </a:r>
            <a:r>
              <a:rPr lang="en-US" sz="1200" b="0" dirty="0">
                <a:solidFill>
                  <a:srgbClr val="A31515"/>
                </a:solidFill>
                <a:effectLst/>
                <a:latin typeface="Consolas" panose="020B0609020204030204" pitchFamily="49" charset="0"/>
              </a:rPr>
              <a:t>} car with color {</a:t>
            </a:r>
            <a:r>
              <a:rPr lang="en-US" sz="1200" b="0" dirty="0">
                <a:solidFill>
                  <a:srgbClr val="0000FF"/>
                </a:solidFill>
                <a:effectLst/>
                <a:latin typeface="Consolas" panose="020B0609020204030204" pitchFamily="49" charset="0"/>
              </a:rPr>
              <a:t>$this</a:t>
            </a:r>
            <a:r>
              <a:rPr lang="en-US" sz="1200" b="0" dirty="0">
                <a:solidFill>
                  <a:srgbClr val="000000"/>
                </a:solidFill>
                <a:effectLst/>
                <a:latin typeface="Consolas" panose="020B0609020204030204" pitchFamily="49" charset="0"/>
              </a:rPr>
              <a:t>-&gt;</a:t>
            </a:r>
            <a:r>
              <a:rPr lang="en-US" sz="1200" b="0" dirty="0">
                <a:solidFill>
                  <a:srgbClr val="001080"/>
                </a:solidFill>
                <a:effectLst/>
                <a:latin typeface="Consolas" panose="020B0609020204030204" pitchFamily="49" charset="0"/>
              </a:rPr>
              <a:t>color</a:t>
            </a:r>
            <a:r>
              <a:rPr lang="en-US" sz="1200" b="0" dirty="0">
                <a:solidFill>
                  <a:srgbClr val="A31515"/>
                </a:solidFill>
                <a:effectLst/>
                <a:latin typeface="Consolas" panose="020B0609020204030204" pitchFamily="49" charset="0"/>
              </a:rPr>
              <a:t>} is starting the engine."</a:t>
            </a:r>
            <a:r>
              <a:rPr lang="en-US" sz="1200" b="0" dirty="0">
                <a:solidFill>
                  <a:srgbClr val="000000"/>
                </a:solidFill>
                <a:effectLst/>
                <a:latin typeface="Consolas" panose="020B0609020204030204" pitchFamily="49" charset="0"/>
              </a:rPr>
              <a:t>;</a:t>
            </a:r>
            <a:endParaRPr lang="en-US" sz="1200" b="0" dirty="0">
              <a:solidFill>
                <a:srgbClr val="3B3B3B"/>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endParaRPr lang="en-US" sz="1200" b="0" dirty="0">
              <a:solidFill>
                <a:srgbClr val="3B3B3B"/>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a:t>
            </a:r>
            <a:endParaRPr lang="en-US" sz="1200" b="0" dirty="0">
              <a:solidFill>
                <a:srgbClr val="3B3B3B"/>
              </a:solidFill>
              <a:effectLst/>
              <a:latin typeface="Consolas" panose="020B0609020204030204" pitchFamily="49" charset="0"/>
            </a:endParaRPr>
          </a:p>
          <a:p>
            <a:br>
              <a:rPr lang="en-US" sz="1200" b="0" dirty="0">
                <a:solidFill>
                  <a:srgbClr val="3B3B3B"/>
                </a:solidFill>
                <a:effectLst/>
                <a:latin typeface="Consolas" panose="020B0609020204030204" pitchFamily="49" charset="0"/>
              </a:rPr>
            </a:br>
            <a:r>
              <a:rPr lang="en-US" sz="1200" b="0" dirty="0">
                <a:solidFill>
                  <a:srgbClr val="008000"/>
                </a:solidFill>
                <a:effectLst/>
                <a:latin typeface="Consolas" panose="020B0609020204030204" pitchFamily="49" charset="0"/>
              </a:rPr>
              <a:t>// Object instantiation</a:t>
            </a:r>
            <a:endParaRPr lang="en-US" sz="1200" b="0" dirty="0">
              <a:solidFill>
                <a:srgbClr val="3B3B3B"/>
              </a:solidFill>
              <a:effectLst/>
              <a:latin typeface="Consolas" panose="020B0609020204030204" pitchFamily="49" charset="0"/>
            </a:endParaRPr>
          </a:p>
          <a:p>
            <a:r>
              <a:rPr lang="en-US" sz="1200" b="0" dirty="0">
                <a:solidFill>
                  <a:srgbClr val="001080"/>
                </a:solidFill>
                <a:effectLst/>
                <a:latin typeface="Consolas" panose="020B0609020204030204" pitchFamily="49" charset="0"/>
              </a:rPr>
              <a:t>$</a:t>
            </a:r>
            <a:r>
              <a:rPr lang="en-US" sz="1200" b="0" dirty="0" err="1">
                <a:solidFill>
                  <a:srgbClr val="001080"/>
                </a:solidFill>
                <a:effectLst/>
                <a:latin typeface="Consolas" panose="020B0609020204030204" pitchFamily="49" charset="0"/>
              </a:rPr>
              <a:t>myCar</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a:t>
            </a:r>
            <a:r>
              <a:rPr lang="en-US" sz="1200" b="0" dirty="0">
                <a:solidFill>
                  <a:srgbClr val="267F99"/>
                </a:solidFill>
                <a:effectLst/>
                <a:latin typeface="Consolas" panose="020B0609020204030204" pitchFamily="49" charset="0"/>
              </a:rPr>
              <a:t>Car</a:t>
            </a:r>
            <a:r>
              <a:rPr lang="en-US" sz="1200" b="0" dirty="0">
                <a:solidFill>
                  <a:srgbClr val="000000"/>
                </a:solidFill>
                <a:effectLst/>
                <a:latin typeface="Consolas" panose="020B0609020204030204" pitchFamily="49" charset="0"/>
              </a:rPr>
              <a:t>();</a:t>
            </a:r>
            <a:endParaRPr lang="en-US" sz="1200" b="0" dirty="0">
              <a:solidFill>
                <a:srgbClr val="3B3B3B"/>
              </a:solidFill>
              <a:effectLst/>
              <a:latin typeface="Consolas" panose="020B0609020204030204" pitchFamily="49" charset="0"/>
            </a:endParaRPr>
          </a:p>
          <a:p>
            <a:br>
              <a:rPr lang="en-US" sz="1200" b="0" dirty="0">
                <a:solidFill>
                  <a:srgbClr val="3B3B3B"/>
                </a:solidFill>
                <a:effectLst/>
                <a:latin typeface="Consolas" panose="020B0609020204030204" pitchFamily="49" charset="0"/>
              </a:rPr>
            </a:br>
            <a:r>
              <a:rPr lang="en-US" sz="1200" b="0" dirty="0">
                <a:solidFill>
                  <a:srgbClr val="008000"/>
                </a:solidFill>
                <a:effectLst/>
                <a:latin typeface="Consolas" panose="020B0609020204030204" pitchFamily="49" charset="0"/>
              </a:rPr>
              <a:t>// Object property assignment</a:t>
            </a:r>
            <a:endParaRPr lang="en-US" sz="1200" b="0" dirty="0">
              <a:solidFill>
                <a:srgbClr val="3B3B3B"/>
              </a:solidFill>
              <a:effectLst/>
              <a:latin typeface="Consolas" panose="020B0609020204030204" pitchFamily="49" charset="0"/>
            </a:endParaRPr>
          </a:p>
          <a:p>
            <a:r>
              <a:rPr lang="en-US" sz="1200" b="0" dirty="0">
                <a:solidFill>
                  <a:srgbClr val="001080"/>
                </a:solidFill>
                <a:effectLst/>
                <a:latin typeface="Consolas" panose="020B0609020204030204" pitchFamily="49" charset="0"/>
              </a:rPr>
              <a:t>$</a:t>
            </a:r>
            <a:r>
              <a:rPr lang="en-US" sz="1200" b="0" dirty="0" err="1">
                <a:solidFill>
                  <a:srgbClr val="001080"/>
                </a:solidFill>
                <a:effectLst/>
                <a:latin typeface="Consolas" panose="020B0609020204030204" pitchFamily="49" charset="0"/>
              </a:rPr>
              <a:t>myCar</a:t>
            </a:r>
            <a:r>
              <a:rPr lang="en-US" sz="1200" b="0" dirty="0">
                <a:solidFill>
                  <a:srgbClr val="000000"/>
                </a:solidFill>
                <a:effectLst/>
                <a:latin typeface="Consolas" panose="020B0609020204030204" pitchFamily="49" charset="0"/>
              </a:rPr>
              <a:t>-&gt;</a:t>
            </a:r>
            <a:r>
              <a:rPr lang="en-US" sz="1200" b="0" dirty="0">
                <a:solidFill>
                  <a:srgbClr val="001080"/>
                </a:solidFill>
                <a:effectLst/>
                <a:latin typeface="Consolas" panose="020B0609020204030204" pitchFamily="49" charset="0"/>
              </a:rPr>
              <a:t>brand</a:t>
            </a:r>
            <a:r>
              <a:rPr lang="en-US" sz="1200" b="0" dirty="0">
                <a:solidFill>
                  <a:srgbClr val="000000"/>
                </a:solidFill>
                <a:effectLst/>
                <a:latin typeface="Consolas" panose="020B0609020204030204" pitchFamily="49" charset="0"/>
              </a:rPr>
              <a:t> = </a:t>
            </a:r>
            <a:r>
              <a:rPr lang="en-US" sz="1200" b="0" dirty="0">
                <a:solidFill>
                  <a:srgbClr val="A31515"/>
                </a:solidFill>
                <a:effectLst/>
                <a:latin typeface="Consolas" panose="020B0609020204030204" pitchFamily="49" charset="0"/>
              </a:rPr>
              <a:t>"Toyota"</a:t>
            </a:r>
            <a:r>
              <a:rPr lang="en-US" sz="1200" b="0" dirty="0">
                <a:solidFill>
                  <a:srgbClr val="000000"/>
                </a:solidFill>
                <a:effectLst/>
                <a:latin typeface="Consolas" panose="020B0609020204030204" pitchFamily="49" charset="0"/>
              </a:rPr>
              <a:t>;</a:t>
            </a:r>
            <a:endParaRPr lang="en-US" sz="1200" b="0" dirty="0">
              <a:solidFill>
                <a:srgbClr val="3B3B3B"/>
              </a:solidFill>
              <a:effectLst/>
              <a:latin typeface="Consolas" panose="020B0609020204030204" pitchFamily="49" charset="0"/>
            </a:endParaRPr>
          </a:p>
          <a:p>
            <a:r>
              <a:rPr lang="en-US" sz="1200" b="0" dirty="0">
                <a:solidFill>
                  <a:srgbClr val="001080"/>
                </a:solidFill>
                <a:effectLst/>
                <a:latin typeface="Consolas" panose="020B0609020204030204" pitchFamily="49" charset="0"/>
              </a:rPr>
              <a:t>$</a:t>
            </a:r>
            <a:r>
              <a:rPr lang="en-US" sz="1200" b="0" dirty="0" err="1">
                <a:solidFill>
                  <a:srgbClr val="001080"/>
                </a:solidFill>
                <a:effectLst/>
                <a:latin typeface="Consolas" panose="020B0609020204030204" pitchFamily="49" charset="0"/>
              </a:rPr>
              <a:t>myCar</a:t>
            </a:r>
            <a:r>
              <a:rPr lang="en-US" sz="1200" b="0" dirty="0">
                <a:solidFill>
                  <a:srgbClr val="000000"/>
                </a:solidFill>
                <a:effectLst/>
                <a:latin typeface="Consolas" panose="020B0609020204030204" pitchFamily="49" charset="0"/>
              </a:rPr>
              <a:t>-&gt;</a:t>
            </a:r>
            <a:r>
              <a:rPr lang="en-US" sz="1200" b="0" dirty="0">
                <a:solidFill>
                  <a:srgbClr val="001080"/>
                </a:solidFill>
                <a:effectLst/>
                <a:latin typeface="Consolas" panose="020B0609020204030204" pitchFamily="49" charset="0"/>
              </a:rPr>
              <a:t>color</a:t>
            </a:r>
            <a:r>
              <a:rPr lang="en-US" sz="1200" b="0" dirty="0">
                <a:solidFill>
                  <a:srgbClr val="000000"/>
                </a:solidFill>
                <a:effectLst/>
                <a:latin typeface="Consolas" panose="020B0609020204030204" pitchFamily="49" charset="0"/>
              </a:rPr>
              <a:t> = </a:t>
            </a:r>
            <a:r>
              <a:rPr lang="en-US" sz="1200" b="0" dirty="0">
                <a:solidFill>
                  <a:srgbClr val="A31515"/>
                </a:solidFill>
                <a:effectLst/>
                <a:latin typeface="Consolas" panose="020B0609020204030204" pitchFamily="49" charset="0"/>
              </a:rPr>
              <a:t>"Red"</a:t>
            </a:r>
            <a:r>
              <a:rPr lang="en-US" sz="1200" b="0" dirty="0">
                <a:solidFill>
                  <a:srgbClr val="000000"/>
                </a:solidFill>
                <a:effectLst/>
                <a:latin typeface="Consolas" panose="020B0609020204030204" pitchFamily="49" charset="0"/>
              </a:rPr>
              <a:t>;</a:t>
            </a:r>
            <a:endParaRPr lang="en-US" sz="1200" b="0" dirty="0">
              <a:solidFill>
                <a:srgbClr val="3B3B3B"/>
              </a:solidFill>
              <a:effectLst/>
              <a:latin typeface="Consolas" panose="020B0609020204030204" pitchFamily="49" charset="0"/>
            </a:endParaRPr>
          </a:p>
          <a:p>
            <a:br>
              <a:rPr lang="en-US" sz="1200" b="0" dirty="0">
                <a:solidFill>
                  <a:srgbClr val="3B3B3B"/>
                </a:solidFill>
                <a:effectLst/>
                <a:latin typeface="Consolas" panose="020B0609020204030204" pitchFamily="49" charset="0"/>
              </a:rPr>
            </a:br>
            <a:r>
              <a:rPr lang="en-US" sz="1200" b="0" dirty="0">
                <a:solidFill>
                  <a:srgbClr val="008000"/>
                </a:solidFill>
                <a:effectLst/>
                <a:latin typeface="Consolas" panose="020B0609020204030204" pitchFamily="49" charset="0"/>
              </a:rPr>
              <a:t>// Object method invocation</a:t>
            </a:r>
            <a:endParaRPr lang="en-US" sz="1200" b="0" dirty="0">
              <a:solidFill>
                <a:srgbClr val="3B3B3B"/>
              </a:solidFill>
              <a:effectLst/>
              <a:latin typeface="Consolas" panose="020B0609020204030204" pitchFamily="49" charset="0"/>
            </a:endParaRPr>
          </a:p>
          <a:p>
            <a:r>
              <a:rPr lang="en-US" sz="1200" b="0" dirty="0">
                <a:solidFill>
                  <a:srgbClr val="001080"/>
                </a:solidFill>
                <a:effectLst/>
                <a:latin typeface="Consolas" panose="020B0609020204030204" pitchFamily="49" charset="0"/>
              </a:rPr>
              <a:t>$</a:t>
            </a:r>
            <a:r>
              <a:rPr lang="en-US" sz="1200" b="0" dirty="0" err="1">
                <a:solidFill>
                  <a:srgbClr val="001080"/>
                </a:solidFill>
                <a:effectLst/>
                <a:latin typeface="Consolas" panose="020B0609020204030204" pitchFamily="49" charset="0"/>
              </a:rPr>
              <a:t>myCar</a:t>
            </a:r>
            <a:r>
              <a:rPr lang="en-US" sz="1200" b="0" dirty="0">
                <a:solidFill>
                  <a:srgbClr val="000000"/>
                </a:solidFill>
                <a:effectLst/>
                <a:latin typeface="Consolas" panose="020B0609020204030204" pitchFamily="49" charset="0"/>
              </a:rPr>
              <a:t>-&gt;</a:t>
            </a:r>
            <a:r>
              <a:rPr lang="en-US" sz="1200" b="0" dirty="0" err="1">
                <a:solidFill>
                  <a:srgbClr val="795E26"/>
                </a:solidFill>
                <a:effectLst/>
                <a:latin typeface="Consolas" panose="020B0609020204030204" pitchFamily="49" charset="0"/>
              </a:rPr>
              <a:t>startEngine</a:t>
            </a:r>
            <a:r>
              <a:rPr lang="en-US" sz="1200" b="0" dirty="0">
                <a:solidFill>
                  <a:srgbClr val="000000"/>
                </a:solidFill>
                <a:effectLst/>
                <a:latin typeface="Consolas" panose="020B0609020204030204" pitchFamily="49" charset="0"/>
              </a:rPr>
              <a:t>();</a:t>
            </a:r>
            <a:endParaRPr lang="en-US" sz="1200" b="0" dirty="0">
              <a:solidFill>
                <a:srgbClr val="3B3B3B"/>
              </a:solidFill>
              <a:effectLst/>
              <a:latin typeface="Consolas" panose="020B0609020204030204" pitchFamily="49" charset="0"/>
            </a:endParaRPr>
          </a:p>
          <a:p>
            <a:br>
              <a:rPr lang="en-US" sz="1200" b="0" dirty="0">
                <a:solidFill>
                  <a:srgbClr val="3B3B3B"/>
                </a:solidFill>
                <a:effectLst/>
                <a:latin typeface="Consolas" panose="020B0609020204030204" pitchFamily="49" charset="0"/>
              </a:rPr>
            </a:br>
            <a:endParaRPr lang="en-US" sz="12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279305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B16C-3558-986F-4938-452508368B6E}"/>
              </a:ext>
            </a:extLst>
          </p:cNvPr>
          <p:cNvSpPr>
            <a:spLocks noGrp="1"/>
          </p:cNvSpPr>
          <p:nvPr>
            <p:ph type="title"/>
          </p:nvPr>
        </p:nvSpPr>
        <p:spPr/>
        <p:txBody>
          <a:bodyPr/>
          <a:lstStyle/>
          <a:p>
            <a:r>
              <a:rPr lang="en-US" dirty="0"/>
              <a:t>Visibility</a:t>
            </a:r>
          </a:p>
        </p:txBody>
      </p:sp>
      <p:sp>
        <p:nvSpPr>
          <p:cNvPr id="3" name="Content Placeholder 2">
            <a:extLst>
              <a:ext uri="{FF2B5EF4-FFF2-40B4-BE49-F238E27FC236}">
                <a16:creationId xmlns:a16="http://schemas.microsoft.com/office/drawing/2014/main" id="{9BCCEC05-73B1-68D4-5EA7-C2F14CC68FC4}"/>
              </a:ext>
            </a:extLst>
          </p:cNvPr>
          <p:cNvSpPr>
            <a:spLocks noGrp="1"/>
          </p:cNvSpPr>
          <p:nvPr>
            <p:ph idx="1"/>
          </p:nvPr>
        </p:nvSpPr>
        <p:spPr>
          <a:xfrm>
            <a:off x="838200" y="1825624"/>
            <a:ext cx="10515600" cy="4530725"/>
          </a:xfrm>
        </p:spPr>
        <p:txBody>
          <a:bodyPr>
            <a:noAutofit/>
          </a:bodyPr>
          <a:lstStyle/>
          <a:p>
            <a:r>
              <a:rPr lang="en-US" sz="2400" dirty="0"/>
              <a:t>Visibility in PHP OOP refers to the accessibility of properties and methods within a class.</a:t>
            </a:r>
          </a:p>
          <a:p>
            <a:pPr lvl="1"/>
            <a:r>
              <a:rPr lang="en-US" b="1" dirty="0">
                <a:solidFill>
                  <a:schemeClr val="accent5"/>
                </a:solidFill>
              </a:rPr>
              <a:t>Public</a:t>
            </a:r>
            <a:r>
              <a:rPr lang="en-US" dirty="0"/>
              <a:t> visibility allows properties and methods to be accessed from anywhere, both within the class and externally.</a:t>
            </a:r>
          </a:p>
          <a:p>
            <a:pPr lvl="1"/>
            <a:r>
              <a:rPr lang="en-US" b="1" dirty="0">
                <a:solidFill>
                  <a:schemeClr val="accent5"/>
                </a:solidFill>
              </a:rPr>
              <a:t>Protected</a:t>
            </a:r>
            <a:r>
              <a:rPr lang="en-US" dirty="0"/>
              <a:t> visibility restricts access to properties and methods to the class itself and its subclasses (child classes).</a:t>
            </a:r>
          </a:p>
          <a:p>
            <a:pPr lvl="1"/>
            <a:r>
              <a:rPr lang="en-US" b="1" dirty="0">
                <a:solidFill>
                  <a:schemeClr val="accent5"/>
                </a:solidFill>
              </a:rPr>
              <a:t>Private</a:t>
            </a:r>
            <a:r>
              <a:rPr lang="en-US" dirty="0"/>
              <a:t> visibility limits access to properties and methods only within the class where they are defined.</a:t>
            </a:r>
          </a:p>
          <a:p>
            <a:r>
              <a:rPr lang="en-US" sz="2400" dirty="0"/>
              <a:t>By controlling visibility, you can enforce encapsulation and prevent direct access to sensitive data or implementation details.</a:t>
            </a:r>
          </a:p>
          <a:p>
            <a:r>
              <a:rPr lang="en-US" sz="2400" dirty="0"/>
              <a:t>Visibility modifiers are declared using the keywords `</a:t>
            </a:r>
            <a:r>
              <a:rPr lang="en-US" sz="2400" b="1" dirty="0">
                <a:solidFill>
                  <a:schemeClr val="accent4">
                    <a:lumMod val="75000"/>
                  </a:schemeClr>
                </a:solidFill>
                <a:latin typeface="JetBrains Mono" panose="02000009000000000000" pitchFamily="49" charset="0"/>
                <a:cs typeface="JetBrains Mono" panose="02000009000000000000" pitchFamily="49" charset="0"/>
              </a:rPr>
              <a:t>public</a:t>
            </a:r>
            <a:r>
              <a:rPr lang="en-US" sz="2400" dirty="0"/>
              <a:t>`, `</a:t>
            </a:r>
            <a:r>
              <a:rPr lang="en-US" sz="2400" b="1" dirty="0">
                <a:solidFill>
                  <a:schemeClr val="accent4">
                    <a:lumMod val="75000"/>
                  </a:schemeClr>
                </a:solidFill>
                <a:latin typeface="JetBrains Mono" panose="02000009000000000000" pitchFamily="49" charset="0"/>
                <a:cs typeface="JetBrains Mono" panose="02000009000000000000" pitchFamily="49" charset="0"/>
              </a:rPr>
              <a:t>protected</a:t>
            </a:r>
            <a:r>
              <a:rPr lang="en-US" sz="2400" dirty="0"/>
              <a:t>`, or `</a:t>
            </a:r>
            <a:r>
              <a:rPr lang="en-US" sz="2400" b="1" dirty="0">
                <a:solidFill>
                  <a:schemeClr val="accent4">
                    <a:lumMod val="75000"/>
                  </a:schemeClr>
                </a:solidFill>
                <a:latin typeface="JetBrains Mono" panose="02000009000000000000" pitchFamily="49" charset="0"/>
                <a:cs typeface="JetBrains Mono" panose="02000009000000000000" pitchFamily="49" charset="0"/>
              </a:rPr>
              <a:t>private</a:t>
            </a:r>
            <a:r>
              <a:rPr lang="en-US" sz="2400" dirty="0"/>
              <a:t>` preceding the properties or methods.</a:t>
            </a:r>
          </a:p>
        </p:txBody>
      </p:sp>
      <p:sp>
        <p:nvSpPr>
          <p:cNvPr id="4" name="Slide Number Placeholder 3">
            <a:extLst>
              <a:ext uri="{FF2B5EF4-FFF2-40B4-BE49-F238E27FC236}">
                <a16:creationId xmlns:a16="http://schemas.microsoft.com/office/drawing/2014/main" id="{84DBB242-9032-848F-E583-561D3A4FB684}"/>
              </a:ext>
            </a:extLst>
          </p:cNvPr>
          <p:cNvSpPr>
            <a:spLocks noGrp="1"/>
          </p:cNvSpPr>
          <p:nvPr>
            <p:ph type="sldNum" sz="quarter" idx="12"/>
          </p:nvPr>
        </p:nvSpPr>
        <p:spPr/>
        <p:txBody>
          <a:bodyPr/>
          <a:lstStyle/>
          <a:p>
            <a:fld id="{5D5576CE-73EB-EC46-BE68-51DD6BBCD28D}" type="slidenum">
              <a:rPr lang="en-JP" smtClean="0"/>
              <a:t>11</a:t>
            </a:fld>
            <a:endParaRPr lang="en-JP"/>
          </a:p>
        </p:txBody>
      </p:sp>
    </p:spTree>
    <p:extLst>
      <p:ext uri="{BB962C8B-B14F-4D97-AF65-F5344CB8AC3E}">
        <p14:creationId xmlns:p14="http://schemas.microsoft.com/office/powerpoint/2010/main" val="3847370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124-2520-7FD9-988B-022685BEE302}"/>
              </a:ext>
            </a:extLst>
          </p:cNvPr>
          <p:cNvSpPr>
            <a:spLocks noGrp="1"/>
          </p:cNvSpPr>
          <p:nvPr>
            <p:ph type="title"/>
          </p:nvPr>
        </p:nvSpPr>
        <p:spPr/>
        <p:txBody>
          <a:bodyPr/>
          <a:lstStyle/>
          <a:p>
            <a:r>
              <a:rPr lang="en-US" dirty="0"/>
              <a:t>Methods and Properties</a:t>
            </a:r>
          </a:p>
        </p:txBody>
      </p:sp>
      <p:sp>
        <p:nvSpPr>
          <p:cNvPr id="3" name="Content Placeholder 2">
            <a:extLst>
              <a:ext uri="{FF2B5EF4-FFF2-40B4-BE49-F238E27FC236}">
                <a16:creationId xmlns:a16="http://schemas.microsoft.com/office/drawing/2014/main" id="{519896DA-7D8C-38E7-42DB-16F9DE96AC2B}"/>
              </a:ext>
            </a:extLst>
          </p:cNvPr>
          <p:cNvSpPr>
            <a:spLocks noGrp="1"/>
          </p:cNvSpPr>
          <p:nvPr>
            <p:ph idx="1"/>
          </p:nvPr>
        </p:nvSpPr>
        <p:spPr>
          <a:xfrm>
            <a:off x="838200" y="1825625"/>
            <a:ext cx="6835140" cy="4667250"/>
          </a:xfrm>
        </p:spPr>
        <p:txBody>
          <a:bodyPr>
            <a:normAutofit fontScale="92500"/>
          </a:bodyPr>
          <a:lstStyle/>
          <a:p>
            <a:r>
              <a:rPr lang="en-US" sz="2400" b="1" dirty="0">
                <a:solidFill>
                  <a:schemeClr val="accent5"/>
                </a:solidFill>
              </a:rPr>
              <a:t>Methods</a:t>
            </a:r>
            <a:r>
              <a:rPr lang="en-US" sz="2400" dirty="0"/>
              <a:t>:</a:t>
            </a:r>
          </a:p>
          <a:p>
            <a:pPr lvl="1"/>
            <a:r>
              <a:rPr lang="en-US" dirty="0"/>
              <a:t>Functions defined within a class that perform specific actions or operations.</a:t>
            </a:r>
          </a:p>
          <a:p>
            <a:pPr lvl="1"/>
            <a:r>
              <a:rPr lang="en-US" dirty="0"/>
              <a:t>Encapsulate behavior and can manipulate the properties of an object.</a:t>
            </a:r>
          </a:p>
          <a:p>
            <a:pPr lvl="1"/>
            <a:r>
              <a:rPr lang="en-US" dirty="0"/>
              <a:t>Declared within a class using the function keyword.</a:t>
            </a:r>
          </a:p>
          <a:p>
            <a:r>
              <a:rPr lang="en-US" sz="2400" b="1" dirty="0">
                <a:solidFill>
                  <a:schemeClr val="accent5"/>
                </a:solidFill>
              </a:rPr>
              <a:t>Properties</a:t>
            </a:r>
            <a:r>
              <a:rPr lang="en-US" sz="2400" dirty="0"/>
              <a:t>:</a:t>
            </a:r>
          </a:p>
          <a:p>
            <a:pPr lvl="1"/>
            <a:r>
              <a:rPr lang="en-US" dirty="0"/>
              <a:t>Variables that hold data within an object.</a:t>
            </a:r>
          </a:p>
          <a:p>
            <a:pPr lvl="1"/>
            <a:r>
              <a:rPr lang="en-US" dirty="0"/>
              <a:t>Define the state or characteristics of an object.</a:t>
            </a:r>
          </a:p>
          <a:p>
            <a:pPr lvl="1"/>
            <a:r>
              <a:rPr lang="en-US" dirty="0"/>
              <a:t>Declared within a class and can have different visibility modifiers (</a:t>
            </a:r>
            <a:r>
              <a:rPr lang="en-US" b="1" dirty="0">
                <a:solidFill>
                  <a:schemeClr val="accent4">
                    <a:lumMod val="75000"/>
                  </a:schemeClr>
                </a:solidFill>
                <a:latin typeface="JetBrains Mono" panose="02000009000000000000" pitchFamily="49" charset="0"/>
                <a:cs typeface="JetBrains Mono" panose="02000009000000000000" pitchFamily="49" charset="0"/>
              </a:rPr>
              <a:t>public</a:t>
            </a:r>
            <a:r>
              <a:rPr lang="en-US" dirty="0"/>
              <a:t>, </a:t>
            </a:r>
            <a:r>
              <a:rPr lang="en-US" b="1" dirty="0">
                <a:solidFill>
                  <a:schemeClr val="accent4">
                    <a:lumMod val="75000"/>
                  </a:schemeClr>
                </a:solidFill>
                <a:latin typeface="JetBrains Mono" panose="02000009000000000000" pitchFamily="49" charset="0"/>
                <a:cs typeface="JetBrains Mono" panose="02000009000000000000" pitchFamily="49" charset="0"/>
              </a:rPr>
              <a:t>protected</a:t>
            </a:r>
            <a:r>
              <a:rPr lang="en-US" dirty="0"/>
              <a:t>, or </a:t>
            </a:r>
            <a:r>
              <a:rPr lang="en-US" b="1" dirty="0">
                <a:solidFill>
                  <a:schemeClr val="accent4">
                    <a:lumMod val="75000"/>
                  </a:schemeClr>
                </a:solidFill>
                <a:latin typeface="JetBrains Mono" panose="02000009000000000000" pitchFamily="49" charset="0"/>
                <a:cs typeface="JetBrains Mono" panose="02000009000000000000" pitchFamily="49" charset="0"/>
              </a:rPr>
              <a:t>private</a:t>
            </a:r>
            <a:r>
              <a:rPr lang="en-US" dirty="0"/>
              <a:t>).</a:t>
            </a:r>
          </a:p>
        </p:txBody>
      </p:sp>
      <p:sp>
        <p:nvSpPr>
          <p:cNvPr id="4" name="Slide Number Placeholder 3">
            <a:extLst>
              <a:ext uri="{FF2B5EF4-FFF2-40B4-BE49-F238E27FC236}">
                <a16:creationId xmlns:a16="http://schemas.microsoft.com/office/drawing/2014/main" id="{35596C6B-AC67-B045-A184-3A6F20031D3E}"/>
              </a:ext>
            </a:extLst>
          </p:cNvPr>
          <p:cNvSpPr>
            <a:spLocks noGrp="1"/>
          </p:cNvSpPr>
          <p:nvPr>
            <p:ph type="sldNum" sz="quarter" idx="12"/>
          </p:nvPr>
        </p:nvSpPr>
        <p:spPr/>
        <p:txBody>
          <a:bodyPr/>
          <a:lstStyle/>
          <a:p>
            <a:fld id="{5D5576CE-73EB-EC46-BE68-51DD6BBCD28D}" type="slidenum">
              <a:rPr lang="en-JP" smtClean="0"/>
              <a:t>12</a:t>
            </a:fld>
            <a:endParaRPr lang="en-JP"/>
          </a:p>
        </p:txBody>
      </p:sp>
      <p:sp>
        <p:nvSpPr>
          <p:cNvPr id="6" name="TextBox 5">
            <a:extLst>
              <a:ext uri="{FF2B5EF4-FFF2-40B4-BE49-F238E27FC236}">
                <a16:creationId xmlns:a16="http://schemas.microsoft.com/office/drawing/2014/main" id="{104158C9-DCE1-B11A-F291-C4A969B30A40}"/>
              </a:ext>
            </a:extLst>
          </p:cNvPr>
          <p:cNvSpPr txBox="1"/>
          <p:nvPr/>
        </p:nvSpPr>
        <p:spPr>
          <a:xfrm>
            <a:off x="7551420" y="307161"/>
            <a:ext cx="4442460" cy="5909310"/>
          </a:xfrm>
          <a:prstGeom prst="rect">
            <a:avLst/>
          </a:prstGeom>
          <a:solidFill>
            <a:schemeClr val="bg1">
              <a:lumMod val="95000"/>
            </a:schemeClr>
          </a:solidFill>
          <a:ln w="19050">
            <a:solidFill>
              <a:schemeClr val="tx1"/>
            </a:solidFill>
          </a:ln>
        </p:spPr>
        <p:txBody>
          <a:bodyPr wrap="square">
            <a:spAutoFit/>
          </a:bodyPr>
          <a:lstStyle/>
          <a:p>
            <a:r>
              <a:rPr lang="en-US" sz="1400" b="0" dirty="0">
                <a:solidFill>
                  <a:srgbClr val="800000"/>
                </a:solidFill>
                <a:effectLst/>
                <a:latin typeface="Consolas" panose="020B0609020204030204" pitchFamily="49" charset="0"/>
              </a:rPr>
              <a:t>&lt;?</a:t>
            </a:r>
            <a:endParaRPr lang="en-US" sz="1400" b="0" dirty="0">
              <a:solidFill>
                <a:srgbClr val="3B3B3B"/>
              </a:solidFill>
              <a:effectLst/>
              <a:latin typeface="Consolas" panose="020B0609020204030204" pitchFamily="49" charset="0"/>
            </a:endParaRPr>
          </a:p>
          <a:p>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Car</a:t>
            </a:r>
            <a:r>
              <a:rPr lang="en-US" sz="1400" b="0" dirty="0">
                <a:solidFill>
                  <a:srgbClr val="000000"/>
                </a:solidFill>
                <a:effectLst/>
                <a:latin typeface="Consolas" panose="020B0609020204030204" pitchFamily="49" charset="0"/>
              </a:rPr>
              <a:t> {</a:t>
            </a:r>
            <a:endParaRPr lang="en-US" sz="1400" b="0" dirty="0">
              <a:solidFill>
                <a:srgbClr val="3B3B3B"/>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Properties</a:t>
            </a:r>
            <a:endParaRPr lang="en-US" sz="1400" b="0" dirty="0">
              <a:solidFill>
                <a:srgbClr val="3B3B3B"/>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$brand</a:t>
            </a:r>
            <a:r>
              <a:rPr lang="en-US" sz="1400" b="0" dirty="0">
                <a:solidFill>
                  <a:srgbClr val="000000"/>
                </a:solidFill>
                <a:effectLst/>
                <a:latin typeface="Consolas" panose="020B0609020204030204" pitchFamily="49" charset="0"/>
              </a:rPr>
              <a:t>;</a:t>
            </a:r>
            <a:endParaRPr lang="en-US" sz="1400" b="0" dirty="0">
              <a:solidFill>
                <a:srgbClr val="3B3B3B"/>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$color</a:t>
            </a:r>
            <a:r>
              <a:rPr lang="en-US" sz="1400" b="0" dirty="0">
                <a:solidFill>
                  <a:srgbClr val="000000"/>
                </a:solidFill>
                <a:effectLst/>
                <a:latin typeface="Consolas" panose="020B0609020204030204" pitchFamily="49" charset="0"/>
              </a:rPr>
              <a:t>;</a:t>
            </a:r>
            <a:endParaRPr lang="en-US" sz="1400" b="0" dirty="0">
              <a:solidFill>
                <a:srgbClr val="3B3B3B"/>
              </a:solidFill>
              <a:effectLst/>
              <a:latin typeface="Consolas" panose="020B0609020204030204" pitchFamily="49" charset="0"/>
            </a:endParaRPr>
          </a:p>
          <a:p>
            <a:br>
              <a:rPr lang="en-US" sz="1400" b="0" dirty="0">
                <a:solidFill>
                  <a:srgbClr val="3B3B3B"/>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Method to set the color</a:t>
            </a:r>
            <a:endParaRPr lang="en-US" sz="1400" b="0" dirty="0">
              <a:solidFill>
                <a:srgbClr val="3B3B3B"/>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setColor</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newColor</a:t>
            </a:r>
            <a:r>
              <a:rPr lang="en-US" sz="1400" b="0" dirty="0">
                <a:solidFill>
                  <a:srgbClr val="000000"/>
                </a:solidFill>
                <a:effectLst/>
                <a:latin typeface="Consolas" panose="020B0609020204030204" pitchFamily="49" charset="0"/>
              </a:rPr>
              <a:t>) {</a:t>
            </a:r>
            <a:endParaRPr lang="en-US" sz="1400" b="0" dirty="0">
              <a:solidFill>
                <a:srgbClr val="3B3B3B"/>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-&gt;</a:t>
            </a:r>
            <a:r>
              <a:rPr lang="en-US" sz="1400" b="0" dirty="0">
                <a:solidFill>
                  <a:srgbClr val="001080"/>
                </a:solidFill>
                <a:effectLst/>
                <a:latin typeface="Consolas" panose="020B0609020204030204" pitchFamily="49" charset="0"/>
              </a:rPr>
              <a:t>color</a:t>
            </a:r>
            <a:r>
              <a:rPr lang="en-US" sz="1400" b="0" dirty="0">
                <a:solidFill>
                  <a:srgbClr val="000000"/>
                </a:solidFill>
                <a:effectLst/>
                <a:latin typeface="Consolas" panose="020B0609020204030204" pitchFamily="49" charset="0"/>
              </a:rPr>
              <a:t> = </a:t>
            </a:r>
            <a:r>
              <a:rPr lang="en-US" sz="1400" b="0" dirty="0">
                <a:solidFill>
                  <a:srgbClr val="00108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newColor</a:t>
            </a:r>
            <a:r>
              <a:rPr lang="en-US" sz="1400" b="0" dirty="0">
                <a:solidFill>
                  <a:srgbClr val="000000"/>
                </a:solidFill>
                <a:effectLst/>
                <a:latin typeface="Consolas" panose="020B0609020204030204" pitchFamily="49" charset="0"/>
              </a:rPr>
              <a:t>;</a:t>
            </a:r>
            <a:endParaRPr lang="en-US" sz="1400" b="0" dirty="0">
              <a:solidFill>
                <a:srgbClr val="3B3B3B"/>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endParaRPr lang="en-US" sz="1400" b="0" dirty="0">
              <a:solidFill>
                <a:srgbClr val="3B3B3B"/>
              </a:solidFill>
              <a:effectLst/>
              <a:latin typeface="Consolas" panose="020B0609020204030204" pitchFamily="49" charset="0"/>
            </a:endParaRPr>
          </a:p>
          <a:p>
            <a:br>
              <a:rPr lang="en-US" sz="1400" b="0" dirty="0">
                <a:solidFill>
                  <a:srgbClr val="3B3B3B"/>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Method to get the color</a:t>
            </a:r>
            <a:endParaRPr lang="en-US" sz="1400" b="0" dirty="0">
              <a:solidFill>
                <a:srgbClr val="3B3B3B"/>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getColor</a:t>
            </a:r>
            <a:r>
              <a:rPr lang="en-US" sz="1400" b="0" dirty="0">
                <a:solidFill>
                  <a:srgbClr val="000000"/>
                </a:solidFill>
                <a:effectLst/>
                <a:latin typeface="Consolas" panose="020B0609020204030204" pitchFamily="49" charset="0"/>
              </a:rPr>
              <a:t>() {</a:t>
            </a:r>
            <a:endParaRPr lang="en-US" sz="1400" b="0" dirty="0">
              <a:solidFill>
                <a:srgbClr val="3B3B3B"/>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-&gt;</a:t>
            </a:r>
            <a:r>
              <a:rPr lang="en-US" sz="1400" b="0" dirty="0">
                <a:solidFill>
                  <a:srgbClr val="001080"/>
                </a:solidFill>
                <a:effectLst/>
                <a:latin typeface="Consolas" panose="020B0609020204030204" pitchFamily="49" charset="0"/>
              </a:rPr>
              <a:t>color</a:t>
            </a:r>
            <a:r>
              <a:rPr lang="en-US" sz="1400" b="0" dirty="0">
                <a:solidFill>
                  <a:srgbClr val="000000"/>
                </a:solidFill>
                <a:effectLst/>
                <a:latin typeface="Consolas" panose="020B0609020204030204" pitchFamily="49" charset="0"/>
              </a:rPr>
              <a:t>;</a:t>
            </a:r>
            <a:endParaRPr lang="en-US" sz="1400" b="0" dirty="0">
              <a:solidFill>
                <a:srgbClr val="3B3B3B"/>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endParaRPr lang="en-US" sz="1400" b="0" dirty="0">
              <a:solidFill>
                <a:srgbClr val="3B3B3B"/>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a:t>
            </a:r>
            <a:endParaRPr lang="en-US" sz="1400" b="0" dirty="0">
              <a:solidFill>
                <a:srgbClr val="3B3B3B"/>
              </a:solidFill>
              <a:effectLst/>
              <a:latin typeface="Consolas" panose="020B0609020204030204" pitchFamily="49" charset="0"/>
            </a:endParaRPr>
          </a:p>
          <a:p>
            <a:br>
              <a:rPr lang="en-US" sz="1400" b="0" dirty="0">
                <a:solidFill>
                  <a:srgbClr val="3B3B3B"/>
                </a:solidFill>
                <a:effectLst/>
                <a:latin typeface="Consolas" panose="020B0609020204030204" pitchFamily="49" charset="0"/>
              </a:rPr>
            </a:br>
            <a:r>
              <a:rPr lang="en-US" sz="1400" b="0" dirty="0">
                <a:solidFill>
                  <a:srgbClr val="008000"/>
                </a:solidFill>
                <a:effectLst/>
                <a:latin typeface="Consolas" panose="020B0609020204030204" pitchFamily="49" charset="0"/>
              </a:rPr>
              <a:t>// Object instantiation</a:t>
            </a:r>
            <a:endParaRPr lang="en-US" sz="1400" b="0" dirty="0">
              <a:solidFill>
                <a:srgbClr val="3B3B3B"/>
              </a:solidFill>
              <a:effectLst/>
              <a:latin typeface="Consolas" panose="020B0609020204030204" pitchFamily="49" charset="0"/>
            </a:endParaRPr>
          </a:p>
          <a:p>
            <a:r>
              <a:rPr lang="en-US" sz="1400" b="0" dirty="0">
                <a:solidFill>
                  <a:srgbClr val="00108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myCar</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Car</a:t>
            </a:r>
            <a:r>
              <a:rPr lang="en-US" sz="1400" b="0" dirty="0">
                <a:solidFill>
                  <a:srgbClr val="000000"/>
                </a:solidFill>
                <a:effectLst/>
                <a:latin typeface="Consolas" panose="020B0609020204030204" pitchFamily="49" charset="0"/>
              </a:rPr>
              <a:t>();</a:t>
            </a:r>
            <a:endParaRPr lang="en-US" sz="1400" b="0" dirty="0">
              <a:solidFill>
                <a:srgbClr val="3B3B3B"/>
              </a:solidFill>
              <a:effectLst/>
              <a:latin typeface="Consolas" panose="020B0609020204030204" pitchFamily="49" charset="0"/>
            </a:endParaRPr>
          </a:p>
          <a:p>
            <a:br>
              <a:rPr lang="en-US" sz="1400" b="0" dirty="0">
                <a:solidFill>
                  <a:srgbClr val="3B3B3B"/>
                </a:solidFill>
                <a:effectLst/>
                <a:latin typeface="Consolas" panose="020B0609020204030204" pitchFamily="49" charset="0"/>
              </a:rPr>
            </a:br>
            <a:r>
              <a:rPr lang="en-US" sz="1400" b="0" dirty="0">
                <a:solidFill>
                  <a:srgbClr val="008000"/>
                </a:solidFill>
                <a:effectLst/>
                <a:latin typeface="Consolas" panose="020B0609020204030204" pitchFamily="49" charset="0"/>
              </a:rPr>
              <a:t>// Setting property value using a method</a:t>
            </a:r>
            <a:endParaRPr lang="en-US" sz="1400" b="0" dirty="0">
              <a:solidFill>
                <a:srgbClr val="3B3B3B"/>
              </a:solidFill>
              <a:effectLst/>
              <a:latin typeface="Consolas" panose="020B0609020204030204" pitchFamily="49" charset="0"/>
            </a:endParaRPr>
          </a:p>
          <a:p>
            <a:r>
              <a:rPr lang="en-US" sz="1400" b="0" dirty="0">
                <a:solidFill>
                  <a:srgbClr val="00108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myCar</a:t>
            </a:r>
            <a:r>
              <a:rPr lang="en-US" sz="1400" b="0" dirty="0">
                <a:solidFill>
                  <a:srgbClr val="000000"/>
                </a:solidFill>
                <a:effectLst/>
                <a:latin typeface="Consolas" panose="020B0609020204030204" pitchFamily="49" charset="0"/>
              </a:rPr>
              <a:t>-&gt;</a:t>
            </a:r>
            <a:r>
              <a:rPr lang="en-US" sz="1400" b="0" dirty="0" err="1">
                <a:solidFill>
                  <a:srgbClr val="795E26"/>
                </a:solidFill>
                <a:effectLst/>
                <a:latin typeface="Consolas" panose="020B0609020204030204" pitchFamily="49" charset="0"/>
              </a:rPr>
              <a:t>setColor</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"Red"</a:t>
            </a:r>
            <a:r>
              <a:rPr lang="en-US" sz="1400" b="0" dirty="0">
                <a:solidFill>
                  <a:srgbClr val="000000"/>
                </a:solidFill>
                <a:effectLst/>
                <a:latin typeface="Consolas" panose="020B0609020204030204" pitchFamily="49" charset="0"/>
              </a:rPr>
              <a:t>);</a:t>
            </a:r>
            <a:endParaRPr lang="en-US" sz="1400" b="0" dirty="0">
              <a:solidFill>
                <a:srgbClr val="3B3B3B"/>
              </a:solidFill>
              <a:effectLst/>
              <a:latin typeface="Consolas" panose="020B0609020204030204" pitchFamily="49" charset="0"/>
            </a:endParaRPr>
          </a:p>
          <a:p>
            <a:br>
              <a:rPr lang="en-US" sz="1400" b="0" dirty="0">
                <a:solidFill>
                  <a:srgbClr val="3B3B3B"/>
                </a:solidFill>
                <a:effectLst/>
                <a:latin typeface="Consolas" panose="020B0609020204030204" pitchFamily="49" charset="0"/>
              </a:rPr>
            </a:br>
            <a:r>
              <a:rPr lang="en-US" sz="1400" b="0" dirty="0">
                <a:solidFill>
                  <a:srgbClr val="008000"/>
                </a:solidFill>
                <a:effectLst/>
                <a:latin typeface="Consolas" panose="020B0609020204030204" pitchFamily="49" charset="0"/>
              </a:rPr>
              <a:t>// Getting property value using a method</a:t>
            </a:r>
            <a:endParaRPr lang="en-US" sz="1400" b="0" dirty="0">
              <a:solidFill>
                <a:srgbClr val="3B3B3B"/>
              </a:solidFill>
              <a:effectLst/>
              <a:latin typeface="Consolas" panose="020B0609020204030204" pitchFamily="49" charset="0"/>
            </a:endParaRPr>
          </a:p>
          <a:p>
            <a:r>
              <a:rPr lang="en-US" sz="1400" b="0" dirty="0">
                <a:solidFill>
                  <a:srgbClr val="795E26"/>
                </a:solidFill>
                <a:effectLst/>
                <a:latin typeface="Consolas" panose="020B0609020204030204" pitchFamily="49" charset="0"/>
              </a:rPr>
              <a:t>echo</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"The color of the car is "</a:t>
            </a:r>
            <a:r>
              <a:rPr lang="en-US" sz="1400" b="0" dirty="0">
                <a:solidFill>
                  <a:srgbClr val="000000"/>
                </a:solidFill>
                <a:effectLst/>
                <a:latin typeface="Consolas" panose="020B0609020204030204" pitchFamily="49" charset="0"/>
              </a:rPr>
              <a:t> . </a:t>
            </a:r>
            <a:r>
              <a:rPr lang="en-US" sz="1400" b="0" dirty="0">
                <a:solidFill>
                  <a:srgbClr val="00108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myCar</a:t>
            </a:r>
            <a:r>
              <a:rPr lang="en-US" sz="1400" b="0" dirty="0">
                <a:solidFill>
                  <a:srgbClr val="000000"/>
                </a:solidFill>
                <a:effectLst/>
                <a:latin typeface="Consolas" panose="020B0609020204030204" pitchFamily="49" charset="0"/>
              </a:rPr>
              <a:t>-&gt;</a:t>
            </a:r>
            <a:r>
              <a:rPr lang="en-US" sz="1400" b="0" dirty="0" err="1">
                <a:solidFill>
                  <a:srgbClr val="795E26"/>
                </a:solidFill>
                <a:effectLst/>
                <a:latin typeface="Consolas" panose="020B0609020204030204" pitchFamily="49" charset="0"/>
              </a:rPr>
              <a:t>getColor</a:t>
            </a:r>
            <a:r>
              <a:rPr lang="en-US" sz="1400" b="0" dirty="0">
                <a:solidFill>
                  <a:srgbClr val="000000"/>
                </a:solidFill>
                <a:effectLst/>
                <a:latin typeface="Consolas" panose="020B0609020204030204" pitchFamily="49" charset="0"/>
              </a:rPr>
              <a:t>();</a:t>
            </a:r>
          </a:p>
          <a:p>
            <a:r>
              <a:rPr lang="en-US" sz="1400" dirty="0">
                <a:solidFill>
                  <a:srgbClr val="800000"/>
                </a:solidFill>
                <a:latin typeface="Consolas" panose="020B0609020204030204" pitchFamily="49" charset="0"/>
              </a:rPr>
              <a:t>?&gt;</a:t>
            </a:r>
          </a:p>
        </p:txBody>
      </p:sp>
    </p:spTree>
    <p:extLst>
      <p:ext uri="{BB962C8B-B14F-4D97-AF65-F5344CB8AC3E}">
        <p14:creationId xmlns:p14="http://schemas.microsoft.com/office/powerpoint/2010/main" val="3350419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C956-F5C0-EA86-5F25-F7906AD3127D}"/>
              </a:ext>
            </a:extLst>
          </p:cNvPr>
          <p:cNvSpPr>
            <a:spLocks noGrp="1"/>
          </p:cNvSpPr>
          <p:nvPr>
            <p:ph type="title"/>
          </p:nvPr>
        </p:nvSpPr>
        <p:spPr/>
        <p:txBody>
          <a:bodyPr/>
          <a:lstStyle/>
          <a:p>
            <a:r>
              <a:rPr lang="en-US" dirty="0"/>
              <a:t>Magic Methods</a:t>
            </a:r>
          </a:p>
        </p:txBody>
      </p:sp>
      <p:sp>
        <p:nvSpPr>
          <p:cNvPr id="3" name="Content Placeholder 2">
            <a:extLst>
              <a:ext uri="{FF2B5EF4-FFF2-40B4-BE49-F238E27FC236}">
                <a16:creationId xmlns:a16="http://schemas.microsoft.com/office/drawing/2014/main" id="{C7240681-EF56-CB2C-1380-95ADFF53DE14}"/>
              </a:ext>
            </a:extLst>
          </p:cNvPr>
          <p:cNvSpPr>
            <a:spLocks noGrp="1"/>
          </p:cNvSpPr>
          <p:nvPr>
            <p:ph idx="1"/>
          </p:nvPr>
        </p:nvSpPr>
        <p:spPr/>
        <p:txBody>
          <a:bodyPr>
            <a:normAutofit/>
          </a:bodyPr>
          <a:lstStyle/>
          <a:p>
            <a:r>
              <a:rPr lang="en-US" sz="2400" dirty="0"/>
              <a:t>Methods which are called automatically when certain actions are undertaken</a:t>
            </a:r>
          </a:p>
          <a:p>
            <a:r>
              <a:rPr lang="en-US" sz="2400" dirty="0"/>
              <a:t>Also can be manually called too</a:t>
            </a:r>
          </a:p>
          <a:p>
            <a:r>
              <a:rPr lang="en-US" sz="2400" dirty="0"/>
              <a:t>Typically prefixed with two underscores </a:t>
            </a:r>
            <a:r>
              <a:rPr lang="en-US" sz="2400" b="1" dirty="0">
                <a:solidFill>
                  <a:schemeClr val="accent4">
                    <a:lumMod val="75000"/>
                  </a:schemeClr>
                </a:solidFill>
                <a:highlight>
                  <a:srgbClr val="FFFF00"/>
                </a:highlight>
                <a:latin typeface="JetBrains Mono" panose="02000009000000000000" pitchFamily="49" charset="0"/>
                <a:cs typeface="JetBrains Mono" panose="02000009000000000000" pitchFamily="49" charset="0"/>
              </a:rPr>
              <a:t>__</a:t>
            </a:r>
          </a:p>
          <a:p>
            <a:r>
              <a:rPr lang="en-US" sz="2400" dirty="0"/>
              <a:t>Magic methods provide flexibility and customization within PHP classes, allowing you to define special behaviors and handle various scenarios in a more controlled manner.</a:t>
            </a:r>
          </a:p>
        </p:txBody>
      </p:sp>
      <p:sp>
        <p:nvSpPr>
          <p:cNvPr id="4" name="Slide Number Placeholder 3">
            <a:extLst>
              <a:ext uri="{FF2B5EF4-FFF2-40B4-BE49-F238E27FC236}">
                <a16:creationId xmlns:a16="http://schemas.microsoft.com/office/drawing/2014/main" id="{1D68A06F-DAD5-DA15-EA6A-250BDD3598FF}"/>
              </a:ext>
            </a:extLst>
          </p:cNvPr>
          <p:cNvSpPr>
            <a:spLocks noGrp="1"/>
          </p:cNvSpPr>
          <p:nvPr>
            <p:ph type="sldNum" sz="quarter" idx="12"/>
          </p:nvPr>
        </p:nvSpPr>
        <p:spPr/>
        <p:txBody>
          <a:bodyPr/>
          <a:lstStyle/>
          <a:p>
            <a:fld id="{5D5576CE-73EB-EC46-BE68-51DD6BBCD28D}" type="slidenum">
              <a:rPr lang="en-JP" smtClean="0"/>
              <a:t>13</a:t>
            </a:fld>
            <a:endParaRPr lang="en-JP"/>
          </a:p>
        </p:txBody>
      </p:sp>
    </p:spTree>
    <p:extLst>
      <p:ext uri="{BB962C8B-B14F-4D97-AF65-F5344CB8AC3E}">
        <p14:creationId xmlns:p14="http://schemas.microsoft.com/office/powerpoint/2010/main" val="2711352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C82F2-8C68-C5EB-5D78-B6E721BDE338}"/>
              </a:ext>
            </a:extLst>
          </p:cNvPr>
          <p:cNvSpPr>
            <a:spLocks noGrp="1"/>
          </p:cNvSpPr>
          <p:nvPr>
            <p:ph type="title"/>
          </p:nvPr>
        </p:nvSpPr>
        <p:spPr/>
        <p:txBody>
          <a:bodyPr/>
          <a:lstStyle/>
          <a:p>
            <a:r>
              <a:rPr lang="en-US" dirty="0"/>
              <a:t>Magic methods</a:t>
            </a:r>
          </a:p>
        </p:txBody>
      </p:sp>
      <p:sp>
        <p:nvSpPr>
          <p:cNvPr id="6" name="Content Placeholder 5">
            <a:extLst>
              <a:ext uri="{FF2B5EF4-FFF2-40B4-BE49-F238E27FC236}">
                <a16:creationId xmlns:a16="http://schemas.microsoft.com/office/drawing/2014/main" id="{7C79A3F8-FACC-57EE-CCB1-7E62F80FEBC8}"/>
              </a:ext>
            </a:extLst>
          </p:cNvPr>
          <p:cNvSpPr>
            <a:spLocks noGrp="1"/>
          </p:cNvSpPr>
          <p:nvPr>
            <p:ph idx="1"/>
          </p:nvPr>
        </p:nvSpPr>
        <p:spPr>
          <a:xfrm>
            <a:off x="731520" y="1421764"/>
            <a:ext cx="10515600" cy="5367655"/>
          </a:xfrm>
        </p:spPr>
        <p:txBody>
          <a:bodyPr>
            <a:noAutofit/>
          </a:bodyPr>
          <a:lstStyle/>
          <a:p>
            <a:r>
              <a:rPr lang="en-US" sz="1800" b="1" dirty="0">
                <a:solidFill>
                  <a:schemeClr val="accent4">
                    <a:lumMod val="75000"/>
                  </a:schemeClr>
                </a:solidFill>
                <a:latin typeface="JetBrains Mono" panose="02000009000000000000" pitchFamily="49" charset="0"/>
                <a:cs typeface="JetBrains Mono" panose="02000009000000000000" pitchFamily="49" charset="0"/>
              </a:rPr>
              <a:t>__construct</a:t>
            </a:r>
            <a:r>
              <a:rPr lang="en-US" sz="1800" dirty="0"/>
              <a:t>: called when an object is instantiated from a class. It is commonly used for initializing object properties or performing setup tasks.</a:t>
            </a:r>
          </a:p>
          <a:p>
            <a:r>
              <a:rPr lang="en-US" sz="1800" b="1" dirty="0">
                <a:solidFill>
                  <a:schemeClr val="accent4">
                    <a:lumMod val="75000"/>
                  </a:schemeClr>
                </a:solidFill>
                <a:latin typeface="JetBrains Mono" panose="02000009000000000000" pitchFamily="49" charset="0"/>
                <a:cs typeface="JetBrains Mono" panose="02000009000000000000" pitchFamily="49" charset="0"/>
              </a:rPr>
              <a:t>__destruct</a:t>
            </a:r>
            <a:r>
              <a:rPr lang="en-US" sz="1800" dirty="0"/>
              <a:t>: called when an object is no longer referenced or goes out of scope. It is typically used for performing cleanup tasks or releasing resources.</a:t>
            </a:r>
          </a:p>
          <a:p>
            <a:r>
              <a:rPr lang="en-US" sz="1800" b="1" dirty="0">
                <a:solidFill>
                  <a:schemeClr val="accent4">
                    <a:lumMod val="75000"/>
                  </a:schemeClr>
                </a:solidFill>
                <a:latin typeface="JetBrains Mono" panose="02000009000000000000" pitchFamily="49" charset="0"/>
                <a:cs typeface="JetBrains Mono" panose="02000009000000000000" pitchFamily="49" charset="0"/>
              </a:rPr>
              <a:t>__get</a:t>
            </a:r>
            <a:r>
              <a:rPr lang="en-US" sz="1800" dirty="0"/>
              <a:t> and </a:t>
            </a:r>
            <a:r>
              <a:rPr lang="en-US" sz="1800" b="1" dirty="0">
                <a:solidFill>
                  <a:schemeClr val="accent4">
                    <a:lumMod val="75000"/>
                  </a:schemeClr>
                </a:solidFill>
                <a:latin typeface="JetBrains Mono" panose="02000009000000000000" pitchFamily="49" charset="0"/>
                <a:cs typeface="JetBrains Mono" panose="02000009000000000000" pitchFamily="49" charset="0"/>
              </a:rPr>
              <a:t>__set</a:t>
            </a:r>
            <a:r>
              <a:rPr lang="en-US" sz="1800" dirty="0"/>
              <a:t>: called when getting or setting inaccessible or undefined properties of an object, respectively. They allow you to define custom logic for handling property access.</a:t>
            </a:r>
          </a:p>
          <a:p>
            <a:r>
              <a:rPr lang="en-US" sz="1800" b="1" dirty="0">
                <a:solidFill>
                  <a:schemeClr val="accent4">
                    <a:lumMod val="75000"/>
                  </a:schemeClr>
                </a:solidFill>
                <a:latin typeface="JetBrains Mono" panose="02000009000000000000" pitchFamily="49" charset="0"/>
                <a:cs typeface="JetBrains Mono" panose="02000009000000000000" pitchFamily="49" charset="0"/>
              </a:rPr>
              <a:t>__call</a:t>
            </a:r>
            <a:r>
              <a:rPr lang="en-US" sz="1800" dirty="0"/>
              <a:t> and </a:t>
            </a:r>
            <a:r>
              <a:rPr lang="en-US" sz="1800" b="1" dirty="0">
                <a:solidFill>
                  <a:schemeClr val="accent4">
                    <a:lumMod val="75000"/>
                  </a:schemeClr>
                </a:solidFill>
                <a:latin typeface="JetBrains Mono" panose="02000009000000000000" pitchFamily="49" charset="0"/>
                <a:cs typeface="JetBrains Mono" panose="02000009000000000000" pitchFamily="49" charset="0"/>
              </a:rPr>
              <a:t>__</a:t>
            </a:r>
            <a:r>
              <a:rPr lang="en-US" sz="1800" b="1" dirty="0" err="1">
                <a:solidFill>
                  <a:schemeClr val="accent4">
                    <a:lumMod val="75000"/>
                  </a:schemeClr>
                </a:solidFill>
                <a:latin typeface="JetBrains Mono" panose="02000009000000000000" pitchFamily="49" charset="0"/>
                <a:cs typeface="JetBrains Mono" panose="02000009000000000000" pitchFamily="49" charset="0"/>
              </a:rPr>
              <a:t>callStatic</a:t>
            </a:r>
            <a:r>
              <a:rPr lang="en-US" sz="1800" dirty="0"/>
              <a:t>: invoked when calling inaccessible or undefined methods of an object or a class, respectively. They provide the ability to define custom behavior for method invocation.</a:t>
            </a:r>
          </a:p>
          <a:p>
            <a:r>
              <a:rPr lang="en-US" sz="1800" b="1" dirty="0">
                <a:solidFill>
                  <a:schemeClr val="accent4">
                    <a:lumMod val="75000"/>
                  </a:schemeClr>
                </a:solidFill>
                <a:latin typeface="JetBrains Mono" panose="02000009000000000000" pitchFamily="49" charset="0"/>
                <a:cs typeface="JetBrains Mono" panose="02000009000000000000" pitchFamily="49" charset="0"/>
              </a:rPr>
              <a:t>__</a:t>
            </a:r>
            <a:r>
              <a:rPr lang="en-US" sz="1800" b="1" dirty="0" err="1">
                <a:solidFill>
                  <a:schemeClr val="accent4">
                    <a:lumMod val="75000"/>
                  </a:schemeClr>
                </a:solidFill>
                <a:latin typeface="JetBrains Mono" panose="02000009000000000000" pitchFamily="49" charset="0"/>
                <a:cs typeface="JetBrains Mono" panose="02000009000000000000" pitchFamily="49" charset="0"/>
              </a:rPr>
              <a:t>toString</a:t>
            </a:r>
            <a:r>
              <a:rPr lang="en-US" sz="1800" dirty="0"/>
              <a:t>: called automatically when an object is treated as a string, such as when using echo or print. It allows you to define how the object should be represented as a string.</a:t>
            </a:r>
          </a:p>
          <a:p>
            <a:r>
              <a:rPr lang="en-US" sz="1800" b="1" dirty="0">
                <a:solidFill>
                  <a:schemeClr val="accent4">
                    <a:lumMod val="75000"/>
                  </a:schemeClr>
                </a:solidFill>
                <a:latin typeface="JetBrains Mono" panose="02000009000000000000" pitchFamily="49" charset="0"/>
                <a:cs typeface="JetBrains Mono" panose="02000009000000000000" pitchFamily="49" charset="0"/>
              </a:rPr>
              <a:t>__</a:t>
            </a:r>
            <a:r>
              <a:rPr lang="en-US" sz="1800" b="1" dirty="0" err="1">
                <a:solidFill>
                  <a:schemeClr val="accent4">
                    <a:lumMod val="75000"/>
                  </a:schemeClr>
                </a:solidFill>
                <a:latin typeface="JetBrains Mono" panose="02000009000000000000" pitchFamily="49" charset="0"/>
                <a:cs typeface="JetBrains Mono" panose="02000009000000000000" pitchFamily="49" charset="0"/>
              </a:rPr>
              <a:t>isset</a:t>
            </a:r>
            <a:r>
              <a:rPr lang="en-US" sz="1800" dirty="0"/>
              <a:t> and </a:t>
            </a:r>
            <a:r>
              <a:rPr lang="en-US" sz="1800" b="1" dirty="0">
                <a:solidFill>
                  <a:schemeClr val="accent4">
                    <a:lumMod val="75000"/>
                  </a:schemeClr>
                </a:solidFill>
                <a:latin typeface="JetBrains Mono" panose="02000009000000000000" pitchFamily="49" charset="0"/>
                <a:cs typeface="JetBrains Mono" panose="02000009000000000000" pitchFamily="49" charset="0"/>
              </a:rPr>
              <a:t>__unset</a:t>
            </a:r>
            <a:r>
              <a:rPr lang="en-US" sz="1800" dirty="0"/>
              <a:t>: triggered when using </a:t>
            </a:r>
            <a:r>
              <a:rPr lang="en-US" sz="1800" b="1" dirty="0" err="1">
                <a:solidFill>
                  <a:schemeClr val="accent4">
                    <a:lumMod val="75000"/>
                  </a:schemeClr>
                </a:solidFill>
                <a:latin typeface="JetBrains Mono" panose="02000009000000000000" pitchFamily="49" charset="0"/>
                <a:cs typeface="JetBrains Mono" panose="02000009000000000000" pitchFamily="49" charset="0"/>
              </a:rPr>
              <a:t>isset</a:t>
            </a:r>
            <a:r>
              <a:rPr lang="en-US" sz="1800" b="1" dirty="0">
                <a:solidFill>
                  <a:schemeClr val="accent4">
                    <a:lumMod val="75000"/>
                  </a:schemeClr>
                </a:solidFill>
                <a:latin typeface="JetBrains Mono" panose="02000009000000000000" pitchFamily="49" charset="0"/>
                <a:cs typeface="JetBrains Mono" panose="02000009000000000000" pitchFamily="49" charset="0"/>
              </a:rPr>
              <a:t>()</a:t>
            </a:r>
            <a:r>
              <a:rPr lang="en-US" sz="1800" dirty="0"/>
              <a:t> or </a:t>
            </a:r>
            <a:r>
              <a:rPr lang="en-US" sz="1800" b="1" dirty="0">
                <a:solidFill>
                  <a:schemeClr val="accent4">
                    <a:lumMod val="75000"/>
                  </a:schemeClr>
                </a:solidFill>
                <a:latin typeface="JetBrains Mono" panose="02000009000000000000" pitchFamily="49" charset="0"/>
                <a:cs typeface="JetBrains Mono" panose="02000009000000000000" pitchFamily="49" charset="0"/>
              </a:rPr>
              <a:t>unset() </a:t>
            </a:r>
            <a:r>
              <a:rPr lang="en-US" sz="1800" dirty="0"/>
              <a:t>on inaccessible or undefined properties of an object. They enable you to define custom behavior for checking the existence or unsetting of properties.</a:t>
            </a:r>
          </a:p>
          <a:p>
            <a:endParaRPr lang="en-US" sz="1800" dirty="0"/>
          </a:p>
          <a:p>
            <a:endParaRPr lang="en-US" sz="1800" dirty="0"/>
          </a:p>
        </p:txBody>
      </p:sp>
      <p:sp>
        <p:nvSpPr>
          <p:cNvPr id="4" name="Slide Number Placeholder 3">
            <a:extLst>
              <a:ext uri="{FF2B5EF4-FFF2-40B4-BE49-F238E27FC236}">
                <a16:creationId xmlns:a16="http://schemas.microsoft.com/office/drawing/2014/main" id="{FC0EF569-6784-06FA-5506-90F38D3339DD}"/>
              </a:ext>
            </a:extLst>
          </p:cNvPr>
          <p:cNvSpPr>
            <a:spLocks noGrp="1"/>
          </p:cNvSpPr>
          <p:nvPr>
            <p:ph type="sldNum" sz="quarter" idx="12"/>
          </p:nvPr>
        </p:nvSpPr>
        <p:spPr/>
        <p:txBody>
          <a:bodyPr/>
          <a:lstStyle/>
          <a:p>
            <a:fld id="{5D5576CE-73EB-EC46-BE68-51DD6BBCD28D}" type="slidenum">
              <a:rPr lang="en-JP" smtClean="0"/>
              <a:t>14</a:t>
            </a:fld>
            <a:endParaRPr lang="en-JP"/>
          </a:p>
        </p:txBody>
      </p:sp>
      <p:sp>
        <p:nvSpPr>
          <p:cNvPr id="7" name="TextBox 6">
            <a:extLst>
              <a:ext uri="{FF2B5EF4-FFF2-40B4-BE49-F238E27FC236}">
                <a16:creationId xmlns:a16="http://schemas.microsoft.com/office/drawing/2014/main" id="{36120B5E-855A-C25E-F7D7-7B08C821703E}"/>
              </a:ext>
            </a:extLst>
          </p:cNvPr>
          <p:cNvSpPr txBox="1"/>
          <p:nvPr/>
        </p:nvSpPr>
        <p:spPr>
          <a:xfrm>
            <a:off x="8122920" y="6454059"/>
            <a:ext cx="2852063" cy="369332"/>
          </a:xfrm>
          <a:prstGeom prst="rect">
            <a:avLst/>
          </a:prstGeom>
          <a:solidFill>
            <a:schemeClr val="bg2"/>
          </a:solidFill>
        </p:spPr>
        <p:txBody>
          <a:bodyPr wrap="none" rtlCol="0">
            <a:spAutoFit/>
          </a:bodyPr>
          <a:lstStyle/>
          <a:p>
            <a:r>
              <a:rPr lang="en-US" dirty="0"/>
              <a:t>DEMO with example code</a:t>
            </a:r>
          </a:p>
        </p:txBody>
      </p:sp>
      <p:sp>
        <p:nvSpPr>
          <p:cNvPr id="9" name="TextBox 8">
            <a:extLst>
              <a:ext uri="{FF2B5EF4-FFF2-40B4-BE49-F238E27FC236}">
                <a16:creationId xmlns:a16="http://schemas.microsoft.com/office/drawing/2014/main" id="{6B811980-7FE5-5FF3-69B6-7DB2613147ED}"/>
              </a:ext>
            </a:extLst>
          </p:cNvPr>
          <p:cNvSpPr txBox="1"/>
          <p:nvPr/>
        </p:nvSpPr>
        <p:spPr>
          <a:xfrm>
            <a:off x="0" y="6592558"/>
            <a:ext cx="6096000" cy="276999"/>
          </a:xfrm>
          <a:prstGeom prst="rect">
            <a:avLst/>
          </a:prstGeom>
          <a:noFill/>
        </p:spPr>
        <p:txBody>
          <a:bodyPr wrap="square">
            <a:spAutoFit/>
          </a:bodyPr>
          <a:lstStyle/>
          <a:p>
            <a:r>
              <a:rPr lang="en-US" sz="1200" dirty="0"/>
              <a:t>More detail: </a:t>
            </a:r>
            <a:r>
              <a:rPr lang="en-US" sz="1200" dirty="0">
                <a:hlinkClick r:id="rId2"/>
              </a:rPr>
              <a:t>PHP: Magic Methods - Manual</a:t>
            </a:r>
            <a:endParaRPr lang="en-US" sz="1200" dirty="0"/>
          </a:p>
        </p:txBody>
      </p:sp>
    </p:spTree>
    <p:extLst>
      <p:ext uri="{BB962C8B-B14F-4D97-AF65-F5344CB8AC3E}">
        <p14:creationId xmlns:p14="http://schemas.microsoft.com/office/powerpoint/2010/main" val="2899424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B6B9C-9D3B-124D-1DDE-5973313D3722}"/>
              </a:ext>
            </a:extLst>
          </p:cNvPr>
          <p:cNvSpPr>
            <a:spLocks noGrp="1"/>
          </p:cNvSpPr>
          <p:nvPr>
            <p:ph type="title"/>
          </p:nvPr>
        </p:nvSpPr>
        <p:spPr/>
        <p:txBody>
          <a:bodyPr/>
          <a:lstStyle/>
          <a:p>
            <a:r>
              <a:rPr lang="en-US" dirty="0"/>
              <a:t>Working with objects</a:t>
            </a:r>
          </a:p>
        </p:txBody>
      </p:sp>
      <p:sp>
        <p:nvSpPr>
          <p:cNvPr id="3" name="Content Placeholder 2">
            <a:extLst>
              <a:ext uri="{FF2B5EF4-FFF2-40B4-BE49-F238E27FC236}">
                <a16:creationId xmlns:a16="http://schemas.microsoft.com/office/drawing/2014/main" id="{6F24FCA9-D274-8CAB-2FC3-8D02FB486D81}"/>
              </a:ext>
            </a:extLst>
          </p:cNvPr>
          <p:cNvSpPr>
            <a:spLocks noGrp="1"/>
          </p:cNvSpPr>
          <p:nvPr>
            <p:ph idx="1"/>
          </p:nvPr>
        </p:nvSpPr>
        <p:spPr>
          <a:xfrm>
            <a:off x="838200" y="1597025"/>
            <a:ext cx="10515600" cy="4351338"/>
          </a:xfrm>
        </p:spPr>
        <p:txBody>
          <a:bodyPr>
            <a:noAutofit/>
          </a:bodyPr>
          <a:lstStyle/>
          <a:p>
            <a:r>
              <a:rPr lang="en-US" sz="2000" dirty="0"/>
              <a:t>In PHP, working with objects involves creating instances of classes and interacting with their properties and methods. </a:t>
            </a:r>
          </a:p>
          <a:p>
            <a:endParaRPr lang="en-US" sz="2000" dirty="0"/>
          </a:p>
          <a:p>
            <a:pPr marL="0" indent="0">
              <a:buNone/>
            </a:pPr>
            <a:r>
              <a:rPr lang="en-US" sz="2000" dirty="0"/>
              <a:t>1. </a:t>
            </a:r>
            <a:r>
              <a:rPr lang="en-US" sz="2000" b="1" dirty="0">
                <a:solidFill>
                  <a:schemeClr val="accent5"/>
                </a:solidFill>
              </a:rPr>
              <a:t>Creating</a:t>
            </a:r>
            <a:r>
              <a:rPr lang="en-US" sz="2000" dirty="0"/>
              <a:t> </a:t>
            </a:r>
            <a:r>
              <a:rPr lang="en-US" sz="2000" b="1" dirty="0">
                <a:solidFill>
                  <a:schemeClr val="accent5"/>
                </a:solidFill>
              </a:rPr>
              <a:t>Objects</a:t>
            </a:r>
            <a:r>
              <a:rPr lang="en-US" sz="2000" dirty="0"/>
              <a:t>:</a:t>
            </a:r>
          </a:p>
          <a:p>
            <a:pPr lvl="1"/>
            <a:r>
              <a:rPr lang="en-US" sz="2000" dirty="0"/>
              <a:t>Objects are instances of classes, created using the </a:t>
            </a:r>
            <a:r>
              <a:rPr lang="en-US" sz="2000" b="1" dirty="0">
                <a:solidFill>
                  <a:schemeClr val="accent4">
                    <a:lumMod val="75000"/>
                  </a:schemeClr>
                </a:solidFill>
                <a:latin typeface="JetBrains Mono" panose="02000009000000000000" pitchFamily="49" charset="0"/>
                <a:cs typeface="JetBrains Mono" panose="02000009000000000000" pitchFamily="49" charset="0"/>
              </a:rPr>
              <a:t>new</a:t>
            </a:r>
            <a:r>
              <a:rPr lang="en-US" sz="2000" dirty="0"/>
              <a:t> keyword followed by the class name.</a:t>
            </a:r>
          </a:p>
          <a:p>
            <a:pPr lvl="1"/>
            <a:r>
              <a:rPr lang="en-US" sz="2000" dirty="0"/>
              <a:t>The process of creating an object is called instantiation.</a:t>
            </a:r>
          </a:p>
          <a:p>
            <a:pPr lvl="1"/>
            <a:r>
              <a:rPr lang="en-US" sz="2000" dirty="0"/>
              <a:t>Example: </a:t>
            </a:r>
            <a:r>
              <a:rPr lang="en-US" sz="2000" b="1" dirty="0">
                <a:solidFill>
                  <a:schemeClr val="accent4">
                    <a:lumMod val="75000"/>
                  </a:schemeClr>
                </a:solidFill>
                <a:latin typeface="JetBrains Mono" panose="02000009000000000000" pitchFamily="49" charset="0"/>
                <a:cs typeface="JetBrains Mono" panose="02000009000000000000" pitchFamily="49" charset="0"/>
              </a:rPr>
              <a:t>$object = new </a:t>
            </a:r>
            <a:r>
              <a:rPr lang="en-US" sz="2000" b="1" dirty="0" err="1">
                <a:solidFill>
                  <a:schemeClr val="accent4">
                    <a:lumMod val="75000"/>
                  </a:schemeClr>
                </a:solidFill>
                <a:latin typeface="JetBrains Mono" panose="02000009000000000000" pitchFamily="49" charset="0"/>
                <a:cs typeface="JetBrains Mono" panose="02000009000000000000" pitchFamily="49" charset="0"/>
              </a:rPr>
              <a:t>ClassName</a:t>
            </a:r>
            <a:r>
              <a:rPr lang="en-US" sz="2000" b="1" dirty="0">
                <a:solidFill>
                  <a:schemeClr val="accent4">
                    <a:lumMod val="75000"/>
                  </a:schemeClr>
                </a:solidFill>
                <a:latin typeface="JetBrains Mono" panose="02000009000000000000" pitchFamily="49" charset="0"/>
                <a:cs typeface="JetBrains Mono" panose="02000009000000000000" pitchFamily="49" charset="0"/>
              </a:rPr>
              <a:t>();</a:t>
            </a:r>
          </a:p>
          <a:p>
            <a:endParaRPr lang="en-US" sz="2000" dirty="0"/>
          </a:p>
          <a:p>
            <a:pPr marL="0" indent="0">
              <a:buNone/>
            </a:pPr>
            <a:r>
              <a:rPr lang="en-US" sz="2000" dirty="0"/>
              <a:t>2. </a:t>
            </a:r>
            <a:r>
              <a:rPr lang="en-US" sz="2000" b="1" dirty="0">
                <a:solidFill>
                  <a:schemeClr val="accent5"/>
                </a:solidFill>
              </a:rPr>
              <a:t>Accessing</a:t>
            </a:r>
            <a:r>
              <a:rPr lang="en-US" sz="2000" dirty="0"/>
              <a:t> </a:t>
            </a:r>
            <a:r>
              <a:rPr lang="en-US" sz="2000" b="1" dirty="0">
                <a:solidFill>
                  <a:schemeClr val="accent5"/>
                </a:solidFill>
              </a:rPr>
              <a:t>Object</a:t>
            </a:r>
            <a:r>
              <a:rPr lang="en-US" sz="2000" dirty="0"/>
              <a:t> </a:t>
            </a:r>
            <a:r>
              <a:rPr lang="en-US" sz="2000" b="1" dirty="0">
                <a:solidFill>
                  <a:schemeClr val="accent5"/>
                </a:solidFill>
              </a:rPr>
              <a:t>Properties</a:t>
            </a:r>
            <a:r>
              <a:rPr lang="en-US" sz="2000" dirty="0"/>
              <a:t>:</a:t>
            </a:r>
          </a:p>
          <a:p>
            <a:pPr lvl="1"/>
            <a:r>
              <a:rPr lang="en-US" sz="2000" dirty="0"/>
              <a:t>Object properties hold data specific to each object.</a:t>
            </a:r>
          </a:p>
          <a:p>
            <a:pPr lvl="1"/>
            <a:r>
              <a:rPr lang="en-US" sz="2000" dirty="0"/>
              <a:t>Properties are accessed using the object instance followed by the arrow operator (</a:t>
            </a:r>
            <a:r>
              <a:rPr lang="en-US" sz="2000" b="1" dirty="0">
                <a:solidFill>
                  <a:schemeClr val="accent4">
                    <a:lumMod val="75000"/>
                  </a:schemeClr>
                </a:solidFill>
                <a:latin typeface="JetBrains Mono" panose="02000009000000000000" pitchFamily="49" charset="0"/>
                <a:cs typeface="JetBrains Mono" panose="02000009000000000000" pitchFamily="49" charset="0"/>
              </a:rPr>
              <a:t>-&gt;</a:t>
            </a:r>
            <a:r>
              <a:rPr lang="en-US" sz="2000" dirty="0"/>
              <a:t>) and the property name.</a:t>
            </a:r>
          </a:p>
          <a:p>
            <a:pPr lvl="1"/>
            <a:r>
              <a:rPr lang="en-US" sz="2000" dirty="0"/>
              <a:t>Example: </a:t>
            </a:r>
            <a:r>
              <a:rPr lang="en-US" sz="2000" b="1" dirty="0">
                <a:solidFill>
                  <a:schemeClr val="accent4">
                    <a:lumMod val="75000"/>
                  </a:schemeClr>
                </a:solidFill>
                <a:latin typeface="JetBrains Mono" panose="02000009000000000000" pitchFamily="49" charset="0"/>
                <a:cs typeface="JetBrains Mono" panose="02000009000000000000" pitchFamily="49" charset="0"/>
              </a:rPr>
              <a:t>$object-&gt;</a:t>
            </a:r>
            <a:r>
              <a:rPr lang="en-US" sz="2000" b="1" dirty="0" err="1">
                <a:solidFill>
                  <a:schemeClr val="accent4">
                    <a:lumMod val="75000"/>
                  </a:schemeClr>
                </a:solidFill>
                <a:latin typeface="JetBrains Mono" panose="02000009000000000000" pitchFamily="49" charset="0"/>
                <a:cs typeface="JetBrains Mono" panose="02000009000000000000" pitchFamily="49" charset="0"/>
              </a:rPr>
              <a:t>propertyName</a:t>
            </a:r>
            <a:r>
              <a:rPr lang="en-US" sz="2000" b="1" dirty="0">
                <a:solidFill>
                  <a:schemeClr val="accent4">
                    <a:lumMod val="75000"/>
                  </a:schemeClr>
                </a:solidFill>
                <a:latin typeface="JetBrains Mono" panose="02000009000000000000" pitchFamily="49" charset="0"/>
                <a:cs typeface="JetBrains Mono" panose="02000009000000000000" pitchFamily="49" charset="0"/>
              </a:rPr>
              <a:t> = "value";</a:t>
            </a:r>
          </a:p>
          <a:p>
            <a:endParaRPr lang="en-US" sz="2000" dirty="0"/>
          </a:p>
        </p:txBody>
      </p:sp>
      <p:sp>
        <p:nvSpPr>
          <p:cNvPr id="4" name="Slide Number Placeholder 3">
            <a:extLst>
              <a:ext uri="{FF2B5EF4-FFF2-40B4-BE49-F238E27FC236}">
                <a16:creationId xmlns:a16="http://schemas.microsoft.com/office/drawing/2014/main" id="{2CB4A410-44E5-D2FA-6EA0-E156B17F4C77}"/>
              </a:ext>
            </a:extLst>
          </p:cNvPr>
          <p:cNvSpPr>
            <a:spLocks noGrp="1"/>
          </p:cNvSpPr>
          <p:nvPr>
            <p:ph type="sldNum" sz="quarter" idx="12"/>
          </p:nvPr>
        </p:nvSpPr>
        <p:spPr/>
        <p:txBody>
          <a:bodyPr/>
          <a:lstStyle/>
          <a:p>
            <a:fld id="{5D5576CE-73EB-EC46-BE68-51DD6BBCD28D}" type="slidenum">
              <a:rPr lang="en-JP" smtClean="0"/>
              <a:t>15</a:t>
            </a:fld>
            <a:endParaRPr lang="en-JP"/>
          </a:p>
        </p:txBody>
      </p:sp>
    </p:spTree>
    <p:extLst>
      <p:ext uri="{BB962C8B-B14F-4D97-AF65-F5344CB8AC3E}">
        <p14:creationId xmlns:p14="http://schemas.microsoft.com/office/powerpoint/2010/main" val="866505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B6B9C-9D3B-124D-1DDE-5973313D3722}"/>
              </a:ext>
            </a:extLst>
          </p:cNvPr>
          <p:cNvSpPr>
            <a:spLocks noGrp="1"/>
          </p:cNvSpPr>
          <p:nvPr>
            <p:ph type="title"/>
          </p:nvPr>
        </p:nvSpPr>
        <p:spPr/>
        <p:txBody>
          <a:bodyPr/>
          <a:lstStyle/>
          <a:p>
            <a:r>
              <a:rPr lang="en-US" dirty="0"/>
              <a:t>Working with objects</a:t>
            </a:r>
          </a:p>
        </p:txBody>
      </p:sp>
      <p:sp>
        <p:nvSpPr>
          <p:cNvPr id="3" name="Content Placeholder 2">
            <a:extLst>
              <a:ext uri="{FF2B5EF4-FFF2-40B4-BE49-F238E27FC236}">
                <a16:creationId xmlns:a16="http://schemas.microsoft.com/office/drawing/2014/main" id="{6F24FCA9-D274-8CAB-2FC3-8D02FB486D81}"/>
              </a:ext>
            </a:extLst>
          </p:cNvPr>
          <p:cNvSpPr>
            <a:spLocks noGrp="1"/>
          </p:cNvSpPr>
          <p:nvPr>
            <p:ph idx="1"/>
          </p:nvPr>
        </p:nvSpPr>
        <p:spPr/>
        <p:txBody>
          <a:bodyPr>
            <a:normAutofit/>
          </a:bodyPr>
          <a:lstStyle/>
          <a:p>
            <a:pPr marL="0" indent="0">
              <a:buNone/>
            </a:pPr>
            <a:r>
              <a:rPr lang="en-US" sz="2400" dirty="0"/>
              <a:t>3. </a:t>
            </a:r>
            <a:r>
              <a:rPr lang="en-US" sz="2400" b="1" dirty="0">
                <a:solidFill>
                  <a:schemeClr val="accent5"/>
                </a:solidFill>
              </a:rPr>
              <a:t>Calling</a:t>
            </a:r>
            <a:r>
              <a:rPr lang="en-US" sz="2400" dirty="0"/>
              <a:t> </a:t>
            </a:r>
            <a:r>
              <a:rPr lang="en-US" sz="2400" b="1" dirty="0">
                <a:solidFill>
                  <a:schemeClr val="accent5"/>
                </a:solidFill>
              </a:rPr>
              <a:t>Object</a:t>
            </a:r>
            <a:r>
              <a:rPr lang="en-US" sz="2400" dirty="0"/>
              <a:t> </a:t>
            </a:r>
            <a:r>
              <a:rPr lang="en-US" sz="2400" b="1" dirty="0">
                <a:solidFill>
                  <a:schemeClr val="accent5"/>
                </a:solidFill>
              </a:rPr>
              <a:t>Methods</a:t>
            </a:r>
            <a:r>
              <a:rPr lang="en-US" sz="2400" dirty="0"/>
              <a:t>:</a:t>
            </a:r>
          </a:p>
          <a:p>
            <a:pPr lvl="1"/>
            <a:r>
              <a:rPr lang="en-US" dirty="0"/>
              <a:t>Object methods are functions defined within a class that perform actions or operations.</a:t>
            </a:r>
          </a:p>
          <a:p>
            <a:pPr lvl="1"/>
            <a:r>
              <a:rPr lang="en-US" dirty="0"/>
              <a:t>Methods are invoked using the object instance followed by the arrow operator (</a:t>
            </a:r>
            <a:r>
              <a:rPr lang="en-US" b="1" dirty="0">
                <a:solidFill>
                  <a:schemeClr val="accent4">
                    <a:lumMod val="75000"/>
                  </a:schemeClr>
                </a:solidFill>
                <a:latin typeface="JetBrains Mono" panose="02000009000000000000" pitchFamily="49" charset="0"/>
                <a:cs typeface="JetBrains Mono" panose="02000009000000000000" pitchFamily="49" charset="0"/>
              </a:rPr>
              <a:t>-&gt;</a:t>
            </a:r>
            <a:r>
              <a:rPr lang="en-US" dirty="0"/>
              <a:t>) and the method name, optionally with parentheses if the method accepts arguments.</a:t>
            </a:r>
          </a:p>
          <a:p>
            <a:pPr lvl="1"/>
            <a:r>
              <a:rPr lang="en-US" dirty="0"/>
              <a:t>Example: </a:t>
            </a:r>
            <a:r>
              <a:rPr lang="en-US" b="1" dirty="0">
                <a:solidFill>
                  <a:schemeClr val="accent4">
                    <a:lumMod val="75000"/>
                  </a:schemeClr>
                </a:solidFill>
                <a:latin typeface="JetBrains Mono" panose="02000009000000000000" pitchFamily="49" charset="0"/>
                <a:cs typeface="JetBrains Mono" panose="02000009000000000000" pitchFamily="49" charset="0"/>
              </a:rPr>
              <a:t>$object-&gt;</a:t>
            </a:r>
            <a:r>
              <a:rPr lang="en-US" b="1" dirty="0" err="1">
                <a:solidFill>
                  <a:schemeClr val="accent4">
                    <a:lumMod val="75000"/>
                  </a:schemeClr>
                </a:solidFill>
                <a:latin typeface="JetBrains Mono" panose="02000009000000000000" pitchFamily="49" charset="0"/>
                <a:cs typeface="JetBrains Mono" panose="02000009000000000000" pitchFamily="49" charset="0"/>
              </a:rPr>
              <a:t>methodName</a:t>
            </a:r>
            <a:r>
              <a:rPr lang="en-US" b="1" dirty="0">
                <a:solidFill>
                  <a:schemeClr val="accent4">
                    <a:lumMod val="75000"/>
                  </a:schemeClr>
                </a:solidFill>
                <a:latin typeface="JetBrains Mono" panose="02000009000000000000" pitchFamily="49" charset="0"/>
                <a:cs typeface="JetBrains Mono" panose="02000009000000000000" pitchFamily="49" charset="0"/>
              </a:rPr>
              <a:t>();</a:t>
            </a:r>
          </a:p>
          <a:p>
            <a:endParaRPr lang="en-US" sz="2400" dirty="0"/>
          </a:p>
          <a:p>
            <a:r>
              <a:rPr lang="en-US" sz="2400" dirty="0"/>
              <a:t>Objects encapsulate data and behavior, allowing you to create reusable and modular code.</a:t>
            </a:r>
          </a:p>
        </p:txBody>
      </p:sp>
      <p:sp>
        <p:nvSpPr>
          <p:cNvPr id="4" name="Slide Number Placeholder 3">
            <a:extLst>
              <a:ext uri="{FF2B5EF4-FFF2-40B4-BE49-F238E27FC236}">
                <a16:creationId xmlns:a16="http://schemas.microsoft.com/office/drawing/2014/main" id="{2CB4A410-44E5-D2FA-6EA0-E156B17F4C77}"/>
              </a:ext>
            </a:extLst>
          </p:cNvPr>
          <p:cNvSpPr>
            <a:spLocks noGrp="1"/>
          </p:cNvSpPr>
          <p:nvPr>
            <p:ph type="sldNum" sz="quarter" idx="12"/>
          </p:nvPr>
        </p:nvSpPr>
        <p:spPr/>
        <p:txBody>
          <a:bodyPr/>
          <a:lstStyle/>
          <a:p>
            <a:fld id="{5D5576CE-73EB-EC46-BE68-51DD6BBCD28D}" type="slidenum">
              <a:rPr lang="en-JP" smtClean="0"/>
              <a:t>16</a:t>
            </a:fld>
            <a:endParaRPr lang="en-JP"/>
          </a:p>
        </p:txBody>
      </p:sp>
    </p:spTree>
    <p:extLst>
      <p:ext uri="{BB962C8B-B14F-4D97-AF65-F5344CB8AC3E}">
        <p14:creationId xmlns:p14="http://schemas.microsoft.com/office/powerpoint/2010/main" val="2846964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498E-CDB6-BDAF-DAE4-E04AD3AF1E6A}"/>
              </a:ext>
            </a:extLst>
          </p:cNvPr>
          <p:cNvSpPr>
            <a:spLocks noGrp="1"/>
          </p:cNvSpPr>
          <p:nvPr>
            <p:ph type="title"/>
          </p:nvPr>
        </p:nvSpPr>
        <p:spPr/>
        <p:txBody>
          <a:bodyPr/>
          <a:lstStyle/>
          <a:p>
            <a:r>
              <a:rPr lang="en-US" dirty="0"/>
              <a:t>$this</a:t>
            </a:r>
          </a:p>
        </p:txBody>
      </p:sp>
      <p:sp>
        <p:nvSpPr>
          <p:cNvPr id="3" name="Content Placeholder 2">
            <a:extLst>
              <a:ext uri="{FF2B5EF4-FFF2-40B4-BE49-F238E27FC236}">
                <a16:creationId xmlns:a16="http://schemas.microsoft.com/office/drawing/2014/main" id="{9942F9F9-E618-B27E-0D39-65344540D909}"/>
              </a:ext>
            </a:extLst>
          </p:cNvPr>
          <p:cNvSpPr>
            <a:spLocks noGrp="1"/>
          </p:cNvSpPr>
          <p:nvPr>
            <p:ph idx="1"/>
          </p:nvPr>
        </p:nvSpPr>
        <p:spPr>
          <a:xfrm>
            <a:off x="838200" y="1825625"/>
            <a:ext cx="5379720" cy="4351338"/>
          </a:xfrm>
        </p:spPr>
        <p:txBody>
          <a:bodyPr>
            <a:normAutofit/>
          </a:bodyPr>
          <a:lstStyle/>
          <a:p>
            <a:r>
              <a:rPr lang="en-US" sz="2400" dirty="0"/>
              <a:t>In PHP, the </a:t>
            </a:r>
            <a:r>
              <a:rPr lang="en-US" sz="2400" b="1" dirty="0">
                <a:solidFill>
                  <a:schemeClr val="accent4">
                    <a:lumMod val="75000"/>
                  </a:schemeClr>
                </a:solidFill>
                <a:latin typeface="JetBrains Mono" panose="02000009000000000000" pitchFamily="49" charset="0"/>
                <a:cs typeface="JetBrains Mono" panose="02000009000000000000" pitchFamily="49" charset="0"/>
              </a:rPr>
              <a:t>$this</a:t>
            </a:r>
            <a:r>
              <a:rPr lang="en-US" sz="2400" dirty="0"/>
              <a:t> keyword is a special variable that refers to the current object instance within a class. It is commonly used to access properties and methods of the object. </a:t>
            </a:r>
          </a:p>
          <a:p>
            <a:r>
              <a:rPr lang="en-US" sz="2400" dirty="0"/>
              <a:t>The </a:t>
            </a:r>
            <a:r>
              <a:rPr lang="en-US" sz="2400" b="1" dirty="0">
                <a:solidFill>
                  <a:schemeClr val="accent4">
                    <a:lumMod val="75000"/>
                  </a:schemeClr>
                </a:solidFill>
                <a:latin typeface="JetBrains Mono" panose="02000009000000000000" pitchFamily="49" charset="0"/>
                <a:cs typeface="JetBrains Mono" panose="02000009000000000000" pitchFamily="49" charset="0"/>
              </a:rPr>
              <a:t>$this</a:t>
            </a:r>
            <a:r>
              <a:rPr lang="en-US" sz="2400" dirty="0"/>
              <a:t> keyword allows you to refer to the current object instance within the class, enabling access to its properties and methods.</a:t>
            </a:r>
          </a:p>
        </p:txBody>
      </p:sp>
      <p:sp>
        <p:nvSpPr>
          <p:cNvPr id="4" name="Slide Number Placeholder 3">
            <a:extLst>
              <a:ext uri="{FF2B5EF4-FFF2-40B4-BE49-F238E27FC236}">
                <a16:creationId xmlns:a16="http://schemas.microsoft.com/office/drawing/2014/main" id="{8ADF6D91-99BD-B1D7-D206-B2FC7C525928}"/>
              </a:ext>
            </a:extLst>
          </p:cNvPr>
          <p:cNvSpPr>
            <a:spLocks noGrp="1"/>
          </p:cNvSpPr>
          <p:nvPr>
            <p:ph type="sldNum" sz="quarter" idx="12"/>
          </p:nvPr>
        </p:nvSpPr>
        <p:spPr/>
        <p:txBody>
          <a:bodyPr/>
          <a:lstStyle/>
          <a:p>
            <a:fld id="{5D5576CE-73EB-EC46-BE68-51DD6BBCD28D}" type="slidenum">
              <a:rPr lang="en-JP" smtClean="0"/>
              <a:t>17</a:t>
            </a:fld>
            <a:endParaRPr lang="en-JP"/>
          </a:p>
        </p:txBody>
      </p:sp>
      <p:sp>
        <p:nvSpPr>
          <p:cNvPr id="6" name="TextBox 5">
            <a:extLst>
              <a:ext uri="{FF2B5EF4-FFF2-40B4-BE49-F238E27FC236}">
                <a16:creationId xmlns:a16="http://schemas.microsoft.com/office/drawing/2014/main" id="{E7A83211-1BD0-95B1-DCAF-1B68DA9ACFA4}"/>
              </a:ext>
            </a:extLst>
          </p:cNvPr>
          <p:cNvSpPr txBox="1"/>
          <p:nvPr/>
        </p:nvSpPr>
        <p:spPr>
          <a:xfrm>
            <a:off x="6758940" y="598824"/>
            <a:ext cx="5120640" cy="5940088"/>
          </a:xfrm>
          <a:prstGeom prst="rect">
            <a:avLst/>
          </a:prstGeom>
          <a:solidFill>
            <a:schemeClr val="bg1">
              <a:lumMod val="95000"/>
            </a:schemeClr>
          </a:solidFill>
          <a:ln w="12700">
            <a:solidFill>
              <a:schemeClr val="tx1"/>
            </a:solidFill>
          </a:ln>
        </p:spPr>
        <p:txBody>
          <a:bodyPr wrap="square">
            <a:spAutoFit/>
          </a:bodyPr>
          <a:lstStyle/>
          <a:p>
            <a:r>
              <a:rPr lang="en-US" sz="1600" b="0" dirty="0">
                <a:solidFill>
                  <a:srgbClr val="800000"/>
                </a:solidFill>
                <a:effectLst/>
                <a:latin typeface="Consolas" panose="020B0609020204030204" pitchFamily="49" charset="0"/>
              </a:rPr>
              <a:t>&lt;?</a:t>
            </a:r>
            <a:endParaRPr lang="en-US" sz="1600" b="0" dirty="0">
              <a:solidFill>
                <a:srgbClr val="3B3B3B"/>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Example</a:t>
            </a:r>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private</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a:p>
            <a:br>
              <a:rPr lang="en-US" sz="1600" b="0" dirty="0">
                <a:solidFill>
                  <a:srgbClr val="3B3B3B"/>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setName</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$this</a:t>
            </a:r>
            <a:r>
              <a:rPr lang="en-US" sz="1600" b="0" dirty="0">
                <a:solidFill>
                  <a:srgbClr val="000000"/>
                </a:solidFill>
                <a:effectLst/>
                <a:latin typeface="Consolas" panose="020B0609020204030204" pitchFamily="49" charset="0"/>
              </a:rPr>
              <a:t>-&gt;</a:t>
            </a:r>
            <a:r>
              <a:rPr lang="en-US" sz="1600" b="0" dirty="0">
                <a:solidFill>
                  <a:srgbClr val="00108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br>
              <a:rPr lang="en-US" sz="1600" b="0" dirty="0">
                <a:solidFill>
                  <a:srgbClr val="3B3B3B"/>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sayHello</a:t>
            </a:r>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echo</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"Hello, my name is "</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$this</a:t>
            </a:r>
            <a:r>
              <a:rPr lang="en-US" sz="1600" b="0" dirty="0">
                <a:solidFill>
                  <a:srgbClr val="000000"/>
                </a:solidFill>
                <a:effectLst/>
                <a:latin typeface="Consolas" panose="020B0609020204030204" pitchFamily="49" charset="0"/>
              </a:rPr>
              <a:t>-&gt;</a:t>
            </a:r>
            <a:r>
              <a:rPr lang="en-US" sz="1600" b="0" dirty="0">
                <a:solidFill>
                  <a:srgbClr val="00108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a:p>
            <a:br>
              <a:rPr lang="en-US" sz="1600" b="0" dirty="0">
                <a:solidFill>
                  <a:srgbClr val="3B3B3B"/>
                </a:solidFill>
                <a:effectLst/>
                <a:latin typeface="Consolas" panose="020B0609020204030204" pitchFamily="49" charset="0"/>
              </a:rPr>
            </a:br>
            <a:r>
              <a:rPr lang="en-US" sz="1600" b="0" dirty="0">
                <a:solidFill>
                  <a:srgbClr val="008000"/>
                </a:solidFill>
                <a:effectLst/>
                <a:latin typeface="Consolas" panose="020B0609020204030204" pitchFamily="49" charset="0"/>
              </a:rPr>
              <a:t>// Create an object of the Example class</a:t>
            </a:r>
            <a:endParaRPr lang="en-US" sz="1600" b="0" dirty="0">
              <a:solidFill>
                <a:srgbClr val="3B3B3B"/>
              </a:solidFill>
              <a:effectLst/>
              <a:latin typeface="Consolas" panose="020B0609020204030204" pitchFamily="49" charset="0"/>
            </a:endParaRPr>
          </a:p>
          <a:p>
            <a:r>
              <a:rPr lang="en-US" sz="1600" b="0" dirty="0">
                <a:solidFill>
                  <a:srgbClr val="001080"/>
                </a:solidFill>
                <a:effectLst/>
                <a:latin typeface="Consolas" panose="020B0609020204030204" pitchFamily="49" charset="0"/>
              </a:rPr>
              <a:t>$example</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Example</a:t>
            </a:r>
            <a:r>
              <a:rPr lang="en-US" sz="1600" b="0" dirty="0">
                <a:solidFill>
                  <a:srgbClr val="000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a:p>
            <a:br>
              <a:rPr lang="en-US" sz="1600" b="0" dirty="0">
                <a:solidFill>
                  <a:srgbClr val="3B3B3B"/>
                </a:solidFill>
                <a:effectLst/>
                <a:latin typeface="Consolas" panose="020B0609020204030204" pitchFamily="49" charset="0"/>
              </a:rPr>
            </a:br>
            <a:r>
              <a:rPr lang="en-US" sz="1600" b="0" dirty="0">
                <a:solidFill>
                  <a:srgbClr val="008000"/>
                </a:solidFill>
                <a:effectLst/>
                <a:latin typeface="Consolas" panose="020B0609020204030204" pitchFamily="49" charset="0"/>
              </a:rPr>
              <a:t>// Set the name using the </a:t>
            </a:r>
            <a:r>
              <a:rPr lang="en-US" sz="1600" b="0" dirty="0" err="1">
                <a:solidFill>
                  <a:srgbClr val="008000"/>
                </a:solidFill>
                <a:effectLst/>
                <a:latin typeface="Consolas" panose="020B0609020204030204" pitchFamily="49" charset="0"/>
              </a:rPr>
              <a:t>setName</a:t>
            </a:r>
            <a:r>
              <a:rPr lang="en-US" sz="1600" b="0" dirty="0">
                <a:solidFill>
                  <a:srgbClr val="008000"/>
                </a:solidFill>
                <a:effectLst/>
                <a:latin typeface="Consolas" panose="020B0609020204030204" pitchFamily="49" charset="0"/>
              </a:rPr>
              <a:t>() method</a:t>
            </a:r>
            <a:endParaRPr lang="en-US" sz="1600" b="0" dirty="0">
              <a:solidFill>
                <a:srgbClr val="3B3B3B"/>
              </a:solidFill>
              <a:effectLst/>
              <a:latin typeface="Consolas" panose="020B0609020204030204" pitchFamily="49" charset="0"/>
            </a:endParaRPr>
          </a:p>
          <a:p>
            <a:r>
              <a:rPr lang="en-US" sz="1600" b="0" dirty="0">
                <a:solidFill>
                  <a:srgbClr val="001080"/>
                </a:solidFill>
                <a:effectLst/>
                <a:latin typeface="Consolas" panose="020B0609020204030204" pitchFamily="49" charset="0"/>
              </a:rPr>
              <a:t>$example</a:t>
            </a:r>
            <a:r>
              <a:rPr lang="en-US" sz="1600" b="0" dirty="0">
                <a:solidFill>
                  <a:srgbClr val="000000"/>
                </a:solidFill>
                <a:effectLst/>
                <a:latin typeface="Consolas" panose="020B0609020204030204" pitchFamily="49" charset="0"/>
              </a:rPr>
              <a:t>-&gt;</a:t>
            </a:r>
            <a:r>
              <a:rPr lang="en-US" sz="1600" b="0" dirty="0" err="1">
                <a:solidFill>
                  <a:srgbClr val="795E26"/>
                </a:solidFill>
                <a:effectLst/>
                <a:latin typeface="Consolas" panose="020B0609020204030204" pitchFamily="49" charset="0"/>
              </a:rPr>
              <a:t>setName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"John"</a:t>
            </a:r>
            <a:r>
              <a:rPr lang="en-US" sz="1600" b="0" dirty="0">
                <a:solidFill>
                  <a:srgbClr val="000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a:p>
            <a:br>
              <a:rPr lang="en-US" sz="1600" b="0" dirty="0">
                <a:solidFill>
                  <a:srgbClr val="3B3B3B"/>
                </a:solidFill>
                <a:effectLst/>
                <a:latin typeface="Consolas" panose="020B0609020204030204" pitchFamily="49" charset="0"/>
              </a:rPr>
            </a:br>
            <a:r>
              <a:rPr lang="en-US" sz="1600" b="0" dirty="0">
                <a:solidFill>
                  <a:srgbClr val="008000"/>
                </a:solidFill>
                <a:effectLst/>
                <a:latin typeface="Consolas" panose="020B0609020204030204" pitchFamily="49" charset="0"/>
              </a:rPr>
              <a:t>// Call the </a:t>
            </a:r>
            <a:r>
              <a:rPr lang="en-US" sz="1600" b="0" dirty="0" err="1">
                <a:solidFill>
                  <a:srgbClr val="008000"/>
                </a:solidFill>
                <a:effectLst/>
                <a:latin typeface="Consolas" panose="020B0609020204030204" pitchFamily="49" charset="0"/>
              </a:rPr>
              <a:t>sayHello</a:t>
            </a:r>
            <a:r>
              <a:rPr lang="en-US" sz="1600" b="0" dirty="0">
                <a:solidFill>
                  <a:srgbClr val="008000"/>
                </a:solidFill>
                <a:effectLst/>
                <a:latin typeface="Consolas" panose="020B0609020204030204" pitchFamily="49" charset="0"/>
              </a:rPr>
              <a:t>() method</a:t>
            </a:r>
            <a:endParaRPr lang="en-US" sz="1600" b="0" dirty="0">
              <a:solidFill>
                <a:srgbClr val="3B3B3B"/>
              </a:solidFill>
              <a:effectLst/>
              <a:latin typeface="Consolas" panose="020B0609020204030204" pitchFamily="49" charset="0"/>
            </a:endParaRPr>
          </a:p>
          <a:p>
            <a:r>
              <a:rPr lang="en-US" sz="1600" b="0" dirty="0">
                <a:solidFill>
                  <a:srgbClr val="001080"/>
                </a:solidFill>
                <a:effectLst/>
                <a:latin typeface="Consolas" panose="020B0609020204030204" pitchFamily="49" charset="0"/>
              </a:rPr>
              <a:t>$example</a:t>
            </a:r>
            <a:r>
              <a:rPr lang="en-US" sz="1600" b="0" dirty="0">
                <a:solidFill>
                  <a:srgbClr val="000000"/>
                </a:solidFill>
                <a:effectLst/>
                <a:latin typeface="Consolas" panose="020B0609020204030204" pitchFamily="49" charset="0"/>
              </a:rPr>
              <a:t>-&gt;</a:t>
            </a:r>
            <a:r>
              <a:rPr lang="en-US" sz="1600" b="0" dirty="0" err="1">
                <a:solidFill>
                  <a:srgbClr val="795E26"/>
                </a:solidFill>
                <a:effectLst/>
                <a:latin typeface="Consolas" panose="020B0609020204030204" pitchFamily="49" charset="0"/>
              </a:rPr>
              <a:t>sayHello</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Output: Hello, my name is John</a:t>
            </a:r>
            <a:endParaRPr lang="en-US" sz="1600" b="0" dirty="0">
              <a:solidFill>
                <a:srgbClr val="3B3B3B"/>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?&gt;</a:t>
            </a:r>
            <a:endParaRPr lang="en-US" sz="16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195196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FE5A-8B3A-9299-D140-F39B2412521D}"/>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8A6CCC6B-BDCB-4E35-55BF-08A20EFF6A60}"/>
              </a:ext>
            </a:extLst>
          </p:cNvPr>
          <p:cNvSpPr>
            <a:spLocks noGrp="1"/>
          </p:cNvSpPr>
          <p:nvPr>
            <p:ph idx="1"/>
          </p:nvPr>
        </p:nvSpPr>
        <p:spPr>
          <a:xfrm>
            <a:off x="838200" y="1825625"/>
            <a:ext cx="5128260" cy="4351338"/>
          </a:xfrm>
        </p:spPr>
        <p:txBody>
          <a:bodyPr/>
          <a:lstStyle/>
          <a:p>
            <a:r>
              <a:rPr lang="en-US" dirty="0"/>
              <a:t>In PHP, properties and methods can indeed be accessed from an uninstantiated class (not an object) if they are declared as static and accessed using the Scope Resolution Operator (</a:t>
            </a:r>
            <a:r>
              <a:rPr lang="en-US" sz="2400" b="1" dirty="0">
                <a:solidFill>
                  <a:schemeClr val="accent4">
                    <a:lumMod val="75000"/>
                  </a:schemeClr>
                </a:solidFill>
                <a:latin typeface="JetBrains Mono" panose="02000009000000000000" pitchFamily="49" charset="0"/>
                <a:cs typeface="JetBrains Mono" panose="02000009000000000000" pitchFamily="49" charset="0"/>
              </a:rPr>
              <a:t>::</a:t>
            </a:r>
            <a:r>
              <a:rPr lang="en-US" dirty="0"/>
              <a:t>).</a:t>
            </a:r>
          </a:p>
        </p:txBody>
      </p:sp>
      <p:sp>
        <p:nvSpPr>
          <p:cNvPr id="4" name="Slide Number Placeholder 3">
            <a:extLst>
              <a:ext uri="{FF2B5EF4-FFF2-40B4-BE49-F238E27FC236}">
                <a16:creationId xmlns:a16="http://schemas.microsoft.com/office/drawing/2014/main" id="{5877F54C-CD32-CD92-E68C-69868CD2A630}"/>
              </a:ext>
            </a:extLst>
          </p:cNvPr>
          <p:cNvSpPr>
            <a:spLocks noGrp="1"/>
          </p:cNvSpPr>
          <p:nvPr>
            <p:ph type="sldNum" sz="quarter" idx="12"/>
          </p:nvPr>
        </p:nvSpPr>
        <p:spPr/>
        <p:txBody>
          <a:bodyPr/>
          <a:lstStyle/>
          <a:p>
            <a:fld id="{5D5576CE-73EB-EC46-BE68-51DD6BBCD28D}" type="slidenum">
              <a:rPr lang="en-JP" smtClean="0"/>
              <a:t>18</a:t>
            </a:fld>
            <a:endParaRPr lang="en-JP"/>
          </a:p>
        </p:txBody>
      </p:sp>
      <p:sp>
        <p:nvSpPr>
          <p:cNvPr id="6" name="TextBox 5">
            <a:extLst>
              <a:ext uri="{FF2B5EF4-FFF2-40B4-BE49-F238E27FC236}">
                <a16:creationId xmlns:a16="http://schemas.microsoft.com/office/drawing/2014/main" id="{A9071DEA-5A47-3ECD-AFE1-D7169B97FD79}"/>
              </a:ext>
            </a:extLst>
          </p:cNvPr>
          <p:cNvSpPr txBox="1"/>
          <p:nvPr/>
        </p:nvSpPr>
        <p:spPr>
          <a:xfrm>
            <a:off x="6522720" y="880567"/>
            <a:ext cx="5128260" cy="5386090"/>
          </a:xfrm>
          <a:prstGeom prst="rect">
            <a:avLst/>
          </a:prstGeom>
          <a:solidFill>
            <a:schemeClr val="bg1">
              <a:lumMod val="95000"/>
            </a:schemeClr>
          </a:solidFill>
          <a:ln w="12700">
            <a:solidFill>
              <a:schemeClr val="tx1"/>
            </a:solidFill>
          </a:ln>
        </p:spPr>
        <p:txBody>
          <a:bodyPr wrap="square">
            <a:spAutoFit/>
          </a:bodyPr>
          <a:lstStyle/>
          <a:p>
            <a:r>
              <a:rPr lang="en-US" sz="1600" b="0" dirty="0">
                <a:solidFill>
                  <a:srgbClr val="800000"/>
                </a:solidFill>
                <a:effectLst/>
                <a:latin typeface="Consolas" panose="020B0609020204030204" pitchFamily="49" charset="0"/>
              </a:rPr>
              <a:t>&lt;?</a:t>
            </a:r>
            <a:endParaRPr lang="en-US" sz="1600" b="0" dirty="0">
              <a:solidFill>
                <a:srgbClr val="3B3B3B"/>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Example</a:t>
            </a:r>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static</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$property</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"Hello, I am a static property."</a:t>
            </a:r>
            <a:r>
              <a:rPr lang="en-US" sz="1600" b="0" dirty="0">
                <a:solidFill>
                  <a:srgbClr val="000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a:p>
            <a:br>
              <a:rPr lang="en-US" sz="1600" b="0" dirty="0">
                <a:solidFill>
                  <a:srgbClr val="3B3B3B"/>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static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sayHello</a:t>
            </a:r>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echo</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"Hello, I am a static method."</a:t>
            </a:r>
            <a:r>
              <a:rPr lang="en-US" sz="1600" b="0" dirty="0">
                <a:solidFill>
                  <a:srgbClr val="000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a:p>
            <a:br>
              <a:rPr lang="en-US" sz="1600" b="0" dirty="0">
                <a:solidFill>
                  <a:srgbClr val="3B3B3B"/>
                </a:solidFill>
                <a:effectLst/>
                <a:latin typeface="Consolas" panose="020B0609020204030204" pitchFamily="49" charset="0"/>
              </a:rPr>
            </a:br>
            <a:r>
              <a:rPr lang="en-US" sz="1600" b="0" dirty="0">
                <a:solidFill>
                  <a:srgbClr val="008000"/>
                </a:solidFill>
                <a:effectLst/>
                <a:latin typeface="Consolas" panose="020B0609020204030204" pitchFamily="49" charset="0"/>
              </a:rPr>
              <a:t>// Accessing static property</a:t>
            </a:r>
            <a:endParaRPr lang="en-US" sz="1600" b="0" dirty="0">
              <a:solidFill>
                <a:srgbClr val="3B3B3B"/>
              </a:solidFill>
              <a:effectLst/>
              <a:latin typeface="Consolas" panose="020B0609020204030204" pitchFamily="49" charset="0"/>
            </a:endParaRPr>
          </a:p>
          <a:p>
            <a:r>
              <a:rPr lang="en-US" sz="1600" b="0" dirty="0">
                <a:solidFill>
                  <a:srgbClr val="795E26"/>
                </a:solidFill>
                <a:effectLst/>
                <a:latin typeface="Consolas" panose="020B0609020204030204" pitchFamily="49" charset="0"/>
              </a:rPr>
              <a:t>echo</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Example</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$property</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Output: Hello, I am a static property.</a:t>
            </a:r>
            <a:endParaRPr lang="en-US" sz="1600" b="0" dirty="0">
              <a:solidFill>
                <a:srgbClr val="3B3B3B"/>
              </a:solidFill>
              <a:effectLst/>
              <a:latin typeface="Consolas" panose="020B0609020204030204" pitchFamily="49" charset="0"/>
            </a:endParaRPr>
          </a:p>
          <a:p>
            <a:br>
              <a:rPr lang="en-US" sz="1600" b="0" dirty="0">
                <a:solidFill>
                  <a:srgbClr val="3B3B3B"/>
                </a:solidFill>
                <a:effectLst/>
                <a:latin typeface="Consolas" panose="020B0609020204030204" pitchFamily="49" charset="0"/>
              </a:rPr>
            </a:br>
            <a:r>
              <a:rPr lang="en-US" sz="1600" b="0" dirty="0">
                <a:solidFill>
                  <a:srgbClr val="008000"/>
                </a:solidFill>
                <a:effectLst/>
                <a:latin typeface="Consolas" panose="020B0609020204030204" pitchFamily="49" charset="0"/>
              </a:rPr>
              <a:t>// Calling static method</a:t>
            </a:r>
            <a:endParaRPr lang="en-US" sz="1600" b="0" dirty="0">
              <a:solidFill>
                <a:srgbClr val="3B3B3B"/>
              </a:solidFill>
              <a:effectLst/>
              <a:latin typeface="Consolas" panose="020B0609020204030204" pitchFamily="49" charset="0"/>
            </a:endParaRPr>
          </a:p>
          <a:p>
            <a:r>
              <a:rPr lang="en-US" sz="1600" b="0" dirty="0">
                <a:solidFill>
                  <a:srgbClr val="267F99"/>
                </a:solidFill>
                <a:effectLst/>
                <a:latin typeface="Consolas" panose="020B0609020204030204" pitchFamily="49" charset="0"/>
              </a:rPr>
              <a:t>Example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sayHello</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Output: Hello, I am a static method.</a:t>
            </a:r>
            <a:endParaRPr lang="en-US" sz="1600" b="0" dirty="0">
              <a:solidFill>
                <a:srgbClr val="3B3B3B"/>
              </a:solidFill>
              <a:effectLst/>
              <a:latin typeface="Consolas" panose="020B0609020204030204" pitchFamily="49" charset="0"/>
            </a:endParaRPr>
          </a:p>
          <a:p>
            <a:br>
              <a:rPr lang="en-US" sz="1600" b="0" dirty="0">
                <a:solidFill>
                  <a:srgbClr val="3B3B3B"/>
                </a:solidFill>
                <a:effectLst/>
                <a:latin typeface="Consolas" panose="020B0609020204030204" pitchFamily="49" charset="0"/>
              </a:rPr>
            </a:br>
            <a:r>
              <a:rPr lang="en-US" sz="1600" b="0" dirty="0">
                <a:solidFill>
                  <a:srgbClr val="800000"/>
                </a:solidFill>
                <a:effectLst/>
                <a:latin typeface="Consolas" panose="020B0609020204030204" pitchFamily="49" charset="0"/>
              </a:rPr>
              <a:t>?&gt;</a:t>
            </a:r>
            <a:endParaRPr lang="en-US" sz="1600" b="0" dirty="0">
              <a:solidFill>
                <a:srgbClr val="3B3B3B"/>
              </a:solidFill>
              <a:effectLst/>
              <a:latin typeface="Consolas" panose="020B0609020204030204" pitchFamily="49" charset="0"/>
            </a:endParaRPr>
          </a:p>
          <a:p>
            <a:br>
              <a:rPr lang="en-US" sz="1600" b="0" dirty="0">
                <a:solidFill>
                  <a:srgbClr val="3B3B3B"/>
                </a:solidFill>
                <a:effectLst/>
                <a:latin typeface="Consolas" panose="020B0609020204030204" pitchFamily="49" charset="0"/>
              </a:rPr>
            </a:br>
            <a:endParaRPr lang="en-US" sz="16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330551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FE5A-8B3A-9299-D140-F39B2412521D}"/>
              </a:ext>
            </a:extLst>
          </p:cNvPr>
          <p:cNvSpPr>
            <a:spLocks noGrp="1"/>
          </p:cNvSpPr>
          <p:nvPr>
            <p:ph type="title"/>
          </p:nvPr>
        </p:nvSpPr>
        <p:spPr/>
        <p:txBody>
          <a:bodyPr/>
          <a:lstStyle/>
          <a:p>
            <a:r>
              <a:rPr lang="en-US" dirty="0"/>
              <a:t>Class constants</a:t>
            </a:r>
          </a:p>
        </p:txBody>
      </p:sp>
      <p:sp>
        <p:nvSpPr>
          <p:cNvPr id="3" name="Content Placeholder 2">
            <a:extLst>
              <a:ext uri="{FF2B5EF4-FFF2-40B4-BE49-F238E27FC236}">
                <a16:creationId xmlns:a16="http://schemas.microsoft.com/office/drawing/2014/main" id="{8A6CCC6B-BDCB-4E35-55BF-08A20EFF6A60}"/>
              </a:ext>
            </a:extLst>
          </p:cNvPr>
          <p:cNvSpPr>
            <a:spLocks noGrp="1"/>
          </p:cNvSpPr>
          <p:nvPr>
            <p:ph idx="1"/>
          </p:nvPr>
        </p:nvSpPr>
        <p:spPr>
          <a:xfrm>
            <a:off x="838200" y="1825625"/>
            <a:ext cx="10218420" cy="4351338"/>
          </a:xfrm>
        </p:spPr>
        <p:txBody>
          <a:bodyPr>
            <a:normAutofit/>
          </a:bodyPr>
          <a:lstStyle/>
          <a:p>
            <a:r>
              <a:rPr lang="en-US" sz="2400" dirty="0"/>
              <a:t>In PHP, class constants are values that are associated with a class and remain constant throughout the execution of the program. </a:t>
            </a:r>
          </a:p>
          <a:p>
            <a:r>
              <a:rPr lang="en-US" sz="2400" dirty="0"/>
              <a:t>They are similar to class properties, but they cannot be changed once they are defined (unless you modify the PHP file directly). </a:t>
            </a:r>
          </a:p>
          <a:p>
            <a:r>
              <a:rPr lang="en-US" sz="2400" dirty="0"/>
              <a:t>Constants provide a way to define values that should remain constant and unchangeable throughout the program's execution.</a:t>
            </a:r>
          </a:p>
          <a:p>
            <a:r>
              <a:rPr lang="en-US" sz="2400" dirty="0"/>
              <a:t>They can be used to store configuration values, mathematical constants, error codes, or any other fixed value that is relevant to the class.</a:t>
            </a:r>
          </a:p>
          <a:p>
            <a:r>
              <a:rPr lang="en-US" sz="2400" dirty="0"/>
              <a:t>Class constants offer clarity and self-documentation to your code, as they indicate that the value should not be modified.</a:t>
            </a:r>
          </a:p>
        </p:txBody>
      </p:sp>
      <p:sp>
        <p:nvSpPr>
          <p:cNvPr id="4" name="Slide Number Placeholder 3">
            <a:extLst>
              <a:ext uri="{FF2B5EF4-FFF2-40B4-BE49-F238E27FC236}">
                <a16:creationId xmlns:a16="http://schemas.microsoft.com/office/drawing/2014/main" id="{5877F54C-CD32-CD92-E68C-69868CD2A630}"/>
              </a:ext>
            </a:extLst>
          </p:cNvPr>
          <p:cNvSpPr>
            <a:spLocks noGrp="1"/>
          </p:cNvSpPr>
          <p:nvPr>
            <p:ph type="sldNum" sz="quarter" idx="12"/>
          </p:nvPr>
        </p:nvSpPr>
        <p:spPr/>
        <p:txBody>
          <a:bodyPr/>
          <a:lstStyle/>
          <a:p>
            <a:fld id="{5D5576CE-73EB-EC46-BE68-51DD6BBCD28D}" type="slidenum">
              <a:rPr lang="en-JP" smtClean="0"/>
              <a:t>19</a:t>
            </a:fld>
            <a:endParaRPr lang="en-JP"/>
          </a:p>
        </p:txBody>
      </p:sp>
    </p:spTree>
    <p:extLst>
      <p:ext uri="{BB962C8B-B14F-4D97-AF65-F5344CB8AC3E}">
        <p14:creationId xmlns:p14="http://schemas.microsoft.com/office/powerpoint/2010/main" val="913169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A3E87-F814-B348-88EA-BA18FA2C60BC}"/>
              </a:ext>
            </a:extLst>
          </p:cNvPr>
          <p:cNvSpPr>
            <a:spLocks noGrp="1"/>
          </p:cNvSpPr>
          <p:nvPr>
            <p:ph type="title"/>
          </p:nvPr>
        </p:nvSpPr>
        <p:spPr>
          <a:xfrm>
            <a:off x="838200" y="365126"/>
            <a:ext cx="10515600" cy="801066"/>
          </a:xfrm>
        </p:spPr>
        <p:txBody>
          <a:bodyPr/>
          <a:lstStyle/>
          <a:p>
            <a:r>
              <a:rPr lang="en-JP" dirty="0"/>
              <a:t>Course schedule</a:t>
            </a:r>
          </a:p>
        </p:txBody>
      </p:sp>
      <p:sp>
        <p:nvSpPr>
          <p:cNvPr id="3" name="Slide Number Placeholder 2">
            <a:extLst>
              <a:ext uri="{FF2B5EF4-FFF2-40B4-BE49-F238E27FC236}">
                <a16:creationId xmlns:a16="http://schemas.microsoft.com/office/drawing/2014/main" id="{BE1AE2E7-6E2E-B849-8628-761020789E54}"/>
              </a:ext>
            </a:extLst>
          </p:cNvPr>
          <p:cNvSpPr>
            <a:spLocks noGrp="1"/>
          </p:cNvSpPr>
          <p:nvPr>
            <p:ph type="sldNum" sz="quarter" idx="12"/>
          </p:nvPr>
        </p:nvSpPr>
        <p:spPr/>
        <p:txBody>
          <a:bodyPr/>
          <a:lstStyle/>
          <a:p>
            <a:fld id="{5D5576CE-73EB-EC46-BE68-51DD6BBCD28D}" type="slidenum">
              <a:rPr lang="en-JP" smtClean="0"/>
              <a:t>2</a:t>
            </a:fld>
            <a:endParaRPr lang="en-JP"/>
          </a:p>
        </p:txBody>
      </p:sp>
      <p:graphicFrame>
        <p:nvGraphicFramePr>
          <p:cNvPr id="7" name="Table 6">
            <a:extLst>
              <a:ext uri="{FF2B5EF4-FFF2-40B4-BE49-F238E27FC236}">
                <a16:creationId xmlns:a16="http://schemas.microsoft.com/office/drawing/2014/main" id="{2DF948B3-61EB-5F83-7642-A9CF46AC190D}"/>
              </a:ext>
            </a:extLst>
          </p:cNvPr>
          <p:cNvGraphicFramePr>
            <a:graphicFrameLocks noGrp="1"/>
          </p:cNvGraphicFramePr>
          <p:nvPr>
            <p:extLst>
              <p:ext uri="{D42A27DB-BD31-4B8C-83A1-F6EECF244321}">
                <p14:modId xmlns:p14="http://schemas.microsoft.com/office/powerpoint/2010/main" val="3856938345"/>
              </p:ext>
            </p:extLst>
          </p:nvPr>
        </p:nvGraphicFramePr>
        <p:xfrm>
          <a:off x="1763486" y="1165472"/>
          <a:ext cx="7805058" cy="5486392"/>
        </p:xfrm>
        <a:graphic>
          <a:graphicData uri="http://schemas.openxmlformats.org/drawingml/2006/table">
            <a:tbl>
              <a:tblPr/>
              <a:tblGrid>
                <a:gridCol w="598298">
                  <a:extLst>
                    <a:ext uri="{9D8B030D-6E8A-4147-A177-3AD203B41FA5}">
                      <a16:colId xmlns:a16="http://schemas.microsoft.com/office/drawing/2014/main" val="2758258446"/>
                    </a:ext>
                  </a:extLst>
                </a:gridCol>
                <a:gridCol w="516712">
                  <a:extLst>
                    <a:ext uri="{9D8B030D-6E8A-4147-A177-3AD203B41FA5}">
                      <a16:colId xmlns:a16="http://schemas.microsoft.com/office/drawing/2014/main" val="2586725886"/>
                    </a:ext>
                  </a:extLst>
                </a:gridCol>
                <a:gridCol w="6690048">
                  <a:extLst>
                    <a:ext uri="{9D8B030D-6E8A-4147-A177-3AD203B41FA5}">
                      <a16:colId xmlns:a16="http://schemas.microsoft.com/office/drawing/2014/main" val="878683327"/>
                    </a:ext>
                  </a:extLst>
                </a:gridCol>
              </a:tblGrid>
              <a:tr h="349087">
                <a:tc>
                  <a:txBody>
                    <a:bodyPr/>
                    <a:lstStyle/>
                    <a:p>
                      <a:pPr algn="l" rtl="0" fontAlgn="b"/>
                      <a:r>
                        <a:rPr lang="en-US" sz="1600" b="1">
                          <a:effectLst/>
                        </a:rPr>
                        <a:t>Week</a:t>
                      </a:r>
                    </a:p>
                  </a:txBody>
                  <a:tcPr marL="15423" marR="15423" marT="10282" marB="10282"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b="1">
                          <a:effectLst/>
                        </a:rPr>
                        <a:t>Date</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b="1" dirty="0">
                          <a:effectLst/>
                        </a:rPr>
                        <a:t>Topic</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7567475"/>
                  </a:ext>
                </a:extLst>
              </a:tr>
              <a:tr h="349087">
                <a:tc>
                  <a:txBody>
                    <a:bodyPr/>
                    <a:lstStyle/>
                    <a:p>
                      <a:pPr algn="l" rtl="0" fontAlgn="b"/>
                      <a:r>
                        <a:rPr lang="en-US" sz="1600" dirty="0">
                          <a:solidFill>
                            <a:schemeClr val="bg1">
                              <a:lumMod val="75000"/>
                            </a:schemeClr>
                          </a:solidFill>
                          <a:effectLst/>
                        </a:rPr>
                        <a:t>1</a:t>
                      </a:r>
                    </a:p>
                  </a:txBody>
                  <a:tcPr marL="15423" marR="15423" marT="10282" marB="10282"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dirty="0">
                          <a:solidFill>
                            <a:schemeClr val="bg1">
                              <a:lumMod val="75000"/>
                            </a:schemeClr>
                          </a:solidFill>
                          <a:effectLst/>
                        </a:rPr>
                        <a:t>4/18</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dirty="0">
                          <a:solidFill>
                            <a:schemeClr val="bg1">
                              <a:lumMod val="75000"/>
                            </a:schemeClr>
                          </a:solidFill>
                          <a:effectLst/>
                        </a:rPr>
                        <a:t>Intro to WWW, Intro to HTML</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2162807"/>
                  </a:ext>
                </a:extLst>
              </a:tr>
              <a:tr h="349087">
                <a:tc>
                  <a:txBody>
                    <a:bodyPr/>
                    <a:lstStyle/>
                    <a:p>
                      <a:pPr algn="l" rtl="0" fontAlgn="b"/>
                      <a:r>
                        <a:rPr lang="en-US" sz="1600">
                          <a:solidFill>
                            <a:schemeClr val="bg1">
                              <a:lumMod val="75000"/>
                            </a:schemeClr>
                          </a:solidFill>
                          <a:effectLst/>
                        </a:rPr>
                        <a:t>2</a:t>
                      </a:r>
                    </a:p>
                  </a:txBody>
                  <a:tcPr marL="15423" marR="15423" marT="10282" marB="10282"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a:solidFill>
                            <a:schemeClr val="bg1">
                              <a:lumMod val="75000"/>
                            </a:schemeClr>
                          </a:solidFill>
                          <a:effectLst/>
                        </a:rPr>
                        <a:t>4/25</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a:solidFill>
                            <a:schemeClr val="bg1">
                              <a:lumMod val="75000"/>
                            </a:schemeClr>
                          </a:solidFill>
                          <a:effectLst/>
                        </a:rPr>
                        <a:t>CSS Fundamental</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25601006"/>
                  </a:ext>
                </a:extLst>
              </a:tr>
              <a:tr h="316087">
                <a:tc>
                  <a:txBody>
                    <a:bodyPr/>
                    <a:lstStyle/>
                    <a:p>
                      <a:pPr algn="l" rtl="0" fontAlgn="b"/>
                      <a:endParaRPr lang="en-US" sz="1600">
                        <a:solidFill>
                          <a:schemeClr val="bg1">
                            <a:lumMod val="75000"/>
                          </a:schemeClr>
                        </a:solidFill>
                        <a:effectLst/>
                        <a:highlight>
                          <a:srgbClr val="F4CCCC"/>
                        </a:highlight>
                      </a:endParaRPr>
                    </a:p>
                  </a:txBody>
                  <a:tcPr marL="15423" marR="15423" marT="10282" marB="10282"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a:solidFill>
                            <a:schemeClr val="bg1">
                              <a:lumMod val="75000"/>
                            </a:schemeClr>
                          </a:solidFill>
                          <a:effectLst/>
                          <a:highlight>
                            <a:srgbClr val="F4CCCC"/>
                          </a:highlight>
                        </a:rPr>
                        <a:t>5/2</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dirty="0">
                          <a:solidFill>
                            <a:schemeClr val="bg1">
                              <a:lumMod val="75000"/>
                            </a:schemeClr>
                          </a:solidFill>
                          <a:effectLst/>
                          <a:highlight>
                            <a:srgbClr val="F4CCCC"/>
                          </a:highlight>
                        </a:rPr>
                        <a:t>Holiday (GW)</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9712634"/>
                  </a:ext>
                </a:extLst>
              </a:tr>
              <a:tr h="316087">
                <a:tc>
                  <a:txBody>
                    <a:bodyPr/>
                    <a:lstStyle/>
                    <a:p>
                      <a:pPr algn="l" rtl="0" fontAlgn="b"/>
                      <a:r>
                        <a:rPr lang="en-US" sz="1600">
                          <a:solidFill>
                            <a:schemeClr val="bg1">
                              <a:lumMod val="75000"/>
                            </a:schemeClr>
                          </a:solidFill>
                          <a:effectLst/>
                        </a:rPr>
                        <a:t>3</a:t>
                      </a:r>
                    </a:p>
                  </a:txBody>
                  <a:tcPr marL="15423" marR="15423" marT="10282" marB="10282"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a:solidFill>
                            <a:schemeClr val="bg1">
                              <a:lumMod val="75000"/>
                            </a:schemeClr>
                          </a:solidFill>
                          <a:effectLst/>
                        </a:rPr>
                        <a:t>5/9</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a:solidFill>
                            <a:schemeClr val="bg1">
                              <a:lumMod val="75000"/>
                            </a:schemeClr>
                          </a:solidFill>
                          <a:effectLst/>
                        </a:rPr>
                        <a:t>CSS and Bootstrap</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7922994"/>
                  </a:ext>
                </a:extLst>
              </a:tr>
              <a:tr h="349087">
                <a:tc>
                  <a:txBody>
                    <a:bodyPr/>
                    <a:lstStyle/>
                    <a:p>
                      <a:pPr algn="l" rtl="0" fontAlgn="b"/>
                      <a:r>
                        <a:rPr lang="en-US" sz="1600">
                          <a:solidFill>
                            <a:schemeClr val="bg1">
                              <a:lumMod val="75000"/>
                            </a:schemeClr>
                          </a:solidFill>
                          <a:effectLst/>
                        </a:rPr>
                        <a:t>4</a:t>
                      </a:r>
                    </a:p>
                  </a:txBody>
                  <a:tcPr marL="15423" marR="15423" marT="10282" marB="10282"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a:solidFill>
                            <a:schemeClr val="bg1">
                              <a:lumMod val="75000"/>
                            </a:schemeClr>
                          </a:solidFill>
                          <a:effectLst/>
                        </a:rPr>
                        <a:t>5/16</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a:solidFill>
                            <a:schemeClr val="bg1">
                              <a:lumMod val="75000"/>
                            </a:schemeClr>
                          </a:solidFill>
                          <a:effectLst/>
                        </a:rPr>
                        <a:t>Work on midterm project</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1847156"/>
                  </a:ext>
                </a:extLst>
              </a:tr>
              <a:tr h="349087">
                <a:tc>
                  <a:txBody>
                    <a:bodyPr/>
                    <a:lstStyle/>
                    <a:p>
                      <a:pPr algn="l" rtl="0" fontAlgn="b"/>
                      <a:r>
                        <a:rPr lang="en-US" sz="1600">
                          <a:solidFill>
                            <a:schemeClr val="bg1">
                              <a:lumMod val="75000"/>
                            </a:schemeClr>
                          </a:solidFill>
                          <a:effectLst/>
                        </a:rPr>
                        <a:t>5</a:t>
                      </a:r>
                    </a:p>
                  </a:txBody>
                  <a:tcPr marL="15423" marR="15423" marT="10282" marB="10282"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dirty="0">
                          <a:solidFill>
                            <a:schemeClr val="bg1">
                              <a:lumMod val="75000"/>
                            </a:schemeClr>
                          </a:solidFill>
                          <a:effectLst/>
                        </a:rPr>
                        <a:t>5/23</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a:solidFill>
                            <a:schemeClr val="bg1">
                              <a:lumMod val="75000"/>
                            </a:schemeClr>
                          </a:solidFill>
                          <a:effectLst/>
                        </a:rPr>
                        <a:t>COIL presentation submission of progress of midterm project</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9795451"/>
                  </a:ext>
                </a:extLst>
              </a:tr>
              <a:tr h="349087">
                <a:tc>
                  <a:txBody>
                    <a:bodyPr/>
                    <a:lstStyle/>
                    <a:p>
                      <a:pPr algn="l" rtl="0" fontAlgn="b"/>
                      <a:r>
                        <a:rPr lang="en-US" sz="1600">
                          <a:solidFill>
                            <a:schemeClr val="bg1">
                              <a:lumMod val="75000"/>
                            </a:schemeClr>
                          </a:solidFill>
                          <a:effectLst/>
                          <a:highlight>
                            <a:srgbClr val="D9EAD3"/>
                          </a:highlight>
                        </a:rPr>
                        <a:t>6</a:t>
                      </a:r>
                    </a:p>
                  </a:txBody>
                  <a:tcPr marL="15423" marR="15423" marT="10282" marB="10282"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a:solidFill>
                            <a:schemeClr val="bg1">
                              <a:lumMod val="75000"/>
                            </a:schemeClr>
                          </a:solidFill>
                          <a:effectLst/>
                          <a:highlight>
                            <a:srgbClr val="D9EAD3"/>
                          </a:highlight>
                        </a:rPr>
                        <a:t>5/30</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dirty="0">
                          <a:solidFill>
                            <a:schemeClr val="bg1">
                              <a:lumMod val="75000"/>
                            </a:schemeClr>
                          </a:solidFill>
                          <a:effectLst/>
                          <a:highlight>
                            <a:srgbClr val="D9EAD3"/>
                          </a:highlight>
                        </a:rPr>
                        <a:t>Midterm project presentation week</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8645255"/>
                  </a:ext>
                </a:extLst>
              </a:tr>
              <a:tr h="316087">
                <a:tc>
                  <a:txBody>
                    <a:bodyPr/>
                    <a:lstStyle/>
                    <a:p>
                      <a:pPr algn="l" rtl="0" fontAlgn="b"/>
                      <a:r>
                        <a:rPr lang="en-US" sz="1600">
                          <a:solidFill>
                            <a:schemeClr val="bg1">
                              <a:lumMod val="75000"/>
                            </a:schemeClr>
                          </a:solidFill>
                          <a:effectLst/>
                        </a:rPr>
                        <a:t>7</a:t>
                      </a:r>
                    </a:p>
                  </a:txBody>
                  <a:tcPr marL="15423" marR="15423" marT="10282" marB="10282"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a:solidFill>
                            <a:schemeClr val="bg1">
                              <a:lumMod val="75000"/>
                            </a:schemeClr>
                          </a:solidFill>
                          <a:effectLst/>
                        </a:rPr>
                        <a:t>6/6</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dirty="0">
                          <a:solidFill>
                            <a:schemeClr val="bg1">
                              <a:lumMod val="75000"/>
                            </a:schemeClr>
                          </a:solidFill>
                          <a:effectLst/>
                        </a:rPr>
                        <a:t>PHP fundamentals + Installation XAMPP</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5477865"/>
                  </a:ext>
                </a:extLst>
              </a:tr>
              <a:tr h="349087">
                <a:tc>
                  <a:txBody>
                    <a:bodyPr/>
                    <a:lstStyle/>
                    <a:p>
                      <a:pPr algn="l" rtl="0" fontAlgn="b"/>
                      <a:r>
                        <a:rPr lang="en-US" sz="1600">
                          <a:effectLst/>
                        </a:rPr>
                        <a:t>8</a:t>
                      </a:r>
                    </a:p>
                  </a:txBody>
                  <a:tcPr marL="15423" marR="15423" marT="10282" marB="10282"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a:effectLst/>
                        </a:rPr>
                        <a:t>6/13</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dirty="0">
                          <a:effectLst/>
                        </a:rPr>
                        <a:t>PHP fundamentals 2 + Intro of Final project</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638414"/>
                  </a:ext>
                </a:extLst>
              </a:tr>
              <a:tr h="349087">
                <a:tc>
                  <a:txBody>
                    <a:bodyPr/>
                    <a:lstStyle/>
                    <a:p>
                      <a:pPr algn="l" rtl="0" fontAlgn="b"/>
                      <a:r>
                        <a:rPr lang="en-US" sz="1600">
                          <a:effectLst/>
                        </a:rPr>
                        <a:t>9</a:t>
                      </a:r>
                    </a:p>
                  </a:txBody>
                  <a:tcPr marL="15423" marR="15423" marT="10282" marB="10282"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a:effectLst/>
                        </a:rPr>
                        <a:t>6/20</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a:effectLst/>
                        </a:rPr>
                        <a:t>mySQL fundamentals</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6916721"/>
                  </a:ext>
                </a:extLst>
              </a:tr>
              <a:tr h="349087">
                <a:tc>
                  <a:txBody>
                    <a:bodyPr/>
                    <a:lstStyle/>
                    <a:p>
                      <a:pPr algn="l" rtl="0" fontAlgn="b"/>
                      <a:r>
                        <a:rPr lang="en-US" sz="1600">
                          <a:effectLst/>
                        </a:rPr>
                        <a:t>10</a:t>
                      </a:r>
                    </a:p>
                  </a:txBody>
                  <a:tcPr marL="15423" marR="15423" marT="10282" marB="10282"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a:effectLst/>
                        </a:rPr>
                        <a:t>6/27</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dirty="0">
                          <a:effectLst/>
                        </a:rPr>
                        <a:t>Assessing MySQL using PHP, MVC pattern</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1326373"/>
                  </a:ext>
                </a:extLst>
              </a:tr>
              <a:tr h="349087">
                <a:tc>
                  <a:txBody>
                    <a:bodyPr/>
                    <a:lstStyle/>
                    <a:p>
                      <a:pPr algn="l" rtl="0" fontAlgn="b"/>
                      <a:r>
                        <a:rPr lang="en-US" sz="1600">
                          <a:effectLst/>
                        </a:rPr>
                        <a:t>11</a:t>
                      </a:r>
                    </a:p>
                  </a:txBody>
                  <a:tcPr marL="15423" marR="15423" marT="10282" marB="10282"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a:effectLst/>
                        </a:rPr>
                        <a:t>7/4</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dirty="0">
                          <a:effectLst/>
                        </a:rPr>
                        <a:t>Cookies, sessions, and authentication </a:t>
                      </a:r>
                      <a:r>
                        <a:rPr lang="en-US" sz="1600" b="1" dirty="0">
                          <a:solidFill>
                            <a:srgbClr val="FF0000"/>
                          </a:solidFill>
                          <a:effectLst/>
                        </a:rPr>
                        <a:t>+ Proposal of final project</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2326069"/>
                  </a:ext>
                </a:extLst>
              </a:tr>
              <a:tr h="349087">
                <a:tc>
                  <a:txBody>
                    <a:bodyPr/>
                    <a:lstStyle/>
                    <a:p>
                      <a:pPr algn="l" rtl="0" fontAlgn="b"/>
                      <a:r>
                        <a:rPr lang="en-US" sz="1600">
                          <a:effectLst/>
                        </a:rPr>
                        <a:t>12</a:t>
                      </a:r>
                    </a:p>
                  </a:txBody>
                  <a:tcPr marL="15423" marR="15423" marT="10282" marB="10282"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a:effectLst/>
                        </a:rPr>
                        <a:t>7/11</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a:effectLst/>
                        </a:rPr>
                        <a:t>Javascript and PHP validation</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7033667"/>
                  </a:ext>
                </a:extLst>
              </a:tr>
              <a:tr h="349087">
                <a:tc>
                  <a:txBody>
                    <a:bodyPr/>
                    <a:lstStyle/>
                    <a:p>
                      <a:pPr algn="l" rtl="0" fontAlgn="b"/>
                      <a:r>
                        <a:rPr lang="en-US" sz="1600">
                          <a:effectLst/>
                        </a:rPr>
                        <a:t>13</a:t>
                      </a:r>
                    </a:p>
                  </a:txBody>
                  <a:tcPr marL="15423" marR="15423" marT="10282" marB="10282"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a:effectLst/>
                        </a:rPr>
                        <a:t>7/18</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US" sz="1600">
                          <a:effectLst/>
                        </a:rPr>
                        <a:t>Final project development</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4109841"/>
                  </a:ext>
                </a:extLst>
              </a:tr>
              <a:tr h="349087">
                <a:tc>
                  <a:txBody>
                    <a:bodyPr/>
                    <a:lstStyle/>
                    <a:p>
                      <a:pPr algn="l" rtl="0" fontAlgn="b"/>
                      <a:r>
                        <a:rPr lang="en-US" sz="1600">
                          <a:effectLst/>
                          <a:highlight>
                            <a:srgbClr val="D9EAD3"/>
                          </a:highlight>
                        </a:rPr>
                        <a:t>14</a:t>
                      </a:r>
                    </a:p>
                  </a:txBody>
                  <a:tcPr marL="15423" marR="15423" marT="10282" marB="10282"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600">
                          <a:effectLst/>
                          <a:highlight>
                            <a:srgbClr val="D9EAD3"/>
                          </a:highlight>
                        </a:rPr>
                        <a:t>7/25</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600" dirty="0">
                          <a:solidFill>
                            <a:srgbClr val="FF0000"/>
                          </a:solidFill>
                          <a:effectLst/>
                          <a:highlight>
                            <a:srgbClr val="D9EAD3"/>
                          </a:highlight>
                        </a:rPr>
                        <a:t>Final project presentation</a:t>
                      </a:r>
                    </a:p>
                  </a:txBody>
                  <a:tcPr marL="15423" marR="15423" marT="10282" marB="10282"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240419116"/>
                  </a:ext>
                </a:extLst>
              </a:tr>
            </a:tbl>
          </a:graphicData>
        </a:graphic>
      </p:graphicFrame>
      <p:sp>
        <p:nvSpPr>
          <p:cNvPr id="4" name="Rectangle 3">
            <a:extLst>
              <a:ext uri="{FF2B5EF4-FFF2-40B4-BE49-F238E27FC236}">
                <a16:creationId xmlns:a16="http://schemas.microsoft.com/office/drawing/2014/main" id="{FFAC6C85-A50B-4BC9-8C45-D73F8DCCFD9A}"/>
              </a:ext>
            </a:extLst>
          </p:cNvPr>
          <p:cNvSpPr/>
          <p:nvPr/>
        </p:nvSpPr>
        <p:spPr>
          <a:xfrm>
            <a:off x="1676399" y="4242447"/>
            <a:ext cx="7979232"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9EB1608-5069-EBD1-51DB-54373C8560BF}"/>
              </a:ext>
            </a:extLst>
          </p:cNvPr>
          <p:cNvSpPr txBox="1"/>
          <p:nvPr/>
        </p:nvSpPr>
        <p:spPr>
          <a:xfrm>
            <a:off x="2329543" y="3184556"/>
            <a:ext cx="7326088" cy="369332"/>
          </a:xfrm>
          <a:prstGeom prst="rect">
            <a:avLst/>
          </a:prstGeom>
          <a:solidFill>
            <a:srgbClr val="F4CCCC"/>
          </a:solidFill>
        </p:spPr>
        <p:txBody>
          <a:bodyPr wrap="square">
            <a:spAutoFit/>
          </a:bodyPr>
          <a:lstStyle/>
          <a:p>
            <a:r>
              <a:rPr lang="en-US" sz="1800" b="1" i="0" dirty="0">
                <a:solidFill>
                  <a:schemeClr val="bg2">
                    <a:lumMod val="90000"/>
                  </a:schemeClr>
                </a:solidFill>
                <a:effectLst/>
                <a:latin typeface="Arial" panose="020B0604020202020204" pitchFamily="34" charset="0"/>
              </a:rPr>
              <a:t>COIL 22 MAY 18:00-19:30 (counted as 1 class, replacing 23 May)</a:t>
            </a:r>
            <a:endParaRPr lang="en-US" dirty="0">
              <a:solidFill>
                <a:schemeClr val="bg2">
                  <a:lumMod val="90000"/>
                </a:schemeClr>
              </a:solidFill>
            </a:endParaRPr>
          </a:p>
        </p:txBody>
      </p:sp>
    </p:spTree>
    <p:extLst>
      <p:ext uri="{BB962C8B-B14F-4D97-AF65-F5344CB8AC3E}">
        <p14:creationId xmlns:p14="http://schemas.microsoft.com/office/powerpoint/2010/main" val="2075026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FE5A-8B3A-9299-D140-F39B2412521D}"/>
              </a:ext>
            </a:extLst>
          </p:cNvPr>
          <p:cNvSpPr>
            <a:spLocks noGrp="1"/>
          </p:cNvSpPr>
          <p:nvPr>
            <p:ph type="title"/>
          </p:nvPr>
        </p:nvSpPr>
        <p:spPr/>
        <p:txBody>
          <a:bodyPr/>
          <a:lstStyle/>
          <a:p>
            <a:r>
              <a:rPr lang="en-US" dirty="0"/>
              <a:t>Declaring Class Constants</a:t>
            </a:r>
          </a:p>
        </p:txBody>
      </p:sp>
      <p:sp>
        <p:nvSpPr>
          <p:cNvPr id="3" name="Content Placeholder 2">
            <a:extLst>
              <a:ext uri="{FF2B5EF4-FFF2-40B4-BE49-F238E27FC236}">
                <a16:creationId xmlns:a16="http://schemas.microsoft.com/office/drawing/2014/main" id="{8A6CCC6B-BDCB-4E35-55BF-08A20EFF6A60}"/>
              </a:ext>
            </a:extLst>
          </p:cNvPr>
          <p:cNvSpPr>
            <a:spLocks noGrp="1"/>
          </p:cNvSpPr>
          <p:nvPr>
            <p:ph idx="1"/>
          </p:nvPr>
        </p:nvSpPr>
        <p:spPr>
          <a:xfrm>
            <a:off x="838200" y="1825625"/>
            <a:ext cx="10218420" cy="4351338"/>
          </a:xfrm>
        </p:spPr>
        <p:txBody>
          <a:bodyPr>
            <a:normAutofit/>
          </a:bodyPr>
          <a:lstStyle/>
          <a:p>
            <a:r>
              <a:rPr lang="en-US" sz="2400" dirty="0"/>
              <a:t>Class constants are declared using the </a:t>
            </a:r>
            <a:r>
              <a:rPr lang="en-US" sz="2400" b="1" dirty="0">
                <a:solidFill>
                  <a:schemeClr val="accent4">
                    <a:lumMod val="75000"/>
                  </a:schemeClr>
                </a:solidFill>
                <a:latin typeface="JetBrains Mono" panose="02000009000000000000" pitchFamily="49" charset="0"/>
                <a:cs typeface="JetBrains Mono" panose="02000009000000000000" pitchFamily="49" charset="0"/>
              </a:rPr>
              <a:t>const</a:t>
            </a:r>
            <a:r>
              <a:rPr lang="en-US" sz="2400" dirty="0"/>
              <a:t> keyword followed by the constant name and its value.</a:t>
            </a:r>
          </a:p>
          <a:p>
            <a:r>
              <a:rPr lang="en-US" sz="2400" dirty="0"/>
              <a:t>Conventionally, constant names are written in uppercase.</a:t>
            </a:r>
          </a:p>
          <a:p>
            <a:r>
              <a:rPr lang="en-US" sz="2400" dirty="0"/>
              <a:t>Constants are typically defined at the top of the class, outside of any methods.</a:t>
            </a:r>
          </a:p>
          <a:p>
            <a:r>
              <a:rPr lang="en-US" sz="2400" dirty="0"/>
              <a:t>Example:</a:t>
            </a:r>
          </a:p>
        </p:txBody>
      </p:sp>
      <p:sp>
        <p:nvSpPr>
          <p:cNvPr id="4" name="Slide Number Placeholder 3">
            <a:extLst>
              <a:ext uri="{FF2B5EF4-FFF2-40B4-BE49-F238E27FC236}">
                <a16:creationId xmlns:a16="http://schemas.microsoft.com/office/drawing/2014/main" id="{5877F54C-CD32-CD92-E68C-69868CD2A630}"/>
              </a:ext>
            </a:extLst>
          </p:cNvPr>
          <p:cNvSpPr>
            <a:spLocks noGrp="1"/>
          </p:cNvSpPr>
          <p:nvPr>
            <p:ph type="sldNum" sz="quarter" idx="12"/>
          </p:nvPr>
        </p:nvSpPr>
        <p:spPr/>
        <p:txBody>
          <a:bodyPr/>
          <a:lstStyle/>
          <a:p>
            <a:fld id="{5D5576CE-73EB-EC46-BE68-51DD6BBCD28D}" type="slidenum">
              <a:rPr lang="en-JP" smtClean="0"/>
              <a:t>20</a:t>
            </a:fld>
            <a:endParaRPr lang="en-JP"/>
          </a:p>
        </p:txBody>
      </p:sp>
      <p:sp>
        <p:nvSpPr>
          <p:cNvPr id="9" name="TextBox 8">
            <a:extLst>
              <a:ext uri="{FF2B5EF4-FFF2-40B4-BE49-F238E27FC236}">
                <a16:creationId xmlns:a16="http://schemas.microsoft.com/office/drawing/2014/main" id="{A4FFD577-FA92-B8A4-B71D-43FC3A823179}"/>
              </a:ext>
            </a:extLst>
          </p:cNvPr>
          <p:cNvSpPr txBox="1"/>
          <p:nvPr/>
        </p:nvSpPr>
        <p:spPr>
          <a:xfrm>
            <a:off x="1766543" y="4407696"/>
            <a:ext cx="6096000" cy="1200329"/>
          </a:xfrm>
          <a:prstGeom prst="rect">
            <a:avLst/>
          </a:prstGeom>
          <a:noFill/>
        </p:spPr>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Example</a:t>
            </a:r>
            <a:r>
              <a:rPr lang="en-US" b="0" dirty="0">
                <a:solidFill>
                  <a:srgbClr val="000000"/>
                </a:solidFill>
                <a:effectLst/>
                <a:latin typeface="Consolas" panose="020B0609020204030204" pitchFamily="49" charset="0"/>
              </a:rPr>
              <a:t> {</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MAX_VALUE = </a:t>
            </a:r>
            <a:r>
              <a:rPr lang="en-US" b="0" dirty="0">
                <a:solidFill>
                  <a:srgbClr val="098658"/>
                </a:solidFill>
                <a:effectLst/>
                <a:latin typeface="Consolas" panose="020B0609020204030204" pitchFamily="49" charset="0"/>
              </a:rPr>
              <a:t>100</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PI = </a:t>
            </a:r>
            <a:r>
              <a:rPr lang="en-US" b="0" dirty="0">
                <a:solidFill>
                  <a:srgbClr val="098658"/>
                </a:solidFill>
                <a:effectLst/>
                <a:latin typeface="Consolas" panose="020B0609020204030204" pitchFamily="49" charset="0"/>
              </a:rPr>
              <a:t>3.14159</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019168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FE5A-8B3A-9299-D140-F39B2412521D}"/>
              </a:ext>
            </a:extLst>
          </p:cNvPr>
          <p:cNvSpPr>
            <a:spLocks noGrp="1"/>
          </p:cNvSpPr>
          <p:nvPr>
            <p:ph type="title"/>
          </p:nvPr>
        </p:nvSpPr>
        <p:spPr/>
        <p:txBody>
          <a:bodyPr/>
          <a:lstStyle/>
          <a:p>
            <a:r>
              <a:rPr lang="en-US" dirty="0"/>
              <a:t>Accessing Class Constants</a:t>
            </a:r>
          </a:p>
        </p:txBody>
      </p:sp>
      <p:sp>
        <p:nvSpPr>
          <p:cNvPr id="3" name="Content Placeholder 2">
            <a:extLst>
              <a:ext uri="{FF2B5EF4-FFF2-40B4-BE49-F238E27FC236}">
                <a16:creationId xmlns:a16="http://schemas.microsoft.com/office/drawing/2014/main" id="{8A6CCC6B-BDCB-4E35-55BF-08A20EFF6A60}"/>
              </a:ext>
            </a:extLst>
          </p:cNvPr>
          <p:cNvSpPr>
            <a:spLocks noGrp="1"/>
          </p:cNvSpPr>
          <p:nvPr>
            <p:ph idx="1"/>
          </p:nvPr>
        </p:nvSpPr>
        <p:spPr>
          <a:xfrm>
            <a:off x="838200" y="1825625"/>
            <a:ext cx="10218420" cy="4351338"/>
          </a:xfrm>
        </p:spPr>
        <p:txBody>
          <a:bodyPr>
            <a:normAutofit/>
          </a:bodyPr>
          <a:lstStyle/>
          <a:p>
            <a:r>
              <a:rPr lang="en-US" sz="2400" dirty="0"/>
              <a:t>Class constants are accessed using the Scope Resolution Operator (</a:t>
            </a:r>
            <a:r>
              <a:rPr lang="en-US" sz="2400" b="1" dirty="0">
                <a:solidFill>
                  <a:schemeClr val="accent4">
                    <a:lumMod val="75000"/>
                  </a:schemeClr>
                </a:solidFill>
                <a:latin typeface="JetBrains Mono" panose="02000009000000000000" pitchFamily="49" charset="0"/>
                <a:cs typeface="JetBrains Mono" panose="02000009000000000000" pitchFamily="49" charset="0"/>
              </a:rPr>
              <a:t>::</a:t>
            </a:r>
            <a:r>
              <a:rPr lang="en-US" sz="2400" dirty="0"/>
              <a:t>) followed by the constant name.</a:t>
            </a:r>
          </a:p>
          <a:p>
            <a:r>
              <a:rPr lang="en-US" sz="2400" dirty="0"/>
              <a:t>Unlike class properties, constants do not require an object instance to be accessed.</a:t>
            </a:r>
          </a:p>
          <a:p>
            <a:r>
              <a:rPr lang="en-US" sz="2400" dirty="0"/>
              <a:t>Example:</a:t>
            </a:r>
          </a:p>
        </p:txBody>
      </p:sp>
      <p:sp>
        <p:nvSpPr>
          <p:cNvPr id="4" name="Slide Number Placeholder 3">
            <a:extLst>
              <a:ext uri="{FF2B5EF4-FFF2-40B4-BE49-F238E27FC236}">
                <a16:creationId xmlns:a16="http://schemas.microsoft.com/office/drawing/2014/main" id="{5877F54C-CD32-CD92-E68C-69868CD2A630}"/>
              </a:ext>
            </a:extLst>
          </p:cNvPr>
          <p:cNvSpPr>
            <a:spLocks noGrp="1"/>
          </p:cNvSpPr>
          <p:nvPr>
            <p:ph type="sldNum" sz="quarter" idx="12"/>
          </p:nvPr>
        </p:nvSpPr>
        <p:spPr/>
        <p:txBody>
          <a:bodyPr/>
          <a:lstStyle/>
          <a:p>
            <a:fld id="{5D5576CE-73EB-EC46-BE68-51DD6BBCD28D}" type="slidenum">
              <a:rPr lang="en-JP" smtClean="0"/>
              <a:t>21</a:t>
            </a:fld>
            <a:endParaRPr lang="en-JP"/>
          </a:p>
        </p:txBody>
      </p:sp>
      <p:sp>
        <p:nvSpPr>
          <p:cNvPr id="9" name="TextBox 8">
            <a:extLst>
              <a:ext uri="{FF2B5EF4-FFF2-40B4-BE49-F238E27FC236}">
                <a16:creationId xmlns:a16="http://schemas.microsoft.com/office/drawing/2014/main" id="{A4FFD577-FA92-B8A4-B71D-43FC3A823179}"/>
              </a:ext>
            </a:extLst>
          </p:cNvPr>
          <p:cNvSpPr txBox="1"/>
          <p:nvPr/>
        </p:nvSpPr>
        <p:spPr>
          <a:xfrm>
            <a:off x="2337719" y="3754160"/>
            <a:ext cx="6096000" cy="923330"/>
          </a:xfrm>
          <a:prstGeom prst="rect">
            <a:avLst/>
          </a:prstGeom>
          <a:noFill/>
        </p:spPr>
        <p:txBody>
          <a:bodyPr wrap="square">
            <a:spAutoFit/>
          </a:bodyPr>
          <a:lstStyle/>
          <a:p>
            <a:br>
              <a:rPr lang="en-US" b="0" dirty="0">
                <a:solidFill>
                  <a:srgbClr val="3B3B3B"/>
                </a:solidFill>
                <a:effectLst/>
                <a:latin typeface="Consolas" panose="020B0609020204030204" pitchFamily="49" charset="0"/>
              </a:rPr>
            </a:b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Example</a:t>
            </a:r>
            <a:r>
              <a:rPr lang="en-US" b="0" dirty="0">
                <a:solidFill>
                  <a:srgbClr val="000000"/>
                </a:solidFill>
                <a:effectLst/>
                <a:latin typeface="Consolas" panose="020B0609020204030204" pitchFamily="49" charset="0"/>
              </a:rPr>
              <a:t>::MAX_VALUE;  </a:t>
            </a:r>
            <a:r>
              <a:rPr lang="en-US" b="0" dirty="0">
                <a:solidFill>
                  <a:srgbClr val="008000"/>
                </a:solidFill>
                <a:effectLst/>
                <a:latin typeface="Consolas" panose="020B0609020204030204" pitchFamily="49" charset="0"/>
              </a:rPr>
              <a:t>// Output: 100</a:t>
            </a:r>
            <a:endParaRPr lang="en-US" b="0" dirty="0">
              <a:solidFill>
                <a:srgbClr val="3B3B3B"/>
              </a:solidFill>
              <a:effectLst/>
              <a:latin typeface="Consolas" panose="020B0609020204030204" pitchFamily="49" charset="0"/>
            </a:endParaRPr>
          </a:p>
          <a:p>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Example</a:t>
            </a:r>
            <a:r>
              <a:rPr lang="en-US" b="0" dirty="0">
                <a:solidFill>
                  <a:srgbClr val="000000"/>
                </a:solidFill>
                <a:effectLst/>
                <a:latin typeface="Consolas" panose="020B0609020204030204" pitchFamily="49" charset="0"/>
              </a:rPr>
              <a:t>::PI;         </a:t>
            </a:r>
            <a:r>
              <a:rPr lang="en-US" b="0" dirty="0">
                <a:solidFill>
                  <a:srgbClr val="008000"/>
                </a:solidFill>
                <a:effectLst/>
                <a:latin typeface="Consolas" panose="020B0609020204030204" pitchFamily="49" charset="0"/>
              </a:rPr>
              <a:t>// Output: 3.14159</a:t>
            </a:r>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924994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FE5A-8B3A-9299-D140-F39B2412521D}"/>
              </a:ext>
            </a:extLst>
          </p:cNvPr>
          <p:cNvSpPr>
            <a:spLocks noGrp="1"/>
          </p:cNvSpPr>
          <p:nvPr>
            <p:ph type="title"/>
          </p:nvPr>
        </p:nvSpPr>
        <p:spPr/>
        <p:txBody>
          <a:bodyPr/>
          <a:lstStyle/>
          <a:p>
            <a:r>
              <a:rPr lang="en-US" dirty="0"/>
              <a:t>Interfaces and implements</a:t>
            </a:r>
          </a:p>
        </p:txBody>
      </p:sp>
      <p:sp>
        <p:nvSpPr>
          <p:cNvPr id="3" name="Content Placeholder 2">
            <a:extLst>
              <a:ext uri="{FF2B5EF4-FFF2-40B4-BE49-F238E27FC236}">
                <a16:creationId xmlns:a16="http://schemas.microsoft.com/office/drawing/2014/main" id="{8A6CCC6B-BDCB-4E35-55BF-08A20EFF6A60}"/>
              </a:ext>
            </a:extLst>
          </p:cNvPr>
          <p:cNvSpPr>
            <a:spLocks noGrp="1"/>
          </p:cNvSpPr>
          <p:nvPr>
            <p:ph sz="half" idx="1"/>
          </p:nvPr>
        </p:nvSpPr>
        <p:spPr/>
        <p:txBody>
          <a:bodyPr>
            <a:normAutofit/>
          </a:bodyPr>
          <a:lstStyle/>
          <a:p>
            <a:r>
              <a:rPr lang="en-US" sz="2000" dirty="0"/>
              <a:t>An interface is like a blueprint or a set of rules that a class agrees to follow.</a:t>
            </a:r>
          </a:p>
          <a:p>
            <a:r>
              <a:rPr lang="en-US" sz="2000" dirty="0"/>
              <a:t>It defines a list of method declarations (without implementations) that classes implementing the interface must provide.</a:t>
            </a:r>
          </a:p>
          <a:p>
            <a:r>
              <a:rPr lang="en-US" sz="2000" dirty="0"/>
              <a:t>Think of an interface as a contract that specifies what methods a class must have, but not how they should be implemented.</a:t>
            </a:r>
          </a:p>
          <a:p>
            <a:r>
              <a:rPr lang="en-US" sz="2000" dirty="0"/>
              <a:t>Example: An </a:t>
            </a:r>
            <a:r>
              <a:rPr lang="en-US" sz="2000" b="1" dirty="0">
                <a:solidFill>
                  <a:schemeClr val="accent4">
                    <a:lumMod val="75000"/>
                  </a:schemeClr>
                </a:solidFill>
                <a:latin typeface="JetBrains Mono" panose="02000009000000000000" pitchFamily="49" charset="0"/>
                <a:cs typeface="JetBrains Mono" panose="02000009000000000000" pitchFamily="49" charset="0"/>
              </a:rPr>
              <a:t>Animal</a:t>
            </a:r>
            <a:r>
              <a:rPr lang="en-US" sz="2000" dirty="0"/>
              <a:t> interface may declare methods like </a:t>
            </a:r>
            <a:r>
              <a:rPr lang="en-US" sz="2000" b="1" dirty="0">
                <a:solidFill>
                  <a:schemeClr val="accent4">
                    <a:lumMod val="75000"/>
                  </a:schemeClr>
                </a:solidFill>
                <a:latin typeface="JetBrains Mono" panose="02000009000000000000" pitchFamily="49" charset="0"/>
                <a:cs typeface="JetBrains Mono" panose="02000009000000000000" pitchFamily="49" charset="0"/>
              </a:rPr>
              <a:t>eat()</a:t>
            </a:r>
            <a:r>
              <a:rPr lang="en-US" sz="2000" dirty="0"/>
              <a:t>, </a:t>
            </a:r>
            <a:r>
              <a:rPr lang="en-US" sz="2000" b="1" dirty="0">
                <a:solidFill>
                  <a:schemeClr val="accent4">
                    <a:lumMod val="75000"/>
                  </a:schemeClr>
                </a:solidFill>
                <a:latin typeface="JetBrains Mono" panose="02000009000000000000" pitchFamily="49" charset="0"/>
                <a:cs typeface="JetBrains Mono" panose="02000009000000000000" pitchFamily="49" charset="0"/>
              </a:rPr>
              <a:t>sleep()</a:t>
            </a:r>
            <a:r>
              <a:rPr lang="en-US" sz="2000" dirty="0"/>
              <a:t>, and </a:t>
            </a:r>
            <a:r>
              <a:rPr lang="en-US" sz="2000" b="1" dirty="0" err="1">
                <a:solidFill>
                  <a:schemeClr val="accent4">
                    <a:lumMod val="75000"/>
                  </a:schemeClr>
                </a:solidFill>
                <a:latin typeface="JetBrains Mono" panose="02000009000000000000" pitchFamily="49" charset="0"/>
                <a:cs typeface="JetBrains Mono" panose="02000009000000000000" pitchFamily="49" charset="0"/>
              </a:rPr>
              <a:t>makeSound</a:t>
            </a:r>
            <a:r>
              <a:rPr lang="en-US" sz="2000" b="1" dirty="0">
                <a:solidFill>
                  <a:schemeClr val="accent4">
                    <a:lumMod val="75000"/>
                  </a:schemeClr>
                </a:solidFill>
                <a:latin typeface="JetBrains Mono" panose="02000009000000000000" pitchFamily="49" charset="0"/>
                <a:cs typeface="JetBrains Mono" panose="02000009000000000000" pitchFamily="49" charset="0"/>
              </a:rPr>
              <a:t>()</a:t>
            </a:r>
            <a:r>
              <a:rPr lang="en-US" sz="2000" dirty="0"/>
              <a:t>.</a:t>
            </a:r>
          </a:p>
        </p:txBody>
      </p:sp>
      <p:sp>
        <p:nvSpPr>
          <p:cNvPr id="6" name="Content Placeholder 5">
            <a:extLst>
              <a:ext uri="{FF2B5EF4-FFF2-40B4-BE49-F238E27FC236}">
                <a16:creationId xmlns:a16="http://schemas.microsoft.com/office/drawing/2014/main" id="{8721B306-29F0-8CAA-2200-C0D63B029255}"/>
              </a:ext>
            </a:extLst>
          </p:cNvPr>
          <p:cNvSpPr>
            <a:spLocks noGrp="1"/>
          </p:cNvSpPr>
          <p:nvPr>
            <p:ph sz="half" idx="2"/>
          </p:nvPr>
        </p:nvSpPr>
        <p:spPr>
          <a:xfrm>
            <a:off x="6172200" y="1825625"/>
            <a:ext cx="5181600" cy="4667250"/>
          </a:xfrm>
        </p:spPr>
        <p:txBody>
          <a:bodyPr>
            <a:normAutofit/>
          </a:bodyPr>
          <a:lstStyle/>
          <a:p>
            <a:r>
              <a:rPr lang="en-US" sz="2000" dirty="0"/>
              <a:t>The implements keyword is used in a class declaration to specify that the class will adhere to the methods defined in an interface.</a:t>
            </a:r>
          </a:p>
          <a:p>
            <a:r>
              <a:rPr lang="en-US" sz="2000" dirty="0"/>
              <a:t>When a class implements an interface, it promises to provide implementations for all the methods declared in the interface.</a:t>
            </a:r>
          </a:p>
          <a:p>
            <a:r>
              <a:rPr lang="en-US" sz="2000" dirty="0"/>
              <a:t>By implementing an interface, a class can fulfill multiple contracts and share common behaviors across different classes.</a:t>
            </a:r>
          </a:p>
          <a:p>
            <a:r>
              <a:rPr lang="en-US" sz="2000" dirty="0"/>
              <a:t>Example: A </a:t>
            </a:r>
            <a:r>
              <a:rPr lang="en-US" sz="2000" b="1" dirty="0">
                <a:solidFill>
                  <a:schemeClr val="accent4">
                    <a:lumMod val="75000"/>
                  </a:schemeClr>
                </a:solidFill>
                <a:latin typeface="JetBrains Mono" panose="02000009000000000000" pitchFamily="49" charset="0"/>
                <a:cs typeface="JetBrains Mono" panose="02000009000000000000" pitchFamily="49" charset="0"/>
              </a:rPr>
              <a:t>Cat</a:t>
            </a:r>
            <a:r>
              <a:rPr lang="en-US" sz="2000" dirty="0"/>
              <a:t> class may implement the </a:t>
            </a:r>
            <a:r>
              <a:rPr lang="en-US" sz="2000" b="1" dirty="0">
                <a:solidFill>
                  <a:schemeClr val="accent4">
                    <a:lumMod val="75000"/>
                  </a:schemeClr>
                </a:solidFill>
                <a:latin typeface="JetBrains Mono" panose="02000009000000000000" pitchFamily="49" charset="0"/>
                <a:cs typeface="JetBrains Mono" panose="02000009000000000000" pitchFamily="49" charset="0"/>
              </a:rPr>
              <a:t>Animal</a:t>
            </a:r>
            <a:r>
              <a:rPr lang="en-US" sz="2000" dirty="0"/>
              <a:t> interface by providing its own implementations for </a:t>
            </a:r>
            <a:r>
              <a:rPr lang="en-US" sz="2000" b="1" dirty="0">
                <a:solidFill>
                  <a:schemeClr val="accent4">
                    <a:lumMod val="75000"/>
                  </a:schemeClr>
                </a:solidFill>
                <a:latin typeface="JetBrains Mono" panose="02000009000000000000" pitchFamily="49" charset="0"/>
                <a:cs typeface="JetBrains Mono" panose="02000009000000000000" pitchFamily="49" charset="0"/>
              </a:rPr>
              <a:t>eat(), sleep()</a:t>
            </a:r>
            <a:r>
              <a:rPr lang="en-US" sz="2000" dirty="0"/>
              <a:t>, and </a:t>
            </a:r>
            <a:r>
              <a:rPr lang="en-US" sz="2000" b="1" dirty="0" err="1">
                <a:solidFill>
                  <a:schemeClr val="accent4">
                    <a:lumMod val="75000"/>
                  </a:schemeClr>
                </a:solidFill>
                <a:latin typeface="JetBrains Mono" panose="02000009000000000000" pitchFamily="49" charset="0"/>
                <a:cs typeface="JetBrains Mono" panose="02000009000000000000" pitchFamily="49" charset="0"/>
              </a:rPr>
              <a:t>makeSound</a:t>
            </a:r>
            <a:r>
              <a:rPr lang="en-US" sz="2000" b="1" dirty="0">
                <a:solidFill>
                  <a:schemeClr val="accent4">
                    <a:lumMod val="75000"/>
                  </a:schemeClr>
                </a:solidFill>
                <a:latin typeface="JetBrains Mono" panose="02000009000000000000" pitchFamily="49" charset="0"/>
                <a:cs typeface="JetBrains Mono" panose="02000009000000000000" pitchFamily="49" charset="0"/>
              </a:rPr>
              <a:t>()</a:t>
            </a:r>
            <a:r>
              <a:rPr lang="en-US" sz="2000" dirty="0"/>
              <a:t> methods.</a:t>
            </a:r>
          </a:p>
        </p:txBody>
      </p:sp>
      <p:sp>
        <p:nvSpPr>
          <p:cNvPr id="4" name="Slide Number Placeholder 3">
            <a:extLst>
              <a:ext uri="{FF2B5EF4-FFF2-40B4-BE49-F238E27FC236}">
                <a16:creationId xmlns:a16="http://schemas.microsoft.com/office/drawing/2014/main" id="{5877F54C-CD32-CD92-E68C-69868CD2A630}"/>
              </a:ext>
            </a:extLst>
          </p:cNvPr>
          <p:cNvSpPr>
            <a:spLocks noGrp="1"/>
          </p:cNvSpPr>
          <p:nvPr>
            <p:ph type="sldNum" sz="quarter" idx="12"/>
          </p:nvPr>
        </p:nvSpPr>
        <p:spPr/>
        <p:txBody>
          <a:bodyPr/>
          <a:lstStyle/>
          <a:p>
            <a:fld id="{5D5576CE-73EB-EC46-BE68-51DD6BBCD28D}" type="slidenum">
              <a:rPr lang="en-JP" smtClean="0"/>
              <a:t>22</a:t>
            </a:fld>
            <a:endParaRPr lang="en-JP"/>
          </a:p>
        </p:txBody>
      </p:sp>
      <p:sp>
        <p:nvSpPr>
          <p:cNvPr id="7" name="TextBox 6">
            <a:extLst>
              <a:ext uri="{FF2B5EF4-FFF2-40B4-BE49-F238E27FC236}">
                <a16:creationId xmlns:a16="http://schemas.microsoft.com/office/drawing/2014/main" id="{6A490E75-EFCF-EAC9-9155-004D4C67FA45}"/>
              </a:ext>
            </a:extLst>
          </p:cNvPr>
          <p:cNvSpPr txBox="1"/>
          <p:nvPr/>
        </p:nvSpPr>
        <p:spPr>
          <a:xfrm>
            <a:off x="8122920" y="6454059"/>
            <a:ext cx="2852063" cy="369332"/>
          </a:xfrm>
          <a:prstGeom prst="rect">
            <a:avLst/>
          </a:prstGeom>
          <a:solidFill>
            <a:schemeClr val="bg2"/>
          </a:solidFill>
        </p:spPr>
        <p:txBody>
          <a:bodyPr wrap="none" rtlCol="0">
            <a:spAutoFit/>
          </a:bodyPr>
          <a:lstStyle/>
          <a:p>
            <a:r>
              <a:rPr lang="en-US" dirty="0"/>
              <a:t>DEMO with example code</a:t>
            </a:r>
          </a:p>
        </p:txBody>
      </p:sp>
    </p:spTree>
    <p:extLst>
      <p:ext uri="{BB962C8B-B14F-4D97-AF65-F5344CB8AC3E}">
        <p14:creationId xmlns:p14="http://schemas.microsoft.com/office/powerpoint/2010/main" val="2860061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1731-2728-8B6D-165F-9216BED8E0B9}"/>
              </a:ext>
            </a:extLst>
          </p:cNvPr>
          <p:cNvSpPr>
            <a:spLocks noGrp="1"/>
          </p:cNvSpPr>
          <p:nvPr>
            <p:ph type="title"/>
          </p:nvPr>
        </p:nvSpPr>
        <p:spPr/>
        <p:txBody>
          <a:bodyPr/>
          <a:lstStyle/>
          <a:p>
            <a:r>
              <a:rPr lang="en-US" dirty="0"/>
              <a:t>Extends</a:t>
            </a:r>
          </a:p>
        </p:txBody>
      </p:sp>
      <p:sp>
        <p:nvSpPr>
          <p:cNvPr id="3" name="Content Placeholder 2">
            <a:extLst>
              <a:ext uri="{FF2B5EF4-FFF2-40B4-BE49-F238E27FC236}">
                <a16:creationId xmlns:a16="http://schemas.microsoft.com/office/drawing/2014/main" id="{261E5EE6-8340-5507-86F0-572C7503CB8C}"/>
              </a:ext>
            </a:extLst>
          </p:cNvPr>
          <p:cNvSpPr>
            <a:spLocks noGrp="1"/>
          </p:cNvSpPr>
          <p:nvPr>
            <p:ph idx="1"/>
          </p:nvPr>
        </p:nvSpPr>
        <p:spPr/>
        <p:txBody>
          <a:bodyPr>
            <a:normAutofit/>
          </a:bodyPr>
          <a:lstStyle/>
          <a:p>
            <a:r>
              <a:rPr lang="en-US" sz="2400" dirty="0"/>
              <a:t>when a class extends another, it inherits properties, methods, and constants from the parent class. </a:t>
            </a:r>
          </a:p>
          <a:p>
            <a:r>
              <a:rPr lang="en-US" sz="2400" dirty="0"/>
              <a:t>Visibility settings play a crucial role in determining how these inherited elements can be accessed and overridden.</a:t>
            </a:r>
          </a:p>
          <a:p>
            <a:r>
              <a:rPr lang="en-US" sz="2400" dirty="0"/>
              <a:t>Public and protected elements can be overridden in the child class, provided the names and method signatures match. </a:t>
            </a:r>
          </a:p>
          <a:p>
            <a:r>
              <a:rPr lang="en-US" sz="2400" dirty="0"/>
              <a:t>This allows child classes to customize and provide their own implementations while leveraging the shared functionality inherited from the parent class.</a:t>
            </a:r>
          </a:p>
          <a:p>
            <a:endParaRPr lang="en-US" sz="2400" dirty="0"/>
          </a:p>
        </p:txBody>
      </p:sp>
      <p:sp>
        <p:nvSpPr>
          <p:cNvPr id="4" name="Slide Number Placeholder 3">
            <a:extLst>
              <a:ext uri="{FF2B5EF4-FFF2-40B4-BE49-F238E27FC236}">
                <a16:creationId xmlns:a16="http://schemas.microsoft.com/office/drawing/2014/main" id="{E047CA61-DAFB-5E07-BB93-A31EB403DBBD}"/>
              </a:ext>
            </a:extLst>
          </p:cNvPr>
          <p:cNvSpPr>
            <a:spLocks noGrp="1"/>
          </p:cNvSpPr>
          <p:nvPr>
            <p:ph type="sldNum" sz="quarter" idx="12"/>
          </p:nvPr>
        </p:nvSpPr>
        <p:spPr/>
        <p:txBody>
          <a:bodyPr/>
          <a:lstStyle/>
          <a:p>
            <a:fld id="{5D5576CE-73EB-EC46-BE68-51DD6BBCD28D}" type="slidenum">
              <a:rPr lang="en-JP" smtClean="0"/>
              <a:t>23</a:t>
            </a:fld>
            <a:endParaRPr lang="en-JP"/>
          </a:p>
        </p:txBody>
      </p:sp>
    </p:spTree>
    <p:extLst>
      <p:ext uri="{BB962C8B-B14F-4D97-AF65-F5344CB8AC3E}">
        <p14:creationId xmlns:p14="http://schemas.microsoft.com/office/powerpoint/2010/main" val="2258205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FE5A-8B3A-9299-D140-F39B2412521D}"/>
              </a:ext>
            </a:extLst>
          </p:cNvPr>
          <p:cNvSpPr>
            <a:spLocks noGrp="1"/>
          </p:cNvSpPr>
          <p:nvPr>
            <p:ph type="title"/>
          </p:nvPr>
        </p:nvSpPr>
        <p:spPr/>
        <p:txBody>
          <a:bodyPr/>
          <a:lstStyle/>
          <a:p>
            <a:r>
              <a:rPr lang="en-US" dirty="0"/>
              <a:t>Extends</a:t>
            </a:r>
          </a:p>
        </p:txBody>
      </p:sp>
      <p:sp>
        <p:nvSpPr>
          <p:cNvPr id="3" name="Content Placeholder 2">
            <a:extLst>
              <a:ext uri="{FF2B5EF4-FFF2-40B4-BE49-F238E27FC236}">
                <a16:creationId xmlns:a16="http://schemas.microsoft.com/office/drawing/2014/main" id="{8A6CCC6B-BDCB-4E35-55BF-08A20EFF6A60}"/>
              </a:ext>
            </a:extLst>
          </p:cNvPr>
          <p:cNvSpPr>
            <a:spLocks noGrp="1"/>
          </p:cNvSpPr>
          <p:nvPr>
            <p:ph idx="1"/>
          </p:nvPr>
        </p:nvSpPr>
        <p:spPr>
          <a:xfrm>
            <a:off x="838200" y="1825625"/>
            <a:ext cx="10218420" cy="4351338"/>
          </a:xfrm>
        </p:spPr>
        <p:txBody>
          <a:bodyPr>
            <a:noAutofit/>
          </a:bodyPr>
          <a:lstStyle/>
          <a:p>
            <a:r>
              <a:rPr lang="en-US" sz="2000" b="1" dirty="0">
                <a:solidFill>
                  <a:schemeClr val="accent5"/>
                </a:solidFill>
              </a:rPr>
              <a:t>Inheritance:</a:t>
            </a:r>
          </a:p>
          <a:p>
            <a:pPr lvl="1"/>
            <a:r>
              <a:rPr lang="en-US" sz="2000" dirty="0"/>
              <a:t>A class (child class) can inherit properties, methods, and constants from another class (parent class).</a:t>
            </a:r>
          </a:p>
          <a:p>
            <a:pPr lvl="1"/>
            <a:r>
              <a:rPr lang="en-US" sz="2000" dirty="0"/>
              <a:t>The child class is created using the </a:t>
            </a:r>
            <a:r>
              <a:rPr lang="en-US" sz="2000" b="1" dirty="0">
                <a:solidFill>
                  <a:schemeClr val="accent4">
                    <a:lumMod val="75000"/>
                  </a:schemeClr>
                </a:solidFill>
                <a:latin typeface="JetBrains Mono" panose="02000009000000000000" pitchFamily="49" charset="0"/>
                <a:cs typeface="JetBrains Mono" panose="02000009000000000000" pitchFamily="49" charset="0"/>
              </a:rPr>
              <a:t>extends</a:t>
            </a:r>
            <a:r>
              <a:rPr lang="en-US" sz="2000" dirty="0"/>
              <a:t> keyword followed by the name of the parent class.</a:t>
            </a:r>
          </a:p>
          <a:p>
            <a:pPr lvl="1"/>
            <a:r>
              <a:rPr lang="en-US" sz="2000" dirty="0"/>
              <a:t>Example: </a:t>
            </a:r>
            <a:r>
              <a:rPr lang="en-US" sz="2000" b="1" dirty="0">
                <a:solidFill>
                  <a:schemeClr val="accent4">
                    <a:lumMod val="75000"/>
                  </a:schemeClr>
                </a:solidFill>
                <a:latin typeface="JetBrains Mono" panose="02000009000000000000" pitchFamily="49" charset="0"/>
                <a:cs typeface="JetBrains Mono" panose="02000009000000000000" pitchFamily="49" charset="0"/>
              </a:rPr>
              <a:t>class </a:t>
            </a:r>
            <a:r>
              <a:rPr lang="en-US" sz="2000" b="1" dirty="0" err="1">
                <a:solidFill>
                  <a:schemeClr val="accent4">
                    <a:lumMod val="75000"/>
                  </a:schemeClr>
                </a:solidFill>
                <a:latin typeface="JetBrains Mono" panose="02000009000000000000" pitchFamily="49" charset="0"/>
                <a:cs typeface="JetBrains Mono" panose="02000009000000000000" pitchFamily="49" charset="0"/>
              </a:rPr>
              <a:t>ChildClass</a:t>
            </a:r>
            <a:r>
              <a:rPr lang="en-US" sz="2000" b="1" dirty="0">
                <a:solidFill>
                  <a:schemeClr val="accent4">
                    <a:lumMod val="75000"/>
                  </a:schemeClr>
                </a:solidFill>
                <a:latin typeface="JetBrains Mono" panose="02000009000000000000" pitchFamily="49" charset="0"/>
                <a:cs typeface="JetBrains Mono" panose="02000009000000000000" pitchFamily="49" charset="0"/>
              </a:rPr>
              <a:t> </a:t>
            </a:r>
            <a:r>
              <a:rPr lang="en-US" sz="2000" b="1" dirty="0">
                <a:solidFill>
                  <a:schemeClr val="accent2">
                    <a:lumMod val="50000"/>
                  </a:schemeClr>
                </a:solidFill>
                <a:latin typeface="JetBrains Mono" panose="02000009000000000000" pitchFamily="49" charset="0"/>
                <a:cs typeface="JetBrains Mono" panose="02000009000000000000" pitchFamily="49" charset="0"/>
              </a:rPr>
              <a:t>extends</a:t>
            </a:r>
            <a:r>
              <a:rPr lang="en-US" sz="2000" b="1" dirty="0">
                <a:solidFill>
                  <a:schemeClr val="accent4">
                    <a:lumMod val="75000"/>
                  </a:schemeClr>
                </a:solidFill>
                <a:latin typeface="JetBrains Mono" panose="02000009000000000000" pitchFamily="49" charset="0"/>
                <a:cs typeface="JetBrains Mono" panose="02000009000000000000" pitchFamily="49" charset="0"/>
              </a:rPr>
              <a:t> </a:t>
            </a:r>
            <a:r>
              <a:rPr lang="en-US" sz="2000" b="1" dirty="0" err="1">
                <a:solidFill>
                  <a:schemeClr val="accent4">
                    <a:lumMod val="75000"/>
                  </a:schemeClr>
                </a:solidFill>
                <a:latin typeface="JetBrains Mono" panose="02000009000000000000" pitchFamily="49" charset="0"/>
                <a:cs typeface="JetBrains Mono" panose="02000009000000000000" pitchFamily="49" charset="0"/>
              </a:rPr>
              <a:t>ParentClass</a:t>
            </a:r>
            <a:r>
              <a:rPr lang="en-US" sz="2000" b="1" dirty="0">
                <a:solidFill>
                  <a:schemeClr val="accent4">
                    <a:lumMod val="75000"/>
                  </a:schemeClr>
                </a:solidFill>
                <a:latin typeface="JetBrains Mono" panose="02000009000000000000" pitchFamily="49" charset="0"/>
                <a:cs typeface="JetBrains Mono" panose="02000009000000000000" pitchFamily="49" charset="0"/>
              </a:rPr>
              <a:t> { ... }</a:t>
            </a:r>
          </a:p>
          <a:p>
            <a:r>
              <a:rPr lang="en-US" sz="2000" b="1" dirty="0">
                <a:solidFill>
                  <a:schemeClr val="accent5"/>
                </a:solidFill>
              </a:rPr>
              <a:t>Inherited</a:t>
            </a:r>
            <a:r>
              <a:rPr lang="en-US" sz="2000" dirty="0"/>
              <a:t> </a:t>
            </a:r>
            <a:r>
              <a:rPr lang="en-US" sz="2000" b="1" dirty="0">
                <a:solidFill>
                  <a:schemeClr val="accent5"/>
                </a:solidFill>
              </a:rPr>
              <a:t>Elements:</a:t>
            </a:r>
          </a:p>
          <a:p>
            <a:pPr lvl="1"/>
            <a:r>
              <a:rPr lang="en-US" sz="2000" dirty="0"/>
              <a:t>When a class extends another, it inherits all the public and protected properties, methods, and constants from the parent class.</a:t>
            </a:r>
          </a:p>
          <a:p>
            <a:pPr lvl="1"/>
            <a:r>
              <a:rPr lang="en-US" sz="2000" dirty="0"/>
              <a:t>Private properties and methods are not inherited (accessible only in parent).</a:t>
            </a:r>
          </a:p>
          <a:p>
            <a:pPr lvl="1"/>
            <a:r>
              <a:rPr lang="en-US" sz="2000" dirty="0"/>
              <a:t>The child class can use the inherited elements as if they were defined within the child class itself.</a:t>
            </a:r>
          </a:p>
        </p:txBody>
      </p:sp>
      <p:sp>
        <p:nvSpPr>
          <p:cNvPr id="4" name="Slide Number Placeholder 3">
            <a:extLst>
              <a:ext uri="{FF2B5EF4-FFF2-40B4-BE49-F238E27FC236}">
                <a16:creationId xmlns:a16="http://schemas.microsoft.com/office/drawing/2014/main" id="{5877F54C-CD32-CD92-E68C-69868CD2A630}"/>
              </a:ext>
            </a:extLst>
          </p:cNvPr>
          <p:cNvSpPr>
            <a:spLocks noGrp="1"/>
          </p:cNvSpPr>
          <p:nvPr>
            <p:ph type="sldNum" sz="quarter" idx="12"/>
          </p:nvPr>
        </p:nvSpPr>
        <p:spPr/>
        <p:txBody>
          <a:bodyPr/>
          <a:lstStyle/>
          <a:p>
            <a:fld id="{5D5576CE-73EB-EC46-BE68-51DD6BBCD28D}" type="slidenum">
              <a:rPr lang="en-JP" smtClean="0"/>
              <a:t>24</a:t>
            </a:fld>
            <a:endParaRPr lang="en-JP"/>
          </a:p>
        </p:txBody>
      </p:sp>
    </p:spTree>
    <p:extLst>
      <p:ext uri="{BB962C8B-B14F-4D97-AF65-F5344CB8AC3E}">
        <p14:creationId xmlns:p14="http://schemas.microsoft.com/office/powerpoint/2010/main" val="289680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FF50-DE0E-FC2C-FE20-7EB4582EC161}"/>
              </a:ext>
            </a:extLst>
          </p:cNvPr>
          <p:cNvSpPr>
            <a:spLocks noGrp="1"/>
          </p:cNvSpPr>
          <p:nvPr>
            <p:ph type="title"/>
          </p:nvPr>
        </p:nvSpPr>
        <p:spPr/>
        <p:txBody>
          <a:bodyPr/>
          <a:lstStyle/>
          <a:p>
            <a:r>
              <a:rPr lang="en-US" sz="4400" dirty="0"/>
              <a:t>Overriding Properties and Methods</a:t>
            </a:r>
            <a:endParaRPr lang="en-US" dirty="0"/>
          </a:p>
        </p:txBody>
      </p:sp>
      <p:sp>
        <p:nvSpPr>
          <p:cNvPr id="3" name="Content Placeholder 2">
            <a:extLst>
              <a:ext uri="{FF2B5EF4-FFF2-40B4-BE49-F238E27FC236}">
                <a16:creationId xmlns:a16="http://schemas.microsoft.com/office/drawing/2014/main" id="{1B1DD29E-A0BA-4846-8A62-0058C2EDA97B}"/>
              </a:ext>
            </a:extLst>
          </p:cNvPr>
          <p:cNvSpPr>
            <a:spLocks noGrp="1"/>
          </p:cNvSpPr>
          <p:nvPr>
            <p:ph idx="1"/>
          </p:nvPr>
        </p:nvSpPr>
        <p:spPr/>
        <p:txBody>
          <a:bodyPr/>
          <a:lstStyle/>
          <a:p>
            <a:r>
              <a:rPr lang="en-US" sz="2400" dirty="0"/>
              <a:t>In the child class, properties and methods inherited from the parent class can be overridden if they have the same name.</a:t>
            </a:r>
          </a:p>
          <a:p>
            <a:r>
              <a:rPr lang="en-US" sz="2400" dirty="0"/>
              <a:t>Overriding allows the child class to provide its own implementation of the property or method.</a:t>
            </a:r>
          </a:p>
          <a:p>
            <a:r>
              <a:rPr lang="en-US" sz="2400" dirty="0"/>
              <a:t>The method signature (name and number of parameters) must match in order to override a method.</a:t>
            </a:r>
          </a:p>
          <a:p>
            <a:endParaRPr lang="en-US" dirty="0"/>
          </a:p>
        </p:txBody>
      </p:sp>
      <p:sp>
        <p:nvSpPr>
          <p:cNvPr id="4" name="Slide Number Placeholder 3">
            <a:extLst>
              <a:ext uri="{FF2B5EF4-FFF2-40B4-BE49-F238E27FC236}">
                <a16:creationId xmlns:a16="http://schemas.microsoft.com/office/drawing/2014/main" id="{803B4205-588A-2734-1FFA-BE919675A0DF}"/>
              </a:ext>
            </a:extLst>
          </p:cNvPr>
          <p:cNvSpPr>
            <a:spLocks noGrp="1"/>
          </p:cNvSpPr>
          <p:nvPr>
            <p:ph type="sldNum" sz="quarter" idx="12"/>
          </p:nvPr>
        </p:nvSpPr>
        <p:spPr/>
        <p:txBody>
          <a:bodyPr/>
          <a:lstStyle/>
          <a:p>
            <a:fld id="{5D5576CE-73EB-EC46-BE68-51DD6BBCD28D}" type="slidenum">
              <a:rPr lang="en-JP" smtClean="0"/>
              <a:t>25</a:t>
            </a:fld>
            <a:endParaRPr lang="en-JP"/>
          </a:p>
        </p:txBody>
      </p:sp>
    </p:spTree>
    <p:extLst>
      <p:ext uri="{BB962C8B-B14F-4D97-AF65-F5344CB8AC3E}">
        <p14:creationId xmlns:p14="http://schemas.microsoft.com/office/powerpoint/2010/main" val="4105504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816D-0C67-0AD6-1079-7EE513CEFDD2}"/>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D5647C6A-C82C-B2F9-7653-A74691A1FE13}"/>
              </a:ext>
            </a:extLst>
          </p:cNvPr>
          <p:cNvSpPr>
            <a:spLocks noGrp="1"/>
          </p:cNvSpPr>
          <p:nvPr>
            <p:ph type="sldNum" sz="quarter" idx="12"/>
          </p:nvPr>
        </p:nvSpPr>
        <p:spPr/>
        <p:txBody>
          <a:bodyPr/>
          <a:lstStyle/>
          <a:p>
            <a:fld id="{5D5576CE-73EB-EC46-BE68-51DD6BBCD28D}" type="slidenum">
              <a:rPr lang="en-JP" smtClean="0"/>
              <a:t>26</a:t>
            </a:fld>
            <a:endParaRPr lang="en-JP"/>
          </a:p>
        </p:txBody>
      </p:sp>
      <p:sp>
        <p:nvSpPr>
          <p:cNvPr id="6" name="TextBox 5">
            <a:extLst>
              <a:ext uri="{FF2B5EF4-FFF2-40B4-BE49-F238E27FC236}">
                <a16:creationId xmlns:a16="http://schemas.microsoft.com/office/drawing/2014/main" id="{E70F1A34-5356-21BF-C206-E128CBCA257B}"/>
              </a:ext>
            </a:extLst>
          </p:cNvPr>
          <p:cNvSpPr txBox="1"/>
          <p:nvPr/>
        </p:nvSpPr>
        <p:spPr>
          <a:xfrm>
            <a:off x="480060" y="1458496"/>
            <a:ext cx="8389620" cy="5262979"/>
          </a:xfrm>
          <a:prstGeom prst="rect">
            <a:avLst/>
          </a:prstGeom>
          <a:solidFill>
            <a:schemeClr val="bg1">
              <a:lumMod val="95000"/>
            </a:schemeClr>
          </a:solidFill>
          <a:ln w="12700">
            <a:solidFill>
              <a:schemeClr val="tx1"/>
            </a:solidFill>
          </a:ln>
        </p:spPr>
        <p:txBody>
          <a:bodyPr wrap="square">
            <a:spAutoFit/>
          </a:bodyPr>
          <a:lstStyle/>
          <a:p>
            <a:r>
              <a:rPr lang="en-US" sz="1600" b="0" dirty="0">
                <a:solidFill>
                  <a:srgbClr val="800000"/>
                </a:solidFill>
                <a:effectLst/>
                <a:latin typeface="Consolas" panose="020B0609020204030204" pitchFamily="49" charset="0"/>
              </a:rPr>
              <a:t>&lt;?</a:t>
            </a:r>
            <a:endParaRPr lang="en-US" sz="1600" b="0" dirty="0">
              <a:solidFill>
                <a:srgbClr val="3B3B3B"/>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ParentClass</a:t>
            </a:r>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protected</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$property</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"Parent Property"</a:t>
            </a:r>
            <a:r>
              <a:rPr lang="en-US" sz="1600" b="0" dirty="0">
                <a:solidFill>
                  <a:srgbClr val="000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protected</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method</a:t>
            </a:r>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echo</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"Parent Method"</a:t>
            </a:r>
            <a:r>
              <a:rPr lang="en-US" sz="1600" b="0" dirty="0">
                <a:solidFill>
                  <a:srgbClr val="000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ChildClass</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extends</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ParentClass</a:t>
            </a:r>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$property</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"Child Property"</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Overrides parent property</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method</a:t>
            </a:r>
            <a:r>
              <a:rPr lang="en-US" sz="1600" b="0" dirty="0">
                <a:solidFill>
                  <a:srgbClr val="000000"/>
                </a:solidFill>
                <a:effectLst/>
                <a:latin typeface="Consolas" panose="020B0609020204030204" pitchFamily="49" charset="0"/>
              </a:rPr>
              <a:t>() {  </a:t>
            </a:r>
            <a:r>
              <a:rPr lang="en-US" sz="1600" b="0" dirty="0">
                <a:solidFill>
                  <a:srgbClr val="008000"/>
                </a:solidFill>
                <a:effectLst/>
                <a:latin typeface="Consolas" panose="020B0609020204030204" pitchFamily="49" charset="0"/>
              </a:rPr>
              <a:t>// Overrides parent method</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echo</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"Child Method"</a:t>
            </a:r>
            <a:r>
              <a:rPr lang="en-US" sz="1600" b="0" dirty="0">
                <a:solidFill>
                  <a:srgbClr val="000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$child</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ChildClass</a:t>
            </a:r>
            <a:r>
              <a:rPr lang="en-US" sz="1600" b="0" dirty="0">
                <a:solidFill>
                  <a:srgbClr val="000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echo</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$child</a:t>
            </a:r>
            <a:r>
              <a:rPr lang="en-US" sz="1600" b="0" dirty="0">
                <a:solidFill>
                  <a:srgbClr val="000000"/>
                </a:solidFill>
                <a:effectLst/>
                <a:latin typeface="Consolas" panose="020B0609020204030204" pitchFamily="49" charset="0"/>
              </a:rPr>
              <a:t>-&gt;</a:t>
            </a:r>
            <a:r>
              <a:rPr lang="en-US" sz="1600" b="0" dirty="0">
                <a:solidFill>
                  <a:srgbClr val="001080"/>
                </a:solidFill>
                <a:effectLst/>
                <a:latin typeface="Consolas" panose="020B0609020204030204" pitchFamily="49" charset="0"/>
              </a:rPr>
              <a:t>property</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Output: Child Property</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$child</a:t>
            </a:r>
            <a:r>
              <a:rPr lang="en-US" sz="1600" b="0" dirty="0">
                <a:solidFill>
                  <a:srgbClr val="000000"/>
                </a:solidFill>
                <a:effectLst/>
                <a:latin typeface="Consolas" panose="020B0609020204030204" pitchFamily="49" charset="0"/>
              </a:rPr>
              <a:t>-&gt;</a:t>
            </a:r>
            <a:r>
              <a:rPr lang="en-US" sz="1600" b="0" dirty="0">
                <a:solidFill>
                  <a:srgbClr val="795E26"/>
                </a:solidFill>
                <a:effectLst/>
                <a:latin typeface="Consolas" panose="020B0609020204030204" pitchFamily="49" charset="0"/>
              </a:rPr>
              <a:t>method</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Output: Child Method</a:t>
            </a:r>
            <a:endParaRPr lang="en-US" sz="1600" b="0" dirty="0">
              <a:solidFill>
                <a:srgbClr val="3B3B3B"/>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?&gt;</a:t>
            </a:r>
            <a:r>
              <a:rPr lang="en-US" sz="1600" b="0" dirty="0">
                <a:solidFill>
                  <a:srgbClr val="3B3B3B"/>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CA161795-31F1-915A-353C-EB84B5748AF3}"/>
              </a:ext>
            </a:extLst>
          </p:cNvPr>
          <p:cNvSpPr txBox="1"/>
          <p:nvPr/>
        </p:nvSpPr>
        <p:spPr>
          <a:xfrm>
            <a:off x="5749047" y="556617"/>
            <a:ext cx="6115293" cy="255454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US" sz="2000" dirty="0"/>
              <a:t>We have a </a:t>
            </a:r>
            <a:r>
              <a:rPr lang="en-US" sz="2000" b="1" dirty="0" err="1">
                <a:solidFill>
                  <a:schemeClr val="accent4">
                    <a:lumMod val="75000"/>
                  </a:schemeClr>
                </a:solidFill>
                <a:latin typeface="JetBrains Mono" panose="02000009000000000000" pitchFamily="49" charset="0"/>
                <a:cs typeface="JetBrains Mono" panose="02000009000000000000" pitchFamily="49" charset="0"/>
              </a:rPr>
              <a:t>ParentClass</a:t>
            </a:r>
            <a:r>
              <a:rPr lang="en-US" sz="2000" dirty="0"/>
              <a:t> with a protected property and a protected method.</a:t>
            </a:r>
          </a:p>
          <a:p>
            <a:pPr marL="285750" indent="-285750">
              <a:buFont typeface="Arial" panose="020B0604020202020204" pitchFamily="34" charset="0"/>
              <a:buChar char="•"/>
            </a:pPr>
            <a:r>
              <a:rPr lang="en-US" sz="2000" dirty="0"/>
              <a:t>The </a:t>
            </a:r>
            <a:r>
              <a:rPr lang="en-US" sz="2000" b="1" dirty="0" err="1">
                <a:solidFill>
                  <a:schemeClr val="accent4">
                    <a:lumMod val="75000"/>
                  </a:schemeClr>
                </a:solidFill>
                <a:latin typeface="JetBrains Mono" panose="02000009000000000000" pitchFamily="49" charset="0"/>
                <a:cs typeface="JetBrains Mono" panose="02000009000000000000" pitchFamily="49" charset="0"/>
              </a:rPr>
              <a:t>ChildClass</a:t>
            </a:r>
            <a:r>
              <a:rPr lang="en-US" sz="2000" dirty="0"/>
              <a:t> extends the </a:t>
            </a:r>
            <a:r>
              <a:rPr lang="en-US" sz="2000" b="1" dirty="0" err="1">
                <a:solidFill>
                  <a:schemeClr val="accent4">
                    <a:lumMod val="75000"/>
                  </a:schemeClr>
                </a:solidFill>
                <a:latin typeface="JetBrains Mono" panose="02000009000000000000" pitchFamily="49" charset="0"/>
                <a:cs typeface="JetBrains Mono" panose="02000009000000000000" pitchFamily="49" charset="0"/>
              </a:rPr>
              <a:t>ParentClass</a:t>
            </a:r>
            <a:r>
              <a:rPr lang="en-US" sz="2000" dirty="0"/>
              <a:t> and overrides the property and method with its own implementations.</a:t>
            </a:r>
          </a:p>
          <a:p>
            <a:pPr marL="285750" indent="-285750">
              <a:buFont typeface="Arial" panose="020B0604020202020204" pitchFamily="34" charset="0"/>
              <a:buChar char="•"/>
            </a:pPr>
            <a:r>
              <a:rPr lang="en-US" sz="2000" dirty="0"/>
              <a:t>We create an object of the </a:t>
            </a:r>
            <a:r>
              <a:rPr lang="en-US" sz="2000" b="1" dirty="0" err="1">
                <a:solidFill>
                  <a:schemeClr val="accent4">
                    <a:lumMod val="75000"/>
                  </a:schemeClr>
                </a:solidFill>
                <a:latin typeface="JetBrains Mono" panose="02000009000000000000" pitchFamily="49" charset="0"/>
                <a:cs typeface="JetBrains Mono" panose="02000009000000000000" pitchFamily="49" charset="0"/>
              </a:rPr>
              <a:t>ChildClass</a:t>
            </a:r>
            <a:r>
              <a:rPr lang="en-US" sz="2000" dirty="0"/>
              <a:t> and access the overridden property and method, which now reflect the child class implementations.</a:t>
            </a:r>
          </a:p>
        </p:txBody>
      </p:sp>
    </p:spTree>
    <p:extLst>
      <p:ext uri="{BB962C8B-B14F-4D97-AF65-F5344CB8AC3E}">
        <p14:creationId xmlns:p14="http://schemas.microsoft.com/office/powerpoint/2010/main" val="2216804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B33F-277E-1F4A-440C-982481E02E62}"/>
              </a:ext>
            </a:extLst>
          </p:cNvPr>
          <p:cNvSpPr>
            <a:spLocks noGrp="1"/>
          </p:cNvSpPr>
          <p:nvPr>
            <p:ph type="title"/>
          </p:nvPr>
        </p:nvSpPr>
        <p:spPr/>
        <p:txBody>
          <a:bodyPr/>
          <a:lstStyle/>
          <a:p>
            <a:r>
              <a:rPr lang="en-US" dirty="0"/>
              <a:t>Parent</a:t>
            </a:r>
          </a:p>
        </p:txBody>
      </p:sp>
      <p:sp>
        <p:nvSpPr>
          <p:cNvPr id="3" name="Content Placeholder 2">
            <a:extLst>
              <a:ext uri="{FF2B5EF4-FFF2-40B4-BE49-F238E27FC236}">
                <a16:creationId xmlns:a16="http://schemas.microsoft.com/office/drawing/2014/main" id="{3689FD34-8AD9-A11D-590C-874331314002}"/>
              </a:ext>
            </a:extLst>
          </p:cNvPr>
          <p:cNvSpPr>
            <a:spLocks noGrp="1"/>
          </p:cNvSpPr>
          <p:nvPr>
            <p:ph idx="1"/>
          </p:nvPr>
        </p:nvSpPr>
        <p:spPr/>
        <p:txBody>
          <a:bodyPr>
            <a:normAutofit/>
          </a:bodyPr>
          <a:lstStyle/>
          <a:p>
            <a:r>
              <a:rPr lang="en-US" sz="2200" dirty="0"/>
              <a:t>The </a:t>
            </a:r>
            <a:r>
              <a:rPr lang="en-US" sz="2200" b="1" dirty="0">
                <a:solidFill>
                  <a:schemeClr val="accent4">
                    <a:lumMod val="75000"/>
                  </a:schemeClr>
                </a:solidFill>
                <a:latin typeface="JetBrains Mono" panose="02000009000000000000" pitchFamily="49" charset="0"/>
                <a:cs typeface="JetBrains Mono" panose="02000009000000000000" pitchFamily="49" charset="0"/>
              </a:rPr>
              <a:t>parent</a:t>
            </a:r>
            <a:r>
              <a:rPr lang="en-US" sz="2200" dirty="0"/>
              <a:t> keyword can be used to access and invoke the overridden method from the parent class.</a:t>
            </a:r>
          </a:p>
          <a:p>
            <a:r>
              <a:rPr lang="en-US" sz="2200" dirty="0"/>
              <a:t>It allows the child class to selectively utilize and extend the functionality provided by the parent class while providing its own customized implementations.</a:t>
            </a:r>
          </a:p>
        </p:txBody>
      </p:sp>
      <p:sp>
        <p:nvSpPr>
          <p:cNvPr id="4" name="Slide Number Placeholder 3">
            <a:extLst>
              <a:ext uri="{FF2B5EF4-FFF2-40B4-BE49-F238E27FC236}">
                <a16:creationId xmlns:a16="http://schemas.microsoft.com/office/drawing/2014/main" id="{2CE42385-21E8-02C6-2103-F4EF90477188}"/>
              </a:ext>
            </a:extLst>
          </p:cNvPr>
          <p:cNvSpPr>
            <a:spLocks noGrp="1"/>
          </p:cNvSpPr>
          <p:nvPr>
            <p:ph type="sldNum" sz="quarter" idx="12"/>
          </p:nvPr>
        </p:nvSpPr>
        <p:spPr/>
        <p:txBody>
          <a:bodyPr/>
          <a:lstStyle/>
          <a:p>
            <a:fld id="{5D5576CE-73EB-EC46-BE68-51DD6BBCD28D}" type="slidenum">
              <a:rPr lang="en-JP" smtClean="0"/>
              <a:t>27</a:t>
            </a:fld>
            <a:endParaRPr lang="en-JP"/>
          </a:p>
        </p:txBody>
      </p:sp>
      <p:sp>
        <p:nvSpPr>
          <p:cNvPr id="6" name="TextBox 5">
            <a:extLst>
              <a:ext uri="{FF2B5EF4-FFF2-40B4-BE49-F238E27FC236}">
                <a16:creationId xmlns:a16="http://schemas.microsoft.com/office/drawing/2014/main" id="{2A08E3DC-6547-0EC7-0380-EEF715A644A9}"/>
              </a:ext>
            </a:extLst>
          </p:cNvPr>
          <p:cNvSpPr txBox="1"/>
          <p:nvPr/>
        </p:nvSpPr>
        <p:spPr>
          <a:xfrm>
            <a:off x="533401" y="4144036"/>
            <a:ext cx="6096000" cy="1477328"/>
          </a:xfrm>
          <a:prstGeom prst="rect">
            <a:avLst/>
          </a:prstGeom>
          <a:solidFill>
            <a:schemeClr val="bg1">
              <a:lumMod val="95000"/>
            </a:schemeClr>
          </a:solidFill>
          <a:ln w="12700">
            <a:solidFill>
              <a:schemeClr val="tx1"/>
            </a:solidFill>
          </a:ln>
        </p:spPr>
        <p:txBody>
          <a:bodyPr wrap="square">
            <a:spAutoFit/>
          </a:bodyPr>
          <a:lstStyle/>
          <a:p>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callParentMethod</a:t>
            </a:r>
            <a:r>
              <a:rPr lang="en-US" b="0" dirty="0">
                <a:solidFill>
                  <a:srgbClr val="000000"/>
                </a:solidFill>
                <a:effectLst/>
                <a:latin typeface="Consolas" panose="020B0609020204030204" pitchFamily="49" charset="0"/>
              </a:rPr>
              <a:t>() {</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parent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method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Using parent keyword to call the overridden method from parent class</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endParaRPr lang="en-US" b="0" dirty="0">
              <a:solidFill>
                <a:srgbClr val="3B3B3B"/>
              </a:solidFill>
              <a:effectLst/>
              <a:latin typeface="Consolas" panose="020B0609020204030204" pitchFamily="49" charset="0"/>
            </a:endParaRPr>
          </a:p>
        </p:txBody>
      </p:sp>
      <p:sp>
        <p:nvSpPr>
          <p:cNvPr id="8" name="TextBox 7">
            <a:extLst>
              <a:ext uri="{FF2B5EF4-FFF2-40B4-BE49-F238E27FC236}">
                <a16:creationId xmlns:a16="http://schemas.microsoft.com/office/drawing/2014/main" id="{23F08E51-72C8-57B2-4B4E-E57BB005BA87}"/>
              </a:ext>
            </a:extLst>
          </p:cNvPr>
          <p:cNvSpPr txBox="1"/>
          <p:nvPr/>
        </p:nvSpPr>
        <p:spPr>
          <a:xfrm>
            <a:off x="533401" y="5710019"/>
            <a:ext cx="6172201" cy="646331"/>
          </a:xfrm>
          <a:prstGeom prst="rect">
            <a:avLst/>
          </a:prstGeom>
          <a:solidFill>
            <a:schemeClr val="bg1">
              <a:lumMod val="95000"/>
            </a:schemeClr>
          </a:solidFill>
          <a:ln w="12700">
            <a:solidFill>
              <a:schemeClr val="tx1"/>
            </a:solidFill>
          </a:ln>
        </p:spPr>
        <p:txBody>
          <a:bodyPr wrap="square">
            <a:spAutoFit/>
          </a:bodyPr>
          <a:lstStyle/>
          <a:p>
            <a:r>
              <a:rPr lang="en-US" b="0" dirty="0">
                <a:solidFill>
                  <a:srgbClr val="001080"/>
                </a:solidFill>
                <a:effectLst/>
                <a:latin typeface="Consolas" panose="020B0609020204030204" pitchFamily="49" charset="0"/>
              </a:rPr>
              <a:t>$child</a:t>
            </a:r>
            <a:r>
              <a:rPr lang="en-US" b="0" dirty="0">
                <a:solidFill>
                  <a:srgbClr val="000000"/>
                </a:solidFill>
                <a:effectLst/>
                <a:latin typeface="Consolas" panose="020B0609020204030204" pitchFamily="49" charset="0"/>
              </a:rPr>
              <a:t>-&gt;</a:t>
            </a:r>
            <a:r>
              <a:rPr lang="en-US" b="0" dirty="0" err="1">
                <a:solidFill>
                  <a:srgbClr val="795E26"/>
                </a:solidFill>
                <a:effectLst/>
                <a:latin typeface="Consolas" panose="020B0609020204030204" pitchFamily="49" charset="0"/>
              </a:rPr>
              <a:t>callParentMethod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Output: Parent Method</a:t>
            </a:r>
            <a:endParaRPr lang="en-US" b="0" dirty="0">
              <a:solidFill>
                <a:srgbClr val="3B3B3B"/>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9179A6CA-5B11-D50C-0684-2CF472299286}"/>
              </a:ext>
            </a:extLst>
          </p:cNvPr>
          <p:cNvSpPr txBox="1"/>
          <p:nvPr/>
        </p:nvSpPr>
        <p:spPr>
          <a:xfrm>
            <a:off x="6652260" y="4422637"/>
            <a:ext cx="5257800" cy="1754326"/>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US" dirty="0"/>
              <a:t>The </a:t>
            </a:r>
            <a:r>
              <a:rPr lang="en-US" b="1" dirty="0" err="1">
                <a:solidFill>
                  <a:schemeClr val="accent4">
                    <a:lumMod val="75000"/>
                  </a:schemeClr>
                </a:solidFill>
                <a:latin typeface="JetBrains Mono" panose="02000009000000000000" pitchFamily="49" charset="0"/>
                <a:cs typeface="JetBrains Mono" panose="02000009000000000000" pitchFamily="49" charset="0"/>
              </a:rPr>
              <a:t>ChildClass</a:t>
            </a:r>
            <a:r>
              <a:rPr lang="en-US" dirty="0"/>
              <a:t> now includes a new public method called </a:t>
            </a:r>
            <a:r>
              <a:rPr lang="en-US" b="1" dirty="0" err="1">
                <a:solidFill>
                  <a:schemeClr val="accent4">
                    <a:lumMod val="75000"/>
                  </a:schemeClr>
                </a:solidFill>
                <a:latin typeface="JetBrains Mono" panose="02000009000000000000" pitchFamily="49" charset="0"/>
                <a:cs typeface="JetBrains Mono" panose="02000009000000000000" pitchFamily="49" charset="0"/>
              </a:rPr>
              <a:t>callParentMethod</a:t>
            </a:r>
            <a:r>
              <a:rPr lang="en-US" b="1" dirty="0">
                <a:solidFill>
                  <a:schemeClr val="accent4">
                    <a:lumMod val="75000"/>
                  </a:schemeClr>
                </a:solidFill>
                <a:latin typeface="JetBrains Mono" panose="02000009000000000000" pitchFamily="49" charset="0"/>
                <a:cs typeface="JetBrains Mono" panose="02000009000000000000" pitchFamily="49" charset="0"/>
              </a:rPr>
              <a:t>()</a:t>
            </a:r>
            <a:r>
              <a:rPr lang="en-US" dirty="0"/>
              <a:t>.</a:t>
            </a:r>
          </a:p>
          <a:p>
            <a:pPr marL="285750" indent="-285750">
              <a:buFont typeface="Arial" panose="020B0604020202020204" pitchFamily="34" charset="0"/>
              <a:buChar char="•"/>
            </a:pPr>
            <a:r>
              <a:rPr lang="en-US" dirty="0"/>
              <a:t>Inside this method, we use the </a:t>
            </a:r>
            <a:r>
              <a:rPr lang="en-US" b="1" dirty="0">
                <a:solidFill>
                  <a:schemeClr val="accent4">
                    <a:lumMod val="75000"/>
                  </a:schemeClr>
                </a:solidFill>
                <a:latin typeface="JetBrains Mono" panose="02000009000000000000" pitchFamily="49" charset="0"/>
                <a:cs typeface="JetBrains Mono" panose="02000009000000000000" pitchFamily="49" charset="0"/>
              </a:rPr>
              <a:t>parent</a:t>
            </a:r>
            <a:r>
              <a:rPr lang="en-US" dirty="0"/>
              <a:t> keyword followed by the Scope Resolution Operator (</a:t>
            </a:r>
            <a:r>
              <a:rPr lang="en-US" b="1" dirty="0">
                <a:solidFill>
                  <a:schemeClr val="accent4">
                    <a:lumMod val="75000"/>
                  </a:schemeClr>
                </a:solidFill>
                <a:latin typeface="JetBrains Mono" panose="02000009000000000000" pitchFamily="49" charset="0"/>
                <a:cs typeface="JetBrains Mono" panose="02000009000000000000" pitchFamily="49" charset="0"/>
              </a:rPr>
              <a:t>::</a:t>
            </a:r>
            <a:r>
              <a:rPr lang="en-US" dirty="0"/>
              <a:t>) to explicitly access and call the overridden method() from the parent class.</a:t>
            </a:r>
          </a:p>
        </p:txBody>
      </p:sp>
    </p:spTree>
    <p:extLst>
      <p:ext uri="{BB962C8B-B14F-4D97-AF65-F5344CB8AC3E}">
        <p14:creationId xmlns:p14="http://schemas.microsoft.com/office/powerpoint/2010/main" val="1874728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1731-2728-8B6D-165F-9216BED8E0B9}"/>
              </a:ext>
            </a:extLst>
          </p:cNvPr>
          <p:cNvSpPr>
            <a:spLocks noGrp="1"/>
          </p:cNvSpPr>
          <p:nvPr>
            <p:ph type="title"/>
          </p:nvPr>
        </p:nvSpPr>
        <p:spPr/>
        <p:txBody>
          <a:bodyPr/>
          <a:lstStyle/>
          <a:p>
            <a:r>
              <a:rPr lang="en-US" dirty="0"/>
              <a:t>Abstract class</a:t>
            </a:r>
          </a:p>
        </p:txBody>
      </p:sp>
      <p:sp>
        <p:nvSpPr>
          <p:cNvPr id="3" name="Content Placeholder 2">
            <a:extLst>
              <a:ext uri="{FF2B5EF4-FFF2-40B4-BE49-F238E27FC236}">
                <a16:creationId xmlns:a16="http://schemas.microsoft.com/office/drawing/2014/main" id="{261E5EE6-8340-5507-86F0-572C7503CB8C}"/>
              </a:ext>
            </a:extLst>
          </p:cNvPr>
          <p:cNvSpPr>
            <a:spLocks noGrp="1"/>
          </p:cNvSpPr>
          <p:nvPr>
            <p:ph idx="1"/>
          </p:nvPr>
        </p:nvSpPr>
        <p:spPr/>
        <p:txBody>
          <a:bodyPr>
            <a:normAutofit/>
          </a:bodyPr>
          <a:lstStyle/>
          <a:p>
            <a:r>
              <a:rPr lang="en-US" dirty="0"/>
              <a:t>An abstract class in PHP allows us to define both abstract methods that must be implemented by child classes and regular methods and properties that can be extended by child classes. </a:t>
            </a:r>
          </a:p>
          <a:p>
            <a:r>
              <a:rPr lang="en-US" dirty="0"/>
              <a:t>Abstract classes cannot be directly instantiated, but they serve as a foundation for creating child classes that provide the required implementations. </a:t>
            </a:r>
          </a:p>
          <a:p>
            <a:r>
              <a:rPr lang="en-US" dirty="0"/>
              <a:t>This approach allows for code reusability, enforcing method contracts, and providing extensibility.</a:t>
            </a:r>
          </a:p>
        </p:txBody>
      </p:sp>
      <p:sp>
        <p:nvSpPr>
          <p:cNvPr id="4" name="Slide Number Placeholder 3">
            <a:extLst>
              <a:ext uri="{FF2B5EF4-FFF2-40B4-BE49-F238E27FC236}">
                <a16:creationId xmlns:a16="http://schemas.microsoft.com/office/drawing/2014/main" id="{E047CA61-DAFB-5E07-BB93-A31EB403DBBD}"/>
              </a:ext>
            </a:extLst>
          </p:cNvPr>
          <p:cNvSpPr>
            <a:spLocks noGrp="1"/>
          </p:cNvSpPr>
          <p:nvPr>
            <p:ph type="sldNum" sz="quarter" idx="12"/>
          </p:nvPr>
        </p:nvSpPr>
        <p:spPr/>
        <p:txBody>
          <a:bodyPr/>
          <a:lstStyle/>
          <a:p>
            <a:fld id="{5D5576CE-73EB-EC46-BE68-51DD6BBCD28D}" type="slidenum">
              <a:rPr lang="en-JP" smtClean="0"/>
              <a:t>28</a:t>
            </a:fld>
            <a:endParaRPr lang="en-JP"/>
          </a:p>
        </p:txBody>
      </p:sp>
    </p:spTree>
    <p:extLst>
      <p:ext uri="{BB962C8B-B14F-4D97-AF65-F5344CB8AC3E}">
        <p14:creationId xmlns:p14="http://schemas.microsoft.com/office/powerpoint/2010/main" val="4284682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CC14-A9EA-64B3-5635-E3FB45A338FC}"/>
              </a:ext>
            </a:extLst>
          </p:cNvPr>
          <p:cNvSpPr>
            <a:spLocks noGrp="1"/>
          </p:cNvSpPr>
          <p:nvPr>
            <p:ph type="title"/>
          </p:nvPr>
        </p:nvSpPr>
        <p:spPr/>
        <p:txBody>
          <a:bodyPr/>
          <a:lstStyle/>
          <a:p>
            <a:r>
              <a:rPr lang="en-US" dirty="0"/>
              <a:t>Abstract class</a:t>
            </a:r>
          </a:p>
        </p:txBody>
      </p:sp>
      <p:sp>
        <p:nvSpPr>
          <p:cNvPr id="3" name="Content Placeholder 2">
            <a:extLst>
              <a:ext uri="{FF2B5EF4-FFF2-40B4-BE49-F238E27FC236}">
                <a16:creationId xmlns:a16="http://schemas.microsoft.com/office/drawing/2014/main" id="{AF58EE50-FDA5-A911-8AA9-F548C1B4662D}"/>
              </a:ext>
            </a:extLst>
          </p:cNvPr>
          <p:cNvSpPr>
            <a:spLocks noGrp="1"/>
          </p:cNvSpPr>
          <p:nvPr>
            <p:ph idx="1"/>
          </p:nvPr>
        </p:nvSpPr>
        <p:spPr/>
        <p:txBody>
          <a:bodyPr/>
          <a:lstStyle/>
          <a:p>
            <a:r>
              <a:rPr lang="en-US" dirty="0"/>
              <a:t>An abstract class is a class that cannot be instantiated directly. It serves as a blueprint for other classes to extend from.</a:t>
            </a:r>
          </a:p>
          <a:p>
            <a:r>
              <a:rPr lang="en-US" dirty="0"/>
              <a:t>It is defined using the abstract keyword before the class declaration.</a:t>
            </a:r>
          </a:p>
          <a:p>
            <a:r>
              <a:rPr lang="en-US" dirty="0"/>
              <a:t>Example: </a:t>
            </a:r>
          </a:p>
          <a:p>
            <a:pPr marL="0" indent="0">
              <a:buNone/>
            </a:pPr>
            <a:endParaRPr lang="en-US" dirty="0">
              <a:solidFill>
                <a:schemeClr val="accent1"/>
              </a:solidFill>
              <a:latin typeface="JetBrains Mono" panose="02000009000000000000" pitchFamily="49" charset="0"/>
              <a:ea typeface="JetBrains Mono" panose="02000009000000000000" pitchFamily="49" charset="0"/>
              <a:cs typeface="JetBrains Mono" panose="02000009000000000000" pitchFamily="49" charset="0"/>
            </a:endParaRPr>
          </a:p>
          <a:p>
            <a:pPr marL="0" indent="0">
              <a:buNone/>
            </a:pPr>
            <a:r>
              <a:rPr lang="en-US" dirty="0">
                <a:solidFill>
                  <a:schemeClr val="accent1"/>
                </a:solidFill>
                <a:latin typeface="JetBrains Mono" panose="02000009000000000000" pitchFamily="49" charset="0"/>
                <a:ea typeface="JetBrains Mono" panose="02000009000000000000" pitchFamily="49" charset="0"/>
                <a:cs typeface="JetBrains Mono" panose="02000009000000000000" pitchFamily="49" charset="0"/>
              </a:rPr>
              <a:t>	abstract class </a:t>
            </a:r>
            <a:r>
              <a:rPr lang="en-US" dirty="0" err="1">
                <a:solidFill>
                  <a:schemeClr val="accent2">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AbstractClass</a:t>
            </a:r>
            <a:r>
              <a:rPr lang="en-US" dirty="0">
                <a:solidFill>
                  <a:schemeClr val="accent2">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 ... }</a:t>
            </a:r>
          </a:p>
        </p:txBody>
      </p:sp>
      <p:sp>
        <p:nvSpPr>
          <p:cNvPr id="4" name="Slide Number Placeholder 3">
            <a:extLst>
              <a:ext uri="{FF2B5EF4-FFF2-40B4-BE49-F238E27FC236}">
                <a16:creationId xmlns:a16="http://schemas.microsoft.com/office/drawing/2014/main" id="{3777497E-2900-4EDB-A158-BCC2FA3F4C85}"/>
              </a:ext>
            </a:extLst>
          </p:cNvPr>
          <p:cNvSpPr>
            <a:spLocks noGrp="1"/>
          </p:cNvSpPr>
          <p:nvPr>
            <p:ph type="sldNum" sz="quarter" idx="12"/>
          </p:nvPr>
        </p:nvSpPr>
        <p:spPr/>
        <p:txBody>
          <a:bodyPr/>
          <a:lstStyle/>
          <a:p>
            <a:fld id="{5D5576CE-73EB-EC46-BE68-51DD6BBCD28D}" type="slidenum">
              <a:rPr lang="en-JP" smtClean="0"/>
              <a:t>29</a:t>
            </a:fld>
            <a:endParaRPr lang="en-JP"/>
          </a:p>
        </p:txBody>
      </p:sp>
    </p:spTree>
    <p:extLst>
      <p:ext uri="{BB962C8B-B14F-4D97-AF65-F5344CB8AC3E}">
        <p14:creationId xmlns:p14="http://schemas.microsoft.com/office/powerpoint/2010/main" val="3788238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3A458-6C61-E048-A653-32D60D12C391}"/>
              </a:ext>
            </a:extLst>
          </p:cNvPr>
          <p:cNvSpPr>
            <a:spLocks noGrp="1"/>
          </p:cNvSpPr>
          <p:nvPr>
            <p:ph type="title"/>
          </p:nvPr>
        </p:nvSpPr>
        <p:spPr/>
        <p:txBody>
          <a:bodyPr/>
          <a:lstStyle/>
          <a:p>
            <a:r>
              <a:rPr lang="en-JP" dirty="0"/>
              <a:t>Today’s topic</a:t>
            </a:r>
          </a:p>
        </p:txBody>
      </p:sp>
      <p:sp>
        <p:nvSpPr>
          <p:cNvPr id="3" name="Content Placeholder 2">
            <a:extLst>
              <a:ext uri="{FF2B5EF4-FFF2-40B4-BE49-F238E27FC236}">
                <a16:creationId xmlns:a16="http://schemas.microsoft.com/office/drawing/2014/main" id="{3F5BFF22-821A-8A41-A026-38CE3669F9C9}"/>
              </a:ext>
            </a:extLst>
          </p:cNvPr>
          <p:cNvSpPr>
            <a:spLocks noGrp="1"/>
          </p:cNvSpPr>
          <p:nvPr>
            <p:ph idx="1"/>
          </p:nvPr>
        </p:nvSpPr>
        <p:spPr/>
        <p:txBody>
          <a:bodyPr>
            <a:normAutofit fontScale="85000" lnSpcReduction="20000"/>
          </a:bodyPr>
          <a:lstStyle/>
          <a:p>
            <a:r>
              <a:rPr lang="en-US" dirty="0"/>
              <a:t>String manipulation and Regular Expression</a:t>
            </a:r>
          </a:p>
          <a:p>
            <a:endParaRPr lang="en-US" dirty="0"/>
          </a:p>
          <a:p>
            <a:r>
              <a:rPr lang="en-US" dirty="0"/>
              <a:t>Introduction to OOP in PHP</a:t>
            </a:r>
            <a:endParaRPr lang="en-JP" dirty="0"/>
          </a:p>
          <a:p>
            <a:pPr lvl="1"/>
            <a:r>
              <a:rPr lang="en-US" dirty="0"/>
              <a:t>Classes, objects, and properties</a:t>
            </a:r>
          </a:p>
          <a:p>
            <a:pPr lvl="1"/>
            <a:r>
              <a:rPr lang="en-US" dirty="0"/>
              <a:t>Methods and inheritance</a:t>
            </a:r>
            <a:endParaRPr lang="en-JP" dirty="0"/>
          </a:p>
          <a:p>
            <a:endParaRPr lang="en-US" dirty="0"/>
          </a:p>
          <a:p>
            <a:r>
              <a:rPr lang="en-US" dirty="0"/>
              <a:t>Error handling and exceptions in PHP</a:t>
            </a:r>
          </a:p>
          <a:p>
            <a:pPr lvl="1"/>
            <a:r>
              <a:rPr lang="en-US" dirty="0"/>
              <a:t>Handling and logging errors</a:t>
            </a:r>
          </a:p>
          <a:p>
            <a:pPr lvl="1"/>
            <a:r>
              <a:rPr lang="en-US" dirty="0"/>
              <a:t>Exception handling and custom exceptions</a:t>
            </a:r>
          </a:p>
          <a:p>
            <a:endParaRPr lang="en-US" dirty="0"/>
          </a:p>
          <a:p>
            <a:r>
              <a:rPr lang="en-US" dirty="0"/>
              <a:t>PHP frameworks</a:t>
            </a:r>
          </a:p>
          <a:p>
            <a:pPr lvl="1"/>
            <a:r>
              <a:rPr lang="en-US" dirty="0"/>
              <a:t>Laravel, Symfony, CodeIgniter</a:t>
            </a:r>
          </a:p>
          <a:p>
            <a:pPr lvl="1"/>
            <a:r>
              <a:rPr lang="en-US" dirty="0"/>
              <a:t>Overview of popular frameworks and their features</a:t>
            </a:r>
          </a:p>
        </p:txBody>
      </p:sp>
      <p:sp>
        <p:nvSpPr>
          <p:cNvPr id="27" name="Slide Number Placeholder 26">
            <a:extLst>
              <a:ext uri="{FF2B5EF4-FFF2-40B4-BE49-F238E27FC236}">
                <a16:creationId xmlns:a16="http://schemas.microsoft.com/office/drawing/2014/main" id="{F4AB7ADF-52A9-B347-A870-6B3F6CB050F4}"/>
              </a:ext>
            </a:extLst>
          </p:cNvPr>
          <p:cNvSpPr>
            <a:spLocks noGrp="1"/>
          </p:cNvSpPr>
          <p:nvPr>
            <p:ph type="sldNum" sz="quarter" idx="12"/>
          </p:nvPr>
        </p:nvSpPr>
        <p:spPr/>
        <p:txBody>
          <a:bodyPr/>
          <a:lstStyle/>
          <a:p>
            <a:fld id="{5D5576CE-73EB-EC46-BE68-51DD6BBCD28D}" type="slidenum">
              <a:rPr lang="en-JP" smtClean="0"/>
              <a:t>3</a:t>
            </a:fld>
            <a:endParaRPr lang="en-JP"/>
          </a:p>
        </p:txBody>
      </p:sp>
    </p:spTree>
    <p:extLst>
      <p:ext uri="{BB962C8B-B14F-4D97-AF65-F5344CB8AC3E}">
        <p14:creationId xmlns:p14="http://schemas.microsoft.com/office/powerpoint/2010/main" val="3297861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CC14-A9EA-64B3-5635-E3FB45A338FC}"/>
              </a:ext>
            </a:extLst>
          </p:cNvPr>
          <p:cNvSpPr>
            <a:spLocks noGrp="1"/>
          </p:cNvSpPr>
          <p:nvPr>
            <p:ph type="title"/>
          </p:nvPr>
        </p:nvSpPr>
        <p:spPr/>
        <p:txBody>
          <a:bodyPr/>
          <a:lstStyle/>
          <a:p>
            <a:r>
              <a:rPr lang="en-US" dirty="0"/>
              <a:t>Abstract methods</a:t>
            </a:r>
          </a:p>
        </p:txBody>
      </p:sp>
      <p:sp>
        <p:nvSpPr>
          <p:cNvPr id="3" name="Content Placeholder 2">
            <a:extLst>
              <a:ext uri="{FF2B5EF4-FFF2-40B4-BE49-F238E27FC236}">
                <a16:creationId xmlns:a16="http://schemas.microsoft.com/office/drawing/2014/main" id="{AF58EE50-FDA5-A911-8AA9-F548C1B4662D}"/>
              </a:ext>
            </a:extLst>
          </p:cNvPr>
          <p:cNvSpPr>
            <a:spLocks noGrp="1"/>
          </p:cNvSpPr>
          <p:nvPr>
            <p:ph idx="1"/>
          </p:nvPr>
        </p:nvSpPr>
        <p:spPr>
          <a:xfrm>
            <a:off x="838200" y="1825625"/>
            <a:ext cx="10515600" cy="4667250"/>
          </a:xfrm>
        </p:spPr>
        <p:txBody>
          <a:bodyPr>
            <a:normAutofit/>
          </a:bodyPr>
          <a:lstStyle/>
          <a:p>
            <a:r>
              <a:rPr lang="en-US" sz="2000" dirty="0"/>
              <a:t>Abstract methods are declared within an abstract class, but they do not contain an implementation.</a:t>
            </a:r>
          </a:p>
          <a:p>
            <a:r>
              <a:rPr lang="en-US" sz="2000" dirty="0"/>
              <a:t>Child classes extending the abstract class must provide the implementations for all the abstract methods defined in the parent abstract class.</a:t>
            </a:r>
          </a:p>
          <a:p>
            <a:endParaRPr lang="en-US" sz="2000" dirty="0"/>
          </a:p>
          <a:p>
            <a:endParaRPr lang="en-US" sz="2000" dirty="0"/>
          </a:p>
          <a:p>
            <a:endParaRPr lang="en-US" sz="2000" dirty="0"/>
          </a:p>
          <a:p>
            <a:r>
              <a:rPr lang="en-US" sz="2000" dirty="0"/>
              <a:t>In addition to abstract methods, an abstract class can contain regular methods and properties with implementations.</a:t>
            </a:r>
          </a:p>
          <a:p>
            <a:r>
              <a:rPr lang="en-US" sz="2000" dirty="0"/>
              <a:t>These methods and properties can be inherited and extended by child classes.</a:t>
            </a:r>
          </a:p>
          <a:p>
            <a:r>
              <a:rPr lang="en-US" sz="2000" dirty="0"/>
              <a:t>Child classes can override these methods or use them as they are, depending on their needs.</a:t>
            </a:r>
          </a:p>
        </p:txBody>
      </p:sp>
      <p:sp>
        <p:nvSpPr>
          <p:cNvPr id="4" name="Slide Number Placeholder 3">
            <a:extLst>
              <a:ext uri="{FF2B5EF4-FFF2-40B4-BE49-F238E27FC236}">
                <a16:creationId xmlns:a16="http://schemas.microsoft.com/office/drawing/2014/main" id="{3777497E-2900-4EDB-A158-BCC2FA3F4C85}"/>
              </a:ext>
            </a:extLst>
          </p:cNvPr>
          <p:cNvSpPr>
            <a:spLocks noGrp="1"/>
          </p:cNvSpPr>
          <p:nvPr>
            <p:ph type="sldNum" sz="quarter" idx="12"/>
          </p:nvPr>
        </p:nvSpPr>
        <p:spPr/>
        <p:txBody>
          <a:bodyPr/>
          <a:lstStyle/>
          <a:p>
            <a:fld id="{5D5576CE-73EB-EC46-BE68-51DD6BBCD28D}" type="slidenum">
              <a:rPr lang="en-JP" smtClean="0"/>
              <a:t>30</a:t>
            </a:fld>
            <a:endParaRPr lang="en-JP"/>
          </a:p>
        </p:txBody>
      </p:sp>
      <p:sp>
        <p:nvSpPr>
          <p:cNvPr id="6" name="TextBox 5">
            <a:extLst>
              <a:ext uri="{FF2B5EF4-FFF2-40B4-BE49-F238E27FC236}">
                <a16:creationId xmlns:a16="http://schemas.microsoft.com/office/drawing/2014/main" id="{F5435D05-8973-5B34-E95A-E33B64B4E38E}"/>
              </a:ext>
            </a:extLst>
          </p:cNvPr>
          <p:cNvSpPr txBox="1"/>
          <p:nvPr/>
        </p:nvSpPr>
        <p:spPr>
          <a:xfrm>
            <a:off x="3238500" y="3186295"/>
            <a:ext cx="5433060" cy="1077218"/>
          </a:xfrm>
          <a:prstGeom prst="rect">
            <a:avLst/>
          </a:prstGeom>
          <a:solidFill>
            <a:schemeClr val="bg1">
              <a:lumMod val="95000"/>
            </a:schemeClr>
          </a:solidFill>
          <a:ln w="12700">
            <a:solidFill>
              <a:schemeClr val="tx1"/>
            </a:solidFill>
          </a:ln>
        </p:spPr>
        <p:txBody>
          <a:bodyPr wrap="square">
            <a:spAutoFit/>
          </a:bodyPr>
          <a:lstStyle/>
          <a:p>
            <a:r>
              <a:rPr lang="en-US" sz="1600" b="0" dirty="0">
                <a:solidFill>
                  <a:srgbClr val="0000FF"/>
                </a:solidFill>
                <a:effectLst/>
                <a:latin typeface="Consolas" panose="020B0609020204030204" pitchFamily="49" charset="0"/>
              </a:rPr>
              <a:t>abstract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AbstractClass</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abstract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abstractMethod</a:t>
            </a:r>
            <a:r>
              <a:rPr lang="en-US" sz="1600" b="0" dirty="0">
                <a:solidFill>
                  <a:srgbClr val="000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0CFAFD9-DAA8-9C24-DDCE-6A984B4ABFBE}"/>
              </a:ext>
            </a:extLst>
          </p:cNvPr>
          <p:cNvSpPr txBox="1"/>
          <p:nvPr/>
        </p:nvSpPr>
        <p:spPr>
          <a:xfrm>
            <a:off x="9543618" y="6308209"/>
            <a:ext cx="87716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DEMO</a:t>
            </a:r>
          </a:p>
        </p:txBody>
      </p:sp>
    </p:spTree>
    <p:extLst>
      <p:ext uri="{BB962C8B-B14F-4D97-AF65-F5344CB8AC3E}">
        <p14:creationId xmlns:p14="http://schemas.microsoft.com/office/powerpoint/2010/main" val="116866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5371-2C9D-4349-DFB2-FF51AA4A9ED1}"/>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a16="http://schemas.microsoft.com/office/drawing/2014/main" id="{064A519E-68CA-A2D3-DD2A-A3B793C9E538}"/>
              </a:ext>
            </a:extLst>
          </p:cNvPr>
          <p:cNvSpPr>
            <a:spLocks noGrp="1"/>
          </p:cNvSpPr>
          <p:nvPr>
            <p:ph idx="1"/>
          </p:nvPr>
        </p:nvSpPr>
        <p:spPr>
          <a:xfrm>
            <a:off x="838200" y="1825624"/>
            <a:ext cx="11094720" cy="4841875"/>
          </a:xfrm>
        </p:spPr>
        <p:txBody>
          <a:bodyPr>
            <a:normAutofit/>
          </a:bodyPr>
          <a:lstStyle/>
          <a:p>
            <a:r>
              <a:rPr lang="en-US" sz="2000" dirty="0"/>
              <a:t>Encapsulation in object-oriented programming hides the internal representation of an object from outside access.</a:t>
            </a:r>
          </a:p>
          <a:p>
            <a:r>
              <a:rPr lang="en-US" sz="2000" dirty="0"/>
              <a:t>Typically, only the object itself is allowed to directly access and modify its properties.</a:t>
            </a:r>
          </a:p>
          <a:p>
            <a:r>
              <a:rPr lang="en-US" sz="2000" dirty="0"/>
              <a:t>This approach gives the programmer greater control over how properties are modified.</a:t>
            </a:r>
          </a:p>
          <a:p>
            <a:r>
              <a:rPr lang="en-US" sz="2000" dirty="0"/>
              <a:t>For example, by encapsulating the email address property and using a setter method, we can enforce checks and restrictions on user input, ensuring data integrity.</a:t>
            </a:r>
          </a:p>
          <a:p>
            <a:r>
              <a:rPr lang="en-US" sz="2000" dirty="0"/>
              <a:t>This allows us to perform validation or apply specific rules before accepting the user's input as a valid email address.</a:t>
            </a:r>
          </a:p>
          <a:p>
            <a:r>
              <a:rPr lang="en-US" sz="2000" dirty="0"/>
              <a:t>Encapsulation helps maintain data integrity and enables us to enforce rules and restrictions on how properties are accessed and modified.</a:t>
            </a:r>
          </a:p>
        </p:txBody>
      </p:sp>
      <p:sp>
        <p:nvSpPr>
          <p:cNvPr id="4" name="Slide Number Placeholder 3">
            <a:extLst>
              <a:ext uri="{FF2B5EF4-FFF2-40B4-BE49-F238E27FC236}">
                <a16:creationId xmlns:a16="http://schemas.microsoft.com/office/drawing/2014/main" id="{1146AB4E-CAF4-6BAF-0E16-0AD0A35083E8}"/>
              </a:ext>
            </a:extLst>
          </p:cNvPr>
          <p:cNvSpPr>
            <a:spLocks noGrp="1"/>
          </p:cNvSpPr>
          <p:nvPr>
            <p:ph type="sldNum" sz="quarter" idx="12"/>
          </p:nvPr>
        </p:nvSpPr>
        <p:spPr/>
        <p:txBody>
          <a:bodyPr/>
          <a:lstStyle/>
          <a:p>
            <a:fld id="{5D5576CE-73EB-EC46-BE68-51DD6BBCD28D}" type="slidenum">
              <a:rPr lang="en-JP" smtClean="0"/>
              <a:t>31</a:t>
            </a:fld>
            <a:endParaRPr lang="en-JP"/>
          </a:p>
        </p:txBody>
      </p:sp>
      <p:sp>
        <p:nvSpPr>
          <p:cNvPr id="5" name="TextBox 4">
            <a:extLst>
              <a:ext uri="{FF2B5EF4-FFF2-40B4-BE49-F238E27FC236}">
                <a16:creationId xmlns:a16="http://schemas.microsoft.com/office/drawing/2014/main" id="{8194849B-E5F1-0AF3-5E33-A1D9219F771C}"/>
              </a:ext>
            </a:extLst>
          </p:cNvPr>
          <p:cNvSpPr txBox="1"/>
          <p:nvPr/>
        </p:nvSpPr>
        <p:spPr>
          <a:xfrm>
            <a:off x="9200718" y="6171684"/>
            <a:ext cx="87716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DEMO</a:t>
            </a:r>
          </a:p>
        </p:txBody>
      </p:sp>
    </p:spTree>
    <p:extLst>
      <p:ext uri="{BB962C8B-B14F-4D97-AF65-F5344CB8AC3E}">
        <p14:creationId xmlns:p14="http://schemas.microsoft.com/office/powerpoint/2010/main" val="2952566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5371-2C9D-4349-DFB2-FF51AA4A9ED1}"/>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064A519E-68CA-A2D3-DD2A-A3B793C9E538}"/>
              </a:ext>
            </a:extLst>
          </p:cNvPr>
          <p:cNvSpPr>
            <a:spLocks noGrp="1"/>
          </p:cNvSpPr>
          <p:nvPr>
            <p:ph idx="1"/>
          </p:nvPr>
        </p:nvSpPr>
        <p:spPr>
          <a:xfrm>
            <a:off x="838200" y="1534159"/>
            <a:ext cx="10515600" cy="4834255"/>
          </a:xfrm>
        </p:spPr>
        <p:txBody>
          <a:bodyPr>
            <a:normAutofit fontScale="92500" lnSpcReduction="10000"/>
          </a:bodyPr>
          <a:lstStyle/>
          <a:p>
            <a:r>
              <a:rPr lang="en-US" sz="2000" dirty="0"/>
              <a:t>Polymorphism is a fundamental concept in object-oriented programming (OOP).</a:t>
            </a:r>
          </a:p>
          <a:p>
            <a:r>
              <a:rPr lang="en-US" sz="2000" dirty="0"/>
              <a:t>It refers to the ability of objects of different classes to be treated as objects of a common parent class.</a:t>
            </a:r>
          </a:p>
          <a:p>
            <a:r>
              <a:rPr lang="en-US" sz="2000" dirty="0"/>
              <a:t>In PHP, polymorphism is achieved through method overriding and method overloading.</a:t>
            </a:r>
          </a:p>
          <a:p>
            <a:r>
              <a:rPr lang="en-US" sz="2000" dirty="0"/>
              <a:t>Method overriding allows a subclass to provide its own implementation of a method that is already defined in its parent class.</a:t>
            </a:r>
          </a:p>
          <a:p>
            <a:r>
              <a:rPr lang="en-US" sz="2000" dirty="0"/>
              <a:t>Method overloading, on the other hand, enables a class to have multiple methods with the same name but different parameters.</a:t>
            </a:r>
          </a:p>
          <a:p>
            <a:r>
              <a:rPr lang="en-US" sz="2000" dirty="0"/>
              <a:t>Polymorphism allows us to write code that can work with objects of different classes, as long as they share a common interface or parent class.</a:t>
            </a:r>
          </a:p>
          <a:p>
            <a:r>
              <a:rPr lang="en-US" sz="2000" dirty="0"/>
              <a:t>This flexibility allows for code reusability, extensibility, and the ability to write more generic and flexible code.</a:t>
            </a:r>
          </a:p>
          <a:p>
            <a:r>
              <a:rPr lang="en-US" sz="2000" dirty="0"/>
              <a:t>Polymorphism helps in achieving loosely coupled code, where objects can be interchanged easily without affecting the overall functionality of the program.</a:t>
            </a:r>
          </a:p>
          <a:p>
            <a:r>
              <a:rPr lang="en-US" sz="2000" dirty="0"/>
              <a:t>By utilizing polymorphism, we can write code that is more adaptable and can handle a wider range of scenarios.</a:t>
            </a:r>
          </a:p>
        </p:txBody>
      </p:sp>
      <p:sp>
        <p:nvSpPr>
          <p:cNvPr id="4" name="Slide Number Placeholder 3">
            <a:extLst>
              <a:ext uri="{FF2B5EF4-FFF2-40B4-BE49-F238E27FC236}">
                <a16:creationId xmlns:a16="http://schemas.microsoft.com/office/drawing/2014/main" id="{1146AB4E-CAF4-6BAF-0E16-0AD0A35083E8}"/>
              </a:ext>
            </a:extLst>
          </p:cNvPr>
          <p:cNvSpPr>
            <a:spLocks noGrp="1"/>
          </p:cNvSpPr>
          <p:nvPr>
            <p:ph type="sldNum" sz="quarter" idx="12"/>
          </p:nvPr>
        </p:nvSpPr>
        <p:spPr/>
        <p:txBody>
          <a:bodyPr/>
          <a:lstStyle/>
          <a:p>
            <a:fld id="{5D5576CE-73EB-EC46-BE68-51DD6BBCD28D}" type="slidenum">
              <a:rPr lang="en-JP" smtClean="0"/>
              <a:t>32</a:t>
            </a:fld>
            <a:endParaRPr lang="en-JP"/>
          </a:p>
        </p:txBody>
      </p:sp>
      <p:sp>
        <p:nvSpPr>
          <p:cNvPr id="6" name="TextBox 5">
            <a:extLst>
              <a:ext uri="{FF2B5EF4-FFF2-40B4-BE49-F238E27FC236}">
                <a16:creationId xmlns:a16="http://schemas.microsoft.com/office/drawing/2014/main" id="{F6C5358E-9744-0AF7-A8ED-1B93BE363106}"/>
              </a:ext>
            </a:extLst>
          </p:cNvPr>
          <p:cNvSpPr txBox="1"/>
          <p:nvPr/>
        </p:nvSpPr>
        <p:spPr>
          <a:xfrm>
            <a:off x="9200718" y="6171684"/>
            <a:ext cx="87716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DEMO</a:t>
            </a:r>
          </a:p>
        </p:txBody>
      </p:sp>
    </p:spTree>
    <p:extLst>
      <p:ext uri="{BB962C8B-B14F-4D97-AF65-F5344CB8AC3E}">
        <p14:creationId xmlns:p14="http://schemas.microsoft.com/office/powerpoint/2010/main" val="3244357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エラーの警告が出たスマホ・タブレットのイラスト">
            <a:extLst>
              <a:ext uri="{FF2B5EF4-FFF2-40B4-BE49-F238E27FC236}">
                <a16:creationId xmlns:a16="http://schemas.microsoft.com/office/drawing/2014/main" id="{90C46E50-CF38-C397-BC7B-56CCDF5960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0885"/>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4405D0-65B6-5161-FACF-51566272C1FB}"/>
              </a:ext>
            </a:extLst>
          </p:cNvPr>
          <p:cNvSpPr>
            <a:spLocks noGrp="1"/>
          </p:cNvSpPr>
          <p:nvPr>
            <p:ph type="title"/>
          </p:nvPr>
        </p:nvSpPr>
        <p:spPr>
          <a:xfrm>
            <a:off x="477981" y="1122363"/>
            <a:ext cx="5177384" cy="3204134"/>
          </a:xfrm>
        </p:spPr>
        <p:txBody>
          <a:bodyPr vert="horz" lIns="91440" tIns="45720" rIns="91440" bIns="45720" rtlCol="0" anchor="b">
            <a:normAutofit/>
          </a:bodyPr>
          <a:lstStyle/>
          <a:p>
            <a:r>
              <a:rPr lang="en-US" sz="4800" dirty="0"/>
              <a:t>Error handling and exceptions in PHP</a:t>
            </a: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E7164F30-727C-8875-42B1-5469F1697A9C}"/>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5D5576CE-73EB-EC46-BE68-51DD6BBCD28D}" type="slidenum">
              <a:rPr lang="en-US">
                <a:solidFill>
                  <a:schemeClr val="bg1"/>
                </a:solidFill>
                <a:latin typeface="Calibri" panose="020F0502020204030204"/>
              </a:rPr>
              <a:pPr>
                <a:spcAft>
                  <a:spcPts val="600"/>
                </a:spcAft>
                <a:defRPr/>
              </a:pPr>
              <a:t>33</a:t>
            </a:fld>
            <a:endParaRPr lang="en-US">
              <a:solidFill>
                <a:schemeClr val="bg1"/>
              </a:solidFill>
              <a:latin typeface="Calibri" panose="020F0502020204030204"/>
            </a:endParaRPr>
          </a:p>
        </p:txBody>
      </p:sp>
    </p:spTree>
    <p:extLst>
      <p:ext uri="{BB962C8B-B14F-4D97-AF65-F5344CB8AC3E}">
        <p14:creationId xmlns:p14="http://schemas.microsoft.com/office/powerpoint/2010/main" val="4065952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47295-BB9B-4882-6BBD-E5BB3D9EDF53}"/>
              </a:ext>
            </a:extLst>
          </p:cNvPr>
          <p:cNvSpPr>
            <a:spLocks noGrp="1"/>
          </p:cNvSpPr>
          <p:nvPr>
            <p:ph type="title"/>
          </p:nvPr>
        </p:nvSpPr>
        <p:spPr/>
        <p:txBody>
          <a:bodyPr/>
          <a:lstStyle/>
          <a:p>
            <a:r>
              <a:rPr lang="en-US" dirty="0"/>
              <a:t>Error and error handling</a:t>
            </a:r>
          </a:p>
        </p:txBody>
      </p:sp>
      <p:sp>
        <p:nvSpPr>
          <p:cNvPr id="3" name="Content Placeholder 2">
            <a:extLst>
              <a:ext uri="{FF2B5EF4-FFF2-40B4-BE49-F238E27FC236}">
                <a16:creationId xmlns:a16="http://schemas.microsoft.com/office/drawing/2014/main" id="{051889A8-6C10-1265-1E2B-76703C037026}"/>
              </a:ext>
            </a:extLst>
          </p:cNvPr>
          <p:cNvSpPr>
            <a:spLocks noGrp="1"/>
          </p:cNvSpPr>
          <p:nvPr>
            <p:ph idx="1"/>
          </p:nvPr>
        </p:nvSpPr>
        <p:spPr/>
        <p:txBody>
          <a:bodyPr/>
          <a:lstStyle/>
          <a:p>
            <a:r>
              <a:rPr lang="en-US" dirty="0"/>
              <a:t>An error refers to something that has been done incorrectly or wrongly, or something that should not have been done.</a:t>
            </a:r>
          </a:p>
          <a:p>
            <a:r>
              <a:rPr lang="en-US" dirty="0"/>
              <a:t>Error handling is the process of detecting and managing errors that occur in our program, taking appropriate action to prevent unforeseen consequences.</a:t>
            </a:r>
          </a:p>
        </p:txBody>
      </p:sp>
      <p:sp>
        <p:nvSpPr>
          <p:cNvPr id="4" name="Slide Number Placeholder 3">
            <a:extLst>
              <a:ext uri="{FF2B5EF4-FFF2-40B4-BE49-F238E27FC236}">
                <a16:creationId xmlns:a16="http://schemas.microsoft.com/office/drawing/2014/main" id="{9B1F0921-A870-7840-42A0-B70D8BC38F07}"/>
              </a:ext>
            </a:extLst>
          </p:cNvPr>
          <p:cNvSpPr>
            <a:spLocks noGrp="1"/>
          </p:cNvSpPr>
          <p:nvPr>
            <p:ph type="sldNum" sz="quarter" idx="12"/>
          </p:nvPr>
        </p:nvSpPr>
        <p:spPr/>
        <p:txBody>
          <a:bodyPr/>
          <a:lstStyle/>
          <a:p>
            <a:fld id="{5D5576CE-73EB-EC46-BE68-51DD6BBCD28D}" type="slidenum">
              <a:rPr lang="en-JP" smtClean="0"/>
              <a:t>34</a:t>
            </a:fld>
            <a:endParaRPr lang="en-JP"/>
          </a:p>
        </p:txBody>
      </p:sp>
    </p:spTree>
    <p:extLst>
      <p:ext uri="{BB962C8B-B14F-4D97-AF65-F5344CB8AC3E}">
        <p14:creationId xmlns:p14="http://schemas.microsoft.com/office/powerpoint/2010/main" val="3853303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F95DA-7611-85E0-2540-DB4C54B80339}"/>
              </a:ext>
            </a:extLst>
          </p:cNvPr>
          <p:cNvSpPr>
            <a:spLocks noGrp="1"/>
          </p:cNvSpPr>
          <p:nvPr>
            <p:ph type="title"/>
          </p:nvPr>
        </p:nvSpPr>
        <p:spPr/>
        <p:txBody>
          <a:bodyPr/>
          <a:lstStyle/>
          <a:p>
            <a:r>
              <a:rPr lang="en-US" dirty="0"/>
              <a:t>Error handling in PHP</a:t>
            </a:r>
          </a:p>
        </p:txBody>
      </p:sp>
      <p:sp>
        <p:nvSpPr>
          <p:cNvPr id="3" name="Content Placeholder 2">
            <a:extLst>
              <a:ext uri="{FF2B5EF4-FFF2-40B4-BE49-F238E27FC236}">
                <a16:creationId xmlns:a16="http://schemas.microsoft.com/office/drawing/2014/main" id="{B1832574-8A0A-3003-AF26-A65763D4EE11}"/>
              </a:ext>
            </a:extLst>
          </p:cNvPr>
          <p:cNvSpPr>
            <a:spLocks noGrp="1"/>
          </p:cNvSpPr>
          <p:nvPr>
            <p:ph idx="1"/>
          </p:nvPr>
        </p:nvSpPr>
        <p:spPr/>
        <p:txBody>
          <a:bodyPr>
            <a:normAutofit fontScale="92500" lnSpcReduction="10000"/>
          </a:bodyPr>
          <a:lstStyle/>
          <a:p>
            <a:r>
              <a:rPr lang="en-US" dirty="0"/>
              <a:t>Identifying and capturing errors that arise during the execution of a PHP script.</a:t>
            </a:r>
          </a:p>
          <a:p>
            <a:r>
              <a:rPr lang="en-US" dirty="0"/>
              <a:t>Taking necessary measures to handle those errors and prevent them from causing unexpected issues or disruptions.</a:t>
            </a:r>
          </a:p>
          <a:p>
            <a:r>
              <a:rPr lang="en-US" dirty="0"/>
              <a:t>This can include displaying informative error messages to the user, logging errors for debugging purposes, or gracefully recovering from errors to ensure the program continues running smoothly.</a:t>
            </a:r>
          </a:p>
          <a:p>
            <a:r>
              <a:rPr lang="en-US" dirty="0"/>
              <a:t>Effective error handling is essential for creating robust and reliable PHP applications, as it helps in identifying and resolving issues promptly, improving user experience, and preventing potential problems from escalating.</a:t>
            </a:r>
          </a:p>
        </p:txBody>
      </p:sp>
      <p:sp>
        <p:nvSpPr>
          <p:cNvPr id="4" name="Slide Number Placeholder 3">
            <a:extLst>
              <a:ext uri="{FF2B5EF4-FFF2-40B4-BE49-F238E27FC236}">
                <a16:creationId xmlns:a16="http://schemas.microsoft.com/office/drawing/2014/main" id="{F0A451AB-BBED-F269-8090-AF095B7CCB47}"/>
              </a:ext>
            </a:extLst>
          </p:cNvPr>
          <p:cNvSpPr>
            <a:spLocks noGrp="1"/>
          </p:cNvSpPr>
          <p:nvPr>
            <p:ph type="sldNum" sz="quarter" idx="12"/>
          </p:nvPr>
        </p:nvSpPr>
        <p:spPr/>
        <p:txBody>
          <a:bodyPr/>
          <a:lstStyle/>
          <a:p>
            <a:fld id="{5D5576CE-73EB-EC46-BE68-51DD6BBCD28D}" type="slidenum">
              <a:rPr lang="en-JP" smtClean="0"/>
              <a:t>35</a:t>
            </a:fld>
            <a:endParaRPr lang="en-JP"/>
          </a:p>
        </p:txBody>
      </p:sp>
    </p:spTree>
    <p:extLst>
      <p:ext uri="{BB962C8B-B14F-4D97-AF65-F5344CB8AC3E}">
        <p14:creationId xmlns:p14="http://schemas.microsoft.com/office/powerpoint/2010/main" val="389010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F512-5704-C40D-A52C-6AC0D5306487}"/>
              </a:ext>
            </a:extLst>
          </p:cNvPr>
          <p:cNvSpPr>
            <a:spLocks noGrp="1"/>
          </p:cNvSpPr>
          <p:nvPr>
            <p:ph type="title"/>
          </p:nvPr>
        </p:nvSpPr>
        <p:spPr/>
        <p:txBody>
          <a:bodyPr/>
          <a:lstStyle/>
          <a:p>
            <a:r>
              <a:rPr lang="en-US" dirty="0"/>
              <a:t>Errors in PHP</a:t>
            </a:r>
          </a:p>
        </p:txBody>
      </p:sp>
      <p:sp>
        <p:nvSpPr>
          <p:cNvPr id="3" name="Content Placeholder 2">
            <a:extLst>
              <a:ext uri="{FF2B5EF4-FFF2-40B4-BE49-F238E27FC236}">
                <a16:creationId xmlns:a16="http://schemas.microsoft.com/office/drawing/2014/main" id="{088454C2-987C-4931-FAB3-F201CB9EE221}"/>
              </a:ext>
            </a:extLst>
          </p:cNvPr>
          <p:cNvSpPr>
            <a:spLocks noGrp="1"/>
          </p:cNvSpPr>
          <p:nvPr>
            <p:ph idx="1"/>
          </p:nvPr>
        </p:nvSpPr>
        <p:spPr/>
        <p:txBody>
          <a:bodyPr>
            <a:normAutofit fontScale="85000" lnSpcReduction="20000"/>
          </a:bodyPr>
          <a:lstStyle/>
          <a:p>
            <a:r>
              <a:rPr lang="en-US" dirty="0"/>
              <a:t>PHP errors occur during the execution of a PHP script and can be caused by syntax errors, runtime issues, or logical mistakes.</a:t>
            </a:r>
          </a:p>
          <a:p>
            <a:pPr lvl="1"/>
            <a:r>
              <a:rPr lang="en-US" dirty="0"/>
              <a:t>Syntax errors are violations of PHP's syntax rules and can include missing semicolons, incorrect function names, or mismatched brackets.</a:t>
            </a:r>
          </a:p>
          <a:p>
            <a:pPr lvl="1"/>
            <a:r>
              <a:rPr lang="en-US" dirty="0"/>
              <a:t>Runtime errors occur during script execution and can be caused by accessing undefined variables, calling undefined functions, or division by zero.</a:t>
            </a:r>
          </a:p>
          <a:p>
            <a:pPr lvl="1"/>
            <a:r>
              <a:rPr lang="en-US" dirty="0"/>
              <a:t>Logic errors are design or implementation mistakes that lead to incorrect program behavior.</a:t>
            </a:r>
          </a:p>
          <a:p>
            <a:pPr lvl="1"/>
            <a:r>
              <a:rPr lang="en-US" dirty="0"/>
              <a:t>Fatal errors are severe errors that halt the script execution, such as memory exhaustion or calling undefined functions.</a:t>
            </a:r>
          </a:p>
          <a:p>
            <a:pPr lvl="1"/>
            <a:r>
              <a:rPr lang="en-US" dirty="0"/>
              <a:t>Warnings and notices are non-fatal errors that indicate potential issues or provide informational messages.</a:t>
            </a:r>
          </a:p>
          <a:p>
            <a:r>
              <a:rPr lang="en-US" dirty="0"/>
              <a:t>Proper error handling techniques, such as try-catch blocks, error reporting settings, or logging errors, help identify and resolve issues in PHP applications.</a:t>
            </a:r>
          </a:p>
        </p:txBody>
      </p:sp>
      <p:sp>
        <p:nvSpPr>
          <p:cNvPr id="4" name="Slide Number Placeholder 3">
            <a:extLst>
              <a:ext uri="{FF2B5EF4-FFF2-40B4-BE49-F238E27FC236}">
                <a16:creationId xmlns:a16="http://schemas.microsoft.com/office/drawing/2014/main" id="{CFA10754-EC28-65C8-1C89-CA7400F7ED96}"/>
              </a:ext>
            </a:extLst>
          </p:cNvPr>
          <p:cNvSpPr>
            <a:spLocks noGrp="1"/>
          </p:cNvSpPr>
          <p:nvPr>
            <p:ph type="sldNum" sz="quarter" idx="12"/>
          </p:nvPr>
        </p:nvSpPr>
        <p:spPr/>
        <p:txBody>
          <a:bodyPr/>
          <a:lstStyle/>
          <a:p>
            <a:fld id="{5D5576CE-73EB-EC46-BE68-51DD6BBCD28D}" type="slidenum">
              <a:rPr lang="en-JP" smtClean="0"/>
              <a:t>36</a:t>
            </a:fld>
            <a:endParaRPr lang="en-JP"/>
          </a:p>
        </p:txBody>
      </p:sp>
    </p:spTree>
    <p:extLst>
      <p:ext uri="{BB962C8B-B14F-4D97-AF65-F5344CB8AC3E}">
        <p14:creationId xmlns:p14="http://schemas.microsoft.com/office/powerpoint/2010/main" val="1632577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9C69-9369-3108-804C-08EFAFA56E8E}"/>
              </a:ext>
            </a:extLst>
          </p:cNvPr>
          <p:cNvSpPr>
            <a:spLocks noGrp="1"/>
          </p:cNvSpPr>
          <p:nvPr>
            <p:ph type="title"/>
          </p:nvPr>
        </p:nvSpPr>
        <p:spPr/>
        <p:txBody>
          <a:bodyPr>
            <a:normAutofit/>
          </a:bodyPr>
          <a:lstStyle/>
          <a:p>
            <a:r>
              <a:rPr lang="en-US" b="1" dirty="0">
                <a:solidFill>
                  <a:schemeClr val="accent1"/>
                </a:solidFill>
                <a:latin typeface="JetBrains Mono" panose="02000009000000000000" pitchFamily="49" charset="0"/>
                <a:ea typeface="+mn-ea"/>
                <a:cs typeface="JetBrains Mono" panose="02000009000000000000" pitchFamily="49" charset="0"/>
              </a:rPr>
              <a:t>Die()</a:t>
            </a:r>
            <a:r>
              <a:rPr lang="en-US" dirty="0"/>
              <a:t> function</a:t>
            </a:r>
          </a:p>
        </p:txBody>
      </p:sp>
      <p:sp>
        <p:nvSpPr>
          <p:cNvPr id="3" name="Content Placeholder 2">
            <a:extLst>
              <a:ext uri="{FF2B5EF4-FFF2-40B4-BE49-F238E27FC236}">
                <a16:creationId xmlns:a16="http://schemas.microsoft.com/office/drawing/2014/main" id="{1C60A087-BB0B-3B8F-508E-81C780009BC4}"/>
              </a:ext>
            </a:extLst>
          </p:cNvPr>
          <p:cNvSpPr>
            <a:spLocks noGrp="1"/>
          </p:cNvSpPr>
          <p:nvPr>
            <p:ph idx="1"/>
          </p:nvPr>
        </p:nvSpPr>
        <p:spPr/>
        <p:txBody>
          <a:bodyPr>
            <a:normAutofit/>
          </a:bodyPr>
          <a:lstStyle/>
          <a:p>
            <a:r>
              <a:rPr lang="en-US" sz="2400" dirty="0"/>
              <a:t>The </a:t>
            </a:r>
            <a:r>
              <a:rPr lang="en-US" sz="2400" b="1" dirty="0">
                <a:solidFill>
                  <a:schemeClr val="accent1"/>
                </a:solidFill>
                <a:latin typeface="JetBrains Mono" panose="02000009000000000000" pitchFamily="49" charset="0"/>
                <a:cs typeface="JetBrains Mono" panose="02000009000000000000" pitchFamily="49" charset="0"/>
              </a:rPr>
              <a:t>die() </a:t>
            </a:r>
            <a:r>
              <a:rPr lang="en-US" sz="2400" dirty="0"/>
              <a:t>function is equivalent to the </a:t>
            </a:r>
            <a:r>
              <a:rPr lang="en-US" sz="2400" b="1" dirty="0">
                <a:solidFill>
                  <a:schemeClr val="accent1"/>
                </a:solidFill>
                <a:latin typeface="JetBrains Mono" panose="02000009000000000000" pitchFamily="49" charset="0"/>
                <a:cs typeface="JetBrains Mono" panose="02000009000000000000" pitchFamily="49" charset="0"/>
              </a:rPr>
              <a:t>exit()</a:t>
            </a:r>
            <a:r>
              <a:rPr lang="en-US" sz="2400" dirty="0"/>
              <a:t> function, and they both serve the same purpose.</a:t>
            </a:r>
          </a:p>
        </p:txBody>
      </p:sp>
      <p:sp>
        <p:nvSpPr>
          <p:cNvPr id="4" name="Slide Number Placeholder 3">
            <a:extLst>
              <a:ext uri="{FF2B5EF4-FFF2-40B4-BE49-F238E27FC236}">
                <a16:creationId xmlns:a16="http://schemas.microsoft.com/office/drawing/2014/main" id="{8D15705E-0205-5BDD-2763-F8AB88FA45DC}"/>
              </a:ext>
            </a:extLst>
          </p:cNvPr>
          <p:cNvSpPr>
            <a:spLocks noGrp="1"/>
          </p:cNvSpPr>
          <p:nvPr>
            <p:ph type="sldNum" sz="quarter" idx="12"/>
          </p:nvPr>
        </p:nvSpPr>
        <p:spPr/>
        <p:txBody>
          <a:bodyPr/>
          <a:lstStyle/>
          <a:p>
            <a:fld id="{5D5576CE-73EB-EC46-BE68-51DD6BBCD28D}" type="slidenum">
              <a:rPr lang="en-JP" smtClean="0"/>
              <a:t>37</a:t>
            </a:fld>
            <a:endParaRPr lang="en-JP"/>
          </a:p>
        </p:txBody>
      </p:sp>
      <p:sp>
        <p:nvSpPr>
          <p:cNvPr id="6" name="TextBox 5">
            <a:extLst>
              <a:ext uri="{FF2B5EF4-FFF2-40B4-BE49-F238E27FC236}">
                <a16:creationId xmlns:a16="http://schemas.microsoft.com/office/drawing/2014/main" id="{BB7886E5-2237-94FD-A751-B3613EBF8110}"/>
              </a:ext>
            </a:extLst>
          </p:cNvPr>
          <p:cNvSpPr txBox="1"/>
          <p:nvPr/>
        </p:nvSpPr>
        <p:spPr>
          <a:xfrm>
            <a:off x="1295400" y="3037642"/>
            <a:ext cx="5349240" cy="3139321"/>
          </a:xfrm>
          <a:prstGeom prst="rect">
            <a:avLst/>
          </a:prstGeom>
          <a:solidFill>
            <a:schemeClr val="bg1">
              <a:lumMod val="95000"/>
            </a:schemeClr>
          </a:solidFill>
          <a:ln w="12700">
            <a:solidFill>
              <a:schemeClr val="tx1"/>
            </a:solidFill>
          </a:ln>
        </p:spPr>
        <p:txBody>
          <a:bodyPr wrap="square">
            <a:spAutoFit/>
          </a:bodyPr>
          <a:lstStyle/>
          <a:p>
            <a:r>
              <a:rPr lang="en-US" b="0" dirty="0">
                <a:solidFill>
                  <a:srgbClr val="001080"/>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br>
              <a:rPr lang="en-US" b="0" dirty="0">
                <a:solidFill>
                  <a:srgbClr val="3B3B3B"/>
                </a:solidFill>
                <a:effectLst/>
                <a:latin typeface="Consolas" panose="020B0609020204030204" pitchFamily="49" charset="0"/>
              </a:rPr>
            </a:b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$number</a:t>
            </a:r>
            <a:r>
              <a:rPr lang="en-US" b="0" dirty="0">
                <a:solidFill>
                  <a:srgbClr val="000000"/>
                </a:solidFill>
                <a:effectLst/>
                <a:latin typeface="Consolas" panose="020B0609020204030204" pitchFamily="49" charset="0"/>
              </a:rPr>
              <a:t> &gt;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 {</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"Number is greater than 5."</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"Number is not greater than 5."</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die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Terminate the script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br>
              <a:rPr lang="en-US" b="0" dirty="0">
                <a:solidFill>
                  <a:srgbClr val="3B3B3B"/>
                </a:solidFill>
                <a:effectLst/>
                <a:latin typeface="Consolas" panose="020B0609020204030204" pitchFamily="49" charset="0"/>
              </a:rPr>
            </a:br>
            <a:r>
              <a:rPr lang="en-US" b="0" dirty="0">
                <a:solidFill>
                  <a:srgbClr val="008000"/>
                </a:solidFill>
                <a:effectLst/>
                <a:latin typeface="Consolas" panose="020B0609020204030204" pitchFamily="49" charset="0"/>
              </a:rPr>
              <a:t>// The code below will not be executed</a:t>
            </a:r>
            <a:endParaRPr lang="en-US" b="0" dirty="0">
              <a:solidFill>
                <a:srgbClr val="3B3B3B"/>
              </a:solidFill>
              <a:effectLst/>
              <a:latin typeface="Consolas" panose="020B0609020204030204" pitchFamily="49" charset="0"/>
            </a:endParaRPr>
          </a:p>
          <a:p>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"This line will not be displayed."</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p:txBody>
      </p:sp>
      <p:sp>
        <p:nvSpPr>
          <p:cNvPr id="8" name="TextBox 7">
            <a:extLst>
              <a:ext uri="{FF2B5EF4-FFF2-40B4-BE49-F238E27FC236}">
                <a16:creationId xmlns:a16="http://schemas.microsoft.com/office/drawing/2014/main" id="{9DD68E15-8E4E-4D58-97DA-1EC37C9B2F6B}"/>
              </a:ext>
            </a:extLst>
          </p:cNvPr>
          <p:cNvSpPr txBox="1"/>
          <p:nvPr/>
        </p:nvSpPr>
        <p:spPr>
          <a:xfrm>
            <a:off x="6812280" y="2992717"/>
            <a:ext cx="5173980" cy="3139321"/>
          </a:xfrm>
          <a:prstGeom prst="rect">
            <a:avLst/>
          </a:prstGeom>
          <a:noFill/>
        </p:spPr>
        <p:txBody>
          <a:bodyPr wrap="square">
            <a:spAutoFit/>
          </a:bodyPr>
          <a:lstStyle/>
          <a:p>
            <a:pPr marL="285750" indent="-285750">
              <a:buFont typeface="Arial" panose="020B0604020202020204" pitchFamily="34" charset="0"/>
              <a:buChar char="•"/>
            </a:pPr>
            <a:r>
              <a:rPr lang="en-US" dirty="0"/>
              <a:t>In the example, if </a:t>
            </a:r>
            <a:r>
              <a:rPr lang="en-US" b="1" dirty="0">
                <a:solidFill>
                  <a:schemeClr val="accent1"/>
                </a:solidFill>
                <a:latin typeface="JetBrains Mono" panose="02000009000000000000" pitchFamily="49" charset="0"/>
                <a:cs typeface="JetBrains Mono" panose="02000009000000000000" pitchFamily="49" charset="0"/>
              </a:rPr>
              <a:t>$number &gt; 5</a:t>
            </a:r>
            <a:r>
              <a:rPr lang="en-US" dirty="0"/>
              <a:t>, it displays </a:t>
            </a:r>
            <a:r>
              <a:rPr lang="en-US" b="1" dirty="0">
                <a:solidFill>
                  <a:schemeClr val="accent1"/>
                </a:solidFill>
                <a:latin typeface="JetBrains Mono" panose="02000009000000000000" pitchFamily="49" charset="0"/>
                <a:cs typeface="JetBrains Mono" panose="02000009000000000000" pitchFamily="49" charset="0"/>
              </a:rPr>
              <a:t>"Number is greater than 5." </a:t>
            </a:r>
          </a:p>
          <a:p>
            <a:pPr marL="285750" indent="-285750">
              <a:buFont typeface="Arial" panose="020B0604020202020204" pitchFamily="34" charset="0"/>
              <a:buChar char="•"/>
            </a:pPr>
            <a:r>
              <a:rPr lang="en-US" dirty="0"/>
              <a:t>Otherwise, it shows </a:t>
            </a:r>
            <a:r>
              <a:rPr lang="en-US" b="1" dirty="0">
                <a:solidFill>
                  <a:schemeClr val="accent1"/>
                </a:solidFill>
                <a:latin typeface="JetBrains Mono" panose="02000009000000000000" pitchFamily="49" charset="0"/>
                <a:cs typeface="JetBrains Mono" panose="02000009000000000000" pitchFamily="49" charset="0"/>
              </a:rPr>
              <a:t>"Number is not greater than 5." </a:t>
            </a:r>
          </a:p>
          <a:p>
            <a:pPr marL="285750" indent="-285750">
              <a:buFont typeface="Arial" panose="020B0604020202020204" pitchFamily="34" charset="0"/>
              <a:buChar char="•"/>
            </a:pPr>
            <a:r>
              <a:rPr lang="en-US" dirty="0"/>
              <a:t>The </a:t>
            </a:r>
            <a:r>
              <a:rPr lang="en-US" b="1" dirty="0">
                <a:solidFill>
                  <a:schemeClr val="accent1"/>
                </a:solidFill>
                <a:latin typeface="JetBrains Mono" panose="02000009000000000000" pitchFamily="49" charset="0"/>
                <a:cs typeface="JetBrains Mono" panose="02000009000000000000" pitchFamily="49" charset="0"/>
              </a:rPr>
              <a:t>die() </a:t>
            </a:r>
            <a:r>
              <a:rPr lang="en-US" dirty="0"/>
              <a:t>function is used to immediately end the script if the condition is false, preventing the execution of subsequent code. </a:t>
            </a:r>
          </a:p>
          <a:p>
            <a:pPr marL="285750" indent="-285750">
              <a:buFont typeface="Arial" panose="020B0604020202020204" pitchFamily="34" charset="0"/>
              <a:buChar char="•"/>
            </a:pPr>
            <a:r>
              <a:rPr lang="en-US" dirty="0"/>
              <a:t>However, </a:t>
            </a:r>
            <a:r>
              <a:rPr lang="en-US" b="1" dirty="0">
                <a:solidFill>
                  <a:schemeClr val="accent1"/>
                </a:solidFill>
                <a:latin typeface="JetBrains Mono" panose="02000009000000000000" pitchFamily="49" charset="0"/>
                <a:cs typeface="JetBrains Mono" panose="02000009000000000000" pitchFamily="49" charset="0"/>
              </a:rPr>
              <a:t>die() </a:t>
            </a:r>
            <a:r>
              <a:rPr lang="en-US" dirty="0"/>
              <a:t>or </a:t>
            </a:r>
            <a:r>
              <a:rPr lang="en-US" b="1" dirty="0">
                <a:solidFill>
                  <a:schemeClr val="accent1"/>
                </a:solidFill>
                <a:latin typeface="JetBrains Mono" panose="02000009000000000000" pitchFamily="49" charset="0"/>
                <a:cs typeface="JetBrains Mono" panose="02000009000000000000" pitchFamily="49" charset="0"/>
              </a:rPr>
              <a:t>exit()</a:t>
            </a:r>
            <a:r>
              <a:rPr lang="en-US" dirty="0"/>
              <a:t> functions should be used carefully for error handling or exceptional situations, as they may hinder proper cleanup or graceful handling.</a:t>
            </a:r>
          </a:p>
        </p:txBody>
      </p:sp>
    </p:spTree>
    <p:extLst>
      <p:ext uri="{BB962C8B-B14F-4D97-AF65-F5344CB8AC3E}">
        <p14:creationId xmlns:p14="http://schemas.microsoft.com/office/powerpoint/2010/main" val="2148221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E2AA-07D3-71A1-CC50-7517C9A4518A}"/>
              </a:ext>
            </a:extLst>
          </p:cNvPr>
          <p:cNvSpPr>
            <a:spLocks noGrp="1"/>
          </p:cNvSpPr>
          <p:nvPr>
            <p:ph type="title"/>
          </p:nvPr>
        </p:nvSpPr>
        <p:spPr/>
        <p:txBody>
          <a:bodyPr/>
          <a:lstStyle/>
          <a:p>
            <a:r>
              <a:rPr lang="en-US" dirty="0"/>
              <a:t>Defining your own custom error handling</a:t>
            </a:r>
          </a:p>
        </p:txBody>
      </p:sp>
      <p:sp>
        <p:nvSpPr>
          <p:cNvPr id="3" name="Content Placeholder 2">
            <a:extLst>
              <a:ext uri="{FF2B5EF4-FFF2-40B4-BE49-F238E27FC236}">
                <a16:creationId xmlns:a16="http://schemas.microsoft.com/office/drawing/2014/main" id="{8D2B7F55-96A8-82B3-D16C-ECD21BE6185A}"/>
              </a:ext>
            </a:extLst>
          </p:cNvPr>
          <p:cNvSpPr>
            <a:spLocks noGrp="1"/>
          </p:cNvSpPr>
          <p:nvPr>
            <p:ph idx="1"/>
          </p:nvPr>
        </p:nvSpPr>
        <p:spPr>
          <a:xfrm>
            <a:off x="838200" y="1825625"/>
            <a:ext cx="11125200" cy="4351338"/>
          </a:xfrm>
        </p:spPr>
        <p:txBody>
          <a:bodyPr>
            <a:noAutofit/>
          </a:bodyPr>
          <a:lstStyle/>
          <a:p>
            <a:r>
              <a:rPr lang="en-US" sz="2400" b="1" dirty="0" err="1">
                <a:solidFill>
                  <a:schemeClr val="accent1"/>
                </a:solidFill>
                <a:latin typeface="JetBrains Mono" panose="02000009000000000000" pitchFamily="49" charset="0"/>
                <a:cs typeface="JetBrains Mono" panose="02000009000000000000" pitchFamily="49" charset="0"/>
              </a:rPr>
              <a:t>set_error_handler</a:t>
            </a:r>
            <a:r>
              <a:rPr lang="en-US" sz="2400" b="1" dirty="0">
                <a:solidFill>
                  <a:schemeClr val="accent1"/>
                </a:solidFill>
                <a:latin typeface="JetBrains Mono" panose="02000009000000000000" pitchFamily="49" charset="0"/>
                <a:cs typeface="JetBrains Mono" panose="02000009000000000000" pitchFamily="49" charset="0"/>
              </a:rPr>
              <a:t>()</a:t>
            </a:r>
          </a:p>
          <a:p>
            <a:r>
              <a:rPr lang="en-US" sz="2400" dirty="0"/>
              <a:t>Can specify a callback function that will be invoked whenever an error occurs.</a:t>
            </a:r>
          </a:p>
          <a:p>
            <a:pPr marL="514350" indent="-514350">
              <a:buFont typeface="+mj-lt"/>
              <a:buAutoNum type="arabicPeriod"/>
            </a:pPr>
            <a:r>
              <a:rPr lang="en-US" sz="2400" b="1" dirty="0">
                <a:solidFill>
                  <a:schemeClr val="accent5"/>
                </a:solidFill>
              </a:rPr>
              <a:t>Define a custom error handling function:</a:t>
            </a:r>
          </a:p>
          <a:p>
            <a:pPr lvl="1"/>
            <a:r>
              <a:rPr lang="en-US" dirty="0"/>
              <a:t>Create a function that will handle the errors according to your requirements.</a:t>
            </a:r>
          </a:p>
          <a:p>
            <a:pPr lvl="1"/>
            <a:r>
              <a:rPr lang="en-US" dirty="0"/>
              <a:t>The custom error handling function should have a specific format that accepts the error details as parameters.</a:t>
            </a:r>
          </a:p>
          <a:p>
            <a:pPr marL="514350" indent="-514350">
              <a:buFont typeface="+mj-lt"/>
              <a:buAutoNum type="arabicPeriod"/>
            </a:pPr>
            <a:r>
              <a:rPr lang="en-US" sz="2400" b="1" dirty="0">
                <a:solidFill>
                  <a:schemeClr val="accent5"/>
                </a:solidFill>
              </a:rPr>
              <a:t>Register the custom error handling function:</a:t>
            </a:r>
          </a:p>
          <a:p>
            <a:pPr lvl="1"/>
            <a:r>
              <a:rPr lang="en-US" dirty="0"/>
              <a:t>Use the </a:t>
            </a:r>
            <a:r>
              <a:rPr lang="en-US" b="1" dirty="0" err="1">
                <a:solidFill>
                  <a:schemeClr val="accent1"/>
                </a:solidFill>
                <a:latin typeface="JetBrains Mono" panose="02000009000000000000" pitchFamily="49" charset="0"/>
                <a:cs typeface="JetBrains Mono" panose="02000009000000000000" pitchFamily="49" charset="0"/>
              </a:rPr>
              <a:t>set_error_handler</a:t>
            </a:r>
            <a:r>
              <a:rPr lang="en-US" b="1" dirty="0">
                <a:solidFill>
                  <a:schemeClr val="accent1"/>
                </a:solidFill>
                <a:latin typeface="JetBrains Mono" panose="02000009000000000000" pitchFamily="49" charset="0"/>
                <a:cs typeface="JetBrains Mono" panose="02000009000000000000" pitchFamily="49" charset="0"/>
              </a:rPr>
              <a:t>() </a:t>
            </a:r>
            <a:r>
              <a:rPr lang="en-US" dirty="0"/>
              <a:t>function to register your custom error handling function.</a:t>
            </a:r>
          </a:p>
          <a:p>
            <a:pPr lvl="1"/>
            <a:r>
              <a:rPr lang="en-US" dirty="0"/>
              <a:t>This informs PHP to invoke your custom function whenever an error occurs.</a:t>
            </a:r>
          </a:p>
        </p:txBody>
      </p:sp>
      <p:sp>
        <p:nvSpPr>
          <p:cNvPr id="4" name="Slide Number Placeholder 3">
            <a:extLst>
              <a:ext uri="{FF2B5EF4-FFF2-40B4-BE49-F238E27FC236}">
                <a16:creationId xmlns:a16="http://schemas.microsoft.com/office/drawing/2014/main" id="{E093479E-0D63-665A-0B09-7BDD78A20E88}"/>
              </a:ext>
            </a:extLst>
          </p:cNvPr>
          <p:cNvSpPr>
            <a:spLocks noGrp="1"/>
          </p:cNvSpPr>
          <p:nvPr>
            <p:ph type="sldNum" sz="quarter" idx="12"/>
          </p:nvPr>
        </p:nvSpPr>
        <p:spPr/>
        <p:txBody>
          <a:bodyPr/>
          <a:lstStyle/>
          <a:p>
            <a:fld id="{5D5576CE-73EB-EC46-BE68-51DD6BBCD28D}" type="slidenum">
              <a:rPr lang="en-JP" smtClean="0"/>
              <a:t>38</a:t>
            </a:fld>
            <a:endParaRPr lang="en-JP"/>
          </a:p>
        </p:txBody>
      </p:sp>
    </p:spTree>
    <p:extLst>
      <p:ext uri="{BB962C8B-B14F-4D97-AF65-F5344CB8AC3E}">
        <p14:creationId xmlns:p14="http://schemas.microsoft.com/office/powerpoint/2010/main" val="438576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8A9B-1750-4193-AA25-D8EFE96F6CB9}"/>
              </a:ext>
            </a:extLst>
          </p:cNvPr>
          <p:cNvSpPr>
            <a:spLocks noGrp="1"/>
          </p:cNvSpPr>
          <p:nvPr>
            <p:ph type="title"/>
          </p:nvPr>
        </p:nvSpPr>
        <p:spPr/>
        <p:txBody>
          <a:bodyPr/>
          <a:lstStyle/>
          <a:p>
            <a:r>
              <a:rPr lang="en-US" dirty="0"/>
              <a:t>Error parameter</a:t>
            </a:r>
          </a:p>
        </p:txBody>
      </p:sp>
      <p:sp>
        <p:nvSpPr>
          <p:cNvPr id="3" name="Content Placeholder 2">
            <a:extLst>
              <a:ext uri="{FF2B5EF4-FFF2-40B4-BE49-F238E27FC236}">
                <a16:creationId xmlns:a16="http://schemas.microsoft.com/office/drawing/2014/main" id="{2703340C-5E79-B417-9006-0A6307352924}"/>
              </a:ext>
            </a:extLst>
          </p:cNvPr>
          <p:cNvSpPr>
            <a:spLocks noGrp="1"/>
          </p:cNvSpPr>
          <p:nvPr>
            <p:ph idx="1"/>
          </p:nvPr>
        </p:nvSpPr>
        <p:spPr/>
        <p:txBody>
          <a:bodyPr/>
          <a:lstStyle/>
          <a:p>
            <a:r>
              <a:rPr lang="en-US" dirty="0"/>
              <a:t>In PHP 7 and 8, the error parameter refers to an integer value that represents the type of error that has occurred. </a:t>
            </a:r>
          </a:p>
          <a:p>
            <a:r>
              <a:rPr lang="en-US" dirty="0"/>
              <a:t>It is used in error handling functions to identify and handle different types of errors. </a:t>
            </a:r>
          </a:p>
          <a:p>
            <a:r>
              <a:rPr lang="en-US" dirty="0"/>
              <a:t>The error parameter can take on various predefined error constants or user-defined error codes.</a:t>
            </a:r>
          </a:p>
        </p:txBody>
      </p:sp>
      <p:sp>
        <p:nvSpPr>
          <p:cNvPr id="4" name="Slide Number Placeholder 3">
            <a:extLst>
              <a:ext uri="{FF2B5EF4-FFF2-40B4-BE49-F238E27FC236}">
                <a16:creationId xmlns:a16="http://schemas.microsoft.com/office/drawing/2014/main" id="{DEB2336C-37EE-16EA-DC6B-C0ED4CC73104}"/>
              </a:ext>
            </a:extLst>
          </p:cNvPr>
          <p:cNvSpPr>
            <a:spLocks noGrp="1"/>
          </p:cNvSpPr>
          <p:nvPr>
            <p:ph type="sldNum" sz="quarter" idx="12"/>
          </p:nvPr>
        </p:nvSpPr>
        <p:spPr/>
        <p:txBody>
          <a:bodyPr/>
          <a:lstStyle/>
          <a:p>
            <a:fld id="{5D5576CE-73EB-EC46-BE68-51DD6BBCD28D}" type="slidenum">
              <a:rPr lang="en-JP" smtClean="0"/>
              <a:t>39</a:t>
            </a:fld>
            <a:endParaRPr lang="en-JP"/>
          </a:p>
        </p:txBody>
      </p:sp>
    </p:spTree>
    <p:extLst>
      <p:ext uri="{BB962C8B-B14F-4D97-AF65-F5344CB8AC3E}">
        <p14:creationId xmlns:p14="http://schemas.microsoft.com/office/powerpoint/2010/main" val="1727384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9400C-5AA6-0604-D9CE-0B5A7DC1B6AF}"/>
              </a:ext>
            </a:extLst>
          </p:cNvPr>
          <p:cNvSpPr>
            <a:spLocks noGrp="1"/>
          </p:cNvSpPr>
          <p:nvPr>
            <p:ph type="title"/>
          </p:nvPr>
        </p:nvSpPr>
        <p:spPr/>
        <p:txBody>
          <a:bodyPr/>
          <a:lstStyle/>
          <a:p>
            <a:r>
              <a:rPr lang="en-US" dirty="0"/>
              <a:t>String</a:t>
            </a:r>
          </a:p>
        </p:txBody>
      </p:sp>
      <p:sp>
        <p:nvSpPr>
          <p:cNvPr id="3" name="Content Placeholder 2">
            <a:extLst>
              <a:ext uri="{FF2B5EF4-FFF2-40B4-BE49-F238E27FC236}">
                <a16:creationId xmlns:a16="http://schemas.microsoft.com/office/drawing/2014/main" id="{8619D21A-70EC-82EC-4521-FF06914C4388}"/>
              </a:ext>
            </a:extLst>
          </p:cNvPr>
          <p:cNvSpPr>
            <a:spLocks noGrp="1"/>
          </p:cNvSpPr>
          <p:nvPr>
            <p:ph idx="1"/>
          </p:nvPr>
        </p:nvSpPr>
        <p:spPr/>
        <p:txBody>
          <a:bodyPr>
            <a:normAutofit/>
          </a:bodyPr>
          <a:lstStyle/>
          <a:p>
            <a:r>
              <a:rPr lang="en-US" sz="2400" dirty="0"/>
              <a:t>In PHP, a string is a data type that represents a sequence of characters. It is used to store and manipulate textual data. Strings can contain letters, numbers, symbols, and special characters.</a:t>
            </a:r>
          </a:p>
          <a:p>
            <a:endParaRPr lang="en-US" sz="2400" dirty="0"/>
          </a:p>
          <a:p>
            <a:r>
              <a:rPr lang="en-US" sz="2400" dirty="0"/>
              <a:t>In PHP, strings can be defined using single quotes </a:t>
            </a:r>
            <a:r>
              <a:rPr lang="en-US" sz="2400" b="1" dirty="0">
                <a:solidFill>
                  <a:schemeClr val="accent1"/>
                </a:solidFill>
                <a:latin typeface="JetBrains Mono" panose="02000009000000000000" pitchFamily="49" charset="0"/>
                <a:cs typeface="JetBrains Mono" panose="02000009000000000000" pitchFamily="49" charset="0"/>
              </a:rPr>
              <a:t>'..' </a:t>
            </a:r>
            <a:r>
              <a:rPr lang="en-US" sz="2400" dirty="0"/>
              <a:t>or double quotes </a:t>
            </a:r>
            <a:r>
              <a:rPr lang="en-US" sz="2400" b="1" dirty="0">
                <a:solidFill>
                  <a:schemeClr val="accent1"/>
                </a:solidFill>
                <a:latin typeface="JetBrains Mono" panose="02000009000000000000" pitchFamily="49" charset="0"/>
                <a:cs typeface="JetBrains Mono" panose="02000009000000000000" pitchFamily="49" charset="0"/>
              </a:rPr>
              <a:t>”... ”</a:t>
            </a:r>
            <a:r>
              <a:rPr lang="en-US" sz="2400" dirty="0"/>
              <a:t> For example:</a:t>
            </a:r>
          </a:p>
          <a:p>
            <a:endParaRPr lang="en-US" sz="2400" dirty="0"/>
          </a:p>
          <a:p>
            <a:endParaRPr lang="en-US" sz="2400" dirty="0"/>
          </a:p>
          <a:p>
            <a:r>
              <a:rPr lang="en-US" sz="2400" dirty="0"/>
              <a:t>Strings can also be assigned to variables, making them dynamic. For example:</a:t>
            </a:r>
          </a:p>
        </p:txBody>
      </p:sp>
      <p:sp>
        <p:nvSpPr>
          <p:cNvPr id="4" name="Slide Number Placeholder 3">
            <a:extLst>
              <a:ext uri="{FF2B5EF4-FFF2-40B4-BE49-F238E27FC236}">
                <a16:creationId xmlns:a16="http://schemas.microsoft.com/office/drawing/2014/main" id="{E7D8E052-8FFB-753C-A7FA-624686AA602D}"/>
              </a:ext>
            </a:extLst>
          </p:cNvPr>
          <p:cNvSpPr>
            <a:spLocks noGrp="1"/>
          </p:cNvSpPr>
          <p:nvPr>
            <p:ph type="sldNum" sz="quarter" idx="12"/>
          </p:nvPr>
        </p:nvSpPr>
        <p:spPr/>
        <p:txBody>
          <a:bodyPr/>
          <a:lstStyle/>
          <a:p>
            <a:fld id="{5D5576CE-73EB-EC46-BE68-51DD6BBCD28D}" type="slidenum">
              <a:rPr lang="en-JP" smtClean="0"/>
              <a:t>4</a:t>
            </a:fld>
            <a:endParaRPr lang="en-JP"/>
          </a:p>
        </p:txBody>
      </p:sp>
      <p:sp>
        <p:nvSpPr>
          <p:cNvPr id="6" name="TextBox 5">
            <a:extLst>
              <a:ext uri="{FF2B5EF4-FFF2-40B4-BE49-F238E27FC236}">
                <a16:creationId xmlns:a16="http://schemas.microsoft.com/office/drawing/2014/main" id="{EB413CE3-735A-8284-D3F8-25F21CBBFF26}"/>
              </a:ext>
            </a:extLst>
          </p:cNvPr>
          <p:cNvSpPr txBox="1"/>
          <p:nvPr/>
        </p:nvSpPr>
        <p:spPr>
          <a:xfrm>
            <a:off x="4278873" y="4139751"/>
            <a:ext cx="3817620" cy="646331"/>
          </a:xfrm>
          <a:prstGeom prst="rect">
            <a:avLst/>
          </a:prstGeom>
          <a:solidFill>
            <a:schemeClr val="bg1">
              <a:lumMod val="95000"/>
            </a:schemeClr>
          </a:solidFill>
          <a:ln w="12700">
            <a:solidFill>
              <a:schemeClr val="tx1"/>
            </a:solidFill>
          </a:ln>
        </p:spPr>
        <p:txBody>
          <a:bodyPr wrap="square">
            <a:spAutoFit/>
          </a:bodyPr>
          <a:lstStyle/>
          <a:p>
            <a:r>
              <a:rPr lang="en-US" b="0" dirty="0">
                <a:solidFill>
                  <a:srgbClr val="001080"/>
                </a:solidFill>
                <a:effectLst/>
                <a:latin typeface="Consolas" panose="020B0609020204030204" pitchFamily="49" charset="0"/>
              </a:rPr>
              <a:t>$string1</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'Hello World'</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1080"/>
                </a:solidFill>
                <a:effectLst/>
                <a:latin typeface="Consolas" panose="020B0609020204030204" pitchFamily="49" charset="0"/>
              </a:rPr>
              <a:t>$string2</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"I am a string"</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p:txBody>
      </p:sp>
      <p:sp>
        <p:nvSpPr>
          <p:cNvPr id="8" name="TextBox 7">
            <a:extLst>
              <a:ext uri="{FF2B5EF4-FFF2-40B4-BE49-F238E27FC236}">
                <a16:creationId xmlns:a16="http://schemas.microsoft.com/office/drawing/2014/main" id="{708E830B-51B2-F2D0-252F-11427D005DED}"/>
              </a:ext>
            </a:extLst>
          </p:cNvPr>
          <p:cNvSpPr txBox="1"/>
          <p:nvPr/>
        </p:nvSpPr>
        <p:spPr>
          <a:xfrm>
            <a:off x="4312920" y="5846544"/>
            <a:ext cx="3977640" cy="646331"/>
          </a:xfrm>
          <a:prstGeom prst="rect">
            <a:avLst/>
          </a:prstGeom>
          <a:solidFill>
            <a:schemeClr val="bg1">
              <a:lumMod val="95000"/>
            </a:schemeClr>
          </a:solidFill>
          <a:ln w="12700">
            <a:solidFill>
              <a:schemeClr val="tx1"/>
            </a:solidFill>
          </a:ln>
        </p:spPr>
        <p:txBody>
          <a:bodyPr wrap="square">
            <a:spAutoFit/>
          </a:bodyPr>
          <a:lstStyle/>
          <a:p>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"John"</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1080"/>
                </a:solidFill>
                <a:effectLst/>
                <a:latin typeface="Consolas" panose="020B0609020204030204" pitchFamily="49" charset="0"/>
              </a:rPr>
              <a:t>$greeting</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"Hello,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91438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EBAD1-8769-F7CA-000C-E87B4F921700}"/>
              </a:ext>
            </a:extLst>
          </p:cNvPr>
          <p:cNvSpPr>
            <a:spLocks noGrp="1"/>
          </p:cNvSpPr>
          <p:nvPr>
            <p:ph type="title"/>
          </p:nvPr>
        </p:nvSpPr>
        <p:spPr/>
        <p:txBody>
          <a:bodyPr/>
          <a:lstStyle/>
          <a:p>
            <a:r>
              <a:rPr lang="en-US" dirty="0"/>
              <a:t>Error parameter</a:t>
            </a:r>
          </a:p>
        </p:txBody>
      </p:sp>
      <p:sp>
        <p:nvSpPr>
          <p:cNvPr id="3" name="Content Placeholder 2">
            <a:extLst>
              <a:ext uri="{FF2B5EF4-FFF2-40B4-BE49-F238E27FC236}">
                <a16:creationId xmlns:a16="http://schemas.microsoft.com/office/drawing/2014/main" id="{913E1F51-F6C1-3758-E936-947F88EB5A30}"/>
              </a:ext>
            </a:extLst>
          </p:cNvPr>
          <p:cNvSpPr>
            <a:spLocks noGrp="1"/>
          </p:cNvSpPr>
          <p:nvPr>
            <p:ph idx="1"/>
          </p:nvPr>
        </p:nvSpPr>
        <p:spPr/>
        <p:txBody>
          <a:bodyPr>
            <a:normAutofit fontScale="92500" lnSpcReduction="20000"/>
          </a:bodyPr>
          <a:lstStyle/>
          <a:p>
            <a:r>
              <a:rPr lang="en-US" b="1" dirty="0">
                <a:solidFill>
                  <a:schemeClr val="accent1"/>
                </a:solidFill>
                <a:latin typeface="JetBrains Mono" panose="02000009000000000000" pitchFamily="49" charset="0"/>
                <a:cs typeface="JetBrains Mono" panose="02000009000000000000" pitchFamily="49" charset="0"/>
              </a:rPr>
              <a:t>E_ERROR</a:t>
            </a:r>
            <a:r>
              <a:rPr lang="en-US" dirty="0"/>
              <a:t>: Represents fatal errors that can cause script termination.</a:t>
            </a:r>
          </a:p>
          <a:p>
            <a:r>
              <a:rPr lang="en-US" sz="2600" b="1" dirty="0">
                <a:solidFill>
                  <a:schemeClr val="accent1"/>
                </a:solidFill>
                <a:latin typeface="JetBrains Mono" panose="02000009000000000000" pitchFamily="49" charset="0"/>
                <a:cs typeface="JetBrains Mono" panose="02000009000000000000" pitchFamily="49" charset="0"/>
              </a:rPr>
              <a:t>E</a:t>
            </a:r>
            <a:r>
              <a:rPr lang="en-US" b="1" dirty="0">
                <a:solidFill>
                  <a:schemeClr val="accent1"/>
                </a:solidFill>
                <a:latin typeface="JetBrains Mono" panose="02000009000000000000" pitchFamily="49" charset="0"/>
                <a:cs typeface="JetBrains Mono" panose="02000009000000000000" pitchFamily="49" charset="0"/>
              </a:rPr>
              <a:t>_WARNING</a:t>
            </a:r>
            <a:r>
              <a:rPr lang="en-US" dirty="0"/>
              <a:t>: Indicates non-fatal warnings that may affect script execution.</a:t>
            </a:r>
          </a:p>
          <a:p>
            <a:r>
              <a:rPr lang="en-US" sz="2600" b="1" dirty="0">
                <a:solidFill>
                  <a:schemeClr val="accent1"/>
                </a:solidFill>
                <a:latin typeface="JetBrains Mono" panose="02000009000000000000" pitchFamily="49" charset="0"/>
                <a:cs typeface="JetBrains Mono" panose="02000009000000000000" pitchFamily="49" charset="0"/>
              </a:rPr>
              <a:t>E_NOTICE</a:t>
            </a:r>
            <a:r>
              <a:rPr lang="en-US" dirty="0"/>
              <a:t>: Represents informational errors, often related to uninitialized variables or undefined array keys.</a:t>
            </a:r>
          </a:p>
          <a:p>
            <a:r>
              <a:rPr lang="en-US" sz="2600" b="1" dirty="0">
                <a:solidFill>
                  <a:schemeClr val="accent1"/>
                </a:solidFill>
                <a:latin typeface="JetBrains Mono" panose="02000009000000000000" pitchFamily="49" charset="0"/>
                <a:cs typeface="JetBrains Mono" panose="02000009000000000000" pitchFamily="49" charset="0"/>
              </a:rPr>
              <a:t>E_PARSE</a:t>
            </a:r>
            <a:r>
              <a:rPr lang="en-US" dirty="0"/>
              <a:t>: Signifies parse errors that occur during script compilation.</a:t>
            </a:r>
          </a:p>
          <a:p>
            <a:r>
              <a:rPr lang="en-US" sz="2600" b="1" dirty="0">
                <a:solidFill>
                  <a:schemeClr val="accent1"/>
                </a:solidFill>
                <a:latin typeface="JetBrains Mono" panose="02000009000000000000" pitchFamily="49" charset="0"/>
                <a:cs typeface="JetBrains Mono" panose="02000009000000000000" pitchFamily="49" charset="0"/>
              </a:rPr>
              <a:t>E_EXCEPTION</a:t>
            </a:r>
            <a:r>
              <a:rPr lang="en-US" dirty="0"/>
              <a:t>: Indicates exceptions that are thrown when an error condition is encountered.</a:t>
            </a:r>
          </a:p>
          <a:p>
            <a:endParaRPr lang="en-US" dirty="0"/>
          </a:p>
          <a:p>
            <a:r>
              <a:rPr lang="en-US" dirty="0"/>
              <a:t>These are some of the frequently encountered error parameters in PHP websites. Handling these errors appropriately is crucial for maintaining the stability and functionality of the website.</a:t>
            </a:r>
          </a:p>
        </p:txBody>
      </p:sp>
      <p:sp>
        <p:nvSpPr>
          <p:cNvPr id="4" name="Slide Number Placeholder 3">
            <a:extLst>
              <a:ext uri="{FF2B5EF4-FFF2-40B4-BE49-F238E27FC236}">
                <a16:creationId xmlns:a16="http://schemas.microsoft.com/office/drawing/2014/main" id="{4F52FA54-31A9-5F57-DA34-9087D2BDCB8D}"/>
              </a:ext>
            </a:extLst>
          </p:cNvPr>
          <p:cNvSpPr>
            <a:spLocks noGrp="1"/>
          </p:cNvSpPr>
          <p:nvPr>
            <p:ph type="sldNum" sz="quarter" idx="12"/>
          </p:nvPr>
        </p:nvSpPr>
        <p:spPr/>
        <p:txBody>
          <a:bodyPr/>
          <a:lstStyle/>
          <a:p>
            <a:fld id="{5D5576CE-73EB-EC46-BE68-51DD6BBCD28D}" type="slidenum">
              <a:rPr lang="en-JP" smtClean="0"/>
              <a:t>40</a:t>
            </a:fld>
            <a:endParaRPr lang="en-JP"/>
          </a:p>
        </p:txBody>
      </p:sp>
    </p:spTree>
    <p:extLst>
      <p:ext uri="{BB962C8B-B14F-4D97-AF65-F5344CB8AC3E}">
        <p14:creationId xmlns:p14="http://schemas.microsoft.com/office/powerpoint/2010/main" val="402957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BB1C-AD73-5362-ABF4-D67DD0DF621A}"/>
              </a:ext>
            </a:extLst>
          </p:cNvPr>
          <p:cNvSpPr>
            <a:spLocks noGrp="1"/>
          </p:cNvSpPr>
          <p:nvPr>
            <p:ph type="title"/>
          </p:nvPr>
        </p:nvSpPr>
        <p:spPr/>
        <p:txBody>
          <a:bodyPr/>
          <a:lstStyle/>
          <a:p>
            <a:r>
              <a:rPr lang="en-US" dirty="0"/>
              <a:t>Displaying PHP errors</a:t>
            </a:r>
          </a:p>
        </p:txBody>
      </p:sp>
      <p:sp>
        <p:nvSpPr>
          <p:cNvPr id="3" name="Content Placeholder 2">
            <a:extLst>
              <a:ext uri="{FF2B5EF4-FFF2-40B4-BE49-F238E27FC236}">
                <a16:creationId xmlns:a16="http://schemas.microsoft.com/office/drawing/2014/main" id="{EA43ABEE-782A-8597-FDB4-76EEF33D3E17}"/>
              </a:ext>
            </a:extLst>
          </p:cNvPr>
          <p:cNvSpPr>
            <a:spLocks noGrp="1"/>
          </p:cNvSpPr>
          <p:nvPr>
            <p:ph idx="1"/>
          </p:nvPr>
        </p:nvSpPr>
        <p:spPr/>
        <p:txBody>
          <a:bodyPr>
            <a:normAutofit/>
          </a:bodyPr>
          <a:lstStyle/>
          <a:p>
            <a:pPr marL="0" indent="0">
              <a:buNone/>
            </a:pPr>
            <a:r>
              <a:rPr lang="en-US" dirty="0"/>
              <a:t>1. </a:t>
            </a:r>
            <a:r>
              <a:rPr lang="en-US" sz="2400" b="1" dirty="0">
                <a:solidFill>
                  <a:schemeClr val="accent5"/>
                </a:solidFill>
              </a:rPr>
              <a:t>Modify PHP Configuration:</a:t>
            </a:r>
          </a:p>
          <a:p>
            <a:pPr lvl="1"/>
            <a:r>
              <a:rPr lang="en-US" dirty="0"/>
              <a:t>Locate the php.ini file used by your PHP installation.</a:t>
            </a:r>
          </a:p>
          <a:p>
            <a:pPr lvl="1"/>
            <a:r>
              <a:rPr lang="en-US" dirty="0"/>
              <a:t>Find the `</a:t>
            </a:r>
            <a:r>
              <a:rPr lang="en-US" dirty="0" err="1"/>
              <a:t>error_reporting</a:t>
            </a:r>
            <a:r>
              <a:rPr lang="en-US" dirty="0"/>
              <a:t>` directive and set it to the desired error reporting level. For example, `</a:t>
            </a:r>
            <a:r>
              <a:rPr lang="en-US" dirty="0" err="1"/>
              <a:t>error_reporting</a:t>
            </a:r>
            <a:r>
              <a:rPr lang="en-US" dirty="0"/>
              <a:t> = E_ALL` displays all types of errors.</a:t>
            </a:r>
          </a:p>
          <a:p>
            <a:pPr lvl="1"/>
            <a:r>
              <a:rPr lang="en-US" dirty="0"/>
              <a:t>Set the `</a:t>
            </a:r>
            <a:r>
              <a:rPr lang="en-US" dirty="0" err="1"/>
              <a:t>display_errors</a:t>
            </a:r>
            <a:r>
              <a:rPr lang="en-US" dirty="0"/>
              <a:t>` directive to On: `</a:t>
            </a:r>
            <a:r>
              <a:rPr lang="en-US" dirty="0" err="1"/>
              <a:t>display_errors</a:t>
            </a:r>
            <a:r>
              <a:rPr lang="en-US" dirty="0"/>
              <a:t> = On`. This allows errors to be displayed on the screen.</a:t>
            </a:r>
          </a:p>
          <a:p>
            <a:pPr lvl="1"/>
            <a:r>
              <a:rPr lang="en-US" dirty="0"/>
              <a:t>Save the php.ini file and restart the web server for the changes to take effect.</a:t>
            </a:r>
          </a:p>
          <a:p>
            <a:pPr marL="0" indent="0">
              <a:buNone/>
            </a:pPr>
            <a:endParaRPr lang="en-US" dirty="0"/>
          </a:p>
        </p:txBody>
      </p:sp>
      <p:sp>
        <p:nvSpPr>
          <p:cNvPr id="4" name="Slide Number Placeholder 3">
            <a:extLst>
              <a:ext uri="{FF2B5EF4-FFF2-40B4-BE49-F238E27FC236}">
                <a16:creationId xmlns:a16="http://schemas.microsoft.com/office/drawing/2014/main" id="{2A71DFA3-A4A3-3B92-9031-088D4645F01A}"/>
              </a:ext>
            </a:extLst>
          </p:cNvPr>
          <p:cNvSpPr>
            <a:spLocks noGrp="1"/>
          </p:cNvSpPr>
          <p:nvPr>
            <p:ph type="sldNum" sz="quarter" idx="12"/>
          </p:nvPr>
        </p:nvSpPr>
        <p:spPr/>
        <p:txBody>
          <a:bodyPr/>
          <a:lstStyle/>
          <a:p>
            <a:fld id="{5D5576CE-73EB-EC46-BE68-51DD6BBCD28D}" type="slidenum">
              <a:rPr lang="en-JP" smtClean="0"/>
              <a:t>41</a:t>
            </a:fld>
            <a:endParaRPr lang="en-JP"/>
          </a:p>
        </p:txBody>
      </p:sp>
    </p:spTree>
    <p:extLst>
      <p:ext uri="{BB962C8B-B14F-4D97-AF65-F5344CB8AC3E}">
        <p14:creationId xmlns:p14="http://schemas.microsoft.com/office/powerpoint/2010/main" val="37505646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BB1C-AD73-5362-ABF4-D67DD0DF621A}"/>
              </a:ext>
            </a:extLst>
          </p:cNvPr>
          <p:cNvSpPr>
            <a:spLocks noGrp="1"/>
          </p:cNvSpPr>
          <p:nvPr>
            <p:ph type="title"/>
          </p:nvPr>
        </p:nvSpPr>
        <p:spPr/>
        <p:txBody>
          <a:bodyPr/>
          <a:lstStyle/>
          <a:p>
            <a:r>
              <a:rPr lang="en-US" dirty="0"/>
              <a:t>Displaying PHP errors</a:t>
            </a:r>
          </a:p>
        </p:txBody>
      </p:sp>
      <p:sp>
        <p:nvSpPr>
          <p:cNvPr id="3" name="Content Placeholder 2">
            <a:extLst>
              <a:ext uri="{FF2B5EF4-FFF2-40B4-BE49-F238E27FC236}">
                <a16:creationId xmlns:a16="http://schemas.microsoft.com/office/drawing/2014/main" id="{EA43ABEE-782A-8597-FDB4-76EEF33D3E17}"/>
              </a:ext>
            </a:extLst>
          </p:cNvPr>
          <p:cNvSpPr>
            <a:spLocks noGrp="1"/>
          </p:cNvSpPr>
          <p:nvPr>
            <p:ph idx="1"/>
          </p:nvPr>
        </p:nvSpPr>
        <p:spPr/>
        <p:txBody>
          <a:bodyPr>
            <a:normAutofit/>
          </a:bodyPr>
          <a:lstStyle/>
          <a:p>
            <a:pPr marL="0" indent="0">
              <a:buNone/>
            </a:pPr>
            <a:r>
              <a:rPr lang="en-US" dirty="0"/>
              <a:t>2. </a:t>
            </a:r>
            <a:r>
              <a:rPr lang="en-US" sz="2400" b="1" dirty="0">
                <a:solidFill>
                  <a:schemeClr val="accent5"/>
                </a:solidFill>
              </a:rPr>
              <a:t>Use PHP code:</a:t>
            </a:r>
          </a:p>
          <a:p>
            <a:pPr lvl="1"/>
            <a:r>
              <a:rPr lang="en-US" dirty="0"/>
              <a:t>Add the following lines at the beginning of your PHP script to enable error reporting and display errors on the screen:</a:t>
            </a:r>
          </a:p>
        </p:txBody>
      </p:sp>
      <p:sp>
        <p:nvSpPr>
          <p:cNvPr id="4" name="Slide Number Placeholder 3">
            <a:extLst>
              <a:ext uri="{FF2B5EF4-FFF2-40B4-BE49-F238E27FC236}">
                <a16:creationId xmlns:a16="http://schemas.microsoft.com/office/drawing/2014/main" id="{2A71DFA3-A4A3-3B92-9031-088D4645F01A}"/>
              </a:ext>
            </a:extLst>
          </p:cNvPr>
          <p:cNvSpPr>
            <a:spLocks noGrp="1"/>
          </p:cNvSpPr>
          <p:nvPr>
            <p:ph type="sldNum" sz="quarter" idx="12"/>
          </p:nvPr>
        </p:nvSpPr>
        <p:spPr/>
        <p:txBody>
          <a:bodyPr/>
          <a:lstStyle/>
          <a:p>
            <a:fld id="{5D5576CE-73EB-EC46-BE68-51DD6BBCD28D}" type="slidenum">
              <a:rPr lang="en-JP" smtClean="0"/>
              <a:t>42</a:t>
            </a:fld>
            <a:endParaRPr lang="en-JP"/>
          </a:p>
        </p:txBody>
      </p:sp>
      <p:sp>
        <p:nvSpPr>
          <p:cNvPr id="6" name="TextBox 5">
            <a:extLst>
              <a:ext uri="{FF2B5EF4-FFF2-40B4-BE49-F238E27FC236}">
                <a16:creationId xmlns:a16="http://schemas.microsoft.com/office/drawing/2014/main" id="{3B721DDE-56B8-3255-7674-B92C9EE6B45C}"/>
              </a:ext>
            </a:extLst>
          </p:cNvPr>
          <p:cNvSpPr txBox="1"/>
          <p:nvPr/>
        </p:nvSpPr>
        <p:spPr>
          <a:xfrm>
            <a:off x="3832860" y="3356749"/>
            <a:ext cx="3840480" cy="646331"/>
          </a:xfrm>
          <a:prstGeom prst="rect">
            <a:avLst/>
          </a:prstGeom>
          <a:solidFill>
            <a:schemeClr val="bg1">
              <a:lumMod val="95000"/>
            </a:schemeClr>
          </a:solidFill>
          <a:ln w="12700">
            <a:solidFill>
              <a:schemeClr val="tx1"/>
            </a:solidFill>
          </a:ln>
        </p:spPr>
        <p:txBody>
          <a:bodyPr wrap="square">
            <a:spAutoFit/>
          </a:bodyPr>
          <a:lstStyle/>
          <a:p>
            <a:r>
              <a:rPr lang="en-US" b="0" dirty="0" err="1">
                <a:solidFill>
                  <a:srgbClr val="795E26"/>
                </a:solidFill>
                <a:effectLst/>
                <a:latin typeface="Consolas" panose="020B0609020204030204" pitchFamily="49" charset="0"/>
              </a:rPr>
              <a:t>error_reporting</a:t>
            </a:r>
            <a:r>
              <a:rPr lang="en-US" b="0" dirty="0">
                <a:solidFill>
                  <a:srgbClr val="000000"/>
                </a:solidFill>
                <a:effectLst/>
                <a:latin typeface="Consolas" panose="020B0609020204030204" pitchFamily="49" charset="0"/>
              </a:rPr>
              <a:t>(E_ALL);</a:t>
            </a:r>
            <a:endParaRPr lang="en-US" b="0" dirty="0">
              <a:solidFill>
                <a:srgbClr val="3B3B3B"/>
              </a:solidFill>
              <a:effectLst/>
              <a:latin typeface="Consolas" panose="020B0609020204030204" pitchFamily="49" charset="0"/>
            </a:endParaRPr>
          </a:p>
          <a:p>
            <a:r>
              <a:rPr lang="en-US" b="0" dirty="0" err="1">
                <a:solidFill>
                  <a:srgbClr val="795E26"/>
                </a:solidFill>
                <a:effectLst/>
                <a:latin typeface="Consolas" panose="020B0609020204030204" pitchFamily="49" charset="0"/>
              </a:rPr>
              <a:t>ini_set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display_errors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CD8BF82F-F3B5-31BC-4647-45495DE79165}"/>
              </a:ext>
            </a:extLst>
          </p:cNvPr>
          <p:cNvPicPr>
            <a:picLocks noChangeAspect="1"/>
          </p:cNvPicPr>
          <p:nvPr/>
        </p:nvPicPr>
        <p:blipFill>
          <a:blip r:embed="rId2"/>
          <a:stretch>
            <a:fillRect/>
          </a:stretch>
        </p:blipFill>
        <p:spPr>
          <a:xfrm>
            <a:off x="1287780" y="4381843"/>
            <a:ext cx="7033260" cy="1795120"/>
          </a:xfrm>
          <a:prstGeom prst="rect">
            <a:avLst/>
          </a:prstGeom>
        </p:spPr>
      </p:pic>
      <p:sp>
        <p:nvSpPr>
          <p:cNvPr id="9" name="TextBox 8">
            <a:extLst>
              <a:ext uri="{FF2B5EF4-FFF2-40B4-BE49-F238E27FC236}">
                <a16:creationId xmlns:a16="http://schemas.microsoft.com/office/drawing/2014/main" id="{096FF28F-7A3D-6A79-76D8-2EA3F51C0D50}"/>
              </a:ext>
            </a:extLst>
          </p:cNvPr>
          <p:cNvSpPr txBox="1"/>
          <p:nvPr/>
        </p:nvSpPr>
        <p:spPr>
          <a:xfrm>
            <a:off x="1025471" y="6104502"/>
            <a:ext cx="10424649" cy="646331"/>
          </a:xfrm>
          <a:prstGeom prst="rect">
            <a:avLst/>
          </a:prstGeom>
          <a:noFill/>
        </p:spPr>
        <p:txBody>
          <a:bodyPr wrap="none" rtlCol="0">
            <a:spAutoFit/>
          </a:bodyPr>
          <a:lstStyle/>
          <a:p>
            <a:r>
              <a:rPr lang="en-US" dirty="0">
                <a:solidFill>
                  <a:schemeClr val="accent1"/>
                </a:solidFill>
              </a:rPr>
              <a:t>Note: </a:t>
            </a:r>
            <a:r>
              <a:rPr lang="en-US" b="1" dirty="0" err="1">
                <a:solidFill>
                  <a:schemeClr val="accent1"/>
                </a:solidFill>
                <a:latin typeface="JetBrains Mono" panose="02000009000000000000" pitchFamily="49" charset="0"/>
                <a:cs typeface="JetBrains Mono" panose="02000009000000000000" pitchFamily="49" charset="0"/>
              </a:rPr>
              <a:t>display_errors</a:t>
            </a:r>
            <a:r>
              <a:rPr lang="en-US" dirty="0">
                <a:solidFill>
                  <a:schemeClr val="accent1"/>
                </a:solidFill>
              </a:rPr>
              <a:t> will only works so long as that script runs (it cannot have any parse errors).</a:t>
            </a:r>
          </a:p>
          <a:p>
            <a:r>
              <a:rPr lang="en-US" dirty="0">
                <a:solidFill>
                  <a:schemeClr val="accent1"/>
                </a:solidFill>
              </a:rPr>
              <a:t>You need to enable </a:t>
            </a:r>
            <a:r>
              <a:rPr lang="en-US" b="1" dirty="0" err="1">
                <a:solidFill>
                  <a:schemeClr val="accent1"/>
                </a:solidFill>
                <a:latin typeface="JetBrains Mono" panose="02000009000000000000" pitchFamily="49" charset="0"/>
                <a:cs typeface="JetBrains Mono" panose="02000009000000000000" pitchFamily="49" charset="0"/>
              </a:rPr>
              <a:t>display_errors</a:t>
            </a:r>
            <a:r>
              <a:rPr lang="en-US" b="1" dirty="0">
                <a:solidFill>
                  <a:schemeClr val="accent1"/>
                </a:solidFill>
                <a:latin typeface="JetBrains Mono" panose="02000009000000000000" pitchFamily="49" charset="0"/>
                <a:cs typeface="JetBrains Mono" panose="02000009000000000000" pitchFamily="49" charset="0"/>
              </a:rPr>
              <a:t> </a:t>
            </a:r>
            <a:r>
              <a:rPr lang="en-US" dirty="0">
                <a:solidFill>
                  <a:schemeClr val="accent1"/>
                </a:solidFill>
              </a:rPr>
              <a:t>in PHP config file to always see the errors</a:t>
            </a:r>
          </a:p>
        </p:txBody>
      </p:sp>
    </p:spTree>
    <p:extLst>
      <p:ext uri="{BB962C8B-B14F-4D97-AF65-F5344CB8AC3E}">
        <p14:creationId xmlns:p14="http://schemas.microsoft.com/office/powerpoint/2010/main" val="10595026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9DBFC-704D-42D2-84F2-978DA4429E0A}"/>
              </a:ext>
            </a:extLst>
          </p:cNvPr>
          <p:cNvSpPr>
            <a:spLocks noGrp="1"/>
          </p:cNvSpPr>
          <p:nvPr>
            <p:ph type="title"/>
          </p:nvPr>
        </p:nvSpPr>
        <p:spPr/>
        <p:txBody>
          <a:bodyPr/>
          <a:lstStyle/>
          <a:p>
            <a:r>
              <a:rPr lang="en-US" dirty="0"/>
              <a:t>Exceptions handling</a:t>
            </a:r>
          </a:p>
        </p:txBody>
      </p:sp>
      <p:sp>
        <p:nvSpPr>
          <p:cNvPr id="3" name="Content Placeholder 2">
            <a:extLst>
              <a:ext uri="{FF2B5EF4-FFF2-40B4-BE49-F238E27FC236}">
                <a16:creationId xmlns:a16="http://schemas.microsoft.com/office/drawing/2014/main" id="{31E2E7BC-F278-453D-1669-0139FE213037}"/>
              </a:ext>
            </a:extLst>
          </p:cNvPr>
          <p:cNvSpPr>
            <a:spLocks noGrp="1"/>
          </p:cNvSpPr>
          <p:nvPr>
            <p:ph idx="1"/>
          </p:nvPr>
        </p:nvSpPr>
        <p:spPr/>
        <p:txBody>
          <a:bodyPr>
            <a:normAutofit fontScale="85000" lnSpcReduction="10000"/>
          </a:bodyPr>
          <a:lstStyle/>
          <a:p>
            <a:r>
              <a:rPr lang="en-US" dirty="0"/>
              <a:t>Exceptions handling in PHP allows you to handle and manage errors or exceptional situations in a more controlled and structured manner. </a:t>
            </a:r>
          </a:p>
          <a:p>
            <a:r>
              <a:rPr lang="en-US" b="1" dirty="0">
                <a:solidFill>
                  <a:schemeClr val="accent1"/>
                </a:solidFill>
                <a:latin typeface="JetBrains Mono" panose="02000009000000000000" pitchFamily="49" charset="0"/>
                <a:cs typeface="JetBrains Mono" panose="02000009000000000000" pitchFamily="49" charset="0"/>
              </a:rPr>
              <a:t>try</a:t>
            </a:r>
            <a:r>
              <a:rPr lang="en-US" dirty="0"/>
              <a:t>: The try block is used to enclose the code that may potentially throw an exception. It is followed by one or more catch blocks or a finally block.</a:t>
            </a:r>
          </a:p>
          <a:p>
            <a:r>
              <a:rPr lang="en-US" b="1" dirty="0">
                <a:solidFill>
                  <a:schemeClr val="accent1"/>
                </a:solidFill>
                <a:latin typeface="JetBrains Mono" panose="02000009000000000000" pitchFamily="49" charset="0"/>
                <a:cs typeface="JetBrains Mono" panose="02000009000000000000" pitchFamily="49" charset="0"/>
              </a:rPr>
              <a:t>throw</a:t>
            </a:r>
            <a:r>
              <a:rPr lang="en-US" dirty="0"/>
              <a:t>: The throw statement is used to explicitly throw an exception within the try block or within a custom function or method. It allows you to specify and raise custom exceptions or use predefined exception classes.</a:t>
            </a:r>
          </a:p>
          <a:p>
            <a:r>
              <a:rPr lang="en-US" b="1" dirty="0">
                <a:solidFill>
                  <a:schemeClr val="accent1"/>
                </a:solidFill>
                <a:latin typeface="JetBrains Mono" panose="02000009000000000000" pitchFamily="49" charset="0"/>
                <a:cs typeface="JetBrains Mono" panose="02000009000000000000" pitchFamily="49" charset="0"/>
              </a:rPr>
              <a:t>catch</a:t>
            </a:r>
            <a:r>
              <a:rPr lang="en-US" dirty="0"/>
              <a:t>: The catch block is used to catch and handle specific exceptions that are thrown within the try block. It allows you to define code that will be executed when a particular exception occurs. You can have multiple catch blocks to handle different types of exceptions.</a:t>
            </a:r>
          </a:p>
        </p:txBody>
      </p:sp>
      <p:sp>
        <p:nvSpPr>
          <p:cNvPr id="4" name="Slide Number Placeholder 3">
            <a:extLst>
              <a:ext uri="{FF2B5EF4-FFF2-40B4-BE49-F238E27FC236}">
                <a16:creationId xmlns:a16="http://schemas.microsoft.com/office/drawing/2014/main" id="{5CBFC3E7-4293-FBEE-4402-45B03C081534}"/>
              </a:ext>
            </a:extLst>
          </p:cNvPr>
          <p:cNvSpPr>
            <a:spLocks noGrp="1"/>
          </p:cNvSpPr>
          <p:nvPr>
            <p:ph type="sldNum" sz="quarter" idx="12"/>
          </p:nvPr>
        </p:nvSpPr>
        <p:spPr/>
        <p:txBody>
          <a:bodyPr/>
          <a:lstStyle/>
          <a:p>
            <a:fld id="{5D5576CE-73EB-EC46-BE68-51DD6BBCD28D}" type="slidenum">
              <a:rPr lang="en-JP" smtClean="0"/>
              <a:t>43</a:t>
            </a:fld>
            <a:endParaRPr lang="en-JP"/>
          </a:p>
        </p:txBody>
      </p:sp>
    </p:spTree>
    <p:extLst>
      <p:ext uri="{BB962C8B-B14F-4D97-AF65-F5344CB8AC3E}">
        <p14:creationId xmlns:p14="http://schemas.microsoft.com/office/powerpoint/2010/main" val="1360961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9B84-FD59-CAFB-8D0C-CF2316F09478}"/>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6F9FA9C8-59EC-A36A-B6A7-6FF1D4A657CB}"/>
              </a:ext>
            </a:extLst>
          </p:cNvPr>
          <p:cNvSpPr>
            <a:spLocks noGrp="1"/>
          </p:cNvSpPr>
          <p:nvPr>
            <p:ph type="sldNum" sz="quarter" idx="12"/>
          </p:nvPr>
        </p:nvSpPr>
        <p:spPr/>
        <p:txBody>
          <a:bodyPr/>
          <a:lstStyle/>
          <a:p>
            <a:fld id="{5D5576CE-73EB-EC46-BE68-51DD6BBCD28D}" type="slidenum">
              <a:rPr lang="en-JP" smtClean="0"/>
              <a:t>44</a:t>
            </a:fld>
            <a:endParaRPr lang="en-JP"/>
          </a:p>
        </p:txBody>
      </p:sp>
      <p:sp>
        <p:nvSpPr>
          <p:cNvPr id="8" name="TextBox 7">
            <a:extLst>
              <a:ext uri="{FF2B5EF4-FFF2-40B4-BE49-F238E27FC236}">
                <a16:creationId xmlns:a16="http://schemas.microsoft.com/office/drawing/2014/main" id="{D3782B22-BBC0-5E15-8761-EBA45772EB2C}"/>
              </a:ext>
            </a:extLst>
          </p:cNvPr>
          <p:cNvSpPr txBox="1"/>
          <p:nvPr/>
        </p:nvSpPr>
        <p:spPr>
          <a:xfrm>
            <a:off x="2057400" y="1523423"/>
            <a:ext cx="9227820" cy="5016758"/>
          </a:xfrm>
          <a:prstGeom prst="rect">
            <a:avLst/>
          </a:prstGeom>
          <a:solidFill>
            <a:schemeClr val="bg1">
              <a:lumMod val="95000"/>
            </a:schemeClr>
          </a:solidFill>
          <a:ln w="12700">
            <a:solidFill>
              <a:schemeClr val="tx1"/>
            </a:solidFill>
          </a:ln>
        </p:spPr>
        <p:txBody>
          <a:bodyPr wrap="square">
            <a:spAutoFit/>
          </a:bodyPr>
          <a:lstStyle/>
          <a:p>
            <a:r>
              <a:rPr lang="en-US" sz="1600" b="0" dirty="0">
                <a:solidFill>
                  <a:srgbClr val="800000"/>
                </a:solidFill>
                <a:effectLst/>
                <a:latin typeface="Consolas" panose="020B0609020204030204" pitchFamily="49" charset="0"/>
              </a:rPr>
              <a:t>&lt;?</a:t>
            </a:r>
            <a:endParaRPr lang="en-US" sz="1600" b="0" dirty="0">
              <a:solidFill>
                <a:srgbClr val="3B3B3B"/>
              </a:solidFill>
              <a:effectLst/>
              <a:latin typeface="Consolas" panose="020B0609020204030204" pitchFamily="49" charset="0"/>
            </a:endParaRPr>
          </a:p>
          <a:p>
            <a:r>
              <a:rPr lang="en-US" sz="1600" b="0" dirty="0">
                <a:solidFill>
                  <a:srgbClr val="AF00DB"/>
                </a:solidFill>
                <a:effectLst/>
                <a:latin typeface="Consolas" panose="020B0609020204030204" pitchFamily="49" charset="0"/>
              </a:rPr>
              <a:t>try</a:t>
            </a:r>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Code that may throw an exception</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$file</a:t>
            </a:r>
            <a:r>
              <a:rPr lang="en-US" sz="1600" b="0" dirty="0">
                <a:solidFill>
                  <a:srgbClr val="000000"/>
                </a:solidFill>
                <a:effectLst/>
                <a:latin typeface="Consolas" panose="020B0609020204030204" pitchFamily="49" charset="0"/>
              </a:rPr>
              <a:t> = </a:t>
            </a:r>
            <a:r>
              <a:rPr lang="en-US" sz="1600" b="0" dirty="0" err="1">
                <a:solidFill>
                  <a:srgbClr val="795E26"/>
                </a:solidFill>
                <a:effectLst/>
                <a:latin typeface="Consolas" panose="020B0609020204030204" pitchFamily="49" charset="0"/>
              </a:rPr>
              <a:t>fopen</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"nonexistent_file.txt"</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"r"</a:t>
            </a:r>
            <a:r>
              <a:rPr lang="en-US" sz="1600" b="0" dirty="0">
                <a:solidFill>
                  <a:srgbClr val="000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$file</a:t>
            </a:r>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throw</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Exception</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"File not found!"</a:t>
            </a:r>
            <a:r>
              <a:rPr lang="en-US" sz="1600" b="0" dirty="0">
                <a:solidFill>
                  <a:srgbClr val="000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Other code to be executed if the file is successfully opened</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Close the file</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fclose</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$file</a:t>
            </a:r>
            <a:r>
              <a:rPr lang="en-US" sz="1600" b="0" dirty="0">
                <a:solidFill>
                  <a:srgbClr val="000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catch</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Exception</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$e</a:t>
            </a:r>
            <a:r>
              <a:rPr lang="en-US" sz="1600" b="0" dirty="0">
                <a:solidFill>
                  <a:srgbClr val="000000"/>
                </a:solidFill>
                <a:effectLst/>
                <a:latin typeface="Consolas" panose="020B0609020204030204" pitchFamily="49" charset="0"/>
              </a:rPr>
              <a:t>) {</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Exception handling</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echo</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"Exception: "</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$e</a:t>
            </a:r>
            <a:r>
              <a:rPr lang="en-US" sz="1600" b="0" dirty="0">
                <a:solidFill>
                  <a:srgbClr val="000000"/>
                </a:solidFill>
                <a:effectLst/>
                <a:latin typeface="Consolas" panose="020B0609020204030204" pitchFamily="49" charset="0"/>
              </a:rPr>
              <a:t>-&gt;</a:t>
            </a:r>
            <a:r>
              <a:rPr lang="en-US" sz="1600" b="0" dirty="0" err="1">
                <a:solidFill>
                  <a:srgbClr val="795E26"/>
                </a:solidFill>
                <a:effectLst/>
                <a:latin typeface="Consolas" panose="020B0609020204030204" pitchFamily="49" charset="0"/>
              </a:rPr>
              <a:t>getMessage</a:t>
            </a:r>
            <a:r>
              <a:rPr lang="en-US" sz="1600" b="0" dirty="0">
                <a:solidFill>
                  <a:srgbClr val="000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a:p>
            <a:br>
              <a:rPr lang="en-US" sz="1600" b="0" dirty="0">
                <a:solidFill>
                  <a:srgbClr val="3B3B3B"/>
                </a:solidFill>
                <a:effectLst/>
                <a:latin typeface="Consolas" panose="020B0609020204030204" pitchFamily="49" charset="0"/>
              </a:rPr>
            </a:br>
            <a:r>
              <a:rPr lang="en-US" sz="1600" b="0" dirty="0">
                <a:solidFill>
                  <a:srgbClr val="800000"/>
                </a:solidFill>
                <a:effectLst/>
                <a:latin typeface="Consolas" panose="020B0609020204030204" pitchFamily="49" charset="0"/>
              </a:rPr>
              <a:t>?&gt;</a:t>
            </a:r>
            <a:endParaRPr lang="en-US" sz="16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4386644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C0004-0092-DE66-883D-F843E4EFC3A4}"/>
              </a:ext>
            </a:extLst>
          </p:cNvPr>
          <p:cNvSpPr>
            <a:spLocks noGrp="1"/>
          </p:cNvSpPr>
          <p:nvPr>
            <p:ph type="title"/>
          </p:nvPr>
        </p:nvSpPr>
        <p:spPr/>
        <p:txBody>
          <a:bodyPr/>
          <a:lstStyle/>
          <a:p>
            <a:r>
              <a:rPr lang="en-US" dirty="0"/>
              <a:t>Creating custom exception handler</a:t>
            </a:r>
          </a:p>
        </p:txBody>
      </p:sp>
      <p:sp>
        <p:nvSpPr>
          <p:cNvPr id="3" name="Content Placeholder 2">
            <a:extLst>
              <a:ext uri="{FF2B5EF4-FFF2-40B4-BE49-F238E27FC236}">
                <a16:creationId xmlns:a16="http://schemas.microsoft.com/office/drawing/2014/main" id="{72DF53F2-46F6-03C8-98A8-8F4EFB647314}"/>
              </a:ext>
            </a:extLst>
          </p:cNvPr>
          <p:cNvSpPr>
            <a:spLocks noGrp="1"/>
          </p:cNvSpPr>
          <p:nvPr>
            <p:ph idx="1"/>
          </p:nvPr>
        </p:nvSpPr>
        <p:spPr/>
        <p:txBody>
          <a:bodyPr/>
          <a:lstStyle/>
          <a:p>
            <a:r>
              <a:rPr lang="en-US" dirty="0"/>
              <a:t>You can create your own custom exception handler by defining a function and registering it as the default exception handler using the </a:t>
            </a:r>
            <a:r>
              <a:rPr lang="en-US" b="1" dirty="0" err="1">
                <a:solidFill>
                  <a:schemeClr val="accent1"/>
                </a:solidFill>
                <a:latin typeface="JetBrains Mono" panose="02000009000000000000" pitchFamily="49" charset="0"/>
                <a:cs typeface="JetBrains Mono" panose="02000009000000000000" pitchFamily="49" charset="0"/>
              </a:rPr>
              <a:t>set_exception_handler</a:t>
            </a:r>
            <a:r>
              <a:rPr lang="en-US" b="1" dirty="0">
                <a:solidFill>
                  <a:schemeClr val="accent1"/>
                </a:solidFill>
                <a:latin typeface="JetBrains Mono" panose="02000009000000000000" pitchFamily="49" charset="0"/>
                <a:cs typeface="JetBrains Mono" panose="02000009000000000000" pitchFamily="49" charset="0"/>
              </a:rPr>
              <a:t>()</a:t>
            </a:r>
            <a:r>
              <a:rPr lang="en-US" dirty="0"/>
              <a:t> function. </a:t>
            </a:r>
          </a:p>
          <a:p>
            <a:r>
              <a:rPr lang="en-US" dirty="0"/>
              <a:t>This allows you to customize how exceptions are handled in your application.</a:t>
            </a:r>
          </a:p>
        </p:txBody>
      </p:sp>
      <p:sp>
        <p:nvSpPr>
          <p:cNvPr id="4" name="Slide Number Placeholder 3">
            <a:extLst>
              <a:ext uri="{FF2B5EF4-FFF2-40B4-BE49-F238E27FC236}">
                <a16:creationId xmlns:a16="http://schemas.microsoft.com/office/drawing/2014/main" id="{AC154948-63EF-CFA6-3D28-EFC0F679D57D}"/>
              </a:ext>
            </a:extLst>
          </p:cNvPr>
          <p:cNvSpPr>
            <a:spLocks noGrp="1"/>
          </p:cNvSpPr>
          <p:nvPr>
            <p:ph type="sldNum" sz="quarter" idx="12"/>
          </p:nvPr>
        </p:nvSpPr>
        <p:spPr/>
        <p:txBody>
          <a:bodyPr/>
          <a:lstStyle/>
          <a:p>
            <a:fld id="{5D5576CE-73EB-EC46-BE68-51DD6BBCD28D}" type="slidenum">
              <a:rPr lang="en-JP" smtClean="0"/>
              <a:t>45</a:t>
            </a:fld>
            <a:endParaRPr lang="en-JP"/>
          </a:p>
        </p:txBody>
      </p:sp>
    </p:spTree>
    <p:extLst>
      <p:ext uri="{BB962C8B-B14F-4D97-AF65-F5344CB8AC3E}">
        <p14:creationId xmlns:p14="http://schemas.microsoft.com/office/powerpoint/2010/main" val="271894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7" name="Rectangle 307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746D2-A939-77B5-949F-D0A0F6CDB4F5}"/>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400" kern="1200">
                <a:solidFill>
                  <a:schemeClr val="tx1"/>
                </a:solidFill>
                <a:latin typeface="+mj-lt"/>
                <a:ea typeface="+mj-ea"/>
                <a:cs typeface="+mj-cs"/>
              </a:rPr>
              <a:t>PHP frameworks</a:t>
            </a:r>
          </a:p>
        </p:txBody>
      </p:sp>
      <p:sp>
        <p:nvSpPr>
          <p:cNvPr id="3088" name="Rectangle 308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9" name="Rectangle 308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おばけの仮装のイラスト">
            <a:extLst>
              <a:ext uri="{FF2B5EF4-FFF2-40B4-BE49-F238E27FC236}">
                <a16:creationId xmlns:a16="http://schemas.microsoft.com/office/drawing/2014/main" id="{C998FACD-215D-80FD-CB9C-FC386DF0E4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49952" y="858525"/>
            <a:ext cx="5198876" cy="5211906"/>
          </a:xfrm>
          <a:prstGeom prst="rect">
            <a:avLst/>
          </a:prstGeom>
          <a:noFill/>
          <a:extLst>
            <a:ext uri="{909E8E84-426E-40DD-AFC4-6F175D3DCCD1}">
              <a14:hiddenFill xmlns:a14="http://schemas.microsoft.com/office/drawing/2010/main">
                <a:solidFill>
                  <a:srgbClr val="FFFFFF"/>
                </a:solidFill>
              </a14:hiddenFill>
            </a:ext>
          </a:extLst>
        </p:spPr>
      </p:pic>
      <p:sp>
        <p:nvSpPr>
          <p:cNvPr id="3090" name="Rectangle 308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83C7CC8-F229-F063-E32B-7D86EDF645D6}"/>
              </a:ext>
            </a:extLst>
          </p:cNvPr>
          <p:cNvSpPr>
            <a:spLocks noGrp="1"/>
          </p:cNvSpPr>
          <p:nvPr>
            <p:ph type="sldNum" sz="quarter" idx="12"/>
          </p:nvPr>
        </p:nvSpPr>
        <p:spPr>
          <a:xfrm>
            <a:off x="8610599" y="6492240"/>
            <a:ext cx="3126933" cy="365125"/>
          </a:xfrm>
        </p:spPr>
        <p:txBody>
          <a:bodyPr vert="horz" lIns="91440" tIns="45720" rIns="91440" bIns="45720" rtlCol="0" anchor="ctr">
            <a:normAutofit/>
          </a:bodyPr>
          <a:lstStyle/>
          <a:p>
            <a:pPr>
              <a:spcAft>
                <a:spcPts val="600"/>
              </a:spcAft>
            </a:pPr>
            <a:fld id="{5D5576CE-73EB-EC46-BE68-51DD6BBCD28D}" type="slidenum">
              <a:rPr lang="en-US" smtClean="0"/>
              <a:pPr>
                <a:spcAft>
                  <a:spcPts val="600"/>
                </a:spcAft>
              </a:pPr>
              <a:t>46</a:t>
            </a:fld>
            <a:endParaRPr lang="en-US"/>
          </a:p>
        </p:txBody>
      </p:sp>
    </p:spTree>
    <p:extLst>
      <p:ext uri="{BB962C8B-B14F-4D97-AF65-F5344CB8AC3E}">
        <p14:creationId xmlns:p14="http://schemas.microsoft.com/office/powerpoint/2010/main" val="11384901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BFA4-04C0-F3DD-DCD3-11B04BCEC87F}"/>
              </a:ext>
            </a:extLst>
          </p:cNvPr>
          <p:cNvSpPr>
            <a:spLocks noGrp="1"/>
          </p:cNvSpPr>
          <p:nvPr>
            <p:ph type="title"/>
          </p:nvPr>
        </p:nvSpPr>
        <p:spPr/>
        <p:txBody>
          <a:bodyPr/>
          <a:lstStyle/>
          <a:p>
            <a:r>
              <a:rPr lang="en-US" dirty="0"/>
              <a:t>PHP frameworks</a:t>
            </a:r>
          </a:p>
        </p:txBody>
      </p:sp>
      <p:sp>
        <p:nvSpPr>
          <p:cNvPr id="3" name="Content Placeholder 2">
            <a:extLst>
              <a:ext uri="{FF2B5EF4-FFF2-40B4-BE49-F238E27FC236}">
                <a16:creationId xmlns:a16="http://schemas.microsoft.com/office/drawing/2014/main" id="{C390A013-1D26-4FE0-434B-F9B36E534ECB}"/>
              </a:ext>
            </a:extLst>
          </p:cNvPr>
          <p:cNvSpPr>
            <a:spLocks noGrp="1"/>
          </p:cNvSpPr>
          <p:nvPr>
            <p:ph idx="1"/>
          </p:nvPr>
        </p:nvSpPr>
        <p:spPr/>
        <p:txBody>
          <a:bodyPr/>
          <a:lstStyle/>
          <a:p>
            <a:r>
              <a:rPr lang="en-US" dirty="0"/>
              <a:t>PHP frameworks are pre-built software libraries that provide a foundation and structure for developing web applications in PHP. </a:t>
            </a:r>
          </a:p>
          <a:p>
            <a:r>
              <a:rPr lang="en-US" dirty="0"/>
              <a:t>They offer a set of tools, components, and conventions to streamline the development process and promote code organization, reusability, and maintainability.</a:t>
            </a:r>
          </a:p>
          <a:p>
            <a:r>
              <a:rPr lang="en-US" dirty="0"/>
              <a:t>Using a PHP framework can greatly simplify the development process, provide a solid foundation, and enable you to build web applications efficiently and effectively.</a:t>
            </a:r>
          </a:p>
        </p:txBody>
      </p:sp>
      <p:sp>
        <p:nvSpPr>
          <p:cNvPr id="4" name="Slide Number Placeholder 3">
            <a:extLst>
              <a:ext uri="{FF2B5EF4-FFF2-40B4-BE49-F238E27FC236}">
                <a16:creationId xmlns:a16="http://schemas.microsoft.com/office/drawing/2014/main" id="{8960218C-A7BE-14DC-EB7D-D17435B8CAF3}"/>
              </a:ext>
            </a:extLst>
          </p:cNvPr>
          <p:cNvSpPr>
            <a:spLocks noGrp="1"/>
          </p:cNvSpPr>
          <p:nvPr>
            <p:ph type="sldNum" sz="quarter" idx="12"/>
          </p:nvPr>
        </p:nvSpPr>
        <p:spPr/>
        <p:txBody>
          <a:bodyPr/>
          <a:lstStyle/>
          <a:p>
            <a:fld id="{5D5576CE-73EB-EC46-BE68-51DD6BBCD28D}" type="slidenum">
              <a:rPr lang="en-JP" smtClean="0"/>
              <a:t>47</a:t>
            </a:fld>
            <a:endParaRPr lang="en-JP"/>
          </a:p>
        </p:txBody>
      </p:sp>
    </p:spTree>
    <p:extLst>
      <p:ext uri="{BB962C8B-B14F-4D97-AF65-F5344CB8AC3E}">
        <p14:creationId xmlns:p14="http://schemas.microsoft.com/office/powerpoint/2010/main" val="574186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AE34-7560-1F87-51FD-70E94EC49331}"/>
              </a:ext>
            </a:extLst>
          </p:cNvPr>
          <p:cNvSpPr>
            <a:spLocks noGrp="1"/>
          </p:cNvSpPr>
          <p:nvPr>
            <p:ph type="title"/>
          </p:nvPr>
        </p:nvSpPr>
        <p:spPr/>
        <p:txBody>
          <a:bodyPr/>
          <a:lstStyle/>
          <a:p>
            <a:r>
              <a:rPr lang="en-US" dirty="0"/>
              <a:t>Benefits of using PHP frameworks</a:t>
            </a:r>
          </a:p>
        </p:txBody>
      </p:sp>
      <p:sp>
        <p:nvSpPr>
          <p:cNvPr id="3" name="Content Placeholder 2">
            <a:extLst>
              <a:ext uri="{FF2B5EF4-FFF2-40B4-BE49-F238E27FC236}">
                <a16:creationId xmlns:a16="http://schemas.microsoft.com/office/drawing/2014/main" id="{964F1A53-CEA3-2B5F-C750-57AC46DC59BD}"/>
              </a:ext>
            </a:extLst>
          </p:cNvPr>
          <p:cNvSpPr>
            <a:spLocks noGrp="1"/>
          </p:cNvSpPr>
          <p:nvPr>
            <p:ph idx="1"/>
          </p:nvPr>
        </p:nvSpPr>
        <p:spPr/>
        <p:txBody>
          <a:bodyPr>
            <a:normAutofit fontScale="92500" lnSpcReduction="10000"/>
          </a:bodyPr>
          <a:lstStyle/>
          <a:p>
            <a:r>
              <a:rPr lang="en-US" sz="2600" b="1" dirty="0">
                <a:solidFill>
                  <a:schemeClr val="accent5"/>
                </a:solidFill>
              </a:rPr>
              <a:t>Increased productivity: </a:t>
            </a:r>
            <a:r>
              <a:rPr lang="en-US" dirty="0"/>
              <a:t>Frameworks offer built-in features, functionalities, and tools, saving development time.</a:t>
            </a:r>
          </a:p>
          <a:p>
            <a:r>
              <a:rPr lang="en-US" sz="2600" b="1" dirty="0">
                <a:solidFill>
                  <a:schemeClr val="accent5"/>
                </a:solidFill>
              </a:rPr>
              <a:t>Code organization: </a:t>
            </a:r>
            <a:r>
              <a:rPr lang="en-US" dirty="0"/>
              <a:t>Frameworks encourage a structured approach, separating concerns and improving code maintainability.</a:t>
            </a:r>
          </a:p>
          <a:p>
            <a:r>
              <a:rPr lang="en-US" sz="2600" b="1" dirty="0">
                <a:solidFill>
                  <a:schemeClr val="accent5"/>
                </a:solidFill>
              </a:rPr>
              <a:t>Reusability: </a:t>
            </a:r>
            <a:r>
              <a:rPr lang="en-US" dirty="0"/>
              <a:t>They provide reusable components and modules, reducing the need for repetitive code.</a:t>
            </a:r>
          </a:p>
          <a:p>
            <a:r>
              <a:rPr lang="en-US" sz="2600" b="1" dirty="0">
                <a:solidFill>
                  <a:schemeClr val="accent5"/>
                </a:solidFill>
              </a:rPr>
              <a:t>Security: </a:t>
            </a:r>
            <a:r>
              <a:rPr lang="en-US" dirty="0"/>
              <a:t>Frameworks often include security measures and protections against common vulnerabilities.</a:t>
            </a:r>
          </a:p>
          <a:p>
            <a:r>
              <a:rPr lang="en-US" sz="2600" b="1" dirty="0">
                <a:solidFill>
                  <a:schemeClr val="accent5"/>
                </a:solidFill>
              </a:rPr>
              <a:t>Community and documentation: </a:t>
            </a:r>
            <a:r>
              <a:rPr lang="en-US" dirty="0"/>
              <a:t>Many frameworks have active communities and extensive documentation, making it easier to find support and resources.</a:t>
            </a:r>
          </a:p>
        </p:txBody>
      </p:sp>
      <p:sp>
        <p:nvSpPr>
          <p:cNvPr id="4" name="Slide Number Placeholder 3">
            <a:extLst>
              <a:ext uri="{FF2B5EF4-FFF2-40B4-BE49-F238E27FC236}">
                <a16:creationId xmlns:a16="http://schemas.microsoft.com/office/drawing/2014/main" id="{6CA9E85E-C174-C307-25EF-4899BDBC1354}"/>
              </a:ext>
            </a:extLst>
          </p:cNvPr>
          <p:cNvSpPr>
            <a:spLocks noGrp="1"/>
          </p:cNvSpPr>
          <p:nvPr>
            <p:ph type="sldNum" sz="quarter" idx="12"/>
          </p:nvPr>
        </p:nvSpPr>
        <p:spPr/>
        <p:txBody>
          <a:bodyPr/>
          <a:lstStyle/>
          <a:p>
            <a:fld id="{5D5576CE-73EB-EC46-BE68-51DD6BBCD28D}" type="slidenum">
              <a:rPr lang="en-JP" smtClean="0"/>
              <a:t>48</a:t>
            </a:fld>
            <a:endParaRPr lang="en-JP"/>
          </a:p>
        </p:txBody>
      </p:sp>
    </p:spTree>
    <p:extLst>
      <p:ext uri="{BB962C8B-B14F-4D97-AF65-F5344CB8AC3E}">
        <p14:creationId xmlns:p14="http://schemas.microsoft.com/office/powerpoint/2010/main" val="11644931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5DC9-6D1C-D349-7300-84EC70DB15F9}"/>
              </a:ext>
            </a:extLst>
          </p:cNvPr>
          <p:cNvSpPr>
            <a:spLocks noGrp="1"/>
          </p:cNvSpPr>
          <p:nvPr>
            <p:ph type="title"/>
          </p:nvPr>
        </p:nvSpPr>
        <p:spPr/>
        <p:txBody>
          <a:bodyPr/>
          <a:lstStyle/>
          <a:p>
            <a:r>
              <a:rPr lang="en-US" dirty="0"/>
              <a:t>Popular PHP frameworks:</a:t>
            </a:r>
          </a:p>
        </p:txBody>
      </p:sp>
      <p:sp>
        <p:nvSpPr>
          <p:cNvPr id="3" name="Content Placeholder 2">
            <a:extLst>
              <a:ext uri="{FF2B5EF4-FFF2-40B4-BE49-F238E27FC236}">
                <a16:creationId xmlns:a16="http://schemas.microsoft.com/office/drawing/2014/main" id="{BEF7C66B-B416-321D-F24C-8547475BA8DF}"/>
              </a:ext>
            </a:extLst>
          </p:cNvPr>
          <p:cNvSpPr>
            <a:spLocks noGrp="1"/>
          </p:cNvSpPr>
          <p:nvPr>
            <p:ph idx="1"/>
          </p:nvPr>
        </p:nvSpPr>
        <p:spPr/>
        <p:txBody>
          <a:bodyPr>
            <a:normAutofit fontScale="92500" lnSpcReduction="20000"/>
          </a:bodyPr>
          <a:lstStyle/>
          <a:p>
            <a:r>
              <a:rPr lang="en-US" sz="2600" b="1" dirty="0">
                <a:solidFill>
                  <a:schemeClr val="accent5"/>
                </a:solidFill>
              </a:rPr>
              <a:t>Laravel: </a:t>
            </a:r>
            <a:r>
              <a:rPr lang="en-US" dirty="0"/>
              <a:t>A robust and modern framework known for its elegant syntax and rich feature set. https://laravel.com/</a:t>
            </a:r>
          </a:p>
          <a:p>
            <a:r>
              <a:rPr lang="en-US" sz="2600" b="1" dirty="0">
                <a:solidFill>
                  <a:schemeClr val="accent5"/>
                </a:solidFill>
              </a:rPr>
              <a:t>Symfony: </a:t>
            </a:r>
            <a:r>
              <a:rPr lang="en-US" dirty="0"/>
              <a:t>A flexible and scalable framework that emphasizes reusable components and follows industry standards. https://symfony.com/</a:t>
            </a:r>
          </a:p>
          <a:p>
            <a:r>
              <a:rPr lang="en-US" sz="2600" b="1" dirty="0">
                <a:solidFill>
                  <a:schemeClr val="accent5"/>
                </a:solidFill>
              </a:rPr>
              <a:t>CodeIgniter: </a:t>
            </a:r>
            <a:r>
              <a:rPr lang="en-US" dirty="0"/>
              <a:t>A lightweight and beginner-friendly framework with a small footprint, suitable for small to medium-sized projects. https://codeigniter.com/</a:t>
            </a:r>
          </a:p>
          <a:p>
            <a:r>
              <a:rPr lang="en-US" sz="2600" b="1" dirty="0">
                <a:solidFill>
                  <a:schemeClr val="accent5"/>
                </a:solidFill>
              </a:rPr>
              <a:t>Zend Framework: </a:t>
            </a:r>
            <a:r>
              <a:rPr lang="en-US" dirty="0"/>
              <a:t>A powerful framework that offers a high degree of flexibility and follows a component-based architecture.</a:t>
            </a:r>
          </a:p>
          <a:p>
            <a:r>
              <a:rPr lang="en-US" sz="2600" b="1" dirty="0" err="1">
                <a:solidFill>
                  <a:schemeClr val="accent5"/>
                </a:solidFill>
              </a:rPr>
              <a:t>Yii</a:t>
            </a:r>
            <a:r>
              <a:rPr lang="en-US" sz="2600" b="1" dirty="0">
                <a:solidFill>
                  <a:schemeClr val="accent5"/>
                </a:solidFill>
              </a:rPr>
              <a:t>: </a:t>
            </a:r>
            <a:r>
              <a:rPr lang="en-US" dirty="0"/>
              <a:t>A high-performance framework with strong caching support and excellent security features.</a:t>
            </a:r>
          </a:p>
        </p:txBody>
      </p:sp>
      <p:sp>
        <p:nvSpPr>
          <p:cNvPr id="4" name="Slide Number Placeholder 3">
            <a:extLst>
              <a:ext uri="{FF2B5EF4-FFF2-40B4-BE49-F238E27FC236}">
                <a16:creationId xmlns:a16="http://schemas.microsoft.com/office/drawing/2014/main" id="{4BCD0517-AABC-080B-67D3-3ECC0F7CC132}"/>
              </a:ext>
            </a:extLst>
          </p:cNvPr>
          <p:cNvSpPr>
            <a:spLocks noGrp="1"/>
          </p:cNvSpPr>
          <p:nvPr>
            <p:ph type="sldNum" sz="quarter" idx="12"/>
          </p:nvPr>
        </p:nvSpPr>
        <p:spPr/>
        <p:txBody>
          <a:bodyPr/>
          <a:lstStyle/>
          <a:p>
            <a:fld id="{5D5576CE-73EB-EC46-BE68-51DD6BBCD28D}" type="slidenum">
              <a:rPr lang="en-JP" smtClean="0"/>
              <a:t>49</a:t>
            </a:fld>
            <a:endParaRPr lang="en-JP"/>
          </a:p>
        </p:txBody>
      </p:sp>
      <p:pic>
        <p:nvPicPr>
          <p:cNvPr id="6" name="Picture 5">
            <a:extLst>
              <a:ext uri="{FF2B5EF4-FFF2-40B4-BE49-F238E27FC236}">
                <a16:creationId xmlns:a16="http://schemas.microsoft.com/office/drawing/2014/main" id="{C95B3AB0-6D7E-58E1-5522-D7B6DE9812D7}"/>
              </a:ext>
            </a:extLst>
          </p:cNvPr>
          <p:cNvPicPr>
            <a:picLocks noChangeAspect="1"/>
          </p:cNvPicPr>
          <p:nvPr/>
        </p:nvPicPr>
        <p:blipFill>
          <a:blip r:embed="rId2"/>
          <a:stretch>
            <a:fillRect/>
          </a:stretch>
        </p:blipFill>
        <p:spPr>
          <a:xfrm>
            <a:off x="10287000" y="230188"/>
            <a:ext cx="1249680" cy="1299667"/>
          </a:xfrm>
          <a:prstGeom prst="rect">
            <a:avLst/>
          </a:prstGeom>
        </p:spPr>
      </p:pic>
    </p:spTree>
    <p:extLst>
      <p:ext uri="{BB962C8B-B14F-4D97-AF65-F5344CB8AC3E}">
        <p14:creationId xmlns:p14="http://schemas.microsoft.com/office/powerpoint/2010/main" val="1167205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8FAD3-E8A9-47B1-A698-FB7E5518506B}"/>
              </a:ext>
            </a:extLst>
          </p:cNvPr>
          <p:cNvSpPr>
            <a:spLocks noGrp="1"/>
          </p:cNvSpPr>
          <p:nvPr>
            <p:ph type="title"/>
          </p:nvPr>
        </p:nvSpPr>
        <p:spPr/>
        <p:txBody>
          <a:bodyPr/>
          <a:lstStyle/>
          <a:p>
            <a:r>
              <a:rPr lang="en-US" dirty="0"/>
              <a:t>String manipulation</a:t>
            </a:r>
          </a:p>
        </p:txBody>
      </p:sp>
      <p:sp>
        <p:nvSpPr>
          <p:cNvPr id="3" name="Content Placeholder 2">
            <a:extLst>
              <a:ext uri="{FF2B5EF4-FFF2-40B4-BE49-F238E27FC236}">
                <a16:creationId xmlns:a16="http://schemas.microsoft.com/office/drawing/2014/main" id="{1592FF93-44C9-94D3-F140-77BC0E4EC457}"/>
              </a:ext>
            </a:extLst>
          </p:cNvPr>
          <p:cNvSpPr>
            <a:spLocks noGrp="1"/>
          </p:cNvSpPr>
          <p:nvPr>
            <p:ph idx="1"/>
          </p:nvPr>
        </p:nvSpPr>
        <p:spPr/>
        <p:txBody>
          <a:bodyPr>
            <a:noAutofit/>
          </a:bodyPr>
          <a:lstStyle/>
          <a:p>
            <a:r>
              <a:rPr lang="en-US" sz="2400" b="1" dirty="0" err="1">
                <a:solidFill>
                  <a:schemeClr val="accent1"/>
                </a:solidFill>
                <a:latin typeface="JetBrains Mono" panose="02000009000000000000" pitchFamily="49" charset="0"/>
                <a:cs typeface="JetBrains Mono" panose="02000009000000000000" pitchFamily="49" charset="0"/>
              </a:rPr>
              <a:t>strlen</a:t>
            </a:r>
            <a:r>
              <a:rPr lang="en-US" sz="2400" b="1" dirty="0">
                <a:solidFill>
                  <a:schemeClr val="accent1"/>
                </a:solidFill>
                <a:latin typeface="JetBrains Mono" panose="02000009000000000000" pitchFamily="49" charset="0"/>
                <a:cs typeface="JetBrains Mono" panose="02000009000000000000" pitchFamily="49" charset="0"/>
              </a:rPr>
              <a:t>()</a:t>
            </a:r>
            <a:r>
              <a:rPr lang="en-US" sz="2400" dirty="0">
                <a:latin typeface="+mj-lt"/>
              </a:rPr>
              <a:t>: </a:t>
            </a:r>
            <a:r>
              <a:rPr lang="en-US" sz="2400" b="0" i="0" dirty="0">
                <a:effectLst/>
                <a:latin typeface="+mj-lt"/>
              </a:rPr>
              <a:t>returns the length of a string.</a:t>
            </a:r>
            <a:endParaRPr lang="en-US" sz="2400" dirty="0">
              <a:latin typeface="+mj-lt"/>
            </a:endParaRPr>
          </a:p>
          <a:p>
            <a:r>
              <a:rPr lang="en-US" sz="2400" b="1" dirty="0" err="1">
                <a:solidFill>
                  <a:schemeClr val="accent1"/>
                </a:solidFill>
                <a:latin typeface="JetBrains Mono" panose="02000009000000000000" pitchFamily="49" charset="0"/>
                <a:cs typeface="JetBrains Mono" panose="02000009000000000000" pitchFamily="49" charset="0"/>
              </a:rPr>
              <a:t>substr</a:t>
            </a:r>
            <a:r>
              <a:rPr lang="en-US" sz="2400" b="1" dirty="0">
                <a:solidFill>
                  <a:schemeClr val="accent1"/>
                </a:solidFill>
                <a:latin typeface="JetBrains Mono" panose="02000009000000000000" pitchFamily="49" charset="0"/>
                <a:cs typeface="JetBrains Mono" panose="02000009000000000000" pitchFamily="49" charset="0"/>
              </a:rPr>
              <a:t>()</a:t>
            </a:r>
            <a:r>
              <a:rPr lang="en-US" sz="2400" dirty="0">
                <a:latin typeface="+mj-lt"/>
              </a:rPr>
              <a:t>: </a:t>
            </a:r>
            <a:r>
              <a:rPr lang="en-US" sz="2400" b="0" i="0" dirty="0">
                <a:effectLst/>
                <a:latin typeface="+mj-lt"/>
              </a:rPr>
              <a:t>extracts a substring from a string.</a:t>
            </a:r>
          </a:p>
          <a:p>
            <a:r>
              <a:rPr lang="en-US" sz="2400" b="1" dirty="0" err="1">
                <a:solidFill>
                  <a:schemeClr val="accent1"/>
                </a:solidFill>
                <a:latin typeface="JetBrains Mono" panose="02000009000000000000" pitchFamily="49" charset="0"/>
                <a:cs typeface="JetBrains Mono" panose="02000009000000000000" pitchFamily="49" charset="0"/>
              </a:rPr>
              <a:t>str_replace</a:t>
            </a:r>
            <a:r>
              <a:rPr lang="en-US" sz="2400" b="1" dirty="0">
                <a:solidFill>
                  <a:schemeClr val="accent1"/>
                </a:solidFill>
                <a:latin typeface="JetBrains Mono" panose="02000009000000000000" pitchFamily="49" charset="0"/>
                <a:cs typeface="JetBrains Mono" panose="02000009000000000000" pitchFamily="49" charset="0"/>
              </a:rPr>
              <a:t>()</a:t>
            </a:r>
            <a:r>
              <a:rPr lang="en-US" sz="2400" dirty="0">
                <a:latin typeface="+mj-lt"/>
              </a:rPr>
              <a:t>: replaces all occurrences of a search string with a replacement string.</a:t>
            </a:r>
          </a:p>
          <a:p>
            <a:r>
              <a:rPr lang="en-US" sz="2400" b="1" dirty="0" err="1">
                <a:solidFill>
                  <a:schemeClr val="accent1"/>
                </a:solidFill>
                <a:latin typeface="JetBrains Mono" panose="02000009000000000000" pitchFamily="49" charset="0"/>
                <a:cs typeface="JetBrains Mono" panose="02000009000000000000" pitchFamily="49" charset="0"/>
              </a:rPr>
              <a:t>strtolower</a:t>
            </a:r>
            <a:r>
              <a:rPr lang="en-US" sz="2400" b="1" dirty="0">
                <a:solidFill>
                  <a:schemeClr val="accent1"/>
                </a:solidFill>
                <a:latin typeface="JetBrains Mono" panose="02000009000000000000" pitchFamily="49" charset="0"/>
                <a:cs typeface="JetBrains Mono" panose="02000009000000000000" pitchFamily="49" charset="0"/>
              </a:rPr>
              <a:t>()</a:t>
            </a:r>
            <a:r>
              <a:rPr lang="en-US" sz="2400" dirty="0">
                <a:latin typeface="+mj-lt"/>
              </a:rPr>
              <a:t>, </a:t>
            </a:r>
            <a:r>
              <a:rPr lang="en-US" sz="2400" b="1" dirty="0" err="1">
                <a:solidFill>
                  <a:schemeClr val="accent1"/>
                </a:solidFill>
                <a:latin typeface="JetBrains Mono" panose="02000009000000000000" pitchFamily="49" charset="0"/>
                <a:cs typeface="JetBrains Mono" panose="02000009000000000000" pitchFamily="49" charset="0"/>
              </a:rPr>
              <a:t>strtoupper</a:t>
            </a:r>
            <a:r>
              <a:rPr lang="en-US" sz="2400" b="1" dirty="0">
                <a:solidFill>
                  <a:schemeClr val="accent1"/>
                </a:solidFill>
                <a:latin typeface="JetBrains Mono" panose="02000009000000000000" pitchFamily="49" charset="0"/>
                <a:cs typeface="JetBrains Mono" panose="02000009000000000000" pitchFamily="49" charset="0"/>
              </a:rPr>
              <a:t>()</a:t>
            </a:r>
            <a:r>
              <a:rPr lang="en-US" sz="2400" dirty="0">
                <a:latin typeface="+mj-lt"/>
              </a:rPr>
              <a:t>: convert a string to lowercase or uppercase.</a:t>
            </a:r>
          </a:p>
          <a:p>
            <a:r>
              <a:rPr lang="en-US" sz="2400" b="1" dirty="0">
                <a:solidFill>
                  <a:schemeClr val="accent1"/>
                </a:solidFill>
                <a:latin typeface="JetBrains Mono" panose="02000009000000000000" pitchFamily="49" charset="0"/>
                <a:cs typeface="JetBrains Mono" panose="02000009000000000000" pitchFamily="49" charset="0"/>
              </a:rPr>
              <a:t>trim()</a:t>
            </a:r>
            <a:r>
              <a:rPr lang="en-US" sz="2400" dirty="0">
                <a:latin typeface="+mj-lt"/>
              </a:rPr>
              <a:t>: removes whitespace or specified characters from the beginning and end of a string.</a:t>
            </a:r>
          </a:p>
          <a:p>
            <a:r>
              <a:rPr lang="en-US" sz="2400" b="1" dirty="0">
                <a:solidFill>
                  <a:schemeClr val="accent1"/>
                </a:solidFill>
                <a:latin typeface="JetBrains Mono" panose="02000009000000000000" pitchFamily="49" charset="0"/>
                <a:cs typeface="JetBrains Mono" panose="02000009000000000000" pitchFamily="49" charset="0"/>
              </a:rPr>
              <a:t>explode()</a:t>
            </a:r>
            <a:r>
              <a:rPr lang="en-US" sz="2400" dirty="0">
                <a:latin typeface="+mj-lt"/>
              </a:rPr>
              <a:t>, </a:t>
            </a:r>
            <a:r>
              <a:rPr lang="en-US" sz="2400" b="1" dirty="0">
                <a:solidFill>
                  <a:schemeClr val="accent1"/>
                </a:solidFill>
                <a:latin typeface="JetBrains Mono" panose="02000009000000000000" pitchFamily="49" charset="0"/>
                <a:cs typeface="JetBrains Mono" panose="02000009000000000000" pitchFamily="49" charset="0"/>
              </a:rPr>
              <a:t>implode()</a:t>
            </a:r>
            <a:r>
              <a:rPr lang="en-US" sz="2400" dirty="0">
                <a:latin typeface="+mj-lt"/>
              </a:rPr>
              <a:t>: allow splitting a string into an array and joining an array into a string, respectively.</a:t>
            </a:r>
          </a:p>
        </p:txBody>
      </p:sp>
      <p:sp>
        <p:nvSpPr>
          <p:cNvPr id="4" name="Slide Number Placeholder 3">
            <a:extLst>
              <a:ext uri="{FF2B5EF4-FFF2-40B4-BE49-F238E27FC236}">
                <a16:creationId xmlns:a16="http://schemas.microsoft.com/office/drawing/2014/main" id="{AA0794F1-0F87-92B7-6253-1A4FF2E89FF9}"/>
              </a:ext>
            </a:extLst>
          </p:cNvPr>
          <p:cNvSpPr>
            <a:spLocks noGrp="1"/>
          </p:cNvSpPr>
          <p:nvPr>
            <p:ph type="sldNum" sz="quarter" idx="12"/>
          </p:nvPr>
        </p:nvSpPr>
        <p:spPr/>
        <p:txBody>
          <a:bodyPr/>
          <a:lstStyle/>
          <a:p>
            <a:fld id="{5D5576CE-73EB-EC46-BE68-51DD6BBCD28D}" type="slidenum">
              <a:rPr lang="en-JP" smtClean="0"/>
              <a:t>5</a:t>
            </a:fld>
            <a:endParaRPr lang="en-JP"/>
          </a:p>
        </p:txBody>
      </p:sp>
    </p:spTree>
    <p:extLst>
      <p:ext uri="{BB962C8B-B14F-4D97-AF65-F5344CB8AC3E}">
        <p14:creationId xmlns:p14="http://schemas.microsoft.com/office/powerpoint/2010/main" val="35977659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68282"/>
            <a:ext cx="12192000" cy="49469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9B37C68-AF54-C345-ACBD-403F8BDBF7FD}"/>
              </a:ext>
            </a:extLst>
          </p:cNvPr>
          <p:cNvSpPr>
            <a:spLocks noGrp="1"/>
          </p:cNvSpPr>
          <p:nvPr>
            <p:ph type="ctrTitle"/>
          </p:nvPr>
        </p:nvSpPr>
        <p:spPr>
          <a:xfrm>
            <a:off x="795338" y="1566473"/>
            <a:ext cx="10601325" cy="2166723"/>
          </a:xfrm>
        </p:spPr>
        <p:txBody>
          <a:bodyPr>
            <a:normAutofit/>
          </a:bodyPr>
          <a:lstStyle/>
          <a:p>
            <a:r>
              <a:rPr lang="en-JP" sz="6600">
                <a:solidFill>
                  <a:schemeClr val="bg1"/>
                </a:solidFill>
              </a:rPr>
              <a:t>End of the topic</a:t>
            </a:r>
          </a:p>
        </p:txBody>
      </p:sp>
      <p:sp>
        <p:nvSpPr>
          <p:cNvPr id="5" name="Subtitle 4">
            <a:extLst>
              <a:ext uri="{FF2B5EF4-FFF2-40B4-BE49-F238E27FC236}">
                <a16:creationId xmlns:a16="http://schemas.microsoft.com/office/drawing/2014/main" id="{7FBC13FA-4450-8049-AC5C-235A0063E27B}"/>
              </a:ext>
            </a:extLst>
          </p:cNvPr>
          <p:cNvSpPr>
            <a:spLocks noGrp="1"/>
          </p:cNvSpPr>
          <p:nvPr>
            <p:ph type="subTitle" idx="1"/>
          </p:nvPr>
        </p:nvSpPr>
        <p:spPr>
          <a:xfrm>
            <a:off x="795338" y="4092320"/>
            <a:ext cx="10601325" cy="1144884"/>
          </a:xfrm>
        </p:spPr>
        <p:txBody>
          <a:bodyPr>
            <a:normAutofit/>
          </a:bodyPr>
          <a:lstStyle/>
          <a:p>
            <a:r>
              <a:rPr lang="en-US" dirty="0">
                <a:solidFill>
                  <a:schemeClr val="accent1">
                    <a:lumMod val="60000"/>
                    <a:lumOff val="40000"/>
                  </a:schemeClr>
                </a:solidFill>
              </a:rPr>
              <a:t>Advanced PHP</a:t>
            </a:r>
            <a:endParaRPr lang="en-JP" dirty="0">
              <a:solidFill>
                <a:schemeClr val="accent1">
                  <a:lumMod val="60000"/>
                  <a:lumOff val="40000"/>
                </a:schemeClr>
              </a:solidFill>
            </a:endParaRPr>
          </a:p>
        </p:txBody>
      </p:sp>
      <p:cxnSp>
        <p:nvCxnSpPr>
          <p:cNvPr id="16" name="Straight Connector 15">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D7E0F0DD-0082-2A42-7F4B-006DA22114AD}"/>
              </a:ext>
            </a:extLst>
          </p:cNvPr>
          <p:cNvSpPr>
            <a:spLocks noGrp="1"/>
          </p:cNvSpPr>
          <p:nvPr>
            <p:ph type="sldNum" sz="quarter" idx="12"/>
          </p:nvPr>
        </p:nvSpPr>
        <p:spPr/>
        <p:txBody>
          <a:bodyPr/>
          <a:lstStyle/>
          <a:p>
            <a:fld id="{5D5576CE-73EB-EC46-BE68-51DD6BBCD28D}" type="slidenum">
              <a:rPr lang="en-JP" smtClean="0"/>
              <a:t>50</a:t>
            </a:fld>
            <a:endParaRPr lang="en-JP"/>
          </a:p>
        </p:txBody>
      </p:sp>
    </p:spTree>
    <p:extLst>
      <p:ext uri="{BB962C8B-B14F-4D97-AF65-F5344CB8AC3E}">
        <p14:creationId xmlns:p14="http://schemas.microsoft.com/office/powerpoint/2010/main" val="16606216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2BCC5-C222-7642-9C41-EFB23479E652}"/>
              </a:ext>
            </a:extLst>
          </p:cNvPr>
          <p:cNvSpPr>
            <a:spLocks noGrp="1"/>
          </p:cNvSpPr>
          <p:nvPr>
            <p:ph type="title"/>
          </p:nvPr>
        </p:nvSpPr>
        <p:spPr/>
        <p:txBody>
          <a:bodyPr vert="horz" lIns="91440" tIns="45720" rIns="91440" bIns="45720" rtlCol="0" anchor="b">
            <a:normAutofit/>
          </a:bodyPr>
          <a:lstStyle/>
          <a:p>
            <a:r>
              <a:rPr lang="en-US" sz="4800" dirty="0"/>
              <a:t>Next</a:t>
            </a:r>
            <a:endParaRPr lang="en-US" sz="4800" kern="1200" dirty="0">
              <a:latin typeface="+mj-lt"/>
              <a:ea typeface="+mj-ea"/>
              <a:cs typeface="+mj-cs"/>
            </a:endParaRPr>
          </a:p>
        </p:txBody>
      </p:sp>
      <p:sp>
        <p:nvSpPr>
          <p:cNvPr id="3" name="Text Placeholder 2">
            <a:extLst>
              <a:ext uri="{FF2B5EF4-FFF2-40B4-BE49-F238E27FC236}">
                <a16:creationId xmlns:a16="http://schemas.microsoft.com/office/drawing/2014/main" id="{A5226EDC-A546-1E4A-BC3E-B393ED7A8A15}"/>
              </a:ext>
            </a:extLst>
          </p:cNvPr>
          <p:cNvSpPr>
            <a:spLocks noGrp="1"/>
          </p:cNvSpPr>
          <p:nvPr>
            <p:ph idx="1"/>
          </p:nvPr>
        </p:nvSpPr>
        <p:spPr/>
        <p:txBody>
          <a:bodyPr vert="horz" lIns="91440" tIns="45720" rIns="91440" bIns="45720" rtlCol="0" anchor="ctr">
            <a:normAutofit/>
          </a:bodyPr>
          <a:lstStyle/>
          <a:p>
            <a:pPr marL="514350" indent="-514350">
              <a:buFont typeface="+mj-lt"/>
              <a:buAutoNum type="arabicPeriod"/>
            </a:pPr>
            <a:r>
              <a:rPr lang="en-US" kern="1200" dirty="0">
                <a:solidFill>
                  <a:schemeClr val="tx1"/>
                </a:solidFill>
                <a:latin typeface="+mn-lt"/>
                <a:ea typeface="+mn-ea"/>
                <a:cs typeface="+mn-cs"/>
              </a:rPr>
              <a:t>Final project group decision</a:t>
            </a:r>
          </a:p>
          <a:p>
            <a:pPr marL="514350" indent="-514350">
              <a:buFont typeface="+mj-lt"/>
              <a:buAutoNum type="arabicPeriod"/>
            </a:pPr>
            <a:endParaRPr lang="en-US" dirty="0"/>
          </a:p>
          <a:p>
            <a:pPr marL="514350" indent="-514350">
              <a:buFont typeface="+mj-lt"/>
              <a:buAutoNum type="arabicPeriod"/>
            </a:pPr>
            <a:r>
              <a:rPr lang="en-US" kern="1200" dirty="0">
                <a:solidFill>
                  <a:schemeClr val="tx1"/>
                </a:solidFill>
                <a:latin typeface="+mn-lt"/>
                <a:ea typeface="+mn-ea"/>
                <a:cs typeface="+mn-cs"/>
              </a:rPr>
              <a:t>Final project explanation</a:t>
            </a:r>
          </a:p>
          <a:p>
            <a:pPr marL="514350" indent="-514350">
              <a:buFont typeface="+mj-lt"/>
              <a:buAutoNum type="arabicPeriod"/>
            </a:pPr>
            <a:endParaRPr lang="en-US" dirty="0"/>
          </a:p>
          <a:p>
            <a:pPr marL="514350" indent="-514350">
              <a:buFont typeface="+mj-lt"/>
              <a:buAutoNum type="arabicPeriod"/>
            </a:pPr>
            <a:r>
              <a:rPr lang="en-US" kern="1200" dirty="0">
                <a:solidFill>
                  <a:schemeClr val="tx1"/>
                </a:solidFill>
                <a:latin typeface="+mn-lt"/>
                <a:ea typeface="+mn-ea"/>
                <a:cs typeface="+mn-cs"/>
              </a:rPr>
              <a:t>In class activity (download doc and code from Material folder in </a:t>
            </a:r>
            <a:r>
              <a:rPr lang="en-US" kern="1200" dirty="0" err="1">
                <a:solidFill>
                  <a:schemeClr val="tx1"/>
                </a:solidFill>
                <a:latin typeface="+mn-lt"/>
                <a:ea typeface="+mn-ea"/>
                <a:cs typeface="+mn-cs"/>
              </a:rPr>
              <a:t>Github</a:t>
            </a:r>
            <a:r>
              <a:rPr lang="en-US" kern="1200" dirty="0">
                <a:solidFill>
                  <a:schemeClr val="tx1"/>
                </a:solidFill>
                <a:latin typeface="+mn-lt"/>
                <a:ea typeface="+mn-ea"/>
                <a:cs typeface="+mn-cs"/>
              </a:rPr>
              <a:t> organization)</a:t>
            </a:r>
          </a:p>
          <a:p>
            <a:pPr marL="514350" indent="-514350">
              <a:buFont typeface="+mj-lt"/>
              <a:buAutoNum type="arabicPeriod"/>
            </a:pPr>
            <a:endParaRPr lang="en-US"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9CBD85E1-B66C-C705-298A-F38C187C9A7A}"/>
              </a:ext>
            </a:extLst>
          </p:cNvPr>
          <p:cNvSpPr>
            <a:spLocks noGrp="1"/>
          </p:cNvSpPr>
          <p:nvPr>
            <p:ph type="sldNum" sz="quarter" idx="12"/>
          </p:nvPr>
        </p:nvSpPr>
        <p:spPr/>
        <p:txBody>
          <a:bodyPr/>
          <a:lstStyle/>
          <a:p>
            <a:fld id="{5D5576CE-73EB-EC46-BE68-51DD6BBCD28D}" type="slidenum">
              <a:rPr lang="en-JP" smtClean="0"/>
              <a:t>51</a:t>
            </a:fld>
            <a:endParaRPr lang="en-JP"/>
          </a:p>
        </p:txBody>
      </p:sp>
    </p:spTree>
    <p:extLst>
      <p:ext uri="{BB962C8B-B14F-4D97-AF65-F5344CB8AC3E}">
        <p14:creationId xmlns:p14="http://schemas.microsoft.com/office/powerpoint/2010/main" val="2541154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9CE9-A7CC-82C7-4673-228F762FAB7F}"/>
              </a:ext>
            </a:extLst>
          </p:cNvPr>
          <p:cNvSpPr>
            <a:spLocks noGrp="1"/>
          </p:cNvSpPr>
          <p:nvPr>
            <p:ph type="title"/>
          </p:nvPr>
        </p:nvSpPr>
        <p:spPr/>
        <p:txBody>
          <a:bodyPr/>
          <a:lstStyle/>
          <a:p>
            <a:r>
              <a:rPr lang="en-US" dirty="0"/>
              <a:t>Regular expression</a:t>
            </a:r>
          </a:p>
        </p:txBody>
      </p:sp>
      <p:sp>
        <p:nvSpPr>
          <p:cNvPr id="3" name="Content Placeholder 2">
            <a:extLst>
              <a:ext uri="{FF2B5EF4-FFF2-40B4-BE49-F238E27FC236}">
                <a16:creationId xmlns:a16="http://schemas.microsoft.com/office/drawing/2014/main" id="{A27E287B-D564-4F5D-3C91-D8700B2A16D4}"/>
              </a:ext>
            </a:extLst>
          </p:cNvPr>
          <p:cNvSpPr>
            <a:spLocks noGrp="1"/>
          </p:cNvSpPr>
          <p:nvPr>
            <p:ph idx="1"/>
          </p:nvPr>
        </p:nvSpPr>
        <p:spPr/>
        <p:txBody>
          <a:bodyPr>
            <a:normAutofit/>
          </a:bodyPr>
          <a:lstStyle/>
          <a:p>
            <a:r>
              <a:rPr lang="en-US" sz="2400" dirty="0"/>
              <a:t>Regular expression (regex) is a sequence of characters that defines a search pattern, used for pattern matching and manipulating text data.</a:t>
            </a:r>
          </a:p>
          <a:p>
            <a:r>
              <a:rPr lang="en-US" sz="2400" dirty="0"/>
              <a:t>Widely used in programming languages, including PHP.</a:t>
            </a:r>
          </a:p>
          <a:p>
            <a:r>
              <a:rPr lang="en-US" sz="2400" dirty="0"/>
              <a:t>Used for tasks like validation, data extraction, and text manipulation.</a:t>
            </a:r>
          </a:p>
          <a:p>
            <a:r>
              <a:rPr lang="en-US" sz="2400" dirty="0"/>
              <a:t>PHP supports regular expressions for more complex pattern matching.</a:t>
            </a:r>
          </a:p>
        </p:txBody>
      </p:sp>
      <p:sp>
        <p:nvSpPr>
          <p:cNvPr id="4" name="Slide Number Placeholder 3">
            <a:extLst>
              <a:ext uri="{FF2B5EF4-FFF2-40B4-BE49-F238E27FC236}">
                <a16:creationId xmlns:a16="http://schemas.microsoft.com/office/drawing/2014/main" id="{7C010392-3EE2-16FD-CE09-4E7B325F51E6}"/>
              </a:ext>
            </a:extLst>
          </p:cNvPr>
          <p:cNvSpPr>
            <a:spLocks noGrp="1"/>
          </p:cNvSpPr>
          <p:nvPr>
            <p:ph type="sldNum" sz="quarter" idx="12"/>
          </p:nvPr>
        </p:nvSpPr>
        <p:spPr/>
        <p:txBody>
          <a:bodyPr/>
          <a:lstStyle/>
          <a:p>
            <a:fld id="{5D5576CE-73EB-EC46-BE68-51DD6BBCD28D}" type="slidenum">
              <a:rPr lang="en-JP" smtClean="0"/>
              <a:t>6</a:t>
            </a:fld>
            <a:endParaRPr lang="en-JP"/>
          </a:p>
        </p:txBody>
      </p:sp>
    </p:spTree>
    <p:extLst>
      <p:ext uri="{BB962C8B-B14F-4D97-AF65-F5344CB8AC3E}">
        <p14:creationId xmlns:p14="http://schemas.microsoft.com/office/powerpoint/2010/main" val="1224992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885F6-CC95-E1CF-234B-2A99B3F17108}"/>
              </a:ext>
            </a:extLst>
          </p:cNvPr>
          <p:cNvSpPr>
            <a:spLocks noGrp="1"/>
          </p:cNvSpPr>
          <p:nvPr>
            <p:ph type="title"/>
          </p:nvPr>
        </p:nvSpPr>
        <p:spPr/>
        <p:txBody>
          <a:bodyPr/>
          <a:lstStyle/>
          <a:p>
            <a:r>
              <a:rPr lang="en-US" dirty="0"/>
              <a:t>PCRE</a:t>
            </a:r>
          </a:p>
        </p:txBody>
      </p:sp>
      <p:sp>
        <p:nvSpPr>
          <p:cNvPr id="3" name="Content Placeholder 2">
            <a:extLst>
              <a:ext uri="{FF2B5EF4-FFF2-40B4-BE49-F238E27FC236}">
                <a16:creationId xmlns:a16="http://schemas.microsoft.com/office/drawing/2014/main" id="{8716209B-1436-F45F-9E73-B3E244E7623C}"/>
              </a:ext>
            </a:extLst>
          </p:cNvPr>
          <p:cNvSpPr>
            <a:spLocks noGrp="1"/>
          </p:cNvSpPr>
          <p:nvPr>
            <p:ph idx="1"/>
          </p:nvPr>
        </p:nvSpPr>
        <p:spPr/>
        <p:txBody>
          <a:bodyPr>
            <a:normAutofit fontScale="70000" lnSpcReduction="20000"/>
          </a:bodyPr>
          <a:lstStyle/>
          <a:p>
            <a:r>
              <a:rPr lang="en-US" dirty="0"/>
              <a:t>PCRE (Perl Compatible Regular Expressions) is a library and set of functions for pattern matching in PHP.</a:t>
            </a:r>
          </a:p>
          <a:p>
            <a:r>
              <a:rPr lang="en-US" dirty="0"/>
              <a:t>PCRE regular expressions use a syntax and behavior similar to Perl regular expressions.</a:t>
            </a:r>
          </a:p>
          <a:p>
            <a:r>
              <a:rPr lang="en-US" dirty="0"/>
              <a:t>PCRE regular expressions are enclosed in forward slashes ("</a:t>
            </a:r>
            <a:r>
              <a:rPr lang="en-US" b="1" dirty="0">
                <a:solidFill>
                  <a:schemeClr val="accent1"/>
                </a:solidFill>
                <a:latin typeface="JetBrains Mono" panose="02000009000000000000" pitchFamily="49" charset="0"/>
                <a:cs typeface="JetBrains Mono" panose="02000009000000000000" pitchFamily="49" charset="0"/>
              </a:rPr>
              <a:t>/</a:t>
            </a:r>
            <a:r>
              <a:rPr lang="en-US" dirty="0"/>
              <a:t>") in PHP.</a:t>
            </a:r>
          </a:p>
          <a:p>
            <a:r>
              <a:rPr lang="en-US" dirty="0"/>
              <a:t>Example: </a:t>
            </a:r>
            <a:r>
              <a:rPr lang="en-US" sz="2900" b="1" dirty="0">
                <a:solidFill>
                  <a:schemeClr val="accent1"/>
                </a:solidFill>
                <a:latin typeface="JetBrains Mono" panose="02000009000000000000" pitchFamily="49" charset="0"/>
                <a:cs typeface="JetBrains Mono" panose="02000009000000000000" pitchFamily="49" charset="0"/>
              </a:rPr>
              <a:t>/pattern/</a:t>
            </a:r>
            <a:r>
              <a:rPr lang="en-US" dirty="0"/>
              <a:t> represents a PCRE regular expression pattern.</a:t>
            </a:r>
          </a:p>
          <a:p>
            <a:r>
              <a:rPr lang="en-US" dirty="0"/>
              <a:t>PCRE functions in PHP allow matching, searching, and replacing strings using regular expressions.</a:t>
            </a:r>
          </a:p>
          <a:p>
            <a:r>
              <a:rPr lang="en-US" dirty="0"/>
              <a:t>Example: </a:t>
            </a:r>
            <a:r>
              <a:rPr lang="en-US" sz="2900" b="1" dirty="0" err="1">
                <a:solidFill>
                  <a:schemeClr val="accent1"/>
                </a:solidFill>
                <a:latin typeface="JetBrains Mono" panose="02000009000000000000" pitchFamily="49" charset="0"/>
                <a:cs typeface="JetBrains Mono" panose="02000009000000000000" pitchFamily="49" charset="0"/>
              </a:rPr>
              <a:t>preg_match</a:t>
            </a:r>
            <a:r>
              <a:rPr lang="en-US" sz="2900" b="1" dirty="0">
                <a:solidFill>
                  <a:schemeClr val="accent1"/>
                </a:solidFill>
                <a:latin typeface="JetBrains Mono" panose="02000009000000000000" pitchFamily="49" charset="0"/>
                <a:cs typeface="JetBrains Mono" panose="02000009000000000000" pitchFamily="49" charset="0"/>
              </a:rPr>
              <a:t>($pattern, $subject) </a:t>
            </a:r>
            <a:r>
              <a:rPr lang="en-US" dirty="0"/>
              <a:t>matches a string against a pattern using PCRE.</a:t>
            </a:r>
          </a:p>
          <a:p>
            <a:r>
              <a:rPr lang="en-US" dirty="0"/>
              <a:t>PCRE supports a wide range of features, including character classes, quantifiers, anchors, modifiers, and more.</a:t>
            </a:r>
          </a:p>
          <a:p>
            <a:r>
              <a:rPr lang="en-US" dirty="0"/>
              <a:t>Example: </a:t>
            </a:r>
            <a:r>
              <a:rPr lang="en-US" sz="2900" b="1" dirty="0">
                <a:solidFill>
                  <a:schemeClr val="accent1"/>
                </a:solidFill>
                <a:latin typeface="JetBrains Mono" panose="02000009000000000000" pitchFamily="49" charset="0"/>
                <a:cs typeface="JetBrains Mono" panose="02000009000000000000" pitchFamily="49" charset="0"/>
              </a:rPr>
              <a:t>/[0-9]+/ </a:t>
            </a:r>
            <a:r>
              <a:rPr lang="en-US" dirty="0"/>
              <a:t>matches one or more digits in a string.</a:t>
            </a:r>
          </a:p>
          <a:p>
            <a:r>
              <a:rPr lang="en-US" dirty="0"/>
              <a:t>PCRE offers powerful capabilities for pattern matching and manipulation tasks in PHP applications.</a:t>
            </a:r>
          </a:p>
        </p:txBody>
      </p:sp>
      <p:sp>
        <p:nvSpPr>
          <p:cNvPr id="4" name="Slide Number Placeholder 3">
            <a:extLst>
              <a:ext uri="{FF2B5EF4-FFF2-40B4-BE49-F238E27FC236}">
                <a16:creationId xmlns:a16="http://schemas.microsoft.com/office/drawing/2014/main" id="{7AE47DE5-E656-0084-A7D9-E3E8EE04AD06}"/>
              </a:ext>
            </a:extLst>
          </p:cNvPr>
          <p:cNvSpPr>
            <a:spLocks noGrp="1"/>
          </p:cNvSpPr>
          <p:nvPr>
            <p:ph type="sldNum" sz="quarter" idx="12"/>
          </p:nvPr>
        </p:nvSpPr>
        <p:spPr/>
        <p:txBody>
          <a:bodyPr/>
          <a:lstStyle/>
          <a:p>
            <a:fld id="{5D5576CE-73EB-EC46-BE68-51DD6BBCD28D}" type="slidenum">
              <a:rPr lang="en-JP" smtClean="0"/>
              <a:t>7</a:t>
            </a:fld>
            <a:endParaRPr lang="en-JP"/>
          </a:p>
        </p:txBody>
      </p:sp>
    </p:spTree>
    <p:extLst>
      <p:ext uri="{BB962C8B-B14F-4D97-AF65-F5344CB8AC3E}">
        <p14:creationId xmlns:p14="http://schemas.microsoft.com/office/powerpoint/2010/main" val="2674242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205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70E0413-E21A-1DC8-445B-076455448841}"/>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OOP Concept</a:t>
            </a:r>
          </a:p>
        </p:txBody>
      </p:sp>
      <p:sp>
        <p:nvSpPr>
          <p:cNvPr id="2067" name="Rectangle 205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8" name="Rectangle 205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カルガモの親子のイラスト">
            <a:extLst>
              <a:ext uri="{FF2B5EF4-FFF2-40B4-BE49-F238E27FC236}">
                <a16:creationId xmlns:a16="http://schemas.microsoft.com/office/drawing/2014/main" id="{FA81075A-498D-3510-A1AF-8D1211B56F6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3875" y="858525"/>
            <a:ext cx="7091029" cy="5211906"/>
          </a:xfrm>
          <a:prstGeom prst="rect">
            <a:avLst/>
          </a:prstGeom>
          <a:noFill/>
          <a:extLst>
            <a:ext uri="{909E8E84-426E-40DD-AFC4-6F175D3DCCD1}">
              <a14:hiddenFill xmlns:a14="http://schemas.microsoft.com/office/drawing/2010/main">
                <a:solidFill>
                  <a:srgbClr val="FFFFFF"/>
                </a:solidFill>
              </a14:hiddenFill>
            </a:ext>
          </a:extLst>
        </p:spPr>
      </p:pic>
      <p:sp>
        <p:nvSpPr>
          <p:cNvPr id="2061" name="Rectangle 206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EEDAB3F-4CE5-DC27-9268-3A1C61B3AB5F}"/>
              </a:ext>
            </a:extLst>
          </p:cNvPr>
          <p:cNvSpPr>
            <a:spLocks noGrp="1"/>
          </p:cNvSpPr>
          <p:nvPr>
            <p:ph type="sldNum" sz="quarter" idx="12"/>
          </p:nvPr>
        </p:nvSpPr>
        <p:spPr>
          <a:xfrm>
            <a:off x="8610599" y="6492240"/>
            <a:ext cx="3126933" cy="365125"/>
          </a:xfrm>
        </p:spPr>
        <p:txBody>
          <a:bodyPr vert="horz" lIns="91440" tIns="45720" rIns="91440" bIns="45720" rtlCol="0" anchor="ctr">
            <a:normAutofit/>
          </a:bodyPr>
          <a:lstStyle/>
          <a:p>
            <a:pPr>
              <a:spcAft>
                <a:spcPts val="600"/>
              </a:spcAft>
            </a:pPr>
            <a:fld id="{5D5576CE-73EB-EC46-BE68-51DD6BBCD28D}" type="slidenum">
              <a:rPr lang="en-US" smtClean="0"/>
              <a:pPr>
                <a:spcAft>
                  <a:spcPts val="600"/>
                </a:spcAft>
              </a:pPr>
              <a:t>8</a:t>
            </a:fld>
            <a:endParaRPr lang="en-US"/>
          </a:p>
        </p:txBody>
      </p:sp>
    </p:spTree>
    <p:extLst>
      <p:ext uri="{BB962C8B-B14F-4D97-AF65-F5344CB8AC3E}">
        <p14:creationId xmlns:p14="http://schemas.microsoft.com/office/powerpoint/2010/main" val="1527878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AB47-9E38-2162-B893-A3C898946CB2}"/>
              </a:ext>
            </a:extLst>
          </p:cNvPr>
          <p:cNvSpPr>
            <a:spLocks noGrp="1"/>
          </p:cNvSpPr>
          <p:nvPr>
            <p:ph type="title"/>
          </p:nvPr>
        </p:nvSpPr>
        <p:spPr/>
        <p:txBody>
          <a:bodyPr/>
          <a:lstStyle/>
          <a:p>
            <a:r>
              <a:rPr lang="en-US" sz="4400" dirty="0"/>
              <a:t>Object-Oriented Programming</a:t>
            </a:r>
            <a:endParaRPr lang="en-US" dirty="0"/>
          </a:p>
        </p:txBody>
      </p:sp>
      <p:sp>
        <p:nvSpPr>
          <p:cNvPr id="3" name="Content Placeholder 2">
            <a:extLst>
              <a:ext uri="{FF2B5EF4-FFF2-40B4-BE49-F238E27FC236}">
                <a16:creationId xmlns:a16="http://schemas.microsoft.com/office/drawing/2014/main" id="{4F920A72-B7D8-58B4-CB44-28A8B58C2E3E}"/>
              </a:ext>
            </a:extLst>
          </p:cNvPr>
          <p:cNvSpPr>
            <a:spLocks noGrp="1"/>
          </p:cNvSpPr>
          <p:nvPr>
            <p:ph idx="1"/>
          </p:nvPr>
        </p:nvSpPr>
        <p:spPr/>
        <p:txBody>
          <a:bodyPr>
            <a:normAutofit lnSpcReduction="10000"/>
          </a:bodyPr>
          <a:lstStyle/>
          <a:p>
            <a:pPr>
              <a:lnSpc>
                <a:spcPct val="100000"/>
              </a:lnSpc>
              <a:spcBef>
                <a:spcPts val="600"/>
              </a:spcBef>
              <a:spcAft>
                <a:spcPts val="600"/>
              </a:spcAft>
            </a:pPr>
            <a:r>
              <a:rPr lang="en-US" sz="2000" dirty="0"/>
              <a:t>A programming paradigm that involves creating objects that combine data and functions. In contrast to procedural programming, which focuses on procedures or functions that manipulate data, OOP offers several advantages:</a:t>
            </a:r>
          </a:p>
          <a:p>
            <a:pPr lvl="1">
              <a:lnSpc>
                <a:spcPct val="100000"/>
              </a:lnSpc>
              <a:spcBef>
                <a:spcPts val="600"/>
              </a:spcBef>
              <a:spcAft>
                <a:spcPts val="600"/>
              </a:spcAft>
            </a:pPr>
            <a:r>
              <a:rPr lang="en-US" sz="2000" b="1" dirty="0">
                <a:solidFill>
                  <a:schemeClr val="accent5"/>
                </a:solidFill>
              </a:rPr>
              <a:t>Efficiency</a:t>
            </a:r>
            <a:r>
              <a:rPr lang="en-US" sz="2000" dirty="0"/>
              <a:t>: OOP is faster and easier to execute</a:t>
            </a:r>
          </a:p>
          <a:p>
            <a:pPr lvl="1">
              <a:lnSpc>
                <a:spcPct val="100000"/>
              </a:lnSpc>
              <a:spcBef>
                <a:spcPts val="600"/>
              </a:spcBef>
              <a:spcAft>
                <a:spcPts val="600"/>
              </a:spcAft>
            </a:pPr>
            <a:r>
              <a:rPr lang="en-US" sz="2000" b="1" dirty="0">
                <a:solidFill>
                  <a:schemeClr val="accent5"/>
                </a:solidFill>
              </a:rPr>
              <a:t>Structure</a:t>
            </a:r>
            <a:r>
              <a:rPr lang="en-US" sz="2000" dirty="0"/>
              <a:t>: OOP provides a clear and organized structure for programs</a:t>
            </a:r>
          </a:p>
          <a:p>
            <a:pPr lvl="1">
              <a:lnSpc>
                <a:spcPct val="100000"/>
              </a:lnSpc>
              <a:spcBef>
                <a:spcPts val="600"/>
              </a:spcBef>
              <a:spcAft>
                <a:spcPts val="600"/>
              </a:spcAft>
            </a:pPr>
            <a:r>
              <a:rPr lang="en-US" sz="2000" b="1" dirty="0">
                <a:solidFill>
                  <a:schemeClr val="accent5"/>
                </a:solidFill>
              </a:rPr>
              <a:t>DRY</a:t>
            </a:r>
            <a:r>
              <a:rPr lang="en-US" sz="2000" dirty="0"/>
              <a:t> </a:t>
            </a:r>
            <a:r>
              <a:rPr lang="en-US" sz="2000" b="1" dirty="0">
                <a:solidFill>
                  <a:schemeClr val="accent5"/>
                </a:solidFill>
              </a:rPr>
              <a:t>(Don’t Repeat Yourself) Principle</a:t>
            </a:r>
            <a:r>
              <a:rPr lang="en-US" sz="2000" dirty="0"/>
              <a:t>: OOP promotes code reusability by extracting common code into reusable components.</a:t>
            </a:r>
          </a:p>
          <a:p>
            <a:pPr lvl="1">
              <a:lnSpc>
                <a:spcPct val="100000"/>
              </a:lnSpc>
              <a:spcBef>
                <a:spcPts val="600"/>
              </a:spcBef>
              <a:spcAft>
                <a:spcPts val="600"/>
              </a:spcAft>
            </a:pPr>
            <a:r>
              <a:rPr lang="en-US" sz="2000" b="1" dirty="0">
                <a:solidFill>
                  <a:schemeClr val="accent5"/>
                </a:solidFill>
              </a:rPr>
              <a:t>Maintainability</a:t>
            </a:r>
            <a:r>
              <a:rPr lang="en-US" sz="2000" dirty="0"/>
              <a:t>: OOP simplifies code maintenance, modification, and debugging by enabling easier issue identification and isolation through its modular nature.</a:t>
            </a:r>
          </a:p>
          <a:p>
            <a:pPr lvl="1">
              <a:lnSpc>
                <a:spcPct val="100000"/>
              </a:lnSpc>
              <a:spcBef>
                <a:spcPts val="600"/>
              </a:spcBef>
              <a:spcAft>
                <a:spcPts val="600"/>
              </a:spcAft>
            </a:pPr>
            <a:r>
              <a:rPr lang="en-US" sz="2000" b="1" dirty="0">
                <a:solidFill>
                  <a:schemeClr val="accent5"/>
                </a:solidFill>
              </a:rPr>
              <a:t>Reusability</a:t>
            </a:r>
            <a:r>
              <a:rPr lang="en-US" sz="2000" dirty="0"/>
              <a:t>: OOP allows for the creation of reusable applications with less code and faster development. Leveraging objects and classes, developers can utilize existing components, minimizing the need for reinventing solutions.</a:t>
            </a:r>
          </a:p>
        </p:txBody>
      </p:sp>
      <p:sp>
        <p:nvSpPr>
          <p:cNvPr id="4" name="Slide Number Placeholder 3">
            <a:extLst>
              <a:ext uri="{FF2B5EF4-FFF2-40B4-BE49-F238E27FC236}">
                <a16:creationId xmlns:a16="http://schemas.microsoft.com/office/drawing/2014/main" id="{541212E4-759D-3094-B8B7-CFBBEBB91DDD}"/>
              </a:ext>
            </a:extLst>
          </p:cNvPr>
          <p:cNvSpPr>
            <a:spLocks noGrp="1"/>
          </p:cNvSpPr>
          <p:nvPr>
            <p:ph type="sldNum" sz="quarter" idx="12"/>
          </p:nvPr>
        </p:nvSpPr>
        <p:spPr/>
        <p:txBody>
          <a:bodyPr/>
          <a:lstStyle/>
          <a:p>
            <a:fld id="{5D5576CE-73EB-EC46-BE68-51DD6BBCD28D}" type="slidenum">
              <a:rPr lang="en-JP" smtClean="0"/>
              <a:t>9</a:t>
            </a:fld>
            <a:endParaRPr lang="en-JP"/>
          </a:p>
        </p:txBody>
      </p:sp>
      <p:sp>
        <p:nvSpPr>
          <p:cNvPr id="6" name="TextBox 5">
            <a:extLst>
              <a:ext uri="{FF2B5EF4-FFF2-40B4-BE49-F238E27FC236}">
                <a16:creationId xmlns:a16="http://schemas.microsoft.com/office/drawing/2014/main" id="{B80AA210-BBE7-66CE-F3FD-F838596E7CB5}"/>
              </a:ext>
            </a:extLst>
          </p:cNvPr>
          <p:cNvSpPr txBox="1"/>
          <p:nvPr/>
        </p:nvSpPr>
        <p:spPr>
          <a:xfrm>
            <a:off x="838200" y="6259810"/>
            <a:ext cx="10020300" cy="276999"/>
          </a:xfrm>
          <a:prstGeom prst="rect">
            <a:avLst/>
          </a:prstGeom>
          <a:noFill/>
        </p:spPr>
        <p:txBody>
          <a:bodyPr wrap="square">
            <a:spAutoFit/>
          </a:bodyPr>
          <a:lstStyle/>
          <a:p>
            <a:r>
              <a:rPr lang="en-US" sz="1200" dirty="0"/>
              <a:t>Remember, adhering to the DRY principle means extracting common code and reusing it rather than repeating it throughout the application.</a:t>
            </a:r>
          </a:p>
        </p:txBody>
      </p:sp>
    </p:spTree>
    <p:extLst>
      <p:ext uri="{BB962C8B-B14F-4D97-AF65-F5344CB8AC3E}">
        <p14:creationId xmlns:p14="http://schemas.microsoft.com/office/powerpoint/2010/main" val="552407278"/>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4D26"/>
      </a:dk2>
      <a:lt2>
        <a:srgbClr val="FEFAC9"/>
      </a:lt2>
      <a:accent1>
        <a:srgbClr val="B562A1"/>
      </a:accent1>
      <a:accent2>
        <a:srgbClr val="DFA5F3"/>
      </a:accent2>
      <a:accent3>
        <a:srgbClr val="E9CDF3"/>
      </a:accent3>
      <a:accent4>
        <a:srgbClr val="D092A7"/>
      </a:accent4>
      <a:accent5>
        <a:srgbClr val="9C85C0"/>
      </a:accent5>
      <a:accent6>
        <a:srgbClr val="809EC2"/>
      </a:accent6>
      <a:hlink>
        <a:srgbClr val="8E58B6"/>
      </a:hlink>
      <a:folHlink>
        <a:srgbClr val="7F6F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8082</TotalTime>
  <Words>6371</Words>
  <Application>Microsoft Office PowerPoint</Application>
  <PresentationFormat>Widescreen</PresentationFormat>
  <Paragraphs>658</Paragraphs>
  <Slides>51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Söhne</vt:lpstr>
      <vt:lpstr>Arial</vt:lpstr>
      <vt:lpstr>Calibri</vt:lpstr>
      <vt:lpstr>Consolas</vt:lpstr>
      <vt:lpstr>JetBrains Mono</vt:lpstr>
      <vt:lpstr>Office Theme</vt:lpstr>
      <vt:lpstr>Web Design and Programming</vt:lpstr>
      <vt:lpstr>Course schedule</vt:lpstr>
      <vt:lpstr>Today’s topic</vt:lpstr>
      <vt:lpstr>String</vt:lpstr>
      <vt:lpstr>String manipulation</vt:lpstr>
      <vt:lpstr>Regular expression</vt:lpstr>
      <vt:lpstr>PCRE</vt:lpstr>
      <vt:lpstr>OOP Concept</vt:lpstr>
      <vt:lpstr>Object-Oriented Programming</vt:lpstr>
      <vt:lpstr>Classes and Objects</vt:lpstr>
      <vt:lpstr>Visibility</vt:lpstr>
      <vt:lpstr>Methods and Properties</vt:lpstr>
      <vt:lpstr>Magic Methods</vt:lpstr>
      <vt:lpstr>Magic methods</vt:lpstr>
      <vt:lpstr>Working with objects</vt:lpstr>
      <vt:lpstr>Working with objects</vt:lpstr>
      <vt:lpstr>$this</vt:lpstr>
      <vt:lpstr>Static</vt:lpstr>
      <vt:lpstr>Class constants</vt:lpstr>
      <vt:lpstr>Declaring Class Constants</vt:lpstr>
      <vt:lpstr>Accessing Class Constants</vt:lpstr>
      <vt:lpstr>Interfaces and implements</vt:lpstr>
      <vt:lpstr>Extends</vt:lpstr>
      <vt:lpstr>Extends</vt:lpstr>
      <vt:lpstr>Overriding Properties and Methods</vt:lpstr>
      <vt:lpstr>Example</vt:lpstr>
      <vt:lpstr>Parent</vt:lpstr>
      <vt:lpstr>Abstract class</vt:lpstr>
      <vt:lpstr>Abstract class</vt:lpstr>
      <vt:lpstr>Abstract methods</vt:lpstr>
      <vt:lpstr>Encapsulation</vt:lpstr>
      <vt:lpstr>Polymorphism</vt:lpstr>
      <vt:lpstr>Error handling and exceptions in PHP</vt:lpstr>
      <vt:lpstr>Error and error handling</vt:lpstr>
      <vt:lpstr>Error handling in PHP</vt:lpstr>
      <vt:lpstr>Errors in PHP</vt:lpstr>
      <vt:lpstr>Die() function</vt:lpstr>
      <vt:lpstr>Defining your own custom error handling</vt:lpstr>
      <vt:lpstr>Error parameter</vt:lpstr>
      <vt:lpstr>Error parameter</vt:lpstr>
      <vt:lpstr>Displaying PHP errors</vt:lpstr>
      <vt:lpstr>Displaying PHP errors</vt:lpstr>
      <vt:lpstr>Exceptions handling</vt:lpstr>
      <vt:lpstr>Example</vt:lpstr>
      <vt:lpstr>Creating custom exception handler</vt:lpstr>
      <vt:lpstr>PHP frameworks</vt:lpstr>
      <vt:lpstr>PHP frameworks</vt:lpstr>
      <vt:lpstr>Benefits of using PHP frameworks</vt:lpstr>
      <vt:lpstr>Popular PHP frameworks:</vt:lpstr>
      <vt:lpstr>End of the topic</vt:lpstr>
      <vt:lpstr>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 and Programming</dc:title>
  <dc:creator>ＳＲＩＰＩＡＮ　ＰＥＥＲＡＹＡ</dc:creator>
  <cp:lastModifiedBy>ＳＲＩＰＩＡＮ　ＰＥＥＲＡＹＡ</cp:lastModifiedBy>
  <cp:revision>149</cp:revision>
  <cp:lastPrinted>2021-05-11T04:24:07Z</cp:lastPrinted>
  <dcterms:created xsi:type="dcterms:W3CDTF">2021-02-27T07:11:12Z</dcterms:created>
  <dcterms:modified xsi:type="dcterms:W3CDTF">2024-06-11T09:52:09Z</dcterms:modified>
</cp:coreProperties>
</file>