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7"/>
  </p:notesMasterIdLst>
  <p:sldIdLst>
    <p:sldId id="1011" r:id="rId2"/>
    <p:sldId id="335" r:id="rId3"/>
    <p:sldId id="257" r:id="rId4"/>
    <p:sldId id="1012" r:id="rId5"/>
    <p:sldId id="1013" r:id="rId6"/>
    <p:sldId id="1014" r:id="rId7"/>
    <p:sldId id="1015" r:id="rId8"/>
    <p:sldId id="1016" r:id="rId9"/>
    <p:sldId id="287" r:id="rId10"/>
    <p:sldId id="1019" r:id="rId11"/>
    <p:sldId id="288" r:id="rId12"/>
    <p:sldId id="1017" r:id="rId13"/>
    <p:sldId id="289" r:id="rId14"/>
    <p:sldId id="1022" r:id="rId15"/>
    <p:sldId id="290" r:id="rId16"/>
    <p:sldId id="277" r:id="rId17"/>
    <p:sldId id="376" r:id="rId18"/>
    <p:sldId id="604" r:id="rId19"/>
    <p:sldId id="605" r:id="rId20"/>
    <p:sldId id="606" r:id="rId21"/>
    <p:sldId id="608" r:id="rId22"/>
    <p:sldId id="609" r:id="rId23"/>
    <p:sldId id="610" r:id="rId24"/>
    <p:sldId id="607" r:id="rId25"/>
    <p:sldId id="611" r:id="rId26"/>
    <p:sldId id="613" r:id="rId27"/>
    <p:sldId id="614" r:id="rId28"/>
    <p:sldId id="615" r:id="rId29"/>
    <p:sldId id="616" r:id="rId30"/>
    <p:sldId id="617" r:id="rId31"/>
    <p:sldId id="618" r:id="rId32"/>
    <p:sldId id="619" r:id="rId33"/>
    <p:sldId id="620" r:id="rId34"/>
    <p:sldId id="621" r:id="rId35"/>
    <p:sldId id="622" r:id="rId36"/>
    <p:sldId id="623" r:id="rId37"/>
    <p:sldId id="624" r:id="rId38"/>
    <p:sldId id="625" r:id="rId39"/>
    <p:sldId id="626" r:id="rId40"/>
    <p:sldId id="627" r:id="rId41"/>
    <p:sldId id="628" r:id="rId42"/>
    <p:sldId id="629" r:id="rId43"/>
    <p:sldId id="630" r:id="rId44"/>
    <p:sldId id="631" r:id="rId45"/>
    <p:sldId id="646" r:id="rId46"/>
    <p:sldId id="633" r:id="rId47"/>
    <p:sldId id="635" r:id="rId48"/>
    <p:sldId id="634" r:id="rId49"/>
    <p:sldId id="636" r:id="rId50"/>
    <p:sldId id="637" r:id="rId51"/>
    <p:sldId id="638" r:id="rId52"/>
    <p:sldId id="639" r:id="rId53"/>
    <p:sldId id="640" r:id="rId54"/>
    <p:sldId id="643" r:id="rId55"/>
    <p:sldId id="644" r:id="rId56"/>
    <p:sldId id="645" r:id="rId57"/>
    <p:sldId id="660" r:id="rId58"/>
    <p:sldId id="661" r:id="rId59"/>
    <p:sldId id="662" r:id="rId60"/>
    <p:sldId id="647" r:id="rId61"/>
    <p:sldId id="649" r:id="rId62"/>
    <p:sldId id="650" r:id="rId63"/>
    <p:sldId id="651" r:id="rId64"/>
    <p:sldId id="652" r:id="rId65"/>
    <p:sldId id="653" r:id="rId66"/>
    <p:sldId id="654" r:id="rId67"/>
    <p:sldId id="655" r:id="rId68"/>
    <p:sldId id="656" r:id="rId69"/>
    <p:sldId id="657" r:id="rId70"/>
    <p:sldId id="658" r:id="rId71"/>
    <p:sldId id="659" r:id="rId72"/>
    <p:sldId id="663" r:id="rId73"/>
    <p:sldId id="664" r:id="rId74"/>
    <p:sldId id="665" r:id="rId75"/>
    <p:sldId id="666" r:id="rId76"/>
    <p:sldId id="667" r:id="rId77"/>
    <p:sldId id="668" r:id="rId78"/>
    <p:sldId id="673" r:id="rId79"/>
    <p:sldId id="674" r:id="rId80"/>
    <p:sldId id="675" r:id="rId81"/>
    <p:sldId id="676" r:id="rId82"/>
    <p:sldId id="677" r:id="rId83"/>
    <p:sldId id="678" r:id="rId84"/>
    <p:sldId id="679" r:id="rId85"/>
    <p:sldId id="680" r:id="rId86"/>
    <p:sldId id="681" r:id="rId87"/>
    <p:sldId id="685" r:id="rId88"/>
    <p:sldId id="682" r:id="rId89"/>
    <p:sldId id="683" r:id="rId90"/>
    <p:sldId id="684" r:id="rId91"/>
    <p:sldId id="686" r:id="rId92"/>
    <p:sldId id="671" r:id="rId93"/>
    <p:sldId id="669" r:id="rId94"/>
    <p:sldId id="670" r:id="rId95"/>
    <p:sldId id="687" r:id="rId96"/>
    <p:sldId id="688" r:id="rId97"/>
    <p:sldId id="689" r:id="rId98"/>
    <p:sldId id="690" r:id="rId99"/>
    <p:sldId id="692" r:id="rId100"/>
    <p:sldId id="693" r:id="rId101"/>
    <p:sldId id="694" r:id="rId102"/>
    <p:sldId id="695" r:id="rId103"/>
    <p:sldId id="696" r:id="rId104"/>
    <p:sldId id="697" r:id="rId105"/>
    <p:sldId id="698" r:id="rId106"/>
    <p:sldId id="699" r:id="rId107"/>
    <p:sldId id="519" r:id="rId108"/>
    <p:sldId id="520" r:id="rId109"/>
    <p:sldId id="521" r:id="rId110"/>
    <p:sldId id="522" r:id="rId111"/>
    <p:sldId id="523" r:id="rId112"/>
    <p:sldId id="525" r:id="rId113"/>
    <p:sldId id="524" r:id="rId114"/>
    <p:sldId id="527" r:id="rId115"/>
    <p:sldId id="528" r:id="rId116"/>
    <p:sldId id="529" r:id="rId117"/>
    <p:sldId id="530" r:id="rId118"/>
    <p:sldId id="531" r:id="rId119"/>
    <p:sldId id="700" r:id="rId120"/>
    <p:sldId id="701" r:id="rId121"/>
    <p:sldId id="702" r:id="rId122"/>
    <p:sldId id="703" r:id="rId123"/>
    <p:sldId id="704" r:id="rId124"/>
    <p:sldId id="705" r:id="rId125"/>
    <p:sldId id="706" r:id="rId126"/>
    <p:sldId id="707" r:id="rId127"/>
    <p:sldId id="708" r:id="rId128"/>
    <p:sldId id="709" r:id="rId129"/>
    <p:sldId id="710" r:id="rId130"/>
    <p:sldId id="711" r:id="rId131"/>
    <p:sldId id="712" r:id="rId132"/>
    <p:sldId id="713" r:id="rId133"/>
    <p:sldId id="714" r:id="rId134"/>
    <p:sldId id="715" r:id="rId135"/>
    <p:sldId id="716" r:id="rId136"/>
    <p:sldId id="717" r:id="rId137"/>
    <p:sldId id="718" r:id="rId138"/>
    <p:sldId id="719" r:id="rId139"/>
    <p:sldId id="720" r:id="rId140"/>
    <p:sldId id="721" r:id="rId141"/>
    <p:sldId id="722" r:id="rId142"/>
    <p:sldId id="723" r:id="rId143"/>
    <p:sldId id="724" r:id="rId144"/>
    <p:sldId id="725" r:id="rId145"/>
    <p:sldId id="726" r:id="rId146"/>
    <p:sldId id="727" r:id="rId147"/>
    <p:sldId id="728" r:id="rId148"/>
    <p:sldId id="729" r:id="rId149"/>
    <p:sldId id="730" r:id="rId150"/>
    <p:sldId id="731" r:id="rId151"/>
    <p:sldId id="732" r:id="rId152"/>
    <p:sldId id="733" r:id="rId153"/>
    <p:sldId id="734" r:id="rId154"/>
    <p:sldId id="736" r:id="rId155"/>
    <p:sldId id="737" r:id="rId156"/>
    <p:sldId id="738" r:id="rId157"/>
    <p:sldId id="739" r:id="rId158"/>
    <p:sldId id="740" r:id="rId159"/>
    <p:sldId id="741" r:id="rId160"/>
    <p:sldId id="751" r:id="rId161"/>
    <p:sldId id="743" r:id="rId162"/>
    <p:sldId id="742" r:id="rId163"/>
    <p:sldId id="744" r:id="rId164"/>
    <p:sldId id="745" r:id="rId165"/>
    <p:sldId id="746" r:id="rId166"/>
    <p:sldId id="747" r:id="rId167"/>
    <p:sldId id="748" r:id="rId168"/>
    <p:sldId id="749" r:id="rId169"/>
    <p:sldId id="750" r:id="rId170"/>
    <p:sldId id="752" r:id="rId171"/>
    <p:sldId id="753" r:id="rId172"/>
    <p:sldId id="754" r:id="rId173"/>
    <p:sldId id="755" r:id="rId174"/>
    <p:sldId id="756" r:id="rId175"/>
    <p:sldId id="757" r:id="rId176"/>
    <p:sldId id="759" r:id="rId177"/>
    <p:sldId id="760" r:id="rId178"/>
    <p:sldId id="761" r:id="rId179"/>
    <p:sldId id="762" r:id="rId180"/>
    <p:sldId id="763" r:id="rId181"/>
    <p:sldId id="764" r:id="rId182"/>
    <p:sldId id="765" r:id="rId183"/>
    <p:sldId id="766" r:id="rId184"/>
    <p:sldId id="767" r:id="rId185"/>
    <p:sldId id="769" r:id="rId186"/>
    <p:sldId id="768" r:id="rId187"/>
    <p:sldId id="770" r:id="rId188"/>
    <p:sldId id="771" r:id="rId189"/>
    <p:sldId id="772" r:id="rId190"/>
    <p:sldId id="773" r:id="rId191"/>
    <p:sldId id="774" r:id="rId192"/>
    <p:sldId id="775" r:id="rId193"/>
    <p:sldId id="776" r:id="rId194"/>
    <p:sldId id="777" r:id="rId195"/>
    <p:sldId id="778" r:id="rId196"/>
    <p:sldId id="779" r:id="rId197"/>
    <p:sldId id="780" r:id="rId198"/>
    <p:sldId id="781" r:id="rId199"/>
    <p:sldId id="782" r:id="rId200"/>
    <p:sldId id="783" r:id="rId201"/>
    <p:sldId id="784" r:id="rId202"/>
    <p:sldId id="785" r:id="rId203"/>
    <p:sldId id="787" r:id="rId204"/>
    <p:sldId id="788" r:id="rId205"/>
    <p:sldId id="789" r:id="rId206"/>
    <p:sldId id="790" r:id="rId207"/>
    <p:sldId id="791" r:id="rId208"/>
    <p:sldId id="792" r:id="rId209"/>
    <p:sldId id="793" r:id="rId210"/>
    <p:sldId id="448" r:id="rId211"/>
    <p:sldId id="449" r:id="rId212"/>
    <p:sldId id="794" r:id="rId213"/>
    <p:sldId id="795" r:id="rId214"/>
    <p:sldId id="796" r:id="rId215"/>
    <p:sldId id="797" r:id="rId216"/>
    <p:sldId id="799" r:id="rId217"/>
    <p:sldId id="804" r:id="rId218"/>
    <p:sldId id="805" r:id="rId219"/>
    <p:sldId id="806" r:id="rId220"/>
    <p:sldId id="800" r:id="rId221"/>
    <p:sldId id="817" r:id="rId222"/>
    <p:sldId id="818" r:id="rId223"/>
    <p:sldId id="810" r:id="rId224"/>
    <p:sldId id="811" r:id="rId225"/>
    <p:sldId id="812" r:id="rId226"/>
    <p:sldId id="813" r:id="rId227"/>
    <p:sldId id="814" r:id="rId228"/>
    <p:sldId id="815" r:id="rId229"/>
    <p:sldId id="816" r:id="rId230"/>
    <p:sldId id="807" r:id="rId231"/>
    <p:sldId id="801" r:id="rId232"/>
    <p:sldId id="802" r:id="rId233"/>
    <p:sldId id="803" r:id="rId234"/>
    <p:sldId id="819" r:id="rId235"/>
    <p:sldId id="820" r:id="rId236"/>
    <p:sldId id="821" r:id="rId237"/>
    <p:sldId id="822" r:id="rId238"/>
    <p:sldId id="823" r:id="rId239"/>
    <p:sldId id="824" r:id="rId240"/>
    <p:sldId id="825" r:id="rId241"/>
    <p:sldId id="826" r:id="rId242"/>
    <p:sldId id="827" r:id="rId243"/>
    <p:sldId id="828" r:id="rId244"/>
    <p:sldId id="829" r:id="rId245"/>
    <p:sldId id="830" r:id="rId246"/>
    <p:sldId id="831" r:id="rId247"/>
    <p:sldId id="832" r:id="rId248"/>
    <p:sldId id="833" r:id="rId249"/>
    <p:sldId id="834" r:id="rId250"/>
    <p:sldId id="835" r:id="rId251"/>
    <p:sldId id="836" r:id="rId252"/>
    <p:sldId id="837" r:id="rId253"/>
    <p:sldId id="838" r:id="rId254"/>
    <p:sldId id="839" r:id="rId255"/>
    <p:sldId id="840" r:id="rId256"/>
    <p:sldId id="842" r:id="rId257"/>
    <p:sldId id="841" r:id="rId258"/>
    <p:sldId id="843" r:id="rId259"/>
    <p:sldId id="844" r:id="rId260"/>
    <p:sldId id="978" r:id="rId261"/>
    <p:sldId id="979" r:id="rId262"/>
    <p:sldId id="980" r:id="rId263"/>
    <p:sldId id="981" r:id="rId264"/>
    <p:sldId id="977" r:id="rId265"/>
    <p:sldId id="975" r:id="rId266"/>
    <p:sldId id="982" r:id="rId267"/>
    <p:sldId id="983" r:id="rId268"/>
    <p:sldId id="970" r:id="rId269"/>
    <p:sldId id="971" r:id="rId270"/>
    <p:sldId id="985" r:id="rId271"/>
    <p:sldId id="986" r:id="rId272"/>
    <p:sldId id="994" r:id="rId273"/>
    <p:sldId id="987" r:id="rId274"/>
    <p:sldId id="988" r:id="rId275"/>
    <p:sldId id="989" r:id="rId276"/>
    <p:sldId id="990" r:id="rId277"/>
    <p:sldId id="991" r:id="rId278"/>
    <p:sldId id="992" r:id="rId279"/>
    <p:sldId id="993" r:id="rId280"/>
    <p:sldId id="995" r:id="rId281"/>
    <p:sldId id="996" r:id="rId282"/>
    <p:sldId id="997" r:id="rId283"/>
    <p:sldId id="998" r:id="rId284"/>
    <p:sldId id="999" r:id="rId285"/>
    <p:sldId id="1000" r:id="rId286"/>
    <p:sldId id="1001" r:id="rId287"/>
    <p:sldId id="1002" r:id="rId288"/>
    <p:sldId id="984" r:id="rId289"/>
    <p:sldId id="1009" r:id="rId290"/>
    <p:sldId id="1003" r:id="rId291"/>
    <p:sldId id="1004" r:id="rId292"/>
    <p:sldId id="1005" r:id="rId293"/>
    <p:sldId id="1006" r:id="rId294"/>
    <p:sldId id="1007" r:id="rId295"/>
    <p:sldId id="1008" r:id="rId296"/>
    <p:sldId id="1010" r:id="rId297"/>
    <p:sldId id="1024" r:id="rId298"/>
    <p:sldId id="1023" r:id="rId299"/>
    <p:sldId id="1026" r:id="rId300"/>
    <p:sldId id="1038" r:id="rId301"/>
    <p:sldId id="1039" r:id="rId302"/>
    <p:sldId id="1027" r:id="rId303"/>
    <p:sldId id="1028" r:id="rId304"/>
    <p:sldId id="1029" r:id="rId305"/>
    <p:sldId id="1030" r:id="rId306"/>
    <p:sldId id="1031" r:id="rId307"/>
    <p:sldId id="1032" r:id="rId308"/>
    <p:sldId id="1033" r:id="rId309"/>
    <p:sldId id="1034" r:id="rId310"/>
    <p:sldId id="1035" r:id="rId311"/>
    <p:sldId id="1036" r:id="rId312"/>
    <p:sldId id="1037" r:id="rId313"/>
    <p:sldId id="1041" r:id="rId314"/>
    <p:sldId id="1042" r:id="rId315"/>
    <p:sldId id="1043" r:id="rId316"/>
    <p:sldId id="1044" r:id="rId317"/>
    <p:sldId id="1045" r:id="rId318"/>
    <p:sldId id="1046" r:id="rId319"/>
    <p:sldId id="1047" r:id="rId320"/>
    <p:sldId id="1049" r:id="rId321"/>
    <p:sldId id="1050" r:id="rId322"/>
    <p:sldId id="1048" r:id="rId323"/>
    <p:sldId id="1051" r:id="rId324"/>
    <p:sldId id="1052" r:id="rId325"/>
    <p:sldId id="1053" r:id="rId326"/>
    <p:sldId id="1054" r:id="rId327"/>
    <p:sldId id="1055" r:id="rId328"/>
    <p:sldId id="1056" r:id="rId329"/>
    <p:sldId id="1057" r:id="rId330"/>
    <p:sldId id="1058" r:id="rId331"/>
    <p:sldId id="1059" r:id="rId332"/>
    <p:sldId id="1060" r:id="rId333"/>
    <p:sldId id="1062" r:id="rId334"/>
    <p:sldId id="1063" r:id="rId335"/>
    <p:sldId id="1064" r:id="rId33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6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1B4798"/>
    <a:srgbClr val="BD4E04"/>
    <a:srgbClr val="45821C"/>
    <a:srgbClr val="D295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commentAuthors" Target="commentAuthor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slide" Target="slides/slide32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viewProps" Target="viewProps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theme" Target="theme/theme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tableStyles" Target="tableStyle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4F8C2-9AC3-4D81-B425-C4E81D05BB00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43E1E-72D1-485A-BA7A-803C4A5E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951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62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729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131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9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2022. 04. 19.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1.png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1.png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5.png"/><Relationship Id="rId4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Floating Point Numbers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253172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Precision and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ccuracy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0591" y="1601610"/>
            <a:ext cx="81308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ACCURACY </a:t>
            </a:r>
            <a:r>
              <a:rPr lang="hu-HU" sz="2000" dirty="0">
                <a:solidFill>
                  <a:schemeClr val="bg1">
                    <a:lumMod val="95000"/>
                  </a:schemeClr>
                </a:solidFill>
              </a:rPr>
              <a:t>is the closeness of a measured value to the known value</a:t>
            </a:r>
          </a:p>
          <a:p>
            <a:pPr algn="ctr"/>
            <a:endParaRPr lang="hu-HU" sz="20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PRECISION </a:t>
            </a:r>
            <a:r>
              <a:rPr lang="hu-HU" sz="2000" dirty="0">
                <a:solidFill>
                  <a:schemeClr val="bg1">
                    <a:lumMod val="95000"/>
                  </a:schemeClr>
                </a:solidFill>
              </a:rPr>
              <a:t>is independent of accuracy it is a measure of statistical variability</a:t>
            </a:r>
          </a:p>
          <a:p>
            <a:pPr algn="ctr"/>
            <a:endParaRPr lang="hu-HU" sz="20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7146" y="3976678"/>
            <a:ext cx="519770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sz="2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bg1">
                    <a:lumMod val="95000"/>
                  </a:schemeClr>
                </a:solidFill>
              </a:rPr>
              <a:t>we calculate it on our own and get</a:t>
            </a:r>
            <a:r>
              <a:rPr lang="hu-HU" sz="20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0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3.142345678</a:t>
            </a:r>
          </a:p>
          <a:p>
            <a:pPr algn="ctr"/>
            <a:endParaRPr lang="hu-HU" sz="20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What is the precision? </a:t>
            </a:r>
            <a:r>
              <a:rPr lang="hu-HU" sz="20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10</a:t>
            </a:r>
            <a:r>
              <a:rPr lang="hu-HU" sz="20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digits of precision</a:t>
            </a:r>
          </a:p>
          <a:p>
            <a:pPr algn="ctr"/>
            <a:r>
              <a:rPr lang="hu-HU" sz="20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What is the accuracy? </a:t>
            </a:r>
            <a:r>
              <a:rPr lang="hu-HU" sz="20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hu-HU" sz="20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digits of accuracy</a:t>
            </a:r>
          </a:p>
          <a:p>
            <a:pPr algn="ctr"/>
            <a:endParaRPr lang="hu-HU" sz="20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</a:t>
            </a:r>
            <a:endParaRPr lang="hu-HU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150038-0DBC-4E57-958B-977B962FFCA5}"/>
              </a:ext>
            </a:extLst>
          </p:cNvPr>
          <p:cNvSpPr/>
          <p:nvPr/>
        </p:nvSpPr>
        <p:spPr>
          <a:xfrm>
            <a:off x="4812890" y="3059735"/>
            <a:ext cx="2566219" cy="7669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bg1">
                    <a:lumMod val="95000"/>
                  </a:schemeClr>
                </a:solidFill>
              </a:rPr>
              <a:t>π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 = 3.14159265...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BA371A-87FF-4D72-91A6-0EFCC46BBD33}"/>
              </a:ext>
            </a:extLst>
          </p:cNvPr>
          <p:cNvSpPr/>
          <p:nvPr/>
        </p:nvSpPr>
        <p:spPr>
          <a:xfrm>
            <a:off x="1414778" y="2543032"/>
            <a:ext cx="9362440" cy="21234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achieve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6-7 </a:t>
            </a:r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digits of accuracy with floats and </a:t>
            </a:r>
          </a:p>
          <a:p>
            <a:pPr algn="ctr"/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14-15</a:t>
            </a:r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digits of accuracy with doubles</a:t>
            </a:r>
            <a:endParaRPr lang="hu-HU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392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279414-E98B-408E-8B58-080CEEECFD7F}"/>
              </a:ext>
            </a:extLst>
          </p:cNvPr>
          <p:cNvSpPr txBox="1"/>
          <p:nvPr/>
        </p:nvSpPr>
        <p:spPr>
          <a:xfrm>
            <a:off x="838200" y="1451573"/>
            <a:ext cx="10681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The 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</a:rPr>
              <a:t>world wide web 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(WWW) hyperlink structure forms a huge directed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G(V,E)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graph</a:t>
            </a: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where the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nodes represent web pages and the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directed edges are the hyperlinks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94AAB0-89BE-4C41-BF90-C7DECF04BF82}"/>
              </a:ext>
            </a:extLst>
          </p:cNvPr>
          <p:cNvCxnSpPr>
            <a:cxnSpLocks/>
          </p:cNvCxnSpPr>
          <p:nvPr/>
        </p:nvCxnSpPr>
        <p:spPr>
          <a:xfrm flipV="1">
            <a:off x="5446718" y="3256856"/>
            <a:ext cx="2817670" cy="155500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7701EB-4C0C-45C1-B65A-B88F34DDF664}"/>
              </a:ext>
            </a:extLst>
          </p:cNvPr>
          <p:cNvCxnSpPr>
            <a:cxnSpLocks/>
          </p:cNvCxnSpPr>
          <p:nvPr/>
        </p:nvCxnSpPr>
        <p:spPr>
          <a:xfrm flipH="1" flipV="1">
            <a:off x="5417443" y="4877713"/>
            <a:ext cx="2932052" cy="48258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FC1C61-3C04-4504-851C-4EE2F97CE77E}"/>
              </a:ext>
            </a:extLst>
          </p:cNvPr>
          <p:cNvCxnSpPr>
            <a:cxnSpLocks/>
          </p:cNvCxnSpPr>
          <p:nvPr/>
        </p:nvCxnSpPr>
        <p:spPr>
          <a:xfrm flipH="1" flipV="1">
            <a:off x="4148308" y="3575807"/>
            <a:ext cx="3184306" cy="62642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007600-5B77-4648-AF50-3A0F0C5411B3}"/>
              </a:ext>
            </a:extLst>
          </p:cNvPr>
          <p:cNvCxnSpPr>
            <a:cxnSpLocks/>
          </p:cNvCxnSpPr>
          <p:nvPr/>
        </p:nvCxnSpPr>
        <p:spPr>
          <a:xfrm flipH="1">
            <a:off x="3593928" y="3084312"/>
            <a:ext cx="2969887" cy="271612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C6AE1B-486E-4A3B-BFD2-72E1F5C7DA49}"/>
              </a:ext>
            </a:extLst>
          </p:cNvPr>
          <p:cNvCxnSpPr>
            <a:cxnSpLocks/>
          </p:cNvCxnSpPr>
          <p:nvPr/>
        </p:nvCxnSpPr>
        <p:spPr>
          <a:xfrm flipH="1">
            <a:off x="7316995" y="3269543"/>
            <a:ext cx="950160" cy="936548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2D2839-7C09-4B33-BE65-3AE641D853AA}"/>
              </a:ext>
            </a:extLst>
          </p:cNvPr>
          <p:cNvCxnSpPr>
            <a:cxnSpLocks/>
          </p:cNvCxnSpPr>
          <p:nvPr/>
        </p:nvCxnSpPr>
        <p:spPr>
          <a:xfrm flipV="1">
            <a:off x="5407808" y="3095668"/>
            <a:ext cx="1157630" cy="174028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E5F3FC6-84F0-49EC-987B-2F15FA7FC7E1}"/>
              </a:ext>
            </a:extLst>
          </p:cNvPr>
          <p:cNvCxnSpPr>
            <a:cxnSpLocks/>
          </p:cNvCxnSpPr>
          <p:nvPr/>
        </p:nvCxnSpPr>
        <p:spPr>
          <a:xfrm flipV="1">
            <a:off x="6491482" y="4209037"/>
            <a:ext cx="828273" cy="200089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22EE6E-404C-4D57-A640-6973D4386616}"/>
              </a:ext>
            </a:extLst>
          </p:cNvPr>
          <p:cNvCxnSpPr>
            <a:cxnSpLocks/>
          </p:cNvCxnSpPr>
          <p:nvPr/>
        </p:nvCxnSpPr>
        <p:spPr>
          <a:xfrm flipH="1" flipV="1">
            <a:off x="7316995" y="4206091"/>
            <a:ext cx="1054466" cy="114739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BD6735-638A-48F5-8B5F-3B4B914D9164}"/>
              </a:ext>
            </a:extLst>
          </p:cNvPr>
          <p:cNvCxnSpPr>
            <a:cxnSpLocks/>
          </p:cNvCxnSpPr>
          <p:nvPr/>
        </p:nvCxnSpPr>
        <p:spPr>
          <a:xfrm flipH="1">
            <a:off x="6563815" y="5404546"/>
            <a:ext cx="1785680" cy="805388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6D7856-69BB-4F56-8E0F-8D637FFD756F}"/>
              </a:ext>
            </a:extLst>
          </p:cNvPr>
          <p:cNvCxnSpPr>
            <a:cxnSpLocks/>
          </p:cNvCxnSpPr>
          <p:nvPr/>
        </p:nvCxnSpPr>
        <p:spPr>
          <a:xfrm flipH="1" flipV="1">
            <a:off x="6501117" y="3106939"/>
            <a:ext cx="801395" cy="108402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E9F1C8-9240-413F-9A05-AE9BE0A4A24D}"/>
              </a:ext>
            </a:extLst>
          </p:cNvPr>
          <p:cNvCxnSpPr>
            <a:cxnSpLocks/>
          </p:cNvCxnSpPr>
          <p:nvPr/>
        </p:nvCxnSpPr>
        <p:spPr>
          <a:xfrm flipV="1">
            <a:off x="5405766" y="4228896"/>
            <a:ext cx="1896746" cy="57161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051D70-7878-4CF9-A751-B10E14508117}"/>
              </a:ext>
            </a:extLst>
          </p:cNvPr>
          <p:cNvCxnSpPr>
            <a:cxnSpLocks/>
          </p:cNvCxnSpPr>
          <p:nvPr/>
        </p:nvCxnSpPr>
        <p:spPr>
          <a:xfrm flipH="1">
            <a:off x="3603936" y="4811865"/>
            <a:ext cx="1803872" cy="97721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3E7256-EFD9-4755-924E-E669718C9E21}"/>
              </a:ext>
            </a:extLst>
          </p:cNvPr>
          <p:cNvCxnSpPr>
            <a:cxnSpLocks/>
          </p:cNvCxnSpPr>
          <p:nvPr/>
        </p:nvCxnSpPr>
        <p:spPr>
          <a:xfrm flipV="1">
            <a:off x="4122148" y="3095668"/>
            <a:ext cx="2415508" cy="45031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26E39D0-3EC3-4222-B18A-5584D679F601}"/>
              </a:ext>
            </a:extLst>
          </p:cNvPr>
          <p:cNvCxnSpPr>
            <a:cxnSpLocks/>
          </p:cNvCxnSpPr>
          <p:nvPr/>
        </p:nvCxnSpPr>
        <p:spPr>
          <a:xfrm>
            <a:off x="4162410" y="3545978"/>
            <a:ext cx="1228873" cy="128997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F9EC5D-9A99-413A-B5DA-B6711C5728AA}"/>
              </a:ext>
            </a:extLst>
          </p:cNvPr>
          <p:cNvCxnSpPr>
            <a:cxnSpLocks/>
          </p:cNvCxnSpPr>
          <p:nvPr/>
        </p:nvCxnSpPr>
        <p:spPr>
          <a:xfrm flipH="1">
            <a:off x="3604256" y="3545978"/>
            <a:ext cx="517892" cy="22431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D75FE-A106-4804-94CC-88FD9A0E965E}"/>
              </a:ext>
            </a:extLst>
          </p:cNvPr>
          <p:cNvCxnSpPr>
            <a:cxnSpLocks/>
          </p:cNvCxnSpPr>
          <p:nvPr/>
        </p:nvCxnSpPr>
        <p:spPr>
          <a:xfrm flipV="1">
            <a:off x="6517641" y="3095668"/>
            <a:ext cx="20015" cy="311426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0A85676-E98F-43B2-A95C-5B18D9777A7E}"/>
              </a:ext>
            </a:extLst>
          </p:cNvPr>
          <p:cNvCxnSpPr>
            <a:cxnSpLocks/>
          </p:cNvCxnSpPr>
          <p:nvPr/>
        </p:nvCxnSpPr>
        <p:spPr>
          <a:xfrm>
            <a:off x="5407808" y="4811865"/>
            <a:ext cx="1119840" cy="139806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091EFA-048B-4958-98D6-C1C981913335}"/>
              </a:ext>
            </a:extLst>
          </p:cNvPr>
          <p:cNvCxnSpPr>
            <a:cxnSpLocks/>
          </p:cNvCxnSpPr>
          <p:nvPr/>
        </p:nvCxnSpPr>
        <p:spPr>
          <a:xfrm flipH="1" flipV="1">
            <a:off x="6565439" y="3095669"/>
            <a:ext cx="1701715" cy="18009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EFEC85-A847-491F-A9C7-2AB4ADD24E6F}"/>
              </a:ext>
            </a:extLst>
          </p:cNvPr>
          <p:cNvCxnSpPr>
            <a:cxnSpLocks/>
          </p:cNvCxnSpPr>
          <p:nvPr/>
        </p:nvCxnSpPr>
        <p:spPr>
          <a:xfrm flipH="1" flipV="1">
            <a:off x="3563995" y="5789082"/>
            <a:ext cx="3001443" cy="42085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FC6C62-6AD7-4C14-965B-533D867F62D6}"/>
              </a:ext>
            </a:extLst>
          </p:cNvPr>
          <p:cNvCxnSpPr>
            <a:cxnSpLocks/>
          </p:cNvCxnSpPr>
          <p:nvPr/>
        </p:nvCxnSpPr>
        <p:spPr>
          <a:xfrm flipH="1" flipV="1">
            <a:off x="8267155" y="3256856"/>
            <a:ext cx="82340" cy="209663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>
            <a:extLst>
              <a:ext uri="{FF2B5EF4-FFF2-40B4-BE49-F238E27FC236}">
                <a16:creationId xmlns:a16="http://schemas.microsoft.com/office/drawing/2014/main" id="{A58ECB61-7883-44C5-9C4F-3C968F541BD3}"/>
              </a:ext>
            </a:extLst>
          </p:cNvPr>
          <p:cNvSpPr/>
          <p:nvPr/>
        </p:nvSpPr>
        <p:spPr>
          <a:xfrm>
            <a:off x="3926305" y="3350135"/>
            <a:ext cx="391686" cy="3916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Oval 3">
            <a:extLst>
              <a:ext uri="{FF2B5EF4-FFF2-40B4-BE49-F238E27FC236}">
                <a16:creationId xmlns:a16="http://schemas.microsoft.com/office/drawing/2014/main" id="{50D1D2F8-C873-4BD3-8AC5-31C8280D3738}"/>
              </a:ext>
            </a:extLst>
          </p:cNvPr>
          <p:cNvSpPr/>
          <p:nvPr/>
        </p:nvSpPr>
        <p:spPr>
          <a:xfrm>
            <a:off x="7123912" y="3977009"/>
            <a:ext cx="391686" cy="3916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3EE58904-2F76-41AA-B088-047577AAB32D}"/>
              </a:ext>
            </a:extLst>
          </p:cNvPr>
          <p:cNvSpPr/>
          <p:nvPr/>
        </p:nvSpPr>
        <p:spPr>
          <a:xfrm>
            <a:off x="6341813" y="2887023"/>
            <a:ext cx="391686" cy="3916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C2E56F24-02A2-48E2-B860-7A65E584D666}"/>
              </a:ext>
            </a:extLst>
          </p:cNvPr>
          <p:cNvSpPr/>
          <p:nvPr/>
        </p:nvSpPr>
        <p:spPr>
          <a:xfrm>
            <a:off x="6341813" y="6014091"/>
            <a:ext cx="391686" cy="3916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84224A5C-1284-4BA6-9C9B-A5C107A4590B}"/>
              </a:ext>
            </a:extLst>
          </p:cNvPr>
          <p:cNvSpPr/>
          <p:nvPr/>
        </p:nvSpPr>
        <p:spPr>
          <a:xfrm>
            <a:off x="5214896" y="4640105"/>
            <a:ext cx="391686" cy="3916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5283A869-E432-4B7B-8203-F8F70418BF90}"/>
              </a:ext>
            </a:extLst>
          </p:cNvPr>
          <p:cNvSpPr/>
          <p:nvPr/>
        </p:nvSpPr>
        <p:spPr>
          <a:xfrm>
            <a:off x="8153652" y="5157647"/>
            <a:ext cx="391686" cy="3916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3A22582E-0A97-44D5-8B96-C6C3E666F5F6}"/>
              </a:ext>
            </a:extLst>
          </p:cNvPr>
          <p:cNvSpPr/>
          <p:nvPr/>
        </p:nvSpPr>
        <p:spPr>
          <a:xfrm>
            <a:off x="8071311" y="3061013"/>
            <a:ext cx="391686" cy="3916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Oval 3">
            <a:extLst>
              <a:ext uri="{FF2B5EF4-FFF2-40B4-BE49-F238E27FC236}">
                <a16:creationId xmlns:a16="http://schemas.microsoft.com/office/drawing/2014/main" id="{3C84F1FC-C414-4840-A369-7FBB4E420A8E}"/>
              </a:ext>
            </a:extLst>
          </p:cNvPr>
          <p:cNvSpPr/>
          <p:nvPr/>
        </p:nvSpPr>
        <p:spPr>
          <a:xfrm>
            <a:off x="3403476" y="5593239"/>
            <a:ext cx="391686" cy="3916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FAA4D0-B5A7-43B7-A942-533F9060786E}"/>
              </a:ext>
            </a:extLst>
          </p:cNvPr>
          <p:cNvSpPr txBox="1"/>
          <p:nvPr/>
        </p:nvSpPr>
        <p:spPr>
          <a:xfrm>
            <a:off x="3288921" y="2993771"/>
            <a:ext cx="1411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bg1">
                    <a:lumMod val="95000"/>
                  </a:schemeClr>
                </a:solidFill>
              </a:rPr>
              <a:t>www.bbc.com</a:t>
            </a:r>
            <a:endParaRPr lang="en-GB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EC8F69-FCCE-4946-9898-462DCF227E98}"/>
              </a:ext>
            </a:extLst>
          </p:cNvPr>
          <p:cNvSpPr txBox="1"/>
          <p:nvPr/>
        </p:nvSpPr>
        <p:spPr>
          <a:xfrm>
            <a:off x="2186795" y="6014464"/>
            <a:ext cx="1675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bg1">
                    <a:lumMod val="95000"/>
                  </a:schemeClr>
                </a:solidFill>
              </a:rPr>
              <a:t>www.udemy.com</a:t>
            </a:r>
            <a:endParaRPr lang="en-GB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22FFCF-0672-4EFC-AEF1-4F0C2FA8A678}"/>
              </a:ext>
            </a:extLst>
          </p:cNvPr>
          <p:cNvSpPr txBox="1"/>
          <p:nvPr/>
        </p:nvSpPr>
        <p:spPr>
          <a:xfrm>
            <a:off x="4721720" y="5121429"/>
            <a:ext cx="1325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bg1">
                    <a:lumMod val="95000"/>
                  </a:schemeClr>
                </a:solidFill>
              </a:rPr>
              <a:t>www.hp.com</a:t>
            </a:r>
            <a:endParaRPr lang="en-GB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8DAA21-BBFE-4CF7-B02B-4E4CC711ED30}"/>
              </a:ext>
            </a:extLst>
          </p:cNvPr>
          <p:cNvSpPr txBox="1"/>
          <p:nvPr/>
        </p:nvSpPr>
        <p:spPr>
          <a:xfrm>
            <a:off x="5679260" y="2486036"/>
            <a:ext cx="1325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bg1">
                    <a:lumMod val="95000"/>
                  </a:schemeClr>
                </a:solidFill>
              </a:rPr>
              <a:t>www.hp.com</a:t>
            </a:r>
            <a:endParaRPr lang="en-GB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55B6C4-2E9A-4D69-BA92-FA46ECE88358}"/>
              </a:ext>
            </a:extLst>
          </p:cNvPr>
          <p:cNvSpPr txBox="1"/>
          <p:nvPr/>
        </p:nvSpPr>
        <p:spPr>
          <a:xfrm>
            <a:off x="7883521" y="3479265"/>
            <a:ext cx="2379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bg1">
                    <a:lumMod val="95000"/>
                  </a:schemeClr>
                </a:solidFill>
              </a:rPr>
              <a:t>www.globalsoftware.com</a:t>
            </a:r>
            <a:endParaRPr lang="en-GB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79EE89-24F2-4B97-A97C-E4FA9C187E29}"/>
              </a:ext>
            </a:extLst>
          </p:cNvPr>
          <p:cNvSpPr txBox="1"/>
          <p:nvPr/>
        </p:nvSpPr>
        <p:spPr>
          <a:xfrm>
            <a:off x="6733499" y="4377980"/>
            <a:ext cx="1411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bg1">
                    <a:lumMod val="95000"/>
                  </a:schemeClr>
                </a:solidFill>
              </a:rPr>
              <a:t>www.cnn.com</a:t>
            </a:r>
            <a:endParaRPr lang="en-GB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ECDCB2-6CD7-4161-A916-E9BFA1B60141}"/>
              </a:ext>
            </a:extLst>
          </p:cNvPr>
          <p:cNvSpPr txBox="1"/>
          <p:nvPr/>
        </p:nvSpPr>
        <p:spPr>
          <a:xfrm>
            <a:off x="8053979" y="5619805"/>
            <a:ext cx="1808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bg1">
                    <a:lumMod val="95000"/>
                  </a:schemeClr>
                </a:solidFill>
              </a:rPr>
              <a:t>www.youtube.com</a:t>
            </a:r>
            <a:endParaRPr lang="en-GB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C7CA8F-A8F7-4DB0-87F9-5A682AFC6560}"/>
              </a:ext>
            </a:extLst>
          </p:cNvPr>
          <p:cNvSpPr txBox="1"/>
          <p:nvPr/>
        </p:nvSpPr>
        <p:spPr>
          <a:xfrm>
            <a:off x="4676012" y="6229350"/>
            <a:ext cx="1673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bg1">
                    <a:lumMod val="95000"/>
                  </a:schemeClr>
                </a:solidFill>
              </a:rPr>
              <a:t>www.google.com</a:t>
            </a:r>
            <a:endParaRPr lang="en-GB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E574F11-031A-4C73-85B3-5D25559E0277}"/>
              </a:ext>
            </a:extLst>
          </p:cNvPr>
          <p:cNvSpPr/>
          <p:nvPr/>
        </p:nvSpPr>
        <p:spPr>
          <a:xfrm>
            <a:off x="1353326" y="2455243"/>
            <a:ext cx="9651326" cy="3135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CONCEPT BEHIND PAGERANK ALGORITHM</a:t>
            </a:r>
          </a:p>
          <a:p>
            <a:pPr algn="ctr"/>
            <a:endParaRPr lang="hu-HU" sz="28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PageRank works by counting the number and quality of links to a page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determine a rough estimate of </a:t>
            </a:r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important the website is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underlying assumption is that more important websites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likely to </a:t>
            </a:r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receive more links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other websites</a:t>
            </a:r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10338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E1A68A-84A9-4E0F-8344-3E6D6308B40D}"/>
              </a:ext>
            </a:extLst>
          </p:cNvPr>
          <p:cNvSpPr txBox="1"/>
          <p:nvPr/>
        </p:nvSpPr>
        <p:spPr>
          <a:xfrm>
            <a:off x="838200" y="1521978"/>
            <a:ext cx="76018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1.) INBOUND LINKS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these are links into the given website from outside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so from other pages and websites 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b="1" dirty="0">
                <a:solidFill>
                  <a:srgbClr val="FFC000"/>
                </a:solidFill>
                <a:sym typeface="Wingdings" panose="05000000000000000000" pitchFamily="2" charset="2"/>
              </a:rPr>
              <a:t>2.) OUTBOUND LINKS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these are links from the given website to pages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in the same site or other pages and websites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b="1" dirty="0">
                <a:solidFill>
                  <a:srgbClr val="FFC000"/>
                </a:solidFill>
                <a:sym typeface="Wingdings" panose="05000000000000000000" pitchFamily="2" charset="2"/>
              </a:rPr>
              <a:t>3.) DANGLING LINKS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these are links that are pointing to any page with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no outgoing links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054BC8-EF22-46BC-8C85-EC741DAA35B1}"/>
              </a:ext>
            </a:extLst>
          </p:cNvPr>
          <p:cNvCxnSpPr>
            <a:cxnSpLocks/>
          </p:cNvCxnSpPr>
          <p:nvPr/>
        </p:nvCxnSpPr>
        <p:spPr>
          <a:xfrm flipV="1">
            <a:off x="8441845" y="3438330"/>
            <a:ext cx="2817670" cy="1555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3A644BA-3449-4FBA-8EA5-668B23981466}"/>
              </a:ext>
            </a:extLst>
          </p:cNvPr>
          <p:cNvCxnSpPr>
            <a:cxnSpLocks/>
          </p:cNvCxnSpPr>
          <p:nvPr/>
        </p:nvCxnSpPr>
        <p:spPr>
          <a:xfrm flipH="1" flipV="1">
            <a:off x="8412570" y="5059187"/>
            <a:ext cx="2932052" cy="48258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B1C9349-5DEB-4A62-B9FA-F9F777336831}"/>
              </a:ext>
            </a:extLst>
          </p:cNvPr>
          <p:cNvCxnSpPr>
            <a:cxnSpLocks/>
          </p:cNvCxnSpPr>
          <p:nvPr/>
        </p:nvCxnSpPr>
        <p:spPr>
          <a:xfrm flipH="1">
            <a:off x="6589055" y="3265786"/>
            <a:ext cx="2969887" cy="271612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639AC66-3B94-43F6-A064-4C878DAC3F33}"/>
              </a:ext>
            </a:extLst>
          </p:cNvPr>
          <p:cNvCxnSpPr>
            <a:cxnSpLocks/>
          </p:cNvCxnSpPr>
          <p:nvPr/>
        </p:nvCxnSpPr>
        <p:spPr>
          <a:xfrm flipH="1">
            <a:off x="10312122" y="3451017"/>
            <a:ext cx="950160" cy="9365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33F31E1-10C0-433C-A7BF-7F1233292C6B}"/>
              </a:ext>
            </a:extLst>
          </p:cNvPr>
          <p:cNvCxnSpPr>
            <a:cxnSpLocks/>
          </p:cNvCxnSpPr>
          <p:nvPr/>
        </p:nvCxnSpPr>
        <p:spPr>
          <a:xfrm flipV="1">
            <a:off x="8402935" y="3277142"/>
            <a:ext cx="1157630" cy="174028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BC47D5D-E2A8-4D64-9765-66DA4F8C2C2A}"/>
              </a:ext>
            </a:extLst>
          </p:cNvPr>
          <p:cNvCxnSpPr>
            <a:cxnSpLocks/>
          </p:cNvCxnSpPr>
          <p:nvPr/>
        </p:nvCxnSpPr>
        <p:spPr>
          <a:xfrm flipV="1">
            <a:off x="9486609" y="4390511"/>
            <a:ext cx="828273" cy="200089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524972A-DF4B-4CAA-970C-18FC83B9B282}"/>
              </a:ext>
            </a:extLst>
          </p:cNvPr>
          <p:cNvCxnSpPr>
            <a:cxnSpLocks/>
          </p:cNvCxnSpPr>
          <p:nvPr/>
        </p:nvCxnSpPr>
        <p:spPr>
          <a:xfrm flipH="1" flipV="1">
            <a:off x="10312122" y="4387565"/>
            <a:ext cx="1054466" cy="11473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B20EAE-C5B4-442F-8638-3AF7FFD2D968}"/>
              </a:ext>
            </a:extLst>
          </p:cNvPr>
          <p:cNvCxnSpPr>
            <a:cxnSpLocks/>
          </p:cNvCxnSpPr>
          <p:nvPr/>
        </p:nvCxnSpPr>
        <p:spPr>
          <a:xfrm flipH="1">
            <a:off x="9558942" y="5586020"/>
            <a:ext cx="1785680" cy="8053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7398DDD-FB16-4B43-BA71-1AFE03B8DF50}"/>
              </a:ext>
            </a:extLst>
          </p:cNvPr>
          <p:cNvCxnSpPr>
            <a:cxnSpLocks/>
          </p:cNvCxnSpPr>
          <p:nvPr/>
        </p:nvCxnSpPr>
        <p:spPr>
          <a:xfrm flipH="1" flipV="1">
            <a:off x="9496244" y="3288413"/>
            <a:ext cx="801395" cy="108402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F89CFF0-4412-47AC-9E57-E493D6CF8AD2}"/>
              </a:ext>
            </a:extLst>
          </p:cNvPr>
          <p:cNvCxnSpPr>
            <a:cxnSpLocks/>
          </p:cNvCxnSpPr>
          <p:nvPr/>
        </p:nvCxnSpPr>
        <p:spPr>
          <a:xfrm flipV="1">
            <a:off x="8400893" y="4410370"/>
            <a:ext cx="1896746" cy="5716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E157280-D598-4E9D-8CCF-905B72C6EB64}"/>
              </a:ext>
            </a:extLst>
          </p:cNvPr>
          <p:cNvCxnSpPr>
            <a:cxnSpLocks/>
          </p:cNvCxnSpPr>
          <p:nvPr/>
        </p:nvCxnSpPr>
        <p:spPr>
          <a:xfrm flipH="1">
            <a:off x="6599063" y="4993339"/>
            <a:ext cx="1803872" cy="9772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08C67AA-2E1C-4E21-9158-F7C15A3C2340}"/>
              </a:ext>
            </a:extLst>
          </p:cNvPr>
          <p:cNvCxnSpPr>
            <a:cxnSpLocks/>
          </p:cNvCxnSpPr>
          <p:nvPr/>
        </p:nvCxnSpPr>
        <p:spPr>
          <a:xfrm flipV="1">
            <a:off x="9512768" y="3277142"/>
            <a:ext cx="20015" cy="311426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D4CC5C9-2E0A-4384-9E8E-0719D7A95F3E}"/>
              </a:ext>
            </a:extLst>
          </p:cNvPr>
          <p:cNvCxnSpPr>
            <a:cxnSpLocks/>
          </p:cNvCxnSpPr>
          <p:nvPr/>
        </p:nvCxnSpPr>
        <p:spPr>
          <a:xfrm>
            <a:off x="8402935" y="4993339"/>
            <a:ext cx="1119840" cy="139806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A550844-A987-426D-9ECE-C06729D7721B}"/>
              </a:ext>
            </a:extLst>
          </p:cNvPr>
          <p:cNvCxnSpPr>
            <a:cxnSpLocks/>
          </p:cNvCxnSpPr>
          <p:nvPr/>
        </p:nvCxnSpPr>
        <p:spPr>
          <a:xfrm flipH="1" flipV="1">
            <a:off x="9560566" y="3277143"/>
            <a:ext cx="1701715" cy="18009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2EF5058-8694-4144-B4B9-83871E1A19EA}"/>
              </a:ext>
            </a:extLst>
          </p:cNvPr>
          <p:cNvCxnSpPr>
            <a:cxnSpLocks/>
          </p:cNvCxnSpPr>
          <p:nvPr/>
        </p:nvCxnSpPr>
        <p:spPr>
          <a:xfrm flipH="1" flipV="1">
            <a:off x="6559122" y="5970556"/>
            <a:ext cx="3001443" cy="42085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E35E0B1-EB1B-46B0-8DC3-54D91A0B9671}"/>
              </a:ext>
            </a:extLst>
          </p:cNvPr>
          <p:cNvCxnSpPr>
            <a:cxnSpLocks/>
          </p:cNvCxnSpPr>
          <p:nvPr/>
        </p:nvCxnSpPr>
        <p:spPr>
          <a:xfrm flipH="1" flipV="1">
            <a:off x="11262282" y="3438330"/>
            <a:ext cx="82340" cy="20966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3">
            <a:extLst>
              <a:ext uri="{FF2B5EF4-FFF2-40B4-BE49-F238E27FC236}">
                <a16:creationId xmlns:a16="http://schemas.microsoft.com/office/drawing/2014/main" id="{BCA8C0FC-9773-4F6C-B3FC-EC6F817F9251}"/>
              </a:ext>
            </a:extLst>
          </p:cNvPr>
          <p:cNvSpPr/>
          <p:nvPr/>
        </p:nvSpPr>
        <p:spPr>
          <a:xfrm>
            <a:off x="10119039" y="415848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Oval 3">
            <a:extLst>
              <a:ext uri="{FF2B5EF4-FFF2-40B4-BE49-F238E27FC236}">
                <a16:creationId xmlns:a16="http://schemas.microsoft.com/office/drawing/2014/main" id="{1BA5E623-3DCC-4DAC-9FE3-32ACC284D934}"/>
              </a:ext>
            </a:extLst>
          </p:cNvPr>
          <p:cNvSpPr/>
          <p:nvPr/>
        </p:nvSpPr>
        <p:spPr>
          <a:xfrm>
            <a:off x="9336940" y="306849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Oval 3">
            <a:extLst>
              <a:ext uri="{FF2B5EF4-FFF2-40B4-BE49-F238E27FC236}">
                <a16:creationId xmlns:a16="http://schemas.microsoft.com/office/drawing/2014/main" id="{893E8F89-87A9-47BE-A728-E6F082EA3A9D}"/>
              </a:ext>
            </a:extLst>
          </p:cNvPr>
          <p:cNvSpPr/>
          <p:nvPr/>
        </p:nvSpPr>
        <p:spPr>
          <a:xfrm>
            <a:off x="9336940" y="619556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Oval 3">
            <a:extLst>
              <a:ext uri="{FF2B5EF4-FFF2-40B4-BE49-F238E27FC236}">
                <a16:creationId xmlns:a16="http://schemas.microsoft.com/office/drawing/2014/main" id="{3B487CF3-B2D3-4C63-BA41-8FD70925CC6C}"/>
              </a:ext>
            </a:extLst>
          </p:cNvPr>
          <p:cNvSpPr/>
          <p:nvPr/>
        </p:nvSpPr>
        <p:spPr>
          <a:xfrm>
            <a:off x="8210023" y="482157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Oval 3">
            <a:extLst>
              <a:ext uri="{FF2B5EF4-FFF2-40B4-BE49-F238E27FC236}">
                <a16:creationId xmlns:a16="http://schemas.microsoft.com/office/drawing/2014/main" id="{010B9FEC-44A4-41EB-BE82-DB29773DB8B0}"/>
              </a:ext>
            </a:extLst>
          </p:cNvPr>
          <p:cNvSpPr/>
          <p:nvPr/>
        </p:nvSpPr>
        <p:spPr>
          <a:xfrm>
            <a:off x="11148779" y="53391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Oval 3">
            <a:extLst>
              <a:ext uri="{FF2B5EF4-FFF2-40B4-BE49-F238E27FC236}">
                <a16:creationId xmlns:a16="http://schemas.microsoft.com/office/drawing/2014/main" id="{587F4C8B-647E-4BA4-B285-1BE5AC429B1B}"/>
              </a:ext>
            </a:extLst>
          </p:cNvPr>
          <p:cNvSpPr/>
          <p:nvPr/>
        </p:nvSpPr>
        <p:spPr>
          <a:xfrm>
            <a:off x="11066438" y="32424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Oval 3">
            <a:extLst>
              <a:ext uri="{FF2B5EF4-FFF2-40B4-BE49-F238E27FC236}">
                <a16:creationId xmlns:a16="http://schemas.microsoft.com/office/drawing/2014/main" id="{EC1B6A6D-75F4-487A-96F2-3AF814A08C97}"/>
              </a:ext>
            </a:extLst>
          </p:cNvPr>
          <p:cNvSpPr/>
          <p:nvPr/>
        </p:nvSpPr>
        <p:spPr>
          <a:xfrm>
            <a:off x="6398603" y="57747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0668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E1A68A-84A9-4E0F-8344-3E6D6308B40D}"/>
              </a:ext>
            </a:extLst>
          </p:cNvPr>
          <p:cNvSpPr txBox="1"/>
          <p:nvPr/>
        </p:nvSpPr>
        <p:spPr>
          <a:xfrm>
            <a:off x="838200" y="1521978"/>
            <a:ext cx="97163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first problem is that 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have to know the topology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the world wide web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(WWW) and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exactly the reason why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web crawlers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came to be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1.)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depth-first search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a powerful graph traversal algorithm but in this case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it is not the best approach possible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2.)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breadth-first search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a better option because we want to visit the neigbors of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a given node (website) before visiting other nodes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G(V,E)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graph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96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D9264C-664B-4F1D-97F2-AE3BBE38352B}"/>
              </a:ext>
            </a:extLst>
          </p:cNvPr>
          <p:cNvSpPr/>
          <p:nvPr/>
        </p:nvSpPr>
        <p:spPr>
          <a:xfrm>
            <a:off x="2503639" y="2296043"/>
            <a:ext cx="7013006" cy="1062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191E9-4816-484B-B104-7EC69E7699EF}"/>
              </a:ext>
            </a:extLst>
          </p:cNvPr>
          <p:cNvSpPr txBox="1"/>
          <p:nvPr/>
        </p:nvSpPr>
        <p:spPr>
          <a:xfrm>
            <a:off x="1013532" y="1425613"/>
            <a:ext cx="5198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original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PageRank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formula with summation: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B5845-8390-4013-A3F9-4A7E75CF8B64}"/>
              </a:ext>
            </a:extLst>
          </p:cNvPr>
          <p:cNvSpPr txBox="1"/>
          <p:nvPr/>
        </p:nvSpPr>
        <p:spPr>
          <a:xfrm>
            <a:off x="3268045" y="2666095"/>
            <a:ext cx="548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PR(A) = (1-d) + d (                 +                  + ... +                 )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F63568-866E-48F4-8203-F20936E7F791}"/>
              </a:ext>
            </a:extLst>
          </p:cNvPr>
          <p:cNvCxnSpPr/>
          <p:nvPr/>
        </p:nvCxnSpPr>
        <p:spPr>
          <a:xfrm>
            <a:off x="5031709" y="2861107"/>
            <a:ext cx="8563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5639B5-E400-4F15-A7B8-9106A59C5AA2}"/>
              </a:ext>
            </a:extLst>
          </p:cNvPr>
          <p:cNvSpPr txBox="1"/>
          <p:nvPr/>
        </p:nvSpPr>
        <p:spPr>
          <a:xfrm>
            <a:off x="5048185" y="248182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PR(T 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BB2BC-4173-4BA9-B8B2-775FBD10BCF7}"/>
              </a:ext>
            </a:extLst>
          </p:cNvPr>
          <p:cNvSpPr txBox="1"/>
          <p:nvPr/>
        </p:nvSpPr>
        <p:spPr>
          <a:xfrm>
            <a:off x="5480452" y="2615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E0523-E852-4499-BA31-782C2F10518B}"/>
              </a:ext>
            </a:extLst>
          </p:cNvPr>
          <p:cNvSpPr txBox="1"/>
          <p:nvPr/>
        </p:nvSpPr>
        <p:spPr>
          <a:xfrm>
            <a:off x="5064661" y="284806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C(T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F2A43-F2E7-4EC5-90CC-B79CF6F169E4}"/>
              </a:ext>
            </a:extLst>
          </p:cNvPr>
          <p:cNvSpPr txBox="1"/>
          <p:nvPr/>
        </p:nvSpPr>
        <p:spPr>
          <a:xfrm>
            <a:off x="5375830" y="29813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257A77-E661-47EB-914F-D137B3D66C3F}"/>
              </a:ext>
            </a:extLst>
          </p:cNvPr>
          <p:cNvCxnSpPr/>
          <p:nvPr/>
        </p:nvCxnSpPr>
        <p:spPr>
          <a:xfrm>
            <a:off x="6063137" y="2860008"/>
            <a:ext cx="8563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6B48B2-56E3-44E2-A575-AC55766EBDD3}"/>
              </a:ext>
            </a:extLst>
          </p:cNvPr>
          <p:cNvSpPr txBox="1"/>
          <p:nvPr/>
        </p:nvSpPr>
        <p:spPr>
          <a:xfrm>
            <a:off x="6085613" y="248142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PR(T 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8E6E9B-45DB-4669-9B24-B9BABB4E31D5}"/>
              </a:ext>
            </a:extLst>
          </p:cNvPr>
          <p:cNvSpPr txBox="1"/>
          <p:nvPr/>
        </p:nvSpPr>
        <p:spPr>
          <a:xfrm>
            <a:off x="6516218" y="262590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E114-5A5A-4431-A70D-DAE0614C2285}"/>
              </a:ext>
            </a:extLst>
          </p:cNvPr>
          <p:cNvSpPr txBox="1"/>
          <p:nvPr/>
        </p:nvSpPr>
        <p:spPr>
          <a:xfrm>
            <a:off x="6143908" y="283529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C(T 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0C21E-A8A1-4E58-A13F-232C8312AFF5}"/>
              </a:ext>
            </a:extLst>
          </p:cNvPr>
          <p:cNvSpPr txBox="1"/>
          <p:nvPr/>
        </p:nvSpPr>
        <p:spPr>
          <a:xfrm>
            <a:off x="6446830" y="297808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FC30D1-DAC0-479A-A182-F74ECF1791B9}"/>
              </a:ext>
            </a:extLst>
          </p:cNvPr>
          <p:cNvCxnSpPr>
            <a:cxnSpLocks/>
          </p:cNvCxnSpPr>
          <p:nvPr/>
        </p:nvCxnSpPr>
        <p:spPr>
          <a:xfrm>
            <a:off x="7518547" y="2859683"/>
            <a:ext cx="8563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5D4E7D-395D-4EF1-B6EB-FA87195570AF}"/>
              </a:ext>
            </a:extLst>
          </p:cNvPr>
          <p:cNvSpPr txBox="1"/>
          <p:nvPr/>
        </p:nvSpPr>
        <p:spPr>
          <a:xfrm>
            <a:off x="7555602" y="248813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PR(T  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22E38C-EB2F-454F-9793-706F2F147C0B}"/>
              </a:ext>
            </a:extLst>
          </p:cNvPr>
          <p:cNvSpPr txBox="1"/>
          <p:nvPr/>
        </p:nvSpPr>
        <p:spPr>
          <a:xfrm>
            <a:off x="7981290" y="261397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AAA55C-A032-4BF5-9B3D-23F56607DA8F}"/>
              </a:ext>
            </a:extLst>
          </p:cNvPr>
          <p:cNvSpPr txBox="1"/>
          <p:nvPr/>
        </p:nvSpPr>
        <p:spPr>
          <a:xfrm>
            <a:off x="7610716" y="280897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C(T 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72DFB-B3DE-40A9-BAE6-8182425D30EC}"/>
              </a:ext>
            </a:extLst>
          </p:cNvPr>
          <p:cNvSpPr txBox="1"/>
          <p:nvPr/>
        </p:nvSpPr>
        <p:spPr>
          <a:xfrm>
            <a:off x="7916805" y="294228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B9584-C7A6-4A5E-96B7-E0010DC273EB}"/>
              </a:ext>
            </a:extLst>
          </p:cNvPr>
          <p:cNvSpPr txBox="1"/>
          <p:nvPr/>
        </p:nvSpPr>
        <p:spPr>
          <a:xfrm>
            <a:off x="2453048" y="3828572"/>
            <a:ext cx="726513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PR(A)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page rank of page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it is kind of a recursive formula because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depends on other pages’ page rank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PR(T )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rank of pages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 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link to page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C(T ) 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outbound links on a given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damping factor in the range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[0,1]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16E59-6673-4516-8F99-6BFD8DE4D342}"/>
              </a:ext>
            </a:extLst>
          </p:cNvPr>
          <p:cNvSpPr txBox="1"/>
          <p:nvPr/>
        </p:nvSpPr>
        <p:spPr>
          <a:xfrm>
            <a:off x="3971491" y="4905127"/>
            <a:ext cx="221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8CC0C5-C9D1-4DBA-A2C6-6FAAC13D66EB}"/>
              </a:ext>
            </a:extLst>
          </p:cNvPr>
          <p:cNvSpPr txBox="1"/>
          <p:nvPr/>
        </p:nvSpPr>
        <p:spPr>
          <a:xfrm>
            <a:off x="6292981" y="4905127"/>
            <a:ext cx="221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050A47-9882-4BD9-A786-409DCA8EE2E0}"/>
              </a:ext>
            </a:extLst>
          </p:cNvPr>
          <p:cNvSpPr txBox="1"/>
          <p:nvPr/>
        </p:nvSpPr>
        <p:spPr>
          <a:xfrm>
            <a:off x="7970818" y="5511398"/>
            <a:ext cx="221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F2DF13-5E04-42CB-A046-DAB4B27FBBA1}"/>
              </a:ext>
            </a:extLst>
          </p:cNvPr>
          <p:cNvSpPr txBox="1"/>
          <p:nvPr/>
        </p:nvSpPr>
        <p:spPr>
          <a:xfrm>
            <a:off x="3728148" y="5511398"/>
            <a:ext cx="221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2858935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D9264C-664B-4F1D-97F2-AE3BBE38352B}"/>
              </a:ext>
            </a:extLst>
          </p:cNvPr>
          <p:cNvSpPr/>
          <p:nvPr/>
        </p:nvSpPr>
        <p:spPr>
          <a:xfrm>
            <a:off x="2503639" y="2296043"/>
            <a:ext cx="7013006" cy="1062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191E9-4816-484B-B104-7EC69E7699EF}"/>
              </a:ext>
            </a:extLst>
          </p:cNvPr>
          <p:cNvSpPr txBox="1"/>
          <p:nvPr/>
        </p:nvSpPr>
        <p:spPr>
          <a:xfrm>
            <a:off x="1013532" y="1425613"/>
            <a:ext cx="5198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original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PageRank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formula with summation: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B5845-8390-4013-A3F9-4A7E75CF8B64}"/>
              </a:ext>
            </a:extLst>
          </p:cNvPr>
          <p:cNvSpPr txBox="1"/>
          <p:nvPr/>
        </p:nvSpPr>
        <p:spPr>
          <a:xfrm>
            <a:off x="3268045" y="2666095"/>
            <a:ext cx="548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PR(A) = (1-d) + d (                 +                  + ... +                 )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F63568-866E-48F4-8203-F20936E7F791}"/>
              </a:ext>
            </a:extLst>
          </p:cNvPr>
          <p:cNvCxnSpPr/>
          <p:nvPr/>
        </p:nvCxnSpPr>
        <p:spPr>
          <a:xfrm>
            <a:off x="5031709" y="2861107"/>
            <a:ext cx="8563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5639B5-E400-4F15-A7B8-9106A59C5AA2}"/>
              </a:ext>
            </a:extLst>
          </p:cNvPr>
          <p:cNvSpPr txBox="1"/>
          <p:nvPr/>
        </p:nvSpPr>
        <p:spPr>
          <a:xfrm>
            <a:off x="5048185" y="248182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PR(T 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BB2BC-4173-4BA9-B8B2-775FBD10BCF7}"/>
              </a:ext>
            </a:extLst>
          </p:cNvPr>
          <p:cNvSpPr txBox="1"/>
          <p:nvPr/>
        </p:nvSpPr>
        <p:spPr>
          <a:xfrm>
            <a:off x="5480452" y="26151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E0523-E852-4499-BA31-782C2F10518B}"/>
              </a:ext>
            </a:extLst>
          </p:cNvPr>
          <p:cNvSpPr txBox="1"/>
          <p:nvPr/>
        </p:nvSpPr>
        <p:spPr>
          <a:xfrm>
            <a:off x="5064661" y="284806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C(T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F2A43-F2E7-4EC5-90CC-B79CF6F169E4}"/>
              </a:ext>
            </a:extLst>
          </p:cNvPr>
          <p:cNvSpPr txBox="1"/>
          <p:nvPr/>
        </p:nvSpPr>
        <p:spPr>
          <a:xfrm>
            <a:off x="5375830" y="29813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257A77-E661-47EB-914F-D137B3D66C3F}"/>
              </a:ext>
            </a:extLst>
          </p:cNvPr>
          <p:cNvCxnSpPr/>
          <p:nvPr/>
        </p:nvCxnSpPr>
        <p:spPr>
          <a:xfrm>
            <a:off x="6063137" y="2860008"/>
            <a:ext cx="8563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6B48B2-56E3-44E2-A575-AC55766EBDD3}"/>
              </a:ext>
            </a:extLst>
          </p:cNvPr>
          <p:cNvSpPr txBox="1"/>
          <p:nvPr/>
        </p:nvSpPr>
        <p:spPr>
          <a:xfrm>
            <a:off x="6085613" y="248142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PR(T 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8E6E9B-45DB-4669-9B24-B9BABB4E31D5}"/>
              </a:ext>
            </a:extLst>
          </p:cNvPr>
          <p:cNvSpPr txBox="1"/>
          <p:nvPr/>
        </p:nvSpPr>
        <p:spPr>
          <a:xfrm>
            <a:off x="6516218" y="262590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E114-5A5A-4431-A70D-DAE0614C2285}"/>
              </a:ext>
            </a:extLst>
          </p:cNvPr>
          <p:cNvSpPr txBox="1"/>
          <p:nvPr/>
        </p:nvSpPr>
        <p:spPr>
          <a:xfrm>
            <a:off x="6143908" y="283529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C(T 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0C21E-A8A1-4E58-A13F-232C8312AFF5}"/>
              </a:ext>
            </a:extLst>
          </p:cNvPr>
          <p:cNvSpPr txBox="1"/>
          <p:nvPr/>
        </p:nvSpPr>
        <p:spPr>
          <a:xfrm>
            <a:off x="6446830" y="297808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FC30D1-DAC0-479A-A182-F74ECF1791B9}"/>
              </a:ext>
            </a:extLst>
          </p:cNvPr>
          <p:cNvCxnSpPr>
            <a:cxnSpLocks/>
          </p:cNvCxnSpPr>
          <p:nvPr/>
        </p:nvCxnSpPr>
        <p:spPr>
          <a:xfrm>
            <a:off x="7518547" y="2859683"/>
            <a:ext cx="8563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5D4E7D-395D-4EF1-B6EB-FA87195570AF}"/>
              </a:ext>
            </a:extLst>
          </p:cNvPr>
          <p:cNvSpPr txBox="1"/>
          <p:nvPr/>
        </p:nvSpPr>
        <p:spPr>
          <a:xfrm>
            <a:off x="7555602" y="248813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PR(T  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22E38C-EB2F-454F-9793-706F2F147C0B}"/>
              </a:ext>
            </a:extLst>
          </p:cNvPr>
          <p:cNvSpPr txBox="1"/>
          <p:nvPr/>
        </p:nvSpPr>
        <p:spPr>
          <a:xfrm>
            <a:off x="7981290" y="261397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AAA55C-A032-4BF5-9B3D-23F56607DA8F}"/>
              </a:ext>
            </a:extLst>
          </p:cNvPr>
          <p:cNvSpPr txBox="1"/>
          <p:nvPr/>
        </p:nvSpPr>
        <p:spPr>
          <a:xfrm>
            <a:off x="7610716" y="280897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C(T 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72DFB-B3DE-40A9-BAE6-8182425D30EC}"/>
              </a:ext>
            </a:extLst>
          </p:cNvPr>
          <p:cNvSpPr txBox="1"/>
          <p:nvPr/>
        </p:nvSpPr>
        <p:spPr>
          <a:xfrm>
            <a:off x="7916805" y="294228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AB6305-8263-495F-9200-1E060BD2F0A4}"/>
                  </a:ext>
                </a:extLst>
              </p:cNvPr>
              <p:cNvSpPr txBox="1"/>
              <p:nvPr/>
            </p:nvSpPr>
            <p:spPr>
              <a:xfrm>
                <a:off x="1638113" y="3963607"/>
                <a:ext cx="8915774" cy="1889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 have to </a:t>
                </a:r>
                <a:r>
                  <a:rPr lang="hu-HU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initialize the page ranks </a:t>
                </a:r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at the beginning of the algorithm – all pages are</a:t>
                </a:r>
              </a:p>
              <a:p>
                <a:pPr algn="ctr"/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given equal page rank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den>
                    </m:f>
                  </m:oMath>
                </a14:m>
                <a:r>
                  <a:rPr lang="hu-HU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</a:t>
                </a:r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where </a:t>
                </a:r>
                <a:r>
                  <a:rPr lang="hu-HU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number of pages </a:t>
                </a:r>
              </a:p>
              <a:p>
                <a:pPr algn="ctr"/>
                <a:endParaRPr lang="hu-HU" sz="2000" dirty="0"/>
              </a:p>
              <a:p>
                <a:pPr algn="ctr"/>
                <a:r>
                  <a:rPr lang="hu-HU" sz="24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THATS WHY WE HAVE TO MAKE SEVERAL ITERATIONS</a:t>
                </a:r>
              </a:p>
              <a:p>
                <a:pPr algn="ctr"/>
                <a:r>
                  <a:rPr lang="hu-HU" sz="24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UNTIL CONVERGENCE !!!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AB6305-8263-495F-9200-1E060BD2F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113" y="3963607"/>
                <a:ext cx="8915774" cy="1889684"/>
              </a:xfrm>
              <a:prstGeom prst="rect">
                <a:avLst/>
              </a:prstGeom>
              <a:blipFill>
                <a:blip r:embed="rId2"/>
                <a:stretch>
                  <a:fillRect l="-616" t="-1613" r="-547"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4292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D9264C-664B-4F1D-97F2-AE3BBE38352B}"/>
              </a:ext>
            </a:extLst>
          </p:cNvPr>
          <p:cNvSpPr/>
          <p:nvPr/>
        </p:nvSpPr>
        <p:spPr>
          <a:xfrm>
            <a:off x="4025770" y="2433637"/>
            <a:ext cx="3826041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191E9-4816-484B-B104-7EC69E7699EF}"/>
              </a:ext>
            </a:extLst>
          </p:cNvPr>
          <p:cNvSpPr txBox="1"/>
          <p:nvPr/>
        </p:nvSpPr>
        <p:spPr>
          <a:xfrm>
            <a:off x="1013532" y="1425613"/>
            <a:ext cx="4925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original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PageRank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formula with iteration: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18F489-DAE3-49DF-82C6-D9B426BE0E14}"/>
              </a:ext>
            </a:extLst>
          </p:cNvPr>
          <p:cNvSpPr txBox="1"/>
          <p:nvPr/>
        </p:nvSpPr>
        <p:spPr>
          <a:xfrm>
            <a:off x="4585783" y="2865891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    (P ) =                                    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60A6BA-1B14-4AC8-8097-DB25E886051B}"/>
              </a:ext>
            </a:extLst>
          </p:cNvPr>
          <p:cNvCxnSpPr/>
          <p:nvPr/>
        </p:nvCxnSpPr>
        <p:spPr>
          <a:xfrm>
            <a:off x="6356911" y="3038886"/>
            <a:ext cx="85632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363ED8-0356-4602-ABAE-B43CC90DD830}"/>
              </a:ext>
            </a:extLst>
          </p:cNvPr>
          <p:cNvSpPr txBox="1"/>
          <p:nvPr/>
        </p:nvSpPr>
        <p:spPr>
          <a:xfrm>
            <a:off x="6276743" y="259326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  (P 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973161-BEA6-4DA2-86F7-8AE4E58AD249}"/>
              </a:ext>
            </a:extLst>
          </p:cNvPr>
          <p:cNvSpPr txBox="1"/>
          <p:nvPr/>
        </p:nvSpPr>
        <p:spPr>
          <a:xfrm>
            <a:off x="6800724" y="2745675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7A77E4-7165-4BA7-B223-4F83863B38D1}"/>
              </a:ext>
            </a:extLst>
          </p:cNvPr>
          <p:cNvSpPr txBox="1"/>
          <p:nvPr/>
        </p:nvSpPr>
        <p:spPr>
          <a:xfrm>
            <a:off x="6381629" y="304231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C(P 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5541A7-AEB3-4D5E-BAD0-9CACD590D0AD}"/>
              </a:ext>
            </a:extLst>
          </p:cNvPr>
          <p:cNvSpPr txBox="1"/>
          <p:nvPr/>
        </p:nvSpPr>
        <p:spPr>
          <a:xfrm>
            <a:off x="6682020" y="3210509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28D7E2-C471-4898-8342-B488EB3764EE}"/>
              </a:ext>
            </a:extLst>
          </p:cNvPr>
          <p:cNvSpPr txBox="1"/>
          <p:nvPr/>
        </p:nvSpPr>
        <p:spPr>
          <a:xfrm>
            <a:off x="5226878" y="3040944"/>
            <a:ext cx="221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C0E7CD-6717-4D4C-A695-D5CFE5C1AFB5}"/>
              </a:ext>
            </a:extLst>
          </p:cNvPr>
          <p:cNvSpPr txBox="1"/>
          <p:nvPr/>
        </p:nvSpPr>
        <p:spPr>
          <a:xfrm>
            <a:off x="4856734" y="30368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0690A0-2E86-4666-9CC0-81F60E669E36}"/>
                  </a:ext>
                </a:extLst>
              </p:cNvPr>
              <p:cNvSpPr txBox="1"/>
              <p:nvPr/>
            </p:nvSpPr>
            <p:spPr>
              <a:xfrm>
                <a:off x="5838112" y="2713630"/>
                <a:ext cx="804836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hu-HU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hu-HU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0690A0-2E86-4666-9CC0-81F60E669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112" y="2713630"/>
                <a:ext cx="804836" cy="763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DEBF2C5F-F9F7-4198-810F-AD345767C634}"/>
              </a:ext>
            </a:extLst>
          </p:cNvPr>
          <p:cNvSpPr txBox="1"/>
          <p:nvPr/>
        </p:nvSpPr>
        <p:spPr>
          <a:xfrm>
            <a:off x="6580021" y="2759628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DE948F-07FE-4511-AAB1-EB848B37E451}"/>
              </a:ext>
            </a:extLst>
          </p:cNvPr>
          <p:cNvSpPr txBox="1"/>
          <p:nvPr/>
        </p:nvSpPr>
        <p:spPr>
          <a:xfrm>
            <a:off x="5959467" y="32852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6A1C4E-0E8A-4244-AD40-F4397303ECE4}"/>
              </a:ext>
            </a:extLst>
          </p:cNvPr>
          <p:cNvSpPr txBox="1"/>
          <p:nvPr/>
        </p:nvSpPr>
        <p:spPr>
          <a:xfrm>
            <a:off x="6049235" y="3469869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6211452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03DDAD-0021-43B8-AF1C-AF88E3232AE8}"/>
              </a:ext>
            </a:extLst>
          </p:cNvPr>
          <p:cNvSpPr/>
          <p:nvPr/>
        </p:nvSpPr>
        <p:spPr>
          <a:xfrm>
            <a:off x="3661726" y="2268423"/>
            <a:ext cx="1491049" cy="5601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6799FD-E5BC-41F4-8542-543DF90D6C69}"/>
              </a:ext>
            </a:extLst>
          </p:cNvPr>
          <p:cNvSpPr/>
          <p:nvPr/>
        </p:nvSpPr>
        <p:spPr>
          <a:xfrm>
            <a:off x="6656180" y="2268423"/>
            <a:ext cx="1491049" cy="5601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A0FADE-D880-4A0A-AA97-135539BDEE88}"/>
              </a:ext>
            </a:extLst>
          </p:cNvPr>
          <p:cNvSpPr/>
          <p:nvPr/>
        </p:nvSpPr>
        <p:spPr>
          <a:xfrm>
            <a:off x="3661726" y="3799969"/>
            <a:ext cx="1491049" cy="5601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 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5EAFB4-0461-4ADB-9269-D7A221E07A34}"/>
              </a:ext>
            </a:extLst>
          </p:cNvPr>
          <p:cNvSpPr/>
          <p:nvPr/>
        </p:nvSpPr>
        <p:spPr>
          <a:xfrm>
            <a:off x="6656179" y="3799968"/>
            <a:ext cx="1491049" cy="5601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 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789EC3-6815-4A1F-8D13-8E94A225DBB2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5152775" y="2548510"/>
            <a:ext cx="150340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D1BB60-E50E-4415-B894-1723254A7770}"/>
              </a:ext>
            </a:extLst>
          </p:cNvPr>
          <p:cNvCxnSpPr>
            <a:stCxn id="18" idx="1"/>
            <a:endCxn id="17" idx="3"/>
          </p:cNvCxnSpPr>
          <p:nvPr/>
        </p:nvCxnSpPr>
        <p:spPr>
          <a:xfrm flipH="1">
            <a:off x="5152775" y="2548510"/>
            <a:ext cx="150340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DCCD8B-0FC5-419D-8DF6-81A5A44BB5DC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flipH="1">
            <a:off x="5152775" y="4080055"/>
            <a:ext cx="1503404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53E14C-2C9B-4B10-8035-6AC17954A899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401703" y="2828596"/>
            <a:ext cx="1" cy="97137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171716-9BA7-4257-9E44-9BCAEE6B51EF}"/>
              </a:ext>
            </a:extLst>
          </p:cNvPr>
          <p:cNvCxnSpPr/>
          <p:nvPr/>
        </p:nvCxnSpPr>
        <p:spPr>
          <a:xfrm flipV="1">
            <a:off x="5152775" y="2828596"/>
            <a:ext cx="1503403" cy="97137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83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PageRank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770230" y="2047782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" name="Oval 16"/>
          <p:cNvSpPr/>
          <p:nvPr/>
        </p:nvSpPr>
        <p:spPr>
          <a:xfrm>
            <a:off x="2883234" y="2047781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1826731" y="3053063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9" name="Oval 18"/>
          <p:cNvSpPr/>
          <p:nvPr/>
        </p:nvSpPr>
        <p:spPr>
          <a:xfrm>
            <a:off x="2883234" y="4096086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1453971" y="2389652"/>
            <a:ext cx="1429263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3225105" y="2731522"/>
            <a:ext cx="0" cy="13645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5"/>
            <a:endCxn id="18" idx="1"/>
          </p:cNvCxnSpPr>
          <p:nvPr/>
        </p:nvCxnSpPr>
        <p:spPr>
          <a:xfrm>
            <a:off x="1353839" y="2631391"/>
            <a:ext cx="573024" cy="5218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  <a:endCxn id="19" idx="1"/>
          </p:cNvCxnSpPr>
          <p:nvPr/>
        </p:nvCxnSpPr>
        <p:spPr>
          <a:xfrm>
            <a:off x="2410340" y="3636672"/>
            <a:ext cx="573026" cy="5595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1"/>
            <a:endCxn id="18" idx="5"/>
          </p:cNvCxnSpPr>
          <p:nvPr/>
        </p:nvCxnSpPr>
        <p:spPr>
          <a:xfrm flipH="1" flipV="1">
            <a:off x="2410340" y="3636672"/>
            <a:ext cx="573026" cy="5595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7"/>
            <a:endCxn id="17" idx="3"/>
          </p:cNvCxnSpPr>
          <p:nvPr/>
        </p:nvCxnSpPr>
        <p:spPr>
          <a:xfrm flipV="1">
            <a:off x="2410340" y="2631390"/>
            <a:ext cx="573026" cy="52180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94410" y="2501274"/>
            <a:ext cx="372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</a:p>
          <a:p>
            <a:endParaRPr lang="hu-HU" b="1" dirty="0"/>
          </a:p>
          <a:p>
            <a:r>
              <a:rPr lang="hu-HU" b="1" dirty="0"/>
              <a:t>B</a:t>
            </a:r>
          </a:p>
          <a:p>
            <a:endParaRPr lang="hu-HU" b="1" dirty="0"/>
          </a:p>
          <a:p>
            <a:r>
              <a:rPr lang="hu-HU" b="1" dirty="0"/>
              <a:t>C</a:t>
            </a:r>
          </a:p>
          <a:p>
            <a:endParaRPr lang="hu-HU" b="1" dirty="0"/>
          </a:p>
          <a:p>
            <a:r>
              <a:rPr lang="hu-HU" b="1" dirty="0"/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65113" y="2047782"/>
            <a:ext cx="52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Iteration 0   Iteration 1   Iteration 2    PageRank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843838" y="2441828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843838" y="2981407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843838" y="3520985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43838" y="4081159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58456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735320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41018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165113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8" idx="1"/>
            <a:endCxn id="5" idx="5"/>
          </p:cNvCxnSpPr>
          <p:nvPr/>
        </p:nvCxnSpPr>
        <p:spPr>
          <a:xfrm flipH="1" flipV="1">
            <a:off x="1353839" y="2631391"/>
            <a:ext cx="573024" cy="5218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1876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PageRank algorithm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94410" y="2501274"/>
            <a:ext cx="372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</a:p>
          <a:p>
            <a:endParaRPr lang="hu-HU" b="1" dirty="0"/>
          </a:p>
          <a:p>
            <a:r>
              <a:rPr lang="hu-HU" b="1" dirty="0"/>
              <a:t>B</a:t>
            </a:r>
          </a:p>
          <a:p>
            <a:endParaRPr lang="hu-HU" b="1" dirty="0"/>
          </a:p>
          <a:p>
            <a:r>
              <a:rPr lang="hu-HU" b="1" dirty="0"/>
              <a:t>C</a:t>
            </a:r>
          </a:p>
          <a:p>
            <a:endParaRPr lang="hu-HU" b="1" dirty="0"/>
          </a:p>
          <a:p>
            <a:r>
              <a:rPr lang="hu-HU" b="1" dirty="0"/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65113" y="2047782"/>
            <a:ext cx="52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Iteration 0   Iteration 1   Iteration 2    PageRank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843838" y="2441828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843838" y="2981407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843838" y="3520985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43838" y="4081159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58456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735320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41018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165113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4401" y="252557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2887" y="304928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0531" y="36171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30531" y="415143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8" name="Oval 27"/>
          <p:cNvSpPr/>
          <p:nvPr/>
        </p:nvSpPr>
        <p:spPr>
          <a:xfrm>
            <a:off x="770230" y="2047782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2883234" y="2047781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" name="Oval 31"/>
          <p:cNvSpPr/>
          <p:nvPr/>
        </p:nvSpPr>
        <p:spPr>
          <a:xfrm>
            <a:off x="1826731" y="3053063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3" name="Oval 32"/>
          <p:cNvSpPr/>
          <p:nvPr/>
        </p:nvSpPr>
        <p:spPr>
          <a:xfrm>
            <a:off x="2883234" y="4096086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34" name="Straight Arrow Connector 33"/>
          <p:cNvCxnSpPr>
            <a:stCxn id="28" idx="6"/>
            <a:endCxn id="31" idx="2"/>
          </p:cNvCxnSpPr>
          <p:nvPr/>
        </p:nvCxnSpPr>
        <p:spPr>
          <a:xfrm flipV="1">
            <a:off x="1453971" y="2389652"/>
            <a:ext cx="1429263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4"/>
            <a:endCxn id="33" idx="0"/>
          </p:cNvCxnSpPr>
          <p:nvPr/>
        </p:nvCxnSpPr>
        <p:spPr>
          <a:xfrm>
            <a:off x="3225105" y="2731522"/>
            <a:ext cx="0" cy="13645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32" idx="1"/>
          </p:cNvCxnSpPr>
          <p:nvPr/>
        </p:nvCxnSpPr>
        <p:spPr>
          <a:xfrm>
            <a:off x="1353839" y="2631391"/>
            <a:ext cx="573024" cy="5218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2410340" y="3636672"/>
            <a:ext cx="573026" cy="5595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1"/>
            <a:endCxn id="32" idx="5"/>
          </p:cNvCxnSpPr>
          <p:nvPr/>
        </p:nvCxnSpPr>
        <p:spPr>
          <a:xfrm flipH="1" flipV="1">
            <a:off x="2410340" y="3636672"/>
            <a:ext cx="573026" cy="5595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7"/>
            <a:endCxn id="31" idx="3"/>
          </p:cNvCxnSpPr>
          <p:nvPr/>
        </p:nvCxnSpPr>
        <p:spPr>
          <a:xfrm flipV="1">
            <a:off x="2410340" y="2631390"/>
            <a:ext cx="573026" cy="52180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1"/>
            <a:endCxn id="28" idx="5"/>
          </p:cNvCxnSpPr>
          <p:nvPr/>
        </p:nvCxnSpPr>
        <p:spPr>
          <a:xfrm flipH="1" flipV="1">
            <a:off x="1353839" y="2631391"/>
            <a:ext cx="573024" cy="5218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218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PageRank algorithm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94410" y="2501274"/>
            <a:ext cx="372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</a:p>
          <a:p>
            <a:endParaRPr lang="hu-HU" b="1" dirty="0"/>
          </a:p>
          <a:p>
            <a:r>
              <a:rPr lang="hu-HU" b="1" dirty="0"/>
              <a:t>B</a:t>
            </a:r>
          </a:p>
          <a:p>
            <a:endParaRPr lang="hu-HU" b="1" dirty="0"/>
          </a:p>
          <a:p>
            <a:r>
              <a:rPr lang="hu-HU" b="1" dirty="0"/>
              <a:t>C</a:t>
            </a:r>
          </a:p>
          <a:p>
            <a:endParaRPr lang="hu-HU" b="1" dirty="0"/>
          </a:p>
          <a:p>
            <a:r>
              <a:rPr lang="hu-HU" b="1" dirty="0"/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65113" y="2047782"/>
            <a:ext cx="52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Iteration 0   Iteration 1   Iteration 2    PageRank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843838" y="2441828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843838" y="2981407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843838" y="3520985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43838" y="4081159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58456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735320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41018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165113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4401" y="252557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2887" y="304928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0531" y="36171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30531" y="415143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8" name="Oval 27"/>
          <p:cNvSpPr/>
          <p:nvPr/>
        </p:nvSpPr>
        <p:spPr>
          <a:xfrm>
            <a:off x="770230" y="2047782"/>
            <a:ext cx="683741" cy="68374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2883234" y="2047781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" name="Oval 31"/>
          <p:cNvSpPr/>
          <p:nvPr/>
        </p:nvSpPr>
        <p:spPr>
          <a:xfrm>
            <a:off x="1826731" y="3053063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3" name="Oval 32"/>
          <p:cNvSpPr/>
          <p:nvPr/>
        </p:nvSpPr>
        <p:spPr>
          <a:xfrm>
            <a:off x="2883234" y="4096086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34" name="Straight Arrow Connector 33"/>
          <p:cNvCxnSpPr>
            <a:stCxn id="28" idx="6"/>
            <a:endCxn id="31" idx="2"/>
          </p:cNvCxnSpPr>
          <p:nvPr/>
        </p:nvCxnSpPr>
        <p:spPr>
          <a:xfrm flipV="1">
            <a:off x="1453971" y="2389652"/>
            <a:ext cx="1429263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4"/>
            <a:endCxn id="33" idx="0"/>
          </p:cNvCxnSpPr>
          <p:nvPr/>
        </p:nvCxnSpPr>
        <p:spPr>
          <a:xfrm>
            <a:off x="3225105" y="2731522"/>
            <a:ext cx="0" cy="13645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32" idx="1"/>
          </p:cNvCxnSpPr>
          <p:nvPr/>
        </p:nvCxnSpPr>
        <p:spPr>
          <a:xfrm>
            <a:off x="1353839" y="2631391"/>
            <a:ext cx="573024" cy="5218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5"/>
            <a:endCxn id="33" idx="1"/>
          </p:cNvCxnSpPr>
          <p:nvPr/>
        </p:nvCxnSpPr>
        <p:spPr>
          <a:xfrm>
            <a:off x="2410340" y="3636672"/>
            <a:ext cx="573026" cy="5595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1"/>
            <a:endCxn id="32" idx="5"/>
          </p:cNvCxnSpPr>
          <p:nvPr/>
        </p:nvCxnSpPr>
        <p:spPr>
          <a:xfrm flipH="1" flipV="1">
            <a:off x="2410340" y="3636672"/>
            <a:ext cx="573026" cy="5595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7"/>
            <a:endCxn id="31" idx="3"/>
          </p:cNvCxnSpPr>
          <p:nvPr/>
        </p:nvCxnSpPr>
        <p:spPr>
          <a:xfrm flipV="1">
            <a:off x="2410340" y="2631390"/>
            <a:ext cx="573026" cy="52180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1"/>
            <a:endCxn id="28" idx="5"/>
          </p:cNvCxnSpPr>
          <p:nvPr/>
        </p:nvCxnSpPr>
        <p:spPr>
          <a:xfrm flipH="1" flipV="1">
            <a:off x="1353839" y="2631391"/>
            <a:ext cx="573024" cy="52180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25934" y="249043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1/12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03584" y="5329877"/>
            <a:ext cx="428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1380" y="4960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61380" y="53298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3645244" y="5803553"/>
            <a:ext cx="1149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61248" y="5907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75720" y="561064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PR(A) = </a:t>
            </a:r>
          </a:p>
        </p:txBody>
      </p:sp>
    </p:spTree>
    <p:extLst>
      <p:ext uri="{BB962C8B-B14F-4D97-AF65-F5344CB8AC3E}">
        <p14:creationId xmlns:p14="http://schemas.microsoft.com/office/powerpoint/2010/main" val="202125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DEEF02-747B-477A-84E9-C77F0FD831E2}"/>
              </a:ext>
            </a:extLst>
          </p:cNvPr>
          <p:cNvSpPr/>
          <p:nvPr/>
        </p:nvSpPr>
        <p:spPr>
          <a:xfrm>
            <a:off x="4812890" y="5257278"/>
            <a:ext cx="2566219" cy="9772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Rounding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9579" y="1614527"/>
            <a:ext cx="82728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dealing with integers</a:t>
            </a:r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quite deterministic</a:t>
            </a: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– we will end up with 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exact same values over and over again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</a:p>
          <a:p>
            <a:pPr algn="ctr"/>
            <a:endParaRPr lang="hu-HU" sz="22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2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2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floating point numbers are not exact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because real numbers require an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infinite number of digits for representation</a:t>
            </a:r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1050" y="5386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329222" y="5765503"/>
            <a:ext cx="2851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1084" y="5766875"/>
            <a:ext cx="27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3956" y="557122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0.333333...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71F33A-5B09-486B-B34A-2F0D30D1FE7C}"/>
              </a:ext>
            </a:extLst>
          </p:cNvPr>
          <p:cNvSpPr/>
          <p:nvPr/>
        </p:nvSpPr>
        <p:spPr>
          <a:xfrm>
            <a:off x="4812890" y="2781066"/>
            <a:ext cx="2566219" cy="7669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 + 5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309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PageRank algorithm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94410" y="2501274"/>
            <a:ext cx="372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</a:p>
          <a:p>
            <a:endParaRPr lang="hu-HU" b="1" dirty="0"/>
          </a:p>
          <a:p>
            <a:r>
              <a:rPr lang="hu-HU" b="1" dirty="0"/>
              <a:t>B</a:t>
            </a:r>
          </a:p>
          <a:p>
            <a:endParaRPr lang="hu-HU" b="1" dirty="0"/>
          </a:p>
          <a:p>
            <a:r>
              <a:rPr lang="hu-HU" b="1" dirty="0"/>
              <a:t>C</a:t>
            </a:r>
          </a:p>
          <a:p>
            <a:endParaRPr lang="hu-HU" b="1" dirty="0"/>
          </a:p>
          <a:p>
            <a:r>
              <a:rPr lang="hu-HU" b="1" dirty="0"/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65113" y="2047782"/>
            <a:ext cx="52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Iteration 0   Iteration 1   Iteration 2    PageRank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843838" y="2441828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843838" y="2981407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843838" y="3520985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43838" y="4081159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58456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735320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41018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165113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4401" y="252557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2887" y="304928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0531" y="36171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30531" y="415143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5934" y="249043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1/12</a:t>
            </a:r>
          </a:p>
        </p:txBody>
      </p:sp>
      <p:sp>
        <p:nvSpPr>
          <p:cNvPr id="29" name="Oval 28"/>
          <p:cNvSpPr/>
          <p:nvPr/>
        </p:nvSpPr>
        <p:spPr>
          <a:xfrm>
            <a:off x="770230" y="2047782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2883234" y="2047781"/>
            <a:ext cx="683741" cy="68374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2" name="Oval 41"/>
          <p:cNvSpPr/>
          <p:nvPr/>
        </p:nvSpPr>
        <p:spPr>
          <a:xfrm>
            <a:off x="1826731" y="3053063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3" name="Oval 42"/>
          <p:cNvSpPr/>
          <p:nvPr/>
        </p:nvSpPr>
        <p:spPr>
          <a:xfrm>
            <a:off x="2883234" y="4096086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4" name="Straight Arrow Connector 43"/>
          <p:cNvCxnSpPr>
            <a:stCxn id="29" idx="6"/>
            <a:endCxn id="30" idx="2"/>
          </p:cNvCxnSpPr>
          <p:nvPr/>
        </p:nvCxnSpPr>
        <p:spPr>
          <a:xfrm flipV="1">
            <a:off x="1453971" y="2389652"/>
            <a:ext cx="1429263" cy="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43" idx="0"/>
          </p:cNvCxnSpPr>
          <p:nvPr/>
        </p:nvCxnSpPr>
        <p:spPr>
          <a:xfrm>
            <a:off x="3225105" y="2731522"/>
            <a:ext cx="0" cy="13645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5"/>
            <a:endCxn id="42" idx="1"/>
          </p:cNvCxnSpPr>
          <p:nvPr/>
        </p:nvCxnSpPr>
        <p:spPr>
          <a:xfrm>
            <a:off x="1353839" y="2631391"/>
            <a:ext cx="573024" cy="5218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5"/>
            <a:endCxn id="43" idx="1"/>
          </p:cNvCxnSpPr>
          <p:nvPr/>
        </p:nvCxnSpPr>
        <p:spPr>
          <a:xfrm>
            <a:off x="2410340" y="3636672"/>
            <a:ext cx="573026" cy="5595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1"/>
            <a:endCxn id="42" idx="5"/>
          </p:cNvCxnSpPr>
          <p:nvPr/>
        </p:nvCxnSpPr>
        <p:spPr>
          <a:xfrm flipH="1" flipV="1">
            <a:off x="2410340" y="3636672"/>
            <a:ext cx="573026" cy="5595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7"/>
            <a:endCxn id="30" idx="3"/>
          </p:cNvCxnSpPr>
          <p:nvPr/>
        </p:nvCxnSpPr>
        <p:spPr>
          <a:xfrm flipV="1">
            <a:off x="2410340" y="2631390"/>
            <a:ext cx="573026" cy="521805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1"/>
            <a:endCxn id="29" idx="5"/>
          </p:cNvCxnSpPr>
          <p:nvPr/>
        </p:nvCxnSpPr>
        <p:spPr>
          <a:xfrm flipH="1" flipV="1">
            <a:off x="1353839" y="2631391"/>
            <a:ext cx="573024" cy="5218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681947" y="30585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2.5/12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4003584" y="5329877"/>
            <a:ext cx="428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61380" y="4960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61380" y="53298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3645244" y="5803553"/>
            <a:ext cx="1149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061248" y="5907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75720" y="5610649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PR(B) =                       + 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560364" y="5329187"/>
            <a:ext cx="428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18160" y="49598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18160" y="53291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2024" y="5802863"/>
            <a:ext cx="1149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18028" y="5907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6775843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PageRank algorithm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94410" y="2501274"/>
            <a:ext cx="372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</a:p>
          <a:p>
            <a:endParaRPr lang="hu-HU" b="1" dirty="0"/>
          </a:p>
          <a:p>
            <a:r>
              <a:rPr lang="hu-HU" b="1" dirty="0"/>
              <a:t>B</a:t>
            </a:r>
          </a:p>
          <a:p>
            <a:endParaRPr lang="hu-HU" b="1" dirty="0"/>
          </a:p>
          <a:p>
            <a:r>
              <a:rPr lang="hu-HU" b="1" dirty="0"/>
              <a:t>C</a:t>
            </a:r>
          </a:p>
          <a:p>
            <a:endParaRPr lang="hu-HU" b="1" dirty="0"/>
          </a:p>
          <a:p>
            <a:r>
              <a:rPr lang="hu-HU" b="1" dirty="0"/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65113" y="2047782"/>
            <a:ext cx="52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Iteration 0   Iteration 1   Iteration 2    PageRank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843838" y="2441828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843838" y="2981407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843838" y="3520985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43838" y="4081159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58456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735320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41018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165113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4401" y="252557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2887" y="304928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0531" y="36171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30531" y="415143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5934" y="249043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1/12</a:t>
            </a:r>
          </a:p>
        </p:txBody>
      </p:sp>
      <p:sp>
        <p:nvSpPr>
          <p:cNvPr id="31" name="Oval 30"/>
          <p:cNvSpPr/>
          <p:nvPr/>
        </p:nvSpPr>
        <p:spPr>
          <a:xfrm>
            <a:off x="770230" y="2047782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2883234" y="2047781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1826731" y="3053063"/>
            <a:ext cx="683741" cy="68374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4" name="Oval 33"/>
          <p:cNvSpPr/>
          <p:nvPr/>
        </p:nvSpPr>
        <p:spPr>
          <a:xfrm>
            <a:off x="2883234" y="4096086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35" name="Straight Arrow Connector 34"/>
          <p:cNvCxnSpPr>
            <a:stCxn id="31" idx="6"/>
            <a:endCxn id="32" idx="2"/>
          </p:cNvCxnSpPr>
          <p:nvPr/>
        </p:nvCxnSpPr>
        <p:spPr>
          <a:xfrm flipV="1">
            <a:off x="1453971" y="2389652"/>
            <a:ext cx="1429263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4"/>
            <a:endCxn id="34" idx="0"/>
          </p:cNvCxnSpPr>
          <p:nvPr/>
        </p:nvCxnSpPr>
        <p:spPr>
          <a:xfrm>
            <a:off x="3225105" y="2731522"/>
            <a:ext cx="0" cy="13645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5"/>
            <a:endCxn id="33" idx="1"/>
          </p:cNvCxnSpPr>
          <p:nvPr/>
        </p:nvCxnSpPr>
        <p:spPr>
          <a:xfrm>
            <a:off x="1353839" y="2631391"/>
            <a:ext cx="573024" cy="52180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5"/>
            <a:endCxn id="34" idx="1"/>
          </p:cNvCxnSpPr>
          <p:nvPr/>
        </p:nvCxnSpPr>
        <p:spPr>
          <a:xfrm>
            <a:off x="2410340" y="3636672"/>
            <a:ext cx="573026" cy="5595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1"/>
            <a:endCxn id="33" idx="5"/>
          </p:cNvCxnSpPr>
          <p:nvPr/>
        </p:nvCxnSpPr>
        <p:spPr>
          <a:xfrm flipH="1" flipV="1">
            <a:off x="2410340" y="3636672"/>
            <a:ext cx="573026" cy="55954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7"/>
            <a:endCxn id="32" idx="3"/>
          </p:cNvCxnSpPr>
          <p:nvPr/>
        </p:nvCxnSpPr>
        <p:spPr>
          <a:xfrm flipV="1">
            <a:off x="2410340" y="2631390"/>
            <a:ext cx="573026" cy="52180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61174" y="361563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4.5/12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4003584" y="5329877"/>
            <a:ext cx="428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61380" y="4960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61380" y="53298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3645244" y="5803553"/>
            <a:ext cx="1149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61248" y="5907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75720" y="5610649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PR(C) =                       + 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5560364" y="5329187"/>
            <a:ext cx="428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18160" y="49598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18160" y="53291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5202024" y="5802863"/>
            <a:ext cx="1149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18028" y="5907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81947" y="30585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2.5/12</a:t>
            </a:r>
          </a:p>
        </p:txBody>
      </p:sp>
    </p:spTree>
    <p:extLst>
      <p:ext uri="{BB962C8B-B14F-4D97-AF65-F5344CB8AC3E}">
        <p14:creationId xmlns:p14="http://schemas.microsoft.com/office/powerpoint/2010/main" val="195521178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PageRank algorithm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94410" y="2501274"/>
            <a:ext cx="372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</a:p>
          <a:p>
            <a:endParaRPr lang="hu-HU" b="1" dirty="0"/>
          </a:p>
          <a:p>
            <a:r>
              <a:rPr lang="hu-HU" b="1" dirty="0"/>
              <a:t>B</a:t>
            </a:r>
          </a:p>
          <a:p>
            <a:endParaRPr lang="hu-HU" b="1" dirty="0"/>
          </a:p>
          <a:p>
            <a:r>
              <a:rPr lang="hu-HU" b="1" dirty="0"/>
              <a:t>C</a:t>
            </a:r>
          </a:p>
          <a:p>
            <a:endParaRPr lang="hu-HU" b="1" dirty="0"/>
          </a:p>
          <a:p>
            <a:r>
              <a:rPr lang="hu-HU" b="1" dirty="0"/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65113" y="2047782"/>
            <a:ext cx="52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Iteration 0   Iteration 1   Iteration 2    PageRank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843838" y="2441828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843838" y="2981407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843838" y="3520985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43838" y="4081159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58456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735320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41018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165113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4401" y="252557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2887" y="304928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0531" y="36171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30531" y="415143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5934" y="249043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1/12</a:t>
            </a:r>
          </a:p>
        </p:txBody>
      </p:sp>
      <p:sp>
        <p:nvSpPr>
          <p:cNvPr id="30" name="Oval 29"/>
          <p:cNvSpPr/>
          <p:nvPr/>
        </p:nvSpPr>
        <p:spPr>
          <a:xfrm>
            <a:off x="770230" y="2047782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2" name="Oval 41"/>
          <p:cNvSpPr/>
          <p:nvPr/>
        </p:nvSpPr>
        <p:spPr>
          <a:xfrm>
            <a:off x="2883234" y="2047781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3" name="Oval 42"/>
          <p:cNvSpPr/>
          <p:nvPr/>
        </p:nvSpPr>
        <p:spPr>
          <a:xfrm>
            <a:off x="1826731" y="3053063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4" name="Oval 43"/>
          <p:cNvSpPr/>
          <p:nvPr/>
        </p:nvSpPr>
        <p:spPr>
          <a:xfrm>
            <a:off x="2883234" y="4096086"/>
            <a:ext cx="683741" cy="68374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5" name="Straight Arrow Connector 44"/>
          <p:cNvCxnSpPr>
            <a:stCxn id="30" idx="6"/>
            <a:endCxn id="42" idx="2"/>
          </p:cNvCxnSpPr>
          <p:nvPr/>
        </p:nvCxnSpPr>
        <p:spPr>
          <a:xfrm flipV="1">
            <a:off x="1453971" y="2389652"/>
            <a:ext cx="1429263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4"/>
            <a:endCxn id="44" idx="0"/>
          </p:cNvCxnSpPr>
          <p:nvPr/>
        </p:nvCxnSpPr>
        <p:spPr>
          <a:xfrm>
            <a:off x="3225105" y="2731522"/>
            <a:ext cx="0" cy="136456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5"/>
            <a:endCxn id="43" idx="1"/>
          </p:cNvCxnSpPr>
          <p:nvPr/>
        </p:nvCxnSpPr>
        <p:spPr>
          <a:xfrm>
            <a:off x="1353839" y="2631391"/>
            <a:ext cx="573024" cy="5218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5"/>
            <a:endCxn id="44" idx="1"/>
          </p:cNvCxnSpPr>
          <p:nvPr/>
        </p:nvCxnSpPr>
        <p:spPr>
          <a:xfrm>
            <a:off x="2410340" y="3636672"/>
            <a:ext cx="573026" cy="55954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7"/>
            <a:endCxn id="42" idx="3"/>
          </p:cNvCxnSpPr>
          <p:nvPr/>
        </p:nvCxnSpPr>
        <p:spPr>
          <a:xfrm flipV="1">
            <a:off x="2410340" y="2631390"/>
            <a:ext cx="573026" cy="52180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1"/>
            <a:endCxn id="30" idx="5"/>
          </p:cNvCxnSpPr>
          <p:nvPr/>
        </p:nvCxnSpPr>
        <p:spPr>
          <a:xfrm flipH="1" flipV="1">
            <a:off x="1353839" y="2631391"/>
            <a:ext cx="573024" cy="5218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25934" y="415014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4/12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4003584" y="5329877"/>
            <a:ext cx="428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61380" y="4960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61380" y="53298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645244" y="5803553"/>
            <a:ext cx="1149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61248" y="5907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75720" y="5610649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PR(D) =                       + 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560364" y="5329187"/>
            <a:ext cx="428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18160" y="49598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18160" y="53291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5202024" y="5802863"/>
            <a:ext cx="1149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18028" y="5907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81947" y="30585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2.5/12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61174" y="361563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4.5/12</a:t>
            </a:r>
          </a:p>
        </p:txBody>
      </p:sp>
    </p:spTree>
    <p:extLst>
      <p:ext uri="{BB962C8B-B14F-4D97-AF65-F5344CB8AC3E}">
        <p14:creationId xmlns:p14="http://schemas.microsoft.com/office/powerpoint/2010/main" val="415087158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PageRank algorithm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94410" y="2501274"/>
            <a:ext cx="372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</a:p>
          <a:p>
            <a:endParaRPr lang="hu-HU" b="1" dirty="0"/>
          </a:p>
          <a:p>
            <a:r>
              <a:rPr lang="hu-HU" b="1" dirty="0"/>
              <a:t>B</a:t>
            </a:r>
          </a:p>
          <a:p>
            <a:endParaRPr lang="hu-HU" b="1" dirty="0"/>
          </a:p>
          <a:p>
            <a:r>
              <a:rPr lang="hu-HU" b="1" dirty="0"/>
              <a:t>C</a:t>
            </a:r>
          </a:p>
          <a:p>
            <a:endParaRPr lang="hu-HU" b="1" dirty="0"/>
          </a:p>
          <a:p>
            <a:r>
              <a:rPr lang="hu-HU" b="1" dirty="0"/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65113" y="2047782"/>
            <a:ext cx="52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Iteration 0   Iteration 1   Iteration 2    PageRank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843838" y="2441828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843838" y="2981407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843838" y="3520985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43838" y="4081159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58456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735320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41018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165113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4401" y="252557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2887" y="304928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0531" y="36171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30531" y="415143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5934" y="249043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1/12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25934" y="415014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4/12</a:t>
            </a:r>
          </a:p>
        </p:txBody>
      </p:sp>
      <p:sp>
        <p:nvSpPr>
          <p:cNvPr id="55" name="Oval 54"/>
          <p:cNvSpPr/>
          <p:nvPr/>
        </p:nvSpPr>
        <p:spPr>
          <a:xfrm>
            <a:off x="770230" y="2047782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6" name="Oval 55"/>
          <p:cNvSpPr/>
          <p:nvPr/>
        </p:nvSpPr>
        <p:spPr>
          <a:xfrm>
            <a:off x="2883234" y="2047781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7" name="Oval 56"/>
          <p:cNvSpPr/>
          <p:nvPr/>
        </p:nvSpPr>
        <p:spPr>
          <a:xfrm>
            <a:off x="1826731" y="3053063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8" name="Oval 57"/>
          <p:cNvSpPr/>
          <p:nvPr/>
        </p:nvSpPr>
        <p:spPr>
          <a:xfrm>
            <a:off x="2883234" y="4096086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59" name="Straight Arrow Connector 58"/>
          <p:cNvCxnSpPr>
            <a:stCxn id="55" idx="6"/>
            <a:endCxn id="56" idx="2"/>
          </p:cNvCxnSpPr>
          <p:nvPr/>
        </p:nvCxnSpPr>
        <p:spPr>
          <a:xfrm flipV="1">
            <a:off x="1453971" y="2389652"/>
            <a:ext cx="1429263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4"/>
            <a:endCxn id="58" idx="0"/>
          </p:cNvCxnSpPr>
          <p:nvPr/>
        </p:nvCxnSpPr>
        <p:spPr>
          <a:xfrm>
            <a:off x="3225105" y="2731522"/>
            <a:ext cx="0" cy="13645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5"/>
            <a:endCxn id="57" idx="1"/>
          </p:cNvCxnSpPr>
          <p:nvPr/>
        </p:nvCxnSpPr>
        <p:spPr>
          <a:xfrm>
            <a:off x="1353839" y="2631391"/>
            <a:ext cx="573024" cy="5218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5"/>
            <a:endCxn id="58" idx="1"/>
          </p:cNvCxnSpPr>
          <p:nvPr/>
        </p:nvCxnSpPr>
        <p:spPr>
          <a:xfrm>
            <a:off x="2410340" y="3636672"/>
            <a:ext cx="573026" cy="5595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1"/>
            <a:endCxn id="57" idx="5"/>
          </p:cNvCxnSpPr>
          <p:nvPr/>
        </p:nvCxnSpPr>
        <p:spPr>
          <a:xfrm flipH="1" flipV="1">
            <a:off x="2410340" y="3636672"/>
            <a:ext cx="573026" cy="5595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7"/>
            <a:endCxn id="56" idx="3"/>
          </p:cNvCxnSpPr>
          <p:nvPr/>
        </p:nvCxnSpPr>
        <p:spPr>
          <a:xfrm flipV="1">
            <a:off x="2410340" y="2631390"/>
            <a:ext cx="573026" cy="52180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1"/>
            <a:endCxn id="55" idx="5"/>
          </p:cNvCxnSpPr>
          <p:nvPr/>
        </p:nvCxnSpPr>
        <p:spPr>
          <a:xfrm flipH="1" flipV="1">
            <a:off x="1353839" y="2631391"/>
            <a:ext cx="573024" cy="5218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681947" y="30585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2.5/12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61174" y="361563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4.5/12</a:t>
            </a:r>
          </a:p>
        </p:txBody>
      </p:sp>
    </p:spTree>
    <p:extLst>
      <p:ext uri="{BB962C8B-B14F-4D97-AF65-F5344CB8AC3E}">
        <p14:creationId xmlns:p14="http://schemas.microsoft.com/office/powerpoint/2010/main" val="229339625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PageRank algorithm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94410" y="2501274"/>
            <a:ext cx="372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</a:p>
          <a:p>
            <a:endParaRPr lang="hu-HU" b="1" dirty="0"/>
          </a:p>
          <a:p>
            <a:r>
              <a:rPr lang="hu-HU" b="1" dirty="0"/>
              <a:t>B</a:t>
            </a:r>
          </a:p>
          <a:p>
            <a:endParaRPr lang="hu-HU" b="1" dirty="0"/>
          </a:p>
          <a:p>
            <a:r>
              <a:rPr lang="hu-HU" b="1" dirty="0"/>
              <a:t>C</a:t>
            </a:r>
          </a:p>
          <a:p>
            <a:endParaRPr lang="hu-HU" b="1" dirty="0"/>
          </a:p>
          <a:p>
            <a:r>
              <a:rPr lang="hu-HU" b="1" dirty="0"/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65113" y="2047782"/>
            <a:ext cx="52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Iteration 0   Iteration 1   Iteration 2    PageRank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843838" y="2441828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843838" y="2981407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843838" y="3520985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43838" y="4081159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58456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735320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41018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165113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4401" y="252557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2887" y="304928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0531" y="36171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30531" y="415143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5934" y="249043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1/12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25934" y="415014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4/12</a:t>
            </a:r>
          </a:p>
        </p:txBody>
      </p:sp>
      <p:sp>
        <p:nvSpPr>
          <p:cNvPr id="32" name="Oval 31"/>
          <p:cNvSpPr/>
          <p:nvPr/>
        </p:nvSpPr>
        <p:spPr>
          <a:xfrm>
            <a:off x="770230" y="2047782"/>
            <a:ext cx="683741" cy="68374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3" name="Oval 32"/>
          <p:cNvSpPr/>
          <p:nvPr/>
        </p:nvSpPr>
        <p:spPr>
          <a:xfrm>
            <a:off x="2883234" y="2047781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4" name="Oval 33"/>
          <p:cNvSpPr/>
          <p:nvPr/>
        </p:nvSpPr>
        <p:spPr>
          <a:xfrm>
            <a:off x="1826731" y="3053063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2883234" y="4096086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36" name="Straight Arrow Connector 35"/>
          <p:cNvCxnSpPr>
            <a:stCxn id="32" idx="6"/>
            <a:endCxn id="33" idx="2"/>
          </p:cNvCxnSpPr>
          <p:nvPr/>
        </p:nvCxnSpPr>
        <p:spPr>
          <a:xfrm flipV="1">
            <a:off x="1453971" y="2389652"/>
            <a:ext cx="1429263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4"/>
            <a:endCxn id="35" idx="0"/>
          </p:cNvCxnSpPr>
          <p:nvPr/>
        </p:nvCxnSpPr>
        <p:spPr>
          <a:xfrm>
            <a:off x="3225105" y="2731522"/>
            <a:ext cx="0" cy="13645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5"/>
            <a:endCxn id="34" idx="1"/>
          </p:cNvCxnSpPr>
          <p:nvPr/>
        </p:nvCxnSpPr>
        <p:spPr>
          <a:xfrm>
            <a:off x="1353839" y="2631391"/>
            <a:ext cx="573024" cy="5218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5"/>
            <a:endCxn id="35" idx="1"/>
          </p:cNvCxnSpPr>
          <p:nvPr/>
        </p:nvCxnSpPr>
        <p:spPr>
          <a:xfrm>
            <a:off x="2410340" y="3636672"/>
            <a:ext cx="573026" cy="5595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1"/>
            <a:endCxn id="34" idx="5"/>
          </p:cNvCxnSpPr>
          <p:nvPr/>
        </p:nvCxnSpPr>
        <p:spPr>
          <a:xfrm flipH="1" flipV="1">
            <a:off x="2410340" y="3636672"/>
            <a:ext cx="573026" cy="5595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7"/>
            <a:endCxn id="33" idx="3"/>
          </p:cNvCxnSpPr>
          <p:nvPr/>
        </p:nvCxnSpPr>
        <p:spPr>
          <a:xfrm flipV="1">
            <a:off x="2410340" y="2631390"/>
            <a:ext cx="573026" cy="52180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1"/>
            <a:endCxn id="32" idx="5"/>
          </p:cNvCxnSpPr>
          <p:nvPr/>
        </p:nvCxnSpPr>
        <p:spPr>
          <a:xfrm flipH="1" flipV="1">
            <a:off x="1353839" y="2631391"/>
            <a:ext cx="573024" cy="52180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949316" y="253648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1.5/12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81947" y="30585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2.5/12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4003584" y="5329877"/>
            <a:ext cx="428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79000" y="496054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4.5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11952" y="532987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3645244" y="5803553"/>
            <a:ext cx="1149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61248" y="5907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75720" y="5610649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PR(A) =                       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61174" y="361563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4.5/12</a:t>
            </a:r>
          </a:p>
        </p:txBody>
      </p:sp>
    </p:spTree>
    <p:extLst>
      <p:ext uri="{BB962C8B-B14F-4D97-AF65-F5344CB8AC3E}">
        <p14:creationId xmlns:p14="http://schemas.microsoft.com/office/powerpoint/2010/main" val="20247369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PageRank algorithm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94410" y="2501274"/>
            <a:ext cx="372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</a:p>
          <a:p>
            <a:endParaRPr lang="hu-HU" b="1" dirty="0"/>
          </a:p>
          <a:p>
            <a:r>
              <a:rPr lang="hu-HU" b="1" dirty="0"/>
              <a:t>B</a:t>
            </a:r>
          </a:p>
          <a:p>
            <a:endParaRPr lang="hu-HU" b="1" dirty="0"/>
          </a:p>
          <a:p>
            <a:r>
              <a:rPr lang="hu-HU" b="1" dirty="0"/>
              <a:t>C</a:t>
            </a:r>
          </a:p>
          <a:p>
            <a:endParaRPr lang="hu-HU" b="1" dirty="0"/>
          </a:p>
          <a:p>
            <a:r>
              <a:rPr lang="hu-HU" b="1" dirty="0"/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65113" y="2047782"/>
            <a:ext cx="52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Iteration 0   Iteration 1   Iteration 2    PageRank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843838" y="2441828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843838" y="2981407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843838" y="3520985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43838" y="4081159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58456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735320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41018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165113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4401" y="252557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2887" y="304928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0531" y="36171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30531" y="415143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5934" y="249043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1/12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25934" y="415014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4/12</a:t>
            </a:r>
          </a:p>
        </p:txBody>
      </p:sp>
      <p:sp>
        <p:nvSpPr>
          <p:cNvPr id="45" name="Oval 44"/>
          <p:cNvSpPr/>
          <p:nvPr/>
        </p:nvSpPr>
        <p:spPr>
          <a:xfrm>
            <a:off x="770230" y="2047782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6" name="Oval 45"/>
          <p:cNvSpPr/>
          <p:nvPr/>
        </p:nvSpPr>
        <p:spPr>
          <a:xfrm>
            <a:off x="2883234" y="2047781"/>
            <a:ext cx="683741" cy="68374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7" name="Oval 46"/>
          <p:cNvSpPr/>
          <p:nvPr/>
        </p:nvSpPr>
        <p:spPr>
          <a:xfrm>
            <a:off x="1826731" y="3053063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8" name="Oval 47"/>
          <p:cNvSpPr/>
          <p:nvPr/>
        </p:nvSpPr>
        <p:spPr>
          <a:xfrm>
            <a:off x="2883234" y="4096086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9" name="Straight Arrow Connector 48"/>
          <p:cNvCxnSpPr>
            <a:stCxn id="45" idx="6"/>
            <a:endCxn id="46" idx="2"/>
          </p:cNvCxnSpPr>
          <p:nvPr/>
        </p:nvCxnSpPr>
        <p:spPr>
          <a:xfrm flipV="1">
            <a:off x="1453971" y="2389652"/>
            <a:ext cx="1429263" cy="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4"/>
            <a:endCxn id="48" idx="0"/>
          </p:cNvCxnSpPr>
          <p:nvPr/>
        </p:nvCxnSpPr>
        <p:spPr>
          <a:xfrm>
            <a:off x="3225105" y="2731522"/>
            <a:ext cx="0" cy="13645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5"/>
            <a:endCxn id="47" idx="1"/>
          </p:cNvCxnSpPr>
          <p:nvPr/>
        </p:nvCxnSpPr>
        <p:spPr>
          <a:xfrm>
            <a:off x="1353839" y="2631391"/>
            <a:ext cx="573024" cy="5218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5"/>
            <a:endCxn id="48" idx="1"/>
          </p:cNvCxnSpPr>
          <p:nvPr/>
        </p:nvCxnSpPr>
        <p:spPr>
          <a:xfrm>
            <a:off x="2410340" y="3636672"/>
            <a:ext cx="573026" cy="5595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1"/>
            <a:endCxn id="47" idx="5"/>
          </p:cNvCxnSpPr>
          <p:nvPr/>
        </p:nvCxnSpPr>
        <p:spPr>
          <a:xfrm flipH="1" flipV="1">
            <a:off x="2410340" y="3636672"/>
            <a:ext cx="573026" cy="5595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7"/>
            <a:endCxn id="46" idx="3"/>
          </p:cNvCxnSpPr>
          <p:nvPr/>
        </p:nvCxnSpPr>
        <p:spPr>
          <a:xfrm flipV="1">
            <a:off x="2410340" y="2631390"/>
            <a:ext cx="573026" cy="521805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1"/>
            <a:endCxn id="45" idx="5"/>
          </p:cNvCxnSpPr>
          <p:nvPr/>
        </p:nvCxnSpPr>
        <p:spPr>
          <a:xfrm flipH="1" flipV="1">
            <a:off x="1353839" y="2631391"/>
            <a:ext cx="573024" cy="5218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064566" y="307606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2/12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81947" y="30585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2.5/12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4003584" y="5329877"/>
            <a:ext cx="428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61380" y="4960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011952" y="532987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3645244" y="5803553"/>
            <a:ext cx="1149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061248" y="5907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75720" y="5610649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PR(B) =                       + 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5560364" y="5329187"/>
            <a:ext cx="428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552256" y="495985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4.5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560494" y="532918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5202024" y="5802863"/>
            <a:ext cx="1149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618028" y="5907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49316" y="253648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1.5/12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661174" y="361563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4.5/12</a:t>
            </a:r>
          </a:p>
        </p:txBody>
      </p:sp>
    </p:spTree>
    <p:extLst>
      <p:ext uri="{BB962C8B-B14F-4D97-AF65-F5344CB8AC3E}">
        <p14:creationId xmlns:p14="http://schemas.microsoft.com/office/powerpoint/2010/main" val="258459022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PageRank algorithm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94410" y="2501274"/>
            <a:ext cx="372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</a:p>
          <a:p>
            <a:endParaRPr lang="hu-HU" b="1" dirty="0"/>
          </a:p>
          <a:p>
            <a:r>
              <a:rPr lang="hu-HU" b="1" dirty="0"/>
              <a:t>B</a:t>
            </a:r>
          </a:p>
          <a:p>
            <a:endParaRPr lang="hu-HU" b="1" dirty="0"/>
          </a:p>
          <a:p>
            <a:r>
              <a:rPr lang="hu-HU" b="1" dirty="0"/>
              <a:t>C</a:t>
            </a:r>
          </a:p>
          <a:p>
            <a:endParaRPr lang="hu-HU" b="1" dirty="0"/>
          </a:p>
          <a:p>
            <a:r>
              <a:rPr lang="hu-HU" b="1" dirty="0"/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65113" y="2047782"/>
            <a:ext cx="52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Iteration 0   Iteration 1   Iteration 2    PageRank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843838" y="2441828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843838" y="2981407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843838" y="3520985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43838" y="4081159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58456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735320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41018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165113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4401" y="252557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2887" y="304928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0531" y="36171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30531" y="415143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5934" y="249043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1/12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25934" y="415014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4/12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81947" y="30585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2.5/12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4003584" y="5329877"/>
            <a:ext cx="428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61380" y="4960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011952" y="532987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3645244" y="5803553"/>
            <a:ext cx="1149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061248" y="5907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75720" y="5610649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PR(C) =                       + 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5560364" y="5329187"/>
            <a:ext cx="428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618160" y="49598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560494" y="532918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5202024" y="5802863"/>
            <a:ext cx="1149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618028" y="5907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51" name="Oval 50"/>
          <p:cNvSpPr/>
          <p:nvPr/>
        </p:nvSpPr>
        <p:spPr>
          <a:xfrm>
            <a:off x="770230" y="2047782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1" name="Oval 60"/>
          <p:cNvSpPr/>
          <p:nvPr/>
        </p:nvSpPr>
        <p:spPr>
          <a:xfrm>
            <a:off x="2883234" y="2047781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2" name="Oval 61"/>
          <p:cNvSpPr/>
          <p:nvPr/>
        </p:nvSpPr>
        <p:spPr>
          <a:xfrm>
            <a:off x="1826731" y="3053063"/>
            <a:ext cx="683741" cy="68374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3" name="Oval 62"/>
          <p:cNvSpPr/>
          <p:nvPr/>
        </p:nvSpPr>
        <p:spPr>
          <a:xfrm>
            <a:off x="2883234" y="4096086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4" name="Straight Arrow Connector 63"/>
          <p:cNvCxnSpPr>
            <a:stCxn id="51" idx="6"/>
            <a:endCxn id="61" idx="2"/>
          </p:cNvCxnSpPr>
          <p:nvPr/>
        </p:nvCxnSpPr>
        <p:spPr>
          <a:xfrm flipV="1">
            <a:off x="1453971" y="2389652"/>
            <a:ext cx="1429263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4"/>
            <a:endCxn id="63" idx="0"/>
          </p:cNvCxnSpPr>
          <p:nvPr/>
        </p:nvCxnSpPr>
        <p:spPr>
          <a:xfrm>
            <a:off x="3225105" y="2731522"/>
            <a:ext cx="0" cy="13645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5"/>
            <a:endCxn id="62" idx="1"/>
          </p:cNvCxnSpPr>
          <p:nvPr/>
        </p:nvCxnSpPr>
        <p:spPr>
          <a:xfrm>
            <a:off x="1353839" y="2631391"/>
            <a:ext cx="573024" cy="52180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2" idx="5"/>
            <a:endCxn id="63" idx="1"/>
          </p:cNvCxnSpPr>
          <p:nvPr/>
        </p:nvCxnSpPr>
        <p:spPr>
          <a:xfrm>
            <a:off x="2410340" y="3636672"/>
            <a:ext cx="573026" cy="5595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3" idx="1"/>
            <a:endCxn id="62" idx="5"/>
          </p:cNvCxnSpPr>
          <p:nvPr/>
        </p:nvCxnSpPr>
        <p:spPr>
          <a:xfrm flipH="1" flipV="1">
            <a:off x="2410340" y="3636672"/>
            <a:ext cx="573026" cy="55954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2" idx="7"/>
            <a:endCxn id="61" idx="3"/>
          </p:cNvCxnSpPr>
          <p:nvPr/>
        </p:nvCxnSpPr>
        <p:spPr>
          <a:xfrm flipV="1">
            <a:off x="2410340" y="2631390"/>
            <a:ext cx="573026" cy="52180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939999" y="358997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4.5/12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64566" y="307606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2/12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49316" y="253648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1.5/12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61174" y="361563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4.5/12</a:t>
            </a:r>
          </a:p>
        </p:txBody>
      </p:sp>
    </p:spTree>
    <p:extLst>
      <p:ext uri="{BB962C8B-B14F-4D97-AF65-F5344CB8AC3E}">
        <p14:creationId xmlns:p14="http://schemas.microsoft.com/office/powerpoint/2010/main" val="129321962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PageRank algorithm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94410" y="2501274"/>
            <a:ext cx="372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</a:p>
          <a:p>
            <a:endParaRPr lang="hu-HU" b="1" dirty="0"/>
          </a:p>
          <a:p>
            <a:r>
              <a:rPr lang="hu-HU" b="1" dirty="0"/>
              <a:t>B</a:t>
            </a:r>
          </a:p>
          <a:p>
            <a:endParaRPr lang="hu-HU" b="1" dirty="0"/>
          </a:p>
          <a:p>
            <a:r>
              <a:rPr lang="hu-HU" b="1" dirty="0"/>
              <a:t>C</a:t>
            </a:r>
          </a:p>
          <a:p>
            <a:endParaRPr lang="hu-HU" b="1" dirty="0"/>
          </a:p>
          <a:p>
            <a:r>
              <a:rPr lang="hu-HU" b="1" dirty="0"/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65113" y="2047782"/>
            <a:ext cx="52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Iteration 0   Iteration 1   Iteration 2    PageRank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843838" y="2441828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843838" y="2981407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843838" y="3520985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43838" y="4081159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58456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735320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41018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165113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4401" y="252557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2887" y="304928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0531" y="36171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30531" y="415143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5934" y="249043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1/12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25934" y="415014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4/12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81947" y="30585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2.5/12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4003584" y="5329877"/>
            <a:ext cx="428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995476" y="496054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011952" y="532987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3645244" y="5803553"/>
            <a:ext cx="1149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061248" y="59078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75720" y="5610649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PR(D) =                       + 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5560364" y="5329187"/>
            <a:ext cx="428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552256" y="495985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4.5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560494" y="532918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5202024" y="5802863"/>
            <a:ext cx="11491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618028" y="5907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39999" y="358997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4.5/12</a:t>
            </a:r>
          </a:p>
        </p:txBody>
      </p:sp>
      <p:sp>
        <p:nvSpPr>
          <p:cNvPr id="45" name="Oval 44"/>
          <p:cNvSpPr/>
          <p:nvPr/>
        </p:nvSpPr>
        <p:spPr>
          <a:xfrm>
            <a:off x="770230" y="2047782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6" name="Oval 45"/>
          <p:cNvSpPr/>
          <p:nvPr/>
        </p:nvSpPr>
        <p:spPr>
          <a:xfrm>
            <a:off x="2883234" y="2047781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7" name="Oval 46"/>
          <p:cNvSpPr/>
          <p:nvPr/>
        </p:nvSpPr>
        <p:spPr>
          <a:xfrm>
            <a:off x="1826731" y="3053063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8" name="Oval 47"/>
          <p:cNvSpPr/>
          <p:nvPr/>
        </p:nvSpPr>
        <p:spPr>
          <a:xfrm>
            <a:off x="2883234" y="4096086"/>
            <a:ext cx="683741" cy="68374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9" name="Straight Arrow Connector 48"/>
          <p:cNvCxnSpPr>
            <a:stCxn id="45" idx="6"/>
            <a:endCxn id="46" idx="2"/>
          </p:cNvCxnSpPr>
          <p:nvPr/>
        </p:nvCxnSpPr>
        <p:spPr>
          <a:xfrm flipV="1">
            <a:off x="1453971" y="2389652"/>
            <a:ext cx="1429263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4"/>
            <a:endCxn id="48" idx="0"/>
          </p:cNvCxnSpPr>
          <p:nvPr/>
        </p:nvCxnSpPr>
        <p:spPr>
          <a:xfrm>
            <a:off x="3225105" y="2731522"/>
            <a:ext cx="0" cy="1364564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5"/>
            <a:endCxn id="47" idx="1"/>
          </p:cNvCxnSpPr>
          <p:nvPr/>
        </p:nvCxnSpPr>
        <p:spPr>
          <a:xfrm>
            <a:off x="1353839" y="2631391"/>
            <a:ext cx="573024" cy="5218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5"/>
            <a:endCxn id="48" idx="1"/>
          </p:cNvCxnSpPr>
          <p:nvPr/>
        </p:nvCxnSpPr>
        <p:spPr>
          <a:xfrm>
            <a:off x="2410340" y="3636672"/>
            <a:ext cx="573026" cy="55954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7"/>
            <a:endCxn id="46" idx="3"/>
          </p:cNvCxnSpPr>
          <p:nvPr/>
        </p:nvCxnSpPr>
        <p:spPr>
          <a:xfrm flipV="1">
            <a:off x="2410340" y="2631390"/>
            <a:ext cx="573026" cy="52180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1"/>
            <a:endCxn id="45" idx="5"/>
          </p:cNvCxnSpPr>
          <p:nvPr/>
        </p:nvCxnSpPr>
        <p:spPr>
          <a:xfrm flipH="1" flipV="1">
            <a:off x="1353839" y="2631391"/>
            <a:ext cx="573024" cy="5218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065551" y="415133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4/12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64566" y="307606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2/12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49316" y="253648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1.5/12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61174" y="361563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4.5/12</a:t>
            </a:r>
          </a:p>
        </p:txBody>
      </p:sp>
    </p:spTree>
    <p:extLst>
      <p:ext uri="{BB962C8B-B14F-4D97-AF65-F5344CB8AC3E}">
        <p14:creationId xmlns:p14="http://schemas.microsoft.com/office/powerpoint/2010/main" val="215376019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PageRank algorithm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94410" y="2501274"/>
            <a:ext cx="3722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</a:p>
          <a:p>
            <a:endParaRPr lang="hu-HU" b="1" dirty="0"/>
          </a:p>
          <a:p>
            <a:r>
              <a:rPr lang="hu-HU" b="1" dirty="0"/>
              <a:t>B</a:t>
            </a:r>
          </a:p>
          <a:p>
            <a:endParaRPr lang="hu-HU" b="1" dirty="0"/>
          </a:p>
          <a:p>
            <a:r>
              <a:rPr lang="hu-HU" b="1" dirty="0"/>
              <a:t>C</a:t>
            </a:r>
          </a:p>
          <a:p>
            <a:endParaRPr lang="hu-HU" b="1" dirty="0"/>
          </a:p>
          <a:p>
            <a:r>
              <a:rPr lang="hu-HU" b="1" dirty="0"/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65113" y="2047782"/>
            <a:ext cx="52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Iteration 0   Iteration 1   Iteration 2    PageRank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843838" y="2441828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843838" y="2981407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843838" y="3520985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43838" y="4081159"/>
            <a:ext cx="5774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58456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735320" y="2084168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041018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165113" y="2100644"/>
            <a:ext cx="0" cy="250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4401" y="252557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42887" y="304928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30531" y="36171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30531" y="415143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5934" y="249043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1/12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25934" y="415014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4/12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81947" y="30585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2.5/12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39999" y="358997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4.5/12</a:t>
            </a:r>
          </a:p>
        </p:txBody>
      </p:sp>
      <p:sp>
        <p:nvSpPr>
          <p:cNvPr id="51" name="Oval 50"/>
          <p:cNvSpPr/>
          <p:nvPr/>
        </p:nvSpPr>
        <p:spPr>
          <a:xfrm>
            <a:off x="770230" y="2047782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1" name="Oval 60"/>
          <p:cNvSpPr/>
          <p:nvPr/>
        </p:nvSpPr>
        <p:spPr>
          <a:xfrm>
            <a:off x="2883234" y="2047781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2" name="Oval 61"/>
          <p:cNvSpPr/>
          <p:nvPr/>
        </p:nvSpPr>
        <p:spPr>
          <a:xfrm>
            <a:off x="1826731" y="3053063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3" name="Oval 62"/>
          <p:cNvSpPr/>
          <p:nvPr/>
        </p:nvSpPr>
        <p:spPr>
          <a:xfrm>
            <a:off x="2883234" y="4096086"/>
            <a:ext cx="683741" cy="68374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4" name="Straight Arrow Connector 63"/>
          <p:cNvCxnSpPr>
            <a:stCxn id="51" idx="6"/>
            <a:endCxn id="61" idx="2"/>
          </p:cNvCxnSpPr>
          <p:nvPr/>
        </p:nvCxnSpPr>
        <p:spPr>
          <a:xfrm flipV="1">
            <a:off x="1453971" y="2389652"/>
            <a:ext cx="1429263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4"/>
            <a:endCxn id="63" idx="0"/>
          </p:cNvCxnSpPr>
          <p:nvPr/>
        </p:nvCxnSpPr>
        <p:spPr>
          <a:xfrm>
            <a:off x="3225105" y="2731522"/>
            <a:ext cx="0" cy="13645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5"/>
            <a:endCxn id="62" idx="1"/>
          </p:cNvCxnSpPr>
          <p:nvPr/>
        </p:nvCxnSpPr>
        <p:spPr>
          <a:xfrm>
            <a:off x="1353839" y="2631391"/>
            <a:ext cx="573024" cy="5218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2" idx="5"/>
            <a:endCxn id="63" idx="1"/>
          </p:cNvCxnSpPr>
          <p:nvPr/>
        </p:nvCxnSpPr>
        <p:spPr>
          <a:xfrm>
            <a:off x="2410340" y="3636672"/>
            <a:ext cx="573026" cy="5595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3" idx="1"/>
            <a:endCxn id="62" idx="5"/>
          </p:cNvCxnSpPr>
          <p:nvPr/>
        </p:nvCxnSpPr>
        <p:spPr>
          <a:xfrm flipH="1" flipV="1">
            <a:off x="2410340" y="3636672"/>
            <a:ext cx="573026" cy="5595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2" idx="7"/>
            <a:endCxn id="61" idx="3"/>
          </p:cNvCxnSpPr>
          <p:nvPr/>
        </p:nvCxnSpPr>
        <p:spPr>
          <a:xfrm flipV="1">
            <a:off x="2410340" y="2631390"/>
            <a:ext cx="573026" cy="52180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2" idx="1"/>
            <a:endCxn id="51" idx="5"/>
          </p:cNvCxnSpPr>
          <p:nvPr/>
        </p:nvCxnSpPr>
        <p:spPr>
          <a:xfrm flipH="1" flipV="1">
            <a:off x="1353839" y="2631391"/>
            <a:ext cx="573024" cy="52180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655946" y="252557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655946" y="362491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655946" y="30681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655946" y="418508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64566" y="307606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2/12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949316" y="253648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1.5/12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61174" y="361563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4.5/12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65551" y="415133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4/12</a:t>
            </a:r>
          </a:p>
        </p:txBody>
      </p:sp>
    </p:spTree>
    <p:extLst>
      <p:ext uri="{BB962C8B-B14F-4D97-AF65-F5344CB8AC3E}">
        <p14:creationId xmlns:p14="http://schemas.microsoft.com/office/powerpoint/2010/main" val="278027636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PageRank - Matrix Representation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9D7210-85F2-4185-ADED-91D184DE0145}"/>
              </a:ext>
            </a:extLst>
          </p:cNvPr>
          <p:cNvSpPr/>
          <p:nvPr/>
        </p:nvSpPr>
        <p:spPr>
          <a:xfrm>
            <a:off x="1275483" y="3310744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0B356D-CDAB-4FDB-B753-33829DC3B409}"/>
              </a:ext>
            </a:extLst>
          </p:cNvPr>
          <p:cNvSpPr/>
          <p:nvPr/>
        </p:nvSpPr>
        <p:spPr>
          <a:xfrm>
            <a:off x="3388487" y="3310743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F1B576-4D24-41C0-B0C7-622BBA54A793}"/>
              </a:ext>
            </a:extLst>
          </p:cNvPr>
          <p:cNvSpPr/>
          <p:nvPr/>
        </p:nvSpPr>
        <p:spPr>
          <a:xfrm>
            <a:off x="2331984" y="4316025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C4163E-E48D-42BD-9F11-299B3CBCEFDB}"/>
              </a:ext>
            </a:extLst>
          </p:cNvPr>
          <p:cNvSpPr/>
          <p:nvPr/>
        </p:nvSpPr>
        <p:spPr>
          <a:xfrm>
            <a:off x="3388487" y="5359048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84EE08-9ECC-4338-BF79-51F0477908B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1959224" y="3652614"/>
            <a:ext cx="1429263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BF9ED-E3CC-4D27-85E3-FDEB058A7B5B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3730358" y="3994484"/>
            <a:ext cx="0" cy="136456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4852F9-3690-4D99-AC92-D968F08C8D91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29F00-9213-455F-9788-D282A94E0D39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77185A-FFC6-4B97-AE32-3AF9D4BDC787}"/>
              </a:ext>
            </a:extLst>
          </p:cNvPr>
          <p:cNvCxnSpPr>
            <a:stCxn id="15" idx="1"/>
            <a:endCxn id="14" idx="5"/>
          </p:cNvCxnSpPr>
          <p:nvPr/>
        </p:nvCxnSpPr>
        <p:spPr>
          <a:xfrm flipH="1" flipV="1"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8FB61D-AC66-4842-B6C4-683C42CBAA28}"/>
              </a:ext>
            </a:extLst>
          </p:cNvPr>
          <p:cNvCxnSpPr>
            <a:stCxn id="14" idx="7"/>
            <a:endCxn id="13" idx="3"/>
          </p:cNvCxnSpPr>
          <p:nvPr/>
        </p:nvCxnSpPr>
        <p:spPr>
          <a:xfrm flipV="1">
            <a:off x="2915593" y="3894352"/>
            <a:ext cx="573026" cy="5218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3F30D4-BC9B-43ED-9C29-169AF62D3153}"/>
              </a:ext>
            </a:extLst>
          </p:cNvPr>
          <p:cNvCxnSpPr>
            <a:stCxn id="14" idx="1"/>
            <a:endCxn id="12" idx="5"/>
          </p:cNvCxnSpPr>
          <p:nvPr/>
        </p:nvCxnSpPr>
        <p:spPr>
          <a:xfrm flipH="1" flipV="1"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65591B-0B98-4A14-81EE-3632B0356FC5}"/>
              </a:ext>
            </a:extLst>
          </p:cNvPr>
          <p:cNvSpPr txBox="1"/>
          <p:nvPr/>
        </p:nvSpPr>
        <p:spPr>
          <a:xfrm>
            <a:off x="838200" y="1422661"/>
            <a:ext cx="8938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matrix operations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 of the iterative approach: we updated 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one by one during the iterative approach but we can use matrix 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 to do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calculations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15693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Performance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354206224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PageRank - Matrix Representation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9D7210-85F2-4185-ADED-91D184DE0145}"/>
              </a:ext>
            </a:extLst>
          </p:cNvPr>
          <p:cNvSpPr/>
          <p:nvPr/>
        </p:nvSpPr>
        <p:spPr>
          <a:xfrm>
            <a:off x="1275483" y="3310744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0B356D-CDAB-4FDB-B753-33829DC3B409}"/>
              </a:ext>
            </a:extLst>
          </p:cNvPr>
          <p:cNvSpPr/>
          <p:nvPr/>
        </p:nvSpPr>
        <p:spPr>
          <a:xfrm>
            <a:off x="3388487" y="3310743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F1B576-4D24-41C0-B0C7-622BBA54A793}"/>
              </a:ext>
            </a:extLst>
          </p:cNvPr>
          <p:cNvSpPr/>
          <p:nvPr/>
        </p:nvSpPr>
        <p:spPr>
          <a:xfrm>
            <a:off x="2331984" y="4316025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C4163E-E48D-42BD-9F11-299B3CBCEFDB}"/>
              </a:ext>
            </a:extLst>
          </p:cNvPr>
          <p:cNvSpPr/>
          <p:nvPr/>
        </p:nvSpPr>
        <p:spPr>
          <a:xfrm>
            <a:off x="3388487" y="5359048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84EE08-9ECC-4338-BF79-51F0477908B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1959224" y="3652614"/>
            <a:ext cx="1429263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BF9ED-E3CC-4D27-85E3-FDEB058A7B5B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3730358" y="3994484"/>
            <a:ext cx="0" cy="136456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4852F9-3690-4D99-AC92-D968F08C8D91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29F00-9213-455F-9788-D282A94E0D39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77185A-FFC6-4B97-AE32-3AF9D4BDC787}"/>
              </a:ext>
            </a:extLst>
          </p:cNvPr>
          <p:cNvCxnSpPr>
            <a:stCxn id="15" idx="1"/>
            <a:endCxn id="14" idx="5"/>
          </p:cNvCxnSpPr>
          <p:nvPr/>
        </p:nvCxnSpPr>
        <p:spPr>
          <a:xfrm flipH="1" flipV="1"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8FB61D-AC66-4842-B6C4-683C42CBAA28}"/>
              </a:ext>
            </a:extLst>
          </p:cNvPr>
          <p:cNvCxnSpPr>
            <a:stCxn id="14" idx="7"/>
            <a:endCxn id="13" idx="3"/>
          </p:cNvCxnSpPr>
          <p:nvPr/>
        </p:nvCxnSpPr>
        <p:spPr>
          <a:xfrm flipV="1">
            <a:off x="2915593" y="3894352"/>
            <a:ext cx="573026" cy="5218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3F30D4-BC9B-43ED-9C29-169AF62D3153}"/>
              </a:ext>
            </a:extLst>
          </p:cNvPr>
          <p:cNvCxnSpPr>
            <a:stCxn id="14" idx="1"/>
            <a:endCxn id="12" idx="5"/>
          </p:cNvCxnSpPr>
          <p:nvPr/>
        </p:nvCxnSpPr>
        <p:spPr>
          <a:xfrm flipH="1" flipV="1"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65591B-0B98-4A14-81EE-3632B0356FC5}"/>
              </a:ext>
            </a:extLst>
          </p:cNvPr>
          <p:cNvSpPr txBox="1"/>
          <p:nvPr/>
        </p:nvSpPr>
        <p:spPr>
          <a:xfrm>
            <a:off x="838200" y="1422661"/>
            <a:ext cx="8938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matrix operations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 of the iterative approach: we updated 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one by one during the iterative approach but we can use matrix 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 to do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calculations at the same time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195F97-7A2E-45A6-B4D3-A242C6AD1C33}"/>
              </a:ext>
            </a:extLst>
          </p:cNvPr>
          <p:cNvCxnSpPr/>
          <p:nvPr/>
        </p:nvCxnSpPr>
        <p:spPr>
          <a:xfrm>
            <a:off x="5748090" y="3291796"/>
            <a:ext cx="0" cy="228720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1E64C7-1634-47CF-90AF-9CFA33A83564}"/>
              </a:ext>
            </a:extLst>
          </p:cNvPr>
          <p:cNvCxnSpPr/>
          <p:nvPr/>
        </p:nvCxnSpPr>
        <p:spPr>
          <a:xfrm>
            <a:off x="7671631" y="3300034"/>
            <a:ext cx="0" cy="227896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4B14C8-647E-40D5-8963-C1EB70B3F4A4}"/>
              </a:ext>
            </a:extLst>
          </p:cNvPr>
          <p:cNvCxnSpPr/>
          <p:nvPr/>
        </p:nvCxnSpPr>
        <p:spPr>
          <a:xfrm>
            <a:off x="5748090" y="329179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F75BC7-7049-4501-95EB-9477CC143B02}"/>
              </a:ext>
            </a:extLst>
          </p:cNvPr>
          <p:cNvCxnSpPr/>
          <p:nvPr/>
        </p:nvCxnSpPr>
        <p:spPr>
          <a:xfrm>
            <a:off x="5748090" y="560251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A56137-7B02-405E-AAFE-E5AB49159C0C}"/>
              </a:ext>
            </a:extLst>
          </p:cNvPr>
          <p:cNvCxnSpPr/>
          <p:nvPr/>
        </p:nvCxnSpPr>
        <p:spPr>
          <a:xfrm>
            <a:off x="7473923" y="328767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0A4AF-E006-4221-BBB7-3BB444CC2502}"/>
              </a:ext>
            </a:extLst>
          </p:cNvPr>
          <p:cNvCxnSpPr/>
          <p:nvPr/>
        </p:nvCxnSpPr>
        <p:spPr>
          <a:xfrm>
            <a:off x="7473923" y="559839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9863A-8386-4C45-95B8-4235188C7E37}"/>
              </a:ext>
            </a:extLst>
          </p:cNvPr>
          <p:cNvSpPr txBox="1"/>
          <p:nvPr/>
        </p:nvSpPr>
        <p:spPr>
          <a:xfrm>
            <a:off x="5910921" y="3407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0EFF3-E658-47F0-B07F-D011AC1DD027}"/>
                  </a:ext>
                </a:extLst>
              </p:cNvPr>
              <p:cNvSpPr txBox="1"/>
              <p:nvPr/>
            </p:nvSpPr>
            <p:spPr>
              <a:xfrm>
                <a:off x="5863428" y="3812252"/>
                <a:ext cx="38664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0EFF3-E658-47F0-B07F-D011AC1D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428" y="3812252"/>
                <a:ext cx="386644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06066-334B-4114-B54B-52AD3CCA8635}"/>
                  </a:ext>
                </a:extLst>
              </p:cNvPr>
              <p:cNvSpPr txBox="1"/>
              <p:nvPr/>
            </p:nvSpPr>
            <p:spPr>
              <a:xfrm>
                <a:off x="5855324" y="4483326"/>
                <a:ext cx="38664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06066-334B-4114-B54B-52AD3CCA8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324" y="4483326"/>
                <a:ext cx="386644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6159219-B600-4717-BE61-D1DACFF01A1D}"/>
              </a:ext>
            </a:extLst>
          </p:cNvPr>
          <p:cNvSpPr txBox="1"/>
          <p:nvPr/>
        </p:nvSpPr>
        <p:spPr>
          <a:xfrm>
            <a:off x="5892193" y="5152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2DF7EC-785D-4011-B9C9-81479D691CB3}"/>
              </a:ext>
            </a:extLst>
          </p:cNvPr>
          <p:cNvSpPr txBox="1"/>
          <p:nvPr/>
        </p:nvSpPr>
        <p:spPr>
          <a:xfrm>
            <a:off x="6332296" y="340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45E8F3-7CE1-42A9-AEB0-7DEEDFE8D8CD}"/>
                  </a:ext>
                </a:extLst>
              </p:cNvPr>
              <p:cNvSpPr txBox="1"/>
              <p:nvPr/>
            </p:nvSpPr>
            <p:spPr>
              <a:xfrm>
                <a:off x="6707782" y="3263479"/>
                <a:ext cx="38664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45E8F3-7CE1-42A9-AEB0-7DEEDFE8D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782" y="3263479"/>
                <a:ext cx="386644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11BE22-2E69-45A4-A147-A111E11169F2}"/>
                  </a:ext>
                </a:extLst>
              </p:cNvPr>
              <p:cNvSpPr txBox="1"/>
              <p:nvPr/>
            </p:nvSpPr>
            <p:spPr>
              <a:xfrm>
                <a:off x="6710579" y="3827539"/>
                <a:ext cx="38664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11BE22-2E69-45A4-A147-A111E111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579" y="3827539"/>
                <a:ext cx="386644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AC0C93-518B-4F7D-85AF-DB8B56EB4A68}"/>
                  </a:ext>
                </a:extLst>
              </p:cNvPr>
              <p:cNvSpPr txBox="1"/>
              <p:nvPr/>
            </p:nvSpPr>
            <p:spPr>
              <a:xfrm>
                <a:off x="6710911" y="5024960"/>
                <a:ext cx="38664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AC0C93-518B-4F7D-85AF-DB8B56EB4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911" y="5024960"/>
                <a:ext cx="386644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9072F5AD-D551-4910-8E12-78E7241D636E}"/>
              </a:ext>
            </a:extLst>
          </p:cNvPr>
          <p:cNvSpPr txBox="1"/>
          <p:nvPr/>
        </p:nvSpPr>
        <p:spPr>
          <a:xfrm>
            <a:off x="6744578" y="4601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785F34-B520-4357-9F23-42103DA7DB23}"/>
              </a:ext>
            </a:extLst>
          </p:cNvPr>
          <p:cNvSpPr txBox="1"/>
          <p:nvPr/>
        </p:nvSpPr>
        <p:spPr>
          <a:xfrm>
            <a:off x="7186315" y="340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208B2D-C8DE-49B6-A8FA-34C32BD7E7F7}"/>
              </a:ext>
            </a:extLst>
          </p:cNvPr>
          <p:cNvSpPr txBox="1"/>
          <p:nvPr/>
        </p:nvSpPr>
        <p:spPr>
          <a:xfrm>
            <a:off x="6327384" y="3952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F0D58-4CFD-4571-894A-E05215BFBD9E}"/>
              </a:ext>
            </a:extLst>
          </p:cNvPr>
          <p:cNvSpPr txBox="1"/>
          <p:nvPr/>
        </p:nvSpPr>
        <p:spPr>
          <a:xfrm>
            <a:off x="6322223" y="4614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75A462-E04A-4C8E-9800-F38D0BED6DFF}"/>
              </a:ext>
            </a:extLst>
          </p:cNvPr>
          <p:cNvSpPr txBox="1"/>
          <p:nvPr/>
        </p:nvSpPr>
        <p:spPr>
          <a:xfrm>
            <a:off x="6322223" y="5152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54D343-B9A1-4C0D-A66E-C471DF385828}"/>
              </a:ext>
            </a:extLst>
          </p:cNvPr>
          <p:cNvSpPr txBox="1"/>
          <p:nvPr/>
        </p:nvSpPr>
        <p:spPr>
          <a:xfrm>
            <a:off x="7175171" y="460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23B688-362D-4526-8499-186FF5AC3662}"/>
              </a:ext>
            </a:extLst>
          </p:cNvPr>
          <p:cNvSpPr txBox="1"/>
          <p:nvPr/>
        </p:nvSpPr>
        <p:spPr>
          <a:xfrm>
            <a:off x="7177888" y="3946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67631B-4930-49C9-98B1-93E2106EC7D4}"/>
              </a:ext>
            </a:extLst>
          </p:cNvPr>
          <p:cNvSpPr txBox="1"/>
          <p:nvPr/>
        </p:nvSpPr>
        <p:spPr>
          <a:xfrm>
            <a:off x="7172925" y="5152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854242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PageRank - Matrix Representation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9D7210-85F2-4185-ADED-91D184DE0145}"/>
              </a:ext>
            </a:extLst>
          </p:cNvPr>
          <p:cNvSpPr/>
          <p:nvPr/>
        </p:nvSpPr>
        <p:spPr>
          <a:xfrm>
            <a:off x="1275483" y="3310744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0B356D-CDAB-4FDB-B753-33829DC3B409}"/>
              </a:ext>
            </a:extLst>
          </p:cNvPr>
          <p:cNvSpPr/>
          <p:nvPr/>
        </p:nvSpPr>
        <p:spPr>
          <a:xfrm>
            <a:off x="3388487" y="3310743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F1B576-4D24-41C0-B0C7-622BBA54A793}"/>
              </a:ext>
            </a:extLst>
          </p:cNvPr>
          <p:cNvSpPr/>
          <p:nvPr/>
        </p:nvSpPr>
        <p:spPr>
          <a:xfrm>
            <a:off x="2331984" y="4316025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C4163E-E48D-42BD-9F11-299B3CBCEFDB}"/>
              </a:ext>
            </a:extLst>
          </p:cNvPr>
          <p:cNvSpPr/>
          <p:nvPr/>
        </p:nvSpPr>
        <p:spPr>
          <a:xfrm>
            <a:off x="3388487" y="5359048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84EE08-9ECC-4338-BF79-51F0477908B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1959224" y="3652614"/>
            <a:ext cx="1429263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BF9ED-E3CC-4D27-85E3-FDEB058A7B5B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3730358" y="3994484"/>
            <a:ext cx="0" cy="136456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4852F9-3690-4D99-AC92-D968F08C8D91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29F00-9213-455F-9788-D282A94E0D39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77185A-FFC6-4B97-AE32-3AF9D4BDC787}"/>
              </a:ext>
            </a:extLst>
          </p:cNvPr>
          <p:cNvCxnSpPr>
            <a:stCxn id="15" idx="1"/>
            <a:endCxn id="14" idx="5"/>
          </p:cNvCxnSpPr>
          <p:nvPr/>
        </p:nvCxnSpPr>
        <p:spPr>
          <a:xfrm flipH="1" flipV="1"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8FB61D-AC66-4842-B6C4-683C42CBAA28}"/>
              </a:ext>
            </a:extLst>
          </p:cNvPr>
          <p:cNvCxnSpPr>
            <a:stCxn id="14" idx="7"/>
            <a:endCxn id="13" idx="3"/>
          </p:cNvCxnSpPr>
          <p:nvPr/>
        </p:nvCxnSpPr>
        <p:spPr>
          <a:xfrm flipV="1">
            <a:off x="2915593" y="3894352"/>
            <a:ext cx="573026" cy="5218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3F30D4-BC9B-43ED-9C29-169AF62D3153}"/>
              </a:ext>
            </a:extLst>
          </p:cNvPr>
          <p:cNvCxnSpPr>
            <a:stCxn id="14" idx="1"/>
            <a:endCxn id="12" idx="5"/>
          </p:cNvCxnSpPr>
          <p:nvPr/>
        </p:nvCxnSpPr>
        <p:spPr>
          <a:xfrm flipH="1" flipV="1"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65591B-0B98-4A14-81EE-3632B0356FC5}"/>
              </a:ext>
            </a:extLst>
          </p:cNvPr>
          <p:cNvSpPr txBox="1"/>
          <p:nvPr/>
        </p:nvSpPr>
        <p:spPr>
          <a:xfrm>
            <a:off x="838200" y="1422661"/>
            <a:ext cx="8938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matrix operations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 of the iterative approach: we updated 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one by one during the iterative approach but we can use matrix 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 to do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calculations at the same time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195F97-7A2E-45A6-B4D3-A242C6AD1C33}"/>
              </a:ext>
            </a:extLst>
          </p:cNvPr>
          <p:cNvCxnSpPr/>
          <p:nvPr/>
        </p:nvCxnSpPr>
        <p:spPr>
          <a:xfrm>
            <a:off x="5748090" y="3291796"/>
            <a:ext cx="0" cy="228720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1E64C7-1634-47CF-90AF-9CFA33A83564}"/>
              </a:ext>
            </a:extLst>
          </p:cNvPr>
          <p:cNvCxnSpPr/>
          <p:nvPr/>
        </p:nvCxnSpPr>
        <p:spPr>
          <a:xfrm>
            <a:off x="7671631" y="3300034"/>
            <a:ext cx="0" cy="227896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4B14C8-647E-40D5-8963-C1EB70B3F4A4}"/>
              </a:ext>
            </a:extLst>
          </p:cNvPr>
          <p:cNvCxnSpPr/>
          <p:nvPr/>
        </p:nvCxnSpPr>
        <p:spPr>
          <a:xfrm>
            <a:off x="5748090" y="329179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F75BC7-7049-4501-95EB-9477CC143B02}"/>
              </a:ext>
            </a:extLst>
          </p:cNvPr>
          <p:cNvCxnSpPr/>
          <p:nvPr/>
        </p:nvCxnSpPr>
        <p:spPr>
          <a:xfrm>
            <a:off x="5748090" y="560251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A56137-7B02-405E-AAFE-E5AB49159C0C}"/>
              </a:ext>
            </a:extLst>
          </p:cNvPr>
          <p:cNvCxnSpPr/>
          <p:nvPr/>
        </p:nvCxnSpPr>
        <p:spPr>
          <a:xfrm>
            <a:off x="7473923" y="328767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0A4AF-E006-4221-BBB7-3BB444CC2502}"/>
              </a:ext>
            </a:extLst>
          </p:cNvPr>
          <p:cNvCxnSpPr/>
          <p:nvPr/>
        </p:nvCxnSpPr>
        <p:spPr>
          <a:xfrm>
            <a:off x="7473923" y="559839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9863A-8386-4C45-95B8-4235188C7E37}"/>
              </a:ext>
            </a:extLst>
          </p:cNvPr>
          <p:cNvSpPr txBox="1"/>
          <p:nvPr/>
        </p:nvSpPr>
        <p:spPr>
          <a:xfrm>
            <a:off x="5910921" y="3407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0EFF3-E658-47F0-B07F-D011AC1DD027}"/>
                  </a:ext>
                </a:extLst>
              </p:cNvPr>
              <p:cNvSpPr txBox="1"/>
              <p:nvPr/>
            </p:nvSpPr>
            <p:spPr>
              <a:xfrm>
                <a:off x="5863428" y="3812252"/>
                <a:ext cx="38664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0EFF3-E658-47F0-B07F-D011AC1D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428" y="3812252"/>
                <a:ext cx="386644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06066-334B-4114-B54B-52AD3CCA8635}"/>
                  </a:ext>
                </a:extLst>
              </p:cNvPr>
              <p:cNvSpPr txBox="1"/>
              <p:nvPr/>
            </p:nvSpPr>
            <p:spPr>
              <a:xfrm>
                <a:off x="5855324" y="4483326"/>
                <a:ext cx="38664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06066-334B-4114-B54B-52AD3CCA8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324" y="4483326"/>
                <a:ext cx="386644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6159219-B600-4717-BE61-D1DACFF01A1D}"/>
              </a:ext>
            </a:extLst>
          </p:cNvPr>
          <p:cNvSpPr txBox="1"/>
          <p:nvPr/>
        </p:nvSpPr>
        <p:spPr>
          <a:xfrm>
            <a:off x="5892193" y="5152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2DF7EC-785D-4011-B9C9-81479D691CB3}"/>
              </a:ext>
            </a:extLst>
          </p:cNvPr>
          <p:cNvSpPr txBox="1"/>
          <p:nvPr/>
        </p:nvSpPr>
        <p:spPr>
          <a:xfrm>
            <a:off x="6332296" y="340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45E8F3-7CE1-42A9-AEB0-7DEEDFE8D8CD}"/>
                  </a:ext>
                </a:extLst>
              </p:cNvPr>
              <p:cNvSpPr txBox="1"/>
              <p:nvPr/>
            </p:nvSpPr>
            <p:spPr>
              <a:xfrm>
                <a:off x="6707782" y="3263479"/>
                <a:ext cx="38664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45E8F3-7CE1-42A9-AEB0-7DEEDFE8D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782" y="3263479"/>
                <a:ext cx="386644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11BE22-2E69-45A4-A147-A111E11169F2}"/>
                  </a:ext>
                </a:extLst>
              </p:cNvPr>
              <p:cNvSpPr txBox="1"/>
              <p:nvPr/>
            </p:nvSpPr>
            <p:spPr>
              <a:xfrm>
                <a:off x="6710579" y="3827539"/>
                <a:ext cx="38664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11BE22-2E69-45A4-A147-A111E111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579" y="3827539"/>
                <a:ext cx="386644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AC0C93-518B-4F7D-85AF-DB8B56EB4A68}"/>
                  </a:ext>
                </a:extLst>
              </p:cNvPr>
              <p:cNvSpPr txBox="1"/>
              <p:nvPr/>
            </p:nvSpPr>
            <p:spPr>
              <a:xfrm>
                <a:off x="6710911" y="5024960"/>
                <a:ext cx="38664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AC0C93-518B-4F7D-85AF-DB8B56EB4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911" y="5024960"/>
                <a:ext cx="386644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9072F5AD-D551-4910-8E12-78E7241D636E}"/>
              </a:ext>
            </a:extLst>
          </p:cNvPr>
          <p:cNvSpPr txBox="1"/>
          <p:nvPr/>
        </p:nvSpPr>
        <p:spPr>
          <a:xfrm>
            <a:off x="6744578" y="4601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785F34-B520-4357-9F23-42103DA7DB23}"/>
              </a:ext>
            </a:extLst>
          </p:cNvPr>
          <p:cNvSpPr txBox="1"/>
          <p:nvPr/>
        </p:nvSpPr>
        <p:spPr>
          <a:xfrm>
            <a:off x="7186315" y="340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208B2D-C8DE-49B6-A8FA-34C32BD7E7F7}"/>
              </a:ext>
            </a:extLst>
          </p:cNvPr>
          <p:cNvSpPr txBox="1"/>
          <p:nvPr/>
        </p:nvSpPr>
        <p:spPr>
          <a:xfrm>
            <a:off x="6327384" y="3952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F0D58-4CFD-4571-894A-E05215BFBD9E}"/>
              </a:ext>
            </a:extLst>
          </p:cNvPr>
          <p:cNvSpPr txBox="1"/>
          <p:nvPr/>
        </p:nvSpPr>
        <p:spPr>
          <a:xfrm>
            <a:off x="6322223" y="4614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75A462-E04A-4C8E-9800-F38D0BED6DFF}"/>
              </a:ext>
            </a:extLst>
          </p:cNvPr>
          <p:cNvSpPr txBox="1"/>
          <p:nvPr/>
        </p:nvSpPr>
        <p:spPr>
          <a:xfrm>
            <a:off x="6322223" y="5152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54D343-B9A1-4C0D-A66E-C471DF385828}"/>
              </a:ext>
            </a:extLst>
          </p:cNvPr>
          <p:cNvSpPr txBox="1"/>
          <p:nvPr/>
        </p:nvSpPr>
        <p:spPr>
          <a:xfrm>
            <a:off x="7175171" y="460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23B688-362D-4526-8499-186FF5AC3662}"/>
              </a:ext>
            </a:extLst>
          </p:cNvPr>
          <p:cNvSpPr txBox="1"/>
          <p:nvPr/>
        </p:nvSpPr>
        <p:spPr>
          <a:xfrm>
            <a:off x="7177888" y="3946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67631B-4930-49C9-98B1-93E2106EC7D4}"/>
              </a:ext>
            </a:extLst>
          </p:cNvPr>
          <p:cNvSpPr txBox="1"/>
          <p:nvPr/>
        </p:nvSpPr>
        <p:spPr>
          <a:xfrm>
            <a:off x="7172925" y="5152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7E8840-D9B3-4867-A9D3-1AF8BE65AA58}"/>
              </a:ext>
            </a:extLst>
          </p:cNvPr>
          <p:cNvSpPr txBox="1"/>
          <p:nvPr/>
        </p:nvSpPr>
        <p:spPr>
          <a:xfrm>
            <a:off x="8475927" y="3827539"/>
            <a:ext cx="1548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      =                             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ECBBCB-5784-4327-B36F-EFD26528D22A}"/>
              </a:ext>
            </a:extLst>
          </p:cNvPr>
          <p:cNvSpPr txBox="1"/>
          <p:nvPr/>
        </p:nvSpPr>
        <p:spPr>
          <a:xfrm>
            <a:off x="10160531" y="3836542"/>
            <a:ext cx="819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F95EF1-F617-4758-9832-08D2991D1CED}"/>
              </a:ext>
            </a:extLst>
          </p:cNvPr>
          <p:cNvSpPr txBox="1"/>
          <p:nvPr/>
        </p:nvSpPr>
        <p:spPr>
          <a:xfrm>
            <a:off x="9040327" y="4073139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t+1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9954AF-4140-478F-9B1F-03528912EDA2}"/>
              </a:ext>
            </a:extLst>
          </p:cNvPr>
          <p:cNvSpPr txBox="1"/>
          <p:nvPr/>
        </p:nvSpPr>
        <p:spPr>
          <a:xfrm>
            <a:off x="10673353" y="4053705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D7894B-0724-4900-AA65-550E26891A3E}"/>
              </a:ext>
            </a:extLst>
          </p:cNvPr>
          <p:cNvSpPr txBox="1"/>
          <p:nvPr/>
        </p:nvSpPr>
        <p:spPr>
          <a:xfrm>
            <a:off x="9762233" y="3841496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7AE488-CD58-4A92-B7E1-B4467CBFCC49}"/>
              </a:ext>
            </a:extLst>
          </p:cNvPr>
          <p:cNvSpPr txBox="1"/>
          <p:nvPr/>
        </p:nvSpPr>
        <p:spPr>
          <a:xfrm>
            <a:off x="9825635" y="40919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3764B9-DDDC-4840-9D4A-71E9150682A8}"/>
              </a:ext>
            </a:extLst>
          </p:cNvPr>
          <p:cNvSpPr txBox="1"/>
          <p:nvPr/>
        </p:nvSpPr>
        <p:spPr>
          <a:xfrm>
            <a:off x="8547449" y="4500587"/>
            <a:ext cx="2350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„power method”</a:t>
            </a:r>
          </a:p>
        </p:txBody>
      </p:sp>
    </p:spTree>
    <p:extLst>
      <p:ext uri="{BB962C8B-B14F-4D97-AF65-F5344CB8AC3E}">
        <p14:creationId xmlns:p14="http://schemas.microsoft.com/office/powerpoint/2010/main" val="314916580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PageRank - Matrix Representation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9D7210-85F2-4185-ADED-91D184DE0145}"/>
              </a:ext>
            </a:extLst>
          </p:cNvPr>
          <p:cNvSpPr/>
          <p:nvPr/>
        </p:nvSpPr>
        <p:spPr>
          <a:xfrm>
            <a:off x="1275483" y="3310744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0B356D-CDAB-4FDB-B753-33829DC3B409}"/>
              </a:ext>
            </a:extLst>
          </p:cNvPr>
          <p:cNvSpPr/>
          <p:nvPr/>
        </p:nvSpPr>
        <p:spPr>
          <a:xfrm>
            <a:off x="3388487" y="3310743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F1B576-4D24-41C0-B0C7-622BBA54A793}"/>
              </a:ext>
            </a:extLst>
          </p:cNvPr>
          <p:cNvSpPr/>
          <p:nvPr/>
        </p:nvSpPr>
        <p:spPr>
          <a:xfrm>
            <a:off x="2331984" y="4316025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C4163E-E48D-42BD-9F11-299B3CBCEFDB}"/>
              </a:ext>
            </a:extLst>
          </p:cNvPr>
          <p:cNvSpPr/>
          <p:nvPr/>
        </p:nvSpPr>
        <p:spPr>
          <a:xfrm>
            <a:off x="3388487" y="5359048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84EE08-9ECC-4338-BF79-51F0477908B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1959224" y="3652614"/>
            <a:ext cx="1429263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BF9ED-E3CC-4D27-85E3-FDEB058A7B5B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3730358" y="3994484"/>
            <a:ext cx="0" cy="136456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4852F9-3690-4D99-AC92-D968F08C8D91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29F00-9213-455F-9788-D282A94E0D39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77185A-FFC6-4B97-AE32-3AF9D4BDC787}"/>
              </a:ext>
            </a:extLst>
          </p:cNvPr>
          <p:cNvCxnSpPr>
            <a:stCxn id="15" idx="1"/>
            <a:endCxn id="14" idx="5"/>
          </p:cNvCxnSpPr>
          <p:nvPr/>
        </p:nvCxnSpPr>
        <p:spPr>
          <a:xfrm flipH="1" flipV="1"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8FB61D-AC66-4842-B6C4-683C42CBAA28}"/>
              </a:ext>
            </a:extLst>
          </p:cNvPr>
          <p:cNvCxnSpPr>
            <a:stCxn id="14" idx="7"/>
            <a:endCxn id="13" idx="3"/>
          </p:cNvCxnSpPr>
          <p:nvPr/>
        </p:nvCxnSpPr>
        <p:spPr>
          <a:xfrm flipV="1">
            <a:off x="2915593" y="3894352"/>
            <a:ext cx="573026" cy="5218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3F30D4-BC9B-43ED-9C29-169AF62D3153}"/>
              </a:ext>
            </a:extLst>
          </p:cNvPr>
          <p:cNvCxnSpPr>
            <a:stCxn id="14" idx="1"/>
            <a:endCxn id="12" idx="5"/>
          </p:cNvCxnSpPr>
          <p:nvPr/>
        </p:nvCxnSpPr>
        <p:spPr>
          <a:xfrm flipH="1" flipV="1"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7CFEB5-F90C-4ED3-B2E1-DDADF78E92BC}"/>
              </a:ext>
            </a:extLst>
          </p:cNvPr>
          <p:cNvCxnSpPr/>
          <p:nvPr/>
        </p:nvCxnSpPr>
        <p:spPr>
          <a:xfrm>
            <a:off x="5774391" y="3555681"/>
            <a:ext cx="0" cy="228720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083A24-256C-47B1-9DCD-BF4B57A258BC}"/>
              </a:ext>
            </a:extLst>
          </p:cNvPr>
          <p:cNvCxnSpPr/>
          <p:nvPr/>
        </p:nvCxnSpPr>
        <p:spPr>
          <a:xfrm>
            <a:off x="6346922" y="3563919"/>
            <a:ext cx="0" cy="227896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669A682-BB9C-4AE4-B841-4E47C5955A32}"/>
              </a:ext>
            </a:extLst>
          </p:cNvPr>
          <p:cNvCxnSpPr/>
          <p:nvPr/>
        </p:nvCxnSpPr>
        <p:spPr>
          <a:xfrm>
            <a:off x="5774391" y="355568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67B790-CDB4-45FD-9E23-0F771A6A5D82}"/>
              </a:ext>
            </a:extLst>
          </p:cNvPr>
          <p:cNvCxnSpPr/>
          <p:nvPr/>
        </p:nvCxnSpPr>
        <p:spPr>
          <a:xfrm>
            <a:off x="5774391" y="586640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F010A8-DE9D-4685-8A1D-F33229C7B12E}"/>
              </a:ext>
            </a:extLst>
          </p:cNvPr>
          <p:cNvCxnSpPr/>
          <p:nvPr/>
        </p:nvCxnSpPr>
        <p:spPr>
          <a:xfrm>
            <a:off x="6149214" y="355156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5F509-D35C-4E87-B4E1-F366F577EB5E}"/>
              </a:ext>
            </a:extLst>
          </p:cNvPr>
          <p:cNvCxnSpPr/>
          <p:nvPr/>
        </p:nvCxnSpPr>
        <p:spPr>
          <a:xfrm>
            <a:off x="6149214" y="586228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27237B-EC95-4186-A90E-BD5979391A9C}"/>
                  </a:ext>
                </a:extLst>
              </p:cNvPr>
              <p:cNvSpPr txBox="1"/>
              <p:nvPr/>
            </p:nvSpPr>
            <p:spPr>
              <a:xfrm>
                <a:off x="5904067" y="3599736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27237B-EC95-4186-A90E-BD597939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67" y="3599736"/>
                <a:ext cx="341760" cy="49564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603DC3-C516-44A3-A073-D0EC788E9A66}"/>
                  </a:ext>
                </a:extLst>
              </p:cNvPr>
              <p:cNvSpPr txBox="1"/>
              <p:nvPr/>
            </p:nvSpPr>
            <p:spPr>
              <a:xfrm>
                <a:off x="5910427" y="4121139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603DC3-C516-44A3-A073-D0EC788E9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27" y="4121139"/>
                <a:ext cx="341760" cy="495649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7B12F1-BAA1-4B9D-9E62-321D42B45EAC}"/>
                  </a:ext>
                </a:extLst>
              </p:cNvPr>
              <p:cNvSpPr txBox="1"/>
              <p:nvPr/>
            </p:nvSpPr>
            <p:spPr>
              <a:xfrm>
                <a:off x="5904067" y="4642542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7B12F1-BAA1-4B9D-9E62-321D42B45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67" y="4642542"/>
                <a:ext cx="341760" cy="49564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248D5D-0F3F-49A3-ABEF-E7CE651723AC}"/>
                  </a:ext>
                </a:extLst>
              </p:cNvPr>
              <p:cNvSpPr txBox="1"/>
              <p:nvPr/>
            </p:nvSpPr>
            <p:spPr>
              <a:xfrm>
                <a:off x="5901940" y="5189699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248D5D-0F3F-49A3-ABEF-E7CE65172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940" y="5189699"/>
                <a:ext cx="341760" cy="49564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EE655A21-31CA-4C7B-808A-787EF4DD7763}"/>
              </a:ext>
            </a:extLst>
          </p:cNvPr>
          <p:cNvSpPr txBox="1"/>
          <p:nvPr/>
        </p:nvSpPr>
        <p:spPr>
          <a:xfrm>
            <a:off x="5180997" y="446958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=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1C98FF-62E1-4759-8D21-24BFECB0F3B7}"/>
              </a:ext>
            </a:extLst>
          </p:cNvPr>
          <p:cNvSpPr txBox="1"/>
          <p:nvPr/>
        </p:nvSpPr>
        <p:spPr>
          <a:xfrm>
            <a:off x="933007" y="1437228"/>
            <a:ext cx="97533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come to the conclusion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we have to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multiply the matrix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with a 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vector in every single iteration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 What is the initial vector?  It is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initial page rank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assigned to every page</a:t>
            </a:r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99540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PageRank - Matrix Representation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9D7210-85F2-4185-ADED-91D184DE0145}"/>
              </a:ext>
            </a:extLst>
          </p:cNvPr>
          <p:cNvSpPr/>
          <p:nvPr/>
        </p:nvSpPr>
        <p:spPr>
          <a:xfrm>
            <a:off x="1275483" y="3310744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0B356D-CDAB-4FDB-B753-33829DC3B409}"/>
              </a:ext>
            </a:extLst>
          </p:cNvPr>
          <p:cNvSpPr/>
          <p:nvPr/>
        </p:nvSpPr>
        <p:spPr>
          <a:xfrm>
            <a:off x="3388487" y="3310743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F1B576-4D24-41C0-B0C7-622BBA54A793}"/>
              </a:ext>
            </a:extLst>
          </p:cNvPr>
          <p:cNvSpPr/>
          <p:nvPr/>
        </p:nvSpPr>
        <p:spPr>
          <a:xfrm>
            <a:off x="2331984" y="4316025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C4163E-E48D-42BD-9F11-299B3CBCEFDB}"/>
              </a:ext>
            </a:extLst>
          </p:cNvPr>
          <p:cNvSpPr/>
          <p:nvPr/>
        </p:nvSpPr>
        <p:spPr>
          <a:xfrm>
            <a:off x="3388487" y="5359048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84EE08-9ECC-4338-BF79-51F0477908B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1959224" y="3652614"/>
            <a:ext cx="1429263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BF9ED-E3CC-4D27-85E3-FDEB058A7B5B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3730358" y="3994484"/>
            <a:ext cx="0" cy="136456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4852F9-3690-4D99-AC92-D968F08C8D91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29F00-9213-455F-9788-D282A94E0D39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77185A-FFC6-4B97-AE32-3AF9D4BDC787}"/>
              </a:ext>
            </a:extLst>
          </p:cNvPr>
          <p:cNvCxnSpPr>
            <a:stCxn id="15" idx="1"/>
            <a:endCxn id="14" idx="5"/>
          </p:cNvCxnSpPr>
          <p:nvPr/>
        </p:nvCxnSpPr>
        <p:spPr>
          <a:xfrm flipH="1" flipV="1"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8FB61D-AC66-4842-B6C4-683C42CBAA28}"/>
              </a:ext>
            </a:extLst>
          </p:cNvPr>
          <p:cNvCxnSpPr>
            <a:stCxn id="14" idx="7"/>
            <a:endCxn id="13" idx="3"/>
          </p:cNvCxnSpPr>
          <p:nvPr/>
        </p:nvCxnSpPr>
        <p:spPr>
          <a:xfrm flipV="1">
            <a:off x="2915593" y="3894352"/>
            <a:ext cx="573026" cy="5218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3F30D4-BC9B-43ED-9C29-169AF62D3153}"/>
              </a:ext>
            </a:extLst>
          </p:cNvPr>
          <p:cNvCxnSpPr>
            <a:stCxn id="14" idx="1"/>
            <a:endCxn id="12" idx="5"/>
          </p:cNvCxnSpPr>
          <p:nvPr/>
        </p:nvCxnSpPr>
        <p:spPr>
          <a:xfrm flipH="1" flipV="1"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7CFEB5-F90C-4ED3-B2E1-DDADF78E92BC}"/>
              </a:ext>
            </a:extLst>
          </p:cNvPr>
          <p:cNvCxnSpPr/>
          <p:nvPr/>
        </p:nvCxnSpPr>
        <p:spPr>
          <a:xfrm>
            <a:off x="5774391" y="3555681"/>
            <a:ext cx="0" cy="228720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083A24-256C-47B1-9DCD-BF4B57A258BC}"/>
              </a:ext>
            </a:extLst>
          </p:cNvPr>
          <p:cNvCxnSpPr/>
          <p:nvPr/>
        </p:nvCxnSpPr>
        <p:spPr>
          <a:xfrm>
            <a:off x="6346922" y="3563919"/>
            <a:ext cx="0" cy="227896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669A682-BB9C-4AE4-B841-4E47C5955A32}"/>
              </a:ext>
            </a:extLst>
          </p:cNvPr>
          <p:cNvCxnSpPr/>
          <p:nvPr/>
        </p:nvCxnSpPr>
        <p:spPr>
          <a:xfrm>
            <a:off x="5774391" y="355568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67B790-CDB4-45FD-9E23-0F771A6A5D82}"/>
              </a:ext>
            </a:extLst>
          </p:cNvPr>
          <p:cNvCxnSpPr/>
          <p:nvPr/>
        </p:nvCxnSpPr>
        <p:spPr>
          <a:xfrm>
            <a:off x="5774391" y="586640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F010A8-DE9D-4685-8A1D-F33229C7B12E}"/>
              </a:ext>
            </a:extLst>
          </p:cNvPr>
          <p:cNvCxnSpPr/>
          <p:nvPr/>
        </p:nvCxnSpPr>
        <p:spPr>
          <a:xfrm>
            <a:off x="6149214" y="355156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5F509-D35C-4E87-B4E1-F366F577EB5E}"/>
              </a:ext>
            </a:extLst>
          </p:cNvPr>
          <p:cNvCxnSpPr/>
          <p:nvPr/>
        </p:nvCxnSpPr>
        <p:spPr>
          <a:xfrm>
            <a:off x="6149214" y="586228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27237B-EC95-4186-A90E-BD5979391A9C}"/>
                  </a:ext>
                </a:extLst>
              </p:cNvPr>
              <p:cNvSpPr txBox="1"/>
              <p:nvPr/>
            </p:nvSpPr>
            <p:spPr>
              <a:xfrm>
                <a:off x="5904067" y="3599736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27237B-EC95-4186-A90E-BD597939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67" y="3599736"/>
                <a:ext cx="341760" cy="49564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603DC3-C516-44A3-A073-D0EC788E9A66}"/>
                  </a:ext>
                </a:extLst>
              </p:cNvPr>
              <p:cNvSpPr txBox="1"/>
              <p:nvPr/>
            </p:nvSpPr>
            <p:spPr>
              <a:xfrm>
                <a:off x="5910427" y="4121139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603DC3-C516-44A3-A073-D0EC788E9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27" y="4121139"/>
                <a:ext cx="341760" cy="495649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7B12F1-BAA1-4B9D-9E62-321D42B45EAC}"/>
                  </a:ext>
                </a:extLst>
              </p:cNvPr>
              <p:cNvSpPr txBox="1"/>
              <p:nvPr/>
            </p:nvSpPr>
            <p:spPr>
              <a:xfrm>
                <a:off x="5904067" y="4642542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7B12F1-BAA1-4B9D-9E62-321D42B45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67" y="4642542"/>
                <a:ext cx="341760" cy="49564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248D5D-0F3F-49A3-ABEF-E7CE651723AC}"/>
                  </a:ext>
                </a:extLst>
              </p:cNvPr>
              <p:cNvSpPr txBox="1"/>
              <p:nvPr/>
            </p:nvSpPr>
            <p:spPr>
              <a:xfrm>
                <a:off x="5901940" y="5189699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248D5D-0F3F-49A3-ABEF-E7CE65172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940" y="5189699"/>
                <a:ext cx="341760" cy="49564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EE655A21-31CA-4C7B-808A-787EF4DD7763}"/>
              </a:ext>
            </a:extLst>
          </p:cNvPr>
          <p:cNvSpPr txBox="1"/>
          <p:nvPr/>
        </p:nvSpPr>
        <p:spPr>
          <a:xfrm>
            <a:off x="5180997" y="446958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=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1C98FF-62E1-4759-8D21-24BFECB0F3B7}"/>
              </a:ext>
            </a:extLst>
          </p:cNvPr>
          <p:cNvSpPr txBox="1"/>
          <p:nvPr/>
        </p:nvSpPr>
        <p:spPr>
          <a:xfrm>
            <a:off x="933007" y="1437228"/>
            <a:ext cx="97533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come to the conclusion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we have to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multiply the matrix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with a 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vector in every single iteration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 What is the initial vector?  It is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initial page rank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assigned to every page</a:t>
            </a:r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CBB1EB-09DB-41B5-8FBF-CFED2914807A}"/>
              </a:ext>
            </a:extLst>
          </p:cNvPr>
          <p:cNvSpPr txBox="1"/>
          <p:nvPr/>
        </p:nvSpPr>
        <p:spPr>
          <a:xfrm>
            <a:off x="8547915" y="367050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H 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3F3473-3DFC-4913-A7CA-9044AC05D9C7}"/>
              </a:ext>
            </a:extLst>
          </p:cNvPr>
          <p:cNvSpPr txBox="1"/>
          <p:nvPr/>
        </p:nvSpPr>
        <p:spPr>
          <a:xfrm>
            <a:off x="8676132" y="38238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B9110C-0D7D-4FD8-922C-DD79383F5A9D}"/>
              </a:ext>
            </a:extLst>
          </p:cNvPr>
          <p:cNvSpPr txBox="1"/>
          <p:nvPr/>
        </p:nvSpPr>
        <p:spPr>
          <a:xfrm>
            <a:off x="8955606" y="384242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9242253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PageRank - Matrix Representation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9D7210-85F2-4185-ADED-91D184DE0145}"/>
              </a:ext>
            </a:extLst>
          </p:cNvPr>
          <p:cNvSpPr/>
          <p:nvPr/>
        </p:nvSpPr>
        <p:spPr>
          <a:xfrm>
            <a:off x="1275483" y="3310744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0B356D-CDAB-4FDB-B753-33829DC3B409}"/>
              </a:ext>
            </a:extLst>
          </p:cNvPr>
          <p:cNvSpPr/>
          <p:nvPr/>
        </p:nvSpPr>
        <p:spPr>
          <a:xfrm>
            <a:off x="3388487" y="3310743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F1B576-4D24-41C0-B0C7-622BBA54A793}"/>
              </a:ext>
            </a:extLst>
          </p:cNvPr>
          <p:cNvSpPr/>
          <p:nvPr/>
        </p:nvSpPr>
        <p:spPr>
          <a:xfrm>
            <a:off x="2331984" y="4316025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C4163E-E48D-42BD-9F11-299B3CBCEFDB}"/>
              </a:ext>
            </a:extLst>
          </p:cNvPr>
          <p:cNvSpPr/>
          <p:nvPr/>
        </p:nvSpPr>
        <p:spPr>
          <a:xfrm>
            <a:off x="3388487" y="5359048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84EE08-9ECC-4338-BF79-51F0477908B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1959224" y="3652614"/>
            <a:ext cx="1429263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BF9ED-E3CC-4D27-85E3-FDEB058A7B5B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3730358" y="3994484"/>
            <a:ext cx="0" cy="136456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4852F9-3690-4D99-AC92-D968F08C8D91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29F00-9213-455F-9788-D282A94E0D39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77185A-FFC6-4B97-AE32-3AF9D4BDC787}"/>
              </a:ext>
            </a:extLst>
          </p:cNvPr>
          <p:cNvCxnSpPr>
            <a:stCxn id="15" idx="1"/>
            <a:endCxn id="14" idx="5"/>
          </p:cNvCxnSpPr>
          <p:nvPr/>
        </p:nvCxnSpPr>
        <p:spPr>
          <a:xfrm flipH="1" flipV="1"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8FB61D-AC66-4842-B6C4-683C42CBAA28}"/>
              </a:ext>
            </a:extLst>
          </p:cNvPr>
          <p:cNvCxnSpPr>
            <a:stCxn id="14" idx="7"/>
            <a:endCxn id="13" idx="3"/>
          </p:cNvCxnSpPr>
          <p:nvPr/>
        </p:nvCxnSpPr>
        <p:spPr>
          <a:xfrm flipV="1">
            <a:off x="2915593" y="3894352"/>
            <a:ext cx="573026" cy="5218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3F30D4-BC9B-43ED-9C29-169AF62D3153}"/>
              </a:ext>
            </a:extLst>
          </p:cNvPr>
          <p:cNvCxnSpPr>
            <a:stCxn id="14" idx="1"/>
            <a:endCxn id="12" idx="5"/>
          </p:cNvCxnSpPr>
          <p:nvPr/>
        </p:nvCxnSpPr>
        <p:spPr>
          <a:xfrm flipH="1" flipV="1"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7CFEB5-F90C-4ED3-B2E1-DDADF78E92BC}"/>
              </a:ext>
            </a:extLst>
          </p:cNvPr>
          <p:cNvCxnSpPr/>
          <p:nvPr/>
        </p:nvCxnSpPr>
        <p:spPr>
          <a:xfrm>
            <a:off x="5774391" y="3555681"/>
            <a:ext cx="0" cy="228720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083A24-256C-47B1-9DCD-BF4B57A258BC}"/>
              </a:ext>
            </a:extLst>
          </p:cNvPr>
          <p:cNvCxnSpPr/>
          <p:nvPr/>
        </p:nvCxnSpPr>
        <p:spPr>
          <a:xfrm>
            <a:off x="6346922" y="3563919"/>
            <a:ext cx="0" cy="227896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669A682-BB9C-4AE4-B841-4E47C5955A32}"/>
              </a:ext>
            </a:extLst>
          </p:cNvPr>
          <p:cNvCxnSpPr/>
          <p:nvPr/>
        </p:nvCxnSpPr>
        <p:spPr>
          <a:xfrm>
            <a:off x="5774391" y="355568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67B790-CDB4-45FD-9E23-0F771A6A5D82}"/>
              </a:ext>
            </a:extLst>
          </p:cNvPr>
          <p:cNvCxnSpPr/>
          <p:nvPr/>
        </p:nvCxnSpPr>
        <p:spPr>
          <a:xfrm>
            <a:off x="5774391" y="586640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F010A8-DE9D-4685-8A1D-F33229C7B12E}"/>
              </a:ext>
            </a:extLst>
          </p:cNvPr>
          <p:cNvCxnSpPr/>
          <p:nvPr/>
        </p:nvCxnSpPr>
        <p:spPr>
          <a:xfrm>
            <a:off x="6149214" y="355156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5F509-D35C-4E87-B4E1-F366F577EB5E}"/>
              </a:ext>
            </a:extLst>
          </p:cNvPr>
          <p:cNvCxnSpPr/>
          <p:nvPr/>
        </p:nvCxnSpPr>
        <p:spPr>
          <a:xfrm>
            <a:off x="6149214" y="586228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27237B-EC95-4186-A90E-BD5979391A9C}"/>
                  </a:ext>
                </a:extLst>
              </p:cNvPr>
              <p:cNvSpPr txBox="1"/>
              <p:nvPr/>
            </p:nvSpPr>
            <p:spPr>
              <a:xfrm>
                <a:off x="5904067" y="3599736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27237B-EC95-4186-A90E-BD597939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67" y="3599736"/>
                <a:ext cx="341760" cy="49564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603DC3-C516-44A3-A073-D0EC788E9A66}"/>
                  </a:ext>
                </a:extLst>
              </p:cNvPr>
              <p:cNvSpPr txBox="1"/>
              <p:nvPr/>
            </p:nvSpPr>
            <p:spPr>
              <a:xfrm>
                <a:off x="5910427" y="4121139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603DC3-C516-44A3-A073-D0EC788E9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27" y="4121139"/>
                <a:ext cx="341760" cy="495649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7B12F1-BAA1-4B9D-9E62-321D42B45EAC}"/>
                  </a:ext>
                </a:extLst>
              </p:cNvPr>
              <p:cNvSpPr txBox="1"/>
              <p:nvPr/>
            </p:nvSpPr>
            <p:spPr>
              <a:xfrm>
                <a:off x="5904067" y="4642542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7B12F1-BAA1-4B9D-9E62-321D42B45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67" y="4642542"/>
                <a:ext cx="341760" cy="49564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248D5D-0F3F-49A3-ABEF-E7CE651723AC}"/>
                  </a:ext>
                </a:extLst>
              </p:cNvPr>
              <p:cNvSpPr txBox="1"/>
              <p:nvPr/>
            </p:nvSpPr>
            <p:spPr>
              <a:xfrm>
                <a:off x="5901940" y="5189699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248D5D-0F3F-49A3-ABEF-E7CE65172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940" y="5189699"/>
                <a:ext cx="341760" cy="49564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EE655A21-31CA-4C7B-808A-787EF4DD7763}"/>
              </a:ext>
            </a:extLst>
          </p:cNvPr>
          <p:cNvSpPr txBox="1"/>
          <p:nvPr/>
        </p:nvSpPr>
        <p:spPr>
          <a:xfrm>
            <a:off x="5180997" y="446958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=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1C98FF-62E1-4759-8D21-24BFECB0F3B7}"/>
              </a:ext>
            </a:extLst>
          </p:cNvPr>
          <p:cNvSpPr txBox="1"/>
          <p:nvPr/>
        </p:nvSpPr>
        <p:spPr>
          <a:xfrm>
            <a:off x="933007" y="1437228"/>
            <a:ext cx="97533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come to the conclusion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we have to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multiply the matrix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with a 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vector in every single iteration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 What is the initial vector?  It is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initial page rank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assigned to every page</a:t>
            </a:r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CBB1EB-09DB-41B5-8FBF-CFED2914807A}"/>
              </a:ext>
            </a:extLst>
          </p:cNvPr>
          <p:cNvSpPr txBox="1"/>
          <p:nvPr/>
        </p:nvSpPr>
        <p:spPr>
          <a:xfrm>
            <a:off x="8547915" y="367050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H 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3F3473-3DFC-4913-A7CA-9044AC05D9C7}"/>
              </a:ext>
            </a:extLst>
          </p:cNvPr>
          <p:cNvSpPr txBox="1"/>
          <p:nvPr/>
        </p:nvSpPr>
        <p:spPr>
          <a:xfrm>
            <a:off x="8676132" y="38238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B9110C-0D7D-4FD8-922C-DD79383F5A9D}"/>
              </a:ext>
            </a:extLst>
          </p:cNvPr>
          <p:cNvSpPr txBox="1"/>
          <p:nvPr/>
        </p:nvSpPr>
        <p:spPr>
          <a:xfrm>
            <a:off x="8955606" y="384242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1ABABC-C013-4CD3-9F45-A33D18C89AB0}"/>
              </a:ext>
            </a:extLst>
          </p:cNvPr>
          <p:cNvSpPr txBox="1"/>
          <p:nvPr/>
        </p:nvSpPr>
        <p:spPr>
          <a:xfrm>
            <a:off x="7964599" y="4146508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H 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H ( H 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) = H  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FB7B78-2014-4D59-BDA0-21BFDEA85BF5}"/>
              </a:ext>
            </a:extLst>
          </p:cNvPr>
          <p:cNvSpPr txBox="1"/>
          <p:nvPr/>
        </p:nvSpPr>
        <p:spPr>
          <a:xfrm>
            <a:off x="8096626" y="42937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4164B7-AA8B-4268-80EE-E4E18352064F}"/>
              </a:ext>
            </a:extLst>
          </p:cNvPr>
          <p:cNvSpPr txBox="1"/>
          <p:nvPr/>
        </p:nvSpPr>
        <p:spPr>
          <a:xfrm>
            <a:off x="8373052" y="429556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57E29C-4F89-42B8-9DCF-01478560C1F7}"/>
              </a:ext>
            </a:extLst>
          </p:cNvPr>
          <p:cNvSpPr txBox="1"/>
          <p:nvPr/>
        </p:nvSpPr>
        <p:spPr>
          <a:xfrm>
            <a:off x="8682374" y="43058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9B5B13-0BC2-4737-BF01-18C3926FD0CC}"/>
              </a:ext>
            </a:extLst>
          </p:cNvPr>
          <p:cNvSpPr txBox="1"/>
          <p:nvPr/>
        </p:nvSpPr>
        <p:spPr>
          <a:xfrm>
            <a:off x="9271881" y="428739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9F3A57-BE5D-40C0-8BE5-38185202B505}"/>
              </a:ext>
            </a:extLst>
          </p:cNvPr>
          <p:cNvSpPr txBox="1"/>
          <p:nvPr/>
        </p:nvSpPr>
        <p:spPr>
          <a:xfrm>
            <a:off x="8947132" y="429200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A0857-E5A5-4CC5-857C-DC8B5D1043B6}"/>
              </a:ext>
            </a:extLst>
          </p:cNvPr>
          <p:cNvSpPr txBox="1"/>
          <p:nvPr/>
        </p:nvSpPr>
        <p:spPr>
          <a:xfrm>
            <a:off x="9919507" y="42871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1E7A84-73CC-42CB-A532-46F5E3A6078C}"/>
              </a:ext>
            </a:extLst>
          </p:cNvPr>
          <p:cNvSpPr txBox="1"/>
          <p:nvPr/>
        </p:nvSpPr>
        <p:spPr>
          <a:xfrm>
            <a:off x="10041144" y="41196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517732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PageRank - Matrix Representation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9D7210-85F2-4185-ADED-91D184DE0145}"/>
              </a:ext>
            </a:extLst>
          </p:cNvPr>
          <p:cNvSpPr/>
          <p:nvPr/>
        </p:nvSpPr>
        <p:spPr>
          <a:xfrm>
            <a:off x="1275483" y="3310744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0B356D-CDAB-4FDB-B753-33829DC3B409}"/>
              </a:ext>
            </a:extLst>
          </p:cNvPr>
          <p:cNvSpPr/>
          <p:nvPr/>
        </p:nvSpPr>
        <p:spPr>
          <a:xfrm>
            <a:off x="3388487" y="3310743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F1B576-4D24-41C0-B0C7-622BBA54A793}"/>
              </a:ext>
            </a:extLst>
          </p:cNvPr>
          <p:cNvSpPr/>
          <p:nvPr/>
        </p:nvSpPr>
        <p:spPr>
          <a:xfrm>
            <a:off x="2331984" y="4316025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C4163E-E48D-42BD-9F11-299B3CBCEFDB}"/>
              </a:ext>
            </a:extLst>
          </p:cNvPr>
          <p:cNvSpPr/>
          <p:nvPr/>
        </p:nvSpPr>
        <p:spPr>
          <a:xfrm>
            <a:off x="3388487" y="5359048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84EE08-9ECC-4338-BF79-51F0477908B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1959224" y="3652614"/>
            <a:ext cx="1429263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BF9ED-E3CC-4D27-85E3-FDEB058A7B5B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3730358" y="3994484"/>
            <a:ext cx="0" cy="136456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4852F9-3690-4D99-AC92-D968F08C8D91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29F00-9213-455F-9788-D282A94E0D39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77185A-FFC6-4B97-AE32-3AF9D4BDC787}"/>
              </a:ext>
            </a:extLst>
          </p:cNvPr>
          <p:cNvCxnSpPr>
            <a:stCxn id="15" idx="1"/>
            <a:endCxn id="14" idx="5"/>
          </p:cNvCxnSpPr>
          <p:nvPr/>
        </p:nvCxnSpPr>
        <p:spPr>
          <a:xfrm flipH="1" flipV="1"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8FB61D-AC66-4842-B6C4-683C42CBAA28}"/>
              </a:ext>
            </a:extLst>
          </p:cNvPr>
          <p:cNvCxnSpPr>
            <a:stCxn id="14" idx="7"/>
            <a:endCxn id="13" idx="3"/>
          </p:cNvCxnSpPr>
          <p:nvPr/>
        </p:nvCxnSpPr>
        <p:spPr>
          <a:xfrm flipV="1">
            <a:off x="2915593" y="3894352"/>
            <a:ext cx="573026" cy="5218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3F30D4-BC9B-43ED-9C29-169AF62D3153}"/>
              </a:ext>
            </a:extLst>
          </p:cNvPr>
          <p:cNvCxnSpPr>
            <a:stCxn id="14" idx="1"/>
            <a:endCxn id="12" idx="5"/>
          </p:cNvCxnSpPr>
          <p:nvPr/>
        </p:nvCxnSpPr>
        <p:spPr>
          <a:xfrm flipH="1" flipV="1"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7CFEB5-F90C-4ED3-B2E1-DDADF78E92BC}"/>
              </a:ext>
            </a:extLst>
          </p:cNvPr>
          <p:cNvCxnSpPr/>
          <p:nvPr/>
        </p:nvCxnSpPr>
        <p:spPr>
          <a:xfrm>
            <a:off x="5774391" y="3555681"/>
            <a:ext cx="0" cy="228720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083A24-256C-47B1-9DCD-BF4B57A258BC}"/>
              </a:ext>
            </a:extLst>
          </p:cNvPr>
          <p:cNvCxnSpPr/>
          <p:nvPr/>
        </p:nvCxnSpPr>
        <p:spPr>
          <a:xfrm>
            <a:off x="6346922" y="3563919"/>
            <a:ext cx="0" cy="227896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669A682-BB9C-4AE4-B841-4E47C5955A32}"/>
              </a:ext>
            </a:extLst>
          </p:cNvPr>
          <p:cNvCxnSpPr/>
          <p:nvPr/>
        </p:nvCxnSpPr>
        <p:spPr>
          <a:xfrm>
            <a:off x="5774391" y="355568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67B790-CDB4-45FD-9E23-0F771A6A5D82}"/>
              </a:ext>
            </a:extLst>
          </p:cNvPr>
          <p:cNvCxnSpPr/>
          <p:nvPr/>
        </p:nvCxnSpPr>
        <p:spPr>
          <a:xfrm>
            <a:off x="5774391" y="586640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F010A8-DE9D-4685-8A1D-F33229C7B12E}"/>
              </a:ext>
            </a:extLst>
          </p:cNvPr>
          <p:cNvCxnSpPr/>
          <p:nvPr/>
        </p:nvCxnSpPr>
        <p:spPr>
          <a:xfrm>
            <a:off x="6149214" y="355156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5F509-D35C-4E87-B4E1-F366F577EB5E}"/>
              </a:ext>
            </a:extLst>
          </p:cNvPr>
          <p:cNvCxnSpPr/>
          <p:nvPr/>
        </p:nvCxnSpPr>
        <p:spPr>
          <a:xfrm>
            <a:off x="6149214" y="586228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27237B-EC95-4186-A90E-BD5979391A9C}"/>
                  </a:ext>
                </a:extLst>
              </p:cNvPr>
              <p:cNvSpPr txBox="1"/>
              <p:nvPr/>
            </p:nvSpPr>
            <p:spPr>
              <a:xfrm>
                <a:off x="5904067" y="3599736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27237B-EC95-4186-A90E-BD597939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67" y="3599736"/>
                <a:ext cx="341760" cy="49564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603DC3-C516-44A3-A073-D0EC788E9A66}"/>
                  </a:ext>
                </a:extLst>
              </p:cNvPr>
              <p:cNvSpPr txBox="1"/>
              <p:nvPr/>
            </p:nvSpPr>
            <p:spPr>
              <a:xfrm>
                <a:off x="5910427" y="4121139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603DC3-C516-44A3-A073-D0EC788E9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27" y="4121139"/>
                <a:ext cx="341760" cy="495649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7B12F1-BAA1-4B9D-9E62-321D42B45EAC}"/>
                  </a:ext>
                </a:extLst>
              </p:cNvPr>
              <p:cNvSpPr txBox="1"/>
              <p:nvPr/>
            </p:nvSpPr>
            <p:spPr>
              <a:xfrm>
                <a:off x="5904067" y="4642542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7B12F1-BAA1-4B9D-9E62-321D42B45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67" y="4642542"/>
                <a:ext cx="341760" cy="49564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248D5D-0F3F-49A3-ABEF-E7CE651723AC}"/>
                  </a:ext>
                </a:extLst>
              </p:cNvPr>
              <p:cNvSpPr txBox="1"/>
              <p:nvPr/>
            </p:nvSpPr>
            <p:spPr>
              <a:xfrm>
                <a:off x="5901940" y="5189699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248D5D-0F3F-49A3-ABEF-E7CE65172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940" y="5189699"/>
                <a:ext cx="341760" cy="49564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EE655A21-31CA-4C7B-808A-787EF4DD7763}"/>
              </a:ext>
            </a:extLst>
          </p:cNvPr>
          <p:cNvSpPr txBox="1"/>
          <p:nvPr/>
        </p:nvSpPr>
        <p:spPr>
          <a:xfrm>
            <a:off x="5180997" y="446958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=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1C98FF-62E1-4759-8D21-24BFECB0F3B7}"/>
              </a:ext>
            </a:extLst>
          </p:cNvPr>
          <p:cNvSpPr txBox="1"/>
          <p:nvPr/>
        </p:nvSpPr>
        <p:spPr>
          <a:xfrm>
            <a:off x="933007" y="1437228"/>
            <a:ext cx="97533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come to the conclusion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we have to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multiply the matrix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with a 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vector in every single iteration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 What is the initial vector?  It is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initial page rank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assigned to every page</a:t>
            </a:r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CBB1EB-09DB-41B5-8FBF-CFED2914807A}"/>
              </a:ext>
            </a:extLst>
          </p:cNvPr>
          <p:cNvSpPr txBox="1"/>
          <p:nvPr/>
        </p:nvSpPr>
        <p:spPr>
          <a:xfrm>
            <a:off x="8547915" y="367050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H 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3F3473-3DFC-4913-A7CA-9044AC05D9C7}"/>
              </a:ext>
            </a:extLst>
          </p:cNvPr>
          <p:cNvSpPr txBox="1"/>
          <p:nvPr/>
        </p:nvSpPr>
        <p:spPr>
          <a:xfrm>
            <a:off x="8676132" y="38238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B9110C-0D7D-4FD8-922C-DD79383F5A9D}"/>
              </a:ext>
            </a:extLst>
          </p:cNvPr>
          <p:cNvSpPr txBox="1"/>
          <p:nvPr/>
        </p:nvSpPr>
        <p:spPr>
          <a:xfrm>
            <a:off x="8955606" y="384242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1ABABC-C013-4CD3-9F45-A33D18C89AB0}"/>
              </a:ext>
            </a:extLst>
          </p:cNvPr>
          <p:cNvSpPr txBox="1"/>
          <p:nvPr/>
        </p:nvSpPr>
        <p:spPr>
          <a:xfrm>
            <a:off x="7964599" y="4146508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H 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H ( H 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) = H  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FB7B78-2014-4D59-BDA0-21BFDEA85BF5}"/>
              </a:ext>
            </a:extLst>
          </p:cNvPr>
          <p:cNvSpPr txBox="1"/>
          <p:nvPr/>
        </p:nvSpPr>
        <p:spPr>
          <a:xfrm>
            <a:off x="8096626" y="42937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4164B7-AA8B-4268-80EE-E4E18352064F}"/>
              </a:ext>
            </a:extLst>
          </p:cNvPr>
          <p:cNvSpPr txBox="1"/>
          <p:nvPr/>
        </p:nvSpPr>
        <p:spPr>
          <a:xfrm>
            <a:off x="8373052" y="429556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57E29C-4F89-42B8-9DCF-01478560C1F7}"/>
              </a:ext>
            </a:extLst>
          </p:cNvPr>
          <p:cNvSpPr txBox="1"/>
          <p:nvPr/>
        </p:nvSpPr>
        <p:spPr>
          <a:xfrm>
            <a:off x="8682374" y="43058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9B5B13-0BC2-4737-BF01-18C3926FD0CC}"/>
              </a:ext>
            </a:extLst>
          </p:cNvPr>
          <p:cNvSpPr txBox="1"/>
          <p:nvPr/>
        </p:nvSpPr>
        <p:spPr>
          <a:xfrm>
            <a:off x="9271881" y="428739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9F3A57-BE5D-40C0-8BE5-38185202B505}"/>
              </a:ext>
            </a:extLst>
          </p:cNvPr>
          <p:cNvSpPr txBox="1"/>
          <p:nvPr/>
        </p:nvSpPr>
        <p:spPr>
          <a:xfrm>
            <a:off x="8947132" y="429200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A0857-E5A5-4CC5-857C-DC8B5D1043B6}"/>
              </a:ext>
            </a:extLst>
          </p:cNvPr>
          <p:cNvSpPr txBox="1"/>
          <p:nvPr/>
        </p:nvSpPr>
        <p:spPr>
          <a:xfrm>
            <a:off x="9919507" y="42871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1E7A84-73CC-42CB-A532-46F5E3A6078C}"/>
              </a:ext>
            </a:extLst>
          </p:cNvPr>
          <p:cNvSpPr txBox="1"/>
          <p:nvPr/>
        </p:nvSpPr>
        <p:spPr>
          <a:xfrm>
            <a:off x="10041144" y="41196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A2B91D-0EEC-492B-9C5E-BFAD3F8D8B5A}"/>
              </a:ext>
            </a:extLst>
          </p:cNvPr>
          <p:cNvSpPr txBox="1"/>
          <p:nvPr/>
        </p:nvSpPr>
        <p:spPr>
          <a:xfrm>
            <a:off x="6865966" y="5302571"/>
            <a:ext cx="4678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AFTER SEVERAL ITERATIONS IT CONVERGES TO </a:t>
            </a:r>
          </a:p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</a:t>
            </a:r>
            <a:r>
              <a:rPr lang="hu-HU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EQUILIBRIUM STATE !!!</a:t>
            </a:r>
          </a:p>
          <a:p>
            <a:pPr algn="ctr"/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232463-12BF-4FAB-9E23-FE4FBD072A86}"/>
              </a:ext>
            </a:extLst>
          </p:cNvPr>
          <p:cNvSpPr txBox="1"/>
          <p:nvPr/>
        </p:nvSpPr>
        <p:spPr>
          <a:xfrm>
            <a:off x="8548811" y="461350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H  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34BBD5-2910-41CF-9915-AC9043033EF3}"/>
              </a:ext>
            </a:extLst>
          </p:cNvPr>
          <p:cNvSpPr txBox="1"/>
          <p:nvPr/>
        </p:nvSpPr>
        <p:spPr>
          <a:xfrm>
            <a:off x="8677028" y="4766805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D9E661-7E50-489D-9706-BD314CAEA34E}"/>
              </a:ext>
            </a:extLst>
          </p:cNvPr>
          <p:cNvSpPr txBox="1"/>
          <p:nvPr/>
        </p:nvSpPr>
        <p:spPr>
          <a:xfrm>
            <a:off x="9079555" y="4571547"/>
            <a:ext cx="256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0972341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Steady State Approach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9D7210-85F2-4185-ADED-91D184DE0145}"/>
              </a:ext>
            </a:extLst>
          </p:cNvPr>
          <p:cNvSpPr/>
          <p:nvPr/>
        </p:nvSpPr>
        <p:spPr>
          <a:xfrm>
            <a:off x="1275483" y="3310744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0B356D-CDAB-4FDB-B753-33829DC3B409}"/>
              </a:ext>
            </a:extLst>
          </p:cNvPr>
          <p:cNvSpPr/>
          <p:nvPr/>
        </p:nvSpPr>
        <p:spPr>
          <a:xfrm>
            <a:off x="3388487" y="3310743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F1B576-4D24-41C0-B0C7-622BBA54A793}"/>
              </a:ext>
            </a:extLst>
          </p:cNvPr>
          <p:cNvSpPr/>
          <p:nvPr/>
        </p:nvSpPr>
        <p:spPr>
          <a:xfrm>
            <a:off x="2331984" y="4316025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C4163E-E48D-42BD-9F11-299B3CBCEFDB}"/>
              </a:ext>
            </a:extLst>
          </p:cNvPr>
          <p:cNvSpPr/>
          <p:nvPr/>
        </p:nvSpPr>
        <p:spPr>
          <a:xfrm>
            <a:off x="3388487" y="5359048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84EE08-9ECC-4338-BF79-51F0477908B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1959224" y="3652614"/>
            <a:ext cx="1429263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BF9ED-E3CC-4D27-85E3-FDEB058A7B5B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3730358" y="3994484"/>
            <a:ext cx="0" cy="136456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4852F9-3690-4D99-AC92-D968F08C8D91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29F00-9213-455F-9788-D282A94E0D39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77185A-FFC6-4B97-AE32-3AF9D4BDC787}"/>
              </a:ext>
            </a:extLst>
          </p:cNvPr>
          <p:cNvCxnSpPr>
            <a:stCxn id="15" idx="1"/>
            <a:endCxn id="14" idx="5"/>
          </p:cNvCxnSpPr>
          <p:nvPr/>
        </p:nvCxnSpPr>
        <p:spPr>
          <a:xfrm flipH="1" flipV="1"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8FB61D-AC66-4842-B6C4-683C42CBAA28}"/>
              </a:ext>
            </a:extLst>
          </p:cNvPr>
          <p:cNvCxnSpPr>
            <a:stCxn id="14" idx="7"/>
            <a:endCxn id="13" idx="3"/>
          </p:cNvCxnSpPr>
          <p:nvPr/>
        </p:nvCxnSpPr>
        <p:spPr>
          <a:xfrm flipV="1">
            <a:off x="2915593" y="3894352"/>
            <a:ext cx="573026" cy="5218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3F30D4-BC9B-43ED-9C29-169AF62D3153}"/>
              </a:ext>
            </a:extLst>
          </p:cNvPr>
          <p:cNvCxnSpPr>
            <a:stCxn id="14" idx="1"/>
            <a:endCxn id="12" idx="5"/>
          </p:cNvCxnSpPr>
          <p:nvPr/>
        </p:nvCxnSpPr>
        <p:spPr>
          <a:xfrm flipH="1" flipV="1"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65591B-0B98-4A14-81EE-3632B0356FC5}"/>
              </a:ext>
            </a:extLst>
          </p:cNvPr>
          <p:cNvSpPr txBox="1"/>
          <p:nvPr/>
        </p:nvSpPr>
        <p:spPr>
          <a:xfrm>
            <a:off x="838200" y="1422661"/>
            <a:ext cx="99067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matrix operations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 of the iterative approach</a:t>
            </a:r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we can construct a </a:t>
            </a:r>
          </a:p>
          <a:p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 matrix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on the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G(V,E)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graph</a:t>
            </a:r>
          </a:p>
          <a:p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STEADY STATE IS WHEN THE EIGNEVALUE IS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195F97-7A2E-45A6-B4D3-A242C6AD1C33}"/>
              </a:ext>
            </a:extLst>
          </p:cNvPr>
          <p:cNvCxnSpPr/>
          <p:nvPr/>
        </p:nvCxnSpPr>
        <p:spPr>
          <a:xfrm>
            <a:off x="5748090" y="3291796"/>
            <a:ext cx="0" cy="228720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1E64C7-1634-47CF-90AF-9CFA33A83564}"/>
              </a:ext>
            </a:extLst>
          </p:cNvPr>
          <p:cNvCxnSpPr/>
          <p:nvPr/>
        </p:nvCxnSpPr>
        <p:spPr>
          <a:xfrm>
            <a:off x="7671631" y="3300034"/>
            <a:ext cx="0" cy="227896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4B14C8-647E-40D5-8963-C1EB70B3F4A4}"/>
              </a:ext>
            </a:extLst>
          </p:cNvPr>
          <p:cNvCxnSpPr/>
          <p:nvPr/>
        </p:nvCxnSpPr>
        <p:spPr>
          <a:xfrm>
            <a:off x="5748090" y="329179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F75BC7-7049-4501-95EB-9477CC143B02}"/>
              </a:ext>
            </a:extLst>
          </p:cNvPr>
          <p:cNvCxnSpPr/>
          <p:nvPr/>
        </p:nvCxnSpPr>
        <p:spPr>
          <a:xfrm>
            <a:off x="5748090" y="560251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A56137-7B02-405E-AAFE-E5AB49159C0C}"/>
              </a:ext>
            </a:extLst>
          </p:cNvPr>
          <p:cNvCxnSpPr/>
          <p:nvPr/>
        </p:nvCxnSpPr>
        <p:spPr>
          <a:xfrm>
            <a:off x="7473923" y="328767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0A4AF-E006-4221-BBB7-3BB444CC2502}"/>
              </a:ext>
            </a:extLst>
          </p:cNvPr>
          <p:cNvCxnSpPr/>
          <p:nvPr/>
        </p:nvCxnSpPr>
        <p:spPr>
          <a:xfrm>
            <a:off x="7473923" y="559839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9863A-8386-4C45-95B8-4235188C7E37}"/>
              </a:ext>
            </a:extLst>
          </p:cNvPr>
          <p:cNvSpPr txBox="1"/>
          <p:nvPr/>
        </p:nvSpPr>
        <p:spPr>
          <a:xfrm>
            <a:off x="5910921" y="3407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0EFF3-E658-47F0-B07F-D011AC1DD027}"/>
                  </a:ext>
                </a:extLst>
              </p:cNvPr>
              <p:cNvSpPr txBox="1"/>
              <p:nvPr/>
            </p:nvSpPr>
            <p:spPr>
              <a:xfrm>
                <a:off x="5863428" y="3812252"/>
                <a:ext cx="38664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0EFF3-E658-47F0-B07F-D011AC1D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428" y="3812252"/>
                <a:ext cx="386644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06066-334B-4114-B54B-52AD3CCA8635}"/>
                  </a:ext>
                </a:extLst>
              </p:cNvPr>
              <p:cNvSpPr txBox="1"/>
              <p:nvPr/>
            </p:nvSpPr>
            <p:spPr>
              <a:xfrm>
                <a:off x="5855324" y="4483326"/>
                <a:ext cx="38664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06066-334B-4114-B54B-52AD3CCA8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324" y="4483326"/>
                <a:ext cx="386644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6159219-B600-4717-BE61-D1DACFF01A1D}"/>
              </a:ext>
            </a:extLst>
          </p:cNvPr>
          <p:cNvSpPr txBox="1"/>
          <p:nvPr/>
        </p:nvSpPr>
        <p:spPr>
          <a:xfrm>
            <a:off x="5892193" y="5152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2DF7EC-785D-4011-B9C9-81479D691CB3}"/>
              </a:ext>
            </a:extLst>
          </p:cNvPr>
          <p:cNvSpPr txBox="1"/>
          <p:nvPr/>
        </p:nvSpPr>
        <p:spPr>
          <a:xfrm>
            <a:off x="6332296" y="340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45E8F3-7CE1-42A9-AEB0-7DEEDFE8D8CD}"/>
                  </a:ext>
                </a:extLst>
              </p:cNvPr>
              <p:cNvSpPr txBox="1"/>
              <p:nvPr/>
            </p:nvSpPr>
            <p:spPr>
              <a:xfrm>
                <a:off x="6707782" y="3263479"/>
                <a:ext cx="38664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45E8F3-7CE1-42A9-AEB0-7DEEDFE8D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782" y="3263479"/>
                <a:ext cx="386644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11BE22-2E69-45A4-A147-A111E11169F2}"/>
                  </a:ext>
                </a:extLst>
              </p:cNvPr>
              <p:cNvSpPr txBox="1"/>
              <p:nvPr/>
            </p:nvSpPr>
            <p:spPr>
              <a:xfrm>
                <a:off x="6710579" y="3827539"/>
                <a:ext cx="38664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11BE22-2E69-45A4-A147-A111E111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579" y="3827539"/>
                <a:ext cx="386644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AC0C93-518B-4F7D-85AF-DB8B56EB4A68}"/>
                  </a:ext>
                </a:extLst>
              </p:cNvPr>
              <p:cNvSpPr txBox="1"/>
              <p:nvPr/>
            </p:nvSpPr>
            <p:spPr>
              <a:xfrm>
                <a:off x="6710911" y="5024960"/>
                <a:ext cx="38664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AC0C93-518B-4F7D-85AF-DB8B56EB4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911" y="5024960"/>
                <a:ext cx="386644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9072F5AD-D551-4910-8E12-78E7241D636E}"/>
              </a:ext>
            </a:extLst>
          </p:cNvPr>
          <p:cNvSpPr txBox="1"/>
          <p:nvPr/>
        </p:nvSpPr>
        <p:spPr>
          <a:xfrm>
            <a:off x="6744578" y="4601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785F34-B520-4357-9F23-42103DA7DB23}"/>
              </a:ext>
            </a:extLst>
          </p:cNvPr>
          <p:cNvSpPr txBox="1"/>
          <p:nvPr/>
        </p:nvSpPr>
        <p:spPr>
          <a:xfrm>
            <a:off x="7186315" y="340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208B2D-C8DE-49B6-A8FA-34C32BD7E7F7}"/>
              </a:ext>
            </a:extLst>
          </p:cNvPr>
          <p:cNvSpPr txBox="1"/>
          <p:nvPr/>
        </p:nvSpPr>
        <p:spPr>
          <a:xfrm>
            <a:off x="6327384" y="3952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F0D58-4CFD-4571-894A-E05215BFBD9E}"/>
              </a:ext>
            </a:extLst>
          </p:cNvPr>
          <p:cNvSpPr txBox="1"/>
          <p:nvPr/>
        </p:nvSpPr>
        <p:spPr>
          <a:xfrm>
            <a:off x="6322223" y="4614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75A462-E04A-4C8E-9800-F38D0BED6DFF}"/>
              </a:ext>
            </a:extLst>
          </p:cNvPr>
          <p:cNvSpPr txBox="1"/>
          <p:nvPr/>
        </p:nvSpPr>
        <p:spPr>
          <a:xfrm>
            <a:off x="6322223" y="5152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54D343-B9A1-4C0D-A66E-C471DF385828}"/>
              </a:ext>
            </a:extLst>
          </p:cNvPr>
          <p:cNvSpPr txBox="1"/>
          <p:nvPr/>
        </p:nvSpPr>
        <p:spPr>
          <a:xfrm>
            <a:off x="7175171" y="460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23B688-362D-4526-8499-186FF5AC3662}"/>
              </a:ext>
            </a:extLst>
          </p:cNvPr>
          <p:cNvSpPr txBox="1"/>
          <p:nvPr/>
        </p:nvSpPr>
        <p:spPr>
          <a:xfrm>
            <a:off x="7177888" y="3946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67631B-4930-49C9-98B1-93E2106EC7D4}"/>
              </a:ext>
            </a:extLst>
          </p:cNvPr>
          <p:cNvSpPr txBox="1"/>
          <p:nvPr/>
        </p:nvSpPr>
        <p:spPr>
          <a:xfrm>
            <a:off x="7172925" y="5152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400406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Steady State Approach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9D7210-85F2-4185-ADED-91D184DE0145}"/>
              </a:ext>
            </a:extLst>
          </p:cNvPr>
          <p:cNvSpPr/>
          <p:nvPr/>
        </p:nvSpPr>
        <p:spPr>
          <a:xfrm>
            <a:off x="1275483" y="3310744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0B356D-CDAB-4FDB-B753-33829DC3B409}"/>
              </a:ext>
            </a:extLst>
          </p:cNvPr>
          <p:cNvSpPr/>
          <p:nvPr/>
        </p:nvSpPr>
        <p:spPr>
          <a:xfrm>
            <a:off x="3388487" y="3310743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F1B576-4D24-41C0-B0C7-622BBA54A793}"/>
              </a:ext>
            </a:extLst>
          </p:cNvPr>
          <p:cNvSpPr/>
          <p:nvPr/>
        </p:nvSpPr>
        <p:spPr>
          <a:xfrm>
            <a:off x="2331984" y="4316025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C4163E-E48D-42BD-9F11-299B3CBCEFDB}"/>
              </a:ext>
            </a:extLst>
          </p:cNvPr>
          <p:cNvSpPr/>
          <p:nvPr/>
        </p:nvSpPr>
        <p:spPr>
          <a:xfrm>
            <a:off x="3388487" y="5359048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84EE08-9ECC-4338-BF79-51F0477908B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1959224" y="3652614"/>
            <a:ext cx="1429263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BF9ED-E3CC-4D27-85E3-FDEB058A7B5B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3730358" y="3994484"/>
            <a:ext cx="0" cy="136456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4852F9-3690-4D99-AC92-D968F08C8D91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29F00-9213-455F-9788-D282A94E0D39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77185A-FFC6-4B97-AE32-3AF9D4BDC787}"/>
              </a:ext>
            </a:extLst>
          </p:cNvPr>
          <p:cNvCxnSpPr>
            <a:stCxn id="15" idx="1"/>
            <a:endCxn id="14" idx="5"/>
          </p:cNvCxnSpPr>
          <p:nvPr/>
        </p:nvCxnSpPr>
        <p:spPr>
          <a:xfrm flipH="1" flipV="1"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8FB61D-AC66-4842-B6C4-683C42CBAA28}"/>
              </a:ext>
            </a:extLst>
          </p:cNvPr>
          <p:cNvCxnSpPr>
            <a:stCxn id="14" idx="7"/>
            <a:endCxn id="13" idx="3"/>
          </p:cNvCxnSpPr>
          <p:nvPr/>
        </p:nvCxnSpPr>
        <p:spPr>
          <a:xfrm flipV="1">
            <a:off x="2915593" y="3894352"/>
            <a:ext cx="573026" cy="5218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3F30D4-BC9B-43ED-9C29-169AF62D3153}"/>
              </a:ext>
            </a:extLst>
          </p:cNvPr>
          <p:cNvCxnSpPr>
            <a:stCxn id="14" idx="1"/>
            <a:endCxn id="12" idx="5"/>
          </p:cNvCxnSpPr>
          <p:nvPr/>
        </p:nvCxnSpPr>
        <p:spPr>
          <a:xfrm flipH="1" flipV="1"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65591B-0B98-4A14-81EE-3632B0356FC5}"/>
              </a:ext>
            </a:extLst>
          </p:cNvPr>
          <p:cNvSpPr txBox="1"/>
          <p:nvPr/>
        </p:nvSpPr>
        <p:spPr>
          <a:xfrm>
            <a:off x="838200" y="1422661"/>
            <a:ext cx="99067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matrix operations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 of the iterative approach</a:t>
            </a:r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we can construct a </a:t>
            </a:r>
          </a:p>
          <a:p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 matrix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on the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G(V,E)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graph</a:t>
            </a:r>
          </a:p>
          <a:p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STEADY STATE IS WHEN THE EIGNEVALUE IS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2DDCD3-CCE2-46DA-8AF1-7ECB94C8234F}"/>
              </a:ext>
            </a:extLst>
          </p:cNvPr>
          <p:cNvSpPr txBox="1"/>
          <p:nvPr/>
        </p:nvSpPr>
        <p:spPr>
          <a:xfrm>
            <a:off x="5384370" y="4231860"/>
            <a:ext cx="52095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esentially we have to solve an eigenvalue-eigenvector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where the eigenvalue 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H: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transition matrix of the hyperlinks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final page rank of the given pages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E4A754-43E8-4C88-ADDB-4A3F5C94D109}"/>
              </a:ext>
            </a:extLst>
          </p:cNvPr>
          <p:cNvSpPr txBox="1"/>
          <p:nvPr/>
        </p:nvSpPr>
        <p:spPr>
          <a:xfrm>
            <a:off x="5745240" y="51728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34622A-19C5-43B1-8849-AEC6EAE38A64}"/>
              </a:ext>
            </a:extLst>
          </p:cNvPr>
          <p:cNvCxnSpPr>
            <a:cxnSpLocks/>
          </p:cNvCxnSpPr>
          <p:nvPr/>
        </p:nvCxnSpPr>
        <p:spPr>
          <a:xfrm>
            <a:off x="7209799" y="3776174"/>
            <a:ext cx="28782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3F75355-894A-44B0-8A3E-4BAA2B329A71}"/>
              </a:ext>
            </a:extLst>
          </p:cNvPr>
          <p:cNvSpPr txBox="1"/>
          <p:nvPr/>
        </p:nvSpPr>
        <p:spPr>
          <a:xfrm>
            <a:off x="7111639" y="3195490"/>
            <a:ext cx="1456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u="sng" spc="60" dirty="0">
                <a:solidFill>
                  <a:srgbClr val="FFC000"/>
                </a:solidFill>
                <a:sym typeface="Wingdings" panose="05000000000000000000" pitchFamily="2" charset="2"/>
              </a:rPr>
              <a:t>H</a:t>
            </a:r>
            <a:r>
              <a:rPr lang="hu-HU" sz="3600" b="1" spc="6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hu-HU" sz="3600" b="1" u="sng" dirty="0">
                <a:solidFill>
                  <a:srgbClr val="FFC000"/>
                </a:solidFill>
                <a:sym typeface="Wingdings" panose="05000000000000000000" pitchFamily="2" charset="2"/>
              </a:rPr>
              <a:t>x</a:t>
            </a:r>
            <a:r>
              <a:rPr lang="hu-HU" sz="3600" b="1" dirty="0">
                <a:solidFill>
                  <a:srgbClr val="FFC000"/>
                </a:solidFill>
                <a:sym typeface="Wingdings" panose="05000000000000000000" pitchFamily="2" charset="2"/>
              </a:rPr>
              <a:t> = </a:t>
            </a:r>
            <a:r>
              <a:rPr lang="hu-HU" sz="3600" b="1" u="sng" dirty="0">
                <a:solidFill>
                  <a:srgbClr val="FFC000"/>
                </a:solidFill>
                <a:sym typeface="Wingdings" panose="05000000000000000000" pitchFamily="2" charset="2"/>
              </a:rPr>
              <a:t>x</a:t>
            </a:r>
            <a:endParaRPr lang="en-GB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4280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Steady State Approach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9D7210-85F2-4185-ADED-91D184DE0145}"/>
              </a:ext>
            </a:extLst>
          </p:cNvPr>
          <p:cNvSpPr/>
          <p:nvPr/>
        </p:nvSpPr>
        <p:spPr>
          <a:xfrm>
            <a:off x="1275483" y="3310744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0B356D-CDAB-4FDB-B753-33829DC3B409}"/>
              </a:ext>
            </a:extLst>
          </p:cNvPr>
          <p:cNvSpPr/>
          <p:nvPr/>
        </p:nvSpPr>
        <p:spPr>
          <a:xfrm>
            <a:off x="3388487" y="3310743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F1B576-4D24-41C0-B0C7-622BBA54A793}"/>
              </a:ext>
            </a:extLst>
          </p:cNvPr>
          <p:cNvSpPr/>
          <p:nvPr/>
        </p:nvSpPr>
        <p:spPr>
          <a:xfrm>
            <a:off x="2331984" y="4316025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C4163E-E48D-42BD-9F11-299B3CBCEFDB}"/>
              </a:ext>
            </a:extLst>
          </p:cNvPr>
          <p:cNvSpPr/>
          <p:nvPr/>
        </p:nvSpPr>
        <p:spPr>
          <a:xfrm>
            <a:off x="3388487" y="5359048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84EE08-9ECC-4338-BF79-51F0477908B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1959224" y="3652614"/>
            <a:ext cx="1429263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BF9ED-E3CC-4D27-85E3-FDEB058A7B5B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3730358" y="3994484"/>
            <a:ext cx="0" cy="136456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4852F9-3690-4D99-AC92-D968F08C8D91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29F00-9213-455F-9788-D282A94E0D39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77185A-FFC6-4B97-AE32-3AF9D4BDC787}"/>
              </a:ext>
            </a:extLst>
          </p:cNvPr>
          <p:cNvCxnSpPr>
            <a:stCxn id="15" idx="1"/>
            <a:endCxn id="14" idx="5"/>
          </p:cNvCxnSpPr>
          <p:nvPr/>
        </p:nvCxnSpPr>
        <p:spPr>
          <a:xfrm flipH="1" flipV="1"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8FB61D-AC66-4842-B6C4-683C42CBAA28}"/>
              </a:ext>
            </a:extLst>
          </p:cNvPr>
          <p:cNvCxnSpPr>
            <a:stCxn id="14" idx="7"/>
            <a:endCxn id="13" idx="3"/>
          </p:cNvCxnSpPr>
          <p:nvPr/>
        </p:nvCxnSpPr>
        <p:spPr>
          <a:xfrm flipV="1">
            <a:off x="2915593" y="3894352"/>
            <a:ext cx="573026" cy="5218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3F30D4-BC9B-43ED-9C29-169AF62D3153}"/>
              </a:ext>
            </a:extLst>
          </p:cNvPr>
          <p:cNvCxnSpPr>
            <a:stCxn id="14" idx="1"/>
            <a:endCxn id="12" idx="5"/>
          </p:cNvCxnSpPr>
          <p:nvPr/>
        </p:nvCxnSpPr>
        <p:spPr>
          <a:xfrm flipH="1" flipV="1"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65591B-0B98-4A14-81EE-3632B0356FC5}"/>
              </a:ext>
            </a:extLst>
          </p:cNvPr>
          <p:cNvSpPr txBox="1"/>
          <p:nvPr/>
        </p:nvSpPr>
        <p:spPr>
          <a:xfrm>
            <a:off x="838200" y="1422661"/>
            <a:ext cx="10684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Importance of a given webpage is measured by its popularity – so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hyperlinks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pointing to that given page</a:t>
            </a:r>
            <a:endParaRPr lang="hu-HU" sz="2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656EDF-65A2-46AF-9BC6-2411179D6CBD}"/>
              </a:ext>
            </a:extLst>
          </p:cNvPr>
          <p:cNvSpPr txBox="1"/>
          <p:nvPr/>
        </p:nvSpPr>
        <p:spPr>
          <a:xfrm>
            <a:off x="3388485" y="2630018"/>
            <a:ext cx="920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PageRank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defined by the probability that a random surfer on the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starts on a random page and follows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hyperlinks to visit given webpages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2ED2A-A3F9-4DCD-A52C-104B3081CBA2}"/>
              </a:ext>
            </a:extLst>
          </p:cNvPr>
          <p:cNvSpPr/>
          <p:nvPr/>
        </p:nvSpPr>
        <p:spPr>
          <a:xfrm>
            <a:off x="5255277" y="3884703"/>
            <a:ext cx="5997438" cy="7709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of column values equals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because of the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probabilities (it is like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Markov-chains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565715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Steady State Approach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9D7210-85F2-4185-ADED-91D184DE0145}"/>
              </a:ext>
            </a:extLst>
          </p:cNvPr>
          <p:cNvSpPr/>
          <p:nvPr/>
        </p:nvSpPr>
        <p:spPr>
          <a:xfrm>
            <a:off x="1275483" y="3310744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0B356D-CDAB-4FDB-B753-33829DC3B409}"/>
              </a:ext>
            </a:extLst>
          </p:cNvPr>
          <p:cNvSpPr/>
          <p:nvPr/>
        </p:nvSpPr>
        <p:spPr>
          <a:xfrm>
            <a:off x="3388487" y="3310743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F1B576-4D24-41C0-B0C7-622BBA54A793}"/>
              </a:ext>
            </a:extLst>
          </p:cNvPr>
          <p:cNvSpPr/>
          <p:nvPr/>
        </p:nvSpPr>
        <p:spPr>
          <a:xfrm>
            <a:off x="2331984" y="4316025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C4163E-E48D-42BD-9F11-299B3CBCEFDB}"/>
              </a:ext>
            </a:extLst>
          </p:cNvPr>
          <p:cNvSpPr/>
          <p:nvPr/>
        </p:nvSpPr>
        <p:spPr>
          <a:xfrm>
            <a:off x="3388487" y="5359048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84EE08-9ECC-4338-BF79-51F0477908B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1959224" y="3652614"/>
            <a:ext cx="1429263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BF9ED-E3CC-4D27-85E3-FDEB058A7B5B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3730358" y="3994484"/>
            <a:ext cx="0" cy="136456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4852F9-3690-4D99-AC92-D968F08C8D91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29F00-9213-455F-9788-D282A94E0D39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77185A-FFC6-4B97-AE32-3AF9D4BDC787}"/>
              </a:ext>
            </a:extLst>
          </p:cNvPr>
          <p:cNvCxnSpPr>
            <a:stCxn id="15" idx="1"/>
            <a:endCxn id="14" idx="5"/>
          </p:cNvCxnSpPr>
          <p:nvPr/>
        </p:nvCxnSpPr>
        <p:spPr>
          <a:xfrm flipH="1" flipV="1"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8FB61D-AC66-4842-B6C4-683C42CBAA28}"/>
              </a:ext>
            </a:extLst>
          </p:cNvPr>
          <p:cNvCxnSpPr>
            <a:stCxn id="14" idx="7"/>
            <a:endCxn id="13" idx="3"/>
          </p:cNvCxnSpPr>
          <p:nvPr/>
        </p:nvCxnSpPr>
        <p:spPr>
          <a:xfrm flipV="1">
            <a:off x="2915593" y="3894352"/>
            <a:ext cx="573026" cy="5218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3F30D4-BC9B-43ED-9C29-169AF62D3153}"/>
              </a:ext>
            </a:extLst>
          </p:cNvPr>
          <p:cNvCxnSpPr>
            <a:stCxn id="14" idx="1"/>
            <a:endCxn id="12" idx="5"/>
          </p:cNvCxnSpPr>
          <p:nvPr/>
        </p:nvCxnSpPr>
        <p:spPr>
          <a:xfrm flipH="1" flipV="1"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65591B-0B98-4A14-81EE-3632B0356FC5}"/>
              </a:ext>
            </a:extLst>
          </p:cNvPr>
          <p:cNvSpPr txBox="1"/>
          <p:nvPr/>
        </p:nvSpPr>
        <p:spPr>
          <a:xfrm>
            <a:off x="838200" y="1422661"/>
            <a:ext cx="10684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Importance of a given webpage is measured by its popularity – so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hyperlinks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pointing to that given page</a:t>
            </a:r>
            <a:endParaRPr lang="hu-HU" sz="2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656EDF-65A2-46AF-9BC6-2411179D6CBD}"/>
              </a:ext>
            </a:extLst>
          </p:cNvPr>
          <p:cNvSpPr txBox="1"/>
          <p:nvPr/>
        </p:nvSpPr>
        <p:spPr>
          <a:xfrm>
            <a:off x="3388485" y="2630018"/>
            <a:ext cx="920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PageRank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defined by the probability that a random surfer on the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starts on a random page and follows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hyperlinks to visit given webpages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2ED2A-A3F9-4DCD-A52C-104B3081CBA2}"/>
              </a:ext>
            </a:extLst>
          </p:cNvPr>
          <p:cNvSpPr/>
          <p:nvPr/>
        </p:nvSpPr>
        <p:spPr>
          <a:xfrm>
            <a:off x="5255277" y="3884703"/>
            <a:ext cx="5997438" cy="7709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of column values equals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because of the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probabilities (it is like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Markov-chains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D82DA5D-EF1E-40F6-BE3F-DEDC867056C8}"/>
              </a:ext>
            </a:extLst>
          </p:cNvPr>
          <p:cNvSpPr/>
          <p:nvPr/>
        </p:nvSpPr>
        <p:spPr>
          <a:xfrm>
            <a:off x="5255277" y="4740450"/>
            <a:ext cx="5997439" cy="7709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so-called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transition matrix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defines the next steps</a:t>
            </a:r>
          </a:p>
        </p:txBody>
      </p:sp>
    </p:spTree>
    <p:extLst>
      <p:ext uri="{BB962C8B-B14F-4D97-AF65-F5344CB8AC3E}">
        <p14:creationId xmlns:p14="http://schemas.microsoft.com/office/powerpoint/2010/main" val="363836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31234"/>
            <a:ext cx="962257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Java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of the most popular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 oriented</a:t>
            </a:r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programming languages</a:t>
            </a:r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GB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is it important? Because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80%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code development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is spent </a:t>
            </a:r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maintenance</a:t>
            </a:r>
            <a:r>
              <a:rPr lang="en-GB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far more convenient to modify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object orinted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Java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code than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code</a:t>
            </a:r>
          </a:p>
          <a:p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2.) i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 we implement the same problem with the same approach in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then of course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will be faster  (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10x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faster approximately)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</a:t>
            </a:r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95174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Steady State Approach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9D7210-85F2-4185-ADED-91D184DE0145}"/>
              </a:ext>
            </a:extLst>
          </p:cNvPr>
          <p:cNvSpPr/>
          <p:nvPr/>
        </p:nvSpPr>
        <p:spPr>
          <a:xfrm>
            <a:off x="1275483" y="3310744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0B356D-CDAB-4FDB-B753-33829DC3B409}"/>
              </a:ext>
            </a:extLst>
          </p:cNvPr>
          <p:cNvSpPr/>
          <p:nvPr/>
        </p:nvSpPr>
        <p:spPr>
          <a:xfrm>
            <a:off x="3388487" y="3310743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F1B576-4D24-41C0-B0C7-622BBA54A793}"/>
              </a:ext>
            </a:extLst>
          </p:cNvPr>
          <p:cNvSpPr/>
          <p:nvPr/>
        </p:nvSpPr>
        <p:spPr>
          <a:xfrm>
            <a:off x="2331984" y="4316025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C4163E-E48D-42BD-9F11-299B3CBCEFDB}"/>
              </a:ext>
            </a:extLst>
          </p:cNvPr>
          <p:cNvSpPr/>
          <p:nvPr/>
        </p:nvSpPr>
        <p:spPr>
          <a:xfrm>
            <a:off x="3388487" y="5359048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84EE08-9ECC-4338-BF79-51F0477908B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1959224" y="3652614"/>
            <a:ext cx="1429263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BF9ED-E3CC-4D27-85E3-FDEB058A7B5B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3730358" y="3994484"/>
            <a:ext cx="0" cy="136456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4852F9-3690-4D99-AC92-D968F08C8D91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29F00-9213-455F-9788-D282A94E0D39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77185A-FFC6-4B97-AE32-3AF9D4BDC787}"/>
              </a:ext>
            </a:extLst>
          </p:cNvPr>
          <p:cNvCxnSpPr>
            <a:stCxn id="15" idx="1"/>
            <a:endCxn id="14" idx="5"/>
          </p:cNvCxnSpPr>
          <p:nvPr/>
        </p:nvCxnSpPr>
        <p:spPr>
          <a:xfrm flipH="1" flipV="1">
            <a:off x="2915593" y="4899634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8FB61D-AC66-4842-B6C4-683C42CBAA28}"/>
              </a:ext>
            </a:extLst>
          </p:cNvPr>
          <p:cNvCxnSpPr>
            <a:stCxn id="14" idx="7"/>
            <a:endCxn id="13" idx="3"/>
          </p:cNvCxnSpPr>
          <p:nvPr/>
        </p:nvCxnSpPr>
        <p:spPr>
          <a:xfrm flipV="1">
            <a:off x="2915593" y="3894352"/>
            <a:ext cx="573026" cy="5218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3F30D4-BC9B-43ED-9C29-169AF62D3153}"/>
              </a:ext>
            </a:extLst>
          </p:cNvPr>
          <p:cNvCxnSpPr>
            <a:stCxn id="14" idx="1"/>
            <a:endCxn id="12" idx="5"/>
          </p:cNvCxnSpPr>
          <p:nvPr/>
        </p:nvCxnSpPr>
        <p:spPr>
          <a:xfrm flipH="1" flipV="1">
            <a:off x="1859092" y="3894353"/>
            <a:ext cx="573024" cy="5218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65591B-0B98-4A14-81EE-3632B0356FC5}"/>
              </a:ext>
            </a:extLst>
          </p:cNvPr>
          <p:cNvSpPr txBox="1"/>
          <p:nvPr/>
        </p:nvSpPr>
        <p:spPr>
          <a:xfrm>
            <a:off x="838200" y="1422661"/>
            <a:ext cx="10684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Importance of a given webpage is measured by its popularity – so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hyperlinks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pointing to that given page</a:t>
            </a:r>
            <a:endParaRPr lang="hu-HU" sz="2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656EDF-65A2-46AF-9BC6-2411179D6CBD}"/>
              </a:ext>
            </a:extLst>
          </p:cNvPr>
          <p:cNvSpPr txBox="1"/>
          <p:nvPr/>
        </p:nvSpPr>
        <p:spPr>
          <a:xfrm>
            <a:off x="3388485" y="2630018"/>
            <a:ext cx="920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PageRank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defined by the probability that a random surfer on the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starts on a random page and follows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hyperlinks to visit given webpages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2ED2A-A3F9-4DCD-A52C-104B3081CBA2}"/>
              </a:ext>
            </a:extLst>
          </p:cNvPr>
          <p:cNvSpPr/>
          <p:nvPr/>
        </p:nvSpPr>
        <p:spPr>
          <a:xfrm>
            <a:off x="5255277" y="3884703"/>
            <a:ext cx="5997438" cy="7709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of column values equals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because of the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probabilities (it is like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Markov-chains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D82DA5D-EF1E-40F6-BE3F-DEDC867056C8}"/>
              </a:ext>
            </a:extLst>
          </p:cNvPr>
          <p:cNvSpPr/>
          <p:nvPr/>
        </p:nvSpPr>
        <p:spPr>
          <a:xfrm>
            <a:off x="5255277" y="4740450"/>
            <a:ext cx="5997439" cy="7709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so-called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transition matrix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defines the next steps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8E73B8-3C84-4409-B432-48F8E960E5D3}"/>
              </a:ext>
            </a:extLst>
          </p:cNvPr>
          <p:cNvSpPr/>
          <p:nvPr/>
        </p:nvSpPr>
        <p:spPr>
          <a:xfrm>
            <a:off x="5255277" y="5596197"/>
            <a:ext cx="5997441" cy="770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stationary distribution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defines the final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PageRank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248614987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65591B-0B98-4A14-81EE-3632B0356FC5}"/>
              </a:ext>
            </a:extLst>
          </p:cNvPr>
          <p:cNvSpPr txBox="1"/>
          <p:nvPr/>
        </p:nvSpPr>
        <p:spPr>
          <a:xfrm>
            <a:off x="838200" y="1422661"/>
            <a:ext cx="10003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models discussed so far are working fine usually – but there are some cases when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fail (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dangling nodes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clusters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hu-HU" sz="2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656EDF-65A2-46AF-9BC6-2411179D6CBD}"/>
              </a:ext>
            </a:extLst>
          </p:cNvPr>
          <p:cNvSpPr txBox="1"/>
          <p:nvPr/>
        </p:nvSpPr>
        <p:spPr>
          <a:xfrm>
            <a:off x="3388485" y="2630018"/>
            <a:ext cx="920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dangling nodes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the nodes with no outgoing edges (hyperlinks)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algorithms disucces so far are not going to work 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5747EF-F8DE-4D0A-B007-517C36DBA4D5}"/>
              </a:ext>
            </a:extLst>
          </p:cNvPr>
          <p:cNvSpPr/>
          <p:nvPr/>
        </p:nvSpPr>
        <p:spPr>
          <a:xfrm>
            <a:off x="2415692" y="3075719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FA31E3-A2D4-4871-8834-BA1B9D5A2A2A}"/>
              </a:ext>
            </a:extLst>
          </p:cNvPr>
          <p:cNvSpPr/>
          <p:nvPr/>
        </p:nvSpPr>
        <p:spPr>
          <a:xfrm>
            <a:off x="1359189" y="4081001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61956A-985D-4D14-9F2D-9AA3285D101C}"/>
              </a:ext>
            </a:extLst>
          </p:cNvPr>
          <p:cNvSpPr/>
          <p:nvPr/>
        </p:nvSpPr>
        <p:spPr>
          <a:xfrm>
            <a:off x="2415692" y="5124024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142F1B-B35E-4524-BD49-B3A5213B05E2}"/>
              </a:ext>
            </a:extLst>
          </p:cNvPr>
          <p:cNvCxnSpPr>
            <a:stCxn id="24" idx="1"/>
            <a:endCxn id="21" idx="5"/>
          </p:cNvCxnSpPr>
          <p:nvPr/>
        </p:nvCxnSpPr>
        <p:spPr>
          <a:xfrm flipH="1" flipV="1">
            <a:off x="1942798" y="4664610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B061D0-75E1-4C1A-9A8F-529AA342DD93}"/>
              </a:ext>
            </a:extLst>
          </p:cNvPr>
          <p:cNvCxnSpPr>
            <a:stCxn id="20" idx="3"/>
            <a:endCxn id="21" idx="7"/>
          </p:cNvCxnSpPr>
          <p:nvPr/>
        </p:nvCxnSpPr>
        <p:spPr>
          <a:xfrm flipH="1">
            <a:off x="1942798" y="3659328"/>
            <a:ext cx="573026" cy="5218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4909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65591B-0B98-4A14-81EE-3632B0356FC5}"/>
              </a:ext>
            </a:extLst>
          </p:cNvPr>
          <p:cNvSpPr txBox="1"/>
          <p:nvPr/>
        </p:nvSpPr>
        <p:spPr>
          <a:xfrm>
            <a:off x="838200" y="1422661"/>
            <a:ext cx="10003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models discussed so far are working fine usually – but there are some cases when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fail (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dangling nodes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clusters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hu-HU" sz="2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656EDF-65A2-46AF-9BC6-2411179D6CBD}"/>
              </a:ext>
            </a:extLst>
          </p:cNvPr>
          <p:cNvSpPr txBox="1"/>
          <p:nvPr/>
        </p:nvSpPr>
        <p:spPr>
          <a:xfrm>
            <a:off x="3388485" y="2630018"/>
            <a:ext cx="920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dangling nodes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the nodes with no outgoing edges (hyperlinks)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algorithms disucces so far are not going to work 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5747EF-F8DE-4D0A-B007-517C36DBA4D5}"/>
              </a:ext>
            </a:extLst>
          </p:cNvPr>
          <p:cNvSpPr/>
          <p:nvPr/>
        </p:nvSpPr>
        <p:spPr>
          <a:xfrm>
            <a:off x="2415692" y="3075719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FA31E3-A2D4-4871-8834-BA1B9D5A2A2A}"/>
              </a:ext>
            </a:extLst>
          </p:cNvPr>
          <p:cNvSpPr/>
          <p:nvPr/>
        </p:nvSpPr>
        <p:spPr>
          <a:xfrm>
            <a:off x="1359189" y="4081001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61956A-985D-4D14-9F2D-9AA3285D101C}"/>
              </a:ext>
            </a:extLst>
          </p:cNvPr>
          <p:cNvSpPr/>
          <p:nvPr/>
        </p:nvSpPr>
        <p:spPr>
          <a:xfrm>
            <a:off x="2415692" y="5124024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142F1B-B35E-4524-BD49-B3A5213B05E2}"/>
              </a:ext>
            </a:extLst>
          </p:cNvPr>
          <p:cNvCxnSpPr>
            <a:stCxn id="24" idx="1"/>
            <a:endCxn id="21" idx="5"/>
          </p:cNvCxnSpPr>
          <p:nvPr/>
        </p:nvCxnSpPr>
        <p:spPr>
          <a:xfrm flipH="1" flipV="1">
            <a:off x="1942798" y="4664610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B061D0-75E1-4C1A-9A8F-529AA342DD93}"/>
              </a:ext>
            </a:extLst>
          </p:cNvPr>
          <p:cNvCxnSpPr>
            <a:stCxn id="20" idx="3"/>
            <a:endCxn id="21" idx="7"/>
          </p:cNvCxnSpPr>
          <p:nvPr/>
        </p:nvCxnSpPr>
        <p:spPr>
          <a:xfrm flipH="1">
            <a:off x="1942798" y="3659328"/>
            <a:ext cx="573026" cy="5218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39E45-9455-478B-B25A-2D980C61A12D}"/>
              </a:ext>
            </a:extLst>
          </p:cNvPr>
          <p:cNvCxnSpPr/>
          <p:nvPr/>
        </p:nvCxnSpPr>
        <p:spPr>
          <a:xfrm>
            <a:off x="7332747" y="3736280"/>
            <a:ext cx="0" cy="124785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1DF32C-1E97-4867-9164-18BD10D5592D}"/>
              </a:ext>
            </a:extLst>
          </p:cNvPr>
          <p:cNvCxnSpPr/>
          <p:nvPr/>
        </p:nvCxnSpPr>
        <p:spPr>
          <a:xfrm>
            <a:off x="8778492" y="3744518"/>
            <a:ext cx="0" cy="122320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AC449-A16D-46B9-9A6D-32AB3D7321CB}"/>
              </a:ext>
            </a:extLst>
          </p:cNvPr>
          <p:cNvCxnSpPr/>
          <p:nvPr/>
        </p:nvCxnSpPr>
        <p:spPr>
          <a:xfrm>
            <a:off x="7332747" y="373628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F6D042-3058-4D9E-991D-5A81C5AF1A48}"/>
              </a:ext>
            </a:extLst>
          </p:cNvPr>
          <p:cNvCxnSpPr/>
          <p:nvPr/>
        </p:nvCxnSpPr>
        <p:spPr>
          <a:xfrm>
            <a:off x="7332747" y="498413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01626A-E423-4003-9138-ED7D3511C718}"/>
              </a:ext>
            </a:extLst>
          </p:cNvPr>
          <p:cNvCxnSpPr/>
          <p:nvPr/>
        </p:nvCxnSpPr>
        <p:spPr>
          <a:xfrm>
            <a:off x="8580784" y="373216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6FF35A-3257-45D3-8A5D-0D89218F4A6B}"/>
              </a:ext>
            </a:extLst>
          </p:cNvPr>
          <p:cNvCxnSpPr/>
          <p:nvPr/>
        </p:nvCxnSpPr>
        <p:spPr>
          <a:xfrm>
            <a:off x="8580784" y="498001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EA199A-163B-4990-BBEA-007A77EB0F3E}"/>
              </a:ext>
            </a:extLst>
          </p:cNvPr>
          <p:cNvSpPr txBox="1"/>
          <p:nvPr/>
        </p:nvSpPr>
        <p:spPr>
          <a:xfrm>
            <a:off x="7495578" y="385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805CE0-EAB5-4A03-9659-4FFDF9CC2488}"/>
              </a:ext>
            </a:extLst>
          </p:cNvPr>
          <p:cNvSpPr txBox="1"/>
          <p:nvPr/>
        </p:nvSpPr>
        <p:spPr>
          <a:xfrm>
            <a:off x="7916953" y="3847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A64CA8-23B2-46A1-959C-103B068E9D08}"/>
              </a:ext>
            </a:extLst>
          </p:cNvPr>
          <p:cNvSpPr txBox="1"/>
          <p:nvPr/>
        </p:nvSpPr>
        <p:spPr>
          <a:xfrm>
            <a:off x="8326126" y="3847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FF0925-F936-4E13-B97F-32CB85202D58}"/>
              </a:ext>
            </a:extLst>
          </p:cNvPr>
          <p:cNvSpPr txBox="1"/>
          <p:nvPr/>
        </p:nvSpPr>
        <p:spPr>
          <a:xfrm>
            <a:off x="7495578" y="42293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C936E-4585-4B4B-8269-688DE978ED74}"/>
              </a:ext>
            </a:extLst>
          </p:cNvPr>
          <p:cNvSpPr txBox="1"/>
          <p:nvPr/>
        </p:nvSpPr>
        <p:spPr>
          <a:xfrm>
            <a:off x="7916953" y="4224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9A28FA-B5A9-4E39-9DE6-9001D942E6D4}"/>
              </a:ext>
            </a:extLst>
          </p:cNvPr>
          <p:cNvSpPr txBox="1"/>
          <p:nvPr/>
        </p:nvSpPr>
        <p:spPr>
          <a:xfrm>
            <a:off x="8326126" y="4224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718B01-4C29-4BDF-8B5C-233A51A703F9}"/>
              </a:ext>
            </a:extLst>
          </p:cNvPr>
          <p:cNvSpPr txBox="1"/>
          <p:nvPr/>
        </p:nvSpPr>
        <p:spPr>
          <a:xfrm>
            <a:off x="7495578" y="4602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074500-06B3-4E52-9E88-30B842191180}"/>
              </a:ext>
            </a:extLst>
          </p:cNvPr>
          <p:cNvSpPr txBox="1"/>
          <p:nvPr/>
        </p:nvSpPr>
        <p:spPr>
          <a:xfrm>
            <a:off x="7916953" y="4598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7934C9-8398-43AB-8547-25F894A06771}"/>
              </a:ext>
            </a:extLst>
          </p:cNvPr>
          <p:cNvSpPr txBox="1"/>
          <p:nvPr/>
        </p:nvSpPr>
        <p:spPr>
          <a:xfrm>
            <a:off x="8326126" y="4598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A2D172-320B-4905-B164-C38F4968A282}"/>
              </a:ext>
            </a:extLst>
          </p:cNvPr>
          <p:cNvCxnSpPr/>
          <p:nvPr/>
        </p:nvCxnSpPr>
        <p:spPr>
          <a:xfrm>
            <a:off x="4942908" y="3653136"/>
            <a:ext cx="0" cy="164744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BCD095-225A-4EE7-8F88-EDAEE137B22A}"/>
              </a:ext>
            </a:extLst>
          </p:cNvPr>
          <p:cNvCxnSpPr/>
          <p:nvPr/>
        </p:nvCxnSpPr>
        <p:spPr>
          <a:xfrm>
            <a:off x="5515439" y="3661374"/>
            <a:ext cx="0" cy="16392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16C5F7-E4D5-4923-AB07-2C8787CAD653}"/>
              </a:ext>
            </a:extLst>
          </p:cNvPr>
          <p:cNvCxnSpPr/>
          <p:nvPr/>
        </p:nvCxnSpPr>
        <p:spPr>
          <a:xfrm>
            <a:off x="4942908" y="365313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EADA18-BB4B-403E-90B9-40C1FE51C5B9}"/>
              </a:ext>
            </a:extLst>
          </p:cNvPr>
          <p:cNvCxnSpPr/>
          <p:nvPr/>
        </p:nvCxnSpPr>
        <p:spPr>
          <a:xfrm>
            <a:off x="4942908" y="531705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6A9E77-038C-4039-972F-3491E720A726}"/>
              </a:ext>
            </a:extLst>
          </p:cNvPr>
          <p:cNvCxnSpPr/>
          <p:nvPr/>
        </p:nvCxnSpPr>
        <p:spPr>
          <a:xfrm>
            <a:off x="5317731" y="364901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A0428D-F6C1-4223-884D-D32003E6AAEE}"/>
              </a:ext>
            </a:extLst>
          </p:cNvPr>
          <p:cNvCxnSpPr/>
          <p:nvPr/>
        </p:nvCxnSpPr>
        <p:spPr>
          <a:xfrm>
            <a:off x="5317731" y="531293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0405A-5BBF-4993-982F-0184B910A970}"/>
                  </a:ext>
                </a:extLst>
              </p:cNvPr>
              <p:cNvSpPr txBox="1"/>
              <p:nvPr/>
            </p:nvSpPr>
            <p:spPr>
              <a:xfrm>
                <a:off x="5072584" y="3697191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0405A-5BBF-4993-982F-0184B910A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584" y="3697191"/>
                <a:ext cx="341760" cy="495649"/>
              </a:xfrm>
              <a:prstGeom prst="rect">
                <a:avLst/>
              </a:prstGeom>
              <a:blipFill>
                <a:blip r:embed="rId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0AB157-694D-4CA7-988D-C73E017A0A51}"/>
                  </a:ext>
                </a:extLst>
              </p:cNvPr>
              <p:cNvSpPr txBox="1"/>
              <p:nvPr/>
            </p:nvSpPr>
            <p:spPr>
              <a:xfrm>
                <a:off x="5078944" y="4218594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0AB157-694D-4CA7-988D-C73E017A0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944" y="4218594"/>
                <a:ext cx="341760" cy="495649"/>
              </a:xfrm>
              <a:prstGeom prst="rect">
                <a:avLst/>
              </a:prstGeom>
              <a:blipFill>
                <a:blip r:embed="rId2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9D797A1-65E7-4DA5-9ACB-E8BD077B672A}"/>
                  </a:ext>
                </a:extLst>
              </p:cNvPr>
              <p:cNvSpPr txBox="1"/>
              <p:nvPr/>
            </p:nvSpPr>
            <p:spPr>
              <a:xfrm>
                <a:off x="5072584" y="4739997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9D797A1-65E7-4DA5-9ACB-E8BD077B6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584" y="4739997"/>
                <a:ext cx="341760" cy="495649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A9B0EED-E38D-4F1B-851F-498F92822E7B}"/>
              </a:ext>
            </a:extLst>
          </p:cNvPr>
          <p:cNvSpPr txBox="1"/>
          <p:nvPr/>
        </p:nvSpPr>
        <p:spPr>
          <a:xfrm>
            <a:off x="4349514" y="427871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0925DA-04FE-4DC9-83FF-73A58C01DAA8}"/>
              </a:ext>
            </a:extLst>
          </p:cNvPr>
          <p:cNvSpPr txBox="1"/>
          <p:nvPr/>
        </p:nvSpPr>
        <p:spPr>
          <a:xfrm>
            <a:off x="4506701" y="444390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103EA-4C04-41DA-8C09-FFCC647FD2E3}"/>
              </a:ext>
            </a:extLst>
          </p:cNvPr>
          <p:cNvSpPr txBox="1"/>
          <p:nvPr/>
        </p:nvSpPr>
        <p:spPr>
          <a:xfrm>
            <a:off x="4418398" y="5595725"/>
            <a:ext cx="1211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inital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ranks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DA6012-DA86-4580-A601-7A8815B3E7EC}"/>
              </a:ext>
            </a:extLst>
          </p:cNvPr>
          <p:cNvSpPr txBox="1"/>
          <p:nvPr/>
        </p:nvSpPr>
        <p:spPr>
          <a:xfrm>
            <a:off x="7111444" y="5280101"/>
            <a:ext cx="174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 matrix</a:t>
            </a:r>
          </a:p>
        </p:txBody>
      </p:sp>
    </p:spTree>
    <p:extLst>
      <p:ext uri="{BB962C8B-B14F-4D97-AF65-F5344CB8AC3E}">
        <p14:creationId xmlns:p14="http://schemas.microsoft.com/office/powerpoint/2010/main" val="6286022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65591B-0B98-4A14-81EE-3632B0356FC5}"/>
              </a:ext>
            </a:extLst>
          </p:cNvPr>
          <p:cNvSpPr txBox="1"/>
          <p:nvPr/>
        </p:nvSpPr>
        <p:spPr>
          <a:xfrm>
            <a:off x="838200" y="1422661"/>
            <a:ext cx="10003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models discussed so far are working fine usually – but there are some cases when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fail (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dangling nodes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clusters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hu-HU" sz="2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656EDF-65A2-46AF-9BC6-2411179D6CBD}"/>
              </a:ext>
            </a:extLst>
          </p:cNvPr>
          <p:cNvSpPr txBox="1"/>
          <p:nvPr/>
        </p:nvSpPr>
        <p:spPr>
          <a:xfrm>
            <a:off x="3388485" y="2630018"/>
            <a:ext cx="920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dangling nodes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the nodes with no outgoing edges (hyperlinks)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algorithms disucces so far are not going to work 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5747EF-F8DE-4D0A-B007-517C36DBA4D5}"/>
              </a:ext>
            </a:extLst>
          </p:cNvPr>
          <p:cNvSpPr/>
          <p:nvPr/>
        </p:nvSpPr>
        <p:spPr>
          <a:xfrm>
            <a:off x="2415692" y="3075719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FA31E3-A2D4-4871-8834-BA1B9D5A2A2A}"/>
              </a:ext>
            </a:extLst>
          </p:cNvPr>
          <p:cNvSpPr/>
          <p:nvPr/>
        </p:nvSpPr>
        <p:spPr>
          <a:xfrm>
            <a:off x="1359189" y="4081001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61956A-985D-4D14-9F2D-9AA3285D101C}"/>
              </a:ext>
            </a:extLst>
          </p:cNvPr>
          <p:cNvSpPr/>
          <p:nvPr/>
        </p:nvSpPr>
        <p:spPr>
          <a:xfrm>
            <a:off x="2415692" y="5124024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142F1B-B35E-4524-BD49-B3A5213B05E2}"/>
              </a:ext>
            </a:extLst>
          </p:cNvPr>
          <p:cNvCxnSpPr>
            <a:stCxn id="24" idx="1"/>
            <a:endCxn id="21" idx="5"/>
          </p:cNvCxnSpPr>
          <p:nvPr/>
        </p:nvCxnSpPr>
        <p:spPr>
          <a:xfrm flipH="1" flipV="1">
            <a:off x="1942798" y="4664610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B061D0-75E1-4C1A-9A8F-529AA342DD93}"/>
              </a:ext>
            </a:extLst>
          </p:cNvPr>
          <p:cNvCxnSpPr>
            <a:stCxn id="20" idx="3"/>
            <a:endCxn id="21" idx="7"/>
          </p:cNvCxnSpPr>
          <p:nvPr/>
        </p:nvCxnSpPr>
        <p:spPr>
          <a:xfrm flipH="1">
            <a:off x="1942798" y="3659328"/>
            <a:ext cx="573026" cy="5218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D0BD69-8801-46CF-B61B-D98023DE4032}"/>
              </a:ext>
            </a:extLst>
          </p:cNvPr>
          <p:cNvCxnSpPr/>
          <p:nvPr/>
        </p:nvCxnSpPr>
        <p:spPr>
          <a:xfrm>
            <a:off x="6669967" y="3940398"/>
            <a:ext cx="0" cy="124785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563307-EB4E-4095-9EF4-E99E5C5378AE}"/>
              </a:ext>
            </a:extLst>
          </p:cNvPr>
          <p:cNvCxnSpPr/>
          <p:nvPr/>
        </p:nvCxnSpPr>
        <p:spPr>
          <a:xfrm>
            <a:off x="8115712" y="3948636"/>
            <a:ext cx="0" cy="122320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7E9C6A-8333-4F47-B046-4C4E23A28BC3}"/>
              </a:ext>
            </a:extLst>
          </p:cNvPr>
          <p:cNvCxnSpPr/>
          <p:nvPr/>
        </p:nvCxnSpPr>
        <p:spPr>
          <a:xfrm>
            <a:off x="6669967" y="394039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74800E-4420-43CC-8351-C4AA7AFD5720}"/>
              </a:ext>
            </a:extLst>
          </p:cNvPr>
          <p:cNvCxnSpPr/>
          <p:nvPr/>
        </p:nvCxnSpPr>
        <p:spPr>
          <a:xfrm>
            <a:off x="6669967" y="518825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A1497A-53BB-49B1-BDEF-DE526A6B9CCB}"/>
              </a:ext>
            </a:extLst>
          </p:cNvPr>
          <p:cNvCxnSpPr/>
          <p:nvPr/>
        </p:nvCxnSpPr>
        <p:spPr>
          <a:xfrm>
            <a:off x="7918004" y="393628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483BAE-53C3-4A9D-8F5F-AC325BB8C3B5}"/>
              </a:ext>
            </a:extLst>
          </p:cNvPr>
          <p:cNvCxnSpPr/>
          <p:nvPr/>
        </p:nvCxnSpPr>
        <p:spPr>
          <a:xfrm>
            <a:off x="7918004" y="518413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6E21293-83A3-4AF9-A69C-1A225C3B1CC0}"/>
              </a:ext>
            </a:extLst>
          </p:cNvPr>
          <p:cNvSpPr txBox="1"/>
          <p:nvPr/>
        </p:nvSpPr>
        <p:spPr>
          <a:xfrm>
            <a:off x="6832798" y="40561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189A4F-6945-49A3-91FB-417FC08F5EA2}"/>
              </a:ext>
            </a:extLst>
          </p:cNvPr>
          <p:cNvSpPr txBox="1"/>
          <p:nvPr/>
        </p:nvSpPr>
        <p:spPr>
          <a:xfrm>
            <a:off x="7254173" y="4051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9FB8B2-5D22-4208-9FAA-CF916C2CBA5D}"/>
              </a:ext>
            </a:extLst>
          </p:cNvPr>
          <p:cNvSpPr txBox="1"/>
          <p:nvPr/>
        </p:nvSpPr>
        <p:spPr>
          <a:xfrm>
            <a:off x="7663346" y="4051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E2F6A2-5F6C-4D24-B96B-5E070F92D706}"/>
              </a:ext>
            </a:extLst>
          </p:cNvPr>
          <p:cNvSpPr txBox="1"/>
          <p:nvPr/>
        </p:nvSpPr>
        <p:spPr>
          <a:xfrm>
            <a:off x="6832798" y="44335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A6BED3-A956-403E-9395-B8ADD77F28AE}"/>
              </a:ext>
            </a:extLst>
          </p:cNvPr>
          <p:cNvSpPr txBox="1"/>
          <p:nvPr/>
        </p:nvSpPr>
        <p:spPr>
          <a:xfrm>
            <a:off x="7254173" y="4429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CB026C-5E08-4174-872C-65B38F69F0CE}"/>
              </a:ext>
            </a:extLst>
          </p:cNvPr>
          <p:cNvSpPr txBox="1"/>
          <p:nvPr/>
        </p:nvSpPr>
        <p:spPr>
          <a:xfrm>
            <a:off x="7663346" y="4429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2B0630-4130-4BDD-9354-73577FFF9F71}"/>
              </a:ext>
            </a:extLst>
          </p:cNvPr>
          <p:cNvSpPr txBox="1"/>
          <p:nvPr/>
        </p:nvSpPr>
        <p:spPr>
          <a:xfrm>
            <a:off x="6832798" y="4806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F0DA82-AB5A-45B6-A0A0-30F25AE54D19}"/>
              </a:ext>
            </a:extLst>
          </p:cNvPr>
          <p:cNvSpPr txBox="1"/>
          <p:nvPr/>
        </p:nvSpPr>
        <p:spPr>
          <a:xfrm>
            <a:off x="7254173" y="4802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5C3748-9291-4796-B423-C836A7BF84A7}"/>
              </a:ext>
            </a:extLst>
          </p:cNvPr>
          <p:cNvSpPr txBox="1"/>
          <p:nvPr/>
        </p:nvSpPr>
        <p:spPr>
          <a:xfrm>
            <a:off x="7663346" y="4802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8A2114-A0E0-4A3E-A760-D1C98782A3D7}"/>
              </a:ext>
            </a:extLst>
          </p:cNvPr>
          <p:cNvCxnSpPr/>
          <p:nvPr/>
        </p:nvCxnSpPr>
        <p:spPr>
          <a:xfrm>
            <a:off x="8315939" y="3776801"/>
            <a:ext cx="0" cy="164744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7B644D0-808C-4535-900C-506EB3F322E3}"/>
              </a:ext>
            </a:extLst>
          </p:cNvPr>
          <p:cNvCxnSpPr/>
          <p:nvPr/>
        </p:nvCxnSpPr>
        <p:spPr>
          <a:xfrm>
            <a:off x="8888470" y="3785039"/>
            <a:ext cx="0" cy="16392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FE5EE2-1BDF-4EF3-9264-8DE00F46FEF8}"/>
              </a:ext>
            </a:extLst>
          </p:cNvPr>
          <p:cNvCxnSpPr/>
          <p:nvPr/>
        </p:nvCxnSpPr>
        <p:spPr>
          <a:xfrm>
            <a:off x="8315939" y="377680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1A6EA5-51DE-4AD2-990B-212F7D6649BA}"/>
              </a:ext>
            </a:extLst>
          </p:cNvPr>
          <p:cNvCxnSpPr/>
          <p:nvPr/>
        </p:nvCxnSpPr>
        <p:spPr>
          <a:xfrm>
            <a:off x="8315939" y="544071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B65B7A-E2D4-4E41-8294-55A9DF4F7848}"/>
              </a:ext>
            </a:extLst>
          </p:cNvPr>
          <p:cNvCxnSpPr/>
          <p:nvPr/>
        </p:nvCxnSpPr>
        <p:spPr>
          <a:xfrm>
            <a:off x="8690762" y="377268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7D4498-5D8C-4228-8836-4F50B90540FD}"/>
              </a:ext>
            </a:extLst>
          </p:cNvPr>
          <p:cNvCxnSpPr/>
          <p:nvPr/>
        </p:nvCxnSpPr>
        <p:spPr>
          <a:xfrm>
            <a:off x="8690762" y="543660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49CAD-BA45-4C70-BB7A-F27ACAA0ACD7}"/>
                  </a:ext>
                </a:extLst>
              </p:cNvPr>
              <p:cNvSpPr txBox="1"/>
              <p:nvPr/>
            </p:nvSpPr>
            <p:spPr>
              <a:xfrm>
                <a:off x="8445615" y="3820856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49CAD-BA45-4C70-BB7A-F27ACAA0A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615" y="3820856"/>
                <a:ext cx="341760" cy="49564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D1735CD-6F59-403C-AEAA-12240C9AF6B3}"/>
                  </a:ext>
                </a:extLst>
              </p:cNvPr>
              <p:cNvSpPr txBox="1"/>
              <p:nvPr/>
            </p:nvSpPr>
            <p:spPr>
              <a:xfrm>
                <a:off x="8451975" y="4342259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D1735CD-6F59-403C-AEAA-12240C9AF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975" y="4342259"/>
                <a:ext cx="341760" cy="49564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1B165B-ED00-4F47-9BAB-0664B7CA4120}"/>
                  </a:ext>
                </a:extLst>
              </p:cNvPr>
              <p:cNvSpPr txBox="1"/>
              <p:nvPr/>
            </p:nvSpPr>
            <p:spPr>
              <a:xfrm>
                <a:off x="8445615" y="4863662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1B165B-ED00-4F47-9BAB-0664B7CA4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615" y="4863662"/>
                <a:ext cx="341760" cy="49564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4BE5192B-550B-4E1B-8080-DBB05FAE6B2C}"/>
              </a:ext>
            </a:extLst>
          </p:cNvPr>
          <p:cNvSpPr txBox="1"/>
          <p:nvPr/>
        </p:nvSpPr>
        <p:spPr>
          <a:xfrm>
            <a:off x="6005594" y="4410792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                                                 =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1135C7-3562-4F9D-B013-F6E67A57C8C9}"/>
              </a:ext>
            </a:extLst>
          </p:cNvPr>
          <p:cNvSpPr txBox="1"/>
          <p:nvPr/>
        </p:nvSpPr>
        <p:spPr>
          <a:xfrm>
            <a:off x="6144119" y="456665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856CA5-1222-49B9-8FC6-E096EA31B00C}"/>
              </a:ext>
            </a:extLst>
          </p:cNvPr>
          <p:cNvCxnSpPr/>
          <p:nvPr/>
        </p:nvCxnSpPr>
        <p:spPr>
          <a:xfrm>
            <a:off x="9389380" y="3776801"/>
            <a:ext cx="0" cy="164744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C90BDBF-C4C1-4DB4-B48A-BD04D1A191C5}"/>
              </a:ext>
            </a:extLst>
          </p:cNvPr>
          <p:cNvCxnSpPr/>
          <p:nvPr/>
        </p:nvCxnSpPr>
        <p:spPr>
          <a:xfrm>
            <a:off x="9961911" y="3785039"/>
            <a:ext cx="0" cy="16392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39CED11-89F9-459D-BCFE-6B16C15B1639}"/>
              </a:ext>
            </a:extLst>
          </p:cNvPr>
          <p:cNvCxnSpPr/>
          <p:nvPr/>
        </p:nvCxnSpPr>
        <p:spPr>
          <a:xfrm>
            <a:off x="9389380" y="377680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F9D70A-FB7B-42B3-8AC9-9D51ED1180D9}"/>
              </a:ext>
            </a:extLst>
          </p:cNvPr>
          <p:cNvCxnSpPr/>
          <p:nvPr/>
        </p:nvCxnSpPr>
        <p:spPr>
          <a:xfrm>
            <a:off x="9389380" y="544071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B14C41A-1351-4356-84B6-CF337112EEC1}"/>
              </a:ext>
            </a:extLst>
          </p:cNvPr>
          <p:cNvCxnSpPr/>
          <p:nvPr/>
        </p:nvCxnSpPr>
        <p:spPr>
          <a:xfrm>
            <a:off x="9764203" y="377268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F7BFECD-D134-4BB5-8839-0CA384CCB3BB}"/>
              </a:ext>
            </a:extLst>
          </p:cNvPr>
          <p:cNvCxnSpPr/>
          <p:nvPr/>
        </p:nvCxnSpPr>
        <p:spPr>
          <a:xfrm>
            <a:off x="9764203" y="543660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742C873-C244-4CCB-A60E-EB5966335351}"/>
              </a:ext>
            </a:extLst>
          </p:cNvPr>
          <p:cNvSpPr txBox="1"/>
          <p:nvPr/>
        </p:nvSpPr>
        <p:spPr>
          <a:xfrm>
            <a:off x="9555739" y="391122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C7F416-62D2-4723-B4E1-66AE049F656A}"/>
                  </a:ext>
                </a:extLst>
              </p:cNvPr>
              <p:cNvSpPr txBox="1"/>
              <p:nvPr/>
            </p:nvSpPr>
            <p:spPr>
              <a:xfrm>
                <a:off x="9519056" y="4863662"/>
                <a:ext cx="341760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C7F416-62D2-4723-B4E1-66AE049F6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056" y="4863662"/>
                <a:ext cx="341760" cy="495649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61817FA-AB86-41D5-A784-4E0824960DC0}"/>
              </a:ext>
            </a:extLst>
          </p:cNvPr>
          <p:cNvSpPr txBox="1"/>
          <p:nvPr/>
        </p:nvSpPr>
        <p:spPr>
          <a:xfrm>
            <a:off x="9544974" y="444251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2228644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65591B-0B98-4A14-81EE-3632B0356FC5}"/>
              </a:ext>
            </a:extLst>
          </p:cNvPr>
          <p:cNvSpPr txBox="1"/>
          <p:nvPr/>
        </p:nvSpPr>
        <p:spPr>
          <a:xfrm>
            <a:off x="838200" y="1422661"/>
            <a:ext cx="10003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models discussed so far are working fine usually – but there are some cases when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fail (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dangling nodes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clusters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hu-HU" sz="2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656EDF-65A2-46AF-9BC6-2411179D6CBD}"/>
              </a:ext>
            </a:extLst>
          </p:cNvPr>
          <p:cNvSpPr txBox="1"/>
          <p:nvPr/>
        </p:nvSpPr>
        <p:spPr>
          <a:xfrm>
            <a:off x="3388485" y="2630018"/>
            <a:ext cx="920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dangling nodes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the nodes with no outgoing edges (hyperlinks)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algorithms disucces so far are not going to work 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5747EF-F8DE-4D0A-B007-517C36DBA4D5}"/>
              </a:ext>
            </a:extLst>
          </p:cNvPr>
          <p:cNvSpPr/>
          <p:nvPr/>
        </p:nvSpPr>
        <p:spPr>
          <a:xfrm>
            <a:off x="2415692" y="3075719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FA31E3-A2D4-4871-8834-BA1B9D5A2A2A}"/>
              </a:ext>
            </a:extLst>
          </p:cNvPr>
          <p:cNvSpPr/>
          <p:nvPr/>
        </p:nvSpPr>
        <p:spPr>
          <a:xfrm>
            <a:off x="1359189" y="4081001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61956A-985D-4D14-9F2D-9AA3285D101C}"/>
              </a:ext>
            </a:extLst>
          </p:cNvPr>
          <p:cNvSpPr/>
          <p:nvPr/>
        </p:nvSpPr>
        <p:spPr>
          <a:xfrm>
            <a:off x="2415692" y="5124024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142F1B-B35E-4524-BD49-B3A5213B05E2}"/>
              </a:ext>
            </a:extLst>
          </p:cNvPr>
          <p:cNvCxnSpPr>
            <a:stCxn id="24" idx="1"/>
            <a:endCxn id="21" idx="5"/>
          </p:cNvCxnSpPr>
          <p:nvPr/>
        </p:nvCxnSpPr>
        <p:spPr>
          <a:xfrm flipH="1" flipV="1">
            <a:off x="1942798" y="4664610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B061D0-75E1-4C1A-9A8F-529AA342DD93}"/>
              </a:ext>
            </a:extLst>
          </p:cNvPr>
          <p:cNvCxnSpPr>
            <a:stCxn id="20" idx="3"/>
            <a:endCxn id="21" idx="7"/>
          </p:cNvCxnSpPr>
          <p:nvPr/>
        </p:nvCxnSpPr>
        <p:spPr>
          <a:xfrm flipH="1">
            <a:off x="1942798" y="3659328"/>
            <a:ext cx="573026" cy="5218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D0BD69-8801-46CF-B61B-D98023DE4032}"/>
              </a:ext>
            </a:extLst>
          </p:cNvPr>
          <p:cNvCxnSpPr/>
          <p:nvPr/>
        </p:nvCxnSpPr>
        <p:spPr>
          <a:xfrm>
            <a:off x="6669967" y="3940398"/>
            <a:ext cx="0" cy="124785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563307-EB4E-4095-9EF4-E99E5C5378AE}"/>
              </a:ext>
            </a:extLst>
          </p:cNvPr>
          <p:cNvCxnSpPr/>
          <p:nvPr/>
        </p:nvCxnSpPr>
        <p:spPr>
          <a:xfrm>
            <a:off x="8115712" y="3948636"/>
            <a:ext cx="0" cy="122320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7E9C6A-8333-4F47-B046-4C4E23A28BC3}"/>
              </a:ext>
            </a:extLst>
          </p:cNvPr>
          <p:cNvCxnSpPr/>
          <p:nvPr/>
        </p:nvCxnSpPr>
        <p:spPr>
          <a:xfrm>
            <a:off x="6669967" y="394039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74800E-4420-43CC-8351-C4AA7AFD5720}"/>
              </a:ext>
            </a:extLst>
          </p:cNvPr>
          <p:cNvCxnSpPr/>
          <p:nvPr/>
        </p:nvCxnSpPr>
        <p:spPr>
          <a:xfrm>
            <a:off x="6669967" y="518825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A1497A-53BB-49B1-BDEF-DE526A6B9CCB}"/>
              </a:ext>
            </a:extLst>
          </p:cNvPr>
          <p:cNvCxnSpPr/>
          <p:nvPr/>
        </p:nvCxnSpPr>
        <p:spPr>
          <a:xfrm>
            <a:off x="7918004" y="393628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483BAE-53C3-4A9D-8F5F-AC325BB8C3B5}"/>
              </a:ext>
            </a:extLst>
          </p:cNvPr>
          <p:cNvCxnSpPr/>
          <p:nvPr/>
        </p:nvCxnSpPr>
        <p:spPr>
          <a:xfrm>
            <a:off x="7918004" y="518413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6E21293-83A3-4AF9-A69C-1A225C3B1CC0}"/>
              </a:ext>
            </a:extLst>
          </p:cNvPr>
          <p:cNvSpPr txBox="1"/>
          <p:nvPr/>
        </p:nvSpPr>
        <p:spPr>
          <a:xfrm>
            <a:off x="6832798" y="40561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189A4F-6945-49A3-91FB-417FC08F5EA2}"/>
              </a:ext>
            </a:extLst>
          </p:cNvPr>
          <p:cNvSpPr txBox="1"/>
          <p:nvPr/>
        </p:nvSpPr>
        <p:spPr>
          <a:xfrm>
            <a:off x="7254173" y="4051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9FB8B2-5D22-4208-9FAA-CF916C2CBA5D}"/>
              </a:ext>
            </a:extLst>
          </p:cNvPr>
          <p:cNvSpPr txBox="1"/>
          <p:nvPr/>
        </p:nvSpPr>
        <p:spPr>
          <a:xfrm>
            <a:off x="7663346" y="4051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E2F6A2-5F6C-4D24-B96B-5E070F92D706}"/>
              </a:ext>
            </a:extLst>
          </p:cNvPr>
          <p:cNvSpPr txBox="1"/>
          <p:nvPr/>
        </p:nvSpPr>
        <p:spPr>
          <a:xfrm>
            <a:off x="6832798" y="44335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A6BED3-A956-403E-9395-B8ADD77F28AE}"/>
              </a:ext>
            </a:extLst>
          </p:cNvPr>
          <p:cNvSpPr txBox="1"/>
          <p:nvPr/>
        </p:nvSpPr>
        <p:spPr>
          <a:xfrm>
            <a:off x="7254173" y="4429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CB026C-5E08-4174-872C-65B38F69F0CE}"/>
              </a:ext>
            </a:extLst>
          </p:cNvPr>
          <p:cNvSpPr txBox="1"/>
          <p:nvPr/>
        </p:nvSpPr>
        <p:spPr>
          <a:xfrm>
            <a:off x="7663346" y="4429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2B0630-4130-4BDD-9354-73577FFF9F71}"/>
              </a:ext>
            </a:extLst>
          </p:cNvPr>
          <p:cNvSpPr txBox="1"/>
          <p:nvPr/>
        </p:nvSpPr>
        <p:spPr>
          <a:xfrm>
            <a:off x="6832798" y="4806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F0DA82-AB5A-45B6-A0A0-30F25AE54D19}"/>
              </a:ext>
            </a:extLst>
          </p:cNvPr>
          <p:cNvSpPr txBox="1"/>
          <p:nvPr/>
        </p:nvSpPr>
        <p:spPr>
          <a:xfrm>
            <a:off x="7254173" y="4802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5C3748-9291-4796-B423-C836A7BF84A7}"/>
              </a:ext>
            </a:extLst>
          </p:cNvPr>
          <p:cNvSpPr txBox="1"/>
          <p:nvPr/>
        </p:nvSpPr>
        <p:spPr>
          <a:xfrm>
            <a:off x="7663346" y="4802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8A2114-A0E0-4A3E-A760-D1C98782A3D7}"/>
              </a:ext>
            </a:extLst>
          </p:cNvPr>
          <p:cNvCxnSpPr/>
          <p:nvPr/>
        </p:nvCxnSpPr>
        <p:spPr>
          <a:xfrm>
            <a:off x="8315939" y="3776801"/>
            <a:ext cx="0" cy="164744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7B644D0-808C-4535-900C-506EB3F322E3}"/>
              </a:ext>
            </a:extLst>
          </p:cNvPr>
          <p:cNvCxnSpPr/>
          <p:nvPr/>
        </p:nvCxnSpPr>
        <p:spPr>
          <a:xfrm>
            <a:off x="8888470" y="3785039"/>
            <a:ext cx="0" cy="16392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FE5EE2-1BDF-4EF3-9264-8DE00F46FEF8}"/>
              </a:ext>
            </a:extLst>
          </p:cNvPr>
          <p:cNvCxnSpPr/>
          <p:nvPr/>
        </p:nvCxnSpPr>
        <p:spPr>
          <a:xfrm>
            <a:off x="8315939" y="377680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1A6EA5-51DE-4AD2-990B-212F7D6649BA}"/>
              </a:ext>
            </a:extLst>
          </p:cNvPr>
          <p:cNvCxnSpPr/>
          <p:nvPr/>
        </p:nvCxnSpPr>
        <p:spPr>
          <a:xfrm>
            <a:off x="8315939" y="544071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B65B7A-E2D4-4E41-8294-55A9DF4F7848}"/>
              </a:ext>
            </a:extLst>
          </p:cNvPr>
          <p:cNvCxnSpPr/>
          <p:nvPr/>
        </p:nvCxnSpPr>
        <p:spPr>
          <a:xfrm>
            <a:off x="8690762" y="377268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7D4498-5D8C-4228-8836-4F50B90540FD}"/>
              </a:ext>
            </a:extLst>
          </p:cNvPr>
          <p:cNvCxnSpPr/>
          <p:nvPr/>
        </p:nvCxnSpPr>
        <p:spPr>
          <a:xfrm>
            <a:off x="8690762" y="543660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6C49CAD-BA45-4C70-BB7A-F27ACAA0ACD7}"/>
              </a:ext>
            </a:extLst>
          </p:cNvPr>
          <p:cNvSpPr txBox="1"/>
          <p:nvPr/>
        </p:nvSpPr>
        <p:spPr>
          <a:xfrm>
            <a:off x="8482757" y="3949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1B165B-ED00-4F47-9BAB-0664B7CA4120}"/>
                  </a:ext>
                </a:extLst>
              </p:cNvPr>
              <p:cNvSpPr txBox="1"/>
              <p:nvPr/>
            </p:nvSpPr>
            <p:spPr>
              <a:xfrm>
                <a:off x="8445615" y="4863662"/>
                <a:ext cx="332142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1B165B-ED00-4F47-9BAB-0664B7CA4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615" y="4863662"/>
                <a:ext cx="332142" cy="49705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4BE5192B-550B-4E1B-8080-DBB05FAE6B2C}"/>
              </a:ext>
            </a:extLst>
          </p:cNvPr>
          <p:cNvSpPr txBox="1"/>
          <p:nvPr/>
        </p:nvSpPr>
        <p:spPr>
          <a:xfrm>
            <a:off x="6005594" y="4410792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                                                 =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1135C7-3562-4F9D-B013-F6E67A57C8C9}"/>
              </a:ext>
            </a:extLst>
          </p:cNvPr>
          <p:cNvSpPr txBox="1"/>
          <p:nvPr/>
        </p:nvSpPr>
        <p:spPr>
          <a:xfrm>
            <a:off x="6144119" y="456665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856CA5-1222-49B9-8FC6-E096EA31B00C}"/>
              </a:ext>
            </a:extLst>
          </p:cNvPr>
          <p:cNvCxnSpPr/>
          <p:nvPr/>
        </p:nvCxnSpPr>
        <p:spPr>
          <a:xfrm>
            <a:off x="9389380" y="3776801"/>
            <a:ext cx="0" cy="164744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C90BDBF-C4C1-4DB4-B48A-BD04D1A191C5}"/>
              </a:ext>
            </a:extLst>
          </p:cNvPr>
          <p:cNvCxnSpPr/>
          <p:nvPr/>
        </p:nvCxnSpPr>
        <p:spPr>
          <a:xfrm>
            <a:off x="9961911" y="3785039"/>
            <a:ext cx="0" cy="16392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39CED11-89F9-459D-BCFE-6B16C15B1639}"/>
              </a:ext>
            </a:extLst>
          </p:cNvPr>
          <p:cNvCxnSpPr/>
          <p:nvPr/>
        </p:nvCxnSpPr>
        <p:spPr>
          <a:xfrm>
            <a:off x="9389380" y="377680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F9D70A-FB7B-42B3-8AC9-9D51ED1180D9}"/>
              </a:ext>
            </a:extLst>
          </p:cNvPr>
          <p:cNvCxnSpPr/>
          <p:nvPr/>
        </p:nvCxnSpPr>
        <p:spPr>
          <a:xfrm>
            <a:off x="9389380" y="544071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B14C41A-1351-4356-84B6-CF337112EEC1}"/>
              </a:ext>
            </a:extLst>
          </p:cNvPr>
          <p:cNvCxnSpPr/>
          <p:nvPr/>
        </p:nvCxnSpPr>
        <p:spPr>
          <a:xfrm>
            <a:off x="9764203" y="377268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F7BFECD-D134-4BB5-8839-0CA384CCB3BB}"/>
              </a:ext>
            </a:extLst>
          </p:cNvPr>
          <p:cNvCxnSpPr/>
          <p:nvPr/>
        </p:nvCxnSpPr>
        <p:spPr>
          <a:xfrm>
            <a:off x="9764203" y="543660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742C873-C244-4CCB-A60E-EB5966335351}"/>
              </a:ext>
            </a:extLst>
          </p:cNvPr>
          <p:cNvSpPr txBox="1"/>
          <p:nvPr/>
        </p:nvSpPr>
        <p:spPr>
          <a:xfrm>
            <a:off x="9555739" y="391122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AC7F416-62D2-4723-B4E1-66AE049F656A}"/>
              </a:ext>
            </a:extLst>
          </p:cNvPr>
          <p:cNvSpPr txBox="1"/>
          <p:nvPr/>
        </p:nvSpPr>
        <p:spPr>
          <a:xfrm>
            <a:off x="9560313" y="4948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1817FA-AB86-41D5-A784-4E0824960DC0}"/>
              </a:ext>
            </a:extLst>
          </p:cNvPr>
          <p:cNvSpPr txBox="1"/>
          <p:nvPr/>
        </p:nvSpPr>
        <p:spPr>
          <a:xfrm>
            <a:off x="9544974" y="444251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A66757-275B-461B-AD15-945346EC5478}"/>
              </a:ext>
            </a:extLst>
          </p:cNvPr>
          <p:cNvSpPr txBox="1"/>
          <p:nvPr/>
        </p:nvSpPr>
        <p:spPr>
          <a:xfrm>
            <a:off x="8482674" y="44345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8099666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65591B-0B98-4A14-81EE-3632B0356FC5}"/>
              </a:ext>
            </a:extLst>
          </p:cNvPr>
          <p:cNvSpPr txBox="1"/>
          <p:nvPr/>
        </p:nvSpPr>
        <p:spPr>
          <a:xfrm>
            <a:off x="838200" y="1422661"/>
            <a:ext cx="10003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models discussed so far are working fine usually – but there are some cases when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fail (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dangling nodes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clusters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hu-HU" sz="2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656EDF-65A2-46AF-9BC6-2411179D6CBD}"/>
              </a:ext>
            </a:extLst>
          </p:cNvPr>
          <p:cNvSpPr txBox="1"/>
          <p:nvPr/>
        </p:nvSpPr>
        <p:spPr>
          <a:xfrm>
            <a:off x="3388485" y="2630018"/>
            <a:ext cx="920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dangling nodes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the nodes with no outgoing edges (hyperlinks)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algorithms disucces so far are not going to work 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5747EF-F8DE-4D0A-B007-517C36DBA4D5}"/>
              </a:ext>
            </a:extLst>
          </p:cNvPr>
          <p:cNvSpPr/>
          <p:nvPr/>
        </p:nvSpPr>
        <p:spPr>
          <a:xfrm>
            <a:off x="2415692" y="3075719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FA31E3-A2D4-4871-8834-BA1B9D5A2A2A}"/>
              </a:ext>
            </a:extLst>
          </p:cNvPr>
          <p:cNvSpPr/>
          <p:nvPr/>
        </p:nvSpPr>
        <p:spPr>
          <a:xfrm>
            <a:off x="1359189" y="4081001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61956A-985D-4D14-9F2D-9AA3285D101C}"/>
              </a:ext>
            </a:extLst>
          </p:cNvPr>
          <p:cNvSpPr/>
          <p:nvPr/>
        </p:nvSpPr>
        <p:spPr>
          <a:xfrm>
            <a:off x="2415692" y="5124024"/>
            <a:ext cx="683741" cy="6837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142F1B-B35E-4524-BD49-B3A5213B05E2}"/>
              </a:ext>
            </a:extLst>
          </p:cNvPr>
          <p:cNvCxnSpPr>
            <a:stCxn id="24" idx="1"/>
            <a:endCxn id="21" idx="5"/>
          </p:cNvCxnSpPr>
          <p:nvPr/>
        </p:nvCxnSpPr>
        <p:spPr>
          <a:xfrm flipH="1" flipV="1">
            <a:off x="1942798" y="4664610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B061D0-75E1-4C1A-9A8F-529AA342DD93}"/>
              </a:ext>
            </a:extLst>
          </p:cNvPr>
          <p:cNvCxnSpPr>
            <a:stCxn id="20" idx="3"/>
            <a:endCxn id="21" idx="7"/>
          </p:cNvCxnSpPr>
          <p:nvPr/>
        </p:nvCxnSpPr>
        <p:spPr>
          <a:xfrm flipH="1">
            <a:off x="1942798" y="3659328"/>
            <a:ext cx="573026" cy="5218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D0BD69-8801-46CF-B61B-D98023DE4032}"/>
              </a:ext>
            </a:extLst>
          </p:cNvPr>
          <p:cNvCxnSpPr/>
          <p:nvPr/>
        </p:nvCxnSpPr>
        <p:spPr>
          <a:xfrm>
            <a:off x="6669967" y="3940398"/>
            <a:ext cx="0" cy="124785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563307-EB4E-4095-9EF4-E99E5C5378AE}"/>
              </a:ext>
            </a:extLst>
          </p:cNvPr>
          <p:cNvCxnSpPr/>
          <p:nvPr/>
        </p:nvCxnSpPr>
        <p:spPr>
          <a:xfrm>
            <a:off x="8115712" y="3948636"/>
            <a:ext cx="0" cy="122320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7E9C6A-8333-4F47-B046-4C4E23A28BC3}"/>
              </a:ext>
            </a:extLst>
          </p:cNvPr>
          <p:cNvCxnSpPr/>
          <p:nvPr/>
        </p:nvCxnSpPr>
        <p:spPr>
          <a:xfrm>
            <a:off x="6669967" y="394039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74800E-4420-43CC-8351-C4AA7AFD5720}"/>
              </a:ext>
            </a:extLst>
          </p:cNvPr>
          <p:cNvCxnSpPr/>
          <p:nvPr/>
        </p:nvCxnSpPr>
        <p:spPr>
          <a:xfrm>
            <a:off x="6669967" y="518825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A1497A-53BB-49B1-BDEF-DE526A6B9CCB}"/>
              </a:ext>
            </a:extLst>
          </p:cNvPr>
          <p:cNvCxnSpPr/>
          <p:nvPr/>
        </p:nvCxnSpPr>
        <p:spPr>
          <a:xfrm>
            <a:off x="7918004" y="393628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483BAE-53C3-4A9D-8F5F-AC325BB8C3B5}"/>
              </a:ext>
            </a:extLst>
          </p:cNvPr>
          <p:cNvCxnSpPr/>
          <p:nvPr/>
        </p:nvCxnSpPr>
        <p:spPr>
          <a:xfrm>
            <a:off x="7918004" y="518413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6E21293-83A3-4AF9-A69C-1A225C3B1CC0}"/>
              </a:ext>
            </a:extLst>
          </p:cNvPr>
          <p:cNvSpPr txBox="1"/>
          <p:nvPr/>
        </p:nvSpPr>
        <p:spPr>
          <a:xfrm>
            <a:off x="6832798" y="40561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189A4F-6945-49A3-91FB-417FC08F5EA2}"/>
              </a:ext>
            </a:extLst>
          </p:cNvPr>
          <p:cNvSpPr txBox="1"/>
          <p:nvPr/>
        </p:nvSpPr>
        <p:spPr>
          <a:xfrm>
            <a:off x="7254173" y="4051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9FB8B2-5D22-4208-9FAA-CF916C2CBA5D}"/>
              </a:ext>
            </a:extLst>
          </p:cNvPr>
          <p:cNvSpPr txBox="1"/>
          <p:nvPr/>
        </p:nvSpPr>
        <p:spPr>
          <a:xfrm>
            <a:off x="7663346" y="4051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E2F6A2-5F6C-4D24-B96B-5E070F92D706}"/>
              </a:ext>
            </a:extLst>
          </p:cNvPr>
          <p:cNvSpPr txBox="1"/>
          <p:nvPr/>
        </p:nvSpPr>
        <p:spPr>
          <a:xfrm>
            <a:off x="6832798" y="44335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A6BED3-A956-403E-9395-B8ADD77F28AE}"/>
              </a:ext>
            </a:extLst>
          </p:cNvPr>
          <p:cNvSpPr txBox="1"/>
          <p:nvPr/>
        </p:nvSpPr>
        <p:spPr>
          <a:xfrm>
            <a:off x="7254173" y="4429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CB026C-5E08-4174-872C-65B38F69F0CE}"/>
              </a:ext>
            </a:extLst>
          </p:cNvPr>
          <p:cNvSpPr txBox="1"/>
          <p:nvPr/>
        </p:nvSpPr>
        <p:spPr>
          <a:xfrm>
            <a:off x="7663346" y="4429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2B0630-4130-4BDD-9354-73577FFF9F71}"/>
              </a:ext>
            </a:extLst>
          </p:cNvPr>
          <p:cNvSpPr txBox="1"/>
          <p:nvPr/>
        </p:nvSpPr>
        <p:spPr>
          <a:xfrm>
            <a:off x="6832798" y="4806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F0DA82-AB5A-45B6-A0A0-30F25AE54D19}"/>
              </a:ext>
            </a:extLst>
          </p:cNvPr>
          <p:cNvSpPr txBox="1"/>
          <p:nvPr/>
        </p:nvSpPr>
        <p:spPr>
          <a:xfrm>
            <a:off x="7254173" y="4802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5C3748-9291-4796-B423-C836A7BF84A7}"/>
              </a:ext>
            </a:extLst>
          </p:cNvPr>
          <p:cNvSpPr txBox="1"/>
          <p:nvPr/>
        </p:nvSpPr>
        <p:spPr>
          <a:xfrm>
            <a:off x="7663346" y="4802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8A2114-A0E0-4A3E-A760-D1C98782A3D7}"/>
              </a:ext>
            </a:extLst>
          </p:cNvPr>
          <p:cNvCxnSpPr/>
          <p:nvPr/>
        </p:nvCxnSpPr>
        <p:spPr>
          <a:xfrm>
            <a:off x="8315939" y="3776801"/>
            <a:ext cx="0" cy="164744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7B644D0-808C-4535-900C-506EB3F322E3}"/>
              </a:ext>
            </a:extLst>
          </p:cNvPr>
          <p:cNvCxnSpPr/>
          <p:nvPr/>
        </p:nvCxnSpPr>
        <p:spPr>
          <a:xfrm>
            <a:off x="8888470" y="3785039"/>
            <a:ext cx="0" cy="16392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FE5EE2-1BDF-4EF3-9264-8DE00F46FEF8}"/>
              </a:ext>
            </a:extLst>
          </p:cNvPr>
          <p:cNvCxnSpPr/>
          <p:nvPr/>
        </p:nvCxnSpPr>
        <p:spPr>
          <a:xfrm>
            <a:off x="8315939" y="377680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1A6EA5-51DE-4AD2-990B-212F7D6649BA}"/>
              </a:ext>
            </a:extLst>
          </p:cNvPr>
          <p:cNvCxnSpPr/>
          <p:nvPr/>
        </p:nvCxnSpPr>
        <p:spPr>
          <a:xfrm>
            <a:off x="8315939" y="544071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B65B7A-E2D4-4E41-8294-55A9DF4F7848}"/>
              </a:ext>
            </a:extLst>
          </p:cNvPr>
          <p:cNvCxnSpPr/>
          <p:nvPr/>
        </p:nvCxnSpPr>
        <p:spPr>
          <a:xfrm>
            <a:off x="8690762" y="377268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7D4498-5D8C-4228-8836-4F50B90540FD}"/>
              </a:ext>
            </a:extLst>
          </p:cNvPr>
          <p:cNvCxnSpPr/>
          <p:nvPr/>
        </p:nvCxnSpPr>
        <p:spPr>
          <a:xfrm>
            <a:off x="8690762" y="543660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6C49CAD-BA45-4C70-BB7A-F27ACAA0ACD7}"/>
              </a:ext>
            </a:extLst>
          </p:cNvPr>
          <p:cNvSpPr txBox="1"/>
          <p:nvPr/>
        </p:nvSpPr>
        <p:spPr>
          <a:xfrm>
            <a:off x="8482757" y="3949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1B165B-ED00-4F47-9BAB-0664B7CA4120}"/>
                  </a:ext>
                </a:extLst>
              </p:cNvPr>
              <p:cNvSpPr txBox="1"/>
              <p:nvPr/>
            </p:nvSpPr>
            <p:spPr>
              <a:xfrm>
                <a:off x="8445615" y="4863662"/>
                <a:ext cx="332142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hu-HU" sz="1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u-H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1B165B-ED00-4F47-9BAB-0664B7CA4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615" y="4863662"/>
                <a:ext cx="332142" cy="49705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4BE5192B-550B-4E1B-8080-DBB05FAE6B2C}"/>
              </a:ext>
            </a:extLst>
          </p:cNvPr>
          <p:cNvSpPr txBox="1"/>
          <p:nvPr/>
        </p:nvSpPr>
        <p:spPr>
          <a:xfrm>
            <a:off x="6005594" y="4410792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                                                 =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1135C7-3562-4F9D-B013-F6E67A57C8C9}"/>
              </a:ext>
            </a:extLst>
          </p:cNvPr>
          <p:cNvSpPr txBox="1"/>
          <p:nvPr/>
        </p:nvSpPr>
        <p:spPr>
          <a:xfrm>
            <a:off x="6144119" y="456665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856CA5-1222-49B9-8FC6-E096EA31B00C}"/>
              </a:ext>
            </a:extLst>
          </p:cNvPr>
          <p:cNvCxnSpPr/>
          <p:nvPr/>
        </p:nvCxnSpPr>
        <p:spPr>
          <a:xfrm>
            <a:off x="9389380" y="3776801"/>
            <a:ext cx="0" cy="164744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C90BDBF-C4C1-4DB4-B48A-BD04D1A191C5}"/>
              </a:ext>
            </a:extLst>
          </p:cNvPr>
          <p:cNvCxnSpPr/>
          <p:nvPr/>
        </p:nvCxnSpPr>
        <p:spPr>
          <a:xfrm>
            <a:off x="9961911" y="3785039"/>
            <a:ext cx="0" cy="16392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39CED11-89F9-459D-BCFE-6B16C15B1639}"/>
              </a:ext>
            </a:extLst>
          </p:cNvPr>
          <p:cNvCxnSpPr/>
          <p:nvPr/>
        </p:nvCxnSpPr>
        <p:spPr>
          <a:xfrm>
            <a:off x="9389380" y="377680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F9D70A-FB7B-42B3-8AC9-9D51ED1180D9}"/>
              </a:ext>
            </a:extLst>
          </p:cNvPr>
          <p:cNvCxnSpPr/>
          <p:nvPr/>
        </p:nvCxnSpPr>
        <p:spPr>
          <a:xfrm>
            <a:off x="9389380" y="544071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B14C41A-1351-4356-84B6-CF337112EEC1}"/>
              </a:ext>
            </a:extLst>
          </p:cNvPr>
          <p:cNvCxnSpPr/>
          <p:nvPr/>
        </p:nvCxnSpPr>
        <p:spPr>
          <a:xfrm>
            <a:off x="9764203" y="377268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F7BFECD-D134-4BB5-8839-0CA384CCB3BB}"/>
              </a:ext>
            </a:extLst>
          </p:cNvPr>
          <p:cNvCxnSpPr/>
          <p:nvPr/>
        </p:nvCxnSpPr>
        <p:spPr>
          <a:xfrm>
            <a:off x="9764203" y="543660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742C873-C244-4CCB-A60E-EB5966335351}"/>
              </a:ext>
            </a:extLst>
          </p:cNvPr>
          <p:cNvSpPr txBox="1"/>
          <p:nvPr/>
        </p:nvSpPr>
        <p:spPr>
          <a:xfrm>
            <a:off x="9555739" y="391122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AC7F416-62D2-4723-B4E1-66AE049F656A}"/>
              </a:ext>
            </a:extLst>
          </p:cNvPr>
          <p:cNvSpPr txBox="1"/>
          <p:nvPr/>
        </p:nvSpPr>
        <p:spPr>
          <a:xfrm>
            <a:off x="9560313" y="4948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1817FA-AB86-41D5-A784-4E0824960DC0}"/>
              </a:ext>
            </a:extLst>
          </p:cNvPr>
          <p:cNvSpPr txBox="1"/>
          <p:nvPr/>
        </p:nvSpPr>
        <p:spPr>
          <a:xfrm>
            <a:off x="9544974" y="444251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A66757-275B-461B-AD15-945346EC5478}"/>
              </a:ext>
            </a:extLst>
          </p:cNvPr>
          <p:cNvSpPr txBox="1"/>
          <p:nvPr/>
        </p:nvSpPr>
        <p:spPr>
          <a:xfrm>
            <a:off x="8482674" y="44345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EEF1C5-FF4C-40D9-8D9B-4F9C9316125B}"/>
              </a:ext>
            </a:extLst>
          </p:cNvPr>
          <p:cNvSpPr/>
          <p:nvPr/>
        </p:nvSpPr>
        <p:spPr>
          <a:xfrm rot="19611156">
            <a:off x="7087344" y="4346365"/>
            <a:ext cx="2351366" cy="647671"/>
          </a:xfrm>
          <a:prstGeom prst="round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39865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65591B-0B98-4A14-81EE-3632B0356FC5}"/>
              </a:ext>
            </a:extLst>
          </p:cNvPr>
          <p:cNvSpPr txBox="1"/>
          <p:nvPr/>
        </p:nvSpPr>
        <p:spPr>
          <a:xfrm>
            <a:off x="838200" y="1422661"/>
            <a:ext cx="10003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models discussed so far are working fine usually – but there are some cases when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fail (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dangling nodes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clusters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hu-HU" sz="2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656EDF-65A2-46AF-9BC6-2411179D6CBD}"/>
              </a:ext>
            </a:extLst>
          </p:cNvPr>
          <p:cNvSpPr txBox="1"/>
          <p:nvPr/>
        </p:nvSpPr>
        <p:spPr>
          <a:xfrm>
            <a:off x="3388485" y="2630018"/>
            <a:ext cx="92029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may be several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components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(clusters)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underlying world wide web (WWW) and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dirty="0">
                <a:solidFill>
                  <a:srgbClr val="FF9999"/>
                </a:solidFill>
              </a:rPr>
              <a:t>THE MODELS DISCUSSED SO FAR CAN </a:t>
            </a:r>
          </a:p>
          <a:p>
            <a:pPr algn="ctr"/>
            <a:r>
              <a:rPr lang="hu-HU" sz="2400" b="1" dirty="0">
                <a:solidFill>
                  <a:srgbClr val="FF9999"/>
                </a:solidFill>
              </a:rPr>
              <a:t>NOT HANDLE THESE SITUATIONS !!!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8092DA-1E7B-4A3C-83B7-993BE5AE30F7}"/>
              </a:ext>
            </a:extLst>
          </p:cNvPr>
          <p:cNvSpPr/>
          <p:nvPr/>
        </p:nvSpPr>
        <p:spPr>
          <a:xfrm>
            <a:off x="2194563" y="3128952"/>
            <a:ext cx="683741" cy="68374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2BC7773-3475-409D-AD42-38CB97A6E09C}"/>
              </a:ext>
            </a:extLst>
          </p:cNvPr>
          <p:cNvSpPr/>
          <p:nvPr/>
        </p:nvSpPr>
        <p:spPr>
          <a:xfrm>
            <a:off x="1138060" y="4134234"/>
            <a:ext cx="683741" cy="68374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2F6E0F0-FC9B-4FD5-8453-B8035CA746B4}"/>
              </a:ext>
            </a:extLst>
          </p:cNvPr>
          <p:cNvSpPr/>
          <p:nvPr/>
        </p:nvSpPr>
        <p:spPr>
          <a:xfrm>
            <a:off x="2194563" y="5177257"/>
            <a:ext cx="683741" cy="68374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991B2D9-981F-454D-A0D6-826277426B48}"/>
              </a:ext>
            </a:extLst>
          </p:cNvPr>
          <p:cNvCxnSpPr>
            <a:stCxn id="82" idx="1"/>
            <a:endCxn id="81" idx="5"/>
          </p:cNvCxnSpPr>
          <p:nvPr/>
        </p:nvCxnSpPr>
        <p:spPr>
          <a:xfrm flipH="1" flipV="1">
            <a:off x="1721669" y="4717843"/>
            <a:ext cx="573026" cy="55954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82E32DE-98D6-4EFA-9083-D0A9D34924BC}"/>
              </a:ext>
            </a:extLst>
          </p:cNvPr>
          <p:cNvCxnSpPr>
            <a:stCxn id="67" idx="3"/>
            <a:endCxn id="81" idx="7"/>
          </p:cNvCxnSpPr>
          <p:nvPr/>
        </p:nvCxnSpPr>
        <p:spPr>
          <a:xfrm flipH="1">
            <a:off x="1721669" y="3712561"/>
            <a:ext cx="573026" cy="5218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4FC3132-18E5-48BE-8857-199E52846429}"/>
              </a:ext>
            </a:extLst>
          </p:cNvPr>
          <p:cNvCxnSpPr>
            <a:stCxn id="82" idx="0"/>
            <a:endCxn id="67" idx="4"/>
          </p:cNvCxnSpPr>
          <p:nvPr/>
        </p:nvCxnSpPr>
        <p:spPr>
          <a:xfrm flipV="1">
            <a:off x="2536434" y="3812693"/>
            <a:ext cx="0" cy="136456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00342D-D9C3-4908-8AEB-49168671D84F}"/>
              </a:ext>
            </a:extLst>
          </p:cNvPr>
          <p:cNvCxnSpPr>
            <a:stCxn id="67" idx="4"/>
            <a:endCxn id="82" idx="0"/>
          </p:cNvCxnSpPr>
          <p:nvPr/>
        </p:nvCxnSpPr>
        <p:spPr>
          <a:xfrm>
            <a:off x="2536434" y="3812693"/>
            <a:ext cx="0" cy="136456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7244624E-0BA2-4332-8526-A3CC8EC451C7}"/>
              </a:ext>
            </a:extLst>
          </p:cNvPr>
          <p:cNvSpPr/>
          <p:nvPr/>
        </p:nvSpPr>
        <p:spPr>
          <a:xfrm>
            <a:off x="3870963" y="3537162"/>
            <a:ext cx="683741" cy="6837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D732298-6197-479A-A9EF-9A19FD752C10}"/>
              </a:ext>
            </a:extLst>
          </p:cNvPr>
          <p:cNvSpPr/>
          <p:nvPr/>
        </p:nvSpPr>
        <p:spPr>
          <a:xfrm>
            <a:off x="3870963" y="4812569"/>
            <a:ext cx="683741" cy="6837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7A5E12-0E7B-4351-92D8-B32A4603CEBA}"/>
              </a:ext>
            </a:extLst>
          </p:cNvPr>
          <p:cNvCxnSpPr>
            <a:stCxn id="87" idx="4"/>
            <a:endCxn id="88" idx="0"/>
          </p:cNvCxnSpPr>
          <p:nvPr/>
        </p:nvCxnSpPr>
        <p:spPr>
          <a:xfrm>
            <a:off x="4212834" y="4220903"/>
            <a:ext cx="0" cy="59166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AF14786-15F2-487A-92F8-E2EE579D9AC3}"/>
              </a:ext>
            </a:extLst>
          </p:cNvPr>
          <p:cNvCxnSpPr>
            <a:stCxn id="88" idx="0"/>
            <a:endCxn id="87" idx="4"/>
          </p:cNvCxnSpPr>
          <p:nvPr/>
        </p:nvCxnSpPr>
        <p:spPr>
          <a:xfrm flipV="1">
            <a:off x="4212834" y="4220903"/>
            <a:ext cx="0" cy="59166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2297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65591B-0B98-4A14-81EE-3632B0356FC5}"/>
              </a:ext>
            </a:extLst>
          </p:cNvPr>
          <p:cNvSpPr txBox="1"/>
          <p:nvPr/>
        </p:nvSpPr>
        <p:spPr>
          <a:xfrm>
            <a:off x="838200" y="1422661"/>
            <a:ext cx="10516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damping factor in the range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[0,1]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solve all the problems we have discussed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previous lectures (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dangling nodes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clusters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hu-HU" sz="2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B65FCA-E29C-4385-B661-D9BA7D714EE1}"/>
              </a:ext>
            </a:extLst>
          </p:cNvPr>
          <p:cNvSpPr/>
          <p:nvPr/>
        </p:nvSpPr>
        <p:spPr>
          <a:xfrm>
            <a:off x="4534972" y="2687208"/>
            <a:ext cx="3122056" cy="95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  =  (1-d) A  +  d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8FA42-485D-4E93-9BE0-FB478FE28F83}"/>
              </a:ext>
            </a:extLst>
          </p:cNvPr>
          <p:cNvSpPr txBox="1"/>
          <p:nvPr/>
        </p:nvSpPr>
        <p:spPr>
          <a:xfrm>
            <a:off x="2969741" y="4094099"/>
            <a:ext cx="6252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M: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PageRank matrix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Google-matrix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d: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damping factor usually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0.15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A: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 matrix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B: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identity matrix (items are all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F6993C-95A6-43B3-9059-E8DE3EB7A136}"/>
              </a:ext>
            </a:extLst>
          </p:cNvPr>
          <p:cNvCxnSpPr/>
          <p:nvPr/>
        </p:nvCxnSpPr>
        <p:spPr>
          <a:xfrm>
            <a:off x="8875676" y="5237155"/>
            <a:ext cx="0" cy="124785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856A27-DC4E-4749-8A9B-979DE63474B1}"/>
              </a:ext>
            </a:extLst>
          </p:cNvPr>
          <p:cNvCxnSpPr/>
          <p:nvPr/>
        </p:nvCxnSpPr>
        <p:spPr>
          <a:xfrm>
            <a:off x="10321421" y="5245393"/>
            <a:ext cx="0" cy="122320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B373FC-FFBA-45AD-A76F-5926FBDA734B}"/>
              </a:ext>
            </a:extLst>
          </p:cNvPr>
          <p:cNvCxnSpPr/>
          <p:nvPr/>
        </p:nvCxnSpPr>
        <p:spPr>
          <a:xfrm>
            <a:off x="8875676" y="523715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D185DC-C1CB-46A2-82A3-1BDA34031197}"/>
              </a:ext>
            </a:extLst>
          </p:cNvPr>
          <p:cNvCxnSpPr/>
          <p:nvPr/>
        </p:nvCxnSpPr>
        <p:spPr>
          <a:xfrm>
            <a:off x="8875676" y="648500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7A855F-A6A6-4BAB-99C8-93ACC5053E7F}"/>
              </a:ext>
            </a:extLst>
          </p:cNvPr>
          <p:cNvCxnSpPr/>
          <p:nvPr/>
        </p:nvCxnSpPr>
        <p:spPr>
          <a:xfrm>
            <a:off x="10123713" y="523303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E88AC8-D0AE-413D-A849-814704E28D04}"/>
              </a:ext>
            </a:extLst>
          </p:cNvPr>
          <p:cNvCxnSpPr/>
          <p:nvPr/>
        </p:nvCxnSpPr>
        <p:spPr>
          <a:xfrm>
            <a:off x="10123713" y="648088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2162AE-167A-492F-9838-864F9E8F609A}"/>
              </a:ext>
            </a:extLst>
          </p:cNvPr>
          <p:cNvSpPr txBox="1"/>
          <p:nvPr/>
        </p:nvSpPr>
        <p:spPr>
          <a:xfrm>
            <a:off x="9038507" y="53529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4108C6-1EBB-4316-B68B-3CA67D7A7AF4}"/>
              </a:ext>
            </a:extLst>
          </p:cNvPr>
          <p:cNvSpPr txBox="1"/>
          <p:nvPr/>
        </p:nvSpPr>
        <p:spPr>
          <a:xfrm>
            <a:off x="9459882" y="5348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06A92F-ED2B-4D3E-8CC6-28C5B47C4028}"/>
              </a:ext>
            </a:extLst>
          </p:cNvPr>
          <p:cNvSpPr txBox="1"/>
          <p:nvPr/>
        </p:nvSpPr>
        <p:spPr>
          <a:xfrm>
            <a:off x="9869055" y="5348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6E75A8-60F0-4F9A-AC82-621A0ECC59AB}"/>
              </a:ext>
            </a:extLst>
          </p:cNvPr>
          <p:cNvSpPr txBox="1"/>
          <p:nvPr/>
        </p:nvSpPr>
        <p:spPr>
          <a:xfrm>
            <a:off x="9038507" y="57302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9CBD14-8B65-45D9-88A2-B1483F5CF5A8}"/>
              </a:ext>
            </a:extLst>
          </p:cNvPr>
          <p:cNvSpPr txBox="1"/>
          <p:nvPr/>
        </p:nvSpPr>
        <p:spPr>
          <a:xfrm>
            <a:off x="9459882" y="5725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9B596F-EE16-4D90-B29E-08A73E8D5E18}"/>
              </a:ext>
            </a:extLst>
          </p:cNvPr>
          <p:cNvSpPr txBox="1"/>
          <p:nvPr/>
        </p:nvSpPr>
        <p:spPr>
          <a:xfrm>
            <a:off x="9869055" y="5725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641ACB-9A83-414A-8BF0-F8AAD415E4D0}"/>
              </a:ext>
            </a:extLst>
          </p:cNvPr>
          <p:cNvSpPr txBox="1"/>
          <p:nvPr/>
        </p:nvSpPr>
        <p:spPr>
          <a:xfrm>
            <a:off x="9038507" y="6103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696ECE-5ABB-4526-8390-D176F6E3B0B5}"/>
              </a:ext>
            </a:extLst>
          </p:cNvPr>
          <p:cNvSpPr txBox="1"/>
          <p:nvPr/>
        </p:nvSpPr>
        <p:spPr>
          <a:xfrm>
            <a:off x="9459882" y="6099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936AE3-3C62-467D-B706-BB6BBAD53C1E}"/>
              </a:ext>
            </a:extLst>
          </p:cNvPr>
          <p:cNvSpPr txBox="1"/>
          <p:nvPr/>
        </p:nvSpPr>
        <p:spPr>
          <a:xfrm>
            <a:off x="9869055" y="6099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A08095-9AC6-468C-8D2D-05AAFF437140}"/>
                  </a:ext>
                </a:extLst>
              </p:cNvPr>
              <p:cNvSpPr txBox="1"/>
              <p:nvPr/>
            </p:nvSpPr>
            <p:spPr>
              <a:xfrm>
                <a:off x="8438192" y="5596773"/>
                <a:ext cx="39145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A08095-9AC6-468C-8D2D-05AAFF437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192" y="5596773"/>
                <a:ext cx="391453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97107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65591B-0B98-4A14-81EE-3632B0356FC5}"/>
              </a:ext>
            </a:extLst>
          </p:cNvPr>
          <p:cNvSpPr txBox="1"/>
          <p:nvPr/>
        </p:nvSpPr>
        <p:spPr>
          <a:xfrm>
            <a:off x="838200" y="1422661"/>
            <a:ext cx="10516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damping factor in the range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[0,1]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solve all the problems we have discussed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previous lectures (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dangling nodes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clusters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hu-HU" sz="2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B65FCA-E29C-4385-B661-D9BA7D714EE1}"/>
              </a:ext>
            </a:extLst>
          </p:cNvPr>
          <p:cNvSpPr/>
          <p:nvPr/>
        </p:nvSpPr>
        <p:spPr>
          <a:xfrm>
            <a:off x="4126766" y="3896304"/>
            <a:ext cx="3938468" cy="95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     =     (1-d)  A       +       d  B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809063F-02ED-4671-BA7F-6BE5362A1E50}"/>
              </a:ext>
            </a:extLst>
          </p:cNvPr>
          <p:cNvSpPr/>
          <p:nvPr/>
        </p:nvSpPr>
        <p:spPr>
          <a:xfrm rot="5400000">
            <a:off x="5786120" y="4881880"/>
            <a:ext cx="233680" cy="497840"/>
          </a:xfrm>
          <a:prstGeom prst="rightBrac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F51E10A2-385D-4D87-A40F-36BF5175D12D}"/>
              </a:ext>
            </a:extLst>
          </p:cNvPr>
          <p:cNvSpPr/>
          <p:nvPr/>
        </p:nvSpPr>
        <p:spPr>
          <a:xfrm rot="16200000">
            <a:off x="7137400" y="3368040"/>
            <a:ext cx="233680" cy="497840"/>
          </a:xfrm>
          <a:prstGeom prst="rightBrac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1B102F-1B47-4361-B215-5111FD7DB902}"/>
              </a:ext>
            </a:extLst>
          </p:cNvPr>
          <p:cNvSpPr txBox="1"/>
          <p:nvPr/>
        </p:nvSpPr>
        <p:spPr>
          <a:xfrm>
            <a:off x="3710548" y="5373654"/>
            <a:ext cx="4384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time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(1-d)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surfer will follow links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page – it will visit one of the neighbors of the actual page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9332F3-BFFC-46DE-8524-E1DB8E81C575}"/>
              </a:ext>
            </a:extLst>
          </p:cNvPr>
          <p:cNvSpPr txBox="1"/>
          <p:nvPr/>
        </p:nvSpPr>
        <p:spPr>
          <a:xfrm>
            <a:off x="4278781" y="2428363"/>
            <a:ext cx="5950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with little probability the surfer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leave the actual page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navigate to another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(random) one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„teleportation”</a:t>
            </a:r>
          </a:p>
        </p:txBody>
      </p:sp>
    </p:spTree>
    <p:extLst>
      <p:ext uri="{BB962C8B-B14F-4D97-AF65-F5344CB8AC3E}">
        <p14:creationId xmlns:p14="http://schemas.microsoft.com/office/powerpoint/2010/main" val="87427424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0BE4D-12EF-4195-8899-4DAA9D2AAA64}"/>
              </a:ext>
            </a:extLst>
          </p:cNvPr>
          <p:cNvSpPr txBox="1"/>
          <p:nvPr/>
        </p:nvSpPr>
        <p:spPr>
          <a:xfrm>
            <a:off x="838200" y="1412890"/>
            <a:ext cx="93525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a given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matrix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positive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column stochastic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matrix: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the largest eigenvalue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an eigenvalue with multiplicity one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for the eigenvalue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there exists a unique eigenvector with the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sum of its entries equal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01B96-C1DA-4FEB-82BD-E7AC1D5D066C}"/>
              </a:ext>
            </a:extLst>
          </p:cNvPr>
          <p:cNvSpPr txBox="1"/>
          <p:nvPr/>
        </p:nvSpPr>
        <p:spPr>
          <a:xfrm>
            <a:off x="2052869" y="16121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771C80-933D-4A2F-8E84-5154BE765BEE}"/>
              </a:ext>
            </a:extLst>
          </p:cNvPr>
          <p:cNvSpPr txBox="1"/>
          <p:nvPr/>
        </p:nvSpPr>
        <p:spPr>
          <a:xfrm>
            <a:off x="3285423" y="4869680"/>
            <a:ext cx="5621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SUM OF ALL PAGES’ PAGERANK IS 1 !!!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DDBA9E-412A-46BC-B923-0F4EBC0772EB}"/>
              </a:ext>
            </a:extLst>
          </p:cNvPr>
          <p:cNvSpPr txBox="1"/>
          <p:nvPr/>
        </p:nvSpPr>
        <p:spPr>
          <a:xfrm>
            <a:off x="4214331" y="5401746"/>
            <a:ext cx="3763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„Perron-Frobenius theorem”</a:t>
            </a:r>
          </a:p>
        </p:txBody>
      </p:sp>
    </p:spTree>
    <p:extLst>
      <p:ext uri="{BB962C8B-B14F-4D97-AF65-F5344CB8AC3E}">
        <p14:creationId xmlns:p14="http://schemas.microsoft.com/office/powerpoint/2010/main" val="115527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31234"/>
            <a:ext cx="962257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>
                <a:solidFill>
                  <a:schemeClr val="bg1">
                    <a:lumMod val="95000"/>
                  </a:schemeClr>
                </a:solidFill>
              </a:rPr>
              <a:t>1.) Java</a:t>
            </a:r>
            <a:r>
              <a:rPr lang="hu-HU" sz="2200" dirty="0">
                <a:solidFill>
                  <a:schemeClr val="bg1">
                    <a:lumMod val="95000"/>
                  </a:schemeClr>
                </a:solidFill>
              </a:rPr>
              <a:t> is </a:t>
            </a:r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one of the most popular </a:t>
            </a:r>
            <a:r>
              <a:rPr lang="hu-HU" sz="2200" dirty="0">
                <a:solidFill>
                  <a:schemeClr val="bg1">
                    <a:lumMod val="95000"/>
                  </a:schemeClr>
                </a:solidFill>
              </a:rPr>
              <a:t>object oriented</a:t>
            </a:r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 programming languages</a:t>
            </a:r>
            <a:endParaRPr lang="hu-HU" sz="2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hu-HU" sz="2200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en-GB" sz="2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hu-HU" sz="2200" dirty="0">
                <a:solidFill>
                  <a:schemeClr val="bg1">
                    <a:lumMod val="95000"/>
                  </a:schemeClr>
                </a:solidFill>
              </a:rPr>
              <a:t>Why is it important? Because </a:t>
            </a:r>
            <a:r>
              <a:rPr lang="hu-HU" sz="2200" b="1" dirty="0">
                <a:solidFill>
                  <a:schemeClr val="bg1">
                    <a:lumMod val="95000"/>
                  </a:schemeClr>
                </a:solidFill>
              </a:rPr>
              <a:t>80%</a:t>
            </a:r>
            <a:r>
              <a:rPr lang="hu-HU" sz="2200" dirty="0">
                <a:solidFill>
                  <a:schemeClr val="bg1">
                    <a:lumMod val="95000"/>
                  </a:schemeClr>
                </a:solidFill>
              </a:rPr>
              <a:t> of the code development</a:t>
            </a:r>
          </a:p>
          <a:p>
            <a:r>
              <a:rPr lang="hu-HU" sz="2200" dirty="0">
                <a:solidFill>
                  <a:schemeClr val="bg1">
                    <a:lumMod val="95000"/>
                  </a:schemeClr>
                </a:solidFill>
              </a:rPr>
              <a:t>		is spent </a:t>
            </a:r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on</a:t>
            </a:r>
            <a:r>
              <a:rPr lang="hu-HU" sz="2200" dirty="0">
                <a:solidFill>
                  <a:schemeClr val="bg1">
                    <a:lumMod val="95000"/>
                  </a:schemeClr>
                </a:solidFill>
              </a:rPr>
              <a:t> maintenance</a:t>
            </a:r>
            <a:r>
              <a:rPr lang="en-GB" sz="22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hu-HU" sz="22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it is far more convenient to modify</a:t>
            </a:r>
          </a:p>
          <a:p>
            <a:r>
              <a:rPr lang="hu-HU" sz="22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		object orinted </a:t>
            </a:r>
            <a:r>
              <a:rPr lang="hu-HU" sz="22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Java</a:t>
            </a:r>
            <a:r>
              <a:rPr lang="hu-HU" sz="22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code than </a:t>
            </a:r>
            <a:r>
              <a:rPr lang="hu-HU" sz="22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hu-HU" sz="22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code</a:t>
            </a:r>
          </a:p>
          <a:p>
            <a:endParaRPr lang="hu-HU" sz="22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2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2.) i</a:t>
            </a:r>
            <a:r>
              <a:rPr lang="hu-HU" sz="22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f we implement the same problem with the same approach in </a:t>
            </a:r>
            <a:r>
              <a:rPr lang="hu-HU" sz="22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C </a:t>
            </a:r>
            <a:r>
              <a:rPr lang="hu-HU" sz="22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then of course</a:t>
            </a:r>
          </a:p>
          <a:p>
            <a:r>
              <a:rPr lang="hu-HU" sz="22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2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hu-HU" sz="22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will be faster  (</a:t>
            </a:r>
            <a:r>
              <a:rPr lang="hu-HU" sz="22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10x</a:t>
            </a:r>
            <a:r>
              <a:rPr lang="hu-HU" sz="22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faster approximately)</a:t>
            </a:r>
          </a:p>
          <a:p>
            <a:r>
              <a:rPr lang="hu-HU" sz="22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	</a:t>
            </a:r>
          </a:p>
          <a:p>
            <a:r>
              <a:rPr lang="hu-HU" sz="22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		</a:t>
            </a:r>
            <a:endParaRPr lang="hu-HU" sz="2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2E29CD-2113-4DC0-9B96-85EB35396078}"/>
              </a:ext>
            </a:extLst>
          </p:cNvPr>
          <p:cNvSpPr/>
          <p:nvPr/>
        </p:nvSpPr>
        <p:spPr>
          <a:xfrm>
            <a:off x="1414780" y="2444588"/>
            <a:ext cx="9362440" cy="27821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rgbClr val="FF9999"/>
                </a:solidFill>
                <a:sym typeface="Wingdings" panose="05000000000000000000" pitchFamily="2" charset="2"/>
              </a:rPr>
              <a:t>BUT THIS IS NOT ALWAYS TRUE !!!</a:t>
            </a:r>
            <a:endParaRPr lang="hu-HU" sz="2800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object oriented code is quite efficien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 especially when it comes to complex algorithms – good object oriented implementation may outperform 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code</a:t>
            </a:r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0429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  <a:endParaRPr lang="en-GB" b="1" dirty="0">
              <a:solidFill>
                <a:srgbClr val="FF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4900EF-A5CF-4FFC-8DED-1D2B0034E2F4}"/>
                  </a:ext>
                </a:extLst>
              </p:cNvPr>
              <p:cNvSpPr txBox="1"/>
              <p:nvPr/>
            </p:nvSpPr>
            <p:spPr>
              <a:xfrm>
                <a:off x="838200" y="1404615"/>
                <a:ext cx="8696420" cy="2101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If we have a matrix </a:t>
                </a:r>
                <a:r>
                  <a:rPr lang="hu-HU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</a:t>
                </a:r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 positive</a:t>
                </a:r>
                <a:r>
                  <a: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 and </a:t>
                </a:r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column stochastic matrix</a:t>
                </a:r>
              </a:p>
              <a:p>
                <a:endParaRPr lang="hu-HU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hu-HU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	</a:t>
                </a:r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We have </a:t>
                </a:r>
                <a:r>
                  <a:rPr lang="hu-HU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w </a:t>
                </a:r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which is the eigenvector corresponding to the</a:t>
                </a:r>
              </a:p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	     eigenvalue </a:t>
                </a:r>
                <a:r>
                  <a:rPr lang="hu-HU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1 </a:t>
                </a:r>
                <a:r>
                  <a:rPr lang="en-GB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GB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and </a:t>
                </a:r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we have </a:t>
                </a:r>
                <a:r>
                  <a:rPr lang="hu-HU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v </a:t>
                </a:r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which is the initial vector with</a:t>
                </a:r>
              </a:p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Wingdings" panose="05000000000000000000" pitchFamily="2" charset="2"/>
                  </a:rPr>
                  <a:t>		all entries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𝐧</m:t>
                        </m:r>
                      </m:den>
                    </m:f>
                  </m:oMath>
                </a14:m>
                <a:endParaRPr lang="hu-HU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4900EF-A5CF-4FFC-8DED-1D2B0034E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04615"/>
                <a:ext cx="8696420" cy="2101409"/>
              </a:xfrm>
              <a:prstGeom prst="rect">
                <a:avLst/>
              </a:prstGeom>
              <a:blipFill>
                <a:blip r:embed="rId2"/>
                <a:stretch>
                  <a:fillRect l="-1122" t="-2319" r="-771" b="-20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28BDDA6-8CDC-4E4A-A556-72C84FB835F9}"/>
              </a:ext>
            </a:extLst>
          </p:cNvPr>
          <p:cNvSpPr txBox="1"/>
          <p:nvPr/>
        </p:nvSpPr>
        <p:spPr>
          <a:xfrm>
            <a:off x="3316417" y="16033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8DB409-3DFF-4844-A5F0-E32F6621CADB}"/>
              </a:ext>
            </a:extLst>
          </p:cNvPr>
          <p:cNvSpPr txBox="1"/>
          <p:nvPr/>
        </p:nvSpPr>
        <p:spPr>
          <a:xfrm>
            <a:off x="3499023" y="4454692"/>
            <a:ext cx="519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„power method convergence theorem”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57B91-9A0F-4FDC-8C0D-E768795AED1E}"/>
              </a:ext>
            </a:extLst>
          </p:cNvPr>
          <p:cNvSpPr txBox="1"/>
          <p:nvPr/>
        </p:nvSpPr>
        <p:spPr>
          <a:xfrm>
            <a:off x="2279823" y="3746294"/>
            <a:ext cx="740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in this case the sequence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v, M v ... M  v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converges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8BA40-EA4E-4521-B9D0-A1830138684B}"/>
              </a:ext>
            </a:extLst>
          </p:cNvPr>
          <p:cNvSpPr txBox="1"/>
          <p:nvPr/>
        </p:nvSpPr>
        <p:spPr>
          <a:xfrm>
            <a:off x="7220960" y="3690174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95626721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  <a:endParaRPr lang="en-GB" b="1" dirty="0">
              <a:solidFill>
                <a:srgbClr val="FF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4900EF-A5CF-4FFC-8DED-1D2B0034E2F4}"/>
                  </a:ext>
                </a:extLst>
              </p:cNvPr>
              <p:cNvSpPr txBox="1"/>
              <p:nvPr/>
            </p:nvSpPr>
            <p:spPr>
              <a:xfrm>
                <a:off x="838200" y="1404615"/>
                <a:ext cx="8696420" cy="2101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dirty="0">
                    <a:solidFill>
                      <a:schemeClr val="bg1">
                        <a:lumMod val="95000"/>
                      </a:schemeClr>
                    </a:solidFill>
                  </a:rPr>
                  <a:t>If we have a matrix </a:t>
                </a:r>
                <a:r>
                  <a:rPr lang="hu-HU" sz="2400" b="1" dirty="0">
                    <a:solidFill>
                      <a:schemeClr val="bg1">
                        <a:lumMod val="95000"/>
                      </a:schemeClr>
                    </a:solidFill>
                  </a:rPr>
                  <a:t>M</a:t>
                </a:r>
                <a:r>
                  <a:rPr lang="hu-HU" sz="2400" dirty="0">
                    <a:solidFill>
                      <a:schemeClr val="bg1">
                        <a:lumMod val="95000"/>
                      </a:schemeClr>
                    </a:solidFill>
                    <a:sym typeface="Wingdings" panose="05000000000000000000" pitchFamily="2" charset="2"/>
                  </a:rPr>
                  <a:t> positive</a:t>
                </a:r>
                <a:r>
                  <a:rPr lang="en-GB" sz="2400" dirty="0">
                    <a:solidFill>
                      <a:schemeClr val="bg1">
                        <a:lumMod val="95000"/>
                      </a:schemeClr>
                    </a:solidFill>
                    <a:sym typeface="Wingdings" panose="05000000000000000000" pitchFamily="2" charset="2"/>
                  </a:rPr>
                  <a:t> and </a:t>
                </a:r>
                <a:r>
                  <a:rPr lang="hu-HU" sz="2400" dirty="0">
                    <a:solidFill>
                      <a:schemeClr val="bg1">
                        <a:lumMod val="95000"/>
                      </a:schemeClr>
                    </a:solidFill>
                    <a:sym typeface="Wingdings" panose="05000000000000000000" pitchFamily="2" charset="2"/>
                  </a:rPr>
                  <a:t>column stochastic matrix</a:t>
                </a:r>
              </a:p>
              <a:p>
                <a:endParaRPr lang="hu-HU" sz="2400" b="1" dirty="0">
                  <a:solidFill>
                    <a:schemeClr val="bg1">
                      <a:lumMod val="9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hu-HU" sz="2400" b="1" dirty="0">
                    <a:solidFill>
                      <a:schemeClr val="bg1">
                        <a:lumMod val="95000"/>
                      </a:schemeClr>
                    </a:solidFill>
                    <a:sym typeface="Wingdings" panose="05000000000000000000" pitchFamily="2" charset="2"/>
                  </a:rPr>
                  <a:t>	</a:t>
                </a:r>
                <a:r>
                  <a:rPr lang="hu-HU" sz="2400" dirty="0">
                    <a:solidFill>
                      <a:schemeClr val="bg1">
                        <a:lumMod val="95000"/>
                      </a:schemeClr>
                    </a:solidFill>
                    <a:sym typeface="Wingdings" panose="05000000000000000000" pitchFamily="2" charset="2"/>
                  </a:rPr>
                  <a:t>We have </a:t>
                </a:r>
                <a:r>
                  <a:rPr lang="hu-HU" sz="2400" b="1" dirty="0">
                    <a:solidFill>
                      <a:schemeClr val="bg1">
                        <a:lumMod val="95000"/>
                      </a:schemeClr>
                    </a:solidFill>
                    <a:sym typeface="Wingdings" panose="05000000000000000000" pitchFamily="2" charset="2"/>
                  </a:rPr>
                  <a:t>w </a:t>
                </a:r>
                <a:r>
                  <a:rPr lang="hu-HU" sz="2400" dirty="0">
                    <a:solidFill>
                      <a:schemeClr val="bg1">
                        <a:lumMod val="95000"/>
                      </a:schemeClr>
                    </a:solidFill>
                    <a:sym typeface="Wingdings" panose="05000000000000000000" pitchFamily="2" charset="2"/>
                  </a:rPr>
                  <a:t>which is the eigenvector corresponding to the</a:t>
                </a:r>
              </a:p>
              <a:p>
                <a:r>
                  <a:rPr lang="hu-HU" sz="2400" dirty="0">
                    <a:solidFill>
                      <a:schemeClr val="bg1">
                        <a:lumMod val="95000"/>
                      </a:schemeClr>
                    </a:solidFill>
                    <a:sym typeface="Wingdings" panose="05000000000000000000" pitchFamily="2" charset="2"/>
                  </a:rPr>
                  <a:t>	     eigenvalue </a:t>
                </a:r>
                <a:r>
                  <a:rPr lang="hu-HU" sz="2400" b="1" dirty="0">
                    <a:solidFill>
                      <a:schemeClr val="bg1">
                        <a:lumMod val="95000"/>
                      </a:schemeClr>
                    </a:solidFill>
                    <a:sym typeface="Wingdings" panose="05000000000000000000" pitchFamily="2" charset="2"/>
                  </a:rPr>
                  <a:t>1 </a:t>
                </a:r>
                <a:r>
                  <a:rPr lang="en-GB" sz="2400" b="1" dirty="0">
                    <a:solidFill>
                      <a:schemeClr val="bg1">
                        <a:lumMod val="9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GB" sz="2400" dirty="0">
                    <a:solidFill>
                      <a:schemeClr val="bg1">
                        <a:lumMod val="95000"/>
                      </a:schemeClr>
                    </a:solidFill>
                    <a:sym typeface="Wingdings" panose="05000000000000000000" pitchFamily="2" charset="2"/>
                  </a:rPr>
                  <a:t>and </a:t>
                </a:r>
                <a:r>
                  <a:rPr lang="hu-HU" sz="2400" dirty="0">
                    <a:solidFill>
                      <a:schemeClr val="bg1">
                        <a:lumMod val="95000"/>
                      </a:schemeClr>
                    </a:solidFill>
                    <a:sym typeface="Wingdings" panose="05000000000000000000" pitchFamily="2" charset="2"/>
                  </a:rPr>
                  <a:t>we have </a:t>
                </a:r>
                <a:r>
                  <a:rPr lang="hu-HU" sz="2400" b="1" dirty="0">
                    <a:solidFill>
                      <a:schemeClr val="bg1">
                        <a:lumMod val="95000"/>
                      </a:schemeClr>
                    </a:solidFill>
                    <a:sym typeface="Wingdings" panose="05000000000000000000" pitchFamily="2" charset="2"/>
                  </a:rPr>
                  <a:t>v </a:t>
                </a:r>
                <a:r>
                  <a:rPr lang="hu-HU" sz="2400" dirty="0">
                    <a:solidFill>
                      <a:schemeClr val="bg1">
                        <a:lumMod val="95000"/>
                      </a:schemeClr>
                    </a:solidFill>
                    <a:sym typeface="Wingdings" panose="05000000000000000000" pitchFamily="2" charset="2"/>
                  </a:rPr>
                  <a:t>which is the initial vector with</a:t>
                </a:r>
              </a:p>
              <a:p>
                <a:r>
                  <a:rPr lang="hu-HU" sz="2400" dirty="0">
                    <a:solidFill>
                      <a:schemeClr val="bg1">
                        <a:lumMod val="95000"/>
                      </a:schemeClr>
                    </a:solidFill>
                    <a:sym typeface="Wingdings" panose="05000000000000000000" pitchFamily="2" charset="2"/>
                  </a:rPr>
                  <a:t>		all entries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𝐧</m:t>
                        </m:r>
                      </m:den>
                    </m:f>
                  </m:oMath>
                </a14:m>
                <a:endParaRPr lang="hu-HU" sz="2400" b="1" dirty="0">
                  <a:solidFill>
                    <a:schemeClr val="bg1">
                      <a:lumMod val="95000"/>
                    </a:schemeClr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4900EF-A5CF-4FFC-8DED-1D2B0034E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04615"/>
                <a:ext cx="8696420" cy="2101409"/>
              </a:xfrm>
              <a:prstGeom prst="rect">
                <a:avLst/>
              </a:prstGeom>
              <a:blipFill>
                <a:blip r:embed="rId2"/>
                <a:stretch>
                  <a:fillRect l="-1122" t="-2319" r="-771" b="-20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28BDDA6-8CDC-4E4A-A556-72C84FB835F9}"/>
              </a:ext>
            </a:extLst>
          </p:cNvPr>
          <p:cNvSpPr txBox="1"/>
          <p:nvPr/>
        </p:nvSpPr>
        <p:spPr>
          <a:xfrm>
            <a:off x="3316417" y="16033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8DB409-3DFF-4844-A5F0-E32F6621CADB}"/>
              </a:ext>
            </a:extLst>
          </p:cNvPr>
          <p:cNvSpPr txBox="1"/>
          <p:nvPr/>
        </p:nvSpPr>
        <p:spPr>
          <a:xfrm>
            <a:off x="3499023" y="4454692"/>
            <a:ext cx="519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„power method convergence theorem”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57B91-9A0F-4FDC-8C0D-E768795AED1E}"/>
              </a:ext>
            </a:extLst>
          </p:cNvPr>
          <p:cNvSpPr txBox="1"/>
          <p:nvPr/>
        </p:nvSpPr>
        <p:spPr>
          <a:xfrm>
            <a:off x="2279823" y="3746294"/>
            <a:ext cx="740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in this case the sequence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v, M v ... M  v 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converges to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w</a:t>
            </a:r>
            <a:endParaRPr lang="hu-HU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8BA40-EA4E-4521-B9D0-A1830138684B}"/>
              </a:ext>
            </a:extLst>
          </p:cNvPr>
          <p:cNvSpPr txBox="1"/>
          <p:nvPr/>
        </p:nvSpPr>
        <p:spPr>
          <a:xfrm>
            <a:off x="7220960" y="3690174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bg1">
                    <a:lumMod val="95000"/>
                  </a:schemeClr>
                </a:solidFill>
              </a:rPr>
              <a:t>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775CBB-FE56-418B-A981-4716A9DFA269}"/>
              </a:ext>
            </a:extLst>
          </p:cNvPr>
          <p:cNvSpPr/>
          <p:nvPr/>
        </p:nvSpPr>
        <p:spPr>
          <a:xfrm>
            <a:off x="1353326" y="2455243"/>
            <a:ext cx="9651326" cy="3135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PROBLEM IS THAT THE M MATRIX IS ENORMOUS </a:t>
            </a:r>
            <a:r>
              <a:rPr lang="hu-HU" sz="28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!!!</a:t>
            </a:r>
          </a:p>
          <a:p>
            <a:pPr algn="ctr"/>
            <a:r>
              <a:rPr lang="en-GB" sz="28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hu-HU" sz="28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is quite hard to handle huge matrixes like </a:t>
            </a:r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 </a:t>
            </a:r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usually we are after some </a:t>
            </a:r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approximation</a:t>
            </a:r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(like with meta-heuristic approaches) </a:t>
            </a:r>
          </a:p>
        </p:txBody>
      </p:sp>
    </p:spTree>
    <p:extLst>
      <p:ext uri="{BB962C8B-B14F-4D97-AF65-F5344CB8AC3E}">
        <p14:creationId xmlns:p14="http://schemas.microsoft.com/office/powerpoint/2010/main" val="288572495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900EF-A5CF-4FFC-8DED-1D2B0034E2F4}"/>
              </a:ext>
            </a:extLst>
          </p:cNvPr>
          <p:cNvSpPr txBox="1"/>
          <p:nvPr/>
        </p:nvSpPr>
        <p:spPr>
          <a:xfrm>
            <a:off x="838200" y="1404615"/>
            <a:ext cx="467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POWER METHOD APPROXIMATION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3A38A0-3485-4B06-A015-AB81EBC1ED44}"/>
                  </a:ext>
                </a:extLst>
              </p:cNvPr>
              <p:cNvSpPr txBox="1"/>
              <p:nvPr/>
            </p:nvSpPr>
            <p:spPr>
              <a:xfrm>
                <a:off x="838200" y="1824297"/>
                <a:ext cx="9233425" cy="2470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Instead of initializing the </a:t>
                </a:r>
                <a:r>
                  <a:rPr lang="hu-HU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</a:t>
                </a:r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vector with entries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hu-HU" sz="2400" b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num>
                      <m:den>
                        <m:r>
                          <a:rPr lang="hu-HU" sz="2400" b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𝐧</m:t>
                        </m:r>
                      </m:den>
                    </m:f>
                  </m:oMath>
                </a14:m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we use values </a:t>
                </a:r>
                <a:r>
                  <a:rPr lang="hu-HU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hu-HU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hu-HU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	For a random matrix it is not going to be any faster but </a:t>
                </a:r>
                <a:r>
                  <a:rPr lang="hu-HU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</a:t>
                </a:r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  <a:p>
                <a:r>
                  <a:rPr lang="hu-HU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                    Google-matrix</a:t>
                </a:r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sparse which means that a given </a:t>
                </a:r>
              </a:p>
              <a:p>
                <a:r>
                  <a:rPr lang="hu-HU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	      	  node has small number of outgoing links</a:t>
                </a:r>
              </a:p>
              <a:p>
                <a:endParaRPr lang="hu-HU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3A38A0-3485-4B06-A015-AB81EBC1E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4297"/>
                <a:ext cx="9233425" cy="2470741"/>
              </a:xfrm>
              <a:prstGeom prst="rect">
                <a:avLst/>
              </a:prstGeom>
              <a:blipFill>
                <a:blip r:embed="rId2"/>
                <a:stretch>
                  <a:fillRect l="-10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2B1FE3D-4E83-4555-84DA-38DB52333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10" y="4295038"/>
            <a:ext cx="3602979" cy="182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6851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Interpolation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365848303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Interpolation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7E03EF-8FF0-45E0-8E02-DCBF033FA87B}"/>
              </a:ext>
            </a:extLst>
          </p:cNvPr>
          <p:cNvCxnSpPr>
            <a:cxnSpLocks/>
          </p:cNvCxnSpPr>
          <p:nvPr/>
        </p:nvCxnSpPr>
        <p:spPr>
          <a:xfrm flipV="1">
            <a:off x="1345607" y="2146041"/>
            <a:ext cx="0" cy="228521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EDD073-4B9A-4634-B5CF-3BCD1FF045C3}"/>
              </a:ext>
            </a:extLst>
          </p:cNvPr>
          <p:cNvCxnSpPr>
            <a:cxnSpLocks/>
          </p:cNvCxnSpPr>
          <p:nvPr/>
        </p:nvCxnSpPr>
        <p:spPr>
          <a:xfrm>
            <a:off x="1088029" y="4190637"/>
            <a:ext cx="260689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E3B2A9-BF4A-4E73-88E0-A086D83EA773}"/>
              </a:ext>
            </a:extLst>
          </p:cNvPr>
          <p:cNvSpPr txBox="1"/>
          <p:nvPr/>
        </p:nvSpPr>
        <p:spPr>
          <a:xfrm>
            <a:off x="3729363" y="3951080"/>
            <a:ext cx="32573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CDAE1-A72D-45B3-A0D4-433501B31983}"/>
              </a:ext>
            </a:extLst>
          </p:cNvPr>
          <p:cNvSpPr txBox="1"/>
          <p:nvPr/>
        </p:nvSpPr>
        <p:spPr>
          <a:xfrm>
            <a:off x="1183762" y="1605880"/>
            <a:ext cx="3305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8BB4A0-0E58-43D2-8FD9-BCAC5A4714BC}"/>
              </a:ext>
            </a:extLst>
          </p:cNvPr>
          <p:cNvSpPr/>
          <p:nvPr/>
        </p:nvSpPr>
        <p:spPr>
          <a:xfrm>
            <a:off x="1860003" y="2665334"/>
            <a:ext cx="222422" cy="2224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76FFCC-0D91-4B8E-97FF-324F7898F560}"/>
              </a:ext>
            </a:extLst>
          </p:cNvPr>
          <p:cNvSpPr/>
          <p:nvPr/>
        </p:nvSpPr>
        <p:spPr>
          <a:xfrm>
            <a:off x="2614164" y="3557519"/>
            <a:ext cx="222422" cy="2224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9933EC-5EEC-4213-B274-0C3FF1C16B6B}"/>
              </a:ext>
            </a:extLst>
          </p:cNvPr>
          <p:cNvSpPr/>
          <p:nvPr/>
        </p:nvSpPr>
        <p:spPr>
          <a:xfrm>
            <a:off x="2863551" y="2828607"/>
            <a:ext cx="222422" cy="2224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E58591-D609-4A87-974F-1ACF1BAA7611}"/>
              </a:ext>
            </a:extLst>
          </p:cNvPr>
          <p:cNvSpPr txBox="1"/>
          <p:nvPr/>
        </p:nvSpPr>
        <p:spPr>
          <a:xfrm>
            <a:off x="4588476" y="1568557"/>
            <a:ext cx="70471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points such as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 , y  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coordinates on a plane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there is some predifined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f(x)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function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such that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f(x ) = y</a:t>
            </a:r>
          </a:p>
          <a:p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when dealing with regression we do not require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the function to have exact values at given points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             with interpolation we require this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INTERPOLATION CURVE IS PASSING THROUGH</a:t>
            </a:r>
            <a:b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			ALL THE N DATA POINTS 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B55CED-0D72-4058-A024-BAA769686A9E}"/>
              </a:ext>
            </a:extLst>
          </p:cNvPr>
          <p:cNvSpPr txBox="1"/>
          <p:nvPr/>
        </p:nvSpPr>
        <p:spPr>
          <a:xfrm>
            <a:off x="7721997" y="2591135"/>
            <a:ext cx="35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E8687A-E492-46D8-AEDA-980EBB9AB8F8}"/>
              </a:ext>
            </a:extLst>
          </p:cNvPr>
          <p:cNvSpPr txBox="1"/>
          <p:nvPr/>
        </p:nvSpPr>
        <p:spPr>
          <a:xfrm>
            <a:off x="8219290" y="2610014"/>
            <a:ext cx="35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8C312E-27AA-44F9-90DB-A57A6C95B1AC}"/>
              </a:ext>
            </a:extLst>
          </p:cNvPr>
          <p:cNvSpPr txBox="1"/>
          <p:nvPr/>
        </p:nvSpPr>
        <p:spPr>
          <a:xfrm>
            <a:off x="7541632" y="1715747"/>
            <a:ext cx="35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DD421-0BA4-4217-A11A-9815F02319BB}"/>
              </a:ext>
            </a:extLst>
          </p:cNvPr>
          <p:cNvSpPr txBox="1"/>
          <p:nvPr/>
        </p:nvSpPr>
        <p:spPr>
          <a:xfrm>
            <a:off x="7188999" y="1711838"/>
            <a:ext cx="35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48623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 animBg="1"/>
      <p:bldP spid="18" grpId="0" animBg="1"/>
      <p:bldP spid="19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Interpolation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7E03EF-8FF0-45E0-8E02-DCBF033FA87B}"/>
              </a:ext>
            </a:extLst>
          </p:cNvPr>
          <p:cNvCxnSpPr>
            <a:cxnSpLocks/>
          </p:cNvCxnSpPr>
          <p:nvPr/>
        </p:nvCxnSpPr>
        <p:spPr>
          <a:xfrm flipV="1">
            <a:off x="1345607" y="2146041"/>
            <a:ext cx="0" cy="228521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EDD073-4B9A-4634-B5CF-3BCD1FF045C3}"/>
              </a:ext>
            </a:extLst>
          </p:cNvPr>
          <p:cNvCxnSpPr>
            <a:cxnSpLocks/>
          </p:cNvCxnSpPr>
          <p:nvPr/>
        </p:nvCxnSpPr>
        <p:spPr>
          <a:xfrm>
            <a:off x="1088029" y="4190637"/>
            <a:ext cx="260689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E3B2A9-BF4A-4E73-88E0-A086D83EA773}"/>
              </a:ext>
            </a:extLst>
          </p:cNvPr>
          <p:cNvSpPr txBox="1"/>
          <p:nvPr/>
        </p:nvSpPr>
        <p:spPr>
          <a:xfrm>
            <a:off x="3729363" y="3951080"/>
            <a:ext cx="32573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CDAE1-A72D-45B3-A0D4-433501B31983}"/>
              </a:ext>
            </a:extLst>
          </p:cNvPr>
          <p:cNvSpPr txBox="1"/>
          <p:nvPr/>
        </p:nvSpPr>
        <p:spPr>
          <a:xfrm>
            <a:off x="1183762" y="1605880"/>
            <a:ext cx="3305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C68BFC04-FE54-40F3-BBE6-8754C39CB01D}"/>
              </a:ext>
            </a:extLst>
          </p:cNvPr>
          <p:cNvSpPr/>
          <p:nvPr/>
        </p:nvSpPr>
        <p:spPr>
          <a:xfrm>
            <a:off x="1891486" y="2486738"/>
            <a:ext cx="1186249" cy="1449866"/>
          </a:xfrm>
          <a:custGeom>
            <a:avLst/>
            <a:gdLst>
              <a:gd name="connsiteX0" fmla="*/ 0 w 1186249"/>
              <a:gd name="connsiteY0" fmla="*/ 0 h 1449866"/>
              <a:gd name="connsiteX1" fmla="*/ 609600 w 1186249"/>
              <a:gd name="connsiteY1" fmla="*/ 1449859 h 1449866"/>
              <a:gd name="connsiteX2" fmla="*/ 1186249 w 1186249"/>
              <a:gd name="connsiteY2" fmla="*/ 16475 h 144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6249" h="1449866">
                <a:moveTo>
                  <a:pt x="0" y="0"/>
                </a:moveTo>
                <a:cubicBezTo>
                  <a:pt x="205946" y="723556"/>
                  <a:pt x="411892" y="1447113"/>
                  <a:pt x="609600" y="1449859"/>
                </a:cubicBezTo>
                <a:cubicBezTo>
                  <a:pt x="807308" y="1452605"/>
                  <a:pt x="996778" y="734540"/>
                  <a:pt x="1186249" y="16475"/>
                </a:cubicBez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8BB4A0-0E58-43D2-8FD9-BCAC5A4714BC}"/>
              </a:ext>
            </a:extLst>
          </p:cNvPr>
          <p:cNvSpPr/>
          <p:nvPr/>
        </p:nvSpPr>
        <p:spPr>
          <a:xfrm>
            <a:off x="1860003" y="2665334"/>
            <a:ext cx="222422" cy="2224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76FFCC-0D91-4B8E-97FF-324F7898F560}"/>
              </a:ext>
            </a:extLst>
          </p:cNvPr>
          <p:cNvSpPr/>
          <p:nvPr/>
        </p:nvSpPr>
        <p:spPr>
          <a:xfrm>
            <a:off x="2614164" y="3557519"/>
            <a:ext cx="222422" cy="2224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9933EC-5EEC-4213-B274-0C3FF1C16B6B}"/>
              </a:ext>
            </a:extLst>
          </p:cNvPr>
          <p:cNvSpPr/>
          <p:nvPr/>
        </p:nvSpPr>
        <p:spPr>
          <a:xfrm>
            <a:off x="2863551" y="2828607"/>
            <a:ext cx="222422" cy="2224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E58591-D609-4A87-974F-1ACF1BAA7611}"/>
              </a:ext>
            </a:extLst>
          </p:cNvPr>
          <p:cNvSpPr txBox="1"/>
          <p:nvPr/>
        </p:nvSpPr>
        <p:spPr>
          <a:xfrm>
            <a:off x="4588476" y="1568557"/>
            <a:ext cx="70471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points such as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  , y  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coordinates on a plane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there is some predifined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f(x)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function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such that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f(x ) = y</a:t>
            </a:r>
          </a:p>
          <a:p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when dealing with regression we do not require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the function to have exact values at given points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             with interpolation we require this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INTERPOLATION CURVE IS PASSING THROUGH</a:t>
            </a:r>
            <a:b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			ALL THE N DATA POINTS !!!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B55CED-0D72-4058-A024-BAA769686A9E}"/>
              </a:ext>
            </a:extLst>
          </p:cNvPr>
          <p:cNvSpPr txBox="1"/>
          <p:nvPr/>
        </p:nvSpPr>
        <p:spPr>
          <a:xfrm>
            <a:off x="7721997" y="2591135"/>
            <a:ext cx="35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E8687A-E492-46D8-AEDA-980EBB9AB8F8}"/>
              </a:ext>
            </a:extLst>
          </p:cNvPr>
          <p:cNvSpPr txBox="1"/>
          <p:nvPr/>
        </p:nvSpPr>
        <p:spPr>
          <a:xfrm>
            <a:off x="8219290" y="2610014"/>
            <a:ext cx="35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8C312E-27AA-44F9-90DB-A57A6C95B1AC}"/>
              </a:ext>
            </a:extLst>
          </p:cNvPr>
          <p:cNvSpPr txBox="1"/>
          <p:nvPr/>
        </p:nvSpPr>
        <p:spPr>
          <a:xfrm>
            <a:off x="7541632" y="1715747"/>
            <a:ext cx="35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DD421-0BA4-4217-A11A-9815F02319BB}"/>
              </a:ext>
            </a:extLst>
          </p:cNvPr>
          <p:cNvSpPr txBox="1"/>
          <p:nvPr/>
        </p:nvSpPr>
        <p:spPr>
          <a:xfrm>
            <a:off x="7188999" y="1711838"/>
            <a:ext cx="35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4972323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E260F27-F552-4AAB-A728-A74A2AA0A64D}"/>
              </a:ext>
            </a:extLst>
          </p:cNvPr>
          <p:cNvSpPr/>
          <p:nvPr/>
        </p:nvSpPr>
        <p:spPr>
          <a:xfrm>
            <a:off x="3961277" y="1784116"/>
            <a:ext cx="3762698" cy="10546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Interpolation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5AC865-EBE8-44EB-995F-2C8C9B1ED5DD}"/>
              </a:ext>
            </a:extLst>
          </p:cNvPr>
          <p:cNvSpPr txBox="1"/>
          <p:nvPr/>
        </p:nvSpPr>
        <p:spPr>
          <a:xfrm>
            <a:off x="4507224" y="211259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L(a 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B8F237-6120-4363-B7E5-D056D74B793F}"/>
                  </a:ext>
                </a:extLst>
              </p:cNvPr>
              <p:cNvSpPr txBox="1"/>
              <p:nvPr/>
            </p:nvSpPr>
            <p:spPr>
              <a:xfrm>
                <a:off x="5240824" y="1846740"/>
                <a:ext cx="1995097" cy="875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,</m:t>
                              </m:r>
                              <m:r>
                                <a:rPr lang="hu-HU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hu-HU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B8F237-6120-4363-B7E5-D056D74B7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824" y="1846740"/>
                <a:ext cx="1995097" cy="875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E85740BF-8198-49C7-BF04-E4BA7D714269}"/>
              </a:ext>
            </a:extLst>
          </p:cNvPr>
          <p:cNvSpPr txBox="1"/>
          <p:nvPr/>
        </p:nvSpPr>
        <p:spPr>
          <a:xfrm>
            <a:off x="4800346" y="2256431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BB83C0-F7D7-4A27-B823-C9AF9DB0DC32}"/>
              </a:ext>
            </a:extLst>
          </p:cNvPr>
          <p:cNvSpPr txBox="1"/>
          <p:nvPr/>
        </p:nvSpPr>
        <p:spPr>
          <a:xfrm>
            <a:off x="6000296" y="2288588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00625C-E62A-4116-97B7-ECA04EF79EA2}"/>
              </a:ext>
            </a:extLst>
          </p:cNvPr>
          <p:cNvSpPr txBox="1"/>
          <p:nvPr/>
        </p:nvSpPr>
        <p:spPr>
          <a:xfrm>
            <a:off x="6307758" y="2284007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3CE9E5-30BE-404E-83A0-3BC5B807AE19}"/>
              </a:ext>
            </a:extLst>
          </p:cNvPr>
          <p:cNvSpPr txBox="1"/>
          <p:nvPr/>
        </p:nvSpPr>
        <p:spPr>
          <a:xfrm>
            <a:off x="6861133" y="2284007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E6EEAF-818B-4A63-9E1B-1E9C3746D806}"/>
              </a:ext>
            </a:extLst>
          </p:cNvPr>
          <p:cNvSpPr txBox="1"/>
          <p:nvPr/>
        </p:nvSpPr>
        <p:spPr>
          <a:xfrm>
            <a:off x="7026489" y="2023484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2B3AE1-E108-4C37-B77E-D9D0A0A3C0DC}"/>
              </a:ext>
            </a:extLst>
          </p:cNvPr>
          <p:cNvSpPr txBox="1"/>
          <p:nvPr/>
        </p:nvSpPr>
        <p:spPr>
          <a:xfrm>
            <a:off x="2534416" y="3045981"/>
            <a:ext cx="7123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cost-function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want to 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minimize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we are after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parameters that yield the minimum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BF8036-1265-45FB-9BF5-0B391ACC6249}"/>
              </a:ext>
            </a:extLst>
          </p:cNvPr>
          <p:cNvSpPr txBox="1"/>
          <p:nvPr/>
        </p:nvSpPr>
        <p:spPr>
          <a:xfrm>
            <a:off x="5612260" y="3482998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22EFE6-8992-428A-9F11-ADDA08C1C764}"/>
              </a:ext>
            </a:extLst>
          </p:cNvPr>
          <p:cNvSpPr txBox="1"/>
          <p:nvPr/>
        </p:nvSpPr>
        <p:spPr>
          <a:xfrm>
            <a:off x="4985349" y="3995326"/>
            <a:ext cx="199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a* = arg min L(a 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E42CF7-90EE-43AD-AAFF-153740EDB2C8}"/>
              </a:ext>
            </a:extLst>
          </p:cNvPr>
          <p:cNvSpPr txBox="1"/>
          <p:nvPr/>
        </p:nvSpPr>
        <p:spPr>
          <a:xfrm>
            <a:off x="6047583" y="420361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A0DEB3-55F0-475F-8029-3DF738723D01}"/>
              </a:ext>
            </a:extLst>
          </p:cNvPr>
          <p:cNvSpPr txBox="1"/>
          <p:nvPr/>
        </p:nvSpPr>
        <p:spPr>
          <a:xfrm>
            <a:off x="6163651" y="4296432"/>
            <a:ext cx="35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9CAA1C-954E-410B-8D45-0DB9956D1D4D}"/>
              </a:ext>
            </a:extLst>
          </p:cNvPr>
          <p:cNvSpPr txBox="1"/>
          <p:nvPr/>
        </p:nvSpPr>
        <p:spPr>
          <a:xfrm>
            <a:off x="6643587" y="4143245"/>
            <a:ext cx="35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038282-EA90-47A2-8263-BDEA2D4A5ABF}"/>
              </a:ext>
            </a:extLst>
          </p:cNvPr>
          <p:cNvSpPr txBox="1"/>
          <p:nvPr/>
        </p:nvSpPr>
        <p:spPr>
          <a:xfrm>
            <a:off x="5139189" y="4149956"/>
            <a:ext cx="35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F1A90C-3AD5-40D2-8601-0645906C366F}"/>
              </a:ext>
            </a:extLst>
          </p:cNvPr>
          <p:cNvSpPr txBox="1"/>
          <p:nvPr/>
        </p:nvSpPr>
        <p:spPr>
          <a:xfrm>
            <a:off x="2848284" y="4774695"/>
            <a:ext cx="69511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f(x,a)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 exactly? We have to define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(x,a)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that we want to use during the interpolation algorithm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f(x,a) = a  + a  x 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f(x,a) = a  + a  x + a  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45861B-C9F5-4CAC-ACE8-A4E587F8E2B2}"/>
              </a:ext>
            </a:extLst>
          </p:cNvPr>
          <p:cNvSpPr txBox="1"/>
          <p:nvPr/>
        </p:nvSpPr>
        <p:spPr>
          <a:xfrm>
            <a:off x="5511054" y="5742375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5AE1BE-DBB7-4C6D-BFF2-1FC018E36C0A}"/>
              </a:ext>
            </a:extLst>
          </p:cNvPr>
          <p:cNvSpPr txBox="1"/>
          <p:nvPr/>
        </p:nvSpPr>
        <p:spPr>
          <a:xfrm>
            <a:off x="5890662" y="5735689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439A8A-0F89-4D49-BCB4-CB2EEAE77ED0}"/>
              </a:ext>
            </a:extLst>
          </p:cNvPr>
          <p:cNvSpPr txBox="1"/>
          <p:nvPr/>
        </p:nvSpPr>
        <p:spPr>
          <a:xfrm>
            <a:off x="5511056" y="6288575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F341BC-C843-49FE-B960-EC2E6E6D87C2}"/>
              </a:ext>
            </a:extLst>
          </p:cNvPr>
          <p:cNvSpPr txBox="1"/>
          <p:nvPr/>
        </p:nvSpPr>
        <p:spPr>
          <a:xfrm>
            <a:off x="5899998" y="6300548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B37570-4E0E-452F-ABFC-81D3705FA5D7}"/>
              </a:ext>
            </a:extLst>
          </p:cNvPr>
          <p:cNvSpPr txBox="1"/>
          <p:nvPr/>
        </p:nvSpPr>
        <p:spPr>
          <a:xfrm>
            <a:off x="6431978" y="6297522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FBED92-1475-4B68-8419-968B2A1A1846}"/>
              </a:ext>
            </a:extLst>
          </p:cNvPr>
          <p:cNvSpPr txBox="1"/>
          <p:nvPr/>
        </p:nvSpPr>
        <p:spPr>
          <a:xfrm>
            <a:off x="6665798" y="6147397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3357A-503F-4721-BB81-2AC1F9689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2573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3E02049-5F18-4413-9799-DCB4A7334053}"/>
              </a:ext>
            </a:extLst>
          </p:cNvPr>
          <p:cNvSpPr/>
          <p:nvPr/>
        </p:nvSpPr>
        <p:spPr>
          <a:xfrm>
            <a:off x="4369218" y="1487356"/>
            <a:ext cx="2460418" cy="10546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Interpolation</a:t>
            </a:r>
            <a:endParaRPr lang="en-GB" b="1" dirty="0">
              <a:solidFill>
                <a:srgbClr val="FF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92A4E9-2216-4618-A44B-58F264536DD6}"/>
                  </a:ext>
                </a:extLst>
              </p:cNvPr>
              <p:cNvSpPr txBox="1"/>
              <p:nvPr/>
            </p:nvSpPr>
            <p:spPr>
              <a:xfrm>
                <a:off x="5017431" y="1690688"/>
                <a:ext cx="906017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)</m:t>
                          </m:r>
                        </m:num>
                        <m:den>
                          <m:r>
                            <a:rPr lang="hu-HU" b="1" i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92A4E9-2216-4618-A44B-58F264536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431" y="1690688"/>
                <a:ext cx="906017" cy="619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E860244-ABBB-433B-80F1-CBB27AE33E58}"/>
              </a:ext>
            </a:extLst>
          </p:cNvPr>
          <p:cNvSpPr txBox="1"/>
          <p:nvPr/>
        </p:nvSpPr>
        <p:spPr>
          <a:xfrm>
            <a:off x="5546109" y="1820954"/>
            <a:ext cx="35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6DFEF-668F-46E6-9292-5BAFAFC79180}"/>
              </a:ext>
            </a:extLst>
          </p:cNvPr>
          <p:cNvSpPr txBox="1"/>
          <p:nvPr/>
        </p:nvSpPr>
        <p:spPr>
          <a:xfrm>
            <a:off x="5494068" y="2146844"/>
            <a:ext cx="35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5BAF06-C2CC-4206-BE1F-C65A01A1214F}"/>
              </a:ext>
            </a:extLst>
          </p:cNvPr>
          <p:cNvSpPr txBox="1"/>
          <p:nvPr/>
        </p:nvSpPr>
        <p:spPr>
          <a:xfrm>
            <a:off x="5764154" y="18517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0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		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0B8811-7485-4EE8-A63B-CC1931BA9838}"/>
              </a:ext>
            </a:extLst>
          </p:cNvPr>
          <p:cNvSpPr txBox="1"/>
          <p:nvPr/>
        </p:nvSpPr>
        <p:spPr>
          <a:xfrm>
            <a:off x="4007888" y="302240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52344D-43DE-4538-83DB-DB5051085A0C}"/>
                  </a:ext>
                </a:extLst>
              </p:cNvPr>
              <p:cNvSpPr txBox="1"/>
              <p:nvPr/>
            </p:nvSpPr>
            <p:spPr>
              <a:xfrm>
                <a:off x="4172314" y="2753329"/>
                <a:ext cx="1995097" cy="875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,</m:t>
                              </m:r>
                              <m:r>
                                <a:rPr lang="hu-HU" b="1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hu-HU" b="1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52344D-43DE-4538-83DB-DB5051085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314" y="2753329"/>
                <a:ext cx="1995097" cy="875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1C4A3EFD-52B0-4111-8950-F8DF568FDC2D}"/>
              </a:ext>
            </a:extLst>
          </p:cNvPr>
          <p:cNvSpPr txBox="1"/>
          <p:nvPr/>
        </p:nvSpPr>
        <p:spPr>
          <a:xfrm>
            <a:off x="4931786" y="3195177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86D36B-3BE2-4069-84C1-7C9C87147FA8}"/>
              </a:ext>
            </a:extLst>
          </p:cNvPr>
          <p:cNvSpPr txBox="1"/>
          <p:nvPr/>
        </p:nvSpPr>
        <p:spPr>
          <a:xfrm>
            <a:off x="5239248" y="3190596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45973C-46CC-40D4-BEFC-AA8F48012C8A}"/>
              </a:ext>
            </a:extLst>
          </p:cNvPr>
          <p:cNvSpPr txBox="1"/>
          <p:nvPr/>
        </p:nvSpPr>
        <p:spPr>
          <a:xfrm>
            <a:off x="5792623" y="3190596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D6D6F6-3724-482A-886B-5541E57AB7FD}"/>
              </a:ext>
            </a:extLst>
          </p:cNvPr>
          <p:cNvSpPr txBox="1"/>
          <p:nvPr/>
        </p:nvSpPr>
        <p:spPr>
          <a:xfrm>
            <a:off x="7047548" y="305287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 0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E84DDB-0778-4312-BEE6-3C8EA6EF5E45}"/>
                  </a:ext>
                </a:extLst>
              </p:cNvPr>
              <p:cNvSpPr txBox="1"/>
              <p:nvPr/>
            </p:nvSpPr>
            <p:spPr>
              <a:xfrm>
                <a:off x="5987378" y="2892207"/>
                <a:ext cx="1109598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)</m:t>
                          </m:r>
                        </m:num>
                        <m:den>
                          <m:r>
                            <a:rPr lang="hu-HU" b="1" i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E84DDB-0778-4312-BEE6-3C8EA6EF5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378" y="2892207"/>
                <a:ext cx="1109598" cy="619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6D1FBCE-F13F-4B1D-9260-59DC4AE04CD3}"/>
              </a:ext>
            </a:extLst>
          </p:cNvPr>
          <p:cNvSpPr txBox="1"/>
          <p:nvPr/>
        </p:nvSpPr>
        <p:spPr>
          <a:xfrm>
            <a:off x="6475951" y="3022473"/>
            <a:ext cx="35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DADFD1-2636-4F96-BDD8-A9612C0CD00F}"/>
              </a:ext>
            </a:extLst>
          </p:cNvPr>
          <p:cNvSpPr txBox="1"/>
          <p:nvPr/>
        </p:nvSpPr>
        <p:spPr>
          <a:xfrm>
            <a:off x="6580432" y="3348363"/>
            <a:ext cx="35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3AD9C6-557B-4BE7-A1CC-D98311BAE3A5}"/>
              </a:ext>
            </a:extLst>
          </p:cNvPr>
          <p:cNvSpPr txBox="1"/>
          <p:nvPr/>
        </p:nvSpPr>
        <p:spPr>
          <a:xfrm>
            <a:off x="6735584" y="3022473"/>
            <a:ext cx="35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FEA083-A6F1-4100-9669-2FECFEBCB816}"/>
                  </a:ext>
                </a:extLst>
              </p:cNvPr>
              <p:cNvSpPr txBox="1"/>
              <p:nvPr/>
            </p:nvSpPr>
            <p:spPr>
              <a:xfrm>
                <a:off x="5452925" y="4577790"/>
                <a:ext cx="1284133" cy="911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FEA083-A6F1-4100-9669-2FECFEBCB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925" y="4577790"/>
                <a:ext cx="1284133" cy="911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B59E3AA-C0ED-4188-951F-EF84253B048B}"/>
              </a:ext>
            </a:extLst>
          </p:cNvPr>
          <p:cNvSpPr txBox="1"/>
          <p:nvPr/>
        </p:nvSpPr>
        <p:spPr>
          <a:xfrm>
            <a:off x="5981507" y="5017208"/>
            <a:ext cx="35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BAA86B-D664-4B81-B9A5-F491BB099C88}"/>
              </a:ext>
            </a:extLst>
          </p:cNvPr>
          <p:cNvSpPr txBox="1"/>
          <p:nvPr/>
        </p:nvSpPr>
        <p:spPr>
          <a:xfrm>
            <a:off x="6159890" y="5029685"/>
            <a:ext cx="35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96D26C-5433-4E67-87E2-B8439C45D79D}"/>
              </a:ext>
            </a:extLst>
          </p:cNvPr>
          <p:cNvSpPr txBox="1"/>
          <p:nvPr/>
        </p:nvSpPr>
        <p:spPr>
          <a:xfrm>
            <a:off x="2822039" y="3735727"/>
            <a:ext cx="5695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if we want to get the minimum we have to calculate the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partial derivative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f(x,a)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respect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BFDB2C-9419-4C23-9C81-03DCA46B822E}"/>
              </a:ext>
            </a:extLst>
          </p:cNvPr>
          <p:cNvSpPr txBox="1"/>
          <p:nvPr/>
        </p:nvSpPr>
        <p:spPr>
          <a:xfrm>
            <a:off x="4593158" y="48459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f(x,a ) =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D88CF7-309C-4081-9DEC-16E015965192}"/>
              </a:ext>
            </a:extLst>
          </p:cNvPr>
          <p:cNvSpPr txBox="1"/>
          <p:nvPr/>
        </p:nvSpPr>
        <p:spPr>
          <a:xfrm>
            <a:off x="5028475" y="4990308"/>
            <a:ext cx="35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F4E902-5AA0-44A0-A86A-25246084CFD7}"/>
              </a:ext>
            </a:extLst>
          </p:cNvPr>
          <p:cNvSpPr txBox="1"/>
          <p:nvPr/>
        </p:nvSpPr>
        <p:spPr>
          <a:xfrm>
            <a:off x="7031980" y="4703296"/>
            <a:ext cx="449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f(x,a)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linear so is the linear-combination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E048459-1028-48A6-A0EA-2E8B06063766}"/>
                  </a:ext>
                </a:extLst>
              </p:cNvPr>
              <p:cNvSpPr txBox="1"/>
              <p:nvPr/>
            </p:nvSpPr>
            <p:spPr>
              <a:xfrm>
                <a:off x="4709632" y="5644460"/>
                <a:ext cx="2088841" cy="911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−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  <m:r>
                        <a:rPr lang="hu-HU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hu-HU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 ]</m:t>
                      </m:r>
                    </m:oMath>
                  </m:oMathPara>
                </a14:m>
                <a:endParaRPr lang="hu-HU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E048459-1028-48A6-A0EA-2E8B06063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632" y="5644460"/>
                <a:ext cx="2088841" cy="911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B483B38A-FC60-4747-9D8B-AF00B105DBB4}"/>
              </a:ext>
            </a:extLst>
          </p:cNvPr>
          <p:cNvSpPr txBox="1"/>
          <p:nvPr/>
        </p:nvSpPr>
        <p:spPr>
          <a:xfrm>
            <a:off x="5299376" y="6066199"/>
            <a:ext cx="35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52E8AD-3DF5-42E5-AEAB-7048EB6CF895}"/>
              </a:ext>
            </a:extLst>
          </p:cNvPr>
          <p:cNvSpPr txBox="1"/>
          <p:nvPr/>
        </p:nvSpPr>
        <p:spPr>
          <a:xfrm>
            <a:off x="5554080" y="6066199"/>
            <a:ext cx="35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FBCF521-056C-4CB7-AE72-79AF61A2BD1A}"/>
                  </a:ext>
                </a:extLst>
              </p:cNvPr>
              <p:cNvSpPr txBox="1"/>
              <p:nvPr/>
            </p:nvSpPr>
            <p:spPr>
              <a:xfrm>
                <a:off x="4246018" y="5664404"/>
                <a:ext cx="634917" cy="875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FBCF521-056C-4CB7-AE72-79AF61A2B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018" y="5664404"/>
                <a:ext cx="634917" cy="8753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DB21992D-E2F0-44DD-A0F2-C24746B3A9E1}"/>
              </a:ext>
            </a:extLst>
          </p:cNvPr>
          <p:cNvSpPr txBox="1"/>
          <p:nvPr/>
        </p:nvSpPr>
        <p:spPr>
          <a:xfrm>
            <a:off x="6021914" y="6091958"/>
            <a:ext cx="35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B5B5E6-D154-4ECE-A1B0-41BF4CA9DB45}"/>
              </a:ext>
            </a:extLst>
          </p:cNvPr>
          <p:cNvSpPr txBox="1"/>
          <p:nvPr/>
        </p:nvSpPr>
        <p:spPr>
          <a:xfrm>
            <a:off x="6418057" y="6066199"/>
            <a:ext cx="35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ij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3AA6B2-9C43-4811-9BC3-A0B81CE5D493}"/>
              </a:ext>
            </a:extLst>
          </p:cNvPr>
          <p:cNvSpPr txBox="1"/>
          <p:nvPr/>
        </p:nvSpPr>
        <p:spPr>
          <a:xfrm>
            <a:off x="6661237" y="593200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 0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0C70A-6853-4169-9487-D6F5B54F8C30}"/>
              </a:ext>
            </a:extLst>
          </p:cNvPr>
          <p:cNvSpPr txBox="1"/>
          <p:nvPr/>
        </p:nvSpPr>
        <p:spPr>
          <a:xfrm>
            <a:off x="8399899" y="5932183"/>
            <a:ext cx="16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  = f (x 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F99AF7-289C-4090-9552-F76F7657FA22}"/>
              </a:ext>
            </a:extLst>
          </p:cNvPr>
          <p:cNvSpPr txBox="1"/>
          <p:nvPr/>
        </p:nvSpPr>
        <p:spPr>
          <a:xfrm>
            <a:off x="9183264" y="6069083"/>
            <a:ext cx="35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ij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A474FB-F0DA-42F2-A586-EE60266B87C3}"/>
              </a:ext>
            </a:extLst>
          </p:cNvPr>
          <p:cNvSpPr txBox="1"/>
          <p:nvPr/>
        </p:nvSpPr>
        <p:spPr>
          <a:xfrm>
            <a:off x="9514209" y="6074566"/>
            <a:ext cx="35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05EE08-093E-4F03-A1EC-225F03FFD2EB}"/>
              </a:ext>
            </a:extLst>
          </p:cNvPr>
          <p:cNvSpPr txBox="1"/>
          <p:nvPr/>
        </p:nvSpPr>
        <p:spPr>
          <a:xfrm>
            <a:off x="9774611" y="6089694"/>
            <a:ext cx="35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360D1-C9C2-4154-BC34-EA2151B28D42}"/>
              </a:ext>
            </a:extLst>
          </p:cNvPr>
          <p:cNvSpPr txBox="1"/>
          <p:nvPr/>
        </p:nvSpPr>
        <p:spPr>
          <a:xfrm>
            <a:off x="7648509" y="1712427"/>
            <a:ext cx="2646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all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indexes that is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number of parameters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42751-5A27-4FB2-A603-1A5624775F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97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3E02049-5F18-4413-9799-DCB4A7334053}"/>
              </a:ext>
            </a:extLst>
          </p:cNvPr>
          <p:cNvSpPr/>
          <p:nvPr/>
        </p:nvSpPr>
        <p:spPr>
          <a:xfrm>
            <a:off x="4453194" y="1748616"/>
            <a:ext cx="2460418" cy="10546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Interpolation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F82346-54AB-4F7C-9A2B-B8A5F0238F45}"/>
              </a:ext>
            </a:extLst>
          </p:cNvPr>
          <p:cNvSpPr txBox="1"/>
          <p:nvPr/>
        </p:nvSpPr>
        <p:spPr>
          <a:xfrm>
            <a:off x="4886889" y="2118862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 X a  = X  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C67B0E-2D70-4530-9E1C-29F06626006E}"/>
              </a:ext>
            </a:extLst>
          </p:cNvPr>
          <p:cNvSpPr txBox="1"/>
          <p:nvPr/>
        </p:nvSpPr>
        <p:spPr>
          <a:xfrm>
            <a:off x="5075101" y="2053687"/>
            <a:ext cx="35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B20FEE-CC93-46AE-8598-11DE8F6F2281}"/>
              </a:ext>
            </a:extLst>
          </p:cNvPr>
          <p:cNvSpPr txBox="1"/>
          <p:nvPr/>
        </p:nvSpPr>
        <p:spPr>
          <a:xfrm>
            <a:off x="6127025" y="2033932"/>
            <a:ext cx="35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42E973-6E58-4532-99C5-9D215907A50F}"/>
              </a:ext>
            </a:extLst>
          </p:cNvPr>
          <p:cNvSpPr txBox="1"/>
          <p:nvPr/>
        </p:nvSpPr>
        <p:spPr>
          <a:xfrm>
            <a:off x="2839437" y="3269196"/>
            <a:ext cx="5792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can come to the conclusion that we have to solve this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matrix equation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(this is an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NxM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matrix)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20889226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Interpolation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AF7611-C876-42A6-8EA5-766F0A74466A}"/>
              </a:ext>
            </a:extLst>
          </p:cNvPr>
          <p:cNvCxnSpPr>
            <a:cxnSpLocks/>
          </p:cNvCxnSpPr>
          <p:nvPr/>
        </p:nvCxnSpPr>
        <p:spPr>
          <a:xfrm flipV="1">
            <a:off x="1345607" y="2146041"/>
            <a:ext cx="0" cy="228521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56AF0A-435D-4CB3-B6A1-F3479581D0B4}"/>
              </a:ext>
            </a:extLst>
          </p:cNvPr>
          <p:cNvCxnSpPr>
            <a:cxnSpLocks/>
          </p:cNvCxnSpPr>
          <p:nvPr/>
        </p:nvCxnSpPr>
        <p:spPr>
          <a:xfrm>
            <a:off x="1088029" y="4190637"/>
            <a:ext cx="260689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339074-A899-44F1-ADAD-FD2AE93A8667}"/>
              </a:ext>
            </a:extLst>
          </p:cNvPr>
          <p:cNvSpPr txBox="1"/>
          <p:nvPr/>
        </p:nvSpPr>
        <p:spPr>
          <a:xfrm>
            <a:off x="3729363" y="3951080"/>
            <a:ext cx="32573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90C6A-CA69-4849-9103-A27C8136693A}"/>
              </a:ext>
            </a:extLst>
          </p:cNvPr>
          <p:cNvSpPr txBox="1"/>
          <p:nvPr/>
        </p:nvSpPr>
        <p:spPr>
          <a:xfrm>
            <a:off x="1183762" y="1605880"/>
            <a:ext cx="3305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5D9E00AB-6BBC-4019-B558-9255E6976863}"/>
              </a:ext>
            </a:extLst>
          </p:cNvPr>
          <p:cNvSpPr/>
          <p:nvPr/>
        </p:nvSpPr>
        <p:spPr>
          <a:xfrm>
            <a:off x="1811244" y="2421418"/>
            <a:ext cx="1186249" cy="1449866"/>
          </a:xfrm>
          <a:custGeom>
            <a:avLst/>
            <a:gdLst>
              <a:gd name="connsiteX0" fmla="*/ 0 w 1186249"/>
              <a:gd name="connsiteY0" fmla="*/ 0 h 1449866"/>
              <a:gd name="connsiteX1" fmla="*/ 609600 w 1186249"/>
              <a:gd name="connsiteY1" fmla="*/ 1449859 h 1449866"/>
              <a:gd name="connsiteX2" fmla="*/ 1186249 w 1186249"/>
              <a:gd name="connsiteY2" fmla="*/ 16475 h 144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6249" h="1449866">
                <a:moveTo>
                  <a:pt x="0" y="0"/>
                </a:moveTo>
                <a:cubicBezTo>
                  <a:pt x="205946" y="723556"/>
                  <a:pt x="411892" y="1447113"/>
                  <a:pt x="609600" y="1449859"/>
                </a:cubicBezTo>
                <a:cubicBezTo>
                  <a:pt x="807308" y="1452605"/>
                  <a:pt x="996778" y="734540"/>
                  <a:pt x="1186249" y="16475"/>
                </a:cubicBez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8E68D4-58C3-45FC-ACBC-FC48D692DDB5}"/>
              </a:ext>
            </a:extLst>
          </p:cNvPr>
          <p:cNvSpPr/>
          <p:nvPr/>
        </p:nvSpPr>
        <p:spPr>
          <a:xfrm>
            <a:off x="1811244" y="2600014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B986D7-5FEA-4A89-8FF6-196FB53DF782}"/>
              </a:ext>
            </a:extLst>
          </p:cNvPr>
          <p:cNvSpPr/>
          <p:nvPr/>
        </p:nvSpPr>
        <p:spPr>
          <a:xfrm>
            <a:off x="2116665" y="3548781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48D0D0-AF5C-4516-AD74-BC66CDAEC9BA}"/>
              </a:ext>
            </a:extLst>
          </p:cNvPr>
          <p:cNvSpPr/>
          <p:nvPr/>
        </p:nvSpPr>
        <p:spPr>
          <a:xfrm>
            <a:off x="2339207" y="3789647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14426A-B3F0-4490-9821-AE13749EEE0C}"/>
              </a:ext>
            </a:extLst>
          </p:cNvPr>
          <p:cNvSpPr/>
          <p:nvPr/>
        </p:nvSpPr>
        <p:spPr>
          <a:xfrm>
            <a:off x="2610073" y="3414241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528D6C-B2AF-499A-9C3A-5B8DF4613545}"/>
              </a:ext>
            </a:extLst>
          </p:cNvPr>
          <p:cNvSpPr/>
          <p:nvPr/>
        </p:nvSpPr>
        <p:spPr>
          <a:xfrm>
            <a:off x="2825982" y="2705000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D0685-C656-4FAC-882F-92233CD08718}"/>
              </a:ext>
            </a:extLst>
          </p:cNvPr>
          <p:cNvSpPr txBox="1"/>
          <p:nvPr/>
        </p:nvSpPr>
        <p:spPr>
          <a:xfrm>
            <a:off x="4351783" y="1669604"/>
            <a:ext cx="2800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= [-2, -1, 0, 1, 2]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[5.1,  1.9,  1.1,  2.1,  4.9]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D7622C-2268-4710-91E0-80259EEC3743}"/>
              </a:ext>
            </a:extLst>
          </p:cNvPr>
          <p:cNvSpPr txBox="1"/>
          <p:nvPr/>
        </p:nvSpPr>
        <p:spPr>
          <a:xfrm>
            <a:off x="2522087" y="1988704"/>
            <a:ext cx="4062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f(x,a) = a  + a  x  + a  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886B6-4A08-4EAA-8DE9-3DACEE0AF454}"/>
              </a:ext>
            </a:extLst>
          </p:cNvPr>
          <p:cNvSpPr txBox="1"/>
          <p:nvPr/>
        </p:nvSpPr>
        <p:spPr>
          <a:xfrm>
            <a:off x="5193309" y="2964892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FFF7F0-E169-45D8-B808-6F94B3ADF639}"/>
              </a:ext>
            </a:extLst>
          </p:cNvPr>
          <p:cNvSpPr txBox="1"/>
          <p:nvPr/>
        </p:nvSpPr>
        <p:spPr>
          <a:xfrm>
            <a:off x="5787525" y="2967536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917CB1-33CC-4A3C-8AF5-4E47705CCF0F}"/>
              </a:ext>
            </a:extLst>
          </p:cNvPr>
          <p:cNvSpPr txBox="1"/>
          <p:nvPr/>
        </p:nvSpPr>
        <p:spPr>
          <a:xfrm>
            <a:off x="6394151" y="2964513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A6CC9B-4CA6-4062-B098-600AE420DF90}"/>
              </a:ext>
            </a:extLst>
          </p:cNvPr>
          <p:cNvSpPr txBox="1"/>
          <p:nvPr/>
        </p:nvSpPr>
        <p:spPr>
          <a:xfrm>
            <a:off x="6385382" y="2795726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85A97F-8EE9-4C3F-9DBC-6E61B41704EA}"/>
              </a:ext>
            </a:extLst>
          </p:cNvPr>
          <p:cNvCxnSpPr/>
          <p:nvPr/>
        </p:nvCxnSpPr>
        <p:spPr>
          <a:xfrm>
            <a:off x="5787400" y="4044282"/>
            <a:ext cx="0" cy="225537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57856A-E9CB-4A71-A37F-46BD973DB384}"/>
              </a:ext>
            </a:extLst>
          </p:cNvPr>
          <p:cNvCxnSpPr/>
          <p:nvPr/>
        </p:nvCxnSpPr>
        <p:spPr>
          <a:xfrm>
            <a:off x="7167242" y="4052520"/>
            <a:ext cx="0" cy="223889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EAE28F-4A6A-4D2A-AB10-85B58FEA3FF3}"/>
              </a:ext>
            </a:extLst>
          </p:cNvPr>
          <p:cNvCxnSpPr/>
          <p:nvPr/>
        </p:nvCxnSpPr>
        <p:spPr>
          <a:xfrm>
            <a:off x="5787400" y="404428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6C5A3A-2455-4D50-B24C-F4B3A8298A82}"/>
              </a:ext>
            </a:extLst>
          </p:cNvPr>
          <p:cNvCxnSpPr/>
          <p:nvPr/>
        </p:nvCxnSpPr>
        <p:spPr>
          <a:xfrm>
            <a:off x="5785474" y="630968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B2BB2D-8351-46F3-A072-89AE0E67B5B7}"/>
              </a:ext>
            </a:extLst>
          </p:cNvPr>
          <p:cNvCxnSpPr/>
          <p:nvPr/>
        </p:nvCxnSpPr>
        <p:spPr>
          <a:xfrm>
            <a:off x="6969534" y="404016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AAA502-9A9D-4A5F-AF17-2F6DAE3CC79F}"/>
              </a:ext>
            </a:extLst>
          </p:cNvPr>
          <p:cNvCxnSpPr/>
          <p:nvPr/>
        </p:nvCxnSpPr>
        <p:spPr>
          <a:xfrm>
            <a:off x="6953058" y="630969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CE5FF29-CF4E-49E7-82DA-0953C8CE6C0D}"/>
              </a:ext>
            </a:extLst>
          </p:cNvPr>
          <p:cNvSpPr txBox="1"/>
          <p:nvPr/>
        </p:nvSpPr>
        <p:spPr>
          <a:xfrm>
            <a:off x="5950231" y="41682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56B42D-838E-4C03-A460-42679EC034EF}"/>
              </a:ext>
            </a:extLst>
          </p:cNvPr>
          <p:cNvSpPr txBox="1"/>
          <p:nvPr/>
        </p:nvSpPr>
        <p:spPr>
          <a:xfrm>
            <a:off x="6271375" y="416003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DA3B8F-B15A-444B-9D01-C0AEAF6721F7}"/>
              </a:ext>
            </a:extLst>
          </p:cNvPr>
          <p:cNvSpPr txBox="1"/>
          <p:nvPr/>
        </p:nvSpPr>
        <p:spPr>
          <a:xfrm>
            <a:off x="5958469" y="4573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B6749-CA9E-411E-985E-A42D8544A1C4}"/>
              </a:ext>
            </a:extLst>
          </p:cNvPr>
          <p:cNvSpPr txBox="1"/>
          <p:nvPr/>
        </p:nvSpPr>
        <p:spPr>
          <a:xfrm>
            <a:off x="6278649" y="458463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996C90-0932-4756-A0A3-5B91EFBA3861}"/>
              </a:ext>
            </a:extLst>
          </p:cNvPr>
          <p:cNvSpPr txBox="1"/>
          <p:nvPr/>
        </p:nvSpPr>
        <p:spPr>
          <a:xfrm>
            <a:off x="5955447" y="5009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3AECEB-B7BF-428C-BBC3-12FE9513AAB3}"/>
              </a:ext>
            </a:extLst>
          </p:cNvPr>
          <p:cNvSpPr txBox="1"/>
          <p:nvPr/>
        </p:nvSpPr>
        <p:spPr>
          <a:xfrm>
            <a:off x="6361026" y="5013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1BA71B-79A3-4866-8AF9-0282689F96AD}"/>
              </a:ext>
            </a:extLst>
          </p:cNvPr>
          <p:cNvSpPr txBox="1"/>
          <p:nvPr/>
        </p:nvSpPr>
        <p:spPr>
          <a:xfrm>
            <a:off x="6747733" y="4160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ECD951-9745-4F0A-8994-CB1698A9F767}"/>
              </a:ext>
            </a:extLst>
          </p:cNvPr>
          <p:cNvSpPr txBox="1"/>
          <p:nvPr/>
        </p:nvSpPr>
        <p:spPr>
          <a:xfrm>
            <a:off x="6691506" y="458063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5A4594-02D0-4A1A-95C4-531A6355A486}"/>
              </a:ext>
            </a:extLst>
          </p:cNvPr>
          <p:cNvSpPr txBox="1"/>
          <p:nvPr/>
        </p:nvSpPr>
        <p:spPr>
          <a:xfrm>
            <a:off x="6740042" y="5013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94E535-381A-4739-A529-617FCC9FA6A1}"/>
              </a:ext>
            </a:extLst>
          </p:cNvPr>
          <p:cNvSpPr txBox="1"/>
          <p:nvPr/>
        </p:nvSpPr>
        <p:spPr>
          <a:xfrm>
            <a:off x="5958469" y="54651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55F6B5-65E1-4111-BD73-A8401501F628}"/>
              </a:ext>
            </a:extLst>
          </p:cNvPr>
          <p:cNvSpPr txBox="1"/>
          <p:nvPr/>
        </p:nvSpPr>
        <p:spPr>
          <a:xfrm>
            <a:off x="6368481" y="54651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0A32E0-4423-4BF7-AB31-1E85C555FA0A}"/>
              </a:ext>
            </a:extLst>
          </p:cNvPr>
          <p:cNvSpPr txBox="1"/>
          <p:nvPr/>
        </p:nvSpPr>
        <p:spPr>
          <a:xfrm>
            <a:off x="5971878" y="5857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E95CA2-155C-4E1B-9F81-93C18FA1E1C3}"/>
              </a:ext>
            </a:extLst>
          </p:cNvPr>
          <p:cNvSpPr txBox="1"/>
          <p:nvPr/>
        </p:nvSpPr>
        <p:spPr>
          <a:xfrm>
            <a:off x="6369899" y="5830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FA8F09-C453-44B4-B3F0-02896DB8C81F}"/>
              </a:ext>
            </a:extLst>
          </p:cNvPr>
          <p:cNvSpPr txBox="1"/>
          <p:nvPr/>
        </p:nvSpPr>
        <p:spPr>
          <a:xfrm>
            <a:off x="6689339" y="546828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72DD74-4C2E-475B-98EA-F6C721841CC9}"/>
              </a:ext>
            </a:extLst>
          </p:cNvPr>
          <p:cNvSpPr txBox="1"/>
          <p:nvPr/>
        </p:nvSpPr>
        <p:spPr>
          <a:xfrm>
            <a:off x="6747388" y="585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F071AAED-17F8-460B-850A-69C693094200}"/>
              </a:ext>
            </a:extLst>
          </p:cNvPr>
          <p:cNvSpPr/>
          <p:nvPr/>
        </p:nvSpPr>
        <p:spPr>
          <a:xfrm>
            <a:off x="7445585" y="4117680"/>
            <a:ext cx="378940" cy="21333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48E0B3-D935-4783-9619-58EAF76A4899}"/>
              </a:ext>
            </a:extLst>
          </p:cNvPr>
          <p:cNvSpPr txBox="1"/>
          <p:nvPr/>
        </p:nvSpPr>
        <p:spPr>
          <a:xfrm>
            <a:off x="8020012" y="4759744"/>
            <a:ext cx="2791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dimension of the input</a:t>
            </a:r>
          </a:p>
          <a:p>
            <a:pPr algn="ctr"/>
            <a:r>
              <a:rPr lang="hu-H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many rows as the number of</a:t>
            </a:r>
          </a:p>
          <a:p>
            <a:pPr algn="ctr"/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(or 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values)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AF328B87-C8DA-45F5-9800-FFA76A2ABCF8}"/>
              </a:ext>
            </a:extLst>
          </p:cNvPr>
          <p:cNvSpPr/>
          <p:nvPr/>
        </p:nvSpPr>
        <p:spPr>
          <a:xfrm rot="16200000">
            <a:off x="6357945" y="3319262"/>
            <a:ext cx="221073" cy="10572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6F272E-C37D-46F1-BC93-96A3C8364239}"/>
              </a:ext>
            </a:extLst>
          </p:cNvPr>
          <p:cNvSpPr txBox="1"/>
          <p:nvPr/>
        </p:nvSpPr>
        <p:spPr>
          <a:xfrm>
            <a:off x="5201945" y="3363700"/>
            <a:ext cx="2549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order of the polinom + 1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8C72E5-28F0-4EB2-8307-4BA139409730}"/>
              </a:ext>
            </a:extLst>
          </p:cNvPr>
          <p:cNvSpPr txBox="1"/>
          <p:nvPr/>
        </p:nvSpPr>
        <p:spPr>
          <a:xfrm>
            <a:off x="5186850" y="500924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=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4543D-2BB3-4CE5-9119-2C451015AB0C}"/>
              </a:ext>
            </a:extLst>
          </p:cNvPr>
          <p:cNvSpPr txBox="1"/>
          <p:nvPr/>
        </p:nvSpPr>
        <p:spPr>
          <a:xfrm>
            <a:off x="5576027" y="2970644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AE7996-9991-4B1A-AD8A-7ADAE505ACB6}"/>
              </a:ext>
            </a:extLst>
          </p:cNvPr>
          <p:cNvSpPr txBox="1"/>
          <p:nvPr/>
        </p:nvSpPr>
        <p:spPr>
          <a:xfrm>
            <a:off x="6163992" y="2967624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6122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Performance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83513"/>
            <a:ext cx="819583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modern applications and algorithms run on multiple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cores</a:t>
            </a:r>
          </a:p>
          <a:p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It is significantly easier and more efficient to write concurrent 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programming code in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than in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  <a:p>
            <a:endParaRPr lang="hu-HU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usually the underlying data structures, thread control and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code optimizations that matter</a:t>
            </a:r>
          </a:p>
        </p:txBody>
      </p:sp>
    </p:spTree>
    <p:extLst>
      <p:ext uri="{BB962C8B-B14F-4D97-AF65-F5344CB8AC3E}">
        <p14:creationId xmlns:p14="http://schemas.microsoft.com/office/powerpoint/2010/main" val="314573355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Interpolation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AF7611-C876-42A6-8EA5-766F0A74466A}"/>
              </a:ext>
            </a:extLst>
          </p:cNvPr>
          <p:cNvCxnSpPr>
            <a:cxnSpLocks/>
          </p:cNvCxnSpPr>
          <p:nvPr/>
        </p:nvCxnSpPr>
        <p:spPr>
          <a:xfrm flipV="1">
            <a:off x="1345607" y="2146041"/>
            <a:ext cx="0" cy="228521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56AF0A-435D-4CB3-B6A1-F3479581D0B4}"/>
              </a:ext>
            </a:extLst>
          </p:cNvPr>
          <p:cNvCxnSpPr>
            <a:cxnSpLocks/>
          </p:cNvCxnSpPr>
          <p:nvPr/>
        </p:nvCxnSpPr>
        <p:spPr>
          <a:xfrm>
            <a:off x="1088029" y="4190637"/>
            <a:ext cx="260689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339074-A899-44F1-ADAD-FD2AE93A8667}"/>
              </a:ext>
            </a:extLst>
          </p:cNvPr>
          <p:cNvSpPr txBox="1"/>
          <p:nvPr/>
        </p:nvSpPr>
        <p:spPr>
          <a:xfrm>
            <a:off x="3729363" y="3951080"/>
            <a:ext cx="32573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90C6A-CA69-4849-9103-A27C8136693A}"/>
              </a:ext>
            </a:extLst>
          </p:cNvPr>
          <p:cNvSpPr txBox="1"/>
          <p:nvPr/>
        </p:nvSpPr>
        <p:spPr>
          <a:xfrm>
            <a:off x="1183762" y="1605880"/>
            <a:ext cx="3305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5D9E00AB-6BBC-4019-B558-9255E6976863}"/>
              </a:ext>
            </a:extLst>
          </p:cNvPr>
          <p:cNvSpPr/>
          <p:nvPr/>
        </p:nvSpPr>
        <p:spPr>
          <a:xfrm>
            <a:off x="1811244" y="2421418"/>
            <a:ext cx="1186249" cy="1449866"/>
          </a:xfrm>
          <a:custGeom>
            <a:avLst/>
            <a:gdLst>
              <a:gd name="connsiteX0" fmla="*/ 0 w 1186249"/>
              <a:gd name="connsiteY0" fmla="*/ 0 h 1449866"/>
              <a:gd name="connsiteX1" fmla="*/ 609600 w 1186249"/>
              <a:gd name="connsiteY1" fmla="*/ 1449859 h 1449866"/>
              <a:gd name="connsiteX2" fmla="*/ 1186249 w 1186249"/>
              <a:gd name="connsiteY2" fmla="*/ 16475 h 144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6249" h="1449866">
                <a:moveTo>
                  <a:pt x="0" y="0"/>
                </a:moveTo>
                <a:cubicBezTo>
                  <a:pt x="205946" y="723556"/>
                  <a:pt x="411892" y="1447113"/>
                  <a:pt x="609600" y="1449859"/>
                </a:cubicBezTo>
                <a:cubicBezTo>
                  <a:pt x="807308" y="1452605"/>
                  <a:pt x="996778" y="734540"/>
                  <a:pt x="1186249" y="16475"/>
                </a:cubicBez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8E68D4-58C3-45FC-ACBC-FC48D692DDB5}"/>
              </a:ext>
            </a:extLst>
          </p:cNvPr>
          <p:cNvSpPr/>
          <p:nvPr/>
        </p:nvSpPr>
        <p:spPr>
          <a:xfrm>
            <a:off x="1811244" y="2600014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B986D7-5FEA-4A89-8FF6-196FB53DF782}"/>
              </a:ext>
            </a:extLst>
          </p:cNvPr>
          <p:cNvSpPr/>
          <p:nvPr/>
        </p:nvSpPr>
        <p:spPr>
          <a:xfrm>
            <a:off x="2116665" y="3548781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48D0D0-AF5C-4516-AD74-BC66CDAEC9BA}"/>
              </a:ext>
            </a:extLst>
          </p:cNvPr>
          <p:cNvSpPr/>
          <p:nvPr/>
        </p:nvSpPr>
        <p:spPr>
          <a:xfrm>
            <a:off x="2339207" y="3789647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14426A-B3F0-4490-9821-AE13749EEE0C}"/>
              </a:ext>
            </a:extLst>
          </p:cNvPr>
          <p:cNvSpPr/>
          <p:nvPr/>
        </p:nvSpPr>
        <p:spPr>
          <a:xfrm>
            <a:off x="2610073" y="3414241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528D6C-B2AF-499A-9C3A-5B8DF4613545}"/>
              </a:ext>
            </a:extLst>
          </p:cNvPr>
          <p:cNvSpPr/>
          <p:nvPr/>
        </p:nvSpPr>
        <p:spPr>
          <a:xfrm>
            <a:off x="2825982" y="2705000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D0685-C656-4FAC-882F-92233CD08718}"/>
              </a:ext>
            </a:extLst>
          </p:cNvPr>
          <p:cNvSpPr txBox="1"/>
          <p:nvPr/>
        </p:nvSpPr>
        <p:spPr>
          <a:xfrm>
            <a:off x="4351783" y="1669604"/>
            <a:ext cx="2800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= [-2, -1, 0, 1, 2]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[5.1,  1.9,  1.1,  2.1,  4.9]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D7622C-2268-4710-91E0-80259EEC3743}"/>
              </a:ext>
            </a:extLst>
          </p:cNvPr>
          <p:cNvSpPr txBox="1"/>
          <p:nvPr/>
        </p:nvSpPr>
        <p:spPr>
          <a:xfrm>
            <a:off x="2522087" y="1988704"/>
            <a:ext cx="4062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f(x,a) = a  + a  x  + a  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886B6-4A08-4EAA-8DE9-3DACEE0AF454}"/>
              </a:ext>
            </a:extLst>
          </p:cNvPr>
          <p:cNvSpPr txBox="1"/>
          <p:nvPr/>
        </p:nvSpPr>
        <p:spPr>
          <a:xfrm>
            <a:off x="5193309" y="2964892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FFF7F0-E169-45D8-B808-6F94B3ADF639}"/>
              </a:ext>
            </a:extLst>
          </p:cNvPr>
          <p:cNvSpPr txBox="1"/>
          <p:nvPr/>
        </p:nvSpPr>
        <p:spPr>
          <a:xfrm>
            <a:off x="5787525" y="2967536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917CB1-33CC-4A3C-8AF5-4E47705CCF0F}"/>
              </a:ext>
            </a:extLst>
          </p:cNvPr>
          <p:cNvSpPr txBox="1"/>
          <p:nvPr/>
        </p:nvSpPr>
        <p:spPr>
          <a:xfrm>
            <a:off x="6394151" y="2964513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A6CC9B-4CA6-4062-B098-600AE420DF90}"/>
              </a:ext>
            </a:extLst>
          </p:cNvPr>
          <p:cNvSpPr txBox="1"/>
          <p:nvPr/>
        </p:nvSpPr>
        <p:spPr>
          <a:xfrm>
            <a:off x="6385382" y="2795726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4543D-2BB3-4CE5-9119-2C451015AB0C}"/>
              </a:ext>
            </a:extLst>
          </p:cNvPr>
          <p:cNvSpPr txBox="1"/>
          <p:nvPr/>
        </p:nvSpPr>
        <p:spPr>
          <a:xfrm>
            <a:off x="5576027" y="2970644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AE7996-9991-4B1A-AD8A-7ADAE505ACB6}"/>
              </a:ext>
            </a:extLst>
          </p:cNvPr>
          <p:cNvSpPr txBox="1"/>
          <p:nvPr/>
        </p:nvSpPr>
        <p:spPr>
          <a:xfrm>
            <a:off x="6163992" y="2967624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1065909-B49A-462B-9872-019613BE3414}"/>
              </a:ext>
            </a:extLst>
          </p:cNvPr>
          <p:cNvCxnSpPr/>
          <p:nvPr/>
        </p:nvCxnSpPr>
        <p:spPr>
          <a:xfrm>
            <a:off x="5101735" y="3638061"/>
            <a:ext cx="0" cy="225537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52AEF9F-9BF5-489D-AF18-B9F1CEE47D1A}"/>
              </a:ext>
            </a:extLst>
          </p:cNvPr>
          <p:cNvCxnSpPr/>
          <p:nvPr/>
        </p:nvCxnSpPr>
        <p:spPr>
          <a:xfrm>
            <a:off x="6481577" y="3646299"/>
            <a:ext cx="0" cy="223889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F7ED3E3-3655-4C84-B4C6-A463A20FF7E9}"/>
              </a:ext>
            </a:extLst>
          </p:cNvPr>
          <p:cNvCxnSpPr/>
          <p:nvPr/>
        </p:nvCxnSpPr>
        <p:spPr>
          <a:xfrm>
            <a:off x="5101735" y="363806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D395DE4-41E9-42F5-9381-0EA365B5661B}"/>
              </a:ext>
            </a:extLst>
          </p:cNvPr>
          <p:cNvCxnSpPr/>
          <p:nvPr/>
        </p:nvCxnSpPr>
        <p:spPr>
          <a:xfrm>
            <a:off x="5099809" y="590346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EF496FE-4334-4009-960D-CCCEF0111A85}"/>
              </a:ext>
            </a:extLst>
          </p:cNvPr>
          <p:cNvCxnSpPr/>
          <p:nvPr/>
        </p:nvCxnSpPr>
        <p:spPr>
          <a:xfrm>
            <a:off x="6283869" y="363394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1A1644A-06E0-4CBC-9F90-1476E06C5086}"/>
              </a:ext>
            </a:extLst>
          </p:cNvPr>
          <p:cNvCxnSpPr/>
          <p:nvPr/>
        </p:nvCxnSpPr>
        <p:spPr>
          <a:xfrm>
            <a:off x="6267393" y="590347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7E39691-8DAD-41F3-9FF2-E672A622C207}"/>
              </a:ext>
            </a:extLst>
          </p:cNvPr>
          <p:cNvSpPr txBox="1"/>
          <p:nvPr/>
        </p:nvSpPr>
        <p:spPr>
          <a:xfrm>
            <a:off x="5264566" y="376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2BD6947-2A20-4A0B-BD08-D76D346CD792}"/>
              </a:ext>
            </a:extLst>
          </p:cNvPr>
          <p:cNvSpPr txBox="1"/>
          <p:nvPr/>
        </p:nvSpPr>
        <p:spPr>
          <a:xfrm>
            <a:off x="5585710" y="375381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C970D1B-5B5E-4EDF-B7C4-10B779EF388F}"/>
              </a:ext>
            </a:extLst>
          </p:cNvPr>
          <p:cNvSpPr txBox="1"/>
          <p:nvPr/>
        </p:nvSpPr>
        <p:spPr>
          <a:xfrm>
            <a:off x="5272804" y="4167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0B42AA-3630-4D68-A271-5C4EEAC3A966}"/>
              </a:ext>
            </a:extLst>
          </p:cNvPr>
          <p:cNvSpPr txBox="1"/>
          <p:nvPr/>
        </p:nvSpPr>
        <p:spPr>
          <a:xfrm>
            <a:off x="5592984" y="41784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72FFF64-386D-43F8-A4FB-6E0BF9C1A267}"/>
              </a:ext>
            </a:extLst>
          </p:cNvPr>
          <p:cNvSpPr txBox="1"/>
          <p:nvPr/>
        </p:nvSpPr>
        <p:spPr>
          <a:xfrm>
            <a:off x="5269782" y="46030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60CCE0B-9747-4EF3-BB68-2695879C94C5}"/>
              </a:ext>
            </a:extLst>
          </p:cNvPr>
          <p:cNvSpPr txBox="1"/>
          <p:nvPr/>
        </p:nvSpPr>
        <p:spPr>
          <a:xfrm>
            <a:off x="5675361" y="46077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C5BFC8-5DC2-40D1-B2DF-5380E91D85AF}"/>
              </a:ext>
            </a:extLst>
          </p:cNvPr>
          <p:cNvSpPr txBox="1"/>
          <p:nvPr/>
        </p:nvSpPr>
        <p:spPr>
          <a:xfrm>
            <a:off x="6062068" y="3753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EBC9B4E-3F6F-4C87-AA76-B92D24795AF2}"/>
              </a:ext>
            </a:extLst>
          </p:cNvPr>
          <p:cNvSpPr txBox="1"/>
          <p:nvPr/>
        </p:nvSpPr>
        <p:spPr>
          <a:xfrm>
            <a:off x="6005841" y="417441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8CADBBF-5D1D-45FC-9C45-543FA6E73579}"/>
              </a:ext>
            </a:extLst>
          </p:cNvPr>
          <p:cNvSpPr txBox="1"/>
          <p:nvPr/>
        </p:nvSpPr>
        <p:spPr>
          <a:xfrm>
            <a:off x="6054377" y="4607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979C4D1-D076-4F76-A52F-9F9C13AE1ECB}"/>
              </a:ext>
            </a:extLst>
          </p:cNvPr>
          <p:cNvSpPr txBox="1"/>
          <p:nvPr/>
        </p:nvSpPr>
        <p:spPr>
          <a:xfrm>
            <a:off x="5272804" y="5058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B1715E7-268C-4201-9E2F-76E09BE6F134}"/>
              </a:ext>
            </a:extLst>
          </p:cNvPr>
          <p:cNvSpPr txBox="1"/>
          <p:nvPr/>
        </p:nvSpPr>
        <p:spPr>
          <a:xfrm>
            <a:off x="5682816" y="5058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2210066-3D98-4399-BC55-0C9A28C7BA8C}"/>
              </a:ext>
            </a:extLst>
          </p:cNvPr>
          <p:cNvSpPr txBox="1"/>
          <p:nvPr/>
        </p:nvSpPr>
        <p:spPr>
          <a:xfrm>
            <a:off x="5286213" y="5451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A053C26-4DCC-4FA5-BA64-85BE61BDF013}"/>
              </a:ext>
            </a:extLst>
          </p:cNvPr>
          <p:cNvSpPr txBox="1"/>
          <p:nvPr/>
        </p:nvSpPr>
        <p:spPr>
          <a:xfrm>
            <a:off x="5684234" y="54238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3D091EC-6669-4C25-BA2B-8901E10B5D4A}"/>
              </a:ext>
            </a:extLst>
          </p:cNvPr>
          <p:cNvSpPr txBox="1"/>
          <p:nvPr/>
        </p:nvSpPr>
        <p:spPr>
          <a:xfrm>
            <a:off x="6003674" y="506206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020FE7-FA6D-4B80-846E-D4E15F669CFB}"/>
              </a:ext>
            </a:extLst>
          </p:cNvPr>
          <p:cNvSpPr txBox="1"/>
          <p:nvPr/>
        </p:nvSpPr>
        <p:spPr>
          <a:xfrm>
            <a:off x="6061723" y="5447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FD7B855-8F2D-43C6-9220-CE1B9E8FC0AF}"/>
              </a:ext>
            </a:extLst>
          </p:cNvPr>
          <p:cNvSpPr txBox="1"/>
          <p:nvPr/>
        </p:nvSpPr>
        <p:spPr>
          <a:xfrm>
            <a:off x="4550902" y="457284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= 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26E2566-ADA6-482A-B53B-19A056384CAF}"/>
              </a:ext>
            </a:extLst>
          </p:cNvPr>
          <p:cNvCxnSpPr/>
          <p:nvPr/>
        </p:nvCxnSpPr>
        <p:spPr>
          <a:xfrm>
            <a:off x="7648905" y="4169188"/>
            <a:ext cx="0" cy="13188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936B0E6-1D9E-468B-9711-237E2D824D6D}"/>
              </a:ext>
            </a:extLst>
          </p:cNvPr>
          <p:cNvCxnSpPr/>
          <p:nvPr/>
        </p:nvCxnSpPr>
        <p:spPr>
          <a:xfrm>
            <a:off x="9028747" y="4152712"/>
            <a:ext cx="0" cy="132712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9C2DCEF-B5AC-4DB2-BF4D-0F2131918AB6}"/>
              </a:ext>
            </a:extLst>
          </p:cNvPr>
          <p:cNvCxnSpPr/>
          <p:nvPr/>
        </p:nvCxnSpPr>
        <p:spPr>
          <a:xfrm>
            <a:off x="7648905" y="416357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C8FE640-2E20-4050-A72B-9B9437AE5C23}"/>
              </a:ext>
            </a:extLst>
          </p:cNvPr>
          <p:cNvCxnSpPr/>
          <p:nvPr/>
        </p:nvCxnSpPr>
        <p:spPr>
          <a:xfrm>
            <a:off x="7646979" y="549810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633C234-59B0-4D86-A518-2A84D7DCEC95}"/>
              </a:ext>
            </a:extLst>
          </p:cNvPr>
          <p:cNvCxnSpPr/>
          <p:nvPr/>
        </p:nvCxnSpPr>
        <p:spPr>
          <a:xfrm>
            <a:off x="8831039" y="414298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21F2F6B-41FB-4C1C-97D5-A0A98E7FC3A1}"/>
              </a:ext>
            </a:extLst>
          </p:cNvPr>
          <p:cNvCxnSpPr/>
          <p:nvPr/>
        </p:nvCxnSpPr>
        <p:spPr>
          <a:xfrm>
            <a:off x="8814563" y="549810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6908A8A-E0B3-4E5F-A00A-25E4A4840180}"/>
              </a:ext>
            </a:extLst>
          </p:cNvPr>
          <p:cNvSpPr txBox="1"/>
          <p:nvPr/>
        </p:nvSpPr>
        <p:spPr>
          <a:xfrm>
            <a:off x="7816952" y="4197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F8C50DB-9DCA-4828-A4B7-81AF029C8356}"/>
              </a:ext>
            </a:extLst>
          </p:cNvPr>
          <p:cNvSpPr txBox="1"/>
          <p:nvPr/>
        </p:nvSpPr>
        <p:spPr>
          <a:xfrm>
            <a:off x="8222531" y="42023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367BB2-E265-4876-8122-DC01693DE39B}"/>
              </a:ext>
            </a:extLst>
          </p:cNvPr>
          <p:cNvSpPr txBox="1"/>
          <p:nvPr/>
        </p:nvSpPr>
        <p:spPr>
          <a:xfrm>
            <a:off x="8519167" y="42106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99D49C2-11A7-40E8-905E-7C217233A371}"/>
              </a:ext>
            </a:extLst>
          </p:cNvPr>
          <p:cNvSpPr txBox="1"/>
          <p:nvPr/>
        </p:nvSpPr>
        <p:spPr>
          <a:xfrm>
            <a:off x="7819974" y="46041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B3CDCD5-7D7B-4F19-A111-1B4BAAB5EE5F}"/>
              </a:ext>
            </a:extLst>
          </p:cNvPr>
          <p:cNvSpPr txBox="1"/>
          <p:nvPr/>
        </p:nvSpPr>
        <p:spPr>
          <a:xfrm>
            <a:off x="8147606" y="46041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A87E84F-DFC8-4A57-8296-91735B579661}"/>
              </a:ext>
            </a:extLst>
          </p:cNvPr>
          <p:cNvSpPr txBox="1"/>
          <p:nvPr/>
        </p:nvSpPr>
        <p:spPr>
          <a:xfrm>
            <a:off x="7767479" y="50463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482FBB-E1F0-433E-B758-138544D72F20}"/>
              </a:ext>
            </a:extLst>
          </p:cNvPr>
          <p:cNvSpPr txBox="1"/>
          <p:nvPr/>
        </p:nvSpPr>
        <p:spPr>
          <a:xfrm>
            <a:off x="8239642" y="50431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AC03BBB-2E44-4781-9E35-37F38BE3FAB6}"/>
              </a:ext>
            </a:extLst>
          </p:cNvPr>
          <p:cNvSpPr txBox="1"/>
          <p:nvPr/>
        </p:nvSpPr>
        <p:spPr>
          <a:xfrm>
            <a:off x="8534368" y="460726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1914BCA-D367-48E7-8189-F44109C0C7CA}"/>
              </a:ext>
            </a:extLst>
          </p:cNvPr>
          <p:cNvSpPr txBox="1"/>
          <p:nvPr/>
        </p:nvSpPr>
        <p:spPr>
          <a:xfrm>
            <a:off x="8534751" y="5050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66EFEBD-48BB-4ED0-ACAE-101D5CFC588D}"/>
              </a:ext>
            </a:extLst>
          </p:cNvPr>
          <p:cNvSpPr txBox="1"/>
          <p:nvPr/>
        </p:nvSpPr>
        <p:spPr>
          <a:xfrm>
            <a:off x="6825761" y="460131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 X =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3771BC5-E2D6-4829-9AC5-8C1B63F7915D}"/>
              </a:ext>
            </a:extLst>
          </p:cNvPr>
          <p:cNvSpPr txBox="1"/>
          <p:nvPr/>
        </p:nvSpPr>
        <p:spPr>
          <a:xfrm>
            <a:off x="6966966" y="4537707"/>
            <a:ext cx="35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3802F73-8CC2-4777-A3A1-9F415608524C}"/>
              </a:ext>
            </a:extLst>
          </p:cNvPr>
          <p:cNvCxnSpPr/>
          <p:nvPr/>
        </p:nvCxnSpPr>
        <p:spPr>
          <a:xfrm>
            <a:off x="10180490" y="4142301"/>
            <a:ext cx="0" cy="13188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475F359-1CDA-48C3-BEEE-585B7734FE41}"/>
              </a:ext>
            </a:extLst>
          </p:cNvPr>
          <p:cNvCxnSpPr/>
          <p:nvPr/>
        </p:nvCxnSpPr>
        <p:spPr>
          <a:xfrm>
            <a:off x="10851875" y="4142301"/>
            <a:ext cx="0" cy="132712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2DF5DB6-7C10-47E2-9465-A093A19A662E}"/>
              </a:ext>
            </a:extLst>
          </p:cNvPr>
          <p:cNvCxnSpPr/>
          <p:nvPr/>
        </p:nvCxnSpPr>
        <p:spPr>
          <a:xfrm>
            <a:off x="10180490" y="413668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1E65DB9-79CA-4DEB-A8C4-981D57BDF2F6}"/>
              </a:ext>
            </a:extLst>
          </p:cNvPr>
          <p:cNvCxnSpPr/>
          <p:nvPr/>
        </p:nvCxnSpPr>
        <p:spPr>
          <a:xfrm>
            <a:off x="10178564" y="547121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0FA9AAB-DB10-4D3F-A890-4B3977D585D0}"/>
              </a:ext>
            </a:extLst>
          </p:cNvPr>
          <p:cNvCxnSpPr/>
          <p:nvPr/>
        </p:nvCxnSpPr>
        <p:spPr>
          <a:xfrm>
            <a:off x="10654167" y="413257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F928CBD-8C25-424D-B905-05A46A0860BD}"/>
              </a:ext>
            </a:extLst>
          </p:cNvPr>
          <p:cNvSpPr txBox="1"/>
          <p:nvPr/>
        </p:nvSpPr>
        <p:spPr>
          <a:xfrm>
            <a:off x="10233205" y="417077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15.1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559FDE7-57C6-44B3-B283-DA00E7BEF0DA}"/>
              </a:ext>
            </a:extLst>
          </p:cNvPr>
          <p:cNvSpPr txBox="1"/>
          <p:nvPr/>
        </p:nvSpPr>
        <p:spPr>
          <a:xfrm>
            <a:off x="10211513" y="45772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-0.2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5AD224B-5202-48BD-9908-F2A49CB8BDA1}"/>
              </a:ext>
            </a:extLst>
          </p:cNvPr>
          <p:cNvSpPr txBox="1"/>
          <p:nvPr/>
        </p:nvSpPr>
        <p:spPr>
          <a:xfrm>
            <a:off x="10299064" y="50195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AE236CB-2F03-4D60-8CCE-7C417023362B}"/>
              </a:ext>
            </a:extLst>
          </p:cNvPr>
          <p:cNvSpPr txBox="1"/>
          <p:nvPr/>
        </p:nvSpPr>
        <p:spPr>
          <a:xfrm>
            <a:off x="9357346" y="454971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 y =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6A02ED0-95A2-4E73-9255-4D7FFC28F68A}"/>
              </a:ext>
            </a:extLst>
          </p:cNvPr>
          <p:cNvSpPr txBox="1"/>
          <p:nvPr/>
        </p:nvSpPr>
        <p:spPr>
          <a:xfrm>
            <a:off x="9489220" y="4504767"/>
            <a:ext cx="35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70D78C5-9572-422C-9EC4-EB8090A7EA88}"/>
              </a:ext>
            </a:extLst>
          </p:cNvPr>
          <p:cNvCxnSpPr/>
          <p:nvPr/>
        </p:nvCxnSpPr>
        <p:spPr>
          <a:xfrm>
            <a:off x="10645929" y="548807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61650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BF93DA-164E-43DC-9B48-47DF4F3A20C3}"/>
              </a:ext>
            </a:extLst>
          </p:cNvPr>
          <p:cNvSpPr/>
          <p:nvPr/>
        </p:nvSpPr>
        <p:spPr>
          <a:xfrm>
            <a:off x="5193309" y="3558613"/>
            <a:ext cx="3744214" cy="1731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Interpolation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AF7611-C876-42A6-8EA5-766F0A74466A}"/>
              </a:ext>
            </a:extLst>
          </p:cNvPr>
          <p:cNvCxnSpPr>
            <a:cxnSpLocks/>
          </p:cNvCxnSpPr>
          <p:nvPr/>
        </p:nvCxnSpPr>
        <p:spPr>
          <a:xfrm flipV="1">
            <a:off x="1345607" y="2146041"/>
            <a:ext cx="0" cy="228521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56AF0A-435D-4CB3-B6A1-F3479581D0B4}"/>
              </a:ext>
            </a:extLst>
          </p:cNvPr>
          <p:cNvCxnSpPr>
            <a:cxnSpLocks/>
          </p:cNvCxnSpPr>
          <p:nvPr/>
        </p:nvCxnSpPr>
        <p:spPr>
          <a:xfrm>
            <a:off x="1088029" y="4190637"/>
            <a:ext cx="260689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339074-A899-44F1-ADAD-FD2AE93A8667}"/>
              </a:ext>
            </a:extLst>
          </p:cNvPr>
          <p:cNvSpPr txBox="1"/>
          <p:nvPr/>
        </p:nvSpPr>
        <p:spPr>
          <a:xfrm>
            <a:off x="3729363" y="3951080"/>
            <a:ext cx="32573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90C6A-CA69-4849-9103-A27C8136693A}"/>
              </a:ext>
            </a:extLst>
          </p:cNvPr>
          <p:cNvSpPr txBox="1"/>
          <p:nvPr/>
        </p:nvSpPr>
        <p:spPr>
          <a:xfrm>
            <a:off x="1183762" y="1605880"/>
            <a:ext cx="3305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5D9E00AB-6BBC-4019-B558-9255E6976863}"/>
              </a:ext>
            </a:extLst>
          </p:cNvPr>
          <p:cNvSpPr/>
          <p:nvPr/>
        </p:nvSpPr>
        <p:spPr>
          <a:xfrm>
            <a:off x="1811244" y="2421418"/>
            <a:ext cx="1186249" cy="1449866"/>
          </a:xfrm>
          <a:custGeom>
            <a:avLst/>
            <a:gdLst>
              <a:gd name="connsiteX0" fmla="*/ 0 w 1186249"/>
              <a:gd name="connsiteY0" fmla="*/ 0 h 1449866"/>
              <a:gd name="connsiteX1" fmla="*/ 609600 w 1186249"/>
              <a:gd name="connsiteY1" fmla="*/ 1449859 h 1449866"/>
              <a:gd name="connsiteX2" fmla="*/ 1186249 w 1186249"/>
              <a:gd name="connsiteY2" fmla="*/ 16475 h 144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6249" h="1449866">
                <a:moveTo>
                  <a:pt x="0" y="0"/>
                </a:moveTo>
                <a:cubicBezTo>
                  <a:pt x="205946" y="723556"/>
                  <a:pt x="411892" y="1447113"/>
                  <a:pt x="609600" y="1449859"/>
                </a:cubicBezTo>
                <a:cubicBezTo>
                  <a:pt x="807308" y="1452605"/>
                  <a:pt x="996778" y="734540"/>
                  <a:pt x="1186249" y="16475"/>
                </a:cubicBez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8E68D4-58C3-45FC-ACBC-FC48D692DDB5}"/>
              </a:ext>
            </a:extLst>
          </p:cNvPr>
          <p:cNvSpPr/>
          <p:nvPr/>
        </p:nvSpPr>
        <p:spPr>
          <a:xfrm>
            <a:off x="1811244" y="2600014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B986D7-5FEA-4A89-8FF6-196FB53DF782}"/>
              </a:ext>
            </a:extLst>
          </p:cNvPr>
          <p:cNvSpPr/>
          <p:nvPr/>
        </p:nvSpPr>
        <p:spPr>
          <a:xfrm>
            <a:off x="2116665" y="3548781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48D0D0-AF5C-4516-AD74-BC66CDAEC9BA}"/>
              </a:ext>
            </a:extLst>
          </p:cNvPr>
          <p:cNvSpPr/>
          <p:nvPr/>
        </p:nvSpPr>
        <p:spPr>
          <a:xfrm>
            <a:off x="2339207" y="3789647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14426A-B3F0-4490-9821-AE13749EEE0C}"/>
              </a:ext>
            </a:extLst>
          </p:cNvPr>
          <p:cNvSpPr/>
          <p:nvPr/>
        </p:nvSpPr>
        <p:spPr>
          <a:xfrm>
            <a:off x="2610073" y="3414241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528D6C-B2AF-499A-9C3A-5B8DF4613545}"/>
              </a:ext>
            </a:extLst>
          </p:cNvPr>
          <p:cNvSpPr/>
          <p:nvPr/>
        </p:nvSpPr>
        <p:spPr>
          <a:xfrm>
            <a:off x="2825982" y="2705000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D0685-C656-4FAC-882F-92233CD08718}"/>
              </a:ext>
            </a:extLst>
          </p:cNvPr>
          <p:cNvSpPr txBox="1"/>
          <p:nvPr/>
        </p:nvSpPr>
        <p:spPr>
          <a:xfrm>
            <a:off x="4351783" y="1669604"/>
            <a:ext cx="2800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= [-2, -1, 0, 1, 2]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[5.1,  1.9,  1.1,  2.1,  4.9]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D7622C-2268-4710-91E0-80259EEC3743}"/>
              </a:ext>
            </a:extLst>
          </p:cNvPr>
          <p:cNvSpPr txBox="1"/>
          <p:nvPr/>
        </p:nvSpPr>
        <p:spPr>
          <a:xfrm>
            <a:off x="2522087" y="1988704"/>
            <a:ext cx="4062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f(x,a) = a  + a  x  + a  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886B6-4A08-4EAA-8DE9-3DACEE0AF454}"/>
              </a:ext>
            </a:extLst>
          </p:cNvPr>
          <p:cNvSpPr txBox="1"/>
          <p:nvPr/>
        </p:nvSpPr>
        <p:spPr>
          <a:xfrm>
            <a:off x="5193309" y="2964892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FFF7F0-E169-45D8-B808-6F94B3ADF639}"/>
              </a:ext>
            </a:extLst>
          </p:cNvPr>
          <p:cNvSpPr txBox="1"/>
          <p:nvPr/>
        </p:nvSpPr>
        <p:spPr>
          <a:xfrm>
            <a:off x="5787525" y="2967536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917CB1-33CC-4A3C-8AF5-4E47705CCF0F}"/>
              </a:ext>
            </a:extLst>
          </p:cNvPr>
          <p:cNvSpPr txBox="1"/>
          <p:nvPr/>
        </p:nvSpPr>
        <p:spPr>
          <a:xfrm>
            <a:off x="6394151" y="2964513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A6CC9B-4CA6-4062-B098-600AE420DF90}"/>
              </a:ext>
            </a:extLst>
          </p:cNvPr>
          <p:cNvSpPr txBox="1"/>
          <p:nvPr/>
        </p:nvSpPr>
        <p:spPr>
          <a:xfrm>
            <a:off x="6385382" y="2795726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4543D-2BB3-4CE5-9119-2C451015AB0C}"/>
              </a:ext>
            </a:extLst>
          </p:cNvPr>
          <p:cNvSpPr txBox="1"/>
          <p:nvPr/>
        </p:nvSpPr>
        <p:spPr>
          <a:xfrm>
            <a:off x="5576027" y="2970644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AE7996-9991-4B1A-AD8A-7ADAE505ACB6}"/>
              </a:ext>
            </a:extLst>
          </p:cNvPr>
          <p:cNvSpPr txBox="1"/>
          <p:nvPr/>
        </p:nvSpPr>
        <p:spPr>
          <a:xfrm>
            <a:off x="6163992" y="2967624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93C69C-1B15-43B5-85F0-7A92513F19CA}"/>
              </a:ext>
            </a:extLst>
          </p:cNvPr>
          <p:cNvCxnSpPr/>
          <p:nvPr/>
        </p:nvCxnSpPr>
        <p:spPr>
          <a:xfrm>
            <a:off x="5488216" y="3778812"/>
            <a:ext cx="0" cy="13188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F89F07A-468B-4F0A-8B2D-64AD6C0B1C28}"/>
              </a:ext>
            </a:extLst>
          </p:cNvPr>
          <p:cNvCxnSpPr/>
          <p:nvPr/>
        </p:nvCxnSpPr>
        <p:spPr>
          <a:xfrm>
            <a:off x="6868058" y="3762336"/>
            <a:ext cx="0" cy="132712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712BCC-7442-433C-AB5E-8F5D4E6123DB}"/>
              </a:ext>
            </a:extLst>
          </p:cNvPr>
          <p:cNvCxnSpPr/>
          <p:nvPr/>
        </p:nvCxnSpPr>
        <p:spPr>
          <a:xfrm>
            <a:off x="5488216" y="377319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9C412B1-816F-434A-A0AB-7FFE7C239B9C}"/>
              </a:ext>
            </a:extLst>
          </p:cNvPr>
          <p:cNvCxnSpPr/>
          <p:nvPr/>
        </p:nvCxnSpPr>
        <p:spPr>
          <a:xfrm>
            <a:off x="5486290" y="510772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1E72A6-B7F0-43EF-9075-B3B258A478EE}"/>
              </a:ext>
            </a:extLst>
          </p:cNvPr>
          <p:cNvCxnSpPr/>
          <p:nvPr/>
        </p:nvCxnSpPr>
        <p:spPr>
          <a:xfrm>
            <a:off x="6670350" y="375260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3E1B3E-3C71-4006-A9F3-A56D56A57403}"/>
              </a:ext>
            </a:extLst>
          </p:cNvPr>
          <p:cNvCxnSpPr/>
          <p:nvPr/>
        </p:nvCxnSpPr>
        <p:spPr>
          <a:xfrm>
            <a:off x="6653874" y="510772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74CBE79-A65B-4B27-8197-619643A9CD57}"/>
              </a:ext>
            </a:extLst>
          </p:cNvPr>
          <p:cNvSpPr txBox="1"/>
          <p:nvPr/>
        </p:nvSpPr>
        <p:spPr>
          <a:xfrm>
            <a:off x="5656263" y="38072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D7957F-D6AC-4D8C-AAD6-0CFC88130012}"/>
              </a:ext>
            </a:extLst>
          </p:cNvPr>
          <p:cNvSpPr txBox="1"/>
          <p:nvPr/>
        </p:nvSpPr>
        <p:spPr>
          <a:xfrm>
            <a:off x="6061842" y="3812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0DB6D-C612-4F89-8C38-5AB617173942}"/>
              </a:ext>
            </a:extLst>
          </p:cNvPr>
          <p:cNvSpPr txBox="1"/>
          <p:nvPr/>
        </p:nvSpPr>
        <p:spPr>
          <a:xfrm>
            <a:off x="6358478" y="38202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F1ED68-F198-41E5-80C8-D34382FB41E8}"/>
              </a:ext>
            </a:extLst>
          </p:cNvPr>
          <p:cNvSpPr txBox="1"/>
          <p:nvPr/>
        </p:nvSpPr>
        <p:spPr>
          <a:xfrm>
            <a:off x="5659285" y="42137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521659-09D1-444B-AFC7-AAEA3C7F95B3}"/>
              </a:ext>
            </a:extLst>
          </p:cNvPr>
          <p:cNvSpPr txBox="1"/>
          <p:nvPr/>
        </p:nvSpPr>
        <p:spPr>
          <a:xfrm>
            <a:off x="5986917" y="421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3F93BD-679A-44B8-9FE8-3A798022AE15}"/>
              </a:ext>
            </a:extLst>
          </p:cNvPr>
          <p:cNvSpPr txBox="1"/>
          <p:nvPr/>
        </p:nvSpPr>
        <p:spPr>
          <a:xfrm>
            <a:off x="5606790" y="46560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05D384-BF7C-4205-8C7F-BF3FCC1C991B}"/>
              </a:ext>
            </a:extLst>
          </p:cNvPr>
          <p:cNvSpPr txBox="1"/>
          <p:nvPr/>
        </p:nvSpPr>
        <p:spPr>
          <a:xfrm>
            <a:off x="6078953" y="4652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D73E0C-93B0-4660-90EA-607C26C19B85}"/>
              </a:ext>
            </a:extLst>
          </p:cNvPr>
          <p:cNvSpPr txBox="1"/>
          <p:nvPr/>
        </p:nvSpPr>
        <p:spPr>
          <a:xfrm>
            <a:off x="6373679" y="421689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AF82B3-B91B-41E5-AB74-4ED98C448538}"/>
              </a:ext>
            </a:extLst>
          </p:cNvPr>
          <p:cNvSpPr txBox="1"/>
          <p:nvPr/>
        </p:nvSpPr>
        <p:spPr>
          <a:xfrm>
            <a:off x="6374062" y="4660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34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45EC26-48A4-4569-9A13-DEBA841E95BD}"/>
              </a:ext>
            </a:extLst>
          </p:cNvPr>
          <p:cNvCxnSpPr/>
          <p:nvPr/>
        </p:nvCxnSpPr>
        <p:spPr>
          <a:xfrm>
            <a:off x="8003325" y="3784877"/>
            <a:ext cx="0" cy="13188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304EAC5-2703-43FC-92E1-973AD7114D64}"/>
              </a:ext>
            </a:extLst>
          </p:cNvPr>
          <p:cNvCxnSpPr/>
          <p:nvPr/>
        </p:nvCxnSpPr>
        <p:spPr>
          <a:xfrm>
            <a:off x="8674710" y="3784877"/>
            <a:ext cx="0" cy="132712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4921F3C-1FEB-49FC-8834-B8AFA4FEAB8E}"/>
              </a:ext>
            </a:extLst>
          </p:cNvPr>
          <p:cNvCxnSpPr/>
          <p:nvPr/>
        </p:nvCxnSpPr>
        <p:spPr>
          <a:xfrm>
            <a:off x="8003325" y="377926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BB4F7DA-89D8-43F6-8904-1C85322CAB08}"/>
              </a:ext>
            </a:extLst>
          </p:cNvPr>
          <p:cNvCxnSpPr/>
          <p:nvPr/>
        </p:nvCxnSpPr>
        <p:spPr>
          <a:xfrm>
            <a:off x="8001399" y="511379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37083F5-1CFE-4DAE-969A-0C1820309596}"/>
              </a:ext>
            </a:extLst>
          </p:cNvPr>
          <p:cNvCxnSpPr/>
          <p:nvPr/>
        </p:nvCxnSpPr>
        <p:spPr>
          <a:xfrm>
            <a:off x="8477002" y="377514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D8E1DE6-D2F9-4026-A5D7-6B8D3C82A24A}"/>
              </a:ext>
            </a:extLst>
          </p:cNvPr>
          <p:cNvSpPr txBox="1"/>
          <p:nvPr/>
        </p:nvSpPr>
        <p:spPr>
          <a:xfrm>
            <a:off x="8056040" y="38133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15.1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CB550BA-04D4-4A24-95F1-45D04AE6B050}"/>
              </a:ext>
            </a:extLst>
          </p:cNvPr>
          <p:cNvSpPr txBox="1"/>
          <p:nvPr/>
        </p:nvSpPr>
        <p:spPr>
          <a:xfrm>
            <a:off x="8034348" y="421979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-0.2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4AF976-B154-438C-8F12-64D010C76D3F}"/>
              </a:ext>
            </a:extLst>
          </p:cNvPr>
          <p:cNvSpPr txBox="1"/>
          <p:nvPr/>
        </p:nvSpPr>
        <p:spPr>
          <a:xfrm>
            <a:off x="8121899" y="4662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E3D3D9-4752-449C-BE02-0DB0A4AD810A}"/>
              </a:ext>
            </a:extLst>
          </p:cNvPr>
          <p:cNvSpPr txBox="1"/>
          <p:nvPr/>
        </p:nvSpPr>
        <p:spPr>
          <a:xfrm>
            <a:off x="7692269" y="422312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BC93E84-4D07-4E65-93BF-0C2F0758FD58}"/>
              </a:ext>
            </a:extLst>
          </p:cNvPr>
          <p:cNvCxnSpPr/>
          <p:nvPr/>
        </p:nvCxnSpPr>
        <p:spPr>
          <a:xfrm>
            <a:off x="8468764" y="513064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BDC3D91-19A2-4F28-B336-C959555FC6BE}"/>
              </a:ext>
            </a:extLst>
          </p:cNvPr>
          <p:cNvCxnSpPr/>
          <p:nvPr/>
        </p:nvCxnSpPr>
        <p:spPr>
          <a:xfrm>
            <a:off x="6988491" y="3752607"/>
            <a:ext cx="0" cy="13188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C4FE8D0-4914-4F67-92EA-FEB303609806}"/>
              </a:ext>
            </a:extLst>
          </p:cNvPr>
          <p:cNvCxnSpPr/>
          <p:nvPr/>
        </p:nvCxnSpPr>
        <p:spPr>
          <a:xfrm>
            <a:off x="7659876" y="3752607"/>
            <a:ext cx="0" cy="132712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9744349-AAE1-4CE4-840A-2258F557165A}"/>
              </a:ext>
            </a:extLst>
          </p:cNvPr>
          <p:cNvCxnSpPr/>
          <p:nvPr/>
        </p:nvCxnSpPr>
        <p:spPr>
          <a:xfrm>
            <a:off x="6988491" y="374699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F4F7E2D-F5F3-4377-9CBD-20890ACEE9EB}"/>
              </a:ext>
            </a:extLst>
          </p:cNvPr>
          <p:cNvCxnSpPr/>
          <p:nvPr/>
        </p:nvCxnSpPr>
        <p:spPr>
          <a:xfrm>
            <a:off x="6986565" y="508152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74EC29-9BE3-427F-9457-DC9918A825D2}"/>
              </a:ext>
            </a:extLst>
          </p:cNvPr>
          <p:cNvCxnSpPr/>
          <p:nvPr/>
        </p:nvCxnSpPr>
        <p:spPr>
          <a:xfrm>
            <a:off x="7462168" y="374287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3B4F4F0-EA16-4C38-81D1-87E7211724FF}"/>
              </a:ext>
            </a:extLst>
          </p:cNvPr>
          <p:cNvSpPr txBox="1"/>
          <p:nvPr/>
        </p:nvSpPr>
        <p:spPr>
          <a:xfrm>
            <a:off x="7123586" y="378931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0DDE2F-9398-4446-8612-AD8BA5B5C91A}"/>
              </a:ext>
            </a:extLst>
          </p:cNvPr>
          <p:cNvSpPr txBox="1"/>
          <p:nvPr/>
        </p:nvSpPr>
        <p:spPr>
          <a:xfrm>
            <a:off x="7125216" y="421127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3AA012C-D135-44A1-9A5A-93765EE4D5CB}"/>
              </a:ext>
            </a:extLst>
          </p:cNvPr>
          <p:cNvSpPr txBox="1"/>
          <p:nvPr/>
        </p:nvSpPr>
        <p:spPr>
          <a:xfrm>
            <a:off x="7131779" y="462980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B4D385B-5639-4F4E-9A39-E4AA658916CB}"/>
              </a:ext>
            </a:extLst>
          </p:cNvPr>
          <p:cNvCxnSpPr/>
          <p:nvPr/>
        </p:nvCxnSpPr>
        <p:spPr>
          <a:xfrm>
            <a:off x="7453930" y="509837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348AFE9-6B10-42E5-A6AA-4E9C47AC2BC3}"/>
              </a:ext>
            </a:extLst>
          </p:cNvPr>
          <p:cNvSpPr txBox="1"/>
          <p:nvPr/>
        </p:nvSpPr>
        <p:spPr>
          <a:xfrm>
            <a:off x="7255720" y="3943786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88E62D7-FDEE-4360-B697-33CD95B2222C}"/>
              </a:ext>
            </a:extLst>
          </p:cNvPr>
          <p:cNvSpPr txBox="1"/>
          <p:nvPr/>
        </p:nvSpPr>
        <p:spPr>
          <a:xfrm>
            <a:off x="7258966" y="4340298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C04555B-7F54-4A6E-9A27-B8A8943485CF}"/>
              </a:ext>
            </a:extLst>
          </p:cNvPr>
          <p:cNvSpPr txBox="1"/>
          <p:nvPr/>
        </p:nvSpPr>
        <p:spPr>
          <a:xfrm>
            <a:off x="7265239" y="4788107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5443A9-44E3-4EFA-895A-D65596E4F120}"/>
              </a:ext>
            </a:extLst>
          </p:cNvPr>
          <p:cNvSpPr txBox="1"/>
          <p:nvPr/>
        </p:nvSpPr>
        <p:spPr>
          <a:xfrm>
            <a:off x="3970570" y="5446830"/>
            <a:ext cx="6667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/>
              <a:t>it is a system of linear-equations and we are after the </a:t>
            </a:r>
            <a:r>
              <a:rPr lang="hu-HU" sz="2000" b="1" i="1" dirty="0"/>
              <a:t>a</a:t>
            </a:r>
            <a:r>
              <a:rPr lang="hu-HU" sz="2000" i="1" dirty="0"/>
              <a:t> values </a:t>
            </a:r>
          </a:p>
          <a:p>
            <a:pPr algn="ctr"/>
            <a:r>
              <a:rPr lang="hu-HU" sz="2000" i="1" dirty="0"/>
              <a:t>we can solve it with </a:t>
            </a:r>
            <a:r>
              <a:rPr lang="hu-HU" sz="2000" b="1" i="1" dirty="0"/>
              <a:t>Gaussian-elimination</a:t>
            </a:r>
          </a:p>
          <a:p>
            <a:pPr algn="ctr"/>
            <a:r>
              <a:rPr lang="hu-HU" sz="2000" i="1" dirty="0"/>
              <a:t>(thats why matrix operations are so important)</a:t>
            </a:r>
          </a:p>
        </p:txBody>
      </p:sp>
    </p:spTree>
    <p:extLst>
      <p:ext uri="{BB962C8B-B14F-4D97-AF65-F5344CB8AC3E}">
        <p14:creationId xmlns:p14="http://schemas.microsoft.com/office/powerpoint/2010/main" val="107993121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BF93DA-164E-43DC-9B48-47DF4F3A20C3}"/>
              </a:ext>
            </a:extLst>
          </p:cNvPr>
          <p:cNvSpPr/>
          <p:nvPr/>
        </p:nvSpPr>
        <p:spPr>
          <a:xfrm>
            <a:off x="5193309" y="3558613"/>
            <a:ext cx="3744214" cy="1731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Interpolation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AF7611-C876-42A6-8EA5-766F0A74466A}"/>
              </a:ext>
            </a:extLst>
          </p:cNvPr>
          <p:cNvCxnSpPr>
            <a:cxnSpLocks/>
          </p:cNvCxnSpPr>
          <p:nvPr/>
        </p:nvCxnSpPr>
        <p:spPr>
          <a:xfrm flipV="1">
            <a:off x="1345607" y="2146041"/>
            <a:ext cx="0" cy="228521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56AF0A-435D-4CB3-B6A1-F3479581D0B4}"/>
              </a:ext>
            </a:extLst>
          </p:cNvPr>
          <p:cNvCxnSpPr>
            <a:cxnSpLocks/>
          </p:cNvCxnSpPr>
          <p:nvPr/>
        </p:nvCxnSpPr>
        <p:spPr>
          <a:xfrm>
            <a:off x="1088029" y="4190637"/>
            <a:ext cx="260689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339074-A899-44F1-ADAD-FD2AE93A8667}"/>
              </a:ext>
            </a:extLst>
          </p:cNvPr>
          <p:cNvSpPr txBox="1"/>
          <p:nvPr/>
        </p:nvSpPr>
        <p:spPr>
          <a:xfrm>
            <a:off x="3729363" y="3951080"/>
            <a:ext cx="32573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90C6A-CA69-4849-9103-A27C8136693A}"/>
              </a:ext>
            </a:extLst>
          </p:cNvPr>
          <p:cNvSpPr txBox="1"/>
          <p:nvPr/>
        </p:nvSpPr>
        <p:spPr>
          <a:xfrm>
            <a:off x="1183762" y="1605880"/>
            <a:ext cx="3305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5D9E00AB-6BBC-4019-B558-9255E6976863}"/>
              </a:ext>
            </a:extLst>
          </p:cNvPr>
          <p:cNvSpPr/>
          <p:nvPr/>
        </p:nvSpPr>
        <p:spPr>
          <a:xfrm>
            <a:off x="1811244" y="2421418"/>
            <a:ext cx="1186249" cy="1449866"/>
          </a:xfrm>
          <a:custGeom>
            <a:avLst/>
            <a:gdLst>
              <a:gd name="connsiteX0" fmla="*/ 0 w 1186249"/>
              <a:gd name="connsiteY0" fmla="*/ 0 h 1449866"/>
              <a:gd name="connsiteX1" fmla="*/ 609600 w 1186249"/>
              <a:gd name="connsiteY1" fmla="*/ 1449859 h 1449866"/>
              <a:gd name="connsiteX2" fmla="*/ 1186249 w 1186249"/>
              <a:gd name="connsiteY2" fmla="*/ 16475 h 144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6249" h="1449866">
                <a:moveTo>
                  <a:pt x="0" y="0"/>
                </a:moveTo>
                <a:cubicBezTo>
                  <a:pt x="205946" y="723556"/>
                  <a:pt x="411892" y="1447113"/>
                  <a:pt x="609600" y="1449859"/>
                </a:cubicBezTo>
                <a:cubicBezTo>
                  <a:pt x="807308" y="1452605"/>
                  <a:pt x="996778" y="734540"/>
                  <a:pt x="1186249" y="16475"/>
                </a:cubicBez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8E68D4-58C3-45FC-ACBC-FC48D692DDB5}"/>
              </a:ext>
            </a:extLst>
          </p:cNvPr>
          <p:cNvSpPr/>
          <p:nvPr/>
        </p:nvSpPr>
        <p:spPr>
          <a:xfrm>
            <a:off x="1811244" y="2600014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B986D7-5FEA-4A89-8FF6-196FB53DF782}"/>
              </a:ext>
            </a:extLst>
          </p:cNvPr>
          <p:cNvSpPr/>
          <p:nvPr/>
        </p:nvSpPr>
        <p:spPr>
          <a:xfrm>
            <a:off x="2116665" y="3548781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48D0D0-AF5C-4516-AD74-BC66CDAEC9BA}"/>
              </a:ext>
            </a:extLst>
          </p:cNvPr>
          <p:cNvSpPr/>
          <p:nvPr/>
        </p:nvSpPr>
        <p:spPr>
          <a:xfrm>
            <a:off x="2339207" y="3789647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14426A-B3F0-4490-9821-AE13749EEE0C}"/>
              </a:ext>
            </a:extLst>
          </p:cNvPr>
          <p:cNvSpPr/>
          <p:nvPr/>
        </p:nvSpPr>
        <p:spPr>
          <a:xfrm>
            <a:off x="2610073" y="3414241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528D6C-B2AF-499A-9C3A-5B8DF4613545}"/>
              </a:ext>
            </a:extLst>
          </p:cNvPr>
          <p:cNvSpPr/>
          <p:nvPr/>
        </p:nvSpPr>
        <p:spPr>
          <a:xfrm>
            <a:off x="2825982" y="2705000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D0685-C656-4FAC-882F-92233CD08718}"/>
              </a:ext>
            </a:extLst>
          </p:cNvPr>
          <p:cNvSpPr txBox="1"/>
          <p:nvPr/>
        </p:nvSpPr>
        <p:spPr>
          <a:xfrm>
            <a:off x="4351783" y="1669604"/>
            <a:ext cx="2800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= [-2, -1, 0, 1, 2]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[5.1,  1.9,  1.1,  2.1,  4.9]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D7622C-2268-4710-91E0-80259EEC3743}"/>
              </a:ext>
            </a:extLst>
          </p:cNvPr>
          <p:cNvSpPr txBox="1"/>
          <p:nvPr/>
        </p:nvSpPr>
        <p:spPr>
          <a:xfrm>
            <a:off x="2522087" y="1988704"/>
            <a:ext cx="4062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f(x,a) = a  + a  x  + a  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886B6-4A08-4EAA-8DE9-3DACEE0AF454}"/>
              </a:ext>
            </a:extLst>
          </p:cNvPr>
          <p:cNvSpPr txBox="1"/>
          <p:nvPr/>
        </p:nvSpPr>
        <p:spPr>
          <a:xfrm>
            <a:off x="5193309" y="2964892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FFF7F0-E169-45D8-B808-6F94B3ADF639}"/>
              </a:ext>
            </a:extLst>
          </p:cNvPr>
          <p:cNvSpPr txBox="1"/>
          <p:nvPr/>
        </p:nvSpPr>
        <p:spPr>
          <a:xfrm>
            <a:off x="5787525" y="2967536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917CB1-33CC-4A3C-8AF5-4E47705CCF0F}"/>
              </a:ext>
            </a:extLst>
          </p:cNvPr>
          <p:cNvSpPr txBox="1"/>
          <p:nvPr/>
        </p:nvSpPr>
        <p:spPr>
          <a:xfrm>
            <a:off x="6394151" y="2964513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A6CC9B-4CA6-4062-B098-600AE420DF90}"/>
              </a:ext>
            </a:extLst>
          </p:cNvPr>
          <p:cNvSpPr txBox="1"/>
          <p:nvPr/>
        </p:nvSpPr>
        <p:spPr>
          <a:xfrm>
            <a:off x="6385382" y="2795726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4543D-2BB3-4CE5-9119-2C451015AB0C}"/>
              </a:ext>
            </a:extLst>
          </p:cNvPr>
          <p:cNvSpPr txBox="1"/>
          <p:nvPr/>
        </p:nvSpPr>
        <p:spPr>
          <a:xfrm>
            <a:off x="5576027" y="2970644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AE7996-9991-4B1A-AD8A-7ADAE505ACB6}"/>
              </a:ext>
            </a:extLst>
          </p:cNvPr>
          <p:cNvSpPr txBox="1"/>
          <p:nvPr/>
        </p:nvSpPr>
        <p:spPr>
          <a:xfrm>
            <a:off x="6163992" y="2967624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93C69C-1B15-43B5-85F0-7A92513F19CA}"/>
              </a:ext>
            </a:extLst>
          </p:cNvPr>
          <p:cNvCxnSpPr/>
          <p:nvPr/>
        </p:nvCxnSpPr>
        <p:spPr>
          <a:xfrm>
            <a:off x="5488216" y="3778812"/>
            <a:ext cx="0" cy="13188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F89F07A-468B-4F0A-8B2D-64AD6C0B1C28}"/>
              </a:ext>
            </a:extLst>
          </p:cNvPr>
          <p:cNvCxnSpPr/>
          <p:nvPr/>
        </p:nvCxnSpPr>
        <p:spPr>
          <a:xfrm>
            <a:off x="6868058" y="3762336"/>
            <a:ext cx="0" cy="132712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712BCC-7442-433C-AB5E-8F5D4E6123DB}"/>
              </a:ext>
            </a:extLst>
          </p:cNvPr>
          <p:cNvCxnSpPr/>
          <p:nvPr/>
        </p:nvCxnSpPr>
        <p:spPr>
          <a:xfrm>
            <a:off x="5488216" y="377319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9C412B1-816F-434A-A0AB-7FFE7C239B9C}"/>
              </a:ext>
            </a:extLst>
          </p:cNvPr>
          <p:cNvCxnSpPr/>
          <p:nvPr/>
        </p:nvCxnSpPr>
        <p:spPr>
          <a:xfrm>
            <a:off x="5486290" y="510772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1E72A6-B7F0-43EF-9075-B3B258A478EE}"/>
              </a:ext>
            </a:extLst>
          </p:cNvPr>
          <p:cNvCxnSpPr/>
          <p:nvPr/>
        </p:nvCxnSpPr>
        <p:spPr>
          <a:xfrm>
            <a:off x="6670350" y="375260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3E1B3E-3C71-4006-A9F3-A56D56A57403}"/>
              </a:ext>
            </a:extLst>
          </p:cNvPr>
          <p:cNvCxnSpPr/>
          <p:nvPr/>
        </p:nvCxnSpPr>
        <p:spPr>
          <a:xfrm>
            <a:off x="6653874" y="510772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74CBE79-A65B-4B27-8197-619643A9CD57}"/>
              </a:ext>
            </a:extLst>
          </p:cNvPr>
          <p:cNvSpPr txBox="1"/>
          <p:nvPr/>
        </p:nvSpPr>
        <p:spPr>
          <a:xfrm>
            <a:off x="5656263" y="38072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D7957F-D6AC-4D8C-AAD6-0CFC88130012}"/>
              </a:ext>
            </a:extLst>
          </p:cNvPr>
          <p:cNvSpPr txBox="1"/>
          <p:nvPr/>
        </p:nvSpPr>
        <p:spPr>
          <a:xfrm>
            <a:off x="6061842" y="3812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0DB6D-C612-4F89-8C38-5AB617173942}"/>
              </a:ext>
            </a:extLst>
          </p:cNvPr>
          <p:cNvSpPr txBox="1"/>
          <p:nvPr/>
        </p:nvSpPr>
        <p:spPr>
          <a:xfrm>
            <a:off x="6358478" y="38202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F1ED68-F198-41E5-80C8-D34382FB41E8}"/>
              </a:ext>
            </a:extLst>
          </p:cNvPr>
          <p:cNvSpPr txBox="1"/>
          <p:nvPr/>
        </p:nvSpPr>
        <p:spPr>
          <a:xfrm>
            <a:off x="5659285" y="42137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521659-09D1-444B-AFC7-AAEA3C7F95B3}"/>
              </a:ext>
            </a:extLst>
          </p:cNvPr>
          <p:cNvSpPr txBox="1"/>
          <p:nvPr/>
        </p:nvSpPr>
        <p:spPr>
          <a:xfrm>
            <a:off x="5986917" y="421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3F93BD-679A-44B8-9FE8-3A798022AE15}"/>
              </a:ext>
            </a:extLst>
          </p:cNvPr>
          <p:cNvSpPr txBox="1"/>
          <p:nvPr/>
        </p:nvSpPr>
        <p:spPr>
          <a:xfrm>
            <a:off x="5606790" y="46560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05D384-BF7C-4205-8C7F-BF3FCC1C991B}"/>
              </a:ext>
            </a:extLst>
          </p:cNvPr>
          <p:cNvSpPr txBox="1"/>
          <p:nvPr/>
        </p:nvSpPr>
        <p:spPr>
          <a:xfrm>
            <a:off x="6078953" y="4652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D73E0C-93B0-4660-90EA-607C26C19B85}"/>
              </a:ext>
            </a:extLst>
          </p:cNvPr>
          <p:cNvSpPr txBox="1"/>
          <p:nvPr/>
        </p:nvSpPr>
        <p:spPr>
          <a:xfrm>
            <a:off x="6373679" y="421689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AF82B3-B91B-41E5-AB74-4ED98C448538}"/>
              </a:ext>
            </a:extLst>
          </p:cNvPr>
          <p:cNvSpPr txBox="1"/>
          <p:nvPr/>
        </p:nvSpPr>
        <p:spPr>
          <a:xfrm>
            <a:off x="6374062" y="4660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34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45EC26-48A4-4569-9A13-DEBA841E95BD}"/>
              </a:ext>
            </a:extLst>
          </p:cNvPr>
          <p:cNvCxnSpPr/>
          <p:nvPr/>
        </p:nvCxnSpPr>
        <p:spPr>
          <a:xfrm>
            <a:off x="8003325" y="3784877"/>
            <a:ext cx="0" cy="13188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304EAC5-2703-43FC-92E1-973AD7114D64}"/>
              </a:ext>
            </a:extLst>
          </p:cNvPr>
          <p:cNvCxnSpPr/>
          <p:nvPr/>
        </p:nvCxnSpPr>
        <p:spPr>
          <a:xfrm>
            <a:off x="8674710" y="3784877"/>
            <a:ext cx="0" cy="132712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4921F3C-1FEB-49FC-8834-B8AFA4FEAB8E}"/>
              </a:ext>
            </a:extLst>
          </p:cNvPr>
          <p:cNvCxnSpPr/>
          <p:nvPr/>
        </p:nvCxnSpPr>
        <p:spPr>
          <a:xfrm>
            <a:off x="8003325" y="377926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BB4F7DA-89D8-43F6-8904-1C85322CAB08}"/>
              </a:ext>
            </a:extLst>
          </p:cNvPr>
          <p:cNvCxnSpPr/>
          <p:nvPr/>
        </p:nvCxnSpPr>
        <p:spPr>
          <a:xfrm>
            <a:off x="8001399" y="511379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37083F5-1CFE-4DAE-969A-0C1820309596}"/>
              </a:ext>
            </a:extLst>
          </p:cNvPr>
          <p:cNvCxnSpPr/>
          <p:nvPr/>
        </p:nvCxnSpPr>
        <p:spPr>
          <a:xfrm>
            <a:off x="8477002" y="377514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D8E1DE6-D2F9-4026-A5D7-6B8D3C82A24A}"/>
              </a:ext>
            </a:extLst>
          </p:cNvPr>
          <p:cNvSpPr txBox="1"/>
          <p:nvPr/>
        </p:nvSpPr>
        <p:spPr>
          <a:xfrm>
            <a:off x="8056040" y="38133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15.1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CB550BA-04D4-4A24-95F1-45D04AE6B050}"/>
              </a:ext>
            </a:extLst>
          </p:cNvPr>
          <p:cNvSpPr txBox="1"/>
          <p:nvPr/>
        </p:nvSpPr>
        <p:spPr>
          <a:xfrm>
            <a:off x="8034348" y="421979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-0.2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4AF976-B154-438C-8F12-64D010C76D3F}"/>
              </a:ext>
            </a:extLst>
          </p:cNvPr>
          <p:cNvSpPr txBox="1"/>
          <p:nvPr/>
        </p:nvSpPr>
        <p:spPr>
          <a:xfrm>
            <a:off x="8121899" y="4662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E3D3D9-4752-449C-BE02-0DB0A4AD810A}"/>
              </a:ext>
            </a:extLst>
          </p:cNvPr>
          <p:cNvSpPr txBox="1"/>
          <p:nvPr/>
        </p:nvSpPr>
        <p:spPr>
          <a:xfrm>
            <a:off x="7692269" y="422312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BC93E84-4D07-4E65-93BF-0C2F0758FD58}"/>
              </a:ext>
            </a:extLst>
          </p:cNvPr>
          <p:cNvCxnSpPr/>
          <p:nvPr/>
        </p:nvCxnSpPr>
        <p:spPr>
          <a:xfrm>
            <a:off x="8468764" y="513064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BDC3D91-19A2-4F28-B336-C959555FC6BE}"/>
              </a:ext>
            </a:extLst>
          </p:cNvPr>
          <p:cNvCxnSpPr/>
          <p:nvPr/>
        </p:nvCxnSpPr>
        <p:spPr>
          <a:xfrm>
            <a:off x="6988491" y="3752607"/>
            <a:ext cx="0" cy="131888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C4FE8D0-4914-4F67-92EA-FEB303609806}"/>
              </a:ext>
            </a:extLst>
          </p:cNvPr>
          <p:cNvCxnSpPr/>
          <p:nvPr/>
        </p:nvCxnSpPr>
        <p:spPr>
          <a:xfrm>
            <a:off x="7659876" y="3752607"/>
            <a:ext cx="0" cy="132712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9744349-AAE1-4CE4-840A-2258F557165A}"/>
              </a:ext>
            </a:extLst>
          </p:cNvPr>
          <p:cNvCxnSpPr/>
          <p:nvPr/>
        </p:nvCxnSpPr>
        <p:spPr>
          <a:xfrm>
            <a:off x="6988491" y="374699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F4F7E2D-F5F3-4377-9CBD-20890ACEE9EB}"/>
              </a:ext>
            </a:extLst>
          </p:cNvPr>
          <p:cNvCxnSpPr/>
          <p:nvPr/>
        </p:nvCxnSpPr>
        <p:spPr>
          <a:xfrm>
            <a:off x="6986565" y="508152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74EC29-9BE3-427F-9457-DC9918A825D2}"/>
              </a:ext>
            </a:extLst>
          </p:cNvPr>
          <p:cNvCxnSpPr/>
          <p:nvPr/>
        </p:nvCxnSpPr>
        <p:spPr>
          <a:xfrm>
            <a:off x="7462168" y="374287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3B4F4F0-EA16-4C38-81D1-87E7211724FF}"/>
              </a:ext>
            </a:extLst>
          </p:cNvPr>
          <p:cNvSpPr txBox="1"/>
          <p:nvPr/>
        </p:nvSpPr>
        <p:spPr>
          <a:xfrm>
            <a:off x="7123586" y="378931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0DDE2F-9398-4446-8612-AD8BA5B5C91A}"/>
              </a:ext>
            </a:extLst>
          </p:cNvPr>
          <p:cNvSpPr txBox="1"/>
          <p:nvPr/>
        </p:nvSpPr>
        <p:spPr>
          <a:xfrm>
            <a:off x="7125216" y="421127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3AA012C-D135-44A1-9A5A-93765EE4D5CB}"/>
              </a:ext>
            </a:extLst>
          </p:cNvPr>
          <p:cNvSpPr txBox="1"/>
          <p:nvPr/>
        </p:nvSpPr>
        <p:spPr>
          <a:xfrm>
            <a:off x="7131779" y="462980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B4D385B-5639-4F4E-9A39-E4AA658916CB}"/>
              </a:ext>
            </a:extLst>
          </p:cNvPr>
          <p:cNvCxnSpPr/>
          <p:nvPr/>
        </p:nvCxnSpPr>
        <p:spPr>
          <a:xfrm>
            <a:off x="7453930" y="509837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348AFE9-6B10-42E5-A6AA-4E9C47AC2BC3}"/>
              </a:ext>
            </a:extLst>
          </p:cNvPr>
          <p:cNvSpPr txBox="1"/>
          <p:nvPr/>
        </p:nvSpPr>
        <p:spPr>
          <a:xfrm>
            <a:off x="7255720" y="3943786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88E62D7-FDEE-4360-B697-33CD95B2222C}"/>
              </a:ext>
            </a:extLst>
          </p:cNvPr>
          <p:cNvSpPr txBox="1"/>
          <p:nvPr/>
        </p:nvSpPr>
        <p:spPr>
          <a:xfrm>
            <a:off x="7258966" y="4340298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C04555B-7F54-4A6E-9A27-B8A8943485CF}"/>
              </a:ext>
            </a:extLst>
          </p:cNvPr>
          <p:cNvSpPr txBox="1"/>
          <p:nvPr/>
        </p:nvSpPr>
        <p:spPr>
          <a:xfrm>
            <a:off x="7265239" y="4788107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F21F95-5B25-41AF-A8C9-F474B1AE0473}"/>
              </a:ext>
            </a:extLst>
          </p:cNvPr>
          <p:cNvSpPr txBox="1"/>
          <p:nvPr/>
        </p:nvSpPr>
        <p:spPr>
          <a:xfrm>
            <a:off x="3685090" y="4771080"/>
            <a:ext cx="497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f(x,a) = 1.049 – 0.02 x + 0.986 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A1F840-BF25-4925-AC50-DADF8D7997C3}"/>
              </a:ext>
            </a:extLst>
          </p:cNvPr>
          <p:cNvSpPr txBox="1"/>
          <p:nvPr/>
        </p:nvSpPr>
        <p:spPr>
          <a:xfrm>
            <a:off x="8447269" y="5578102"/>
            <a:ext cx="351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96586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Interpolation - Applications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E7E502-FD29-48EC-BE82-A82AF12FA901}"/>
              </a:ext>
            </a:extLst>
          </p:cNvPr>
          <p:cNvSpPr txBox="1"/>
          <p:nvPr/>
        </p:nvSpPr>
        <p:spPr>
          <a:xfrm>
            <a:off x="822096" y="1419011"/>
            <a:ext cx="10005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standard interpolation problem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have a dataset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points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and we can approximate the function values (for example: temperature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or stock prices) at points where there data is not available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41E0C9A-B598-4505-9165-FEFA5AF7306C}"/>
              </a:ext>
            </a:extLst>
          </p:cNvPr>
          <p:cNvCxnSpPr>
            <a:cxnSpLocks/>
          </p:cNvCxnSpPr>
          <p:nvPr/>
        </p:nvCxnSpPr>
        <p:spPr>
          <a:xfrm flipV="1">
            <a:off x="4806571" y="3620882"/>
            <a:ext cx="0" cy="228521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6C7C824-32E7-4F16-AFA1-409E346CAD95}"/>
              </a:ext>
            </a:extLst>
          </p:cNvPr>
          <p:cNvCxnSpPr>
            <a:cxnSpLocks/>
          </p:cNvCxnSpPr>
          <p:nvPr/>
        </p:nvCxnSpPr>
        <p:spPr>
          <a:xfrm>
            <a:off x="4548993" y="5665478"/>
            <a:ext cx="260689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20A19C0-22EC-489B-97C6-ED6C237D9CD5}"/>
              </a:ext>
            </a:extLst>
          </p:cNvPr>
          <p:cNvSpPr txBox="1"/>
          <p:nvPr/>
        </p:nvSpPr>
        <p:spPr>
          <a:xfrm>
            <a:off x="7190327" y="5425921"/>
            <a:ext cx="32573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5F97545-B6F8-459E-9065-AE230C5EDEEA}"/>
              </a:ext>
            </a:extLst>
          </p:cNvPr>
          <p:cNvSpPr txBox="1"/>
          <p:nvPr/>
        </p:nvSpPr>
        <p:spPr>
          <a:xfrm>
            <a:off x="4644726" y="3080721"/>
            <a:ext cx="3305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</a:p>
        </p:txBody>
      </p:sp>
      <p:sp>
        <p:nvSpPr>
          <p:cNvPr id="114" name="Freeform 11">
            <a:extLst>
              <a:ext uri="{FF2B5EF4-FFF2-40B4-BE49-F238E27FC236}">
                <a16:creationId xmlns:a16="http://schemas.microsoft.com/office/drawing/2014/main" id="{7A9EDAEE-0970-4067-91E6-08C4E2E099B1}"/>
              </a:ext>
            </a:extLst>
          </p:cNvPr>
          <p:cNvSpPr/>
          <p:nvPr/>
        </p:nvSpPr>
        <p:spPr>
          <a:xfrm>
            <a:off x="5272208" y="3896259"/>
            <a:ext cx="1186249" cy="1449866"/>
          </a:xfrm>
          <a:custGeom>
            <a:avLst/>
            <a:gdLst>
              <a:gd name="connsiteX0" fmla="*/ 0 w 1186249"/>
              <a:gd name="connsiteY0" fmla="*/ 0 h 1449866"/>
              <a:gd name="connsiteX1" fmla="*/ 609600 w 1186249"/>
              <a:gd name="connsiteY1" fmla="*/ 1449859 h 1449866"/>
              <a:gd name="connsiteX2" fmla="*/ 1186249 w 1186249"/>
              <a:gd name="connsiteY2" fmla="*/ 16475 h 144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6249" h="1449866">
                <a:moveTo>
                  <a:pt x="0" y="0"/>
                </a:moveTo>
                <a:cubicBezTo>
                  <a:pt x="205946" y="723556"/>
                  <a:pt x="411892" y="1447113"/>
                  <a:pt x="609600" y="1449859"/>
                </a:cubicBezTo>
                <a:cubicBezTo>
                  <a:pt x="807308" y="1452605"/>
                  <a:pt x="996778" y="734540"/>
                  <a:pt x="1186249" y="16475"/>
                </a:cubicBez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39EF52D-126C-41D4-9B3B-3C01F9B49A20}"/>
              </a:ext>
            </a:extLst>
          </p:cNvPr>
          <p:cNvSpPr/>
          <p:nvPr/>
        </p:nvSpPr>
        <p:spPr>
          <a:xfrm>
            <a:off x="5272208" y="4074855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29305E2-F170-4715-BA79-92FD767D16F3}"/>
              </a:ext>
            </a:extLst>
          </p:cNvPr>
          <p:cNvSpPr/>
          <p:nvPr/>
        </p:nvSpPr>
        <p:spPr>
          <a:xfrm>
            <a:off x="5577629" y="5023622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830BD9E-AA7C-4D44-B8B0-C9CDB4863007}"/>
              </a:ext>
            </a:extLst>
          </p:cNvPr>
          <p:cNvSpPr/>
          <p:nvPr/>
        </p:nvSpPr>
        <p:spPr>
          <a:xfrm>
            <a:off x="5800171" y="5264488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191FBCB-B1C7-4776-930C-481273DCF5D0}"/>
              </a:ext>
            </a:extLst>
          </p:cNvPr>
          <p:cNvSpPr/>
          <p:nvPr/>
        </p:nvSpPr>
        <p:spPr>
          <a:xfrm>
            <a:off x="6071037" y="4889082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4E67F9C-FF10-4812-8A3A-28E947FAAF97}"/>
              </a:ext>
            </a:extLst>
          </p:cNvPr>
          <p:cNvSpPr/>
          <p:nvPr/>
        </p:nvSpPr>
        <p:spPr>
          <a:xfrm>
            <a:off x="6286946" y="4179841"/>
            <a:ext cx="163273" cy="163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55643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Interpolation - Applications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E7E502-FD29-48EC-BE82-A82AF12FA901}"/>
              </a:ext>
            </a:extLst>
          </p:cNvPr>
          <p:cNvSpPr txBox="1"/>
          <p:nvPr/>
        </p:nvSpPr>
        <p:spPr>
          <a:xfrm>
            <a:off x="822096" y="1419011"/>
            <a:ext cx="11211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quite common in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photo editing applications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we change the size of an image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we s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tretch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size of the image and generate pixels to fill in the blanks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or a better approach is to use interpolation instead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BD201-4AE9-4E9D-9F36-3DE4FA81E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78" y="3038167"/>
            <a:ext cx="3127043" cy="294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8162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Root Finding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242453053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Roots of Equations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7E03EF-8FF0-45E0-8E02-DCBF033FA87B}"/>
              </a:ext>
            </a:extLst>
          </p:cNvPr>
          <p:cNvCxnSpPr>
            <a:cxnSpLocks/>
          </p:cNvCxnSpPr>
          <p:nvPr/>
        </p:nvCxnSpPr>
        <p:spPr>
          <a:xfrm flipV="1">
            <a:off x="1915881" y="2971953"/>
            <a:ext cx="0" cy="228521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EDD073-4B9A-4634-B5CF-3BCD1FF045C3}"/>
              </a:ext>
            </a:extLst>
          </p:cNvPr>
          <p:cNvCxnSpPr>
            <a:cxnSpLocks/>
          </p:cNvCxnSpPr>
          <p:nvPr/>
        </p:nvCxnSpPr>
        <p:spPr>
          <a:xfrm>
            <a:off x="1658303" y="5016549"/>
            <a:ext cx="260689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E3B2A9-BF4A-4E73-88E0-A086D83EA773}"/>
              </a:ext>
            </a:extLst>
          </p:cNvPr>
          <p:cNvSpPr txBox="1"/>
          <p:nvPr/>
        </p:nvSpPr>
        <p:spPr>
          <a:xfrm>
            <a:off x="4299637" y="4776992"/>
            <a:ext cx="32573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CDAE1-A72D-45B3-A0D4-433501B31983}"/>
              </a:ext>
            </a:extLst>
          </p:cNvPr>
          <p:cNvSpPr txBox="1"/>
          <p:nvPr/>
        </p:nvSpPr>
        <p:spPr>
          <a:xfrm>
            <a:off x="1616386" y="2431792"/>
            <a:ext cx="6158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F6B689F1-B112-4ED1-B946-811A895812D0}"/>
              </a:ext>
            </a:extLst>
          </p:cNvPr>
          <p:cNvSpPr/>
          <p:nvPr/>
        </p:nvSpPr>
        <p:spPr>
          <a:xfrm>
            <a:off x="2061421" y="3417047"/>
            <a:ext cx="2023639" cy="1917637"/>
          </a:xfrm>
          <a:custGeom>
            <a:avLst/>
            <a:gdLst>
              <a:gd name="connsiteX0" fmla="*/ 0 w 2897746"/>
              <a:gd name="connsiteY0" fmla="*/ 1609860 h 1609860"/>
              <a:gd name="connsiteX1" fmla="*/ 850006 w 2897746"/>
              <a:gd name="connsiteY1" fmla="*/ 450761 h 1609860"/>
              <a:gd name="connsiteX2" fmla="*/ 1558344 w 2897746"/>
              <a:gd name="connsiteY2" fmla="*/ 1004553 h 1609860"/>
              <a:gd name="connsiteX3" fmla="*/ 2897746 w 2897746"/>
              <a:gd name="connsiteY3" fmla="*/ 0 h 160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7746" h="1609860">
                <a:moveTo>
                  <a:pt x="0" y="1609860"/>
                </a:moveTo>
                <a:cubicBezTo>
                  <a:pt x="295141" y="1080752"/>
                  <a:pt x="590282" y="551645"/>
                  <a:pt x="850006" y="450761"/>
                </a:cubicBezTo>
                <a:cubicBezTo>
                  <a:pt x="1109730" y="349877"/>
                  <a:pt x="1217054" y="1079680"/>
                  <a:pt x="1558344" y="1004553"/>
                </a:cubicBezTo>
                <a:cubicBezTo>
                  <a:pt x="1899634" y="929426"/>
                  <a:pt x="2398690" y="464713"/>
                  <a:pt x="2897746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1BD723-E515-48C1-BFA1-261911779A34}"/>
              </a:ext>
            </a:extLst>
          </p:cNvPr>
          <p:cNvSpPr txBox="1"/>
          <p:nvPr/>
        </p:nvSpPr>
        <p:spPr>
          <a:xfrm>
            <a:off x="5386155" y="1971831"/>
            <a:ext cx="579453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zeros of a function are the values of the function’s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 for which the value of the function is zero 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= 0 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root of the function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root finding algorithms are iterative and needs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starting point – an estimate of the root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 bad starting value may fail to converge)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we need to bracket the root so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 its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lower and upper bounds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before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applying the algorithms</a:t>
            </a:r>
          </a:p>
        </p:txBody>
      </p:sp>
    </p:spTree>
    <p:extLst>
      <p:ext uri="{BB962C8B-B14F-4D97-AF65-F5344CB8AC3E}">
        <p14:creationId xmlns:p14="http://schemas.microsoft.com/office/powerpoint/2010/main" val="71973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6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Roots of Equations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7E03EF-8FF0-45E0-8E02-DCBF033FA87B}"/>
              </a:ext>
            </a:extLst>
          </p:cNvPr>
          <p:cNvCxnSpPr>
            <a:cxnSpLocks/>
          </p:cNvCxnSpPr>
          <p:nvPr/>
        </p:nvCxnSpPr>
        <p:spPr>
          <a:xfrm flipV="1">
            <a:off x="1915881" y="2971953"/>
            <a:ext cx="0" cy="228521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EDD073-4B9A-4634-B5CF-3BCD1FF045C3}"/>
              </a:ext>
            </a:extLst>
          </p:cNvPr>
          <p:cNvCxnSpPr>
            <a:cxnSpLocks/>
          </p:cNvCxnSpPr>
          <p:nvPr/>
        </p:nvCxnSpPr>
        <p:spPr>
          <a:xfrm>
            <a:off x="1658303" y="5016549"/>
            <a:ext cx="260689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E3B2A9-BF4A-4E73-88E0-A086D83EA773}"/>
              </a:ext>
            </a:extLst>
          </p:cNvPr>
          <p:cNvSpPr txBox="1"/>
          <p:nvPr/>
        </p:nvSpPr>
        <p:spPr>
          <a:xfrm>
            <a:off x="4299637" y="4776992"/>
            <a:ext cx="32573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CDAE1-A72D-45B3-A0D4-433501B31983}"/>
              </a:ext>
            </a:extLst>
          </p:cNvPr>
          <p:cNvSpPr txBox="1"/>
          <p:nvPr/>
        </p:nvSpPr>
        <p:spPr>
          <a:xfrm>
            <a:off x="1616386" y="2431792"/>
            <a:ext cx="6158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F6B689F1-B112-4ED1-B946-811A895812D0}"/>
              </a:ext>
            </a:extLst>
          </p:cNvPr>
          <p:cNvSpPr/>
          <p:nvPr/>
        </p:nvSpPr>
        <p:spPr>
          <a:xfrm>
            <a:off x="2061421" y="3417047"/>
            <a:ext cx="2023639" cy="1917637"/>
          </a:xfrm>
          <a:custGeom>
            <a:avLst/>
            <a:gdLst>
              <a:gd name="connsiteX0" fmla="*/ 0 w 2897746"/>
              <a:gd name="connsiteY0" fmla="*/ 1609860 h 1609860"/>
              <a:gd name="connsiteX1" fmla="*/ 850006 w 2897746"/>
              <a:gd name="connsiteY1" fmla="*/ 450761 h 1609860"/>
              <a:gd name="connsiteX2" fmla="*/ 1558344 w 2897746"/>
              <a:gd name="connsiteY2" fmla="*/ 1004553 h 1609860"/>
              <a:gd name="connsiteX3" fmla="*/ 2897746 w 2897746"/>
              <a:gd name="connsiteY3" fmla="*/ 0 h 160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7746" h="1609860">
                <a:moveTo>
                  <a:pt x="0" y="1609860"/>
                </a:moveTo>
                <a:cubicBezTo>
                  <a:pt x="295141" y="1080752"/>
                  <a:pt x="590282" y="551645"/>
                  <a:pt x="850006" y="450761"/>
                </a:cubicBezTo>
                <a:cubicBezTo>
                  <a:pt x="1109730" y="349877"/>
                  <a:pt x="1217054" y="1079680"/>
                  <a:pt x="1558344" y="1004553"/>
                </a:cubicBezTo>
                <a:cubicBezTo>
                  <a:pt x="1899634" y="929426"/>
                  <a:pt x="2398690" y="464713"/>
                  <a:pt x="2897746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EFDC6A-C0C5-4356-83D9-2387B71BF424}"/>
                  </a:ext>
                </a:extLst>
              </p:cNvPr>
              <p:cNvSpPr txBox="1"/>
              <p:nvPr/>
            </p:nvSpPr>
            <p:spPr>
              <a:xfrm>
                <a:off x="4920231" y="1705064"/>
                <a:ext cx="5343771" cy="4371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 can generalize the problem to find </a:t>
                </a:r>
              </a:p>
              <a:p>
                <a:pPr algn="ctr"/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 </a:t>
                </a:r>
                <a:r>
                  <a:rPr lang="hu-HU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value where </a:t>
                </a:r>
                <a:r>
                  <a:rPr lang="hu-HU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f(x) </a:t>
                </a:r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is equal to some constant </a:t>
                </a:r>
                <a:r>
                  <a:rPr lang="hu-HU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</a:t>
                </a:r>
              </a:p>
              <a:p>
                <a:pPr algn="ctr"/>
                <a:endPara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hu-HU" sz="2000" b="1" i="1" u="sng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PROBLEM TRANSFORMATION</a:t>
                </a:r>
              </a:p>
              <a:p>
                <a:pPr algn="ctr"/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		</a:t>
                </a:r>
              </a:p>
              <a:p>
                <a:pPr algn="ctr"/>
                <a:r>
                  <a:rPr lang="hu-HU" sz="20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f’(x) = f(x) – c</a:t>
                </a:r>
              </a:p>
              <a:p>
                <a:pPr algn="ctr"/>
                <a:r>
                  <a:rPr lang="hu-HU" sz="20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f’(x) = 0</a:t>
                </a:r>
              </a:p>
              <a:p>
                <a:pPr algn="ctr"/>
                <a:endPara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 can find the maximum or minimum with</a:t>
                </a:r>
              </a:p>
              <a:p>
                <a:pPr algn="ctr"/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 root finding algorithm if we know </a:t>
                </a:r>
              </a:p>
              <a:p>
                <a:pPr algn="ctr"/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 derivative of the function</a:t>
                </a:r>
              </a:p>
              <a:p>
                <a:pPr algn="ctr"/>
                <a:endParaRPr lang="hu-HU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𝐝𝐟</m:t>
                          </m:r>
                          <m:r>
                            <a:rPr lang="hu-HU" sz="2000" b="1" i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000" b="1" i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  <m:r>
                        <a:rPr lang="hu-HU" sz="2000" b="1" i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1" i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EFDC6A-C0C5-4356-83D9-2387B71BF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231" y="1705064"/>
                <a:ext cx="5343771" cy="4371838"/>
              </a:xfrm>
              <a:prstGeom prst="rect">
                <a:avLst/>
              </a:prstGeom>
              <a:blipFill>
                <a:blip r:embed="rId2"/>
                <a:stretch>
                  <a:fillRect l="-798" t="-837" r="-6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16474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Roots of Equations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4424B2-9419-4C88-B1DA-47614A8E4E71}"/>
              </a:ext>
            </a:extLst>
          </p:cNvPr>
          <p:cNvSpPr/>
          <p:nvPr/>
        </p:nvSpPr>
        <p:spPr>
          <a:xfrm>
            <a:off x="2592324" y="2228966"/>
            <a:ext cx="7007352" cy="15440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bisection method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that is very similar to the standard binary search algorithm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443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Roots of Equations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4424B2-9419-4C88-B1DA-47614A8E4E71}"/>
              </a:ext>
            </a:extLst>
          </p:cNvPr>
          <p:cNvSpPr/>
          <p:nvPr/>
        </p:nvSpPr>
        <p:spPr>
          <a:xfrm>
            <a:off x="2592324" y="2228966"/>
            <a:ext cx="7007352" cy="15440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bisection method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that is very similar to the standard binary search algorithm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2159DB-19E7-45DE-BC71-F9A0AE66CA09}"/>
              </a:ext>
            </a:extLst>
          </p:cNvPr>
          <p:cNvSpPr/>
          <p:nvPr/>
        </p:nvSpPr>
        <p:spPr>
          <a:xfrm>
            <a:off x="2592324" y="4045795"/>
            <a:ext cx="7007352" cy="15440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Newton-Raphson method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that relies heavily</a:t>
            </a:r>
          </a:p>
          <a:p>
            <a:pPr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the derivative of the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function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4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Python Programming Language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489" y="2169258"/>
            <a:ext cx="6135950" cy="4351338"/>
          </a:xfrm>
        </p:spPr>
        <p:txBody>
          <a:bodyPr>
            <a:norm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#1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 mainly because of scientific computing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a huge number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libraries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you can rely on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SciPy, SkLearn or Keras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science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artificial intelligence related applications rely extremely heavily on Python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scientific community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Python – physics simulations, complex networks etc.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603BA-3323-4E33-97D6-1C0B2BBFE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070" y="1318177"/>
            <a:ext cx="5368034" cy="46758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108999-B52D-43D6-99EA-B2856E572A14}"/>
              </a:ext>
            </a:extLst>
          </p:cNvPr>
          <p:cNvSpPr/>
          <p:nvPr/>
        </p:nvSpPr>
        <p:spPr>
          <a:xfrm>
            <a:off x="-1865109" y="1446892"/>
            <a:ext cx="6730073" cy="8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33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Bisection Method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359330619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Bisection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20A293-8BB2-4E80-B12C-985D5817B11B}"/>
              </a:ext>
            </a:extLst>
          </p:cNvPr>
          <p:cNvCxnSpPr/>
          <p:nvPr/>
        </p:nvCxnSpPr>
        <p:spPr>
          <a:xfrm flipV="1">
            <a:off x="1812441" y="2275864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EDB4A9-B4D3-486E-B16C-8B396C0E92CB}"/>
              </a:ext>
            </a:extLst>
          </p:cNvPr>
          <p:cNvCxnSpPr>
            <a:endCxn id="7" idx="1"/>
          </p:cNvCxnSpPr>
          <p:nvPr/>
        </p:nvCxnSpPr>
        <p:spPr>
          <a:xfrm>
            <a:off x="1554863" y="5122095"/>
            <a:ext cx="50380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BEDEA9-4563-4255-B69A-30B8D017CD8E}"/>
              </a:ext>
            </a:extLst>
          </p:cNvPr>
          <p:cNvSpPr txBox="1"/>
          <p:nvPr/>
        </p:nvSpPr>
        <p:spPr>
          <a:xfrm>
            <a:off x="6592876" y="49374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347F9-AF81-4106-B288-6C603FCCB99F}"/>
              </a:ext>
            </a:extLst>
          </p:cNvPr>
          <p:cNvSpPr txBox="1"/>
          <p:nvPr/>
        </p:nvSpPr>
        <p:spPr>
          <a:xfrm>
            <a:off x="1543777" y="185324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553F2-7871-4D60-8536-4C9A6F866169}"/>
              </a:ext>
            </a:extLst>
          </p:cNvPr>
          <p:cNvSpPr txBox="1"/>
          <p:nvPr/>
        </p:nvSpPr>
        <p:spPr>
          <a:xfrm>
            <a:off x="4253933" y="1853248"/>
            <a:ext cx="6447727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have two values of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which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take values of opposite sign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f(         </a:t>
            </a:r>
            <a:r>
              <a:rPr lang="en-GB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hu-HU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&gt; 0        f(         </a:t>
            </a:r>
            <a:r>
              <a:rPr lang="en-GB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) &lt; 0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know for sure (if the function is continuous that there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is at least one root of the function in the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6092B5-79C0-4774-A07D-0FE681EC039E}"/>
              </a:ext>
            </a:extLst>
          </p:cNvPr>
          <p:cNvCxnSpPr/>
          <p:nvPr/>
        </p:nvCxnSpPr>
        <p:spPr>
          <a:xfrm>
            <a:off x="5706463" y="4937429"/>
            <a:ext cx="3794" cy="4199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9E8B5C-A120-4F05-8F7E-E054591DA656}"/>
              </a:ext>
            </a:extLst>
          </p:cNvPr>
          <p:cNvCxnSpPr/>
          <p:nvPr/>
        </p:nvCxnSpPr>
        <p:spPr>
          <a:xfrm>
            <a:off x="4001488" y="4912110"/>
            <a:ext cx="3794" cy="4199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27EE5E-F01D-43E5-BA49-F076D09D71DA}"/>
              </a:ext>
            </a:extLst>
          </p:cNvPr>
          <p:cNvSpPr txBox="1"/>
          <p:nvPr/>
        </p:nvSpPr>
        <p:spPr>
          <a:xfrm>
            <a:off x="3859183" y="530055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AAE85-900F-414E-B5FE-0C78A57BC77B}"/>
              </a:ext>
            </a:extLst>
          </p:cNvPr>
          <p:cNvSpPr txBox="1"/>
          <p:nvPr/>
        </p:nvSpPr>
        <p:spPr>
          <a:xfrm>
            <a:off x="3981752" y="5477186"/>
            <a:ext cx="689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8B3D6-F656-44EB-939E-6C7CF16F6F0E}"/>
              </a:ext>
            </a:extLst>
          </p:cNvPr>
          <p:cNvSpPr txBox="1"/>
          <p:nvPr/>
        </p:nvSpPr>
        <p:spPr>
          <a:xfrm>
            <a:off x="5573587" y="52997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8F3297-ECED-4256-B785-07015E3E29A2}"/>
              </a:ext>
            </a:extLst>
          </p:cNvPr>
          <p:cNvSpPr txBox="1"/>
          <p:nvPr/>
        </p:nvSpPr>
        <p:spPr>
          <a:xfrm>
            <a:off x="5696156" y="5476379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9D130A-9996-4A7D-83E4-C935199146BF}"/>
              </a:ext>
            </a:extLst>
          </p:cNvPr>
          <p:cNvSpPr txBox="1"/>
          <p:nvPr/>
        </p:nvSpPr>
        <p:spPr>
          <a:xfrm>
            <a:off x="6340248" y="27716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9DC8ED-0D1E-4B71-8D8E-ECE5C8FFAD78}"/>
              </a:ext>
            </a:extLst>
          </p:cNvPr>
          <p:cNvSpPr txBox="1"/>
          <p:nvPr/>
        </p:nvSpPr>
        <p:spPr>
          <a:xfrm>
            <a:off x="6482481" y="2938411"/>
            <a:ext cx="689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positive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CC223-FEF0-465A-984D-370805A0786F}"/>
              </a:ext>
            </a:extLst>
          </p:cNvPr>
          <p:cNvSpPr txBox="1"/>
          <p:nvPr/>
        </p:nvSpPr>
        <p:spPr>
          <a:xfrm>
            <a:off x="8336226" y="27814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81D8A-2A1B-4492-AC6E-D53EBA30D960}"/>
              </a:ext>
            </a:extLst>
          </p:cNvPr>
          <p:cNvSpPr txBox="1"/>
          <p:nvPr/>
        </p:nvSpPr>
        <p:spPr>
          <a:xfrm>
            <a:off x="8488292" y="2918746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negative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B82430-7D25-4759-86D8-27A07917A905}"/>
              </a:ext>
            </a:extLst>
          </p:cNvPr>
          <p:cNvSpPr txBox="1"/>
          <p:nvPr/>
        </p:nvSpPr>
        <p:spPr>
          <a:xfrm>
            <a:off x="7558834" y="4188499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[x             ,                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1687E-E02A-49E5-890A-96A4EAA6363A}"/>
              </a:ext>
            </a:extLst>
          </p:cNvPr>
          <p:cNvSpPr txBox="1"/>
          <p:nvPr/>
        </p:nvSpPr>
        <p:spPr>
          <a:xfrm>
            <a:off x="7917377" y="4404457"/>
            <a:ext cx="85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positive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C3EBE4-51FB-422F-99CA-A8E79C66E6E3}"/>
              </a:ext>
            </a:extLst>
          </p:cNvPr>
          <p:cNvSpPr txBox="1"/>
          <p:nvPr/>
        </p:nvSpPr>
        <p:spPr>
          <a:xfrm>
            <a:off x="8867790" y="419833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0BDAEA-E18D-4F25-8B21-FC8250FAD4DA}"/>
              </a:ext>
            </a:extLst>
          </p:cNvPr>
          <p:cNvSpPr txBox="1"/>
          <p:nvPr/>
        </p:nvSpPr>
        <p:spPr>
          <a:xfrm>
            <a:off x="9104675" y="4406980"/>
            <a:ext cx="982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negative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9E0FB5C-BC6E-47DB-B505-EA29406E247A}"/>
              </a:ext>
            </a:extLst>
          </p:cNvPr>
          <p:cNvSpPr/>
          <p:nvPr/>
        </p:nvSpPr>
        <p:spPr>
          <a:xfrm>
            <a:off x="-1135219" y="3623110"/>
            <a:ext cx="6736360" cy="4957894"/>
          </a:xfrm>
          <a:prstGeom prst="arc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49781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Bisection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20A293-8BB2-4E80-B12C-985D5817B11B}"/>
              </a:ext>
            </a:extLst>
          </p:cNvPr>
          <p:cNvCxnSpPr/>
          <p:nvPr/>
        </p:nvCxnSpPr>
        <p:spPr>
          <a:xfrm flipV="1">
            <a:off x="1812441" y="2275864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E347F9-AF81-4106-B288-6C603FCCB99F}"/>
              </a:ext>
            </a:extLst>
          </p:cNvPr>
          <p:cNvSpPr txBox="1"/>
          <p:nvPr/>
        </p:nvSpPr>
        <p:spPr>
          <a:xfrm>
            <a:off x="1543777" y="185324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553F2-7871-4D60-8536-4C9A6F866169}"/>
              </a:ext>
            </a:extLst>
          </p:cNvPr>
          <p:cNvSpPr txBox="1"/>
          <p:nvPr/>
        </p:nvSpPr>
        <p:spPr>
          <a:xfrm>
            <a:off x="4341749" y="1451036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bisection method is very similar to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binary search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dealing with discrete data (array of integers)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9E8B5C-A120-4F05-8F7E-E054591DA656}"/>
              </a:ext>
            </a:extLst>
          </p:cNvPr>
          <p:cNvCxnSpPr/>
          <p:nvPr/>
        </p:nvCxnSpPr>
        <p:spPr>
          <a:xfrm>
            <a:off x="4001488" y="4912110"/>
            <a:ext cx="3794" cy="4199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27EE5E-F01D-43E5-BA49-F076D09D71DA}"/>
              </a:ext>
            </a:extLst>
          </p:cNvPr>
          <p:cNvSpPr txBox="1"/>
          <p:nvPr/>
        </p:nvSpPr>
        <p:spPr>
          <a:xfrm>
            <a:off x="3859183" y="530055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AAE85-900F-414E-B5FE-0C78A57BC77B}"/>
              </a:ext>
            </a:extLst>
          </p:cNvPr>
          <p:cNvSpPr txBox="1"/>
          <p:nvPr/>
        </p:nvSpPr>
        <p:spPr>
          <a:xfrm>
            <a:off x="3981752" y="5477186"/>
            <a:ext cx="689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positive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9E0FB5C-BC6E-47DB-B505-EA29406E247A}"/>
              </a:ext>
            </a:extLst>
          </p:cNvPr>
          <p:cNvSpPr/>
          <p:nvPr/>
        </p:nvSpPr>
        <p:spPr>
          <a:xfrm>
            <a:off x="-1135219" y="3623110"/>
            <a:ext cx="6736360" cy="4957894"/>
          </a:xfrm>
          <a:prstGeom prst="arc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90A45E-6450-4600-A0A6-03F99AB4D5B3}"/>
              </a:ext>
            </a:extLst>
          </p:cNvPr>
          <p:cNvSpPr txBox="1"/>
          <p:nvPr/>
        </p:nvSpPr>
        <p:spPr>
          <a:xfrm>
            <a:off x="5711467" y="2283950"/>
            <a:ext cx="57815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</a:t>
            </a:r>
          </a:p>
          <a:p>
            <a:endParaRPr lang="hu-HU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&gt; 0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set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otherwise set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= 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3.)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repeate the steps until we hit a given precision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abs( x            - x            ) &lt; </a:t>
            </a:r>
            <a:r>
              <a:rPr lang="el-G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ε</a:t>
            </a:r>
            <a:endParaRPr lang="hu-HU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AB20BE-B0D2-43F7-BDFC-2AF808CC4D7B}"/>
              </a:ext>
            </a:extLst>
          </p:cNvPr>
          <p:cNvCxnSpPr/>
          <p:nvPr/>
        </p:nvCxnSpPr>
        <p:spPr>
          <a:xfrm>
            <a:off x="8419888" y="3031948"/>
            <a:ext cx="209504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9840E1D-56D5-4676-B421-28A89BC49378}"/>
              </a:ext>
            </a:extLst>
          </p:cNvPr>
          <p:cNvSpPr txBox="1"/>
          <p:nvPr/>
        </p:nvSpPr>
        <p:spPr>
          <a:xfrm>
            <a:off x="8570890" y="253979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          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E30842-0BF5-4181-9575-52E095BA5540}"/>
              </a:ext>
            </a:extLst>
          </p:cNvPr>
          <p:cNvSpPr txBox="1"/>
          <p:nvPr/>
        </p:nvSpPr>
        <p:spPr>
          <a:xfrm>
            <a:off x="8693459" y="2726260"/>
            <a:ext cx="689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EAB17F-4622-499F-85D8-67E7ACF9B7B0}"/>
              </a:ext>
            </a:extLst>
          </p:cNvPr>
          <p:cNvSpPr txBox="1"/>
          <p:nvPr/>
        </p:nvSpPr>
        <p:spPr>
          <a:xfrm>
            <a:off x="9478434" y="25399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00B357-DAD6-4D25-8E4F-88BF979380B9}"/>
              </a:ext>
            </a:extLst>
          </p:cNvPr>
          <p:cNvSpPr txBox="1"/>
          <p:nvPr/>
        </p:nvSpPr>
        <p:spPr>
          <a:xfrm>
            <a:off x="9640335" y="2677213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negative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C159C2-B18C-48FF-B785-E2B1B3B83212}"/>
              </a:ext>
            </a:extLst>
          </p:cNvPr>
          <p:cNvSpPr txBox="1"/>
          <p:nvPr/>
        </p:nvSpPr>
        <p:spPr>
          <a:xfrm>
            <a:off x="9364710" y="3007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BEDE6B-971F-4622-AEED-9C18FA872A4D}"/>
              </a:ext>
            </a:extLst>
          </p:cNvPr>
          <p:cNvSpPr txBox="1"/>
          <p:nvPr/>
        </p:nvSpPr>
        <p:spPr>
          <a:xfrm>
            <a:off x="9121627" y="3500778"/>
            <a:ext cx="689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4F50EF-463A-4EAD-924F-3128210BF753}"/>
              </a:ext>
            </a:extLst>
          </p:cNvPr>
          <p:cNvSpPr txBox="1"/>
          <p:nvPr/>
        </p:nvSpPr>
        <p:spPr>
          <a:xfrm>
            <a:off x="9310715" y="4064444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negative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00CC2F-1DB7-474C-91E7-86EB77E4C961}"/>
              </a:ext>
            </a:extLst>
          </p:cNvPr>
          <p:cNvSpPr txBox="1"/>
          <p:nvPr/>
        </p:nvSpPr>
        <p:spPr>
          <a:xfrm>
            <a:off x="9056176" y="5175933"/>
            <a:ext cx="689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positive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4A4365-DA44-4AC4-AF53-E958D6737791}"/>
              </a:ext>
            </a:extLst>
          </p:cNvPr>
          <p:cNvSpPr txBox="1"/>
          <p:nvPr/>
        </p:nvSpPr>
        <p:spPr>
          <a:xfrm>
            <a:off x="9907952" y="5174930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negative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4850EA-659C-4EC2-888F-5AFC3AC9F340}"/>
              </a:ext>
            </a:extLst>
          </p:cNvPr>
          <p:cNvCxnSpPr>
            <a:endCxn id="43" idx="1"/>
          </p:cNvCxnSpPr>
          <p:nvPr/>
        </p:nvCxnSpPr>
        <p:spPr>
          <a:xfrm>
            <a:off x="1554863" y="5122095"/>
            <a:ext cx="50380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85D188-65C4-4189-981E-77FCE71A7137}"/>
              </a:ext>
            </a:extLst>
          </p:cNvPr>
          <p:cNvSpPr txBox="1"/>
          <p:nvPr/>
        </p:nvSpPr>
        <p:spPr>
          <a:xfrm>
            <a:off x="6592876" y="49374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55DB3B-F074-469B-89A6-A3A49A353360}"/>
              </a:ext>
            </a:extLst>
          </p:cNvPr>
          <p:cNvCxnSpPr/>
          <p:nvPr/>
        </p:nvCxnSpPr>
        <p:spPr>
          <a:xfrm>
            <a:off x="5706463" y="4937429"/>
            <a:ext cx="3794" cy="4199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76C585-E7B4-4B88-8D59-F77E5689AE0F}"/>
              </a:ext>
            </a:extLst>
          </p:cNvPr>
          <p:cNvSpPr txBox="1"/>
          <p:nvPr/>
        </p:nvSpPr>
        <p:spPr>
          <a:xfrm>
            <a:off x="5573587" y="52997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EC74A3-48F6-4795-982E-1163C5037F9C}"/>
              </a:ext>
            </a:extLst>
          </p:cNvPr>
          <p:cNvSpPr txBox="1"/>
          <p:nvPr/>
        </p:nvSpPr>
        <p:spPr>
          <a:xfrm>
            <a:off x="5696156" y="5476379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01447130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Bisection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20A293-8BB2-4E80-B12C-985D5817B11B}"/>
              </a:ext>
            </a:extLst>
          </p:cNvPr>
          <p:cNvCxnSpPr/>
          <p:nvPr/>
        </p:nvCxnSpPr>
        <p:spPr>
          <a:xfrm flipV="1">
            <a:off x="3670741" y="2315193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E347F9-AF81-4106-B288-6C603FCCB99F}"/>
              </a:ext>
            </a:extLst>
          </p:cNvPr>
          <p:cNvSpPr txBox="1"/>
          <p:nvPr/>
        </p:nvSpPr>
        <p:spPr>
          <a:xfrm>
            <a:off x="3402077" y="18925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9E8B5C-A120-4F05-8F7E-E054591DA656}"/>
              </a:ext>
            </a:extLst>
          </p:cNvPr>
          <p:cNvCxnSpPr/>
          <p:nvPr/>
        </p:nvCxnSpPr>
        <p:spPr>
          <a:xfrm>
            <a:off x="5859788" y="4951439"/>
            <a:ext cx="3794" cy="4199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27EE5E-F01D-43E5-BA49-F076D09D71DA}"/>
              </a:ext>
            </a:extLst>
          </p:cNvPr>
          <p:cNvSpPr txBox="1"/>
          <p:nvPr/>
        </p:nvSpPr>
        <p:spPr>
          <a:xfrm>
            <a:off x="5717483" y="533988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AAE85-900F-414E-B5FE-0C78A57BC77B}"/>
              </a:ext>
            </a:extLst>
          </p:cNvPr>
          <p:cNvSpPr txBox="1"/>
          <p:nvPr/>
        </p:nvSpPr>
        <p:spPr>
          <a:xfrm>
            <a:off x="5840052" y="5516515"/>
            <a:ext cx="689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positive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9E0FB5C-BC6E-47DB-B505-EA29406E247A}"/>
              </a:ext>
            </a:extLst>
          </p:cNvPr>
          <p:cNvSpPr/>
          <p:nvPr/>
        </p:nvSpPr>
        <p:spPr>
          <a:xfrm>
            <a:off x="723081" y="3662439"/>
            <a:ext cx="6736360" cy="4957894"/>
          </a:xfrm>
          <a:prstGeom prst="arc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4850EA-659C-4EC2-888F-5AFC3AC9F340}"/>
              </a:ext>
            </a:extLst>
          </p:cNvPr>
          <p:cNvCxnSpPr>
            <a:endCxn id="43" idx="1"/>
          </p:cNvCxnSpPr>
          <p:nvPr/>
        </p:nvCxnSpPr>
        <p:spPr>
          <a:xfrm>
            <a:off x="3413163" y="5161424"/>
            <a:ext cx="50380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85D188-65C4-4189-981E-77FCE71A7137}"/>
              </a:ext>
            </a:extLst>
          </p:cNvPr>
          <p:cNvSpPr txBox="1"/>
          <p:nvPr/>
        </p:nvSpPr>
        <p:spPr>
          <a:xfrm>
            <a:off x="8451176" y="49767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55DB3B-F074-469B-89A6-A3A49A353360}"/>
              </a:ext>
            </a:extLst>
          </p:cNvPr>
          <p:cNvCxnSpPr/>
          <p:nvPr/>
        </p:nvCxnSpPr>
        <p:spPr>
          <a:xfrm>
            <a:off x="7564763" y="4976758"/>
            <a:ext cx="3794" cy="4199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76C585-E7B4-4B88-8D59-F77E5689AE0F}"/>
              </a:ext>
            </a:extLst>
          </p:cNvPr>
          <p:cNvSpPr txBox="1"/>
          <p:nvPr/>
        </p:nvSpPr>
        <p:spPr>
          <a:xfrm>
            <a:off x="7431887" y="53390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EC74A3-48F6-4795-982E-1163C5037F9C}"/>
              </a:ext>
            </a:extLst>
          </p:cNvPr>
          <p:cNvSpPr txBox="1"/>
          <p:nvPr/>
        </p:nvSpPr>
        <p:spPr>
          <a:xfrm>
            <a:off x="7554456" y="5515708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1334812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Bisection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20A293-8BB2-4E80-B12C-985D5817B11B}"/>
              </a:ext>
            </a:extLst>
          </p:cNvPr>
          <p:cNvCxnSpPr/>
          <p:nvPr/>
        </p:nvCxnSpPr>
        <p:spPr>
          <a:xfrm flipV="1">
            <a:off x="3670741" y="2315193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E347F9-AF81-4106-B288-6C603FCCB99F}"/>
              </a:ext>
            </a:extLst>
          </p:cNvPr>
          <p:cNvSpPr txBox="1"/>
          <p:nvPr/>
        </p:nvSpPr>
        <p:spPr>
          <a:xfrm>
            <a:off x="3402077" y="18925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9E8B5C-A120-4F05-8F7E-E054591DA656}"/>
              </a:ext>
            </a:extLst>
          </p:cNvPr>
          <p:cNvCxnSpPr/>
          <p:nvPr/>
        </p:nvCxnSpPr>
        <p:spPr>
          <a:xfrm>
            <a:off x="5859788" y="4951439"/>
            <a:ext cx="3794" cy="4199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27EE5E-F01D-43E5-BA49-F076D09D71DA}"/>
              </a:ext>
            </a:extLst>
          </p:cNvPr>
          <p:cNvSpPr txBox="1"/>
          <p:nvPr/>
        </p:nvSpPr>
        <p:spPr>
          <a:xfrm>
            <a:off x="5717483" y="533988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AAE85-900F-414E-B5FE-0C78A57BC77B}"/>
              </a:ext>
            </a:extLst>
          </p:cNvPr>
          <p:cNvSpPr txBox="1"/>
          <p:nvPr/>
        </p:nvSpPr>
        <p:spPr>
          <a:xfrm>
            <a:off x="5840052" y="5516515"/>
            <a:ext cx="689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positive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9E0FB5C-BC6E-47DB-B505-EA29406E247A}"/>
              </a:ext>
            </a:extLst>
          </p:cNvPr>
          <p:cNvSpPr/>
          <p:nvPr/>
        </p:nvSpPr>
        <p:spPr>
          <a:xfrm>
            <a:off x="723081" y="3662439"/>
            <a:ext cx="6736360" cy="4957894"/>
          </a:xfrm>
          <a:prstGeom prst="arc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4850EA-659C-4EC2-888F-5AFC3AC9F340}"/>
              </a:ext>
            </a:extLst>
          </p:cNvPr>
          <p:cNvCxnSpPr>
            <a:endCxn id="43" idx="1"/>
          </p:cNvCxnSpPr>
          <p:nvPr/>
        </p:nvCxnSpPr>
        <p:spPr>
          <a:xfrm>
            <a:off x="3413163" y="5161424"/>
            <a:ext cx="50380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85D188-65C4-4189-981E-77FCE71A7137}"/>
              </a:ext>
            </a:extLst>
          </p:cNvPr>
          <p:cNvSpPr txBox="1"/>
          <p:nvPr/>
        </p:nvSpPr>
        <p:spPr>
          <a:xfrm>
            <a:off x="8451176" y="49767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55DB3B-F074-469B-89A6-A3A49A353360}"/>
              </a:ext>
            </a:extLst>
          </p:cNvPr>
          <p:cNvCxnSpPr/>
          <p:nvPr/>
        </p:nvCxnSpPr>
        <p:spPr>
          <a:xfrm>
            <a:off x="7564763" y="4976758"/>
            <a:ext cx="3794" cy="4199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76C585-E7B4-4B88-8D59-F77E5689AE0F}"/>
              </a:ext>
            </a:extLst>
          </p:cNvPr>
          <p:cNvSpPr txBox="1"/>
          <p:nvPr/>
        </p:nvSpPr>
        <p:spPr>
          <a:xfrm>
            <a:off x="7431887" y="53390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EC74A3-48F6-4795-982E-1163C5037F9C}"/>
              </a:ext>
            </a:extLst>
          </p:cNvPr>
          <p:cNvSpPr txBox="1"/>
          <p:nvPr/>
        </p:nvSpPr>
        <p:spPr>
          <a:xfrm>
            <a:off x="7554456" y="5515708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negative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42F8B6-C516-4AF8-8DBA-91937FCF7F04}"/>
              </a:ext>
            </a:extLst>
          </p:cNvPr>
          <p:cNvCxnSpPr/>
          <p:nvPr/>
        </p:nvCxnSpPr>
        <p:spPr>
          <a:xfrm>
            <a:off x="6720112" y="4966187"/>
            <a:ext cx="3794" cy="41996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6905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Bisection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20A293-8BB2-4E80-B12C-985D5817B11B}"/>
              </a:ext>
            </a:extLst>
          </p:cNvPr>
          <p:cNvCxnSpPr/>
          <p:nvPr/>
        </p:nvCxnSpPr>
        <p:spPr>
          <a:xfrm flipV="1">
            <a:off x="3670741" y="2315193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E347F9-AF81-4106-B288-6C603FCCB99F}"/>
              </a:ext>
            </a:extLst>
          </p:cNvPr>
          <p:cNvSpPr txBox="1"/>
          <p:nvPr/>
        </p:nvSpPr>
        <p:spPr>
          <a:xfrm>
            <a:off x="3402077" y="18925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27EE5E-F01D-43E5-BA49-F076D09D71DA}"/>
              </a:ext>
            </a:extLst>
          </p:cNvPr>
          <p:cNvSpPr txBox="1"/>
          <p:nvPr/>
        </p:nvSpPr>
        <p:spPr>
          <a:xfrm>
            <a:off x="6582725" y="533988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AAE85-900F-414E-B5FE-0C78A57BC77B}"/>
              </a:ext>
            </a:extLst>
          </p:cNvPr>
          <p:cNvSpPr txBox="1"/>
          <p:nvPr/>
        </p:nvSpPr>
        <p:spPr>
          <a:xfrm>
            <a:off x="6705294" y="5516515"/>
            <a:ext cx="689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positive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9E0FB5C-BC6E-47DB-B505-EA29406E247A}"/>
              </a:ext>
            </a:extLst>
          </p:cNvPr>
          <p:cNvSpPr/>
          <p:nvPr/>
        </p:nvSpPr>
        <p:spPr>
          <a:xfrm>
            <a:off x="723081" y="3662439"/>
            <a:ext cx="6736360" cy="4957894"/>
          </a:xfrm>
          <a:prstGeom prst="arc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4850EA-659C-4EC2-888F-5AFC3AC9F340}"/>
              </a:ext>
            </a:extLst>
          </p:cNvPr>
          <p:cNvCxnSpPr>
            <a:endCxn id="43" idx="1"/>
          </p:cNvCxnSpPr>
          <p:nvPr/>
        </p:nvCxnSpPr>
        <p:spPr>
          <a:xfrm>
            <a:off x="3413163" y="5161424"/>
            <a:ext cx="50380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85D188-65C4-4189-981E-77FCE71A7137}"/>
              </a:ext>
            </a:extLst>
          </p:cNvPr>
          <p:cNvSpPr txBox="1"/>
          <p:nvPr/>
        </p:nvSpPr>
        <p:spPr>
          <a:xfrm>
            <a:off x="8451176" y="49767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55DB3B-F074-469B-89A6-A3A49A353360}"/>
              </a:ext>
            </a:extLst>
          </p:cNvPr>
          <p:cNvCxnSpPr/>
          <p:nvPr/>
        </p:nvCxnSpPr>
        <p:spPr>
          <a:xfrm>
            <a:off x="7564763" y="4976758"/>
            <a:ext cx="3794" cy="4199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76C585-E7B4-4B88-8D59-F77E5689AE0F}"/>
              </a:ext>
            </a:extLst>
          </p:cNvPr>
          <p:cNvSpPr txBox="1"/>
          <p:nvPr/>
        </p:nvSpPr>
        <p:spPr>
          <a:xfrm>
            <a:off x="7431887" y="53390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EC74A3-48F6-4795-982E-1163C5037F9C}"/>
              </a:ext>
            </a:extLst>
          </p:cNvPr>
          <p:cNvSpPr txBox="1"/>
          <p:nvPr/>
        </p:nvSpPr>
        <p:spPr>
          <a:xfrm>
            <a:off x="7554456" y="5515708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negative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42F8B6-C516-4AF8-8DBA-91937FCF7F04}"/>
              </a:ext>
            </a:extLst>
          </p:cNvPr>
          <p:cNvCxnSpPr/>
          <p:nvPr/>
        </p:nvCxnSpPr>
        <p:spPr>
          <a:xfrm>
            <a:off x="6720112" y="4966187"/>
            <a:ext cx="3794" cy="4199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16544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Bisection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20A293-8BB2-4E80-B12C-985D5817B11B}"/>
              </a:ext>
            </a:extLst>
          </p:cNvPr>
          <p:cNvCxnSpPr/>
          <p:nvPr/>
        </p:nvCxnSpPr>
        <p:spPr>
          <a:xfrm flipV="1">
            <a:off x="3670741" y="2315193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E347F9-AF81-4106-B288-6C603FCCB99F}"/>
              </a:ext>
            </a:extLst>
          </p:cNvPr>
          <p:cNvSpPr txBox="1"/>
          <p:nvPr/>
        </p:nvSpPr>
        <p:spPr>
          <a:xfrm>
            <a:off x="3402077" y="18925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27EE5E-F01D-43E5-BA49-F076D09D71DA}"/>
              </a:ext>
            </a:extLst>
          </p:cNvPr>
          <p:cNvSpPr txBox="1"/>
          <p:nvPr/>
        </p:nvSpPr>
        <p:spPr>
          <a:xfrm>
            <a:off x="6582725" y="533988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AAE85-900F-414E-B5FE-0C78A57BC77B}"/>
              </a:ext>
            </a:extLst>
          </p:cNvPr>
          <p:cNvSpPr txBox="1"/>
          <p:nvPr/>
        </p:nvSpPr>
        <p:spPr>
          <a:xfrm>
            <a:off x="6705294" y="5516515"/>
            <a:ext cx="689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positive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9E0FB5C-BC6E-47DB-B505-EA29406E247A}"/>
              </a:ext>
            </a:extLst>
          </p:cNvPr>
          <p:cNvSpPr/>
          <p:nvPr/>
        </p:nvSpPr>
        <p:spPr>
          <a:xfrm>
            <a:off x="723081" y="3662439"/>
            <a:ext cx="6736360" cy="4957894"/>
          </a:xfrm>
          <a:prstGeom prst="arc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4850EA-659C-4EC2-888F-5AFC3AC9F340}"/>
              </a:ext>
            </a:extLst>
          </p:cNvPr>
          <p:cNvCxnSpPr>
            <a:endCxn id="43" idx="1"/>
          </p:cNvCxnSpPr>
          <p:nvPr/>
        </p:nvCxnSpPr>
        <p:spPr>
          <a:xfrm>
            <a:off x="3413163" y="5161424"/>
            <a:ext cx="50380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85D188-65C4-4189-981E-77FCE71A7137}"/>
              </a:ext>
            </a:extLst>
          </p:cNvPr>
          <p:cNvSpPr txBox="1"/>
          <p:nvPr/>
        </p:nvSpPr>
        <p:spPr>
          <a:xfrm>
            <a:off x="8451176" y="49767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55DB3B-F074-469B-89A6-A3A49A353360}"/>
              </a:ext>
            </a:extLst>
          </p:cNvPr>
          <p:cNvCxnSpPr/>
          <p:nvPr/>
        </p:nvCxnSpPr>
        <p:spPr>
          <a:xfrm>
            <a:off x="7564763" y="4976758"/>
            <a:ext cx="3794" cy="4199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76C585-E7B4-4B88-8D59-F77E5689AE0F}"/>
              </a:ext>
            </a:extLst>
          </p:cNvPr>
          <p:cNvSpPr txBox="1"/>
          <p:nvPr/>
        </p:nvSpPr>
        <p:spPr>
          <a:xfrm>
            <a:off x="7431887" y="53390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EC74A3-48F6-4795-982E-1163C5037F9C}"/>
              </a:ext>
            </a:extLst>
          </p:cNvPr>
          <p:cNvSpPr txBox="1"/>
          <p:nvPr/>
        </p:nvSpPr>
        <p:spPr>
          <a:xfrm>
            <a:off x="7554456" y="5515708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negative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42F8B6-C516-4AF8-8DBA-91937FCF7F04}"/>
              </a:ext>
            </a:extLst>
          </p:cNvPr>
          <p:cNvCxnSpPr/>
          <p:nvPr/>
        </p:nvCxnSpPr>
        <p:spPr>
          <a:xfrm>
            <a:off x="6720112" y="4966187"/>
            <a:ext cx="3794" cy="4199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553CBD-83AD-4A4F-82EE-61CC91A5874F}"/>
              </a:ext>
            </a:extLst>
          </p:cNvPr>
          <p:cNvCxnSpPr>
            <a:cxnSpLocks/>
          </p:cNvCxnSpPr>
          <p:nvPr/>
        </p:nvCxnSpPr>
        <p:spPr>
          <a:xfrm>
            <a:off x="7128150" y="4980935"/>
            <a:ext cx="3794" cy="41996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49537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Bisection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20A293-8BB2-4E80-B12C-985D5817B11B}"/>
              </a:ext>
            </a:extLst>
          </p:cNvPr>
          <p:cNvCxnSpPr/>
          <p:nvPr/>
        </p:nvCxnSpPr>
        <p:spPr>
          <a:xfrm flipV="1">
            <a:off x="3670741" y="2315193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E347F9-AF81-4106-B288-6C603FCCB99F}"/>
              </a:ext>
            </a:extLst>
          </p:cNvPr>
          <p:cNvSpPr txBox="1"/>
          <p:nvPr/>
        </p:nvSpPr>
        <p:spPr>
          <a:xfrm>
            <a:off x="3402077" y="18925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27EE5E-F01D-43E5-BA49-F076D09D71DA}"/>
              </a:ext>
            </a:extLst>
          </p:cNvPr>
          <p:cNvSpPr txBox="1"/>
          <p:nvPr/>
        </p:nvSpPr>
        <p:spPr>
          <a:xfrm>
            <a:off x="6987833" y="533988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AAE85-900F-414E-B5FE-0C78A57BC77B}"/>
              </a:ext>
            </a:extLst>
          </p:cNvPr>
          <p:cNvSpPr txBox="1"/>
          <p:nvPr/>
        </p:nvSpPr>
        <p:spPr>
          <a:xfrm>
            <a:off x="7110402" y="551651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9E0FB5C-BC6E-47DB-B505-EA29406E247A}"/>
              </a:ext>
            </a:extLst>
          </p:cNvPr>
          <p:cNvSpPr/>
          <p:nvPr/>
        </p:nvSpPr>
        <p:spPr>
          <a:xfrm>
            <a:off x="723081" y="3662439"/>
            <a:ext cx="6736360" cy="4957894"/>
          </a:xfrm>
          <a:prstGeom prst="arc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4850EA-659C-4EC2-888F-5AFC3AC9F340}"/>
              </a:ext>
            </a:extLst>
          </p:cNvPr>
          <p:cNvCxnSpPr>
            <a:endCxn id="43" idx="1"/>
          </p:cNvCxnSpPr>
          <p:nvPr/>
        </p:nvCxnSpPr>
        <p:spPr>
          <a:xfrm>
            <a:off x="3413163" y="5161424"/>
            <a:ext cx="50380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85D188-65C4-4189-981E-77FCE71A7137}"/>
              </a:ext>
            </a:extLst>
          </p:cNvPr>
          <p:cNvSpPr txBox="1"/>
          <p:nvPr/>
        </p:nvSpPr>
        <p:spPr>
          <a:xfrm>
            <a:off x="8451176" y="49767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55DB3B-F074-469B-89A6-A3A49A353360}"/>
              </a:ext>
            </a:extLst>
          </p:cNvPr>
          <p:cNvCxnSpPr/>
          <p:nvPr/>
        </p:nvCxnSpPr>
        <p:spPr>
          <a:xfrm>
            <a:off x="7564763" y="4976758"/>
            <a:ext cx="3794" cy="4199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76C585-E7B4-4B88-8D59-F77E5689AE0F}"/>
              </a:ext>
            </a:extLst>
          </p:cNvPr>
          <p:cNvSpPr txBox="1"/>
          <p:nvPr/>
        </p:nvSpPr>
        <p:spPr>
          <a:xfrm>
            <a:off x="7431887" y="53390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EC74A3-48F6-4795-982E-1163C5037F9C}"/>
              </a:ext>
            </a:extLst>
          </p:cNvPr>
          <p:cNvSpPr txBox="1"/>
          <p:nvPr/>
        </p:nvSpPr>
        <p:spPr>
          <a:xfrm>
            <a:off x="7554456" y="5515708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negative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553CBD-83AD-4A4F-82EE-61CC91A5874F}"/>
              </a:ext>
            </a:extLst>
          </p:cNvPr>
          <p:cNvCxnSpPr/>
          <p:nvPr/>
        </p:nvCxnSpPr>
        <p:spPr>
          <a:xfrm>
            <a:off x="7128150" y="4980935"/>
            <a:ext cx="3794" cy="4199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80774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Bisection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20A293-8BB2-4E80-B12C-985D5817B11B}"/>
              </a:ext>
            </a:extLst>
          </p:cNvPr>
          <p:cNvCxnSpPr/>
          <p:nvPr/>
        </p:nvCxnSpPr>
        <p:spPr>
          <a:xfrm flipV="1">
            <a:off x="3670741" y="2315193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E347F9-AF81-4106-B288-6C603FCCB99F}"/>
              </a:ext>
            </a:extLst>
          </p:cNvPr>
          <p:cNvSpPr txBox="1"/>
          <p:nvPr/>
        </p:nvSpPr>
        <p:spPr>
          <a:xfrm>
            <a:off x="3402077" y="18925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27EE5E-F01D-43E5-BA49-F076D09D71DA}"/>
              </a:ext>
            </a:extLst>
          </p:cNvPr>
          <p:cNvSpPr txBox="1"/>
          <p:nvPr/>
        </p:nvSpPr>
        <p:spPr>
          <a:xfrm>
            <a:off x="6987833" y="533988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AAE85-900F-414E-B5FE-0C78A57BC77B}"/>
              </a:ext>
            </a:extLst>
          </p:cNvPr>
          <p:cNvSpPr txBox="1"/>
          <p:nvPr/>
        </p:nvSpPr>
        <p:spPr>
          <a:xfrm>
            <a:off x="7110402" y="551651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9E0FB5C-BC6E-47DB-B505-EA29406E247A}"/>
              </a:ext>
            </a:extLst>
          </p:cNvPr>
          <p:cNvSpPr/>
          <p:nvPr/>
        </p:nvSpPr>
        <p:spPr>
          <a:xfrm>
            <a:off x="723081" y="3662439"/>
            <a:ext cx="6736360" cy="4957894"/>
          </a:xfrm>
          <a:prstGeom prst="arc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4850EA-659C-4EC2-888F-5AFC3AC9F340}"/>
              </a:ext>
            </a:extLst>
          </p:cNvPr>
          <p:cNvCxnSpPr>
            <a:endCxn id="43" idx="1"/>
          </p:cNvCxnSpPr>
          <p:nvPr/>
        </p:nvCxnSpPr>
        <p:spPr>
          <a:xfrm>
            <a:off x="3413163" y="5161424"/>
            <a:ext cx="50380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85D188-65C4-4189-981E-77FCE71A7137}"/>
              </a:ext>
            </a:extLst>
          </p:cNvPr>
          <p:cNvSpPr txBox="1"/>
          <p:nvPr/>
        </p:nvSpPr>
        <p:spPr>
          <a:xfrm>
            <a:off x="8451176" y="49767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55DB3B-F074-469B-89A6-A3A49A353360}"/>
              </a:ext>
            </a:extLst>
          </p:cNvPr>
          <p:cNvCxnSpPr/>
          <p:nvPr/>
        </p:nvCxnSpPr>
        <p:spPr>
          <a:xfrm>
            <a:off x="7564763" y="4976758"/>
            <a:ext cx="3794" cy="4199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76C585-E7B4-4B88-8D59-F77E5689AE0F}"/>
              </a:ext>
            </a:extLst>
          </p:cNvPr>
          <p:cNvSpPr txBox="1"/>
          <p:nvPr/>
        </p:nvSpPr>
        <p:spPr>
          <a:xfrm>
            <a:off x="7431887" y="53390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EC74A3-48F6-4795-982E-1163C5037F9C}"/>
              </a:ext>
            </a:extLst>
          </p:cNvPr>
          <p:cNvSpPr txBox="1"/>
          <p:nvPr/>
        </p:nvSpPr>
        <p:spPr>
          <a:xfrm>
            <a:off x="7554456" y="5515708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negative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553CBD-83AD-4A4F-82EE-61CC91A5874F}"/>
              </a:ext>
            </a:extLst>
          </p:cNvPr>
          <p:cNvCxnSpPr/>
          <p:nvPr/>
        </p:nvCxnSpPr>
        <p:spPr>
          <a:xfrm>
            <a:off x="7128150" y="4980935"/>
            <a:ext cx="3794" cy="4199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906FAF-FDB2-4D99-AF78-AFD1D7C6837A}"/>
              </a:ext>
            </a:extLst>
          </p:cNvPr>
          <p:cNvCxnSpPr/>
          <p:nvPr/>
        </p:nvCxnSpPr>
        <p:spPr>
          <a:xfrm>
            <a:off x="7339544" y="4995681"/>
            <a:ext cx="3794" cy="41996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39080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Bisection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20A293-8BB2-4E80-B12C-985D5817B11B}"/>
              </a:ext>
            </a:extLst>
          </p:cNvPr>
          <p:cNvCxnSpPr/>
          <p:nvPr/>
        </p:nvCxnSpPr>
        <p:spPr>
          <a:xfrm flipV="1">
            <a:off x="3670741" y="2315193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E347F9-AF81-4106-B288-6C603FCCB99F}"/>
              </a:ext>
            </a:extLst>
          </p:cNvPr>
          <p:cNvSpPr txBox="1"/>
          <p:nvPr/>
        </p:nvSpPr>
        <p:spPr>
          <a:xfrm>
            <a:off x="3402077" y="18925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27EE5E-F01D-43E5-BA49-F076D09D71DA}"/>
              </a:ext>
            </a:extLst>
          </p:cNvPr>
          <p:cNvSpPr txBox="1"/>
          <p:nvPr/>
        </p:nvSpPr>
        <p:spPr>
          <a:xfrm>
            <a:off x="6987833" y="533988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AAE85-900F-414E-B5FE-0C78A57BC77B}"/>
              </a:ext>
            </a:extLst>
          </p:cNvPr>
          <p:cNvSpPr txBox="1"/>
          <p:nvPr/>
        </p:nvSpPr>
        <p:spPr>
          <a:xfrm>
            <a:off x="7110402" y="551651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9E0FB5C-BC6E-47DB-B505-EA29406E247A}"/>
              </a:ext>
            </a:extLst>
          </p:cNvPr>
          <p:cNvSpPr/>
          <p:nvPr/>
        </p:nvSpPr>
        <p:spPr>
          <a:xfrm>
            <a:off x="723081" y="3662439"/>
            <a:ext cx="6736360" cy="4957894"/>
          </a:xfrm>
          <a:prstGeom prst="arc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4850EA-659C-4EC2-888F-5AFC3AC9F340}"/>
              </a:ext>
            </a:extLst>
          </p:cNvPr>
          <p:cNvCxnSpPr>
            <a:endCxn id="43" idx="1"/>
          </p:cNvCxnSpPr>
          <p:nvPr/>
        </p:nvCxnSpPr>
        <p:spPr>
          <a:xfrm>
            <a:off x="3413163" y="5161424"/>
            <a:ext cx="503801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85D188-65C4-4189-981E-77FCE71A7137}"/>
              </a:ext>
            </a:extLst>
          </p:cNvPr>
          <p:cNvSpPr txBox="1"/>
          <p:nvPr/>
        </p:nvSpPr>
        <p:spPr>
          <a:xfrm>
            <a:off x="8451176" y="49767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76C585-E7B4-4B88-8D59-F77E5689AE0F}"/>
              </a:ext>
            </a:extLst>
          </p:cNvPr>
          <p:cNvSpPr txBox="1"/>
          <p:nvPr/>
        </p:nvSpPr>
        <p:spPr>
          <a:xfrm>
            <a:off x="7245073" y="53390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EC74A3-48F6-4795-982E-1163C5037F9C}"/>
              </a:ext>
            </a:extLst>
          </p:cNvPr>
          <p:cNvSpPr txBox="1"/>
          <p:nvPr/>
        </p:nvSpPr>
        <p:spPr>
          <a:xfrm>
            <a:off x="7367642" y="551570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553CBD-83AD-4A4F-82EE-61CC91A5874F}"/>
              </a:ext>
            </a:extLst>
          </p:cNvPr>
          <p:cNvCxnSpPr/>
          <p:nvPr/>
        </p:nvCxnSpPr>
        <p:spPr>
          <a:xfrm>
            <a:off x="7128150" y="4980935"/>
            <a:ext cx="3794" cy="4199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906FAF-FDB2-4D99-AF78-AFD1D7C6837A}"/>
              </a:ext>
            </a:extLst>
          </p:cNvPr>
          <p:cNvCxnSpPr/>
          <p:nvPr/>
        </p:nvCxnSpPr>
        <p:spPr>
          <a:xfrm>
            <a:off x="7339544" y="4995681"/>
            <a:ext cx="3794" cy="4199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11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Matrix Operations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359547025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Newton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-Raphson Method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304331683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Newton-Raphson Method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B13D-1F8F-4169-961A-242403D7E55B}"/>
              </a:ext>
            </a:extLst>
          </p:cNvPr>
          <p:cNvSpPr txBox="1"/>
          <p:nvPr/>
        </p:nvSpPr>
        <p:spPr>
          <a:xfrm>
            <a:off x="5058696" y="186792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 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 X  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- </a:t>
            </a:r>
            <a:endParaRPr lang="hu-H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C4F92-BE4B-493A-9180-A4EB7ECF680F}"/>
              </a:ext>
            </a:extLst>
          </p:cNvPr>
          <p:cNvSpPr txBox="1"/>
          <p:nvPr/>
        </p:nvSpPr>
        <p:spPr>
          <a:xfrm>
            <a:off x="5225066" y="200473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n+1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146F2C-2E6E-4B7E-8968-A6F2A338481A}"/>
              </a:ext>
            </a:extLst>
          </p:cNvPr>
          <p:cNvCxnSpPr/>
          <p:nvPr/>
        </p:nvCxnSpPr>
        <p:spPr>
          <a:xfrm flipV="1">
            <a:off x="6408474" y="2065055"/>
            <a:ext cx="597767" cy="2138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D1E442-263F-4B6C-BD94-335337F45E5A}"/>
              </a:ext>
            </a:extLst>
          </p:cNvPr>
          <p:cNvSpPr txBox="1"/>
          <p:nvPr/>
        </p:nvSpPr>
        <p:spPr>
          <a:xfrm>
            <a:off x="6372247" y="164677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f(x  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8CE39E-9550-47E2-9390-23BE0C21A0C5}"/>
              </a:ext>
            </a:extLst>
          </p:cNvPr>
          <p:cNvSpPr txBox="1"/>
          <p:nvPr/>
        </p:nvSpPr>
        <p:spPr>
          <a:xfrm>
            <a:off x="6661172" y="175495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2EF193-7812-4AAC-9130-3EDA550EA2CE}"/>
              </a:ext>
            </a:extLst>
          </p:cNvPr>
          <p:cNvSpPr txBox="1"/>
          <p:nvPr/>
        </p:nvSpPr>
        <p:spPr>
          <a:xfrm>
            <a:off x="6345901" y="2083068"/>
            <a:ext cx="7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f’(x  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41D66A-E726-4CAE-9060-1B6B237DB376}"/>
              </a:ext>
            </a:extLst>
          </p:cNvPr>
          <p:cNvSpPr txBox="1"/>
          <p:nvPr/>
        </p:nvSpPr>
        <p:spPr>
          <a:xfrm>
            <a:off x="6696421" y="217727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FFBD81-F6D6-4B92-97CB-404DFF50094A}"/>
              </a:ext>
            </a:extLst>
          </p:cNvPr>
          <p:cNvSpPr txBox="1"/>
          <p:nvPr/>
        </p:nvSpPr>
        <p:spPr>
          <a:xfrm>
            <a:off x="5889823" y="200473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0D6934-8527-4CC0-B832-3CADAF37B738}"/>
              </a:ext>
            </a:extLst>
          </p:cNvPr>
          <p:cNvSpPr txBox="1"/>
          <p:nvPr/>
        </p:nvSpPr>
        <p:spPr>
          <a:xfrm>
            <a:off x="5235353" y="4716152"/>
            <a:ext cx="165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 </a:t>
            </a:r>
            <a:r>
              <a:rPr lang="hu-H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X </a:t>
            </a:r>
            <a:r>
              <a:rPr lang="hu-H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</a:t>
            </a: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ε</a:t>
            </a:r>
            <a:r>
              <a:rPr lang="hu-H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hu-HU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A1DF56-2EEE-49E0-82E7-ECDC68732737}"/>
              </a:ext>
            </a:extLst>
          </p:cNvPr>
          <p:cNvSpPr txBox="1"/>
          <p:nvPr/>
        </p:nvSpPr>
        <p:spPr>
          <a:xfrm>
            <a:off x="5437283" y="4856008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5239E9-CB87-4069-AC2F-58D4DA1258CD}"/>
              </a:ext>
            </a:extLst>
          </p:cNvPr>
          <p:cNvSpPr txBox="1"/>
          <p:nvPr/>
        </p:nvSpPr>
        <p:spPr>
          <a:xfrm>
            <a:off x="6083460" y="485600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89A16A-B109-4103-A033-AB028645CF6E}"/>
              </a:ext>
            </a:extLst>
          </p:cNvPr>
          <p:cNvSpPr txBox="1"/>
          <p:nvPr/>
        </p:nvSpPr>
        <p:spPr>
          <a:xfrm>
            <a:off x="2142066" y="2576798"/>
            <a:ext cx="7907870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use the derivative of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 and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main disadvantage of this method</a:t>
            </a:r>
          </a:p>
          <a:p>
            <a:pPr algn="ctr"/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procedure is repeated until the change between the new value 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 preceding one is small enough</a:t>
            </a:r>
          </a:p>
          <a:p>
            <a:pPr lvl="1" algn="ctr"/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ctr"/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ctr"/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does not work properly near zero because</a:t>
            </a:r>
          </a:p>
          <a:p>
            <a:pPr lvl="1"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derivative is very small</a:t>
            </a:r>
          </a:p>
          <a:p>
            <a:pPr lvl="1" algn="ctr"/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ctr"/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ctr"/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6353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Newton-Raphson Method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B13D-1F8F-4169-961A-242403D7E55B}"/>
              </a:ext>
            </a:extLst>
          </p:cNvPr>
          <p:cNvSpPr txBox="1"/>
          <p:nvPr/>
        </p:nvSpPr>
        <p:spPr>
          <a:xfrm>
            <a:off x="5058696" y="186792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X 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= X  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  - </a:t>
            </a:r>
            <a:endParaRPr lang="hu-HU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C4F92-BE4B-493A-9180-A4EB7ECF680F}"/>
              </a:ext>
            </a:extLst>
          </p:cNvPr>
          <p:cNvSpPr txBox="1"/>
          <p:nvPr/>
        </p:nvSpPr>
        <p:spPr>
          <a:xfrm>
            <a:off x="5225066" y="200473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bg1">
                    <a:lumMod val="95000"/>
                  </a:schemeClr>
                </a:solidFill>
              </a:rPr>
              <a:t>n+1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146F2C-2E6E-4B7E-8968-A6F2A338481A}"/>
              </a:ext>
            </a:extLst>
          </p:cNvPr>
          <p:cNvCxnSpPr/>
          <p:nvPr/>
        </p:nvCxnSpPr>
        <p:spPr>
          <a:xfrm flipV="1">
            <a:off x="6408474" y="2065055"/>
            <a:ext cx="597767" cy="213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D1E442-263F-4B6C-BD94-335337F45E5A}"/>
              </a:ext>
            </a:extLst>
          </p:cNvPr>
          <p:cNvSpPr txBox="1"/>
          <p:nvPr/>
        </p:nvSpPr>
        <p:spPr>
          <a:xfrm>
            <a:off x="6372247" y="164677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f(x  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8CE39E-9550-47E2-9390-23BE0C21A0C5}"/>
              </a:ext>
            </a:extLst>
          </p:cNvPr>
          <p:cNvSpPr txBox="1"/>
          <p:nvPr/>
        </p:nvSpPr>
        <p:spPr>
          <a:xfrm>
            <a:off x="6661172" y="175495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bg1">
                    <a:lumMod val="95000"/>
                  </a:schemeClr>
                </a:solidFill>
              </a:rPr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2EF193-7812-4AAC-9130-3EDA550EA2CE}"/>
              </a:ext>
            </a:extLst>
          </p:cNvPr>
          <p:cNvSpPr txBox="1"/>
          <p:nvPr/>
        </p:nvSpPr>
        <p:spPr>
          <a:xfrm>
            <a:off x="6345901" y="2083068"/>
            <a:ext cx="7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f’(x  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41D66A-E726-4CAE-9060-1B6B237DB376}"/>
              </a:ext>
            </a:extLst>
          </p:cNvPr>
          <p:cNvSpPr txBox="1"/>
          <p:nvPr/>
        </p:nvSpPr>
        <p:spPr>
          <a:xfrm>
            <a:off x="6696421" y="217727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bg1">
                    <a:lumMod val="95000"/>
                  </a:schemeClr>
                </a:solidFill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FFBD81-F6D6-4B92-97CB-404DFF50094A}"/>
              </a:ext>
            </a:extLst>
          </p:cNvPr>
          <p:cNvSpPr txBox="1"/>
          <p:nvPr/>
        </p:nvSpPr>
        <p:spPr>
          <a:xfrm>
            <a:off x="5889823" y="200473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bg1">
                    <a:lumMod val="95000"/>
                  </a:schemeClr>
                </a:solidFill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0D6934-8527-4CC0-B832-3CADAF37B738}"/>
              </a:ext>
            </a:extLst>
          </p:cNvPr>
          <p:cNvSpPr txBox="1"/>
          <p:nvPr/>
        </p:nvSpPr>
        <p:spPr>
          <a:xfrm>
            <a:off x="5235353" y="4716152"/>
            <a:ext cx="165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X </a:t>
            </a:r>
            <a:r>
              <a:rPr lang="hu-HU" sz="2000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- X </a:t>
            </a:r>
            <a:r>
              <a:rPr lang="hu-HU" sz="2000" dirty="0">
                <a:solidFill>
                  <a:schemeClr val="bg1">
                    <a:lumMod val="95000"/>
                  </a:schemeClr>
                </a:solidFill>
              </a:rPr>
              <a:t>   </a:t>
            </a:r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&lt;  </a:t>
            </a:r>
            <a:r>
              <a:rPr lang="el-GR" sz="2000" b="1" dirty="0">
                <a:solidFill>
                  <a:schemeClr val="bg1">
                    <a:lumMod val="95000"/>
                  </a:schemeClr>
                </a:solidFill>
              </a:rPr>
              <a:t>ε</a:t>
            </a:r>
            <a:r>
              <a:rPr lang="hu-H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hu-HU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A1DF56-2EEE-49E0-82E7-ECDC68732737}"/>
              </a:ext>
            </a:extLst>
          </p:cNvPr>
          <p:cNvSpPr txBox="1"/>
          <p:nvPr/>
        </p:nvSpPr>
        <p:spPr>
          <a:xfrm>
            <a:off x="5437283" y="4856008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bg1">
                    <a:lumMod val="95000"/>
                  </a:schemeClr>
                </a:solidFill>
              </a:rPr>
              <a:t>n+1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5239E9-CB87-4069-AC2F-58D4DA1258CD}"/>
              </a:ext>
            </a:extLst>
          </p:cNvPr>
          <p:cNvSpPr txBox="1"/>
          <p:nvPr/>
        </p:nvSpPr>
        <p:spPr>
          <a:xfrm>
            <a:off x="6083460" y="485600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bg1">
                    <a:lumMod val="95000"/>
                  </a:schemeClr>
                </a:solidFill>
              </a:rPr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89A16A-B109-4103-A033-AB028645CF6E}"/>
              </a:ext>
            </a:extLst>
          </p:cNvPr>
          <p:cNvSpPr txBox="1"/>
          <p:nvPr/>
        </p:nvSpPr>
        <p:spPr>
          <a:xfrm>
            <a:off x="2142066" y="2576798"/>
            <a:ext cx="7907870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dirty="0">
                <a:solidFill>
                  <a:schemeClr val="bg1">
                    <a:lumMod val="95000"/>
                  </a:schemeClr>
                </a:solidFill>
              </a:rPr>
              <a:t>we have to use the derivative of the </a:t>
            </a:r>
            <a:r>
              <a:rPr lang="hu-HU" sz="2200" b="1" dirty="0">
                <a:solidFill>
                  <a:schemeClr val="bg1">
                    <a:lumMod val="95000"/>
                  </a:schemeClr>
                </a:solidFill>
              </a:rPr>
              <a:t>f(x)</a:t>
            </a:r>
            <a:r>
              <a:rPr lang="hu-HU" sz="2200" dirty="0">
                <a:solidFill>
                  <a:schemeClr val="bg1">
                    <a:lumMod val="95000"/>
                  </a:schemeClr>
                </a:solidFill>
              </a:rPr>
              <a:t> function and</a:t>
            </a:r>
          </a:p>
          <a:p>
            <a:pPr algn="ctr"/>
            <a:r>
              <a:rPr lang="hu-HU" sz="2200" dirty="0">
                <a:solidFill>
                  <a:schemeClr val="bg1">
                    <a:lumMod val="95000"/>
                  </a:schemeClr>
                </a:solidFill>
              </a:rPr>
              <a:t>this is the main disadvantage of this method</a:t>
            </a:r>
          </a:p>
          <a:p>
            <a:pPr algn="ctr"/>
            <a:endParaRPr lang="hu-HU" sz="2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hu-HU" sz="2200" dirty="0">
                <a:solidFill>
                  <a:schemeClr val="bg1">
                    <a:lumMod val="95000"/>
                  </a:schemeClr>
                </a:solidFill>
              </a:rPr>
              <a:t>this procedure is repeated until the change between the new value </a:t>
            </a:r>
          </a:p>
          <a:p>
            <a:pPr algn="ctr"/>
            <a:r>
              <a:rPr lang="hu-HU" sz="2200" dirty="0">
                <a:solidFill>
                  <a:schemeClr val="bg1">
                    <a:lumMod val="95000"/>
                  </a:schemeClr>
                </a:solidFill>
              </a:rPr>
              <a:t>and the preceding one is small enough</a:t>
            </a:r>
          </a:p>
          <a:p>
            <a:pPr lvl="1" algn="ctr"/>
            <a:endParaRPr lang="hu-HU" sz="2200" dirty="0">
              <a:solidFill>
                <a:schemeClr val="bg1">
                  <a:lumMod val="95000"/>
                </a:schemeClr>
              </a:solidFill>
            </a:endParaRPr>
          </a:p>
          <a:p>
            <a:pPr lvl="1" algn="ctr"/>
            <a:endParaRPr lang="hu-HU" sz="2200" dirty="0">
              <a:solidFill>
                <a:schemeClr val="bg1">
                  <a:lumMod val="95000"/>
                </a:schemeClr>
              </a:solidFill>
            </a:endParaRPr>
          </a:p>
          <a:p>
            <a:pPr lvl="1" algn="ctr"/>
            <a:endParaRPr lang="hu-HU" sz="2200" dirty="0">
              <a:solidFill>
                <a:schemeClr val="bg1">
                  <a:lumMod val="95000"/>
                </a:schemeClr>
              </a:solidFill>
            </a:endParaRPr>
          </a:p>
          <a:p>
            <a:pPr lvl="1" algn="ctr"/>
            <a:r>
              <a:rPr lang="hu-HU" sz="2200" dirty="0">
                <a:solidFill>
                  <a:schemeClr val="bg1">
                    <a:lumMod val="95000"/>
                  </a:schemeClr>
                </a:solidFill>
              </a:rPr>
              <a:t>the algorithm does not work properly near zero because</a:t>
            </a:r>
          </a:p>
          <a:p>
            <a:pPr lvl="1" algn="ctr"/>
            <a:r>
              <a:rPr lang="hu-HU" sz="2200" dirty="0">
                <a:solidFill>
                  <a:schemeClr val="bg1">
                    <a:lumMod val="95000"/>
                  </a:schemeClr>
                </a:solidFill>
              </a:rPr>
              <a:t>the derivative is very small</a:t>
            </a:r>
          </a:p>
          <a:p>
            <a:pPr lvl="1" algn="ctr"/>
            <a:endParaRPr lang="hu-HU" sz="2200" dirty="0">
              <a:solidFill>
                <a:schemeClr val="bg1">
                  <a:lumMod val="95000"/>
                </a:schemeClr>
              </a:solidFill>
            </a:endParaRPr>
          </a:p>
          <a:p>
            <a:pPr lvl="1" algn="ctr"/>
            <a:endParaRPr lang="hu-HU" sz="2200" dirty="0">
              <a:solidFill>
                <a:schemeClr val="bg1">
                  <a:lumMod val="95000"/>
                </a:schemeClr>
              </a:solidFill>
            </a:endParaRPr>
          </a:p>
          <a:p>
            <a:pPr lvl="1" algn="ctr"/>
            <a:endParaRPr lang="hu-HU" sz="2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1C25F36-7B92-4039-A76C-E2A3CC87B265}"/>
              </a:ext>
            </a:extLst>
          </p:cNvPr>
          <p:cNvSpPr/>
          <p:nvPr/>
        </p:nvSpPr>
        <p:spPr>
          <a:xfrm>
            <a:off x="1353326" y="2455243"/>
            <a:ext cx="9651326" cy="3135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NEWTON’S METHOD IS 5-10 TIMES FASTER</a:t>
            </a:r>
          </a:p>
          <a:p>
            <a:pPr algn="ctr"/>
            <a:r>
              <a:rPr lang="hu-HU" sz="28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 BISECTION METHOD !!!</a:t>
            </a:r>
          </a:p>
          <a:p>
            <a:pPr algn="ctr"/>
            <a:endParaRPr lang="hu-HU" sz="2800" b="1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(bisection method is more robust which means that it always find the root of the </a:t>
            </a:r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function)</a:t>
            </a:r>
          </a:p>
        </p:txBody>
      </p:sp>
    </p:spTree>
    <p:extLst>
      <p:ext uri="{BB962C8B-B14F-4D97-AF65-F5344CB8AC3E}">
        <p14:creationId xmlns:p14="http://schemas.microsoft.com/office/powerpoint/2010/main" val="351053146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Newton-Raphson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5B15B9-BCEF-416A-B84C-F3FFC255AD66}"/>
              </a:ext>
            </a:extLst>
          </p:cNvPr>
          <p:cNvCxnSpPr/>
          <p:nvPr/>
        </p:nvCxnSpPr>
        <p:spPr>
          <a:xfrm flipV="1">
            <a:off x="2530071" y="2380036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BC2C7C-29E3-4570-9F41-6FAEBD5667D7}"/>
              </a:ext>
            </a:extLst>
          </p:cNvPr>
          <p:cNvCxnSpPr/>
          <p:nvPr/>
        </p:nvCxnSpPr>
        <p:spPr>
          <a:xfrm>
            <a:off x="2272493" y="5226267"/>
            <a:ext cx="805586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650D8A-64FE-4FDF-8458-A05136441C5F}"/>
              </a:ext>
            </a:extLst>
          </p:cNvPr>
          <p:cNvSpPr txBox="1"/>
          <p:nvPr/>
        </p:nvSpPr>
        <p:spPr>
          <a:xfrm>
            <a:off x="10290473" y="502255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69C245-50B0-4C32-B37D-D75704D85E8F}"/>
              </a:ext>
            </a:extLst>
          </p:cNvPr>
          <p:cNvSpPr txBox="1"/>
          <p:nvPr/>
        </p:nvSpPr>
        <p:spPr>
          <a:xfrm>
            <a:off x="2261407" y="19574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24E2183F-26FE-47E6-BBDD-B439B0E944C7}"/>
              </a:ext>
            </a:extLst>
          </p:cNvPr>
          <p:cNvSpPr/>
          <p:nvPr/>
        </p:nvSpPr>
        <p:spPr>
          <a:xfrm>
            <a:off x="3224610" y="2891098"/>
            <a:ext cx="5829300" cy="3276600"/>
          </a:xfrm>
          <a:custGeom>
            <a:avLst/>
            <a:gdLst>
              <a:gd name="connsiteX0" fmla="*/ 0 w 3086100"/>
              <a:gd name="connsiteY0" fmla="*/ 0 h 1305388"/>
              <a:gd name="connsiteX1" fmla="*/ 1019175 w 3086100"/>
              <a:gd name="connsiteY1" fmla="*/ 228600 h 1305388"/>
              <a:gd name="connsiteX2" fmla="*/ 1685925 w 3086100"/>
              <a:gd name="connsiteY2" fmla="*/ 1143000 h 1305388"/>
              <a:gd name="connsiteX3" fmla="*/ 3086100 w 3086100"/>
              <a:gd name="connsiteY3" fmla="*/ 1304925 h 130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6100" h="1305388">
                <a:moveTo>
                  <a:pt x="0" y="0"/>
                </a:moveTo>
                <a:cubicBezTo>
                  <a:pt x="369093" y="19050"/>
                  <a:pt x="738187" y="38100"/>
                  <a:pt x="1019175" y="228600"/>
                </a:cubicBezTo>
                <a:cubicBezTo>
                  <a:pt x="1300163" y="419100"/>
                  <a:pt x="1341438" y="963613"/>
                  <a:pt x="1685925" y="1143000"/>
                </a:cubicBezTo>
                <a:cubicBezTo>
                  <a:pt x="2030413" y="1322388"/>
                  <a:pt x="3086100" y="1304925"/>
                  <a:pt x="3086100" y="1304925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5724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Newton-Raphson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5B15B9-BCEF-416A-B84C-F3FFC255AD66}"/>
              </a:ext>
            </a:extLst>
          </p:cNvPr>
          <p:cNvCxnSpPr/>
          <p:nvPr/>
        </p:nvCxnSpPr>
        <p:spPr>
          <a:xfrm flipV="1">
            <a:off x="2530071" y="2380036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BC2C7C-29E3-4570-9F41-6FAEBD5667D7}"/>
              </a:ext>
            </a:extLst>
          </p:cNvPr>
          <p:cNvCxnSpPr/>
          <p:nvPr/>
        </p:nvCxnSpPr>
        <p:spPr>
          <a:xfrm>
            <a:off x="2272493" y="5226267"/>
            <a:ext cx="805586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650D8A-64FE-4FDF-8458-A05136441C5F}"/>
              </a:ext>
            </a:extLst>
          </p:cNvPr>
          <p:cNvSpPr txBox="1"/>
          <p:nvPr/>
        </p:nvSpPr>
        <p:spPr>
          <a:xfrm>
            <a:off x="10290473" y="502255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69C245-50B0-4C32-B37D-D75704D85E8F}"/>
              </a:ext>
            </a:extLst>
          </p:cNvPr>
          <p:cNvSpPr txBox="1"/>
          <p:nvPr/>
        </p:nvSpPr>
        <p:spPr>
          <a:xfrm>
            <a:off x="2261407" y="19574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164418EE-058A-410C-9B57-8BA1B0B6F705}"/>
              </a:ext>
            </a:extLst>
          </p:cNvPr>
          <p:cNvSpPr/>
          <p:nvPr/>
        </p:nvSpPr>
        <p:spPr>
          <a:xfrm>
            <a:off x="3224610" y="2891098"/>
            <a:ext cx="5829300" cy="3276600"/>
          </a:xfrm>
          <a:custGeom>
            <a:avLst/>
            <a:gdLst>
              <a:gd name="connsiteX0" fmla="*/ 0 w 3086100"/>
              <a:gd name="connsiteY0" fmla="*/ 0 h 1305388"/>
              <a:gd name="connsiteX1" fmla="*/ 1019175 w 3086100"/>
              <a:gd name="connsiteY1" fmla="*/ 228600 h 1305388"/>
              <a:gd name="connsiteX2" fmla="*/ 1685925 w 3086100"/>
              <a:gd name="connsiteY2" fmla="*/ 1143000 h 1305388"/>
              <a:gd name="connsiteX3" fmla="*/ 3086100 w 3086100"/>
              <a:gd name="connsiteY3" fmla="*/ 1304925 h 130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6100" h="1305388">
                <a:moveTo>
                  <a:pt x="0" y="0"/>
                </a:moveTo>
                <a:cubicBezTo>
                  <a:pt x="369093" y="19050"/>
                  <a:pt x="738187" y="38100"/>
                  <a:pt x="1019175" y="228600"/>
                </a:cubicBezTo>
                <a:cubicBezTo>
                  <a:pt x="1300163" y="419100"/>
                  <a:pt x="1341438" y="963613"/>
                  <a:pt x="1685925" y="1143000"/>
                </a:cubicBezTo>
                <a:cubicBezTo>
                  <a:pt x="2030413" y="1322388"/>
                  <a:pt x="3086100" y="1304925"/>
                  <a:pt x="3086100" y="1304925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C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FECC6C-0B37-43E3-AEC9-742D818298C9}"/>
              </a:ext>
            </a:extLst>
          </p:cNvPr>
          <p:cNvCxnSpPr/>
          <p:nvPr/>
        </p:nvCxnSpPr>
        <p:spPr>
          <a:xfrm>
            <a:off x="5377180" y="5101590"/>
            <a:ext cx="0" cy="2489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F66925-F5A2-4F24-BEDE-5244AF1E17D3}"/>
              </a:ext>
            </a:extLst>
          </p:cNvPr>
          <p:cNvSpPr txBox="1"/>
          <p:nvPr/>
        </p:nvSpPr>
        <p:spPr>
          <a:xfrm>
            <a:off x="5240880" y="5283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60313-4977-46B2-8125-BF9A16D462D3}"/>
              </a:ext>
            </a:extLst>
          </p:cNvPr>
          <p:cNvSpPr txBox="1"/>
          <p:nvPr/>
        </p:nvSpPr>
        <p:spPr>
          <a:xfrm>
            <a:off x="5363449" y="543988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3553621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Newton-Raphson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5B15B9-BCEF-416A-B84C-F3FFC255AD66}"/>
              </a:ext>
            </a:extLst>
          </p:cNvPr>
          <p:cNvCxnSpPr/>
          <p:nvPr/>
        </p:nvCxnSpPr>
        <p:spPr>
          <a:xfrm flipV="1">
            <a:off x="2530071" y="2380036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BC2C7C-29E3-4570-9F41-6FAEBD5667D7}"/>
              </a:ext>
            </a:extLst>
          </p:cNvPr>
          <p:cNvCxnSpPr/>
          <p:nvPr/>
        </p:nvCxnSpPr>
        <p:spPr>
          <a:xfrm>
            <a:off x="2272493" y="5226267"/>
            <a:ext cx="805586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650D8A-64FE-4FDF-8458-A05136441C5F}"/>
              </a:ext>
            </a:extLst>
          </p:cNvPr>
          <p:cNvSpPr txBox="1"/>
          <p:nvPr/>
        </p:nvSpPr>
        <p:spPr>
          <a:xfrm>
            <a:off x="10290473" y="502255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69C245-50B0-4C32-B37D-D75704D85E8F}"/>
              </a:ext>
            </a:extLst>
          </p:cNvPr>
          <p:cNvSpPr txBox="1"/>
          <p:nvPr/>
        </p:nvSpPr>
        <p:spPr>
          <a:xfrm>
            <a:off x="2261407" y="19574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A8EFA6CD-CB15-4B3B-B3B3-A47E35ABFE7C}"/>
              </a:ext>
            </a:extLst>
          </p:cNvPr>
          <p:cNvSpPr/>
          <p:nvPr/>
        </p:nvSpPr>
        <p:spPr>
          <a:xfrm>
            <a:off x="3224610" y="2891098"/>
            <a:ext cx="5829300" cy="3276600"/>
          </a:xfrm>
          <a:custGeom>
            <a:avLst/>
            <a:gdLst>
              <a:gd name="connsiteX0" fmla="*/ 0 w 3086100"/>
              <a:gd name="connsiteY0" fmla="*/ 0 h 1305388"/>
              <a:gd name="connsiteX1" fmla="*/ 1019175 w 3086100"/>
              <a:gd name="connsiteY1" fmla="*/ 228600 h 1305388"/>
              <a:gd name="connsiteX2" fmla="*/ 1685925 w 3086100"/>
              <a:gd name="connsiteY2" fmla="*/ 1143000 h 1305388"/>
              <a:gd name="connsiteX3" fmla="*/ 3086100 w 3086100"/>
              <a:gd name="connsiteY3" fmla="*/ 1304925 h 130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6100" h="1305388">
                <a:moveTo>
                  <a:pt x="0" y="0"/>
                </a:moveTo>
                <a:cubicBezTo>
                  <a:pt x="369093" y="19050"/>
                  <a:pt x="738187" y="38100"/>
                  <a:pt x="1019175" y="228600"/>
                </a:cubicBezTo>
                <a:cubicBezTo>
                  <a:pt x="1300163" y="419100"/>
                  <a:pt x="1341438" y="963613"/>
                  <a:pt x="1685925" y="1143000"/>
                </a:cubicBezTo>
                <a:cubicBezTo>
                  <a:pt x="2030413" y="1322388"/>
                  <a:pt x="3086100" y="1304925"/>
                  <a:pt x="3086100" y="1304925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C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74F717-2CCC-4CF6-9E7B-126CC3409B12}"/>
              </a:ext>
            </a:extLst>
          </p:cNvPr>
          <p:cNvCxnSpPr/>
          <p:nvPr/>
        </p:nvCxnSpPr>
        <p:spPr>
          <a:xfrm>
            <a:off x="5377180" y="5101590"/>
            <a:ext cx="0" cy="2489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190CB3-A76B-4D20-8424-3CD457A56358}"/>
              </a:ext>
            </a:extLst>
          </p:cNvPr>
          <p:cNvSpPr txBox="1"/>
          <p:nvPr/>
        </p:nvSpPr>
        <p:spPr>
          <a:xfrm>
            <a:off x="5240880" y="5283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55583-F262-4F9E-9BC4-56173F7E43DD}"/>
              </a:ext>
            </a:extLst>
          </p:cNvPr>
          <p:cNvSpPr txBox="1"/>
          <p:nvPr/>
        </p:nvSpPr>
        <p:spPr>
          <a:xfrm>
            <a:off x="5363449" y="543988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550A5-F4D3-491D-AFED-AAB78B1C1505}"/>
              </a:ext>
            </a:extLst>
          </p:cNvPr>
          <p:cNvCxnSpPr/>
          <p:nvPr/>
        </p:nvCxnSpPr>
        <p:spPr>
          <a:xfrm>
            <a:off x="5296535" y="3540760"/>
            <a:ext cx="438150" cy="74295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2387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Newton-Raphson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5B15B9-BCEF-416A-B84C-F3FFC255AD66}"/>
              </a:ext>
            </a:extLst>
          </p:cNvPr>
          <p:cNvCxnSpPr/>
          <p:nvPr/>
        </p:nvCxnSpPr>
        <p:spPr>
          <a:xfrm flipV="1">
            <a:off x="2530071" y="2380036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BC2C7C-29E3-4570-9F41-6FAEBD5667D7}"/>
              </a:ext>
            </a:extLst>
          </p:cNvPr>
          <p:cNvCxnSpPr/>
          <p:nvPr/>
        </p:nvCxnSpPr>
        <p:spPr>
          <a:xfrm>
            <a:off x="2272493" y="5226267"/>
            <a:ext cx="805586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650D8A-64FE-4FDF-8458-A05136441C5F}"/>
              </a:ext>
            </a:extLst>
          </p:cNvPr>
          <p:cNvSpPr txBox="1"/>
          <p:nvPr/>
        </p:nvSpPr>
        <p:spPr>
          <a:xfrm>
            <a:off x="10290473" y="502255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69C245-50B0-4C32-B37D-D75704D85E8F}"/>
              </a:ext>
            </a:extLst>
          </p:cNvPr>
          <p:cNvSpPr txBox="1"/>
          <p:nvPr/>
        </p:nvSpPr>
        <p:spPr>
          <a:xfrm>
            <a:off x="2261407" y="19574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A8EFA6CD-CB15-4B3B-B3B3-A47E35ABFE7C}"/>
              </a:ext>
            </a:extLst>
          </p:cNvPr>
          <p:cNvSpPr/>
          <p:nvPr/>
        </p:nvSpPr>
        <p:spPr>
          <a:xfrm>
            <a:off x="3224610" y="2891098"/>
            <a:ext cx="5829300" cy="3276600"/>
          </a:xfrm>
          <a:custGeom>
            <a:avLst/>
            <a:gdLst>
              <a:gd name="connsiteX0" fmla="*/ 0 w 3086100"/>
              <a:gd name="connsiteY0" fmla="*/ 0 h 1305388"/>
              <a:gd name="connsiteX1" fmla="*/ 1019175 w 3086100"/>
              <a:gd name="connsiteY1" fmla="*/ 228600 h 1305388"/>
              <a:gd name="connsiteX2" fmla="*/ 1685925 w 3086100"/>
              <a:gd name="connsiteY2" fmla="*/ 1143000 h 1305388"/>
              <a:gd name="connsiteX3" fmla="*/ 3086100 w 3086100"/>
              <a:gd name="connsiteY3" fmla="*/ 1304925 h 130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6100" h="1305388">
                <a:moveTo>
                  <a:pt x="0" y="0"/>
                </a:moveTo>
                <a:cubicBezTo>
                  <a:pt x="369093" y="19050"/>
                  <a:pt x="738187" y="38100"/>
                  <a:pt x="1019175" y="228600"/>
                </a:cubicBezTo>
                <a:cubicBezTo>
                  <a:pt x="1300163" y="419100"/>
                  <a:pt x="1341438" y="963613"/>
                  <a:pt x="1685925" y="1143000"/>
                </a:cubicBezTo>
                <a:cubicBezTo>
                  <a:pt x="2030413" y="1322388"/>
                  <a:pt x="3086100" y="1304925"/>
                  <a:pt x="3086100" y="1304925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C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74F717-2CCC-4CF6-9E7B-126CC3409B12}"/>
              </a:ext>
            </a:extLst>
          </p:cNvPr>
          <p:cNvCxnSpPr/>
          <p:nvPr/>
        </p:nvCxnSpPr>
        <p:spPr>
          <a:xfrm>
            <a:off x="5377180" y="5101590"/>
            <a:ext cx="0" cy="2489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190CB3-A76B-4D20-8424-3CD457A56358}"/>
              </a:ext>
            </a:extLst>
          </p:cNvPr>
          <p:cNvSpPr txBox="1"/>
          <p:nvPr/>
        </p:nvSpPr>
        <p:spPr>
          <a:xfrm>
            <a:off x="5240880" y="5283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55583-F262-4F9E-9BC4-56173F7E43DD}"/>
              </a:ext>
            </a:extLst>
          </p:cNvPr>
          <p:cNvSpPr txBox="1"/>
          <p:nvPr/>
        </p:nvSpPr>
        <p:spPr>
          <a:xfrm>
            <a:off x="5363449" y="543988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550A5-F4D3-491D-AFED-AAB78B1C1505}"/>
              </a:ext>
            </a:extLst>
          </p:cNvPr>
          <p:cNvCxnSpPr/>
          <p:nvPr/>
        </p:nvCxnSpPr>
        <p:spPr>
          <a:xfrm>
            <a:off x="5296535" y="3540760"/>
            <a:ext cx="438150" cy="74295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C5DE09-296D-4EB5-8D21-A3C7FDA892F8}"/>
              </a:ext>
            </a:extLst>
          </p:cNvPr>
          <p:cNvCxnSpPr/>
          <p:nvPr/>
        </p:nvCxnSpPr>
        <p:spPr>
          <a:xfrm>
            <a:off x="6169660" y="5111750"/>
            <a:ext cx="0" cy="2489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EC961F-7CE4-4586-AC8E-DE2CB33ED977}"/>
              </a:ext>
            </a:extLst>
          </p:cNvPr>
          <p:cNvSpPr txBox="1"/>
          <p:nvPr/>
        </p:nvSpPr>
        <p:spPr>
          <a:xfrm>
            <a:off x="6033360" y="52940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A141B-1751-4091-BF83-4D18708C8F82}"/>
              </a:ext>
            </a:extLst>
          </p:cNvPr>
          <p:cNvSpPr txBox="1"/>
          <p:nvPr/>
        </p:nvSpPr>
        <p:spPr>
          <a:xfrm>
            <a:off x="6155929" y="54500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6062154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Newton-Raphson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5B15B9-BCEF-416A-B84C-F3FFC255AD66}"/>
              </a:ext>
            </a:extLst>
          </p:cNvPr>
          <p:cNvCxnSpPr/>
          <p:nvPr/>
        </p:nvCxnSpPr>
        <p:spPr>
          <a:xfrm flipV="1">
            <a:off x="2530071" y="2380036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BC2C7C-29E3-4570-9F41-6FAEBD5667D7}"/>
              </a:ext>
            </a:extLst>
          </p:cNvPr>
          <p:cNvCxnSpPr/>
          <p:nvPr/>
        </p:nvCxnSpPr>
        <p:spPr>
          <a:xfrm>
            <a:off x="2272493" y="5226267"/>
            <a:ext cx="805586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650D8A-64FE-4FDF-8458-A05136441C5F}"/>
              </a:ext>
            </a:extLst>
          </p:cNvPr>
          <p:cNvSpPr txBox="1"/>
          <p:nvPr/>
        </p:nvSpPr>
        <p:spPr>
          <a:xfrm>
            <a:off x="10290473" y="502255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69C245-50B0-4C32-B37D-D75704D85E8F}"/>
              </a:ext>
            </a:extLst>
          </p:cNvPr>
          <p:cNvSpPr txBox="1"/>
          <p:nvPr/>
        </p:nvSpPr>
        <p:spPr>
          <a:xfrm>
            <a:off x="2261407" y="19574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A8EFA6CD-CB15-4B3B-B3B3-A47E35ABFE7C}"/>
              </a:ext>
            </a:extLst>
          </p:cNvPr>
          <p:cNvSpPr/>
          <p:nvPr/>
        </p:nvSpPr>
        <p:spPr>
          <a:xfrm>
            <a:off x="3224610" y="2891098"/>
            <a:ext cx="5829300" cy="3276600"/>
          </a:xfrm>
          <a:custGeom>
            <a:avLst/>
            <a:gdLst>
              <a:gd name="connsiteX0" fmla="*/ 0 w 3086100"/>
              <a:gd name="connsiteY0" fmla="*/ 0 h 1305388"/>
              <a:gd name="connsiteX1" fmla="*/ 1019175 w 3086100"/>
              <a:gd name="connsiteY1" fmla="*/ 228600 h 1305388"/>
              <a:gd name="connsiteX2" fmla="*/ 1685925 w 3086100"/>
              <a:gd name="connsiteY2" fmla="*/ 1143000 h 1305388"/>
              <a:gd name="connsiteX3" fmla="*/ 3086100 w 3086100"/>
              <a:gd name="connsiteY3" fmla="*/ 1304925 h 130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6100" h="1305388">
                <a:moveTo>
                  <a:pt x="0" y="0"/>
                </a:moveTo>
                <a:cubicBezTo>
                  <a:pt x="369093" y="19050"/>
                  <a:pt x="738187" y="38100"/>
                  <a:pt x="1019175" y="228600"/>
                </a:cubicBezTo>
                <a:cubicBezTo>
                  <a:pt x="1300163" y="419100"/>
                  <a:pt x="1341438" y="963613"/>
                  <a:pt x="1685925" y="1143000"/>
                </a:cubicBezTo>
                <a:cubicBezTo>
                  <a:pt x="2030413" y="1322388"/>
                  <a:pt x="3086100" y="1304925"/>
                  <a:pt x="3086100" y="1304925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C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74F717-2CCC-4CF6-9E7B-126CC3409B12}"/>
              </a:ext>
            </a:extLst>
          </p:cNvPr>
          <p:cNvCxnSpPr/>
          <p:nvPr/>
        </p:nvCxnSpPr>
        <p:spPr>
          <a:xfrm>
            <a:off x="5377180" y="5101590"/>
            <a:ext cx="0" cy="2489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190CB3-A76B-4D20-8424-3CD457A56358}"/>
              </a:ext>
            </a:extLst>
          </p:cNvPr>
          <p:cNvSpPr txBox="1"/>
          <p:nvPr/>
        </p:nvSpPr>
        <p:spPr>
          <a:xfrm>
            <a:off x="5240880" y="5283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55583-F262-4F9E-9BC4-56173F7E43DD}"/>
              </a:ext>
            </a:extLst>
          </p:cNvPr>
          <p:cNvSpPr txBox="1"/>
          <p:nvPr/>
        </p:nvSpPr>
        <p:spPr>
          <a:xfrm>
            <a:off x="5363449" y="543988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C5DE09-296D-4EB5-8D21-A3C7FDA892F8}"/>
              </a:ext>
            </a:extLst>
          </p:cNvPr>
          <p:cNvCxnSpPr/>
          <p:nvPr/>
        </p:nvCxnSpPr>
        <p:spPr>
          <a:xfrm>
            <a:off x="6169660" y="5111750"/>
            <a:ext cx="0" cy="2489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EC961F-7CE4-4586-AC8E-DE2CB33ED977}"/>
              </a:ext>
            </a:extLst>
          </p:cNvPr>
          <p:cNvSpPr txBox="1"/>
          <p:nvPr/>
        </p:nvSpPr>
        <p:spPr>
          <a:xfrm>
            <a:off x="6033360" y="52940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A141B-1751-4091-BF83-4D18708C8F82}"/>
              </a:ext>
            </a:extLst>
          </p:cNvPr>
          <p:cNvSpPr txBox="1"/>
          <p:nvPr/>
        </p:nvSpPr>
        <p:spPr>
          <a:xfrm>
            <a:off x="6155929" y="54500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4053615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8">
            <a:extLst>
              <a:ext uri="{FF2B5EF4-FFF2-40B4-BE49-F238E27FC236}">
                <a16:creationId xmlns:a16="http://schemas.microsoft.com/office/drawing/2014/main" id="{A8EFA6CD-CB15-4B3B-B3B3-A47E35ABFE7C}"/>
              </a:ext>
            </a:extLst>
          </p:cNvPr>
          <p:cNvSpPr/>
          <p:nvPr/>
        </p:nvSpPr>
        <p:spPr>
          <a:xfrm>
            <a:off x="3224610" y="2891098"/>
            <a:ext cx="5829300" cy="3276600"/>
          </a:xfrm>
          <a:custGeom>
            <a:avLst/>
            <a:gdLst>
              <a:gd name="connsiteX0" fmla="*/ 0 w 3086100"/>
              <a:gd name="connsiteY0" fmla="*/ 0 h 1305388"/>
              <a:gd name="connsiteX1" fmla="*/ 1019175 w 3086100"/>
              <a:gd name="connsiteY1" fmla="*/ 228600 h 1305388"/>
              <a:gd name="connsiteX2" fmla="*/ 1685925 w 3086100"/>
              <a:gd name="connsiteY2" fmla="*/ 1143000 h 1305388"/>
              <a:gd name="connsiteX3" fmla="*/ 3086100 w 3086100"/>
              <a:gd name="connsiteY3" fmla="*/ 1304925 h 130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6100" h="1305388">
                <a:moveTo>
                  <a:pt x="0" y="0"/>
                </a:moveTo>
                <a:cubicBezTo>
                  <a:pt x="369093" y="19050"/>
                  <a:pt x="738187" y="38100"/>
                  <a:pt x="1019175" y="228600"/>
                </a:cubicBezTo>
                <a:cubicBezTo>
                  <a:pt x="1300163" y="419100"/>
                  <a:pt x="1341438" y="963613"/>
                  <a:pt x="1685925" y="1143000"/>
                </a:cubicBezTo>
                <a:cubicBezTo>
                  <a:pt x="2030413" y="1322388"/>
                  <a:pt x="3086100" y="1304925"/>
                  <a:pt x="3086100" y="1304925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C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E0DD31-0014-4E27-9A82-CA592AB60360}"/>
              </a:ext>
            </a:extLst>
          </p:cNvPr>
          <p:cNvCxnSpPr>
            <a:cxnSpLocks/>
          </p:cNvCxnSpPr>
          <p:nvPr/>
        </p:nvCxnSpPr>
        <p:spPr>
          <a:xfrm flipH="1" flipV="1">
            <a:off x="5634677" y="4917440"/>
            <a:ext cx="557370" cy="5996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Newton-Raphson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5B15B9-BCEF-416A-B84C-F3FFC255AD66}"/>
              </a:ext>
            </a:extLst>
          </p:cNvPr>
          <p:cNvCxnSpPr/>
          <p:nvPr/>
        </p:nvCxnSpPr>
        <p:spPr>
          <a:xfrm flipV="1">
            <a:off x="2530071" y="2380036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BC2C7C-29E3-4570-9F41-6FAEBD5667D7}"/>
              </a:ext>
            </a:extLst>
          </p:cNvPr>
          <p:cNvCxnSpPr/>
          <p:nvPr/>
        </p:nvCxnSpPr>
        <p:spPr>
          <a:xfrm>
            <a:off x="2272493" y="5226267"/>
            <a:ext cx="805586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650D8A-64FE-4FDF-8458-A05136441C5F}"/>
              </a:ext>
            </a:extLst>
          </p:cNvPr>
          <p:cNvSpPr txBox="1"/>
          <p:nvPr/>
        </p:nvSpPr>
        <p:spPr>
          <a:xfrm>
            <a:off x="10290473" y="502255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69C245-50B0-4C32-B37D-D75704D85E8F}"/>
              </a:ext>
            </a:extLst>
          </p:cNvPr>
          <p:cNvSpPr txBox="1"/>
          <p:nvPr/>
        </p:nvSpPr>
        <p:spPr>
          <a:xfrm>
            <a:off x="2261407" y="19574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74F717-2CCC-4CF6-9E7B-126CC3409B12}"/>
              </a:ext>
            </a:extLst>
          </p:cNvPr>
          <p:cNvCxnSpPr/>
          <p:nvPr/>
        </p:nvCxnSpPr>
        <p:spPr>
          <a:xfrm>
            <a:off x="5377180" y="5101590"/>
            <a:ext cx="0" cy="2489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190CB3-A76B-4D20-8424-3CD457A56358}"/>
              </a:ext>
            </a:extLst>
          </p:cNvPr>
          <p:cNvSpPr txBox="1"/>
          <p:nvPr/>
        </p:nvSpPr>
        <p:spPr>
          <a:xfrm>
            <a:off x="5240880" y="5283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55583-F262-4F9E-9BC4-56173F7E43DD}"/>
              </a:ext>
            </a:extLst>
          </p:cNvPr>
          <p:cNvSpPr txBox="1"/>
          <p:nvPr/>
        </p:nvSpPr>
        <p:spPr>
          <a:xfrm>
            <a:off x="5363449" y="543988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C5DE09-296D-4EB5-8D21-A3C7FDA892F8}"/>
              </a:ext>
            </a:extLst>
          </p:cNvPr>
          <p:cNvCxnSpPr/>
          <p:nvPr/>
        </p:nvCxnSpPr>
        <p:spPr>
          <a:xfrm>
            <a:off x="6169660" y="5111750"/>
            <a:ext cx="0" cy="2489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EC961F-7CE4-4586-AC8E-DE2CB33ED977}"/>
              </a:ext>
            </a:extLst>
          </p:cNvPr>
          <p:cNvSpPr txBox="1"/>
          <p:nvPr/>
        </p:nvSpPr>
        <p:spPr>
          <a:xfrm>
            <a:off x="6033360" y="52940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A141B-1751-4091-BF83-4D18708C8F82}"/>
              </a:ext>
            </a:extLst>
          </p:cNvPr>
          <p:cNvSpPr txBox="1"/>
          <p:nvPr/>
        </p:nvSpPr>
        <p:spPr>
          <a:xfrm>
            <a:off x="6155929" y="54500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730705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8">
            <a:extLst>
              <a:ext uri="{FF2B5EF4-FFF2-40B4-BE49-F238E27FC236}">
                <a16:creationId xmlns:a16="http://schemas.microsoft.com/office/drawing/2014/main" id="{A8EFA6CD-CB15-4B3B-B3B3-A47E35ABFE7C}"/>
              </a:ext>
            </a:extLst>
          </p:cNvPr>
          <p:cNvSpPr/>
          <p:nvPr/>
        </p:nvSpPr>
        <p:spPr>
          <a:xfrm>
            <a:off x="3224610" y="2891098"/>
            <a:ext cx="5829300" cy="3276600"/>
          </a:xfrm>
          <a:custGeom>
            <a:avLst/>
            <a:gdLst>
              <a:gd name="connsiteX0" fmla="*/ 0 w 3086100"/>
              <a:gd name="connsiteY0" fmla="*/ 0 h 1305388"/>
              <a:gd name="connsiteX1" fmla="*/ 1019175 w 3086100"/>
              <a:gd name="connsiteY1" fmla="*/ 228600 h 1305388"/>
              <a:gd name="connsiteX2" fmla="*/ 1685925 w 3086100"/>
              <a:gd name="connsiteY2" fmla="*/ 1143000 h 1305388"/>
              <a:gd name="connsiteX3" fmla="*/ 3086100 w 3086100"/>
              <a:gd name="connsiteY3" fmla="*/ 1304925 h 130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6100" h="1305388">
                <a:moveTo>
                  <a:pt x="0" y="0"/>
                </a:moveTo>
                <a:cubicBezTo>
                  <a:pt x="369093" y="19050"/>
                  <a:pt x="738187" y="38100"/>
                  <a:pt x="1019175" y="228600"/>
                </a:cubicBezTo>
                <a:cubicBezTo>
                  <a:pt x="1300163" y="419100"/>
                  <a:pt x="1341438" y="963613"/>
                  <a:pt x="1685925" y="1143000"/>
                </a:cubicBezTo>
                <a:cubicBezTo>
                  <a:pt x="2030413" y="1322388"/>
                  <a:pt x="3086100" y="1304925"/>
                  <a:pt x="3086100" y="1304925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C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Newton-Raphson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5B15B9-BCEF-416A-B84C-F3FFC255AD66}"/>
              </a:ext>
            </a:extLst>
          </p:cNvPr>
          <p:cNvCxnSpPr/>
          <p:nvPr/>
        </p:nvCxnSpPr>
        <p:spPr>
          <a:xfrm flipV="1">
            <a:off x="2530071" y="2380036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BC2C7C-29E3-4570-9F41-6FAEBD5667D7}"/>
              </a:ext>
            </a:extLst>
          </p:cNvPr>
          <p:cNvCxnSpPr/>
          <p:nvPr/>
        </p:nvCxnSpPr>
        <p:spPr>
          <a:xfrm>
            <a:off x="2272493" y="5226267"/>
            <a:ext cx="805586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650D8A-64FE-4FDF-8458-A05136441C5F}"/>
              </a:ext>
            </a:extLst>
          </p:cNvPr>
          <p:cNvSpPr txBox="1"/>
          <p:nvPr/>
        </p:nvSpPr>
        <p:spPr>
          <a:xfrm>
            <a:off x="10290473" y="502255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69C245-50B0-4C32-B37D-D75704D85E8F}"/>
              </a:ext>
            </a:extLst>
          </p:cNvPr>
          <p:cNvSpPr txBox="1"/>
          <p:nvPr/>
        </p:nvSpPr>
        <p:spPr>
          <a:xfrm>
            <a:off x="2261407" y="19574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74F717-2CCC-4CF6-9E7B-126CC3409B12}"/>
              </a:ext>
            </a:extLst>
          </p:cNvPr>
          <p:cNvCxnSpPr/>
          <p:nvPr/>
        </p:nvCxnSpPr>
        <p:spPr>
          <a:xfrm>
            <a:off x="5377180" y="5101590"/>
            <a:ext cx="0" cy="2489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190CB3-A76B-4D20-8424-3CD457A56358}"/>
              </a:ext>
            </a:extLst>
          </p:cNvPr>
          <p:cNvSpPr txBox="1"/>
          <p:nvPr/>
        </p:nvSpPr>
        <p:spPr>
          <a:xfrm>
            <a:off x="5240880" y="5283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55583-F262-4F9E-9BC4-56173F7E43DD}"/>
              </a:ext>
            </a:extLst>
          </p:cNvPr>
          <p:cNvSpPr txBox="1"/>
          <p:nvPr/>
        </p:nvSpPr>
        <p:spPr>
          <a:xfrm>
            <a:off x="5363449" y="543988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C5DE09-296D-4EB5-8D21-A3C7FDA892F8}"/>
              </a:ext>
            </a:extLst>
          </p:cNvPr>
          <p:cNvCxnSpPr/>
          <p:nvPr/>
        </p:nvCxnSpPr>
        <p:spPr>
          <a:xfrm>
            <a:off x="6169660" y="5111750"/>
            <a:ext cx="0" cy="2489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EC961F-7CE4-4586-AC8E-DE2CB33ED977}"/>
              </a:ext>
            </a:extLst>
          </p:cNvPr>
          <p:cNvSpPr txBox="1"/>
          <p:nvPr/>
        </p:nvSpPr>
        <p:spPr>
          <a:xfrm>
            <a:off x="6033360" y="52940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A141B-1751-4091-BF83-4D18708C8F82}"/>
              </a:ext>
            </a:extLst>
          </p:cNvPr>
          <p:cNvSpPr txBox="1"/>
          <p:nvPr/>
        </p:nvSpPr>
        <p:spPr>
          <a:xfrm>
            <a:off x="6155929" y="54500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AB3127-8E5E-44B3-A03C-C7573671927B}"/>
              </a:ext>
            </a:extLst>
          </p:cNvPr>
          <p:cNvCxnSpPr/>
          <p:nvPr/>
        </p:nvCxnSpPr>
        <p:spPr>
          <a:xfrm>
            <a:off x="5875020" y="5101590"/>
            <a:ext cx="0" cy="2489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9A7A9F-1A69-4C3D-ABC0-203A5E9C4715}"/>
              </a:ext>
            </a:extLst>
          </p:cNvPr>
          <p:cNvSpPr txBox="1"/>
          <p:nvPr/>
        </p:nvSpPr>
        <p:spPr>
          <a:xfrm>
            <a:off x="5738720" y="5283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5613E9-D250-4E30-9500-35A3FD738A0E}"/>
              </a:ext>
            </a:extLst>
          </p:cNvPr>
          <p:cNvSpPr txBox="1"/>
          <p:nvPr/>
        </p:nvSpPr>
        <p:spPr>
          <a:xfrm>
            <a:off x="5851129" y="54398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46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Matrix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given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matrix is a rectangular array or table of numbers</a:t>
            </a:r>
          </a:p>
          <a:p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matrices represent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maps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and allow explicit computations in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algebra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problems can be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reduced to linear algebra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matrix operations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has a huge amount of applications in computer science, physics and engineering (linear programming,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differential equations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PageRank algorithm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machine learning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764706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Numerical Integral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278592818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Numerical Integral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AF68D-F049-4D60-A2EB-05A535628D9B}"/>
              </a:ext>
            </a:extLst>
          </p:cNvPr>
          <p:cNvSpPr txBox="1"/>
          <p:nvPr/>
        </p:nvSpPr>
        <p:spPr>
          <a:xfrm>
            <a:off x="847985" y="1690688"/>
            <a:ext cx="1050581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 can be integrated easily and of course it has several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 (in probability theory or calculating surface areas)</a:t>
            </a:r>
          </a:p>
          <a:p>
            <a:pPr algn="ctr"/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functions are defined by an integral such as the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gamma function (the generalization of the factorial function)</a:t>
            </a:r>
          </a:p>
          <a:p>
            <a:pPr algn="ctr"/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SOMETIMES WE HAVE TO USE NUMERICAL </a:t>
            </a:r>
          </a:p>
          <a:p>
            <a:pPr algn="ctr"/>
            <a:r>
              <a:rPr lang="hu-HU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METHODS TO GET THE INTEGRAL !!! </a:t>
            </a:r>
          </a:p>
          <a:p>
            <a:pPr algn="ctr"/>
            <a:endParaRPr lang="hu-HU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functions have no closed form integral </a:t>
            </a:r>
          </a:p>
        </p:txBody>
      </p:sp>
    </p:spTree>
    <p:extLst>
      <p:ext uri="{BB962C8B-B14F-4D97-AF65-F5344CB8AC3E}">
        <p14:creationId xmlns:p14="http://schemas.microsoft.com/office/powerpoint/2010/main" val="335500756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A1FA20-AA3F-4A5E-8533-66C6B6D5A345}"/>
              </a:ext>
            </a:extLst>
          </p:cNvPr>
          <p:cNvSpPr/>
          <p:nvPr/>
        </p:nvSpPr>
        <p:spPr>
          <a:xfrm>
            <a:off x="4815840" y="1906250"/>
            <a:ext cx="2275840" cy="14465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Numerical Integral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AF68D-F049-4D60-A2EB-05A535628D9B}"/>
              </a:ext>
            </a:extLst>
          </p:cNvPr>
          <p:cNvSpPr txBox="1"/>
          <p:nvPr/>
        </p:nvSpPr>
        <p:spPr>
          <a:xfrm>
            <a:off x="838200" y="3905568"/>
            <a:ext cx="105058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of numerical integration is to find the integral </a:t>
            </a:r>
          </a:p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</a:t>
            </a:r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 within the range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[a,b]</a:t>
            </a:r>
          </a:p>
          <a:p>
            <a:pPr algn="ctr"/>
            <a:endParaRPr lang="hu-HU" sz="2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2811ED-1AF4-4EF9-82F6-DF3E877C3F9C}"/>
                  </a:ext>
                </a:extLst>
              </p:cNvPr>
              <p:cNvSpPr txBox="1"/>
              <p:nvPr/>
            </p:nvSpPr>
            <p:spPr>
              <a:xfrm>
                <a:off x="5270254" y="2023205"/>
                <a:ext cx="1552541" cy="1237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hu-HU" sz="24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hu-HU" sz="24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  <m:e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e>
                      </m:nary>
                    </m:oMath>
                  </m:oMathPara>
                </a14:m>
                <a:endParaRPr lang="hu-HU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2811ED-1AF4-4EF9-82F6-DF3E877C3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54" y="2023205"/>
                <a:ext cx="1552541" cy="1237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17572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Numerical Integral</a:t>
            </a:r>
            <a:endParaRPr lang="en-GB" b="1" dirty="0">
              <a:solidFill>
                <a:srgbClr val="FF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9BBE90-115F-4482-B401-9D57EE9C6ACA}"/>
                  </a:ext>
                </a:extLst>
              </p:cNvPr>
              <p:cNvSpPr txBox="1"/>
              <p:nvPr/>
            </p:nvSpPr>
            <p:spPr>
              <a:xfrm>
                <a:off x="3805607" y="1731329"/>
                <a:ext cx="1384546" cy="1244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sz="24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400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hu-HU" sz="24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2400" b="1" i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hu-HU" sz="2400" b="1" i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den>
                              </m:f>
                            </m:sup>
                          </m:sSup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e>
                      </m:nary>
                    </m:oMath>
                  </m:oMathPara>
                </a14:m>
                <a:endParaRPr lang="hu-HU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9BBE90-115F-4482-B401-9D57EE9C6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607" y="1731329"/>
                <a:ext cx="1384546" cy="1244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A7C8CC-7E29-4CEA-A38D-E649144F37EA}"/>
                  </a:ext>
                </a:extLst>
              </p:cNvPr>
              <p:cNvSpPr txBox="1"/>
              <p:nvPr/>
            </p:nvSpPr>
            <p:spPr>
              <a:xfrm>
                <a:off x="6419755" y="1731328"/>
                <a:ext cx="1633781" cy="1244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hu-HU" sz="24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400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hu-HU" sz="24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4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sz="2400" b="1" i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hu-HU" sz="24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e>
                      </m:nary>
                    </m:oMath>
                  </m:oMathPara>
                </a14:m>
                <a:endParaRPr lang="hu-HU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A7C8CC-7E29-4CEA-A38D-E649144F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755" y="1731328"/>
                <a:ext cx="1633781" cy="1244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22BC438-FBEB-4D72-9CC6-2C1C62EB3800}"/>
              </a:ext>
            </a:extLst>
          </p:cNvPr>
          <p:cNvSpPr txBox="1"/>
          <p:nvPr/>
        </p:nvSpPr>
        <p:spPr>
          <a:xfrm>
            <a:off x="2445064" y="3658264"/>
            <a:ext cx="7301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rgbClr val="FF9999"/>
                </a:solidFill>
              </a:rPr>
              <a:t>NO CLOSED FORM !!!</a:t>
            </a:r>
          </a:p>
          <a:p>
            <a:pPr algn="ctr"/>
            <a:endParaRPr lang="hu-HU" sz="2400" b="1" dirty="0">
              <a:solidFill>
                <a:srgbClr val="FF9999"/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able to calculate the closed-form expressions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there are no antiderivatives</a:t>
            </a:r>
          </a:p>
        </p:txBody>
      </p:sp>
    </p:spTree>
    <p:extLst>
      <p:ext uri="{BB962C8B-B14F-4D97-AF65-F5344CB8AC3E}">
        <p14:creationId xmlns:p14="http://schemas.microsoft.com/office/powerpoint/2010/main" val="199356988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Numerical Integral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3A3F45-A343-41AD-BEBE-1A62D5336193}"/>
              </a:ext>
            </a:extLst>
          </p:cNvPr>
          <p:cNvCxnSpPr/>
          <p:nvPr/>
        </p:nvCxnSpPr>
        <p:spPr>
          <a:xfrm flipV="1">
            <a:off x="1812441" y="2661944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688C88-53A2-4BF9-8BB9-BB95A290BFE7}"/>
              </a:ext>
            </a:extLst>
          </p:cNvPr>
          <p:cNvCxnSpPr/>
          <p:nvPr/>
        </p:nvCxnSpPr>
        <p:spPr>
          <a:xfrm>
            <a:off x="1554863" y="5508175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7661FD-4620-4C54-B31E-214AC892C19B}"/>
              </a:ext>
            </a:extLst>
          </p:cNvPr>
          <p:cNvSpPr txBox="1"/>
          <p:nvPr/>
        </p:nvSpPr>
        <p:spPr>
          <a:xfrm>
            <a:off x="5798922" y="532350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917E9-4B3B-420F-A72B-BD02C5D8524E}"/>
              </a:ext>
            </a:extLst>
          </p:cNvPr>
          <p:cNvSpPr txBox="1"/>
          <p:nvPr/>
        </p:nvSpPr>
        <p:spPr>
          <a:xfrm>
            <a:off x="1543777" y="22393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1B2653-0B15-4D17-A35B-02FC86175A29}"/>
              </a:ext>
            </a:extLst>
          </p:cNvPr>
          <p:cNvCxnSpPr/>
          <p:nvPr/>
        </p:nvCxnSpPr>
        <p:spPr>
          <a:xfrm>
            <a:off x="4576121" y="5462868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9F25F2-3F0E-40AA-A962-C5616D316719}"/>
              </a:ext>
            </a:extLst>
          </p:cNvPr>
          <p:cNvCxnSpPr/>
          <p:nvPr/>
        </p:nvCxnSpPr>
        <p:spPr>
          <a:xfrm>
            <a:off x="2891479" y="5456688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0040FD-5CAF-448E-8CE8-611E30429478}"/>
              </a:ext>
            </a:extLst>
          </p:cNvPr>
          <p:cNvSpPr txBox="1"/>
          <p:nvPr/>
        </p:nvSpPr>
        <p:spPr>
          <a:xfrm>
            <a:off x="2720599" y="559396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4DF3BC-2B1B-4383-94E5-BA180768C485}"/>
              </a:ext>
            </a:extLst>
          </p:cNvPr>
          <p:cNvSpPr txBox="1"/>
          <p:nvPr/>
        </p:nvSpPr>
        <p:spPr>
          <a:xfrm>
            <a:off x="4435392" y="56111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AB4F27-8D33-41AE-BF6D-39B51B02D16F}"/>
              </a:ext>
            </a:extLst>
          </p:cNvPr>
          <p:cNvCxnSpPr/>
          <p:nvPr/>
        </p:nvCxnSpPr>
        <p:spPr>
          <a:xfrm flipV="1">
            <a:off x="2891479" y="4300865"/>
            <a:ext cx="0" cy="117411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AA1EB0-E71B-4F05-A997-4294CBB4A82D}"/>
              </a:ext>
            </a:extLst>
          </p:cNvPr>
          <p:cNvCxnSpPr/>
          <p:nvPr/>
        </p:nvCxnSpPr>
        <p:spPr>
          <a:xfrm flipV="1">
            <a:off x="4586169" y="3835262"/>
            <a:ext cx="0" cy="16354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CE97E9-6F53-4992-B7E8-0E755585A5DB}"/>
              </a:ext>
            </a:extLst>
          </p:cNvPr>
          <p:cNvSpPr txBox="1"/>
          <p:nvPr/>
        </p:nvSpPr>
        <p:spPr>
          <a:xfrm>
            <a:off x="3580456" y="453317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4103011F-7E13-4E73-9E88-199B83AE898A}"/>
              </a:ext>
            </a:extLst>
          </p:cNvPr>
          <p:cNvSpPr/>
          <p:nvPr/>
        </p:nvSpPr>
        <p:spPr>
          <a:xfrm>
            <a:off x="2385970" y="3786971"/>
            <a:ext cx="2388973" cy="1186248"/>
          </a:xfrm>
          <a:custGeom>
            <a:avLst/>
            <a:gdLst>
              <a:gd name="connsiteX0" fmla="*/ 0 w 2388973"/>
              <a:gd name="connsiteY0" fmla="*/ 1186248 h 1186248"/>
              <a:gd name="connsiteX1" fmla="*/ 757881 w 2388973"/>
              <a:gd name="connsiteY1" fmla="*/ 345989 h 1186248"/>
              <a:gd name="connsiteX2" fmla="*/ 2388973 w 2388973"/>
              <a:gd name="connsiteY2" fmla="*/ 0 h 118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8973" h="1186248">
                <a:moveTo>
                  <a:pt x="0" y="1186248"/>
                </a:moveTo>
                <a:cubicBezTo>
                  <a:pt x="179859" y="864972"/>
                  <a:pt x="359719" y="543697"/>
                  <a:pt x="757881" y="345989"/>
                </a:cubicBezTo>
                <a:cubicBezTo>
                  <a:pt x="1156043" y="148281"/>
                  <a:pt x="1772508" y="74140"/>
                  <a:pt x="2388973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6C5325-26C4-4956-B89E-9B8B0FC92ED3}"/>
                  </a:ext>
                </a:extLst>
              </p:cNvPr>
              <p:cNvSpPr txBox="1"/>
              <p:nvPr/>
            </p:nvSpPr>
            <p:spPr>
              <a:xfrm>
                <a:off x="7603767" y="3341456"/>
                <a:ext cx="1345625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hu-HU" sz="22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hu-HU" sz="22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2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200" b="1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sz="22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e>
                      </m:nary>
                    </m:oMath>
                  </m:oMathPara>
                </a14:m>
                <a:endParaRPr lang="hu-HU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6C5325-26C4-4956-B89E-9B8B0FC92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767" y="3341456"/>
                <a:ext cx="1345625" cy="1125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AA6B0EF-E8B1-4B83-848C-7491C1EE402B}"/>
              </a:ext>
            </a:extLst>
          </p:cNvPr>
          <p:cNvSpPr txBox="1"/>
          <p:nvPr/>
        </p:nvSpPr>
        <p:spPr>
          <a:xfrm>
            <a:off x="5389119" y="1871173"/>
            <a:ext cx="54651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integral will approximate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which is the area under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range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[a,b]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9B501C-6263-47E5-B4BA-2B581E2BF94D}"/>
              </a:ext>
            </a:extLst>
          </p:cNvPr>
          <p:cNvSpPr txBox="1"/>
          <p:nvPr/>
        </p:nvSpPr>
        <p:spPr>
          <a:xfrm>
            <a:off x="7246240" y="3699003"/>
            <a:ext cx="5229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=</a:t>
            </a:r>
          </a:p>
        </p:txBody>
      </p:sp>
    </p:spTree>
    <p:extLst>
      <p:ext uri="{BB962C8B-B14F-4D97-AF65-F5344CB8AC3E}">
        <p14:creationId xmlns:p14="http://schemas.microsoft.com/office/powerpoint/2010/main" val="367873936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Numerical Integral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86D437-8DE9-4091-9C2C-6398339FEC8A}"/>
              </a:ext>
            </a:extLst>
          </p:cNvPr>
          <p:cNvSpPr/>
          <p:nvPr/>
        </p:nvSpPr>
        <p:spPr>
          <a:xfrm>
            <a:off x="2592324" y="1938113"/>
            <a:ext cx="7007352" cy="11576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rectangle method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approximates the area under the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function with rectangles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1132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Numerical Integral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4424B2-9419-4C88-B1DA-47614A8E4E71}"/>
              </a:ext>
            </a:extLst>
          </p:cNvPr>
          <p:cNvSpPr/>
          <p:nvPr/>
        </p:nvSpPr>
        <p:spPr>
          <a:xfrm>
            <a:off x="2592324" y="3401472"/>
            <a:ext cx="7007352" cy="11576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Simpson’s method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way more accurate than the standard rectangle approach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86D437-8DE9-4091-9C2C-6398339FEC8A}"/>
              </a:ext>
            </a:extLst>
          </p:cNvPr>
          <p:cNvSpPr/>
          <p:nvPr/>
        </p:nvSpPr>
        <p:spPr>
          <a:xfrm>
            <a:off x="2592324" y="1938113"/>
            <a:ext cx="7007352" cy="11576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rectangle method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approximates the area under the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function with rectangles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3624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Numerical Integral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4424B2-9419-4C88-B1DA-47614A8E4E71}"/>
              </a:ext>
            </a:extLst>
          </p:cNvPr>
          <p:cNvSpPr/>
          <p:nvPr/>
        </p:nvSpPr>
        <p:spPr>
          <a:xfrm>
            <a:off x="2592324" y="3401472"/>
            <a:ext cx="7007352" cy="11576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Simpson’s method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way more accurate than the standard rectangle approach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2159DB-19E7-45DE-BC71-F9A0AE66CA09}"/>
              </a:ext>
            </a:extLst>
          </p:cNvPr>
          <p:cNvSpPr/>
          <p:nvPr/>
        </p:nvSpPr>
        <p:spPr>
          <a:xfrm>
            <a:off x="2592324" y="4864831"/>
            <a:ext cx="7007352" cy="11576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Monte-Carlo method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uses random number and randomization to calculate the integral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86D437-8DE9-4091-9C2C-6398339FEC8A}"/>
              </a:ext>
            </a:extLst>
          </p:cNvPr>
          <p:cNvSpPr/>
          <p:nvPr/>
        </p:nvSpPr>
        <p:spPr>
          <a:xfrm>
            <a:off x="2592324" y="1938113"/>
            <a:ext cx="7007352" cy="11576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rectangle method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approximates the area under the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function with rectangles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13832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Rectangle Method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118588010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Rectangle Method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7E03F-17C9-402A-9FF5-F6F7B4E9BA59}"/>
              </a:ext>
            </a:extLst>
          </p:cNvPr>
          <p:cNvSpPr txBox="1"/>
          <p:nvPr/>
        </p:nvSpPr>
        <p:spPr>
          <a:xfrm>
            <a:off x="838200" y="1426739"/>
            <a:ext cx="9211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Rectangle method approximates the definite integral of a function – so the are 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 the curve defined by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</a:p>
          <a:p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can get the area under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function: we just have to sum up 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the area of a collection of rectangles that heights are 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determined by the values of the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8ED3F7-C441-4D13-93B4-CD6CB3224438}"/>
                  </a:ext>
                </a:extLst>
              </p:cNvPr>
              <p:cNvSpPr txBox="1"/>
              <p:nvPr/>
            </p:nvSpPr>
            <p:spPr>
              <a:xfrm>
                <a:off x="6588027" y="4053593"/>
                <a:ext cx="1451231" cy="1219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hu-HU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hu-HU" sz="2400" b="1" i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sz="2400" b="1" i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e>
                      </m:nary>
                    </m:oMath>
                  </m:oMathPara>
                </a14:m>
                <a:endParaRPr lang="hu-HU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8ED3F7-C441-4D13-93B4-CD6CB3224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027" y="4053593"/>
                <a:ext cx="1451231" cy="1219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2AEAA2-F517-49DF-8122-1D2A519B35FD}"/>
                  </a:ext>
                </a:extLst>
              </p:cNvPr>
              <p:cNvSpPr txBox="1"/>
              <p:nvPr/>
            </p:nvSpPr>
            <p:spPr>
              <a:xfrm>
                <a:off x="7976582" y="4316504"/>
                <a:ext cx="10695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= 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hu-HU" sz="3600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hu-HU" sz="3600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hu-HU" sz="3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2AEAA2-F517-49DF-8122-1D2A519B3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582" y="4316504"/>
                <a:ext cx="1069588" cy="646331"/>
              </a:xfrm>
              <a:prstGeom prst="rect">
                <a:avLst/>
              </a:prstGeom>
              <a:blipFill>
                <a:blip r:embed="rId3"/>
                <a:stretch>
                  <a:fillRect l="-8523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3D2854B-5392-428D-97E0-DF8EB1062B46}"/>
              </a:ext>
            </a:extLst>
          </p:cNvPr>
          <p:cNvSpPr txBox="1"/>
          <p:nvPr/>
        </p:nvSpPr>
        <p:spPr>
          <a:xfrm>
            <a:off x="9200811" y="459902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39939-D8F1-4675-B26C-F4B17F31C70F}"/>
              </a:ext>
            </a:extLst>
          </p:cNvPr>
          <p:cNvSpPr txBox="1"/>
          <p:nvPr/>
        </p:nvSpPr>
        <p:spPr>
          <a:xfrm>
            <a:off x="6407797" y="5651632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 = (b-a)/N </a:t>
            </a:r>
            <a:r>
              <a:rPr lang="hu-H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  = a + n * 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DC1C8-E171-4D6E-BE43-C51E63DA9505}"/>
              </a:ext>
            </a:extLst>
          </p:cNvPr>
          <p:cNvSpPr txBox="1"/>
          <p:nvPr/>
        </p:nvSpPr>
        <p:spPr>
          <a:xfrm>
            <a:off x="8542368" y="579287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BB720-0C5A-4F18-BD4E-50FFCEC9BFBE}"/>
              </a:ext>
            </a:extLst>
          </p:cNvPr>
          <p:cNvSpPr txBox="1"/>
          <p:nvPr/>
        </p:nvSpPr>
        <p:spPr>
          <a:xfrm>
            <a:off x="8441963" y="4815219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n=0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D6771-2DE5-4E0F-9754-22702CB211E9}"/>
              </a:ext>
            </a:extLst>
          </p:cNvPr>
          <p:cNvSpPr txBox="1"/>
          <p:nvPr/>
        </p:nvSpPr>
        <p:spPr>
          <a:xfrm>
            <a:off x="8439182" y="411543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C46A6-2918-4943-B9A4-0B9C9EDB9F9D}"/>
              </a:ext>
            </a:extLst>
          </p:cNvPr>
          <p:cNvSpPr txBox="1"/>
          <p:nvPr/>
        </p:nvSpPr>
        <p:spPr>
          <a:xfrm>
            <a:off x="8855520" y="4436937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f(x  )</a:t>
            </a:r>
            <a:endParaRPr lang="hu-HU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93BA8-9CAA-40BA-A218-5EFD5BBBFC38}"/>
              </a:ext>
            </a:extLst>
          </p:cNvPr>
          <p:cNvCxnSpPr/>
          <p:nvPr/>
        </p:nvCxnSpPr>
        <p:spPr>
          <a:xfrm flipV="1">
            <a:off x="1095778" y="3499134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361E8C-9376-4FBD-8BBE-1B9D01934897}"/>
              </a:ext>
            </a:extLst>
          </p:cNvPr>
          <p:cNvCxnSpPr/>
          <p:nvPr/>
        </p:nvCxnSpPr>
        <p:spPr>
          <a:xfrm>
            <a:off x="838200" y="6345365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B4B9D4-98CD-4D9F-B425-19D6E33D9F4A}"/>
              </a:ext>
            </a:extLst>
          </p:cNvPr>
          <p:cNvSpPr txBox="1"/>
          <p:nvPr/>
        </p:nvSpPr>
        <p:spPr>
          <a:xfrm>
            <a:off x="5041619" y="617085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C49945-F61B-48B7-8921-A41521266CC8}"/>
              </a:ext>
            </a:extLst>
          </p:cNvPr>
          <p:cNvSpPr txBox="1"/>
          <p:nvPr/>
        </p:nvSpPr>
        <p:spPr>
          <a:xfrm>
            <a:off x="857594" y="320859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8B4C49-173A-4539-828A-AC5F65DE7D17}"/>
              </a:ext>
            </a:extLst>
          </p:cNvPr>
          <p:cNvCxnSpPr/>
          <p:nvPr/>
        </p:nvCxnSpPr>
        <p:spPr>
          <a:xfrm>
            <a:off x="3859458" y="6300058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4853D5-CDDC-48C5-AF9E-7FE662925B5C}"/>
              </a:ext>
            </a:extLst>
          </p:cNvPr>
          <p:cNvCxnSpPr/>
          <p:nvPr/>
        </p:nvCxnSpPr>
        <p:spPr>
          <a:xfrm>
            <a:off x="2174816" y="6293878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FD9B85-C2D2-4D65-BA9E-6869D40692C7}"/>
              </a:ext>
            </a:extLst>
          </p:cNvPr>
          <p:cNvSpPr txBox="1"/>
          <p:nvPr/>
        </p:nvSpPr>
        <p:spPr>
          <a:xfrm>
            <a:off x="2003936" y="643115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BEED68-C73B-44D0-9F76-C4D37F237814}"/>
              </a:ext>
            </a:extLst>
          </p:cNvPr>
          <p:cNvSpPr txBox="1"/>
          <p:nvPr/>
        </p:nvSpPr>
        <p:spPr>
          <a:xfrm>
            <a:off x="3718729" y="64483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4003FFF0-AB99-4739-BB46-994EDBC72E83}"/>
              </a:ext>
            </a:extLst>
          </p:cNvPr>
          <p:cNvSpPr/>
          <p:nvPr/>
        </p:nvSpPr>
        <p:spPr>
          <a:xfrm>
            <a:off x="1779409" y="4114194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7B69DD-79D5-4CD4-B456-C1DCA64F0FD9}"/>
              </a:ext>
            </a:extLst>
          </p:cNvPr>
          <p:cNvCxnSpPr/>
          <p:nvPr/>
        </p:nvCxnSpPr>
        <p:spPr>
          <a:xfrm flipV="1">
            <a:off x="2174816" y="4510165"/>
            <a:ext cx="0" cy="180019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3D91D1-FD97-406A-B0FA-A095A796DB37}"/>
              </a:ext>
            </a:extLst>
          </p:cNvPr>
          <p:cNvCxnSpPr/>
          <p:nvPr/>
        </p:nvCxnSpPr>
        <p:spPr>
          <a:xfrm flipV="1">
            <a:off x="3859458" y="4501310"/>
            <a:ext cx="0" cy="1800188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751C25-B0D1-4304-A463-799D56038189}"/>
              </a:ext>
            </a:extLst>
          </p:cNvPr>
          <p:cNvCxnSpPr/>
          <p:nvPr/>
        </p:nvCxnSpPr>
        <p:spPr>
          <a:xfrm flipH="1">
            <a:off x="2174816" y="4506355"/>
            <a:ext cx="1684642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66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Matrix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2E6DDC-E0D3-4511-86C7-7FCE35223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60" y="2628028"/>
            <a:ext cx="8198880" cy="47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016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Rectangle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4F338D-7EF5-4342-AB29-84BDA02AF67A}"/>
              </a:ext>
            </a:extLst>
          </p:cNvPr>
          <p:cNvCxnSpPr/>
          <p:nvPr/>
        </p:nvCxnSpPr>
        <p:spPr>
          <a:xfrm flipV="1">
            <a:off x="3742834" y="2464238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C46568-D02B-4348-81FA-2DA931133F89}"/>
              </a:ext>
            </a:extLst>
          </p:cNvPr>
          <p:cNvCxnSpPr/>
          <p:nvPr/>
        </p:nvCxnSpPr>
        <p:spPr>
          <a:xfrm>
            <a:off x="3485256" y="5310469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2D01D7-F056-4B71-9781-8537D7F5A8EB}"/>
              </a:ext>
            </a:extLst>
          </p:cNvPr>
          <p:cNvSpPr txBox="1"/>
          <p:nvPr/>
        </p:nvSpPr>
        <p:spPr>
          <a:xfrm>
            <a:off x="7729315" y="5125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D412-9A5A-436F-AA76-CF458E699986}"/>
              </a:ext>
            </a:extLst>
          </p:cNvPr>
          <p:cNvSpPr txBox="1"/>
          <p:nvPr/>
        </p:nvSpPr>
        <p:spPr>
          <a:xfrm>
            <a:off x="3474170" y="20416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663056-A706-4E6C-9777-FC94B1F37B54}"/>
              </a:ext>
            </a:extLst>
          </p:cNvPr>
          <p:cNvCxnSpPr/>
          <p:nvPr/>
        </p:nvCxnSpPr>
        <p:spPr>
          <a:xfrm>
            <a:off x="6506514" y="526516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AD3689-DA6F-4155-AF75-204305024C00}"/>
              </a:ext>
            </a:extLst>
          </p:cNvPr>
          <p:cNvCxnSpPr/>
          <p:nvPr/>
        </p:nvCxnSpPr>
        <p:spPr>
          <a:xfrm>
            <a:off x="4821872" y="525898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FE7D00-910F-4249-9BBA-B1B950C45FB5}"/>
              </a:ext>
            </a:extLst>
          </p:cNvPr>
          <p:cNvSpPr txBox="1"/>
          <p:nvPr/>
        </p:nvSpPr>
        <p:spPr>
          <a:xfrm>
            <a:off x="4650992" y="539626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99ED4-168D-44FF-83D1-3483DEA3A7BD}"/>
              </a:ext>
            </a:extLst>
          </p:cNvPr>
          <p:cNvSpPr txBox="1"/>
          <p:nvPr/>
        </p:nvSpPr>
        <p:spPr>
          <a:xfrm>
            <a:off x="6365785" y="54134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4DC9FEC3-2ECE-4481-B73E-B5A9A3D183EF}"/>
              </a:ext>
            </a:extLst>
          </p:cNvPr>
          <p:cNvSpPr/>
          <p:nvPr/>
        </p:nvSpPr>
        <p:spPr>
          <a:xfrm>
            <a:off x="4426465" y="3079298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8531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Rectangle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4F338D-7EF5-4342-AB29-84BDA02AF67A}"/>
              </a:ext>
            </a:extLst>
          </p:cNvPr>
          <p:cNvCxnSpPr/>
          <p:nvPr/>
        </p:nvCxnSpPr>
        <p:spPr>
          <a:xfrm flipV="1">
            <a:off x="3742834" y="2464238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C46568-D02B-4348-81FA-2DA931133F89}"/>
              </a:ext>
            </a:extLst>
          </p:cNvPr>
          <p:cNvCxnSpPr/>
          <p:nvPr/>
        </p:nvCxnSpPr>
        <p:spPr>
          <a:xfrm>
            <a:off x="3485256" y="5310469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2D01D7-F056-4B71-9781-8537D7F5A8EB}"/>
              </a:ext>
            </a:extLst>
          </p:cNvPr>
          <p:cNvSpPr txBox="1"/>
          <p:nvPr/>
        </p:nvSpPr>
        <p:spPr>
          <a:xfrm>
            <a:off x="7729315" y="5125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D412-9A5A-436F-AA76-CF458E699986}"/>
              </a:ext>
            </a:extLst>
          </p:cNvPr>
          <p:cNvSpPr txBox="1"/>
          <p:nvPr/>
        </p:nvSpPr>
        <p:spPr>
          <a:xfrm>
            <a:off x="3474170" y="20416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FE7D00-910F-4249-9BBA-B1B950C45FB5}"/>
              </a:ext>
            </a:extLst>
          </p:cNvPr>
          <p:cNvSpPr txBox="1"/>
          <p:nvPr/>
        </p:nvSpPr>
        <p:spPr>
          <a:xfrm>
            <a:off x="4650992" y="539626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99ED4-168D-44FF-83D1-3483DEA3A7BD}"/>
              </a:ext>
            </a:extLst>
          </p:cNvPr>
          <p:cNvSpPr txBox="1"/>
          <p:nvPr/>
        </p:nvSpPr>
        <p:spPr>
          <a:xfrm>
            <a:off x="6365785" y="54134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4DC9FEC3-2ECE-4481-B73E-B5A9A3D183EF}"/>
              </a:ext>
            </a:extLst>
          </p:cNvPr>
          <p:cNvSpPr/>
          <p:nvPr/>
        </p:nvSpPr>
        <p:spPr>
          <a:xfrm>
            <a:off x="4426465" y="3079298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9C0B08-F658-4601-8A75-6A7D304DFEDB}"/>
              </a:ext>
            </a:extLst>
          </p:cNvPr>
          <p:cNvCxnSpPr/>
          <p:nvPr/>
        </p:nvCxnSpPr>
        <p:spPr>
          <a:xfrm flipV="1">
            <a:off x="4821872" y="3500669"/>
            <a:ext cx="0" cy="180019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6BE88E-D914-4AED-8AE5-4353465753E9}"/>
              </a:ext>
            </a:extLst>
          </p:cNvPr>
          <p:cNvCxnSpPr/>
          <p:nvPr/>
        </p:nvCxnSpPr>
        <p:spPr>
          <a:xfrm flipV="1">
            <a:off x="6506514" y="3499434"/>
            <a:ext cx="0" cy="1800188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C6755B-AC8D-46A0-B2C5-267C16DFA740}"/>
              </a:ext>
            </a:extLst>
          </p:cNvPr>
          <p:cNvCxnSpPr/>
          <p:nvPr/>
        </p:nvCxnSpPr>
        <p:spPr>
          <a:xfrm flipH="1">
            <a:off x="4821872" y="3500669"/>
            <a:ext cx="168464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663056-A706-4E6C-9777-FC94B1F37B54}"/>
              </a:ext>
            </a:extLst>
          </p:cNvPr>
          <p:cNvCxnSpPr/>
          <p:nvPr/>
        </p:nvCxnSpPr>
        <p:spPr>
          <a:xfrm>
            <a:off x="6506514" y="526516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AD3689-DA6F-4155-AF75-204305024C00}"/>
              </a:ext>
            </a:extLst>
          </p:cNvPr>
          <p:cNvCxnSpPr/>
          <p:nvPr/>
        </p:nvCxnSpPr>
        <p:spPr>
          <a:xfrm>
            <a:off x="4821872" y="525898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2575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Rectangle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4F338D-7EF5-4342-AB29-84BDA02AF67A}"/>
              </a:ext>
            </a:extLst>
          </p:cNvPr>
          <p:cNvCxnSpPr/>
          <p:nvPr/>
        </p:nvCxnSpPr>
        <p:spPr>
          <a:xfrm flipV="1">
            <a:off x="3742834" y="2464238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2D01D7-F056-4B71-9781-8537D7F5A8EB}"/>
              </a:ext>
            </a:extLst>
          </p:cNvPr>
          <p:cNvSpPr txBox="1"/>
          <p:nvPr/>
        </p:nvSpPr>
        <p:spPr>
          <a:xfrm>
            <a:off x="7729315" y="5125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D412-9A5A-436F-AA76-CF458E699986}"/>
              </a:ext>
            </a:extLst>
          </p:cNvPr>
          <p:cNvSpPr txBox="1"/>
          <p:nvPr/>
        </p:nvSpPr>
        <p:spPr>
          <a:xfrm>
            <a:off x="3474170" y="20416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FE7D00-910F-4249-9BBA-B1B950C45FB5}"/>
              </a:ext>
            </a:extLst>
          </p:cNvPr>
          <p:cNvSpPr txBox="1"/>
          <p:nvPr/>
        </p:nvSpPr>
        <p:spPr>
          <a:xfrm>
            <a:off x="4650992" y="539626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99ED4-168D-44FF-83D1-3483DEA3A7BD}"/>
              </a:ext>
            </a:extLst>
          </p:cNvPr>
          <p:cNvSpPr txBox="1"/>
          <p:nvPr/>
        </p:nvSpPr>
        <p:spPr>
          <a:xfrm>
            <a:off x="6365785" y="54134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4DC9FEC3-2ECE-4481-B73E-B5A9A3D183EF}"/>
              </a:ext>
            </a:extLst>
          </p:cNvPr>
          <p:cNvSpPr/>
          <p:nvPr/>
        </p:nvSpPr>
        <p:spPr>
          <a:xfrm>
            <a:off x="4426465" y="3079298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EA45F3-A8ED-44AF-8B02-C2CDF6460535}"/>
              </a:ext>
            </a:extLst>
          </p:cNvPr>
          <p:cNvCxnSpPr/>
          <p:nvPr/>
        </p:nvCxnSpPr>
        <p:spPr>
          <a:xfrm flipV="1">
            <a:off x="4824623" y="4081318"/>
            <a:ext cx="0" cy="119471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BB124D-89C3-499F-A881-FFBF8930C196}"/>
              </a:ext>
            </a:extLst>
          </p:cNvPr>
          <p:cNvCxnSpPr/>
          <p:nvPr/>
        </p:nvCxnSpPr>
        <p:spPr>
          <a:xfrm flipV="1">
            <a:off x="6509265" y="3088656"/>
            <a:ext cx="0" cy="2230619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3CC813-AE3A-4E80-8A71-9AD891AADC82}"/>
              </a:ext>
            </a:extLst>
          </p:cNvPr>
          <p:cNvCxnSpPr/>
          <p:nvPr/>
        </p:nvCxnSpPr>
        <p:spPr>
          <a:xfrm flipH="1">
            <a:off x="5636050" y="3099035"/>
            <a:ext cx="873215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45EC46-E9C4-4C80-A31E-D1A9DD122F4E}"/>
              </a:ext>
            </a:extLst>
          </p:cNvPr>
          <p:cNvCxnSpPr/>
          <p:nvPr/>
        </p:nvCxnSpPr>
        <p:spPr>
          <a:xfrm flipV="1">
            <a:off x="5636050" y="3105131"/>
            <a:ext cx="0" cy="2214144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8214C8-1A52-49AA-B15F-E9644F1ACF34}"/>
              </a:ext>
            </a:extLst>
          </p:cNvPr>
          <p:cNvCxnSpPr/>
          <p:nvPr/>
        </p:nvCxnSpPr>
        <p:spPr>
          <a:xfrm flipH="1">
            <a:off x="4824624" y="4081318"/>
            <a:ext cx="81142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663056-A706-4E6C-9777-FC94B1F37B54}"/>
              </a:ext>
            </a:extLst>
          </p:cNvPr>
          <p:cNvCxnSpPr/>
          <p:nvPr/>
        </p:nvCxnSpPr>
        <p:spPr>
          <a:xfrm>
            <a:off x="6506514" y="526516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AD3689-DA6F-4155-AF75-204305024C00}"/>
              </a:ext>
            </a:extLst>
          </p:cNvPr>
          <p:cNvCxnSpPr/>
          <p:nvPr/>
        </p:nvCxnSpPr>
        <p:spPr>
          <a:xfrm>
            <a:off x="4821872" y="525898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C46568-D02B-4348-81FA-2DA931133F89}"/>
              </a:ext>
            </a:extLst>
          </p:cNvPr>
          <p:cNvCxnSpPr/>
          <p:nvPr/>
        </p:nvCxnSpPr>
        <p:spPr>
          <a:xfrm>
            <a:off x="3485256" y="5310469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1289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Rectangle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4F338D-7EF5-4342-AB29-84BDA02AF67A}"/>
              </a:ext>
            </a:extLst>
          </p:cNvPr>
          <p:cNvCxnSpPr/>
          <p:nvPr/>
        </p:nvCxnSpPr>
        <p:spPr>
          <a:xfrm flipV="1">
            <a:off x="3742834" y="2464238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2D01D7-F056-4B71-9781-8537D7F5A8EB}"/>
              </a:ext>
            </a:extLst>
          </p:cNvPr>
          <p:cNvSpPr txBox="1"/>
          <p:nvPr/>
        </p:nvSpPr>
        <p:spPr>
          <a:xfrm>
            <a:off x="7729315" y="5125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D412-9A5A-436F-AA76-CF458E699986}"/>
              </a:ext>
            </a:extLst>
          </p:cNvPr>
          <p:cNvSpPr txBox="1"/>
          <p:nvPr/>
        </p:nvSpPr>
        <p:spPr>
          <a:xfrm>
            <a:off x="3474170" y="20416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FE7D00-910F-4249-9BBA-B1B950C45FB5}"/>
              </a:ext>
            </a:extLst>
          </p:cNvPr>
          <p:cNvSpPr txBox="1"/>
          <p:nvPr/>
        </p:nvSpPr>
        <p:spPr>
          <a:xfrm>
            <a:off x="4650992" y="539626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99ED4-168D-44FF-83D1-3483DEA3A7BD}"/>
              </a:ext>
            </a:extLst>
          </p:cNvPr>
          <p:cNvSpPr txBox="1"/>
          <p:nvPr/>
        </p:nvSpPr>
        <p:spPr>
          <a:xfrm>
            <a:off x="6365785" y="54134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4DC9FEC3-2ECE-4481-B73E-B5A9A3D183EF}"/>
              </a:ext>
            </a:extLst>
          </p:cNvPr>
          <p:cNvSpPr/>
          <p:nvPr/>
        </p:nvSpPr>
        <p:spPr>
          <a:xfrm>
            <a:off x="4426465" y="3079298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919DCB-E570-46AD-8B83-2893094EC561}"/>
              </a:ext>
            </a:extLst>
          </p:cNvPr>
          <p:cNvCxnSpPr/>
          <p:nvPr/>
        </p:nvCxnSpPr>
        <p:spPr>
          <a:xfrm flipV="1">
            <a:off x="4817808" y="3770252"/>
            <a:ext cx="0" cy="149127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10034B-445E-47FF-8B9C-6751D24C932D}"/>
              </a:ext>
            </a:extLst>
          </p:cNvPr>
          <p:cNvCxnSpPr/>
          <p:nvPr/>
        </p:nvCxnSpPr>
        <p:spPr>
          <a:xfrm flipV="1">
            <a:off x="6502450" y="3255384"/>
            <a:ext cx="0" cy="2006138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A3B7A1-A459-4820-9905-973A84DB0B50}"/>
              </a:ext>
            </a:extLst>
          </p:cNvPr>
          <p:cNvCxnSpPr/>
          <p:nvPr/>
        </p:nvCxnSpPr>
        <p:spPr>
          <a:xfrm flipH="1">
            <a:off x="5629236" y="3140055"/>
            <a:ext cx="40777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2B1B73-DEF4-426E-9A18-30B1EBFDBB6C}"/>
              </a:ext>
            </a:extLst>
          </p:cNvPr>
          <p:cNvCxnSpPr/>
          <p:nvPr/>
        </p:nvCxnSpPr>
        <p:spPr>
          <a:xfrm flipV="1">
            <a:off x="5629235" y="3140055"/>
            <a:ext cx="0" cy="2176964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D6A15E-32BD-437A-A72B-7D580C364795}"/>
              </a:ext>
            </a:extLst>
          </p:cNvPr>
          <p:cNvCxnSpPr/>
          <p:nvPr/>
        </p:nvCxnSpPr>
        <p:spPr>
          <a:xfrm flipH="1">
            <a:off x="4817809" y="3762012"/>
            <a:ext cx="403653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5BD24F-274D-4348-9EAC-70E7330700CD}"/>
              </a:ext>
            </a:extLst>
          </p:cNvPr>
          <p:cNvCxnSpPr/>
          <p:nvPr/>
        </p:nvCxnSpPr>
        <p:spPr>
          <a:xfrm flipV="1">
            <a:off x="5221462" y="4050339"/>
            <a:ext cx="0" cy="126668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8A8553-848C-4575-9138-3CC4C0872B7D}"/>
              </a:ext>
            </a:extLst>
          </p:cNvPr>
          <p:cNvCxnSpPr/>
          <p:nvPr/>
        </p:nvCxnSpPr>
        <p:spPr>
          <a:xfrm flipV="1">
            <a:off x="5221771" y="3762012"/>
            <a:ext cx="0" cy="1546986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2BB340-D8BB-4FA3-989C-9A7CD92371CB}"/>
              </a:ext>
            </a:extLst>
          </p:cNvPr>
          <p:cNvCxnSpPr/>
          <p:nvPr/>
        </p:nvCxnSpPr>
        <p:spPr>
          <a:xfrm flipH="1">
            <a:off x="5225582" y="3966005"/>
            <a:ext cx="403653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28027C-09BB-41EB-BE4B-C7A90B3947F3}"/>
              </a:ext>
            </a:extLst>
          </p:cNvPr>
          <p:cNvCxnSpPr/>
          <p:nvPr/>
        </p:nvCxnSpPr>
        <p:spPr>
          <a:xfrm flipV="1">
            <a:off x="5629235" y="4097815"/>
            <a:ext cx="0" cy="121118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99762B-2CFB-4894-8880-763FF7FBA2FF}"/>
              </a:ext>
            </a:extLst>
          </p:cNvPr>
          <p:cNvCxnSpPr/>
          <p:nvPr/>
        </p:nvCxnSpPr>
        <p:spPr>
          <a:xfrm flipV="1">
            <a:off x="6028774" y="3140055"/>
            <a:ext cx="0" cy="2175013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3A522E-2C10-4D18-8BA4-90EADA4012AE}"/>
              </a:ext>
            </a:extLst>
          </p:cNvPr>
          <p:cNvCxnSpPr/>
          <p:nvPr/>
        </p:nvCxnSpPr>
        <p:spPr>
          <a:xfrm flipH="1">
            <a:off x="6028774" y="3247146"/>
            <a:ext cx="473676" cy="8238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C46568-D02B-4348-81FA-2DA931133F89}"/>
              </a:ext>
            </a:extLst>
          </p:cNvPr>
          <p:cNvCxnSpPr/>
          <p:nvPr/>
        </p:nvCxnSpPr>
        <p:spPr>
          <a:xfrm>
            <a:off x="3485256" y="5310469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663056-A706-4E6C-9777-FC94B1F37B54}"/>
              </a:ext>
            </a:extLst>
          </p:cNvPr>
          <p:cNvCxnSpPr/>
          <p:nvPr/>
        </p:nvCxnSpPr>
        <p:spPr>
          <a:xfrm>
            <a:off x="6506514" y="526516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AD3689-DA6F-4155-AF75-204305024C00}"/>
              </a:ext>
            </a:extLst>
          </p:cNvPr>
          <p:cNvCxnSpPr/>
          <p:nvPr/>
        </p:nvCxnSpPr>
        <p:spPr>
          <a:xfrm>
            <a:off x="4821872" y="525898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61761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Rectangle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4F338D-7EF5-4342-AB29-84BDA02AF67A}"/>
              </a:ext>
            </a:extLst>
          </p:cNvPr>
          <p:cNvCxnSpPr/>
          <p:nvPr/>
        </p:nvCxnSpPr>
        <p:spPr>
          <a:xfrm flipV="1">
            <a:off x="3742834" y="2464238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2D01D7-F056-4B71-9781-8537D7F5A8EB}"/>
              </a:ext>
            </a:extLst>
          </p:cNvPr>
          <p:cNvSpPr txBox="1"/>
          <p:nvPr/>
        </p:nvSpPr>
        <p:spPr>
          <a:xfrm>
            <a:off x="7729315" y="5125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D412-9A5A-436F-AA76-CF458E699986}"/>
              </a:ext>
            </a:extLst>
          </p:cNvPr>
          <p:cNvSpPr txBox="1"/>
          <p:nvPr/>
        </p:nvSpPr>
        <p:spPr>
          <a:xfrm>
            <a:off x="3474170" y="20416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FE7D00-910F-4249-9BBA-B1B950C45FB5}"/>
              </a:ext>
            </a:extLst>
          </p:cNvPr>
          <p:cNvSpPr txBox="1"/>
          <p:nvPr/>
        </p:nvSpPr>
        <p:spPr>
          <a:xfrm>
            <a:off x="4650992" y="539626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99ED4-168D-44FF-83D1-3483DEA3A7BD}"/>
              </a:ext>
            </a:extLst>
          </p:cNvPr>
          <p:cNvSpPr txBox="1"/>
          <p:nvPr/>
        </p:nvSpPr>
        <p:spPr>
          <a:xfrm>
            <a:off x="6365785" y="54134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4DC9FEC3-2ECE-4481-B73E-B5A9A3D183EF}"/>
              </a:ext>
            </a:extLst>
          </p:cNvPr>
          <p:cNvSpPr/>
          <p:nvPr/>
        </p:nvSpPr>
        <p:spPr>
          <a:xfrm>
            <a:off x="4426465" y="3079298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C46568-D02B-4348-81FA-2DA931133F89}"/>
              </a:ext>
            </a:extLst>
          </p:cNvPr>
          <p:cNvCxnSpPr/>
          <p:nvPr/>
        </p:nvCxnSpPr>
        <p:spPr>
          <a:xfrm>
            <a:off x="3485256" y="5310469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1BE33C4-B153-47C3-A5F7-89A491E51812}"/>
              </a:ext>
            </a:extLst>
          </p:cNvPr>
          <p:cNvCxnSpPr/>
          <p:nvPr/>
        </p:nvCxnSpPr>
        <p:spPr>
          <a:xfrm>
            <a:off x="4821872" y="5234852"/>
            <a:ext cx="0" cy="102973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4AFD09-1533-4425-89EC-6B8738D8AF7B}"/>
              </a:ext>
            </a:extLst>
          </p:cNvPr>
          <p:cNvCxnSpPr/>
          <p:nvPr/>
        </p:nvCxnSpPr>
        <p:spPr>
          <a:xfrm flipV="1">
            <a:off x="4821872" y="3673561"/>
            <a:ext cx="0" cy="157777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B082BF-DD89-4558-B513-E0865DEBF6FE}"/>
              </a:ext>
            </a:extLst>
          </p:cNvPr>
          <p:cNvCxnSpPr>
            <a:cxnSpLocks/>
          </p:cNvCxnSpPr>
          <p:nvPr/>
        </p:nvCxnSpPr>
        <p:spPr>
          <a:xfrm flipV="1">
            <a:off x="6506514" y="3261666"/>
            <a:ext cx="0" cy="2024673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CD1825-0DC0-4FB5-8991-9493B8FCD56D}"/>
              </a:ext>
            </a:extLst>
          </p:cNvPr>
          <p:cNvCxnSpPr/>
          <p:nvPr/>
        </p:nvCxnSpPr>
        <p:spPr>
          <a:xfrm flipH="1">
            <a:off x="4821872" y="3673561"/>
            <a:ext cx="25949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D3AF5BA-C066-49E8-8A43-8F5A4212ADE8}"/>
              </a:ext>
            </a:extLst>
          </p:cNvPr>
          <p:cNvCxnSpPr/>
          <p:nvPr/>
        </p:nvCxnSpPr>
        <p:spPr>
          <a:xfrm flipV="1">
            <a:off x="5081364" y="3673561"/>
            <a:ext cx="0" cy="1616788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CDF23F-D36F-4D51-AE66-986B8F645A6A}"/>
              </a:ext>
            </a:extLst>
          </p:cNvPr>
          <p:cNvCxnSpPr/>
          <p:nvPr/>
        </p:nvCxnSpPr>
        <p:spPr>
          <a:xfrm flipV="1">
            <a:off x="5081363" y="4056621"/>
            <a:ext cx="0" cy="1229718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454F7A-B440-49A5-AD9E-6BEE1306B054}"/>
              </a:ext>
            </a:extLst>
          </p:cNvPr>
          <p:cNvCxnSpPr/>
          <p:nvPr/>
        </p:nvCxnSpPr>
        <p:spPr>
          <a:xfrm flipH="1">
            <a:off x="5089601" y="3998955"/>
            <a:ext cx="25949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2A419-B500-4647-B6C7-D066B76287ED}"/>
              </a:ext>
            </a:extLst>
          </p:cNvPr>
          <p:cNvCxnSpPr/>
          <p:nvPr/>
        </p:nvCxnSpPr>
        <p:spPr>
          <a:xfrm flipV="1">
            <a:off x="5349093" y="4196667"/>
            <a:ext cx="0" cy="108967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BA5B2A-8CDE-484B-9295-B7C1DD6C46A4}"/>
              </a:ext>
            </a:extLst>
          </p:cNvPr>
          <p:cNvCxnSpPr/>
          <p:nvPr/>
        </p:nvCxnSpPr>
        <p:spPr>
          <a:xfrm flipV="1">
            <a:off x="5348133" y="3813607"/>
            <a:ext cx="0" cy="147273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384CB0-48FD-4A6B-8C19-40FBE14F42D3}"/>
              </a:ext>
            </a:extLst>
          </p:cNvPr>
          <p:cNvCxnSpPr/>
          <p:nvPr/>
        </p:nvCxnSpPr>
        <p:spPr>
          <a:xfrm flipH="1">
            <a:off x="5353213" y="3805369"/>
            <a:ext cx="25949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38502E-6F18-4898-9200-49546BBCF112}"/>
              </a:ext>
            </a:extLst>
          </p:cNvPr>
          <p:cNvCxnSpPr/>
          <p:nvPr/>
        </p:nvCxnSpPr>
        <p:spPr>
          <a:xfrm flipV="1">
            <a:off x="5612705" y="3813607"/>
            <a:ext cx="0" cy="147273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677412-0DE1-437D-8C22-4412CE9B381B}"/>
              </a:ext>
            </a:extLst>
          </p:cNvPr>
          <p:cNvCxnSpPr/>
          <p:nvPr/>
        </p:nvCxnSpPr>
        <p:spPr>
          <a:xfrm flipV="1">
            <a:off x="5616824" y="3234997"/>
            <a:ext cx="0" cy="1833146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659A549-E014-4555-9724-C0059C8C5519}"/>
              </a:ext>
            </a:extLst>
          </p:cNvPr>
          <p:cNvCxnSpPr/>
          <p:nvPr/>
        </p:nvCxnSpPr>
        <p:spPr>
          <a:xfrm flipH="1">
            <a:off x="5616824" y="3234997"/>
            <a:ext cx="25949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BE8E5C4-F4AD-4C1D-AA78-4633F2FE3084}"/>
              </a:ext>
            </a:extLst>
          </p:cNvPr>
          <p:cNvCxnSpPr/>
          <p:nvPr/>
        </p:nvCxnSpPr>
        <p:spPr>
          <a:xfrm flipV="1">
            <a:off x="5876316" y="3490373"/>
            <a:ext cx="0" cy="1795966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C480F9E-942D-4E96-917D-1DFA948516F0}"/>
              </a:ext>
            </a:extLst>
          </p:cNvPr>
          <p:cNvCxnSpPr/>
          <p:nvPr/>
        </p:nvCxnSpPr>
        <p:spPr>
          <a:xfrm flipV="1">
            <a:off x="5875354" y="3055168"/>
            <a:ext cx="0" cy="1640109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4871389-E966-411D-BC70-A73F94F34FDF}"/>
              </a:ext>
            </a:extLst>
          </p:cNvPr>
          <p:cNvCxnSpPr/>
          <p:nvPr/>
        </p:nvCxnSpPr>
        <p:spPr>
          <a:xfrm flipH="1">
            <a:off x="5880434" y="3059841"/>
            <a:ext cx="25949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AA0EA05-2998-4250-9B46-D2A16E0E118E}"/>
              </a:ext>
            </a:extLst>
          </p:cNvPr>
          <p:cNvCxnSpPr/>
          <p:nvPr/>
        </p:nvCxnSpPr>
        <p:spPr>
          <a:xfrm flipV="1">
            <a:off x="6139926" y="3055168"/>
            <a:ext cx="0" cy="223117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D49304-9F48-4959-8F77-6656225ADD8E}"/>
              </a:ext>
            </a:extLst>
          </p:cNvPr>
          <p:cNvCxnSpPr/>
          <p:nvPr/>
        </p:nvCxnSpPr>
        <p:spPr>
          <a:xfrm flipH="1">
            <a:off x="6139926" y="3261666"/>
            <a:ext cx="36658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663056-A706-4E6C-9777-FC94B1F37B54}"/>
              </a:ext>
            </a:extLst>
          </p:cNvPr>
          <p:cNvCxnSpPr/>
          <p:nvPr/>
        </p:nvCxnSpPr>
        <p:spPr>
          <a:xfrm>
            <a:off x="6506514" y="526516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AD3689-DA6F-4155-AF75-204305024C00}"/>
              </a:ext>
            </a:extLst>
          </p:cNvPr>
          <p:cNvCxnSpPr/>
          <p:nvPr/>
        </p:nvCxnSpPr>
        <p:spPr>
          <a:xfrm>
            <a:off x="4821872" y="525898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8822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Rectangle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4F338D-7EF5-4342-AB29-84BDA02AF67A}"/>
              </a:ext>
            </a:extLst>
          </p:cNvPr>
          <p:cNvCxnSpPr/>
          <p:nvPr/>
        </p:nvCxnSpPr>
        <p:spPr>
          <a:xfrm flipV="1">
            <a:off x="3742834" y="2464238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2D01D7-F056-4B71-9781-8537D7F5A8EB}"/>
              </a:ext>
            </a:extLst>
          </p:cNvPr>
          <p:cNvSpPr txBox="1"/>
          <p:nvPr/>
        </p:nvSpPr>
        <p:spPr>
          <a:xfrm>
            <a:off x="7729315" y="5125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D412-9A5A-436F-AA76-CF458E699986}"/>
              </a:ext>
            </a:extLst>
          </p:cNvPr>
          <p:cNvSpPr txBox="1"/>
          <p:nvPr/>
        </p:nvSpPr>
        <p:spPr>
          <a:xfrm>
            <a:off x="3474170" y="20416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FE7D00-910F-4249-9BBA-B1B950C45FB5}"/>
              </a:ext>
            </a:extLst>
          </p:cNvPr>
          <p:cNvSpPr txBox="1"/>
          <p:nvPr/>
        </p:nvSpPr>
        <p:spPr>
          <a:xfrm>
            <a:off x="4650992" y="539626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99ED4-168D-44FF-83D1-3483DEA3A7BD}"/>
              </a:ext>
            </a:extLst>
          </p:cNvPr>
          <p:cNvSpPr txBox="1"/>
          <p:nvPr/>
        </p:nvSpPr>
        <p:spPr>
          <a:xfrm>
            <a:off x="6365785" y="54134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4DC9FEC3-2ECE-4481-B73E-B5A9A3D183EF}"/>
              </a:ext>
            </a:extLst>
          </p:cNvPr>
          <p:cNvSpPr/>
          <p:nvPr/>
        </p:nvSpPr>
        <p:spPr>
          <a:xfrm>
            <a:off x="4426465" y="3079298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033226-DD71-4E07-AB1B-0490134527B6}"/>
              </a:ext>
            </a:extLst>
          </p:cNvPr>
          <p:cNvCxnSpPr>
            <a:cxnSpLocks/>
          </p:cNvCxnSpPr>
          <p:nvPr/>
        </p:nvCxnSpPr>
        <p:spPr>
          <a:xfrm flipV="1">
            <a:off x="4826540" y="3656411"/>
            <a:ext cx="0" cy="163325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3B94AC-910A-4D03-9FE1-E1A68D22B550}"/>
              </a:ext>
            </a:extLst>
          </p:cNvPr>
          <p:cNvCxnSpPr/>
          <p:nvPr/>
        </p:nvCxnSpPr>
        <p:spPr>
          <a:xfrm flipH="1">
            <a:off x="4826546" y="3656411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F5E2622-8E49-4106-947E-DED86FEBF704}"/>
              </a:ext>
            </a:extLst>
          </p:cNvPr>
          <p:cNvCxnSpPr/>
          <p:nvPr/>
        </p:nvCxnSpPr>
        <p:spPr>
          <a:xfrm flipV="1">
            <a:off x="4945986" y="3656411"/>
            <a:ext cx="0" cy="16167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F76DDF-68F4-4752-AA08-82330D8951ED}"/>
              </a:ext>
            </a:extLst>
          </p:cNvPr>
          <p:cNvCxnSpPr/>
          <p:nvPr/>
        </p:nvCxnSpPr>
        <p:spPr>
          <a:xfrm flipV="1">
            <a:off x="4945988" y="3850001"/>
            <a:ext cx="0" cy="145615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21DF89-0F96-4509-B670-96DABEFA35BA}"/>
              </a:ext>
            </a:extLst>
          </p:cNvPr>
          <p:cNvCxnSpPr/>
          <p:nvPr/>
        </p:nvCxnSpPr>
        <p:spPr>
          <a:xfrm flipH="1">
            <a:off x="4945994" y="3734669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0206B6-D5D6-4A36-8910-2D80C8500E12}"/>
              </a:ext>
            </a:extLst>
          </p:cNvPr>
          <p:cNvCxnSpPr/>
          <p:nvPr/>
        </p:nvCxnSpPr>
        <p:spPr>
          <a:xfrm flipV="1">
            <a:off x="5065434" y="3734669"/>
            <a:ext cx="0" cy="157148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FEA462-8D02-4A72-B99F-69CD8471A774}"/>
              </a:ext>
            </a:extLst>
          </p:cNvPr>
          <p:cNvCxnSpPr/>
          <p:nvPr/>
        </p:nvCxnSpPr>
        <p:spPr>
          <a:xfrm flipV="1">
            <a:off x="5065436" y="4010639"/>
            <a:ext cx="0" cy="127902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2AB52F8-9F8B-468F-BCB3-B401E45F9184}"/>
              </a:ext>
            </a:extLst>
          </p:cNvPr>
          <p:cNvCxnSpPr/>
          <p:nvPr/>
        </p:nvCxnSpPr>
        <p:spPr>
          <a:xfrm flipH="1">
            <a:off x="5065442" y="3920021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3C9A701-CB93-4AA0-A717-21195067DB39}"/>
              </a:ext>
            </a:extLst>
          </p:cNvPr>
          <p:cNvCxnSpPr/>
          <p:nvPr/>
        </p:nvCxnSpPr>
        <p:spPr>
          <a:xfrm flipV="1">
            <a:off x="5184882" y="3920021"/>
            <a:ext cx="0" cy="138613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0056DC4-80E5-4D4A-92E6-FAD01389FB9C}"/>
              </a:ext>
            </a:extLst>
          </p:cNvPr>
          <p:cNvCxnSpPr/>
          <p:nvPr/>
        </p:nvCxnSpPr>
        <p:spPr>
          <a:xfrm flipV="1">
            <a:off x="5184884" y="4072421"/>
            <a:ext cx="0" cy="123373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8FC2F64-E819-48F1-BE7B-123BBC2D03A1}"/>
              </a:ext>
            </a:extLst>
          </p:cNvPr>
          <p:cNvCxnSpPr/>
          <p:nvPr/>
        </p:nvCxnSpPr>
        <p:spPr>
          <a:xfrm flipH="1">
            <a:off x="5184890" y="4072421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68CF828-9740-473D-B275-ACAF43BFC1A1}"/>
              </a:ext>
            </a:extLst>
          </p:cNvPr>
          <p:cNvCxnSpPr/>
          <p:nvPr/>
        </p:nvCxnSpPr>
        <p:spPr>
          <a:xfrm flipV="1">
            <a:off x="5304330" y="4072421"/>
            <a:ext cx="0" cy="123373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65F465-BB78-4B5D-91F7-9D5684E81805}"/>
              </a:ext>
            </a:extLst>
          </p:cNvPr>
          <p:cNvCxnSpPr/>
          <p:nvPr/>
        </p:nvCxnSpPr>
        <p:spPr>
          <a:xfrm flipV="1">
            <a:off x="5304332" y="4060061"/>
            <a:ext cx="0" cy="122960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9530B0-6AEC-4776-BF32-D7A1302A9819}"/>
              </a:ext>
            </a:extLst>
          </p:cNvPr>
          <p:cNvCxnSpPr/>
          <p:nvPr/>
        </p:nvCxnSpPr>
        <p:spPr>
          <a:xfrm flipH="1">
            <a:off x="5304338" y="4060061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F606BB8-4771-4B32-AD06-BEC686C90F76}"/>
              </a:ext>
            </a:extLst>
          </p:cNvPr>
          <p:cNvCxnSpPr/>
          <p:nvPr/>
        </p:nvCxnSpPr>
        <p:spPr>
          <a:xfrm flipV="1">
            <a:off x="5423778" y="4060061"/>
            <a:ext cx="0" cy="122960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3CA516-1D27-4C26-A539-1FAE9B1757C4}"/>
              </a:ext>
            </a:extLst>
          </p:cNvPr>
          <p:cNvCxnSpPr/>
          <p:nvPr/>
        </p:nvCxnSpPr>
        <p:spPr>
          <a:xfrm flipV="1">
            <a:off x="5423780" y="3817041"/>
            <a:ext cx="0" cy="148911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371C1E-54E7-44E2-9D25-70F5AA6AA244}"/>
              </a:ext>
            </a:extLst>
          </p:cNvPr>
          <p:cNvCxnSpPr/>
          <p:nvPr/>
        </p:nvCxnSpPr>
        <p:spPr>
          <a:xfrm flipH="1">
            <a:off x="5423786" y="3817041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51FDFB7-6844-4882-A1F9-F34CA9C4FF31}"/>
              </a:ext>
            </a:extLst>
          </p:cNvPr>
          <p:cNvCxnSpPr/>
          <p:nvPr/>
        </p:nvCxnSpPr>
        <p:spPr>
          <a:xfrm flipV="1">
            <a:off x="5543226" y="3915897"/>
            <a:ext cx="0" cy="139025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3E207F2-A1D3-4E46-91A3-F25B6293E5CD}"/>
              </a:ext>
            </a:extLst>
          </p:cNvPr>
          <p:cNvCxnSpPr/>
          <p:nvPr/>
        </p:nvCxnSpPr>
        <p:spPr>
          <a:xfrm flipV="1">
            <a:off x="5543228" y="3496008"/>
            <a:ext cx="0" cy="157777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2153BA-6F55-4E9B-A672-5080652AF3A8}"/>
              </a:ext>
            </a:extLst>
          </p:cNvPr>
          <p:cNvCxnSpPr/>
          <p:nvPr/>
        </p:nvCxnSpPr>
        <p:spPr>
          <a:xfrm flipH="1">
            <a:off x="5543234" y="3496008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B8D48D-CBEA-4D49-8881-758DB33395FB}"/>
              </a:ext>
            </a:extLst>
          </p:cNvPr>
          <p:cNvCxnSpPr>
            <a:cxnSpLocks/>
          </p:cNvCxnSpPr>
          <p:nvPr/>
        </p:nvCxnSpPr>
        <p:spPr>
          <a:xfrm flipV="1">
            <a:off x="5662674" y="3672879"/>
            <a:ext cx="0" cy="163327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A7447A5-0A1F-4E1C-892E-01D917639021}"/>
              </a:ext>
            </a:extLst>
          </p:cNvPr>
          <p:cNvCxnSpPr/>
          <p:nvPr/>
        </p:nvCxnSpPr>
        <p:spPr>
          <a:xfrm flipV="1">
            <a:off x="5662676" y="3266970"/>
            <a:ext cx="0" cy="157777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F4ED3EF-761B-42B6-B77D-234E8287A83B}"/>
              </a:ext>
            </a:extLst>
          </p:cNvPr>
          <p:cNvCxnSpPr/>
          <p:nvPr/>
        </p:nvCxnSpPr>
        <p:spPr>
          <a:xfrm flipH="1">
            <a:off x="5662682" y="3266970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AF8F957-3C3D-47FD-8FD3-D79221B561FF}"/>
              </a:ext>
            </a:extLst>
          </p:cNvPr>
          <p:cNvCxnSpPr/>
          <p:nvPr/>
        </p:nvCxnSpPr>
        <p:spPr>
          <a:xfrm flipV="1">
            <a:off x="5782122" y="3380434"/>
            <a:ext cx="0" cy="1925717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FFBAD2-A966-4089-B850-93E62F9AF40C}"/>
              </a:ext>
            </a:extLst>
          </p:cNvPr>
          <p:cNvCxnSpPr/>
          <p:nvPr/>
        </p:nvCxnSpPr>
        <p:spPr>
          <a:xfrm flipV="1">
            <a:off x="5782124" y="3126562"/>
            <a:ext cx="0" cy="157777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8E6A26A-3A87-4672-9FA7-709662E6E31D}"/>
              </a:ext>
            </a:extLst>
          </p:cNvPr>
          <p:cNvCxnSpPr/>
          <p:nvPr/>
        </p:nvCxnSpPr>
        <p:spPr>
          <a:xfrm flipH="1">
            <a:off x="5782130" y="3126562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B832CB4-37CC-47DE-9590-35BA8B5D2048}"/>
              </a:ext>
            </a:extLst>
          </p:cNvPr>
          <p:cNvCxnSpPr/>
          <p:nvPr/>
        </p:nvCxnSpPr>
        <p:spPr>
          <a:xfrm flipV="1">
            <a:off x="5901570" y="3203318"/>
            <a:ext cx="0" cy="210283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8877ABC-C2BA-42F8-A7DA-0D0A767F1955}"/>
              </a:ext>
            </a:extLst>
          </p:cNvPr>
          <p:cNvCxnSpPr/>
          <p:nvPr/>
        </p:nvCxnSpPr>
        <p:spPr>
          <a:xfrm flipV="1">
            <a:off x="5901572" y="3075420"/>
            <a:ext cx="0" cy="157777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3A048E-4CAD-41BC-9FDF-2A478BCA7020}"/>
              </a:ext>
            </a:extLst>
          </p:cNvPr>
          <p:cNvCxnSpPr/>
          <p:nvPr/>
        </p:nvCxnSpPr>
        <p:spPr>
          <a:xfrm flipH="1">
            <a:off x="5901578" y="3075420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283F792-2F28-468F-B34F-6843074CCF9A}"/>
              </a:ext>
            </a:extLst>
          </p:cNvPr>
          <p:cNvCxnSpPr/>
          <p:nvPr/>
        </p:nvCxnSpPr>
        <p:spPr>
          <a:xfrm flipV="1">
            <a:off x="6021018" y="3075420"/>
            <a:ext cx="0" cy="16167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04C0756-9F46-46D5-A120-3BB5EC4AD304}"/>
              </a:ext>
            </a:extLst>
          </p:cNvPr>
          <p:cNvCxnSpPr/>
          <p:nvPr/>
        </p:nvCxnSpPr>
        <p:spPr>
          <a:xfrm flipV="1">
            <a:off x="6021020" y="3178601"/>
            <a:ext cx="0" cy="212755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67EE37A-BD1B-48A8-8BB5-825A2238535B}"/>
              </a:ext>
            </a:extLst>
          </p:cNvPr>
          <p:cNvCxnSpPr/>
          <p:nvPr/>
        </p:nvCxnSpPr>
        <p:spPr>
          <a:xfrm flipH="1">
            <a:off x="6021026" y="3118532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B0662FC-DA71-40B0-80B9-C4CFAFE316CA}"/>
              </a:ext>
            </a:extLst>
          </p:cNvPr>
          <p:cNvCxnSpPr/>
          <p:nvPr/>
        </p:nvCxnSpPr>
        <p:spPr>
          <a:xfrm flipV="1">
            <a:off x="6140466" y="3118532"/>
            <a:ext cx="0" cy="16167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8DA95E5-036A-429A-A5A6-F1542673FBEB}"/>
              </a:ext>
            </a:extLst>
          </p:cNvPr>
          <p:cNvCxnSpPr/>
          <p:nvPr/>
        </p:nvCxnSpPr>
        <p:spPr>
          <a:xfrm flipV="1">
            <a:off x="6140468" y="3248621"/>
            <a:ext cx="0" cy="205753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856F7CD-4C5F-4F65-87CC-B8FF9E6F45B1}"/>
              </a:ext>
            </a:extLst>
          </p:cNvPr>
          <p:cNvCxnSpPr/>
          <p:nvPr/>
        </p:nvCxnSpPr>
        <p:spPr>
          <a:xfrm flipH="1">
            <a:off x="6140474" y="3178542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0FE6B3-7162-4348-8976-DD91655569EF}"/>
              </a:ext>
            </a:extLst>
          </p:cNvPr>
          <p:cNvCxnSpPr/>
          <p:nvPr/>
        </p:nvCxnSpPr>
        <p:spPr>
          <a:xfrm flipV="1">
            <a:off x="6259914" y="3178542"/>
            <a:ext cx="0" cy="16167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2DED8EF-90C1-4B01-9750-42249259A1DE}"/>
              </a:ext>
            </a:extLst>
          </p:cNvPr>
          <p:cNvCxnSpPr/>
          <p:nvPr/>
        </p:nvCxnSpPr>
        <p:spPr>
          <a:xfrm flipV="1">
            <a:off x="6259916" y="3351593"/>
            <a:ext cx="0" cy="195455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2E56E6B-F895-4042-8B0D-5ACB9825AE5D}"/>
              </a:ext>
            </a:extLst>
          </p:cNvPr>
          <p:cNvCxnSpPr/>
          <p:nvPr/>
        </p:nvCxnSpPr>
        <p:spPr>
          <a:xfrm flipH="1">
            <a:off x="6259922" y="3278176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98B214E-DDBB-4B26-A73F-41DBBA5D8C99}"/>
              </a:ext>
            </a:extLst>
          </p:cNvPr>
          <p:cNvCxnSpPr/>
          <p:nvPr/>
        </p:nvCxnSpPr>
        <p:spPr>
          <a:xfrm flipV="1">
            <a:off x="6379362" y="3278176"/>
            <a:ext cx="0" cy="16167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FFA528-D34F-4B74-9972-A21D5BE01A03}"/>
              </a:ext>
            </a:extLst>
          </p:cNvPr>
          <p:cNvCxnSpPr/>
          <p:nvPr/>
        </p:nvCxnSpPr>
        <p:spPr>
          <a:xfrm flipV="1">
            <a:off x="6379364" y="3462803"/>
            <a:ext cx="0" cy="184334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81FD6ED-563E-4F44-926E-B537A911076D}"/>
              </a:ext>
            </a:extLst>
          </p:cNvPr>
          <p:cNvCxnSpPr/>
          <p:nvPr/>
        </p:nvCxnSpPr>
        <p:spPr>
          <a:xfrm flipH="1">
            <a:off x="6379370" y="3382712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8B59423-4E8C-49D7-94D9-1F976F6568E5}"/>
              </a:ext>
            </a:extLst>
          </p:cNvPr>
          <p:cNvCxnSpPr/>
          <p:nvPr/>
        </p:nvCxnSpPr>
        <p:spPr>
          <a:xfrm flipV="1">
            <a:off x="6498810" y="3382712"/>
            <a:ext cx="0" cy="16167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02187B4-A539-4B55-9666-010955350AE9}"/>
              </a:ext>
            </a:extLst>
          </p:cNvPr>
          <p:cNvCxnSpPr>
            <a:cxnSpLocks/>
          </p:cNvCxnSpPr>
          <p:nvPr/>
        </p:nvCxnSpPr>
        <p:spPr>
          <a:xfrm flipV="1">
            <a:off x="6498812" y="3574013"/>
            <a:ext cx="0" cy="173213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C46568-D02B-4348-81FA-2DA931133F89}"/>
              </a:ext>
            </a:extLst>
          </p:cNvPr>
          <p:cNvCxnSpPr/>
          <p:nvPr/>
        </p:nvCxnSpPr>
        <p:spPr>
          <a:xfrm>
            <a:off x="3485256" y="5310469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663056-A706-4E6C-9777-FC94B1F37B54}"/>
              </a:ext>
            </a:extLst>
          </p:cNvPr>
          <p:cNvCxnSpPr/>
          <p:nvPr/>
        </p:nvCxnSpPr>
        <p:spPr>
          <a:xfrm>
            <a:off x="6506514" y="526516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AD3689-DA6F-4155-AF75-204305024C00}"/>
              </a:ext>
            </a:extLst>
          </p:cNvPr>
          <p:cNvCxnSpPr/>
          <p:nvPr/>
        </p:nvCxnSpPr>
        <p:spPr>
          <a:xfrm>
            <a:off x="4821872" y="525898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7769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Trapezoidal Method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615425934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Trapezoidal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4CAF27-5249-47C0-8D49-63F9D938D4C4}"/>
              </a:ext>
            </a:extLst>
          </p:cNvPr>
          <p:cNvCxnSpPr/>
          <p:nvPr/>
        </p:nvCxnSpPr>
        <p:spPr>
          <a:xfrm flipV="1">
            <a:off x="1619062" y="2680548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0437AD-073B-4623-9D06-5F60EE90D6AD}"/>
              </a:ext>
            </a:extLst>
          </p:cNvPr>
          <p:cNvSpPr txBox="1"/>
          <p:nvPr/>
        </p:nvSpPr>
        <p:spPr>
          <a:xfrm>
            <a:off x="5605543" y="534211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364A32-E225-4FF9-AEDE-FEC53055DBA7}"/>
              </a:ext>
            </a:extLst>
          </p:cNvPr>
          <p:cNvSpPr txBox="1"/>
          <p:nvPr/>
        </p:nvSpPr>
        <p:spPr>
          <a:xfrm>
            <a:off x="1350398" y="22579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D954A5-9E0E-44BE-8883-90BEA2A0CCD6}"/>
              </a:ext>
            </a:extLst>
          </p:cNvPr>
          <p:cNvSpPr txBox="1"/>
          <p:nvPr/>
        </p:nvSpPr>
        <p:spPr>
          <a:xfrm>
            <a:off x="2527220" y="561257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04BBAA-B713-448A-9873-B07239BFF659}"/>
              </a:ext>
            </a:extLst>
          </p:cNvPr>
          <p:cNvSpPr txBox="1"/>
          <p:nvPr/>
        </p:nvSpPr>
        <p:spPr>
          <a:xfrm>
            <a:off x="4242013" y="56297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E72721BC-E9B4-4107-A3BF-5A9B2E25357E}"/>
              </a:ext>
            </a:extLst>
          </p:cNvPr>
          <p:cNvSpPr/>
          <p:nvPr/>
        </p:nvSpPr>
        <p:spPr>
          <a:xfrm>
            <a:off x="2302693" y="3295608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300975-52A3-4700-BE69-08E598F1494A}"/>
              </a:ext>
            </a:extLst>
          </p:cNvPr>
          <p:cNvCxnSpPr>
            <a:cxnSpLocks/>
          </p:cNvCxnSpPr>
          <p:nvPr/>
        </p:nvCxnSpPr>
        <p:spPr>
          <a:xfrm flipV="1">
            <a:off x="2702768" y="3872721"/>
            <a:ext cx="0" cy="163325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9E3E25-D907-4FB4-AB2A-2CD1450D1056}"/>
              </a:ext>
            </a:extLst>
          </p:cNvPr>
          <p:cNvCxnSpPr/>
          <p:nvPr/>
        </p:nvCxnSpPr>
        <p:spPr>
          <a:xfrm flipH="1">
            <a:off x="2702774" y="3872721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8C043B-6DE0-452D-B5FE-AC849CFC7973}"/>
              </a:ext>
            </a:extLst>
          </p:cNvPr>
          <p:cNvCxnSpPr/>
          <p:nvPr/>
        </p:nvCxnSpPr>
        <p:spPr>
          <a:xfrm flipV="1">
            <a:off x="2822214" y="3872721"/>
            <a:ext cx="0" cy="16167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247EF2-62CD-48F0-A15C-D2373F670988}"/>
              </a:ext>
            </a:extLst>
          </p:cNvPr>
          <p:cNvCxnSpPr/>
          <p:nvPr/>
        </p:nvCxnSpPr>
        <p:spPr>
          <a:xfrm flipV="1">
            <a:off x="2822216" y="4066311"/>
            <a:ext cx="0" cy="145615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15A105-617F-494F-9EEC-42D4E5803C13}"/>
              </a:ext>
            </a:extLst>
          </p:cNvPr>
          <p:cNvCxnSpPr/>
          <p:nvPr/>
        </p:nvCxnSpPr>
        <p:spPr>
          <a:xfrm flipH="1">
            <a:off x="2822222" y="3950979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C3885E-C6A1-41F3-B1DA-EA877279FA33}"/>
              </a:ext>
            </a:extLst>
          </p:cNvPr>
          <p:cNvCxnSpPr/>
          <p:nvPr/>
        </p:nvCxnSpPr>
        <p:spPr>
          <a:xfrm flipV="1">
            <a:off x="2941662" y="3950979"/>
            <a:ext cx="0" cy="157148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B212E13-9784-4A3A-A54C-01F3A9C8BF12}"/>
              </a:ext>
            </a:extLst>
          </p:cNvPr>
          <p:cNvCxnSpPr/>
          <p:nvPr/>
        </p:nvCxnSpPr>
        <p:spPr>
          <a:xfrm flipV="1">
            <a:off x="2941664" y="4226949"/>
            <a:ext cx="0" cy="127902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CDBF4-5945-462A-98F9-35E276C2E636}"/>
              </a:ext>
            </a:extLst>
          </p:cNvPr>
          <p:cNvCxnSpPr/>
          <p:nvPr/>
        </p:nvCxnSpPr>
        <p:spPr>
          <a:xfrm flipH="1">
            <a:off x="2941670" y="4136331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BFA405-4234-4CC5-8F85-35F4C945CBBF}"/>
              </a:ext>
            </a:extLst>
          </p:cNvPr>
          <p:cNvCxnSpPr/>
          <p:nvPr/>
        </p:nvCxnSpPr>
        <p:spPr>
          <a:xfrm flipV="1">
            <a:off x="3061110" y="4136331"/>
            <a:ext cx="0" cy="138613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3B9F4A-04A3-429E-843C-2792ED0382CE}"/>
              </a:ext>
            </a:extLst>
          </p:cNvPr>
          <p:cNvCxnSpPr/>
          <p:nvPr/>
        </p:nvCxnSpPr>
        <p:spPr>
          <a:xfrm flipV="1">
            <a:off x="3061112" y="4288731"/>
            <a:ext cx="0" cy="123373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EF4D44-1DB4-4F86-812E-0AB55A4FB2E5}"/>
              </a:ext>
            </a:extLst>
          </p:cNvPr>
          <p:cNvCxnSpPr/>
          <p:nvPr/>
        </p:nvCxnSpPr>
        <p:spPr>
          <a:xfrm flipH="1">
            <a:off x="3061118" y="4288731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C8794F-0EBF-40E8-90A8-FCCD9B2AB11D}"/>
              </a:ext>
            </a:extLst>
          </p:cNvPr>
          <p:cNvCxnSpPr/>
          <p:nvPr/>
        </p:nvCxnSpPr>
        <p:spPr>
          <a:xfrm flipV="1">
            <a:off x="3180558" y="4288731"/>
            <a:ext cx="0" cy="123373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8B12DC5-A128-4E06-B450-A204F6186340}"/>
              </a:ext>
            </a:extLst>
          </p:cNvPr>
          <p:cNvCxnSpPr/>
          <p:nvPr/>
        </p:nvCxnSpPr>
        <p:spPr>
          <a:xfrm flipV="1">
            <a:off x="3180560" y="4276371"/>
            <a:ext cx="0" cy="122960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603C42C-3FF5-4491-B85A-00C3A8D074AF}"/>
              </a:ext>
            </a:extLst>
          </p:cNvPr>
          <p:cNvCxnSpPr/>
          <p:nvPr/>
        </p:nvCxnSpPr>
        <p:spPr>
          <a:xfrm flipH="1">
            <a:off x="3180566" y="4276371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F89CEC3-31D6-4C58-9B03-8B240E608D30}"/>
              </a:ext>
            </a:extLst>
          </p:cNvPr>
          <p:cNvCxnSpPr/>
          <p:nvPr/>
        </p:nvCxnSpPr>
        <p:spPr>
          <a:xfrm flipV="1">
            <a:off x="3300006" y="4276371"/>
            <a:ext cx="0" cy="122960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BF65E9B-8802-4F92-B9D6-2E9527ED6565}"/>
              </a:ext>
            </a:extLst>
          </p:cNvPr>
          <p:cNvCxnSpPr/>
          <p:nvPr/>
        </p:nvCxnSpPr>
        <p:spPr>
          <a:xfrm flipV="1">
            <a:off x="3300008" y="4033351"/>
            <a:ext cx="0" cy="148911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74489A9-60CF-4BD7-B69D-12CEDEB9E82A}"/>
              </a:ext>
            </a:extLst>
          </p:cNvPr>
          <p:cNvCxnSpPr/>
          <p:nvPr/>
        </p:nvCxnSpPr>
        <p:spPr>
          <a:xfrm flipH="1">
            <a:off x="3300014" y="4033351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B42809-F0D2-4F0D-B32F-3BFBC49982E2}"/>
              </a:ext>
            </a:extLst>
          </p:cNvPr>
          <p:cNvCxnSpPr/>
          <p:nvPr/>
        </p:nvCxnSpPr>
        <p:spPr>
          <a:xfrm flipV="1">
            <a:off x="3419454" y="4132207"/>
            <a:ext cx="0" cy="139025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F953F2-E90A-4B00-8945-07995ABDD4F5}"/>
              </a:ext>
            </a:extLst>
          </p:cNvPr>
          <p:cNvCxnSpPr/>
          <p:nvPr/>
        </p:nvCxnSpPr>
        <p:spPr>
          <a:xfrm flipV="1">
            <a:off x="3419456" y="3712318"/>
            <a:ext cx="0" cy="157777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EEB4D7B-A11B-4F1C-8DF8-81C73EB86E0C}"/>
              </a:ext>
            </a:extLst>
          </p:cNvPr>
          <p:cNvCxnSpPr/>
          <p:nvPr/>
        </p:nvCxnSpPr>
        <p:spPr>
          <a:xfrm flipH="1">
            <a:off x="3419462" y="3712318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549C78-60CA-4345-A8CD-6797152AD3F8}"/>
              </a:ext>
            </a:extLst>
          </p:cNvPr>
          <p:cNvCxnSpPr>
            <a:cxnSpLocks/>
          </p:cNvCxnSpPr>
          <p:nvPr/>
        </p:nvCxnSpPr>
        <p:spPr>
          <a:xfrm flipV="1">
            <a:off x="3538902" y="3889189"/>
            <a:ext cx="0" cy="163327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911D33-9907-4627-BB8C-61A56C492CB1}"/>
              </a:ext>
            </a:extLst>
          </p:cNvPr>
          <p:cNvCxnSpPr/>
          <p:nvPr/>
        </p:nvCxnSpPr>
        <p:spPr>
          <a:xfrm flipV="1">
            <a:off x="3538904" y="3483280"/>
            <a:ext cx="0" cy="157777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DB8B96-02DB-41C2-B26C-FDC3FA4DBF53}"/>
              </a:ext>
            </a:extLst>
          </p:cNvPr>
          <p:cNvCxnSpPr/>
          <p:nvPr/>
        </p:nvCxnSpPr>
        <p:spPr>
          <a:xfrm flipH="1">
            <a:off x="3538910" y="3483280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7A7D246-BECC-44A9-8B1D-B2C5F20B5734}"/>
              </a:ext>
            </a:extLst>
          </p:cNvPr>
          <p:cNvCxnSpPr/>
          <p:nvPr/>
        </p:nvCxnSpPr>
        <p:spPr>
          <a:xfrm flipV="1">
            <a:off x="3658350" y="3596744"/>
            <a:ext cx="0" cy="1925717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6F59E9-0958-4A6A-9276-6FA0FE3D3604}"/>
              </a:ext>
            </a:extLst>
          </p:cNvPr>
          <p:cNvCxnSpPr/>
          <p:nvPr/>
        </p:nvCxnSpPr>
        <p:spPr>
          <a:xfrm flipV="1">
            <a:off x="3658352" y="3342872"/>
            <a:ext cx="0" cy="157777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EFC2C0-B7F5-418F-A361-A00638FE544B}"/>
              </a:ext>
            </a:extLst>
          </p:cNvPr>
          <p:cNvCxnSpPr/>
          <p:nvPr/>
        </p:nvCxnSpPr>
        <p:spPr>
          <a:xfrm flipH="1">
            <a:off x="3658358" y="3342872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C34DFC-F37A-41CA-80DD-C4C9C6BC3617}"/>
              </a:ext>
            </a:extLst>
          </p:cNvPr>
          <p:cNvCxnSpPr/>
          <p:nvPr/>
        </p:nvCxnSpPr>
        <p:spPr>
          <a:xfrm flipV="1">
            <a:off x="3777798" y="3419628"/>
            <a:ext cx="0" cy="210283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B1EF920-A48C-4965-BFBE-B633C3AA1AC2}"/>
              </a:ext>
            </a:extLst>
          </p:cNvPr>
          <p:cNvCxnSpPr/>
          <p:nvPr/>
        </p:nvCxnSpPr>
        <p:spPr>
          <a:xfrm flipV="1">
            <a:off x="3777800" y="3291730"/>
            <a:ext cx="0" cy="157777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E5FB35-3344-4DCA-B6B1-2ACE1DB11CBB}"/>
              </a:ext>
            </a:extLst>
          </p:cNvPr>
          <p:cNvCxnSpPr/>
          <p:nvPr/>
        </p:nvCxnSpPr>
        <p:spPr>
          <a:xfrm flipH="1">
            <a:off x="3777806" y="3291730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50CBFB-6F15-4672-954A-52C794D4D1CC}"/>
              </a:ext>
            </a:extLst>
          </p:cNvPr>
          <p:cNvCxnSpPr/>
          <p:nvPr/>
        </p:nvCxnSpPr>
        <p:spPr>
          <a:xfrm flipV="1">
            <a:off x="3897246" y="3291730"/>
            <a:ext cx="0" cy="16167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9E1AB3D-307A-445B-825F-B3C50D4A494C}"/>
              </a:ext>
            </a:extLst>
          </p:cNvPr>
          <p:cNvCxnSpPr/>
          <p:nvPr/>
        </p:nvCxnSpPr>
        <p:spPr>
          <a:xfrm flipV="1">
            <a:off x="3897248" y="3394911"/>
            <a:ext cx="0" cy="212755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7D679E-82AA-41A1-A947-242882DD485A}"/>
              </a:ext>
            </a:extLst>
          </p:cNvPr>
          <p:cNvCxnSpPr/>
          <p:nvPr/>
        </p:nvCxnSpPr>
        <p:spPr>
          <a:xfrm flipH="1">
            <a:off x="3897254" y="3334842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E554714-B7D3-4DF4-84AA-3A10A4A9C346}"/>
              </a:ext>
            </a:extLst>
          </p:cNvPr>
          <p:cNvCxnSpPr/>
          <p:nvPr/>
        </p:nvCxnSpPr>
        <p:spPr>
          <a:xfrm flipV="1">
            <a:off x="4016694" y="3334842"/>
            <a:ext cx="0" cy="16167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EAD145B-4B0B-4D88-99EF-35FF2F159C18}"/>
              </a:ext>
            </a:extLst>
          </p:cNvPr>
          <p:cNvCxnSpPr/>
          <p:nvPr/>
        </p:nvCxnSpPr>
        <p:spPr>
          <a:xfrm flipV="1">
            <a:off x="4016696" y="3464931"/>
            <a:ext cx="0" cy="205753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29F987E-140D-468F-A3E5-5B370E9D50DE}"/>
              </a:ext>
            </a:extLst>
          </p:cNvPr>
          <p:cNvCxnSpPr/>
          <p:nvPr/>
        </p:nvCxnSpPr>
        <p:spPr>
          <a:xfrm flipH="1">
            <a:off x="4016702" y="3394852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A58BFB7-5E8C-4786-9516-4AA2DA0E2F9F}"/>
              </a:ext>
            </a:extLst>
          </p:cNvPr>
          <p:cNvCxnSpPr/>
          <p:nvPr/>
        </p:nvCxnSpPr>
        <p:spPr>
          <a:xfrm flipV="1">
            <a:off x="4136142" y="3394852"/>
            <a:ext cx="0" cy="16167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9433BB1-54B9-43FF-9466-26EE1651293E}"/>
              </a:ext>
            </a:extLst>
          </p:cNvPr>
          <p:cNvCxnSpPr/>
          <p:nvPr/>
        </p:nvCxnSpPr>
        <p:spPr>
          <a:xfrm flipV="1">
            <a:off x="4136144" y="3567903"/>
            <a:ext cx="0" cy="195455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4DBA64-C1B1-4130-B067-5308BC129B81}"/>
              </a:ext>
            </a:extLst>
          </p:cNvPr>
          <p:cNvCxnSpPr/>
          <p:nvPr/>
        </p:nvCxnSpPr>
        <p:spPr>
          <a:xfrm flipH="1">
            <a:off x="4136150" y="3494486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8EF6BD-BE11-48AD-B42E-E13A205A16C3}"/>
              </a:ext>
            </a:extLst>
          </p:cNvPr>
          <p:cNvCxnSpPr/>
          <p:nvPr/>
        </p:nvCxnSpPr>
        <p:spPr>
          <a:xfrm flipV="1">
            <a:off x="4255590" y="3494486"/>
            <a:ext cx="0" cy="16167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A38EB22-B4FD-4479-AA0A-FF78733C672F}"/>
              </a:ext>
            </a:extLst>
          </p:cNvPr>
          <p:cNvCxnSpPr/>
          <p:nvPr/>
        </p:nvCxnSpPr>
        <p:spPr>
          <a:xfrm flipV="1">
            <a:off x="4255592" y="3679113"/>
            <a:ext cx="0" cy="184334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60099B-0494-4F5C-A9F7-DFC3483F6DB8}"/>
              </a:ext>
            </a:extLst>
          </p:cNvPr>
          <p:cNvCxnSpPr/>
          <p:nvPr/>
        </p:nvCxnSpPr>
        <p:spPr>
          <a:xfrm flipH="1">
            <a:off x="4255598" y="3599022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AE0A821-DAF4-4FBF-B5DB-2D4B63B633E0}"/>
              </a:ext>
            </a:extLst>
          </p:cNvPr>
          <p:cNvCxnSpPr/>
          <p:nvPr/>
        </p:nvCxnSpPr>
        <p:spPr>
          <a:xfrm flipV="1">
            <a:off x="4375038" y="3599022"/>
            <a:ext cx="0" cy="16167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366B87F-BBF0-467C-AE8A-04598D707D93}"/>
              </a:ext>
            </a:extLst>
          </p:cNvPr>
          <p:cNvCxnSpPr>
            <a:cxnSpLocks/>
          </p:cNvCxnSpPr>
          <p:nvPr/>
        </p:nvCxnSpPr>
        <p:spPr>
          <a:xfrm flipV="1">
            <a:off x="4375040" y="3790323"/>
            <a:ext cx="0" cy="173213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28E2104-DC78-4804-8113-891765331982}"/>
              </a:ext>
            </a:extLst>
          </p:cNvPr>
          <p:cNvCxnSpPr/>
          <p:nvPr/>
        </p:nvCxnSpPr>
        <p:spPr>
          <a:xfrm>
            <a:off x="1361484" y="5526779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B77729A-2B05-4855-B175-2BFED62984A2}"/>
              </a:ext>
            </a:extLst>
          </p:cNvPr>
          <p:cNvCxnSpPr/>
          <p:nvPr/>
        </p:nvCxnSpPr>
        <p:spPr>
          <a:xfrm>
            <a:off x="4382742" y="548147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7B484EA-91A0-47C1-A913-ED4129D5DCDA}"/>
              </a:ext>
            </a:extLst>
          </p:cNvPr>
          <p:cNvCxnSpPr/>
          <p:nvPr/>
        </p:nvCxnSpPr>
        <p:spPr>
          <a:xfrm>
            <a:off x="2698100" y="547529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1BF3774-A0F4-4F45-8E57-E34848AB0CE9}"/>
              </a:ext>
            </a:extLst>
          </p:cNvPr>
          <p:cNvSpPr txBox="1"/>
          <p:nvPr/>
        </p:nvSpPr>
        <p:spPr>
          <a:xfrm>
            <a:off x="4584897" y="1879320"/>
            <a:ext cx="73196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rectangle method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approximates the definite integral of a function with rectangles but this approach is not that efficient</a:t>
            </a:r>
          </a:p>
          <a:p>
            <a:pPr algn="ctr"/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AREA UNDER THE CURVE IS APPROXIMATED </a:t>
            </a:r>
          </a:p>
          <a:p>
            <a:pPr algn="ctr"/>
            <a:r>
              <a:rPr lang="hu-HU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BY THE SUM OF N TRAPEZOID INSTEAD OF RECTANGLES !!!</a:t>
            </a:r>
          </a:p>
          <a:p>
            <a:pPr algn="ctr"/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calculating the area of a trapezoid is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quite easy and fast</a:t>
            </a:r>
          </a:p>
        </p:txBody>
      </p:sp>
    </p:spTree>
    <p:extLst>
      <p:ext uri="{BB962C8B-B14F-4D97-AF65-F5344CB8AC3E}">
        <p14:creationId xmlns:p14="http://schemas.microsoft.com/office/powerpoint/2010/main" val="58817770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Trapezoidal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4CAF27-5249-47C0-8D49-63F9D938D4C4}"/>
              </a:ext>
            </a:extLst>
          </p:cNvPr>
          <p:cNvCxnSpPr/>
          <p:nvPr/>
        </p:nvCxnSpPr>
        <p:spPr>
          <a:xfrm flipV="1">
            <a:off x="1619062" y="2680548"/>
            <a:ext cx="0" cy="311668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0437AD-073B-4623-9D06-5F60EE90D6AD}"/>
              </a:ext>
            </a:extLst>
          </p:cNvPr>
          <p:cNvSpPr txBox="1"/>
          <p:nvPr/>
        </p:nvSpPr>
        <p:spPr>
          <a:xfrm>
            <a:off x="5605543" y="534211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364A32-E225-4FF9-AEDE-FEC53055DBA7}"/>
              </a:ext>
            </a:extLst>
          </p:cNvPr>
          <p:cNvSpPr txBox="1"/>
          <p:nvPr/>
        </p:nvSpPr>
        <p:spPr>
          <a:xfrm>
            <a:off x="1350398" y="22579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f(x)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D954A5-9E0E-44BE-8883-90BEA2A0CCD6}"/>
              </a:ext>
            </a:extLst>
          </p:cNvPr>
          <p:cNvSpPr txBox="1"/>
          <p:nvPr/>
        </p:nvSpPr>
        <p:spPr>
          <a:xfrm>
            <a:off x="2527220" y="5612570"/>
            <a:ext cx="2984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04BBAA-B713-448A-9873-B07239BFF659}"/>
              </a:ext>
            </a:extLst>
          </p:cNvPr>
          <p:cNvSpPr txBox="1"/>
          <p:nvPr/>
        </p:nvSpPr>
        <p:spPr>
          <a:xfrm>
            <a:off x="4242013" y="5629752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E72721BC-E9B4-4107-A3BF-5A9B2E25357E}"/>
              </a:ext>
            </a:extLst>
          </p:cNvPr>
          <p:cNvSpPr/>
          <p:nvPr/>
        </p:nvSpPr>
        <p:spPr>
          <a:xfrm>
            <a:off x="2302693" y="3295608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300975-52A3-4700-BE69-08E598F1494A}"/>
              </a:ext>
            </a:extLst>
          </p:cNvPr>
          <p:cNvCxnSpPr>
            <a:cxnSpLocks/>
          </p:cNvCxnSpPr>
          <p:nvPr/>
        </p:nvCxnSpPr>
        <p:spPr>
          <a:xfrm flipV="1">
            <a:off x="2702768" y="3872721"/>
            <a:ext cx="0" cy="163325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9E3E25-D907-4FB4-AB2A-2CD1450D1056}"/>
              </a:ext>
            </a:extLst>
          </p:cNvPr>
          <p:cNvCxnSpPr/>
          <p:nvPr/>
        </p:nvCxnSpPr>
        <p:spPr>
          <a:xfrm flipH="1">
            <a:off x="2702774" y="3872721"/>
            <a:ext cx="119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8C043B-6DE0-452D-B5FE-AC849CFC7973}"/>
              </a:ext>
            </a:extLst>
          </p:cNvPr>
          <p:cNvCxnSpPr/>
          <p:nvPr/>
        </p:nvCxnSpPr>
        <p:spPr>
          <a:xfrm flipV="1">
            <a:off x="2822214" y="3872721"/>
            <a:ext cx="0" cy="161678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247EF2-62CD-48F0-A15C-D2373F670988}"/>
              </a:ext>
            </a:extLst>
          </p:cNvPr>
          <p:cNvCxnSpPr/>
          <p:nvPr/>
        </p:nvCxnSpPr>
        <p:spPr>
          <a:xfrm flipV="1">
            <a:off x="2822216" y="4066311"/>
            <a:ext cx="0" cy="14561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15A105-617F-494F-9EEC-42D4E5803C13}"/>
              </a:ext>
            </a:extLst>
          </p:cNvPr>
          <p:cNvCxnSpPr/>
          <p:nvPr/>
        </p:nvCxnSpPr>
        <p:spPr>
          <a:xfrm flipH="1">
            <a:off x="2822222" y="3950979"/>
            <a:ext cx="119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C3885E-C6A1-41F3-B1DA-EA877279FA33}"/>
              </a:ext>
            </a:extLst>
          </p:cNvPr>
          <p:cNvCxnSpPr/>
          <p:nvPr/>
        </p:nvCxnSpPr>
        <p:spPr>
          <a:xfrm flipV="1">
            <a:off x="2941662" y="3950979"/>
            <a:ext cx="0" cy="1571482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B212E13-9784-4A3A-A54C-01F3A9C8BF12}"/>
              </a:ext>
            </a:extLst>
          </p:cNvPr>
          <p:cNvCxnSpPr/>
          <p:nvPr/>
        </p:nvCxnSpPr>
        <p:spPr>
          <a:xfrm flipV="1">
            <a:off x="2941664" y="4226949"/>
            <a:ext cx="0" cy="127902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CDBF4-5945-462A-98F9-35E276C2E636}"/>
              </a:ext>
            </a:extLst>
          </p:cNvPr>
          <p:cNvCxnSpPr/>
          <p:nvPr/>
        </p:nvCxnSpPr>
        <p:spPr>
          <a:xfrm flipH="1">
            <a:off x="2941670" y="4136331"/>
            <a:ext cx="119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BFA405-4234-4CC5-8F85-35F4C945CBBF}"/>
              </a:ext>
            </a:extLst>
          </p:cNvPr>
          <p:cNvCxnSpPr/>
          <p:nvPr/>
        </p:nvCxnSpPr>
        <p:spPr>
          <a:xfrm flipV="1">
            <a:off x="3061110" y="4136331"/>
            <a:ext cx="0" cy="138613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3B9F4A-04A3-429E-843C-2792ED0382CE}"/>
              </a:ext>
            </a:extLst>
          </p:cNvPr>
          <p:cNvCxnSpPr/>
          <p:nvPr/>
        </p:nvCxnSpPr>
        <p:spPr>
          <a:xfrm flipV="1">
            <a:off x="3061112" y="4288731"/>
            <a:ext cx="0" cy="123373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EF4D44-1DB4-4F86-812E-0AB55A4FB2E5}"/>
              </a:ext>
            </a:extLst>
          </p:cNvPr>
          <p:cNvCxnSpPr/>
          <p:nvPr/>
        </p:nvCxnSpPr>
        <p:spPr>
          <a:xfrm flipH="1">
            <a:off x="3061118" y="4288731"/>
            <a:ext cx="119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C8794F-0EBF-40E8-90A8-FCCD9B2AB11D}"/>
              </a:ext>
            </a:extLst>
          </p:cNvPr>
          <p:cNvCxnSpPr/>
          <p:nvPr/>
        </p:nvCxnSpPr>
        <p:spPr>
          <a:xfrm flipV="1">
            <a:off x="3180558" y="4288731"/>
            <a:ext cx="0" cy="123373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8B12DC5-A128-4E06-B450-A204F6186340}"/>
              </a:ext>
            </a:extLst>
          </p:cNvPr>
          <p:cNvCxnSpPr/>
          <p:nvPr/>
        </p:nvCxnSpPr>
        <p:spPr>
          <a:xfrm flipV="1">
            <a:off x="3180560" y="4276371"/>
            <a:ext cx="0" cy="122960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603C42C-3FF5-4491-B85A-00C3A8D074AF}"/>
              </a:ext>
            </a:extLst>
          </p:cNvPr>
          <p:cNvCxnSpPr/>
          <p:nvPr/>
        </p:nvCxnSpPr>
        <p:spPr>
          <a:xfrm flipH="1">
            <a:off x="3180566" y="4276371"/>
            <a:ext cx="119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F89CEC3-31D6-4C58-9B03-8B240E608D30}"/>
              </a:ext>
            </a:extLst>
          </p:cNvPr>
          <p:cNvCxnSpPr/>
          <p:nvPr/>
        </p:nvCxnSpPr>
        <p:spPr>
          <a:xfrm flipV="1">
            <a:off x="3300006" y="4276371"/>
            <a:ext cx="0" cy="122960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BF65E9B-8802-4F92-B9D6-2E9527ED6565}"/>
              </a:ext>
            </a:extLst>
          </p:cNvPr>
          <p:cNvCxnSpPr/>
          <p:nvPr/>
        </p:nvCxnSpPr>
        <p:spPr>
          <a:xfrm flipV="1">
            <a:off x="3300008" y="4033351"/>
            <a:ext cx="0" cy="148911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74489A9-60CF-4BD7-B69D-12CEDEB9E82A}"/>
              </a:ext>
            </a:extLst>
          </p:cNvPr>
          <p:cNvCxnSpPr/>
          <p:nvPr/>
        </p:nvCxnSpPr>
        <p:spPr>
          <a:xfrm flipH="1">
            <a:off x="3300014" y="4033351"/>
            <a:ext cx="119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B42809-F0D2-4F0D-B32F-3BFBC49982E2}"/>
              </a:ext>
            </a:extLst>
          </p:cNvPr>
          <p:cNvCxnSpPr/>
          <p:nvPr/>
        </p:nvCxnSpPr>
        <p:spPr>
          <a:xfrm flipV="1">
            <a:off x="3419454" y="4132207"/>
            <a:ext cx="0" cy="139025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F953F2-E90A-4B00-8945-07995ABDD4F5}"/>
              </a:ext>
            </a:extLst>
          </p:cNvPr>
          <p:cNvCxnSpPr/>
          <p:nvPr/>
        </p:nvCxnSpPr>
        <p:spPr>
          <a:xfrm flipV="1">
            <a:off x="3419456" y="3712318"/>
            <a:ext cx="0" cy="157777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EEB4D7B-A11B-4F1C-8DF8-81C73EB86E0C}"/>
              </a:ext>
            </a:extLst>
          </p:cNvPr>
          <p:cNvCxnSpPr/>
          <p:nvPr/>
        </p:nvCxnSpPr>
        <p:spPr>
          <a:xfrm flipH="1">
            <a:off x="3419462" y="3712318"/>
            <a:ext cx="119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549C78-60CA-4345-A8CD-6797152AD3F8}"/>
              </a:ext>
            </a:extLst>
          </p:cNvPr>
          <p:cNvCxnSpPr>
            <a:cxnSpLocks/>
          </p:cNvCxnSpPr>
          <p:nvPr/>
        </p:nvCxnSpPr>
        <p:spPr>
          <a:xfrm flipV="1">
            <a:off x="3538902" y="3889189"/>
            <a:ext cx="0" cy="1633272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911D33-9907-4627-BB8C-61A56C492CB1}"/>
              </a:ext>
            </a:extLst>
          </p:cNvPr>
          <p:cNvCxnSpPr/>
          <p:nvPr/>
        </p:nvCxnSpPr>
        <p:spPr>
          <a:xfrm flipV="1">
            <a:off x="3538904" y="3483280"/>
            <a:ext cx="0" cy="157777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DB8B96-02DB-41C2-B26C-FDC3FA4DBF53}"/>
              </a:ext>
            </a:extLst>
          </p:cNvPr>
          <p:cNvCxnSpPr/>
          <p:nvPr/>
        </p:nvCxnSpPr>
        <p:spPr>
          <a:xfrm flipH="1">
            <a:off x="3538910" y="3483280"/>
            <a:ext cx="119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7A7D246-BECC-44A9-8B1D-B2C5F20B5734}"/>
              </a:ext>
            </a:extLst>
          </p:cNvPr>
          <p:cNvCxnSpPr/>
          <p:nvPr/>
        </p:nvCxnSpPr>
        <p:spPr>
          <a:xfrm flipV="1">
            <a:off x="3658350" y="3596744"/>
            <a:ext cx="0" cy="1925717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6F59E9-0958-4A6A-9276-6FA0FE3D3604}"/>
              </a:ext>
            </a:extLst>
          </p:cNvPr>
          <p:cNvCxnSpPr/>
          <p:nvPr/>
        </p:nvCxnSpPr>
        <p:spPr>
          <a:xfrm flipV="1">
            <a:off x="3658352" y="3342872"/>
            <a:ext cx="0" cy="157777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EFC2C0-B7F5-418F-A361-A00638FE544B}"/>
              </a:ext>
            </a:extLst>
          </p:cNvPr>
          <p:cNvCxnSpPr/>
          <p:nvPr/>
        </p:nvCxnSpPr>
        <p:spPr>
          <a:xfrm flipH="1">
            <a:off x="3658358" y="3342872"/>
            <a:ext cx="119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C34DFC-F37A-41CA-80DD-C4C9C6BC3617}"/>
              </a:ext>
            </a:extLst>
          </p:cNvPr>
          <p:cNvCxnSpPr/>
          <p:nvPr/>
        </p:nvCxnSpPr>
        <p:spPr>
          <a:xfrm flipV="1">
            <a:off x="3777798" y="3419628"/>
            <a:ext cx="0" cy="2102833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B1EF920-A48C-4965-BFBE-B633C3AA1AC2}"/>
              </a:ext>
            </a:extLst>
          </p:cNvPr>
          <p:cNvCxnSpPr/>
          <p:nvPr/>
        </p:nvCxnSpPr>
        <p:spPr>
          <a:xfrm flipV="1">
            <a:off x="3777800" y="3291730"/>
            <a:ext cx="0" cy="157777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E5FB35-3344-4DCA-B6B1-2ACE1DB11CBB}"/>
              </a:ext>
            </a:extLst>
          </p:cNvPr>
          <p:cNvCxnSpPr/>
          <p:nvPr/>
        </p:nvCxnSpPr>
        <p:spPr>
          <a:xfrm flipH="1">
            <a:off x="3777806" y="3291730"/>
            <a:ext cx="119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50CBFB-6F15-4672-954A-52C794D4D1CC}"/>
              </a:ext>
            </a:extLst>
          </p:cNvPr>
          <p:cNvCxnSpPr/>
          <p:nvPr/>
        </p:nvCxnSpPr>
        <p:spPr>
          <a:xfrm flipV="1">
            <a:off x="3897246" y="3291730"/>
            <a:ext cx="0" cy="161678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9E1AB3D-307A-445B-825F-B3C50D4A494C}"/>
              </a:ext>
            </a:extLst>
          </p:cNvPr>
          <p:cNvCxnSpPr/>
          <p:nvPr/>
        </p:nvCxnSpPr>
        <p:spPr>
          <a:xfrm flipV="1">
            <a:off x="3897248" y="3394911"/>
            <a:ext cx="0" cy="21275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7D679E-82AA-41A1-A947-242882DD485A}"/>
              </a:ext>
            </a:extLst>
          </p:cNvPr>
          <p:cNvCxnSpPr/>
          <p:nvPr/>
        </p:nvCxnSpPr>
        <p:spPr>
          <a:xfrm flipH="1">
            <a:off x="3897254" y="3334842"/>
            <a:ext cx="119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E554714-B7D3-4DF4-84AA-3A10A4A9C346}"/>
              </a:ext>
            </a:extLst>
          </p:cNvPr>
          <p:cNvCxnSpPr/>
          <p:nvPr/>
        </p:nvCxnSpPr>
        <p:spPr>
          <a:xfrm flipV="1">
            <a:off x="4016694" y="3334842"/>
            <a:ext cx="0" cy="161678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EAD145B-4B0B-4D88-99EF-35FF2F159C18}"/>
              </a:ext>
            </a:extLst>
          </p:cNvPr>
          <p:cNvCxnSpPr/>
          <p:nvPr/>
        </p:nvCxnSpPr>
        <p:spPr>
          <a:xfrm flipV="1">
            <a:off x="4016696" y="3464931"/>
            <a:ext cx="0" cy="205753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29F987E-140D-468F-A3E5-5B370E9D50DE}"/>
              </a:ext>
            </a:extLst>
          </p:cNvPr>
          <p:cNvCxnSpPr/>
          <p:nvPr/>
        </p:nvCxnSpPr>
        <p:spPr>
          <a:xfrm flipH="1">
            <a:off x="4016702" y="3394852"/>
            <a:ext cx="119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A58BFB7-5E8C-4786-9516-4AA2DA0E2F9F}"/>
              </a:ext>
            </a:extLst>
          </p:cNvPr>
          <p:cNvCxnSpPr/>
          <p:nvPr/>
        </p:nvCxnSpPr>
        <p:spPr>
          <a:xfrm flipV="1">
            <a:off x="4136142" y="3394852"/>
            <a:ext cx="0" cy="161678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9433BB1-54B9-43FF-9466-26EE1651293E}"/>
              </a:ext>
            </a:extLst>
          </p:cNvPr>
          <p:cNvCxnSpPr/>
          <p:nvPr/>
        </p:nvCxnSpPr>
        <p:spPr>
          <a:xfrm flipV="1">
            <a:off x="4136144" y="3567903"/>
            <a:ext cx="0" cy="195455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C4DBA64-C1B1-4130-B067-5308BC129B81}"/>
              </a:ext>
            </a:extLst>
          </p:cNvPr>
          <p:cNvCxnSpPr/>
          <p:nvPr/>
        </p:nvCxnSpPr>
        <p:spPr>
          <a:xfrm flipH="1">
            <a:off x="4136150" y="3494486"/>
            <a:ext cx="119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8EF6BD-BE11-48AD-B42E-E13A205A16C3}"/>
              </a:ext>
            </a:extLst>
          </p:cNvPr>
          <p:cNvCxnSpPr/>
          <p:nvPr/>
        </p:nvCxnSpPr>
        <p:spPr>
          <a:xfrm flipV="1">
            <a:off x="4255590" y="3494486"/>
            <a:ext cx="0" cy="161678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A38EB22-B4FD-4479-AA0A-FF78733C672F}"/>
              </a:ext>
            </a:extLst>
          </p:cNvPr>
          <p:cNvCxnSpPr/>
          <p:nvPr/>
        </p:nvCxnSpPr>
        <p:spPr>
          <a:xfrm flipV="1">
            <a:off x="4255592" y="3679113"/>
            <a:ext cx="0" cy="184334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60099B-0494-4F5C-A9F7-DFC3483F6DB8}"/>
              </a:ext>
            </a:extLst>
          </p:cNvPr>
          <p:cNvCxnSpPr/>
          <p:nvPr/>
        </p:nvCxnSpPr>
        <p:spPr>
          <a:xfrm flipH="1">
            <a:off x="4255598" y="3599022"/>
            <a:ext cx="11944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AE0A821-DAF4-4FBF-B5DB-2D4B63B633E0}"/>
              </a:ext>
            </a:extLst>
          </p:cNvPr>
          <p:cNvCxnSpPr/>
          <p:nvPr/>
        </p:nvCxnSpPr>
        <p:spPr>
          <a:xfrm flipV="1">
            <a:off x="4375038" y="3599022"/>
            <a:ext cx="0" cy="161678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366B87F-BBF0-467C-AE8A-04598D707D93}"/>
              </a:ext>
            </a:extLst>
          </p:cNvPr>
          <p:cNvCxnSpPr>
            <a:cxnSpLocks/>
          </p:cNvCxnSpPr>
          <p:nvPr/>
        </p:nvCxnSpPr>
        <p:spPr>
          <a:xfrm flipV="1">
            <a:off x="4375040" y="3790323"/>
            <a:ext cx="0" cy="173213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28E2104-DC78-4804-8113-891765331982}"/>
              </a:ext>
            </a:extLst>
          </p:cNvPr>
          <p:cNvCxnSpPr/>
          <p:nvPr/>
        </p:nvCxnSpPr>
        <p:spPr>
          <a:xfrm>
            <a:off x="1361484" y="5526779"/>
            <a:ext cx="4134118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B77729A-2B05-4855-B175-2BFED62984A2}"/>
              </a:ext>
            </a:extLst>
          </p:cNvPr>
          <p:cNvCxnSpPr/>
          <p:nvPr/>
        </p:nvCxnSpPr>
        <p:spPr>
          <a:xfrm>
            <a:off x="4382742" y="5481472"/>
            <a:ext cx="0" cy="102973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7B484EA-91A0-47C1-A913-ED4129D5DCDA}"/>
              </a:ext>
            </a:extLst>
          </p:cNvPr>
          <p:cNvCxnSpPr/>
          <p:nvPr/>
        </p:nvCxnSpPr>
        <p:spPr>
          <a:xfrm>
            <a:off x="2698100" y="5475292"/>
            <a:ext cx="0" cy="102973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1BF3774-A0F4-4F45-8E57-E34848AB0CE9}"/>
              </a:ext>
            </a:extLst>
          </p:cNvPr>
          <p:cNvSpPr txBox="1"/>
          <p:nvPr/>
        </p:nvSpPr>
        <p:spPr>
          <a:xfrm>
            <a:off x="4584897" y="1879320"/>
            <a:ext cx="73196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200" b="1" dirty="0">
                <a:solidFill>
                  <a:schemeClr val="bg1">
                    <a:lumMod val="95000"/>
                  </a:schemeClr>
                </a:solidFill>
              </a:rPr>
              <a:t>rectangle method </a:t>
            </a:r>
            <a:r>
              <a:rPr lang="hu-HU" sz="2200" dirty="0">
                <a:solidFill>
                  <a:schemeClr val="bg1">
                    <a:lumMod val="95000"/>
                  </a:schemeClr>
                </a:solidFill>
              </a:rPr>
              <a:t>approximates the definite integral of a function with rectangles but this approach is not that efficient</a:t>
            </a:r>
          </a:p>
          <a:p>
            <a:pPr algn="ctr"/>
            <a:endParaRPr lang="hu-HU" sz="2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hu-HU" sz="2200" b="1" dirty="0">
                <a:solidFill>
                  <a:schemeClr val="bg1">
                    <a:lumMod val="95000"/>
                  </a:schemeClr>
                </a:solidFill>
              </a:rPr>
              <a:t>THE AREA UNDER THE CURVE IS APPROXIMATED </a:t>
            </a:r>
          </a:p>
          <a:p>
            <a:pPr algn="ctr"/>
            <a:r>
              <a:rPr lang="hu-HU" sz="2200" b="1" dirty="0">
                <a:solidFill>
                  <a:schemeClr val="bg1">
                    <a:lumMod val="95000"/>
                  </a:schemeClr>
                </a:solidFill>
              </a:rPr>
              <a:t>BY THE SUM OF N TRAPEZIA INSTEAD OF RECTANGLES !!!</a:t>
            </a:r>
          </a:p>
          <a:p>
            <a:pPr algn="ctr"/>
            <a:endParaRPr lang="hu-HU" sz="2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hu-HU" sz="2200" dirty="0">
                <a:solidFill>
                  <a:schemeClr val="bg1">
                    <a:lumMod val="95000"/>
                  </a:schemeClr>
                </a:solidFill>
              </a:rPr>
              <a:t>calculating the area of a trapezium is</a:t>
            </a:r>
          </a:p>
          <a:p>
            <a:pPr algn="ctr"/>
            <a:r>
              <a:rPr lang="hu-HU" sz="2200" dirty="0">
                <a:solidFill>
                  <a:schemeClr val="bg1">
                    <a:lumMod val="95000"/>
                  </a:schemeClr>
                </a:solidFill>
              </a:rPr>
              <a:t>quite easy and fast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719F947-13AD-40B1-AD9F-1B152164EE6B}"/>
              </a:ext>
            </a:extLst>
          </p:cNvPr>
          <p:cNvSpPr/>
          <p:nvPr/>
        </p:nvSpPr>
        <p:spPr>
          <a:xfrm>
            <a:off x="1361484" y="2669990"/>
            <a:ext cx="9651326" cy="23009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/>
              <a:t> </a:t>
            </a:r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 trapezoidal rule tends to become extremely accurate when </a:t>
            </a:r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periodic functions 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integrated over their periods</a:t>
            </a:r>
            <a:endParaRPr lang="hu-HU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78758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Trapezoidal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5080D0-2F7E-48EC-A278-86C891589F2C}"/>
              </a:ext>
            </a:extLst>
          </p:cNvPr>
          <p:cNvCxnSpPr/>
          <p:nvPr/>
        </p:nvCxnSpPr>
        <p:spPr>
          <a:xfrm flipV="1">
            <a:off x="1012948" y="2974421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C113C4E-D21D-4B79-930E-282155E64ACB}"/>
              </a:ext>
            </a:extLst>
          </p:cNvPr>
          <p:cNvCxnSpPr/>
          <p:nvPr/>
        </p:nvCxnSpPr>
        <p:spPr>
          <a:xfrm>
            <a:off x="755370" y="5820652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C09D87B-9D37-46DF-BCB8-ED13D8D04C8B}"/>
              </a:ext>
            </a:extLst>
          </p:cNvPr>
          <p:cNvSpPr txBox="1"/>
          <p:nvPr/>
        </p:nvSpPr>
        <p:spPr>
          <a:xfrm>
            <a:off x="4920770" y="561632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777E039-D539-4CBA-92F1-8ED5A9F5E807}"/>
              </a:ext>
            </a:extLst>
          </p:cNvPr>
          <p:cNvSpPr txBox="1"/>
          <p:nvPr/>
        </p:nvSpPr>
        <p:spPr>
          <a:xfrm>
            <a:off x="744284" y="2551805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BFB89B0-9C06-4ED9-9B2E-B830E5C95AA0}"/>
              </a:ext>
            </a:extLst>
          </p:cNvPr>
          <p:cNvCxnSpPr/>
          <p:nvPr/>
        </p:nvCxnSpPr>
        <p:spPr>
          <a:xfrm>
            <a:off x="3776628" y="5775345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59F8BBA-3BC7-4700-BEC0-D48E1606969E}"/>
              </a:ext>
            </a:extLst>
          </p:cNvPr>
          <p:cNvCxnSpPr/>
          <p:nvPr/>
        </p:nvCxnSpPr>
        <p:spPr>
          <a:xfrm>
            <a:off x="2091986" y="5769165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86E570A-E702-4D2B-8588-DD550D34EEE7}"/>
              </a:ext>
            </a:extLst>
          </p:cNvPr>
          <p:cNvSpPr txBox="1"/>
          <p:nvPr/>
        </p:nvSpPr>
        <p:spPr>
          <a:xfrm>
            <a:off x="1939394" y="590644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61E361B-D5DE-4E81-A237-6F1541EE7B86}"/>
              </a:ext>
            </a:extLst>
          </p:cNvPr>
          <p:cNvSpPr txBox="1"/>
          <p:nvPr/>
        </p:nvSpPr>
        <p:spPr>
          <a:xfrm>
            <a:off x="3622579" y="59236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89" name="Freeform 24">
            <a:extLst>
              <a:ext uri="{FF2B5EF4-FFF2-40B4-BE49-F238E27FC236}">
                <a16:creationId xmlns:a16="http://schemas.microsoft.com/office/drawing/2014/main" id="{EDDC9632-1C7B-4216-BC6D-4C0D6D97382A}"/>
              </a:ext>
            </a:extLst>
          </p:cNvPr>
          <p:cNvSpPr/>
          <p:nvPr/>
        </p:nvSpPr>
        <p:spPr>
          <a:xfrm>
            <a:off x="1696579" y="3589481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AA5CB8-A40A-4B99-BB1A-85AF63A1BF98}"/>
              </a:ext>
            </a:extLst>
          </p:cNvPr>
          <p:cNvSpPr txBox="1"/>
          <p:nvPr/>
        </p:nvSpPr>
        <p:spPr>
          <a:xfrm>
            <a:off x="3737946" y="1781974"/>
            <a:ext cx="73196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 of using rectangles to approximates the definite integral of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 we use trapezoids instead</a:t>
            </a:r>
          </a:p>
          <a:p>
            <a:pPr algn="ctr"/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calculating the area of a trapezoid is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quite easy and fast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C23B2BE-59A6-4AB8-8324-110481B0A701}"/>
                  </a:ext>
                </a:extLst>
              </p:cNvPr>
              <p:cNvSpPr txBox="1"/>
              <p:nvPr/>
            </p:nvSpPr>
            <p:spPr>
              <a:xfrm>
                <a:off x="6517475" y="3891989"/>
                <a:ext cx="1760610" cy="1399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8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hu-HU" sz="2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hu-HU" sz="2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sz="2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hu-HU" sz="2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hu-HU" sz="28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C23B2BE-59A6-4AB8-8324-110481B0A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475" y="3891989"/>
                <a:ext cx="1760610" cy="1399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66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001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Floating Point Numbers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9461" y="1743008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34523 = 3.4523 *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49470" y="163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29461" y="2387561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0.00023 = 2.3 *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3324" y="229188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102151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Matrix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07A26B-95FC-49CA-99B9-AA1E9935BD28}"/>
              </a:ext>
            </a:extLst>
          </p:cNvPr>
          <p:cNvCxnSpPr/>
          <p:nvPr/>
        </p:nvCxnSpPr>
        <p:spPr>
          <a:xfrm>
            <a:off x="3760091" y="2185751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89CAD-123A-4720-A30C-9D7C48EADBA1}"/>
              </a:ext>
            </a:extLst>
          </p:cNvPr>
          <p:cNvCxnSpPr/>
          <p:nvPr/>
        </p:nvCxnSpPr>
        <p:spPr>
          <a:xfrm>
            <a:off x="4810416" y="219398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85B33-15D1-4A52-9F61-1F196DC47D43}"/>
              </a:ext>
            </a:extLst>
          </p:cNvPr>
          <p:cNvCxnSpPr/>
          <p:nvPr/>
        </p:nvCxnSpPr>
        <p:spPr>
          <a:xfrm>
            <a:off x="3760091" y="218575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4E8F3B-D2A4-4227-9141-DF98A4131975}"/>
              </a:ext>
            </a:extLst>
          </p:cNvPr>
          <p:cNvCxnSpPr/>
          <p:nvPr/>
        </p:nvCxnSpPr>
        <p:spPr>
          <a:xfrm>
            <a:off x="3755011" y="334124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10CA1F-A258-4CEB-9FC3-0245ED54C789}"/>
              </a:ext>
            </a:extLst>
          </p:cNvPr>
          <p:cNvCxnSpPr/>
          <p:nvPr/>
        </p:nvCxnSpPr>
        <p:spPr>
          <a:xfrm>
            <a:off x="4612708" y="218163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61A773-80D2-4C09-8334-0578B97BD1F6}"/>
              </a:ext>
            </a:extLst>
          </p:cNvPr>
          <p:cNvCxnSpPr/>
          <p:nvPr/>
        </p:nvCxnSpPr>
        <p:spPr>
          <a:xfrm>
            <a:off x="4612708" y="334728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0650EC-261D-4A62-93FD-EC43269505F9}"/>
              </a:ext>
            </a:extLst>
          </p:cNvPr>
          <p:cNvSpPr txBox="1"/>
          <p:nvPr/>
        </p:nvSpPr>
        <p:spPr>
          <a:xfrm>
            <a:off x="3922922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7B00C-8471-425F-9C35-A87D7B5F58D9}"/>
              </a:ext>
            </a:extLst>
          </p:cNvPr>
          <p:cNvSpPr txBox="1"/>
          <p:nvPr/>
        </p:nvSpPr>
        <p:spPr>
          <a:xfrm>
            <a:off x="4366669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822D4B-DDB1-4C3F-B43C-B874E97344C6}"/>
              </a:ext>
            </a:extLst>
          </p:cNvPr>
          <p:cNvSpPr txBox="1"/>
          <p:nvPr/>
        </p:nvSpPr>
        <p:spPr>
          <a:xfrm>
            <a:off x="3922922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C9615-B8CA-4F8A-9B72-03F45642BB6A}"/>
              </a:ext>
            </a:extLst>
          </p:cNvPr>
          <p:cNvSpPr txBox="1"/>
          <p:nvPr/>
        </p:nvSpPr>
        <p:spPr>
          <a:xfrm>
            <a:off x="4366669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F8036-93B2-4988-9CFD-2838A92F5F13}"/>
              </a:ext>
            </a:extLst>
          </p:cNvPr>
          <p:cNvCxnSpPr/>
          <p:nvPr/>
        </p:nvCxnSpPr>
        <p:spPr>
          <a:xfrm>
            <a:off x="5489422" y="2185751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8A0D20-8D53-4AEE-A74B-99AAA5AD6DA8}"/>
              </a:ext>
            </a:extLst>
          </p:cNvPr>
          <p:cNvCxnSpPr/>
          <p:nvPr/>
        </p:nvCxnSpPr>
        <p:spPr>
          <a:xfrm>
            <a:off x="6539747" y="219398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5818AE-C330-43F3-AD8C-6F8B41ECC769}"/>
              </a:ext>
            </a:extLst>
          </p:cNvPr>
          <p:cNvCxnSpPr/>
          <p:nvPr/>
        </p:nvCxnSpPr>
        <p:spPr>
          <a:xfrm>
            <a:off x="5489422" y="218575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28C9B-6F8D-4D5E-8E5A-060DB3E1DF03}"/>
              </a:ext>
            </a:extLst>
          </p:cNvPr>
          <p:cNvCxnSpPr/>
          <p:nvPr/>
        </p:nvCxnSpPr>
        <p:spPr>
          <a:xfrm>
            <a:off x="5484342" y="334124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AEA40-E989-4C6D-A47A-DEA89A09E60F}"/>
              </a:ext>
            </a:extLst>
          </p:cNvPr>
          <p:cNvCxnSpPr/>
          <p:nvPr/>
        </p:nvCxnSpPr>
        <p:spPr>
          <a:xfrm>
            <a:off x="6342039" y="218163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8277D1-6152-4448-B048-A9C61F5AC061}"/>
              </a:ext>
            </a:extLst>
          </p:cNvPr>
          <p:cNvCxnSpPr/>
          <p:nvPr/>
        </p:nvCxnSpPr>
        <p:spPr>
          <a:xfrm>
            <a:off x="6342039" y="334728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1AAC1D-E774-43D2-A9D9-33AFE96370CC}"/>
              </a:ext>
            </a:extLst>
          </p:cNvPr>
          <p:cNvSpPr txBox="1"/>
          <p:nvPr/>
        </p:nvSpPr>
        <p:spPr>
          <a:xfrm>
            <a:off x="5652253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BF6177-3559-483A-BBDF-1AD4F4B1DA6D}"/>
              </a:ext>
            </a:extLst>
          </p:cNvPr>
          <p:cNvSpPr txBox="1"/>
          <p:nvPr/>
        </p:nvSpPr>
        <p:spPr>
          <a:xfrm>
            <a:off x="6096000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E51543-0D29-491D-8BA9-F361E45877C4}"/>
              </a:ext>
            </a:extLst>
          </p:cNvPr>
          <p:cNvSpPr txBox="1"/>
          <p:nvPr/>
        </p:nvSpPr>
        <p:spPr>
          <a:xfrm>
            <a:off x="5652253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573BB1-F756-49CF-8AE7-6AAE08E618A1}"/>
              </a:ext>
            </a:extLst>
          </p:cNvPr>
          <p:cNvSpPr txBox="1"/>
          <p:nvPr/>
        </p:nvSpPr>
        <p:spPr>
          <a:xfrm>
            <a:off x="6096000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57562E-510A-45E7-A407-042ABEA03E95}"/>
              </a:ext>
            </a:extLst>
          </p:cNvPr>
          <p:cNvCxnSpPr/>
          <p:nvPr/>
        </p:nvCxnSpPr>
        <p:spPr>
          <a:xfrm>
            <a:off x="7399021" y="2185751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073AA1-90F7-450E-98F5-279066A6595A}"/>
              </a:ext>
            </a:extLst>
          </p:cNvPr>
          <p:cNvCxnSpPr/>
          <p:nvPr/>
        </p:nvCxnSpPr>
        <p:spPr>
          <a:xfrm>
            <a:off x="8449346" y="219398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A43D01-D795-4821-9EE9-B30FAB58A083}"/>
              </a:ext>
            </a:extLst>
          </p:cNvPr>
          <p:cNvCxnSpPr/>
          <p:nvPr/>
        </p:nvCxnSpPr>
        <p:spPr>
          <a:xfrm>
            <a:off x="7399021" y="218575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31E7A2-0FA6-434C-9DEE-EB614DBAEB2D}"/>
              </a:ext>
            </a:extLst>
          </p:cNvPr>
          <p:cNvCxnSpPr/>
          <p:nvPr/>
        </p:nvCxnSpPr>
        <p:spPr>
          <a:xfrm>
            <a:off x="7393941" y="334124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522BF4-70EA-4839-A9DB-3AD64C6D0C01}"/>
              </a:ext>
            </a:extLst>
          </p:cNvPr>
          <p:cNvCxnSpPr/>
          <p:nvPr/>
        </p:nvCxnSpPr>
        <p:spPr>
          <a:xfrm>
            <a:off x="8251638" y="218163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50C8D0-9ADC-437B-90A6-D099FC8DFD5B}"/>
              </a:ext>
            </a:extLst>
          </p:cNvPr>
          <p:cNvCxnSpPr/>
          <p:nvPr/>
        </p:nvCxnSpPr>
        <p:spPr>
          <a:xfrm>
            <a:off x="8251638" y="334728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A6E22D-E6D8-446B-9C99-B710F0D83863}"/>
              </a:ext>
            </a:extLst>
          </p:cNvPr>
          <p:cNvSpPr txBox="1"/>
          <p:nvPr/>
        </p:nvSpPr>
        <p:spPr>
          <a:xfrm>
            <a:off x="5034586" y="26708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CC411B-FF44-4771-9B21-FA8E5CAD13AD}"/>
              </a:ext>
            </a:extLst>
          </p:cNvPr>
          <p:cNvSpPr txBox="1"/>
          <p:nvPr/>
        </p:nvSpPr>
        <p:spPr>
          <a:xfrm>
            <a:off x="6803360" y="25603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1A303BF-5816-443B-BAE4-F0D6A9D2A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79" y="4038021"/>
            <a:ext cx="4204242" cy="18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18451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146594-C539-4929-B734-C1F5B8F21951}"/>
              </a:ext>
            </a:extLst>
          </p:cNvPr>
          <p:cNvCxnSpPr/>
          <p:nvPr/>
        </p:nvCxnSpPr>
        <p:spPr>
          <a:xfrm flipV="1">
            <a:off x="2090610" y="4250843"/>
            <a:ext cx="0" cy="151832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BB4C0F-16AF-47BB-8840-B382B71EAD43}"/>
              </a:ext>
            </a:extLst>
          </p:cNvPr>
          <p:cNvCxnSpPr/>
          <p:nvPr/>
        </p:nvCxnSpPr>
        <p:spPr>
          <a:xfrm flipH="1" flipV="1">
            <a:off x="3753036" y="3973794"/>
            <a:ext cx="27116" cy="186652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Trapezoidal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5080D0-2F7E-48EC-A278-86C891589F2C}"/>
              </a:ext>
            </a:extLst>
          </p:cNvPr>
          <p:cNvCxnSpPr/>
          <p:nvPr/>
        </p:nvCxnSpPr>
        <p:spPr>
          <a:xfrm flipV="1">
            <a:off x="1012948" y="2974421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C113C4E-D21D-4B79-930E-282155E64ACB}"/>
              </a:ext>
            </a:extLst>
          </p:cNvPr>
          <p:cNvCxnSpPr/>
          <p:nvPr/>
        </p:nvCxnSpPr>
        <p:spPr>
          <a:xfrm>
            <a:off x="755370" y="5820652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C09D87B-9D37-46DF-BCB8-ED13D8D04C8B}"/>
              </a:ext>
            </a:extLst>
          </p:cNvPr>
          <p:cNvSpPr txBox="1"/>
          <p:nvPr/>
        </p:nvSpPr>
        <p:spPr>
          <a:xfrm>
            <a:off x="4920770" y="561632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777E039-D539-4CBA-92F1-8ED5A9F5E807}"/>
              </a:ext>
            </a:extLst>
          </p:cNvPr>
          <p:cNvSpPr txBox="1"/>
          <p:nvPr/>
        </p:nvSpPr>
        <p:spPr>
          <a:xfrm>
            <a:off x="744284" y="2551805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BFB89B0-9C06-4ED9-9B2E-B830E5C95AA0}"/>
              </a:ext>
            </a:extLst>
          </p:cNvPr>
          <p:cNvCxnSpPr/>
          <p:nvPr/>
        </p:nvCxnSpPr>
        <p:spPr>
          <a:xfrm>
            <a:off x="3776628" y="5775345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59F8BBA-3BC7-4700-BEC0-D48E1606969E}"/>
              </a:ext>
            </a:extLst>
          </p:cNvPr>
          <p:cNvCxnSpPr/>
          <p:nvPr/>
        </p:nvCxnSpPr>
        <p:spPr>
          <a:xfrm>
            <a:off x="2091986" y="5769165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86E570A-E702-4D2B-8588-DD550D34EEE7}"/>
              </a:ext>
            </a:extLst>
          </p:cNvPr>
          <p:cNvSpPr txBox="1"/>
          <p:nvPr/>
        </p:nvSpPr>
        <p:spPr>
          <a:xfrm>
            <a:off x="1939394" y="590644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61E361B-D5DE-4E81-A237-6F1541EE7B86}"/>
              </a:ext>
            </a:extLst>
          </p:cNvPr>
          <p:cNvSpPr txBox="1"/>
          <p:nvPr/>
        </p:nvSpPr>
        <p:spPr>
          <a:xfrm>
            <a:off x="3622579" y="59236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89" name="Freeform 24">
            <a:extLst>
              <a:ext uri="{FF2B5EF4-FFF2-40B4-BE49-F238E27FC236}">
                <a16:creationId xmlns:a16="http://schemas.microsoft.com/office/drawing/2014/main" id="{EDDC9632-1C7B-4216-BC6D-4C0D6D97382A}"/>
              </a:ext>
            </a:extLst>
          </p:cNvPr>
          <p:cNvSpPr/>
          <p:nvPr/>
        </p:nvSpPr>
        <p:spPr>
          <a:xfrm>
            <a:off x="1696579" y="3589481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AA5CB8-A40A-4B99-BB1A-85AF63A1BF98}"/>
              </a:ext>
            </a:extLst>
          </p:cNvPr>
          <p:cNvSpPr txBox="1"/>
          <p:nvPr/>
        </p:nvSpPr>
        <p:spPr>
          <a:xfrm>
            <a:off x="3737946" y="1781974"/>
            <a:ext cx="73196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 of using rectangles to approximates the definite integral of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 we use trapezoids instead</a:t>
            </a:r>
          </a:p>
          <a:p>
            <a:pPr algn="ctr"/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calculating the area of a trapezoid is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quite easy and fast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F28245-CBC1-46AC-9531-BC953E8BDCCC}"/>
              </a:ext>
            </a:extLst>
          </p:cNvPr>
          <p:cNvCxnSpPr/>
          <p:nvPr/>
        </p:nvCxnSpPr>
        <p:spPr>
          <a:xfrm flipV="1">
            <a:off x="2078418" y="3973794"/>
            <a:ext cx="1674618" cy="27407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FC5CED-B60F-4437-9706-24ECD12D24EF}"/>
                  </a:ext>
                </a:extLst>
              </p:cNvPr>
              <p:cNvSpPr txBox="1"/>
              <p:nvPr/>
            </p:nvSpPr>
            <p:spPr>
              <a:xfrm>
                <a:off x="5994720" y="4224619"/>
                <a:ext cx="1457002" cy="1212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4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hu-HU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hu-HU" sz="24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sz="24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e>
                      </m:nary>
                    </m:oMath>
                  </m:oMathPara>
                </a14:m>
                <a:endParaRPr lang="hu-HU" sz="28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FC5CED-B60F-4437-9706-24ECD12D2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0" y="4224619"/>
                <a:ext cx="1457002" cy="1212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471CF44-12A3-4A8E-92C9-48212048C2BA}"/>
              </a:ext>
            </a:extLst>
          </p:cNvPr>
          <p:cNvSpPr txBox="1"/>
          <p:nvPr/>
        </p:nvSpPr>
        <p:spPr>
          <a:xfrm>
            <a:off x="7393387" y="46594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  </a:t>
            </a:r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(b-a)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BC21EF-825C-4D8A-BBF8-CB35392E3E05}"/>
              </a:ext>
            </a:extLst>
          </p:cNvPr>
          <p:cNvCxnSpPr/>
          <p:nvPr/>
        </p:nvCxnSpPr>
        <p:spPr>
          <a:xfrm>
            <a:off x="8323219" y="4834609"/>
            <a:ext cx="1468734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A7DF76-B039-4010-973E-B2A9B6502D10}"/>
              </a:ext>
            </a:extLst>
          </p:cNvPr>
          <p:cNvSpPr txBox="1"/>
          <p:nvPr/>
        </p:nvSpPr>
        <p:spPr>
          <a:xfrm>
            <a:off x="8464570" y="4439417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f(a) + f(b)</a:t>
            </a:r>
          </a:p>
          <a:p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5EB18C-BE0D-4E29-8DB0-6D561896AB14}"/>
              </a:ext>
            </a:extLst>
          </p:cNvPr>
          <p:cNvSpPr txBox="1"/>
          <p:nvPr/>
        </p:nvSpPr>
        <p:spPr>
          <a:xfrm>
            <a:off x="8925479" y="4824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2647171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146594-C539-4929-B734-C1F5B8F21951}"/>
              </a:ext>
            </a:extLst>
          </p:cNvPr>
          <p:cNvCxnSpPr/>
          <p:nvPr/>
        </p:nvCxnSpPr>
        <p:spPr>
          <a:xfrm flipV="1">
            <a:off x="2090610" y="4250843"/>
            <a:ext cx="0" cy="151832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BB4C0F-16AF-47BB-8840-B382B71EAD43}"/>
              </a:ext>
            </a:extLst>
          </p:cNvPr>
          <p:cNvCxnSpPr/>
          <p:nvPr/>
        </p:nvCxnSpPr>
        <p:spPr>
          <a:xfrm flipH="1" flipV="1">
            <a:off x="3753036" y="3973794"/>
            <a:ext cx="27116" cy="186652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Trapezoidal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5080D0-2F7E-48EC-A278-86C891589F2C}"/>
              </a:ext>
            </a:extLst>
          </p:cNvPr>
          <p:cNvCxnSpPr/>
          <p:nvPr/>
        </p:nvCxnSpPr>
        <p:spPr>
          <a:xfrm flipV="1">
            <a:off x="1012948" y="2974421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C113C4E-D21D-4B79-930E-282155E64ACB}"/>
              </a:ext>
            </a:extLst>
          </p:cNvPr>
          <p:cNvCxnSpPr/>
          <p:nvPr/>
        </p:nvCxnSpPr>
        <p:spPr>
          <a:xfrm>
            <a:off x="755370" y="5820652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C09D87B-9D37-46DF-BCB8-ED13D8D04C8B}"/>
              </a:ext>
            </a:extLst>
          </p:cNvPr>
          <p:cNvSpPr txBox="1"/>
          <p:nvPr/>
        </p:nvSpPr>
        <p:spPr>
          <a:xfrm>
            <a:off x="4920770" y="561632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777E039-D539-4CBA-92F1-8ED5A9F5E807}"/>
              </a:ext>
            </a:extLst>
          </p:cNvPr>
          <p:cNvSpPr txBox="1"/>
          <p:nvPr/>
        </p:nvSpPr>
        <p:spPr>
          <a:xfrm>
            <a:off x="744284" y="2551805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BFB89B0-9C06-4ED9-9B2E-B830E5C95AA0}"/>
              </a:ext>
            </a:extLst>
          </p:cNvPr>
          <p:cNvCxnSpPr/>
          <p:nvPr/>
        </p:nvCxnSpPr>
        <p:spPr>
          <a:xfrm>
            <a:off x="3776628" y="5775345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59F8BBA-3BC7-4700-BEC0-D48E1606969E}"/>
              </a:ext>
            </a:extLst>
          </p:cNvPr>
          <p:cNvCxnSpPr/>
          <p:nvPr/>
        </p:nvCxnSpPr>
        <p:spPr>
          <a:xfrm>
            <a:off x="2091986" y="5769165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86E570A-E702-4D2B-8588-DD550D34EEE7}"/>
              </a:ext>
            </a:extLst>
          </p:cNvPr>
          <p:cNvSpPr txBox="1"/>
          <p:nvPr/>
        </p:nvSpPr>
        <p:spPr>
          <a:xfrm>
            <a:off x="1939394" y="590644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61E361B-D5DE-4E81-A237-6F1541EE7B86}"/>
              </a:ext>
            </a:extLst>
          </p:cNvPr>
          <p:cNvSpPr txBox="1"/>
          <p:nvPr/>
        </p:nvSpPr>
        <p:spPr>
          <a:xfrm>
            <a:off x="3622579" y="59236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89" name="Freeform 24">
            <a:extLst>
              <a:ext uri="{FF2B5EF4-FFF2-40B4-BE49-F238E27FC236}">
                <a16:creationId xmlns:a16="http://schemas.microsoft.com/office/drawing/2014/main" id="{EDDC9632-1C7B-4216-BC6D-4C0D6D97382A}"/>
              </a:ext>
            </a:extLst>
          </p:cNvPr>
          <p:cNvSpPr/>
          <p:nvPr/>
        </p:nvSpPr>
        <p:spPr>
          <a:xfrm>
            <a:off x="1696579" y="3589481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F28245-CBC1-46AC-9531-BC953E8BDCCC}"/>
              </a:ext>
            </a:extLst>
          </p:cNvPr>
          <p:cNvCxnSpPr/>
          <p:nvPr/>
        </p:nvCxnSpPr>
        <p:spPr>
          <a:xfrm flipV="1">
            <a:off x="2078418" y="3973794"/>
            <a:ext cx="1674618" cy="27407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BD831D-9369-464B-86FA-D27A40216769}"/>
              </a:ext>
            </a:extLst>
          </p:cNvPr>
          <p:cNvSpPr txBox="1"/>
          <p:nvPr/>
        </p:nvSpPr>
        <p:spPr>
          <a:xfrm>
            <a:off x="4615647" y="1666620"/>
            <a:ext cx="5497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create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equal subintervals or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N+1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points where we evaluate the function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53735-198E-416C-9080-417AC8939EDE}"/>
              </a:ext>
            </a:extLst>
          </p:cNvPr>
          <p:cNvSpPr txBox="1"/>
          <p:nvPr/>
        </p:nvSpPr>
        <p:spPr>
          <a:xfrm>
            <a:off x="5754474" y="2766609"/>
            <a:ext cx="3180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= x  &lt; x  &lt; ... &lt;  x      =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91F0E8-4529-4594-BD32-1CED56A96884}"/>
              </a:ext>
            </a:extLst>
          </p:cNvPr>
          <p:cNvSpPr txBox="1"/>
          <p:nvPr/>
        </p:nvSpPr>
        <p:spPr>
          <a:xfrm>
            <a:off x="6364553" y="2948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251A1B-71D5-44A5-9CD1-D0279C102B81}"/>
              </a:ext>
            </a:extLst>
          </p:cNvPr>
          <p:cNvSpPr txBox="1"/>
          <p:nvPr/>
        </p:nvSpPr>
        <p:spPr>
          <a:xfrm>
            <a:off x="6841417" y="295874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390E93-1360-4FA2-A7B2-75EF6F993DDB}"/>
              </a:ext>
            </a:extLst>
          </p:cNvPr>
          <p:cNvSpPr txBox="1"/>
          <p:nvPr/>
        </p:nvSpPr>
        <p:spPr>
          <a:xfrm>
            <a:off x="7952062" y="2955289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7C2926-EF77-4F41-8F16-8E3AB1D43E53}"/>
              </a:ext>
            </a:extLst>
          </p:cNvPr>
          <p:cNvSpPr txBox="1"/>
          <p:nvPr/>
        </p:nvSpPr>
        <p:spPr>
          <a:xfrm>
            <a:off x="5047528" y="3459317"/>
            <a:ext cx="4802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the grid spacing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 = (b-a)/N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BC2C7C-5726-4604-8FC4-7A2502A6FAB6}"/>
                  </a:ext>
                </a:extLst>
              </p:cNvPr>
              <p:cNvSpPr txBox="1"/>
              <p:nvPr/>
            </p:nvSpPr>
            <p:spPr>
              <a:xfrm>
                <a:off x="5994720" y="4224619"/>
                <a:ext cx="1457002" cy="1212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4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hu-HU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hu-HU" sz="24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sz="24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e>
                      </m:nary>
                    </m:oMath>
                  </m:oMathPara>
                </a14:m>
                <a:endParaRPr lang="hu-HU" sz="28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BC2C7C-5726-4604-8FC4-7A2502A6F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0" y="4224619"/>
                <a:ext cx="1457002" cy="1212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B66A65D-9D01-414D-A6AC-3669111C859D}"/>
              </a:ext>
            </a:extLst>
          </p:cNvPr>
          <p:cNvSpPr txBox="1"/>
          <p:nvPr/>
        </p:nvSpPr>
        <p:spPr>
          <a:xfrm>
            <a:off x="7393387" y="46594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  </a:t>
            </a:r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(b-a)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2B094E-B6F4-4BDB-B218-80094DD42696}"/>
              </a:ext>
            </a:extLst>
          </p:cNvPr>
          <p:cNvCxnSpPr/>
          <p:nvPr/>
        </p:nvCxnSpPr>
        <p:spPr>
          <a:xfrm>
            <a:off x="8323219" y="4834609"/>
            <a:ext cx="1468734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0EFA645-8F72-4FF0-9CAA-5FB9AC096A34}"/>
              </a:ext>
            </a:extLst>
          </p:cNvPr>
          <p:cNvSpPr txBox="1"/>
          <p:nvPr/>
        </p:nvSpPr>
        <p:spPr>
          <a:xfrm>
            <a:off x="8464570" y="4439417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f(a) + f(b)</a:t>
            </a:r>
          </a:p>
          <a:p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773026-88EF-40E2-B31D-F72D2DFF3128}"/>
              </a:ext>
            </a:extLst>
          </p:cNvPr>
          <p:cNvSpPr txBox="1"/>
          <p:nvPr/>
        </p:nvSpPr>
        <p:spPr>
          <a:xfrm>
            <a:off x="8925479" y="4824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1530300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Trapezoidal Method</a:t>
            </a:r>
            <a:endParaRPr lang="en-GB" b="1" dirty="0">
              <a:solidFill>
                <a:srgbClr val="FF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6456C3-4D37-430A-863D-4B3581B76A64}"/>
                  </a:ext>
                </a:extLst>
              </p:cNvPr>
              <p:cNvSpPr txBox="1"/>
              <p:nvPr/>
            </p:nvSpPr>
            <p:spPr>
              <a:xfrm>
                <a:off x="3705817" y="1818883"/>
                <a:ext cx="1839029" cy="1212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hu-HU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  <m:r>
                            <a:rPr lang="hu-HU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</m:oMath>
                  </m:oMathPara>
                </a14:m>
                <a:endParaRPr lang="hu-HU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6456C3-4D37-430A-863D-4B3581B76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817" y="1818883"/>
                <a:ext cx="1839029" cy="1212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5321C1-69CE-4520-9EAC-79B9B70114CB}"/>
                  </a:ext>
                </a:extLst>
              </p:cNvPr>
              <p:cNvSpPr txBox="1"/>
              <p:nvPr/>
            </p:nvSpPr>
            <p:spPr>
              <a:xfrm>
                <a:off x="5421697" y="2125904"/>
                <a:ext cx="378630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5321C1-69CE-4520-9EAC-79B9B7011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697" y="2125904"/>
                <a:ext cx="378630" cy="616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30259-25D9-4529-9083-C8325F69525F}"/>
                  </a:ext>
                </a:extLst>
              </p:cNvPr>
              <p:cNvSpPr txBox="1"/>
              <p:nvPr/>
            </p:nvSpPr>
            <p:spPr>
              <a:xfrm>
                <a:off x="5758515" y="1998528"/>
                <a:ext cx="2485039" cy="87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30259-25D9-4529-9083-C8325F695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515" y="1998528"/>
                <a:ext cx="2485039" cy="876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DD8B4DD8-8FDF-44B1-B579-C3C29DEFD97C}"/>
              </a:ext>
            </a:extLst>
          </p:cNvPr>
          <p:cNvSpPr txBox="1"/>
          <p:nvPr/>
        </p:nvSpPr>
        <p:spPr>
          <a:xfrm>
            <a:off x="5080333" y="21867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~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885C47-C4D2-4866-89EB-10BA5EDAA039}"/>
              </a:ext>
            </a:extLst>
          </p:cNvPr>
          <p:cNvSpPr txBox="1"/>
          <p:nvPr/>
        </p:nvSpPr>
        <p:spPr>
          <a:xfrm>
            <a:off x="6638457" y="238250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0DE715-2C1B-420D-A454-566552426E08}"/>
              </a:ext>
            </a:extLst>
          </p:cNvPr>
          <p:cNvSpPr txBox="1"/>
          <p:nvPr/>
        </p:nvSpPr>
        <p:spPr>
          <a:xfrm>
            <a:off x="7514027" y="2384547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k+1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B3487F-DA81-485F-BED3-58ECDF32C660}"/>
                  </a:ext>
                </a:extLst>
              </p:cNvPr>
              <p:cNvSpPr txBox="1"/>
              <p:nvPr/>
            </p:nvSpPr>
            <p:spPr>
              <a:xfrm>
                <a:off x="2957887" y="3620108"/>
                <a:ext cx="1839029" cy="1212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hu-HU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  <m:r>
                            <a:rPr lang="hu-HU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</m:oMath>
                  </m:oMathPara>
                </a14:m>
                <a:endParaRPr lang="hu-HU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B3487F-DA81-485F-BED3-58ECDF32C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87" y="3620108"/>
                <a:ext cx="1839029" cy="1212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D28690-551E-4354-B32C-AF7A0CA74A54}"/>
                  </a:ext>
                </a:extLst>
              </p:cNvPr>
              <p:cNvSpPr txBox="1"/>
              <p:nvPr/>
            </p:nvSpPr>
            <p:spPr>
              <a:xfrm>
                <a:off x="4597734" y="3917296"/>
                <a:ext cx="806631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𝟐𝐍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D28690-551E-4354-B32C-AF7A0CA7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734" y="3917296"/>
                <a:ext cx="806631" cy="6166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C3A6C030-D374-415C-8DB2-43A5441D4EDC}"/>
              </a:ext>
            </a:extLst>
          </p:cNvPr>
          <p:cNvSpPr txBox="1"/>
          <p:nvPr/>
        </p:nvSpPr>
        <p:spPr>
          <a:xfrm>
            <a:off x="4312735" y="3978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~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1A2643-1463-4FC3-8B72-FCC3C28DA9ED}"/>
              </a:ext>
            </a:extLst>
          </p:cNvPr>
          <p:cNvSpPr txBox="1"/>
          <p:nvPr/>
        </p:nvSpPr>
        <p:spPr>
          <a:xfrm>
            <a:off x="5338595" y="4025799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[ f(x   ) + 2 f(x   ) + ... + 2 f(x   ) + f(x       ) 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FA4E66-07BF-4B35-9CED-A8E23A87B72C}"/>
              </a:ext>
            </a:extLst>
          </p:cNvPr>
          <p:cNvSpPr txBox="1"/>
          <p:nvPr/>
        </p:nvSpPr>
        <p:spPr>
          <a:xfrm>
            <a:off x="5733529" y="41530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EDDE4B-053A-4BEB-AEFC-E34721AA4D19}"/>
              </a:ext>
            </a:extLst>
          </p:cNvPr>
          <p:cNvSpPr txBox="1"/>
          <p:nvPr/>
        </p:nvSpPr>
        <p:spPr>
          <a:xfrm>
            <a:off x="6596043" y="4145365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2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1FAD6D-F597-4AA9-B53A-F0C9B2DB9BD9}"/>
              </a:ext>
            </a:extLst>
          </p:cNvPr>
          <p:cNvSpPr txBox="1"/>
          <p:nvPr/>
        </p:nvSpPr>
        <p:spPr>
          <a:xfrm>
            <a:off x="7864662" y="414544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7C73A4-AAAD-4770-9900-1FE22DBDA166}"/>
              </a:ext>
            </a:extLst>
          </p:cNvPr>
          <p:cNvSpPr txBox="1"/>
          <p:nvPr/>
        </p:nvSpPr>
        <p:spPr>
          <a:xfrm>
            <a:off x="8584721" y="4144097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262461921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Trapezoidal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4F338D-7EF5-4342-AB29-84BDA02AF67A}"/>
              </a:ext>
            </a:extLst>
          </p:cNvPr>
          <p:cNvCxnSpPr/>
          <p:nvPr/>
        </p:nvCxnSpPr>
        <p:spPr>
          <a:xfrm flipV="1">
            <a:off x="3742834" y="2464238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C46568-D02B-4348-81FA-2DA931133F89}"/>
              </a:ext>
            </a:extLst>
          </p:cNvPr>
          <p:cNvCxnSpPr/>
          <p:nvPr/>
        </p:nvCxnSpPr>
        <p:spPr>
          <a:xfrm>
            <a:off x="3485256" y="5310469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2D01D7-F056-4B71-9781-8537D7F5A8EB}"/>
              </a:ext>
            </a:extLst>
          </p:cNvPr>
          <p:cNvSpPr txBox="1"/>
          <p:nvPr/>
        </p:nvSpPr>
        <p:spPr>
          <a:xfrm>
            <a:off x="7729315" y="5125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D412-9A5A-436F-AA76-CF458E699986}"/>
              </a:ext>
            </a:extLst>
          </p:cNvPr>
          <p:cNvSpPr txBox="1"/>
          <p:nvPr/>
        </p:nvSpPr>
        <p:spPr>
          <a:xfrm>
            <a:off x="3474170" y="20416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FE7D00-910F-4249-9BBA-B1B950C45FB5}"/>
              </a:ext>
            </a:extLst>
          </p:cNvPr>
          <p:cNvSpPr txBox="1"/>
          <p:nvPr/>
        </p:nvSpPr>
        <p:spPr>
          <a:xfrm>
            <a:off x="4650992" y="539626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99ED4-168D-44FF-83D1-3483DEA3A7BD}"/>
              </a:ext>
            </a:extLst>
          </p:cNvPr>
          <p:cNvSpPr txBox="1"/>
          <p:nvPr/>
        </p:nvSpPr>
        <p:spPr>
          <a:xfrm>
            <a:off x="6365785" y="54134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4DC9FEC3-2ECE-4481-B73E-B5A9A3D183EF}"/>
              </a:ext>
            </a:extLst>
          </p:cNvPr>
          <p:cNvSpPr/>
          <p:nvPr/>
        </p:nvSpPr>
        <p:spPr>
          <a:xfrm>
            <a:off x="4426465" y="3079298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9C0B08-F658-4601-8A75-6A7D304DFEDB}"/>
              </a:ext>
            </a:extLst>
          </p:cNvPr>
          <p:cNvCxnSpPr>
            <a:cxnSpLocks/>
          </p:cNvCxnSpPr>
          <p:nvPr/>
        </p:nvCxnSpPr>
        <p:spPr>
          <a:xfrm flipV="1">
            <a:off x="4821872" y="3729990"/>
            <a:ext cx="0" cy="157087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6BE88E-D914-4AED-8AE5-4353465753E9}"/>
              </a:ext>
            </a:extLst>
          </p:cNvPr>
          <p:cNvCxnSpPr/>
          <p:nvPr/>
        </p:nvCxnSpPr>
        <p:spPr>
          <a:xfrm flipV="1">
            <a:off x="6506514" y="3480384"/>
            <a:ext cx="0" cy="1800188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C6755B-AC8D-46A0-B2C5-267C16DFA740}"/>
              </a:ext>
            </a:extLst>
          </p:cNvPr>
          <p:cNvCxnSpPr>
            <a:cxnSpLocks/>
          </p:cNvCxnSpPr>
          <p:nvPr/>
        </p:nvCxnSpPr>
        <p:spPr>
          <a:xfrm flipH="1">
            <a:off x="4821872" y="3480384"/>
            <a:ext cx="1684642" cy="249606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663056-A706-4E6C-9777-FC94B1F37B54}"/>
              </a:ext>
            </a:extLst>
          </p:cNvPr>
          <p:cNvCxnSpPr/>
          <p:nvPr/>
        </p:nvCxnSpPr>
        <p:spPr>
          <a:xfrm>
            <a:off x="6506514" y="526516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AD3689-DA6F-4155-AF75-204305024C00}"/>
              </a:ext>
            </a:extLst>
          </p:cNvPr>
          <p:cNvCxnSpPr/>
          <p:nvPr/>
        </p:nvCxnSpPr>
        <p:spPr>
          <a:xfrm>
            <a:off x="4821872" y="525898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0070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Trapezoidal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4F338D-7EF5-4342-AB29-84BDA02AF67A}"/>
              </a:ext>
            </a:extLst>
          </p:cNvPr>
          <p:cNvCxnSpPr/>
          <p:nvPr/>
        </p:nvCxnSpPr>
        <p:spPr>
          <a:xfrm flipV="1">
            <a:off x="3742834" y="2464238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2D01D7-F056-4B71-9781-8537D7F5A8EB}"/>
              </a:ext>
            </a:extLst>
          </p:cNvPr>
          <p:cNvSpPr txBox="1"/>
          <p:nvPr/>
        </p:nvSpPr>
        <p:spPr>
          <a:xfrm>
            <a:off x="7729315" y="5125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D412-9A5A-436F-AA76-CF458E699986}"/>
              </a:ext>
            </a:extLst>
          </p:cNvPr>
          <p:cNvSpPr txBox="1"/>
          <p:nvPr/>
        </p:nvSpPr>
        <p:spPr>
          <a:xfrm>
            <a:off x="3474170" y="20416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FE7D00-910F-4249-9BBA-B1B950C45FB5}"/>
              </a:ext>
            </a:extLst>
          </p:cNvPr>
          <p:cNvSpPr txBox="1"/>
          <p:nvPr/>
        </p:nvSpPr>
        <p:spPr>
          <a:xfrm>
            <a:off x="4650992" y="539626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99ED4-168D-44FF-83D1-3483DEA3A7BD}"/>
              </a:ext>
            </a:extLst>
          </p:cNvPr>
          <p:cNvSpPr txBox="1"/>
          <p:nvPr/>
        </p:nvSpPr>
        <p:spPr>
          <a:xfrm>
            <a:off x="6365785" y="54134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4DC9FEC3-2ECE-4481-B73E-B5A9A3D183EF}"/>
              </a:ext>
            </a:extLst>
          </p:cNvPr>
          <p:cNvSpPr/>
          <p:nvPr/>
        </p:nvSpPr>
        <p:spPr>
          <a:xfrm>
            <a:off x="4426465" y="3079298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EA45F3-A8ED-44AF-8B02-C2CDF6460535}"/>
              </a:ext>
            </a:extLst>
          </p:cNvPr>
          <p:cNvCxnSpPr>
            <a:cxnSpLocks/>
          </p:cNvCxnSpPr>
          <p:nvPr/>
        </p:nvCxnSpPr>
        <p:spPr>
          <a:xfrm flipV="1">
            <a:off x="4824623" y="3726180"/>
            <a:ext cx="0" cy="1549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BB124D-89C3-499F-A881-FFBF8930C196}"/>
              </a:ext>
            </a:extLst>
          </p:cNvPr>
          <p:cNvCxnSpPr>
            <a:cxnSpLocks/>
          </p:cNvCxnSpPr>
          <p:nvPr/>
        </p:nvCxnSpPr>
        <p:spPr>
          <a:xfrm flipV="1">
            <a:off x="6509265" y="3429000"/>
            <a:ext cx="0" cy="1890276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3CC813-AE3A-4E80-8A71-9AD891AADC82}"/>
              </a:ext>
            </a:extLst>
          </p:cNvPr>
          <p:cNvCxnSpPr>
            <a:cxnSpLocks/>
          </p:cNvCxnSpPr>
          <p:nvPr/>
        </p:nvCxnSpPr>
        <p:spPr>
          <a:xfrm flipH="1" flipV="1">
            <a:off x="5636050" y="3429000"/>
            <a:ext cx="870465" cy="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45EC46-E9C4-4C80-A31E-D1A9DD122F4E}"/>
              </a:ext>
            </a:extLst>
          </p:cNvPr>
          <p:cNvCxnSpPr>
            <a:cxnSpLocks/>
          </p:cNvCxnSpPr>
          <p:nvPr/>
        </p:nvCxnSpPr>
        <p:spPr>
          <a:xfrm flipV="1">
            <a:off x="5636050" y="3429000"/>
            <a:ext cx="0" cy="189027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8214C8-1A52-49AA-B15F-E9644F1ACF34}"/>
              </a:ext>
            </a:extLst>
          </p:cNvPr>
          <p:cNvCxnSpPr>
            <a:cxnSpLocks/>
          </p:cNvCxnSpPr>
          <p:nvPr/>
        </p:nvCxnSpPr>
        <p:spPr>
          <a:xfrm flipH="1">
            <a:off x="4821872" y="3429000"/>
            <a:ext cx="814178" cy="29718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663056-A706-4E6C-9777-FC94B1F37B54}"/>
              </a:ext>
            </a:extLst>
          </p:cNvPr>
          <p:cNvCxnSpPr/>
          <p:nvPr/>
        </p:nvCxnSpPr>
        <p:spPr>
          <a:xfrm>
            <a:off x="6506514" y="526516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AD3689-DA6F-4155-AF75-204305024C00}"/>
              </a:ext>
            </a:extLst>
          </p:cNvPr>
          <p:cNvCxnSpPr/>
          <p:nvPr/>
        </p:nvCxnSpPr>
        <p:spPr>
          <a:xfrm>
            <a:off x="4821872" y="525898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C46568-D02B-4348-81FA-2DA931133F89}"/>
              </a:ext>
            </a:extLst>
          </p:cNvPr>
          <p:cNvCxnSpPr/>
          <p:nvPr/>
        </p:nvCxnSpPr>
        <p:spPr>
          <a:xfrm>
            <a:off x="3485256" y="5310469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52056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Trapezoidal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4F338D-7EF5-4342-AB29-84BDA02AF67A}"/>
              </a:ext>
            </a:extLst>
          </p:cNvPr>
          <p:cNvCxnSpPr/>
          <p:nvPr/>
        </p:nvCxnSpPr>
        <p:spPr>
          <a:xfrm flipV="1">
            <a:off x="3742834" y="2464238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2D01D7-F056-4B71-9781-8537D7F5A8EB}"/>
              </a:ext>
            </a:extLst>
          </p:cNvPr>
          <p:cNvSpPr txBox="1"/>
          <p:nvPr/>
        </p:nvSpPr>
        <p:spPr>
          <a:xfrm>
            <a:off x="7729315" y="5125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D412-9A5A-436F-AA76-CF458E699986}"/>
              </a:ext>
            </a:extLst>
          </p:cNvPr>
          <p:cNvSpPr txBox="1"/>
          <p:nvPr/>
        </p:nvSpPr>
        <p:spPr>
          <a:xfrm>
            <a:off x="3474170" y="20416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FE7D00-910F-4249-9BBA-B1B950C45FB5}"/>
              </a:ext>
            </a:extLst>
          </p:cNvPr>
          <p:cNvSpPr txBox="1"/>
          <p:nvPr/>
        </p:nvSpPr>
        <p:spPr>
          <a:xfrm>
            <a:off x="4650992" y="539626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99ED4-168D-44FF-83D1-3483DEA3A7BD}"/>
              </a:ext>
            </a:extLst>
          </p:cNvPr>
          <p:cNvSpPr txBox="1"/>
          <p:nvPr/>
        </p:nvSpPr>
        <p:spPr>
          <a:xfrm>
            <a:off x="6365785" y="54134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4DC9FEC3-2ECE-4481-B73E-B5A9A3D183EF}"/>
              </a:ext>
            </a:extLst>
          </p:cNvPr>
          <p:cNvSpPr/>
          <p:nvPr/>
        </p:nvSpPr>
        <p:spPr>
          <a:xfrm>
            <a:off x="4426465" y="3079298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919DCB-E570-46AD-8B83-2893094EC561}"/>
              </a:ext>
            </a:extLst>
          </p:cNvPr>
          <p:cNvCxnSpPr>
            <a:cxnSpLocks/>
          </p:cNvCxnSpPr>
          <p:nvPr/>
        </p:nvCxnSpPr>
        <p:spPr>
          <a:xfrm flipV="1">
            <a:off x="4817808" y="3733800"/>
            <a:ext cx="0" cy="152772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10034B-445E-47FF-8B9C-6751D24C932D}"/>
              </a:ext>
            </a:extLst>
          </p:cNvPr>
          <p:cNvCxnSpPr>
            <a:cxnSpLocks/>
          </p:cNvCxnSpPr>
          <p:nvPr/>
        </p:nvCxnSpPr>
        <p:spPr>
          <a:xfrm flipV="1">
            <a:off x="6502450" y="3429000"/>
            <a:ext cx="0" cy="183252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A3B7A1-A459-4820-9905-973A84DB0B50}"/>
              </a:ext>
            </a:extLst>
          </p:cNvPr>
          <p:cNvCxnSpPr>
            <a:cxnSpLocks/>
          </p:cNvCxnSpPr>
          <p:nvPr/>
        </p:nvCxnSpPr>
        <p:spPr>
          <a:xfrm flipH="1">
            <a:off x="5629235" y="3089910"/>
            <a:ext cx="399539" cy="33909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2B1B73-DEF4-426E-9A18-30B1EBFDBB6C}"/>
              </a:ext>
            </a:extLst>
          </p:cNvPr>
          <p:cNvCxnSpPr>
            <a:cxnSpLocks/>
          </p:cNvCxnSpPr>
          <p:nvPr/>
        </p:nvCxnSpPr>
        <p:spPr>
          <a:xfrm flipV="1">
            <a:off x="5629235" y="3429000"/>
            <a:ext cx="0" cy="1888019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D6A15E-32BD-437A-A72B-7D580C364795}"/>
              </a:ext>
            </a:extLst>
          </p:cNvPr>
          <p:cNvCxnSpPr>
            <a:cxnSpLocks/>
          </p:cNvCxnSpPr>
          <p:nvPr/>
        </p:nvCxnSpPr>
        <p:spPr>
          <a:xfrm flipH="1" flipV="1">
            <a:off x="4817811" y="3741058"/>
            <a:ext cx="403651" cy="30928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5BD24F-274D-4348-9EAC-70E7330700CD}"/>
              </a:ext>
            </a:extLst>
          </p:cNvPr>
          <p:cNvCxnSpPr/>
          <p:nvPr/>
        </p:nvCxnSpPr>
        <p:spPr>
          <a:xfrm flipV="1">
            <a:off x="5221462" y="4050339"/>
            <a:ext cx="0" cy="126668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8A8553-848C-4575-9138-3CC4C0872B7D}"/>
              </a:ext>
            </a:extLst>
          </p:cNvPr>
          <p:cNvCxnSpPr>
            <a:cxnSpLocks/>
          </p:cNvCxnSpPr>
          <p:nvPr/>
        </p:nvCxnSpPr>
        <p:spPr>
          <a:xfrm flipV="1">
            <a:off x="5221771" y="4050339"/>
            <a:ext cx="0" cy="1258659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2BB340-D8BB-4FA3-989C-9A7CD92371CB}"/>
              </a:ext>
            </a:extLst>
          </p:cNvPr>
          <p:cNvCxnSpPr>
            <a:cxnSpLocks/>
          </p:cNvCxnSpPr>
          <p:nvPr/>
        </p:nvCxnSpPr>
        <p:spPr>
          <a:xfrm flipH="1">
            <a:off x="5221605" y="3429000"/>
            <a:ext cx="407630" cy="621339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28027C-09BB-41EB-BE4B-C7A90B3947F3}"/>
              </a:ext>
            </a:extLst>
          </p:cNvPr>
          <p:cNvCxnSpPr/>
          <p:nvPr/>
        </p:nvCxnSpPr>
        <p:spPr>
          <a:xfrm flipV="1">
            <a:off x="5629235" y="4097815"/>
            <a:ext cx="0" cy="121118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99762B-2CFB-4894-8880-763FF7FBA2FF}"/>
              </a:ext>
            </a:extLst>
          </p:cNvPr>
          <p:cNvCxnSpPr>
            <a:cxnSpLocks/>
          </p:cNvCxnSpPr>
          <p:nvPr/>
        </p:nvCxnSpPr>
        <p:spPr>
          <a:xfrm flipV="1">
            <a:off x="6028774" y="3079298"/>
            <a:ext cx="0" cy="223577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3A522E-2C10-4D18-8BA4-90EADA4012AE}"/>
              </a:ext>
            </a:extLst>
          </p:cNvPr>
          <p:cNvCxnSpPr>
            <a:cxnSpLocks/>
          </p:cNvCxnSpPr>
          <p:nvPr/>
        </p:nvCxnSpPr>
        <p:spPr>
          <a:xfrm flipH="1" flipV="1">
            <a:off x="6026613" y="3091283"/>
            <a:ext cx="475837" cy="337717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C46568-D02B-4348-81FA-2DA931133F89}"/>
              </a:ext>
            </a:extLst>
          </p:cNvPr>
          <p:cNvCxnSpPr/>
          <p:nvPr/>
        </p:nvCxnSpPr>
        <p:spPr>
          <a:xfrm>
            <a:off x="3485256" y="5310469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663056-A706-4E6C-9777-FC94B1F37B54}"/>
              </a:ext>
            </a:extLst>
          </p:cNvPr>
          <p:cNvCxnSpPr/>
          <p:nvPr/>
        </p:nvCxnSpPr>
        <p:spPr>
          <a:xfrm>
            <a:off x="6506514" y="526516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AD3689-DA6F-4155-AF75-204305024C00}"/>
              </a:ext>
            </a:extLst>
          </p:cNvPr>
          <p:cNvCxnSpPr/>
          <p:nvPr/>
        </p:nvCxnSpPr>
        <p:spPr>
          <a:xfrm>
            <a:off x="4821872" y="525898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84981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Trapezoidal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4F338D-7EF5-4342-AB29-84BDA02AF67A}"/>
              </a:ext>
            </a:extLst>
          </p:cNvPr>
          <p:cNvCxnSpPr/>
          <p:nvPr/>
        </p:nvCxnSpPr>
        <p:spPr>
          <a:xfrm flipV="1">
            <a:off x="3742834" y="2464238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2D01D7-F056-4B71-9781-8537D7F5A8EB}"/>
              </a:ext>
            </a:extLst>
          </p:cNvPr>
          <p:cNvSpPr txBox="1"/>
          <p:nvPr/>
        </p:nvSpPr>
        <p:spPr>
          <a:xfrm>
            <a:off x="7729315" y="5125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D412-9A5A-436F-AA76-CF458E699986}"/>
              </a:ext>
            </a:extLst>
          </p:cNvPr>
          <p:cNvSpPr txBox="1"/>
          <p:nvPr/>
        </p:nvSpPr>
        <p:spPr>
          <a:xfrm>
            <a:off x="3474170" y="20416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FE7D00-910F-4249-9BBA-B1B950C45FB5}"/>
              </a:ext>
            </a:extLst>
          </p:cNvPr>
          <p:cNvSpPr txBox="1"/>
          <p:nvPr/>
        </p:nvSpPr>
        <p:spPr>
          <a:xfrm>
            <a:off x="4650992" y="539626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99ED4-168D-44FF-83D1-3483DEA3A7BD}"/>
              </a:ext>
            </a:extLst>
          </p:cNvPr>
          <p:cNvSpPr txBox="1"/>
          <p:nvPr/>
        </p:nvSpPr>
        <p:spPr>
          <a:xfrm>
            <a:off x="6365785" y="54134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4DC9FEC3-2ECE-4481-B73E-B5A9A3D183EF}"/>
              </a:ext>
            </a:extLst>
          </p:cNvPr>
          <p:cNvSpPr/>
          <p:nvPr/>
        </p:nvSpPr>
        <p:spPr>
          <a:xfrm>
            <a:off x="4426465" y="3079298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C46568-D02B-4348-81FA-2DA931133F89}"/>
              </a:ext>
            </a:extLst>
          </p:cNvPr>
          <p:cNvCxnSpPr/>
          <p:nvPr/>
        </p:nvCxnSpPr>
        <p:spPr>
          <a:xfrm>
            <a:off x="3485256" y="5310469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1BE33C4-B153-47C3-A5F7-89A491E51812}"/>
              </a:ext>
            </a:extLst>
          </p:cNvPr>
          <p:cNvCxnSpPr/>
          <p:nvPr/>
        </p:nvCxnSpPr>
        <p:spPr>
          <a:xfrm>
            <a:off x="4821872" y="5234852"/>
            <a:ext cx="0" cy="102973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4AFD09-1533-4425-89EC-6B8738D8AF7B}"/>
              </a:ext>
            </a:extLst>
          </p:cNvPr>
          <p:cNvCxnSpPr/>
          <p:nvPr/>
        </p:nvCxnSpPr>
        <p:spPr>
          <a:xfrm flipV="1">
            <a:off x="4821872" y="3673561"/>
            <a:ext cx="0" cy="157777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B082BF-DD89-4558-B513-E0865DEBF6FE}"/>
              </a:ext>
            </a:extLst>
          </p:cNvPr>
          <p:cNvCxnSpPr>
            <a:cxnSpLocks/>
          </p:cNvCxnSpPr>
          <p:nvPr/>
        </p:nvCxnSpPr>
        <p:spPr>
          <a:xfrm flipV="1">
            <a:off x="6506514" y="3451860"/>
            <a:ext cx="0" cy="183448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CD1825-0DC0-4FB5-8991-9493B8FCD56D}"/>
              </a:ext>
            </a:extLst>
          </p:cNvPr>
          <p:cNvCxnSpPr>
            <a:cxnSpLocks/>
          </p:cNvCxnSpPr>
          <p:nvPr/>
        </p:nvCxnSpPr>
        <p:spPr>
          <a:xfrm flipH="1" flipV="1">
            <a:off x="4821872" y="3673561"/>
            <a:ext cx="259491" cy="140046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D3AF5BA-C066-49E8-8A43-8F5A4212ADE8}"/>
              </a:ext>
            </a:extLst>
          </p:cNvPr>
          <p:cNvCxnSpPr>
            <a:cxnSpLocks/>
          </p:cNvCxnSpPr>
          <p:nvPr/>
        </p:nvCxnSpPr>
        <p:spPr>
          <a:xfrm flipV="1">
            <a:off x="5081364" y="3805369"/>
            <a:ext cx="0" cy="148498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CDF23F-D36F-4D51-AE66-986B8F645A6A}"/>
              </a:ext>
            </a:extLst>
          </p:cNvPr>
          <p:cNvCxnSpPr/>
          <p:nvPr/>
        </p:nvCxnSpPr>
        <p:spPr>
          <a:xfrm flipV="1">
            <a:off x="5081363" y="4056621"/>
            <a:ext cx="0" cy="1229718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454F7A-B440-49A5-AD9E-6BEE1306B054}"/>
              </a:ext>
            </a:extLst>
          </p:cNvPr>
          <p:cNvCxnSpPr>
            <a:cxnSpLocks/>
          </p:cNvCxnSpPr>
          <p:nvPr/>
        </p:nvCxnSpPr>
        <p:spPr>
          <a:xfrm flipH="1" flipV="1">
            <a:off x="5081363" y="3813607"/>
            <a:ext cx="260171" cy="198306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A2A419-B500-4647-B6C7-D066B76287ED}"/>
              </a:ext>
            </a:extLst>
          </p:cNvPr>
          <p:cNvCxnSpPr/>
          <p:nvPr/>
        </p:nvCxnSpPr>
        <p:spPr>
          <a:xfrm flipV="1">
            <a:off x="5349093" y="4196667"/>
            <a:ext cx="0" cy="108967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BA5B2A-8CDE-484B-9295-B7C1DD6C46A4}"/>
              </a:ext>
            </a:extLst>
          </p:cNvPr>
          <p:cNvCxnSpPr>
            <a:cxnSpLocks/>
          </p:cNvCxnSpPr>
          <p:nvPr/>
        </p:nvCxnSpPr>
        <p:spPr>
          <a:xfrm flipV="1">
            <a:off x="5348133" y="4013835"/>
            <a:ext cx="0" cy="1272504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384CB0-48FD-4A6B-8C19-40FBE14F42D3}"/>
              </a:ext>
            </a:extLst>
          </p:cNvPr>
          <p:cNvCxnSpPr>
            <a:cxnSpLocks/>
          </p:cNvCxnSpPr>
          <p:nvPr/>
        </p:nvCxnSpPr>
        <p:spPr>
          <a:xfrm flipH="1">
            <a:off x="5345344" y="3490373"/>
            <a:ext cx="267361" cy="53106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38502E-6F18-4898-9200-49546BBCF112}"/>
              </a:ext>
            </a:extLst>
          </p:cNvPr>
          <p:cNvCxnSpPr/>
          <p:nvPr/>
        </p:nvCxnSpPr>
        <p:spPr>
          <a:xfrm flipV="1">
            <a:off x="5612705" y="3813607"/>
            <a:ext cx="0" cy="147273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677412-0DE1-437D-8C22-4412CE9B381B}"/>
              </a:ext>
            </a:extLst>
          </p:cNvPr>
          <p:cNvCxnSpPr>
            <a:cxnSpLocks/>
          </p:cNvCxnSpPr>
          <p:nvPr/>
        </p:nvCxnSpPr>
        <p:spPr>
          <a:xfrm flipV="1">
            <a:off x="5616824" y="3469005"/>
            <a:ext cx="0" cy="1599138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659A549-E014-4555-9724-C0059C8C5519}"/>
              </a:ext>
            </a:extLst>
          </p:cNvPr>
          <p:cNvCxnSpPr>
            <a:cxnSpLocks/>
          </p:cNvCxnSpPr>
          <p:nvPr/>
        </p:nvCxnSpPr>
        <p:spPr>
          <a:xfrm flipH="1">
            <a:off x="5612705" y="3118485"/>
            <a:ext cx="262649" cy="371888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BE8E5C4-F4AD-4C1D-AA78-4633F2FE3084}"/>
              </a:ext>
            </a:extLst>
          </p:cNvPr>
          <p:cNvCxnSpPr/>
          <p:nvPr/>
        </p:nvCxnSpPr>
        <p:spPr>
          <a:xfrm flipV="1">
            <a:off x="5876316" y="3490373"/>
            <a:ext cx="0" cy="1795966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C480F9E-942D-4E96-917D-1DFA948516F0}"/>
              </a:ext>
            </a:extLst>
          </p:cNvPr>
          <p:cNvCxnSpPr>
            <a:cxnSpLocks/>
          </p:cNvCxnSpPr>
          <p:nvPr/>
        </p:nvCxnSpPr>
        <p:spPr>
          <a:xfrm flipV="1">
            <a:off x="5875354" y="3105150"/>
            <a:ext cx="0" cy="1590128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4871389-E966-411D-BC70-A73F94F34FDF}"/>
              </a:ext>
            </a:extLst>
          </p:cNvPr>
          <p:cNvCxnSpPr>
            <a:cxnSpLocks/>
          </p:cNvCxnSpPr>
          <p:nvPr/>
        </p:nvCxnSpPr>
        <p:spPr>
          <a:xfrm flipH="1" flipV="1">
            <a:off x="5875354" y="3118485"/>
            <a:ext cx="264572" cy="2286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AA0EA05-2998-4250-9B46-D2A16E0E118E}"/>
              </a:ext>
            </a:extLst>
          </p:cNvPr>
          <p:cNvCxnSpPr>
            <a:cxnSpLocks/>
          </p:cNvCxnSpPr>
          <p:nvPr/>
        </p:nvCxnSpPr>
        <p:spPr>
          <a:xfrm flipV="1">
            <a:off x="6139926" y="3141345"/>
            <a:ext cx="0" cy="214499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D49304-9F48-4959-8F77-6656225ADD8E}"/>
              </a:ext>
            </a:extLst>
          </p:cNvPr>
          <p:cNvCxnSpPr>
            <a:cxnSpLocks/>
          </p:cNvCxnSpPr>
          <p:nvPr/>
        </p:nvCxnSpPr>
        <p:spPr>
          <a:xfrm flipH="1" flipV="1">
            <a:off x="6139926" y="3141345"/>
            <a:ext cx="366588" cy="31051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663056-A706-4E6C-9777-FC94B1F37B54}"/>
              </a:ext>
            </a:extLst>
          </p:cNvPr>
          <p:cNvCxnSpPr/>
          <p:nvPr/>
        </p:nvCxnSpPr>
        <p:spPr>
          <a:xfrm>
            <a:off x="6506514" y="526516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AD3689-DA6F-4155-AF75-204305024C00}"/>
              </a:ext>
            </a:extLst>
          </p:cNvPr>
          <p:cNvCxnSpPr/>
          <p:nvPr/>
        </p:nvCxnSpPr>
        <p:spPr>
          <a:xfrm>
            <a:off x="4821872" y="525898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76976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Trapezoidal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4F338D-7EF5-4342-AB29-84BDA02AF67A}"/>
              </a:ext>
            </a:extLst>
          </p:cNvPr>
          <p:cNvCxnSpPr/>
          <p:nvPr/>
        </p:nvCxnSpPr>
        <p:spPr>
          <a:xfrm flipV="1">
            <a:off x="3742834" y="2464238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2D01D7-F056-4B71-9781-8537D7F5A8EB}"/>
              </a:ext>
            </a:extLst>
          </p:cNvPr>
          <p:cNvSpPr txBox="1"/>
          <p:nvPr/>
        </p:nvSpPr>
        <p:spPr>
          <a:xfrm>
            <a:off x="7729315" y="5125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D412-9A5A-436F-AA76-CF458E699986}"/>
              </a:ext>
            </a:extLst>
          </p:cNvPr>
          <p:cNvSpPr txBox="1"/>
          <p:nvPr/>
        </p:nvSpPr>
        <p:spPr>
          <a:xfrm>
            <a:off x="3474170" y="20416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FE7D00-910F-4249-9BBA-B1B950C45FB5}"/>
              </a:ext>
            </a:extLst>
          </p:cNvPr>
          <p:cNvSpPr txBox="1"/>
          <p:nvPr/>
        </p:nvSpPr>
        <p:spPr>
          <a:xfrm>
            <a:off x="4650992" y="539626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99ED4-168D-44FF-83D1-3483DEA3A7BD}"/>
              </a:ext>
            </a:extLst>
          </p:cNvPr>
          <p:cNvSpPr txBox="1"/>
          <p:nvPr/>
        </p:nvSpPr>
        <p:spPr>
          <a:xfrm>
            <a:off x="6365785" y="54134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4DC9FEC3-2ECE-4481-B73E-B5A9A3D183EF}"/>
              </a:ext>
            </a:extLst>
          </p:cNvPr>
          <p:cNvSpPr/>
          <p:nvPr/>
        </p:nvSpPr>
        <p:spPr>
          <a:xfrm>
            <a:off x="4426465" y="3079298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033226-DD71-4E07-AB1B-0490134527B6}"/>
              </a:ext>
            </a:extLst>
          </p:cNvPr>
          <p:cNvCxnSpPr>
            <a:cxnSpLocks/>
          </p:cNvCxnSpPr>
          <p:nvPr/>
        </p:nvCxnSpPr>
        <p:spPr>
          <a:xfrm flipV="1">
            <a:off x="4826540" y="3707169"/>
            <a:ext cx="0" cy="16167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F5E2622-8E49-4106-947E-DED86FEBF704}"/>
              </a:ext>
            </a:extLst>
          </p:cNvPr>
          <p:cNvCxnSpPr/>
          <p:nvPr/>
        </p:nvCxnSpPr>
        <p:spPr>
          <a:xfrm flipV="1">
            <a:off x="4945986" y="3656411"/>
            <a:ext cx="0" cy="16167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F76DDF-68F4-4752-AA08-82330D8951ED}"/>
              </a:ext>
            </a:extLst>
          </p:cNvPr>
          <p:cNvCxnSpPr/>
          <p:nvPr/>
        </p:nvCxnSpPr>
        <p:spPr>
          <a:xfrm flipV="1">
            <a:off x="4945988" y="3850001"/>
            <a:ext cx="0" cy="145615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21DF89-0F96-4509-B670-96DABEFA35BA}"/>
              </a:ext>
            </a:extLst>
          </p:cNvPr>
          <p:cNvCxnSpPr>
            <a:cxnSpLocks/>
          </p:cNvCxnSpPr>
          <p:nvPr/>
        </p:nvCxnSpPr>
        <p:spPr>
          <a:xfrm flipH="1" flipV="1">
            <a:off x="4951359" y="3659544"/>
            <a:ext cx="121632" cy="14378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0206B6-D5D6-4A36-8910-2D80C8500E12}"/>
              </a:ext>
            </a:extLst>
          </p:cNvPr>
          <p:cNvCxnSpPr>
            <a:cxnSpLocks/>
          </p:cNvCxnSpPr>
          <p:nvPr/>
        </p:nvCxnSpPr>
        <p:spPr>
          <a:xfrm flipV="1">
            <a:off x="5065434" y="3787140"/>
            <a:ext cx="0" cy="151901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FEA462-8D02-4A72-B99F-69CD8471A774}"/>
              </a:ext>
            </a:extLst>
          </p:cNvPr>
          <p:cNvCxnSpPr/>
          <p:nvPr/>
        </p:nvCxnSpPr>
        <p:spPr>
          <a:xfrm flipV="1">
            <a:off x="5065436" y="4010639"/>
            <a:ext cx="0" cy="127902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2AB52F8-9F8B-468F-BCB3-B401E45F9184}"/>
              </a:ext>
            </a:extLst>
          </p:cNvPr>
          <p:cNvCxnSpPr>
            <a:cxnSpLocks/>
          </p:cNvCxnSpPr>
          <p:nvPr/>
        </p:nvCxnSpPr>
        <p:spPr>
          <a:xfrm flipH="1" flipV="1">
            <a:off x="5072992" y="3803327"/>
            <a:ext cx="114074" cy="18194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3C9A701-CB93-4AA0-A717-21195067DB39}"/>
              </a:ext>
            </a:extLst>
          </p:cNvPr>
          <p:cNvCxnSpPr>
            <a:cxnSpLocks/>
          </p:cNvCxnSpPr>
          <p:nvPr/>
        </p:nvCxnSpPr>
        <p:spPr>
          <a:xfrm flipV="1">
            <a:off x="5184882" y="3977640"/>
            <a:ext cx="0" cy="132851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0056DC4-80E5-4D4A-92E6-FAD01389FB9C}"/>
              </a:ext>
            </a:extLst>
          </p:cNvPr>
          <p:cNvCxnSpPr/>
          <p:nvPr/>
        </p:nvCxnSpPr>
        <p:spPr>
          <a:xfrm flipV="1">
            <a:off x="5184884" y="4072421"/>
            <a:ext cx="0" cy="123373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8FC2F64-E819-48F1-BE7B-123BBC2D03A1}"/>
              </a:ext>
            </a:extLst>
          </p:cNvPr>
          <p:cNvCxnSpPr>
            <a:cxnSpLocks/>
          </p:cNvCxnSpPr>
          <p:nvPr/>
        </p:nvCxnSpPr>
        <p:spPr>
          <a:xfrm flipH="1" flipV="1">
            <a:off x="5184882" y="3985270"/>
            <a:ext cx="119448" cy="8715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68CF828-9740-473D-B275-ACAF43BFC1A1}"/>
              </a:ext>
            </a:extLst>
          </p:cNvPr>
          <p:cNvCxnSpPr/>
          <p:nvPr/>
        </p:nvCxnSpPr>
        <p:spPr>
          <a:xfrm flipV="1">
            <a:off x="5304330" y="4072421"/>
            <a:ext cx="0" cy="123373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65F465-BB78-4B5D-91F7-9D5684E81805}"/>
              </a:ext>
            </a:extLst>
          </p:cNvPr>
          <p:cNvCxnSpPr/>
          <p:nvPr/>
        </p:nvCxnSpPr>
        <p:spPr>
          <a:xfrm flipV="1">
            <a:off x="5304332" y="4060061"/>
            <a:ext cx="0" cy="122960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9530B0-6AEC-4776-BF32-D7A1302A9819}"/>
              </a:ext>
            </a:extLst>
          </p:cNvPr>
          <p:cNvCxnSpPr>
            <a:cxnSpLocks/>
          </p:cNvCxnSpPr>
          <p:nvPr/>
        </p:nvCxnSpPr>
        <p:spPr>
          <a:xfrm flipH="1">
            <a:off x="5307330" y="3926926"/>
            <a:ext cx="112855" cy="15219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F606BB8-4771-4B32-AD06-BEC686C90F76}"/>
              </a:ext>
            </a:extLst>
          </p:cNvPr>
          <p:cNvCxnSpPr/>
          <p:nvPr/>
        </p:nvCxnSpPr>
        <p:spPr>
          <a:xfrm flipV="1">
            <a:off x="5423778" y="4060061"/>
            <a:ext cx="0" cy="122960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3CA516-1D27-4C26-A539-1FAE9B1757C4}"/>
              </a:ext>
            </a:extLst>
          </p:cNvPr>
          <p:cNvCxnSpPr>
            <a:cxnSpLocks/>
          </p:cNvCxnSpPr>
          <p:nvPr/>
        </p:nvCxnSpPr>
        <p:spPr>
          <a:xfrm flipV="1">
            <a:off x="5423780" y="3915897"/>
            <a:ext cx="0" cy="139025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371C1E-54E7-44E2-9D25-70F5AA6AA244}"/>
              </a:ext>
            </a:extLst>
          </p:cNvPr>
          <p:cNvCxnSpPr>
            <a:cxnSpLocks/>
          </p:cNvCxnSpPr>
          <p:nvPr/>
        </p:nvCxnSpPr>
        <p:spPr>
          <a:xfrm flipH="1">
            <a:off x="5420186" y="3628090"/>
            <a:ext cx="123035" cy="29883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51FDFB7-6844-4882-A1F9-F34CA9C4FF31}"/>
              </a:ext>
            </a:extLst>
          </p:cNvPr>
          <p:cNvCxnSpPr/>
          <p:nvPr/>
        </p:nvCxnSpPr>
        <p:spPr>
          <a:xfrm flipV="1">
            <a:off x="5543226" y="3915897"/>
            <a:ext cx="0" cy="139025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3E207F2-A1D3-4E46-91A3-F25B6293E5CD}"/>
              </a:ext>
            </a:extLst>
          </p:cNvPr>
          <p:cNvCxnSpPr>
            <a:cxnSpLocks/>
          </p:cNvCxnSpPr>
          <p:nvPr/>
        </p:nvCxnSpPr>
        <p:spPr>
          <a:xfrm flipV="1">
            <a:off x="5543228" y="3619500"/>
            <a:ext cx="0" cy="145427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2153BA-6F55-4E9B-A672-5080652AF3A8}"/>
              </a:ext>
            </a:extLst>
          </p:cNvPr>
          <p:cNvCxnSpPr>
            <a:cxnSpLocks/>
          </p:cNvCxnSpPr>
          <p:nvPr/>
        </p:nvCxnSpPr>
        <p:spPr>
          <a:xfrm flipH="1">
            <a:off x="5543222" y="3373974"/>
            <a:ext cx="119439" cy="25411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B8D48D-CBEA-4D49-8881-758DB33395FB}"/>
              </a:ext>
            </a:extLst>
          </p:cNvPr>
          <p:cNvCxnSpPr>
            <a:cxnSpLocks/>
          </p:cNvCxnSpPr>
          <p:nvPr/>
        </p:nvCxnSpPr>
        <p:spPr>
          <a:xfrm flipV="1">
            <a:off x="5662674" y="3672879"/>
            <a:ext cx="0" cy="163327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A7447A5-0A1F-4E1C-892E-01D917639021}"/>
              </a:ext>
            </a:extLst>
          </p:cNvPr>
          <p:cNvCxnSpPr>
            <a:cxnSpLocks/>
          </p:cNvCxnSpPr>
          <p:nvPr/>
        </p:nvCxnSpPr>
        <p:spPr>
          <a:xfrm flipV="1">
            <a:off x="5662676" y="3351593"/>
            <a:ext cx="0" cy="1493147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F4ED3EF-761B-42B6-B77D-234E8287A83B}"/>
              </a:ext>
            </a:extLst>
          </p:cNvPr>
          <p:cNvCxnSpPr>
            <a:cxnSpLocks/>
          </p:cNvCxnSpPr>
          <p:nvPr/>
        </p:nvCxnSpPr>
        <p:spPr>
          <a:xfrm flipH="1">
            <a:off x="5662662" y="3173691"/>
            <a:ext cx="115867" cy="19531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AF8F957-3C3D-47FD-8FD3-D79221B561FF}"/>
              </a:ext>
            </a:extLst>
          </p:cNvPr>
          <p:cNvCxnSpPr/>
          <p:nvPr/>
        </p:nvCxnSpPr>
        <p:spPr>
          <a:xfrm flipV="1">
            <a:off x="5782122" y="3380434"/>
            <a:ext cx="0" cy="1925717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FFBAD2-A966-4089-B850-93E62F9AF40C}"/>
              </a:ext>
            </a:extLst>
          </p:cNvPr>
          <p:cNvCxnSpPr>
            <a:cxnSpLocks/>
          </p:cNvCxnSpPr>
          <p:nvPr/>
        </p:nvCxnSpPr>
        <p:spPr>
          <a:xfrm flipV="1">
            <a:off x="5782124" y="3178542"/>
            <a:ext cx="0" cy="152579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8E6A26A-3A87-4672-9FA7-709662E6E31D}"/>
              </a:ext>
            </a:extLst>
          </p:cNvPr>
          <p:cNvCxnSpPr>
            <a:cxnSpLocks/>
          </p:cNvCxnSpPr>
          <p:nvPr/>
        </p:nvCxnSpPr>
        <p:spPr>
          <a:xfrm flipH="1">
            <a:off x="5764934" y="3083142"/>
            <a:ext cx="146635" cy="11633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B832CB4-37CC-47DE-9590-35BA8B5D2048}"/>
              </a:ext>
            </a:extLst>
          </p:cNvPr>
          <p:cNvCxnSpPr/>
          <p:nvPr/>
        </p:nvCxnSpPr>
        <p:spPr>
          <a:xfrm flipV="1">
            <a:off x="5901570" y="3203318"/>
            <a:ext cx="0" cy="210283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8877ABC-C2BA-42F8-A7DA-0D0A767F1955}"/>
              </a:ext>
            </a:extLst>
          </p:cNvPr>
          <p:cNvCxnSpPr/>
          <p:nvPr/>
        </p:nvCxnSpPr>
        <p:spPr>
          <a:xfrm flipV="1">
            <a:off x="5901572" y="3075420"/>
            <a:ext cx="0" cy="157777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3A048E-4CAD-41BC-9FDF-2A478BCA7020}"/>
              </a:ext>
            </a:extLst>
          </p:cNvPr>
          <p:cNvCxnSpPr/>
          <p:nvPr/>
        </p:nvCxnSpPr>
        <p:spPr>
          <a:xfrm flipH="1">
            <a:off x="5905388" y="3079230"/>
            <a:ext cx="1194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283F792-2F28-468F-B34F-6843074CCF9A}"/>
              </a:ext>
            </a:extLst>
          </p:cNvPr>
          <p:cNvCxnSpPr/>
          <p:nvPr/>
        </p:nvCxnSpPr>
        <p:spPr>
          <a:xfrm flipV="1">
            <a:off x="6022923" y="3081135"/>
            <a:ext cx="0" cy="16167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04C0756-9F46-46D5-A120-3BB5EC4AD304}"/>
              </a:ext>
            </a:extLst>
          </p:cNvPr>
          <p:cNvCxnSpPr/>
          <p:nvPr/>
        </p:nvCxnSpPr>
        <p:spPr>
          <a:xfrm flipV="1">
            <a:off x="6021020" y="3178601"/>
            <a:ext cx="0" cy="212755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67EE37A-BD1B-48A8-8BB5-825A2238535B}"/>
              </a:ext>
            </a:extLst>
          </p:cNvPr>
          <p:cNvCxnSpPr>
            <a:cxnSpLocks/>
          </p:cNvCxnSpPr>
          <p:nvPr/>
        </p:nvCxnSpPr>
        <p:spPr>
          <a:xfrm flipH="1" flipV="1">
            <a:off x="6029104" y="3085002"/>
            <a:ext cx="116410" cy="5012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B0662FC-DA71-40B0-80B9-C4CFAFE316CA}"/>
              </a:ext>
            </a:extLst>
          </p:cNvPr>
          <p:cNvCxnSpPr/>
          <p:nvPr/>
        </p:nvCxnSpPr>
        <p:spPr>
          <a:xfrm flipV="1">
            <a:off x="6140466" y="3118532"/>
            <a:ext cx="0" cy="161678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8DA95E5-036A-429A-A5A6-F1542673FBEB}"/>
              </a:ext>
            </a:extLst>
          </p:cNvPr>
          <p:cNvCxnSpPr/>
          <p:nvPr/>
        </p:nvCxnSpPr>
        <p:spPr>
          <a:xfrm flipV="1">
            <a:off x="6140468" y="3248621"/>
            <a:ext cx="0" cy="205753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856F7CD-4C5F-4F65-87CC-B8FF9E6F45B1}"/>
              </a:ext>
            </a:extLst>
          </p:cNvPr>
          <p:cNvCxnSpPr>
            <a:cxnSpLocks/>
          </p:cNvCxnSpPr>
          <p:nvPr/>
        </p:nvCxnSpPr>
        <p:spPr>
          <a:xfrm flipH="1" flipV="1">
            <a:off x="6140466" y="3135593"/>
            <a:ext cx="117543" cy="8538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0FE6B3-7162-4348-8976-DD91655569EF}"/>
              </a:ext>
            </a:extLst>
          </p:cNvPr>
          <p:cNvCxnSpPr>
            <a:cxnSpLocks/>
          </p:cNvCxnSpPr>
          <p:nvPr/>
        </p:nvCxnSpPr>
        <p:spPr>
          <a:xfrm flipV="1">
            <a:off x="6259914" y="3219450"/>
            <a:ext cx="0" cy="157588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2DED8EF-90C1-4B01-9750-42249259A1DE}"/>
              </a:ext>
            </a:extLst>
          </p:cNvPr>
          <p:cNvCxnSpPr/>
          <p:nvPr/>
        </p:nvCxnSpPr>
        <p:spPr>
          <a:xfrm flipV="1">
            <a:off x="6259916" y="3351593"/>
            <a:ext cx="0" cy="195455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2E56E6B-F895-4042-8B0D-5ACB9825AE5D}"/>
              </a:ext>
            </a:extLst>
          </p:cNvPr>
          <p:cNvCxnSpPr>
            <a:cxnSpLocks/>
          </p:cNvCxnSpPr>
          <p:nvPr/>
        </p:nvCxnSpPr>
        <p:spPr>
          <a:xfrm flipH="1" flipV="1">
            <a:off x="6258010" y="3219450"/>
            <a:ext cx="118602" cy="10739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98B214E-DDBB-4B26-A73F-41DBBA5D8C99}"/>
              </a:ext>
            </a:extLst>
          </p:cNvPr>
          <p:cNvCxnSpPr>
            <a:cxnSpLocks/>
          </p:cNvCxnSpPr>
          <p:nvPr/>
        </p:nvCxnSpPr>
        <p:spPr>
          <a:xfrm flipV="1">
            <a:off x="6379362" y="3326841"/>
            <a:ext cx="0" cy="156812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FFA528-D34F-4B74-9972-A21D5BE01A03}"/>
              </a:ext>
            </a:extLst>
          </p:cNvPr>
          <p:cNvCxnSpPr/>
          <p:nvPr/>
        </p:nvCxnSpPr>
        <p:spPr>
          <a:xfrm flipV="1">
            <a:off x="6379364" y="3462803"/>
            <a:ext cx="0" cy="184334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81FD6ED-563E-4F44-926E-B537A911076D}"/>
              </a:ext>
            </a:extLst>
          </p:cNvPr>
          <p:cNvCxnSpPr>
            <a:cxnSpLocks/>
          </p:cNvCxnSpPr>
          <p:nvPr/>
        </p:nvCxnSpPr>
        <p:spPr>
          <a:xfrm flipH="1" flipV="1">
            <a:off x="6376612" y="3326842"/>
            <a:ext cx="123996" cy="11383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8B59423-4E8C-49D7-94D9-1F976F6568E5}"/>
              </a:ext>
            </a:extLst>
          </p:cNvPr>
          <p:cNvCxnSpPr>
            <a:cxnSpLocks/>
          </p:cNvCxnSpPr>
          <p:nvPr/>
        </p:nvCxnSpPr>
        <p:spPr>
          <a:xfrm flipV="1">
            <a:off x="6498810" y="3429000"/>
            <a:ext cx="0" cy="157050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02187B4-A539-4B55-9666-010955350AE9}"/>
              </a:ext>
            </a:extLst>
          </p:cNvPr>
          <p:cNvCxnSpPr>
            <a:cxnSpLocks/>
          </p:cNvCxnSpPr>
          <p:nvPr/>
        </p:nvCxnSpPr>
        <p:spPr>
          <a:xfrm flipV="1">
            <a:off x="6498812" y="3574013"/>
            <a:ext cx="0" cy="173213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C46568-D02B-4348-81FA-2DA931133F89}"/>
              </a:ext>
            </a:extLst>
          </p:cNvPr>
          <p:cNvCxnSpPr/>
          <p:nvPr/>
        </p:nvCxnSpPr>
        <p:spPr>
          <a:xfrm>
            <a:off x="3485256" y="5310469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663056-A706-4E6C-9777-FC94B1F37B54}"/>
              </a:ext>
            </a:extLst>
          </p:cNvPr>
          <p:cNvCxnSpPr/>
          <p:nvPr/>
        </p:nvCxnSpPr>
        <p:spPr>
          <a:xfrm>
            <a:off x="6506514" y="526516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AD3689-DA6F-4155-AF75-204305024C00}"/>
              </a:ext>
            </a:extLst>
          </p:cNvPr>
          <p:cNvCxnSpPr/>
          <p:nvPr/>
        </p:nvCxnSpPr>
        <p:spPr>
          <a:xfrm>
            <a:off x="4821872" y="525898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9669E3E-F498-4F34-84A0-042DEA939505}"/>
              </a:ext>
            </a:extLst>
          </p:cNvPr>
          <p:cNvCxnSpPr>
            <a:cxnSpLocks/>
          </p:cNvCxnSpPr>
          <p:nvPr/>
        </p:nvCxnSpPr>
        <p:spPr>
          <a:xfrm flipH="1">
            <a:off x="4824347" y="3663354"/>
            <a:ext cx="121033" cy="4953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38985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Simpson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’s Method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65356890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Simpson’s Method</a:t>
            </a:r>
            <a:endParaRPr lang="en-GB" b="1" dirty="0">
              <a:solidFill>
                <a:srgbClr val="FF9999"/>
              </a:solidFill>
            </a:endParaRP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1054B927-AE40-4019-BE58-E70232AFD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method for numerical integration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numerical approximation of definite integrals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essentially it is a quadratic interpolation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error of the algorithm is proportional to the 4th derivative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yields better results than trapezoidal rule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here we have a start point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end point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an additional middle point 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(a+b)/2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25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Matrix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07A26B-95FC-49CA-99B9-AA1E9935BD28}"/>
              </a:ext>
            </a:extLst>
          </p:cNvPr>
          <p:cNvCxnSpPr/>
          <p:nvPr/>
        </p:nvCxnSpPr>
        <p:spPr>
          <a:xfrm>
            <a:off x="3760091" y="2185751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89CAD-123A-4720-A30C-9D7C48EADBA1}"/>
              </a:ext>
            </a:extLst>
          </p:cNvPr>
          <p:cNvCxnSpPr/>
          <p:nvPr/>
        </p:nvCxnSpPr>
        <p:spPr>
          <a:xfrm>
            <a:off x="4810416" y="219398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85B33-15D1-4A52-9F61-1F196DC47D43}"/>
              </a:ext>
            </a:extLst>
          </p:cNvPr>
          <p:cNvCxnSpPr/>
          <p:nvPr/>
        </p:nvCxnSpPr>
        <p:spPr>
          <a:xfrm>
            <a:off x="3760091" y="218575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4E8F3B-D2A4-4227-9141-DF98A4131975}"/>
              </a:ext>
            </a:extLst>
          </p:cNvPr>
          <p:cNvCxnSpPr/>
          <p:nvPr/>
        </p:nvCxnSpPr>
        <p:spPr>
          <a:xfrm>
            <a:off x="3755011" y="334124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10CA1F-A258-4CEB-9FC3-0245ED54C789}"/>
              </a:ext>
            </a:extLst>
          </p:cNvPr>
          <p:cNvCxnSpPr/>
          <p:nvPr/>
        </p:nvCxnSpPr>
        <p:spPr>
          <a:xfrm>
            <a:off x="4612708" y="218163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61A773-80D2-4C09-8334-0578B97BD1F6}"/>
              </a:ext>
            </a:extLst>
          </p:cNvPr>
          <p:cNvCxnSpPr/>
          <p:nvPr/>
        </p:nvCxnSpPr>
        <p:spPr>
          <a:xfrm>
            <a:off x="4612708" y="334728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0650EC-261D-4A62-93FD-EC43269505F9}"/>
              </a:ext>
            </a:extLst>
          </p:cNvPr>
          <p:cNvSpPr txBox="1"/>
          <p:nvPr/>
        </p:nvSpPr>
        <p:spPr>
          <a:xfrm>
            <a:off x="3922922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7B00C-8471-425F-9C35-A87D7B5F58D9}"/>
              </a:ext>
            </a:extLst>
          </p:cNvPr>
          <p:cNvSpPr txBox="1"/>
          <p:nvPr/>
        </p:nvSpPr>
        <p:spPr>
          <a:xfrm>
            <a:off x="4366669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822D4B-DDB1-4C3F-B43C-B874E97344C6}"/>
              </a:ext>
            </a:extLst>
          </p:cNvPr>
          <p:cNvSpPr txBox="1"/>
          <p:nvPr/>
        </p:nvSpPr>
        <p:spPr>
          <a:xfrm>
            <a:off x="3922922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C9615-B8CA-4F8A-9B72-03F45642BB6A}"/>
              </a:ext>
            </a:extLst>
          </p:cNvPr>
          <p:cNvSpPr txBox="1"/>
          <p:nvPr/>
        </p:nvSpPr>
        <p:spPr>
          <a:xfrm>
            <a:off x="4366669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F8036-93B2-4988-9CFD-2838A92F5F13}"/>
              </a:ext>
            </a:extLst>
          </p:cNvPr>
          <p:cNvCxnSpPr/>
          <p:nvPr/>
        </p:nvCxnSpPr>
        <p:spPr>
          <a:xfrm>
            <a:off x="5489422" y="2185751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8A0D20-8D53-4AEE-A74B-99AAA5AD6DA8}"/>
              </a:ext>
            </a:extLst>
          </p:cNvPr>
          <p:cNvCxnSpPr/>
          <p:nvPr/>
        </p:nvCxnSpPr>
        <p:spPr>
          <a:xfrm>
            <a:off x="6539747" y="219398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5818AE-C330-43F3-AD8C-6F8B41ECC769}"/>
              </a:ext>
            </a:extLst>
          </p:cNvPr>
          <p:cNvCxnSpPr/>
          <p:nvPr/>
        </p:nvCxnSpPr>
        <p:spPr>
          <a:xfrm>
            <a:off x="5489422" y="218575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28C9B-6F8D-4D5E-8E5A-060DB3E1DF03}"/>
              </a:ext>
            </a:extLst>
          </p:cNvPr>
          <p:cNvCxnSpPr/>
          <p:nvPr/>
        </p:nvCxnSpPr>
        <p:spPr>
          <a:xfrm>
            <a:off x="5484342" y="334124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AEA40-E989-4C6D-A47A-DEA89A09E60F}"/>
              </a:ext>
            </a:extLst>
          </p:cNvPr>
          <p:cNvCxnSpPr/>
          <p:nvPr/>
        </p:nvCxnSpPr>
        <p:spPr>
          <a:xfrm>
            <a:off x="6342039" y="218163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8277D1-6152-4448-B048-A9C61F5AC061}"/>
              </a:ext>
            </a:extLst>
          </p:cNvPr>
          <p:cNvCxnSpPr/>
          <p:nvPr/>
        </p:nvCxnSpPr>
        <p:spPr>
          <a:xfrm>
            <a:off x="6342039" y="334728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1AAC1D-E774-43D2-A9D9-33AFE96370CC}"/>
              </a:ext>
            </a:extLst>
          </p:cNvPr>
          <p:cNvSpPr txBox="1"/>
          <p:nvPr/>
        </p:nvSpPr>
        <p:spPr>
          <a:xfrm>
            <a:off x="5652253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BF6177-3559-483A-BBDF-1AD4F4B1DA6D}"/>
              </a:ext>
            </a:extLst>
          </p:cNvPr>
          <p:cNvSpPr txBox="1"/>
          <p:nvPr/>
        </p:nvSpPr>
        <p:spPr>
          <a:xfrm>
            <a:off x="6096000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E51543-0D29-491D-8BA9-F361E45877C4}"/>
              </a:ext>
            </a:extLst>
          </p:cNvPr>
          <p:cNvSpPr txBox="1"/>
          <p:nvPr/>
        </p:nvSpPr>
        <p:spPr>
          <a:xfrm>
            <a:off x="5652253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573BB1-F756-49CF-8AE7-6AAE08E618A1}"/>
              </a:ext>
            </a:extLst>
          </p:cNvPr>
          <p:cNvSpPr txBox="1"/>
          <p:nvPr/>
        </p:nvSpPr>
        <p:spPr>
          <a:xfrm>
            <a:off x="6096000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57562E-510A-45E7-A407-042ABEA03E95}"/>
              </a:ext>
            </a:extLst>
          </p:cNvPr>
          <p:cNvCxnSpPr/>
          <p:nvPr/>
        </p:nvCxnSpPr>
        <p:spPr>
          <a:xfrm>
            <a:off x="7399021" y="2185751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073AA1-90F7-450E-98F5-279066A6595A}"/>
              </a:ext>
            </a:extLst>
          </p:cNvPr>
          <p:cNvCxnSpPr/>
          <p:nvPr/>
        </p:nvCxnSpPr>
        <p:spPr>
          <a:xfrm>
            <a:off x="8449346" y="219398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A43D01-D795-4821-9EE9-B30FAB58A083}"/>
              </a:ext>
            </a:extLst>
          </p:cNvPr>
          <p:cNvCxnSpPr/>
          <p:nvPr/>
        </p:nvCxnSpPr>
        <p:spPr>
          <a:xfrm>
            <a:off x="7399021" y="218575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31E7A2-0FA6-434C-9DEE-EB614DBAEB2D}"/>
              </a:ext>
            </a:extLst>
          </p:cNvPr>
          <p:cNvCxnSpPr/>
          <p:nvPr/>
        </p:nvCxnSpPr>
        <p:spPr>
          <a:xfrm>
            <a:off x="7393941" y="334124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522BF4-70EA-4839-A9DB-3AD64C6D0C01}"/>
              </a:ext>
            </a:extLst>
          </p:cNvPr>
          <p:cNvCxnSpPr/>
          <p:nvPr/>
        </p:nvCxnSpPr>
        <p:spPr>
          <a:xfrm>
            <a:off x="8251638" y="218163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50C8D0-9ADC-437B-90A6-D099FC8DFD5B}"/>
              </a:ext>
            </a:extLst>
          </p:cNvPr>
          <p:cNvCxnSpPr/>
          <p:nvPr/>
        </p:nvCxnSpPr>
        <p:spPr>
          <a:xfrm>
            <a:off x="8251638" y="334728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A6E22D-E6D8-446B-9C99-B710F0D83863}"/>
              </a:ext>
            </a:extLst>
          </p:cNvPr>
          <p:cNvSpPr txBox="1"/>
          <p:nvPr/>
        </p:nvSpPr>
        <p:spPr>
          <a:xfrm>
            <a:off x="5034586" y="26708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CC411B-FF44-4771-9B21-FA8E5CAD13AD}"/>
              </a:ext>
            </a:extLst>
          </p:cNvPr>
          <p:cNvSpPr txBox="1"/>
          <p:nvPr/>
        </p:nvSpPr>
        <p:spPr>
          <a:xfrm>
            <a:off x="6803360" y="25603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644C1A-613E-4B72-A76D-69055A91BF0D}"/>
              </a:ext>
            </a:extLst>
          </p:cNvPr>
          <p:cNvSpPr txBox="1"/>
          <p:nvPr/>
        </p:nvSpPr>
        <p:spPr>
          <a:xfrm>
            <a:off x="7561852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AF1CE8E-0B92-41ED-8702-3C58A4D37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79" y="4038021"/>
            <a:ext cx="4204242" cy="18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02193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Simpson’s Method</a:t>
            </a:r>
            <a:endParaRPr 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24318" y="1619307"/>
                <a:ext cx="7625630" cy="6448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28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sub>
                      <m:sup>
                        <m:r>
                          <a:rPr lang="hu-HU" sz="28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sup>
                      <m:e>
                        <m:r>
                          <a:rPr lang="hu-HU" sz="28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  <m:d>
                          <m:dPr>
                            <m:ctrlPr>
                              <a:rPr lang="hu-HU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hu-HU" sz="28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𝐝𝐱</m:t>
                        </m:r>
                        <m:r>
                          <a:rPr lang="hu-HU" sz="2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hu-HU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1" i="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hu-HU" sz="2800" b="1" i="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2800" b="1" i="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num>
                      <m:den>
                        <m:r>
                          <a:rPr lang="hu-HU" sz="2800" b="1" i="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hu-HU" sz="28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[ </m:t>
                    </m:r>
                    <m:r>
                      <a:rPr lang="hu-HU" sz="2800" b="1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hu-HU" sz="28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b="1" i="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hu-HU" sz="2800" b="1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800" b="1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𝟒𝐟</m:t>
                    </m:r>
                    <m:d>
                      <m:dPr>
                        <m:ctrlPr>
                          <a:rPr lang="hu-HU" sz="28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8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800" b="1" i="0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  <m:r>
                              <a:rPr lang="hu-HU" sz="2800" b="1" i="0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sz="2800" b="1" i="0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num>
                          <m:den>
                            <m:r>
                              <a:rPr lang="hu-HU" sz="2800" b="1" i="0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hu-HU" sz="2800" b="1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800" b="1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hu-HU" sz="28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b="1" i="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  <m:r>
                      <a:rPr lang="hu-HU" sz="28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318" y="1619307"/>
                <a:ext cx="7625630" cy="644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21090" y="2733916"/>
            <a:ext cx="386131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the function itself</a:t>
            </a:r>
          </a:p>
          <a:p>
            <a:pPr algn="ctr"/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P(x):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quadratic interpolation</a:t>
            </a:r>
          </a:p>
          <a:p>
            <a:pPr algn="ctr"/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the middle point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(a+b)/2</a:t>
            </a:r>
          </a:p>
        </p:txBody>
      </p:sp>
      <p:sp>
        <p:nvSpPr>
          <p:cNvPr id="7" name="Freeform 6"/>
          <p:cNvSpPr/>
          <p:nvPr/>
        </p:nvSpPr>
        <p:spPr>
          <a:xfrm>
            <a:off x="1644544" y="3044096"/>
            <a:ext cx="2678804" cy="2586584"/>
          </a:xfrm>
          <a:custGeom>
            <a:avLst/>
            <a:gdLst>
              <a:gd name="connsiteX0" fmla="*/ 0 w 2678806"/>
              <a:gd name="connsiteY0" fmla="*/ 2586584 h 2586584"/>
              <a:gd name="connsiteX1" fmla="*/ 824248 w 2678806"/>
              <a:gd name="connsiteY1" fmla="*/ 2019914 h 2586584"/>
              <a:gd name="connsiteX2" fmla="*/ 1545465 w 2678806"/>
              <a:gd name="connsiteY2" fmla="*/ 577480 h 2586584"/>
              <a:gd name="connsiteX3" fmla="*/ 2047741 w 2678806"/>
              <a:gd name="connsiteY3" fmla="*/ 36567 h 2586584"/>
              <a:gd name="connsiteX4" fmla="*/ 2678806 w 2678806"/>
              <a:gd name="connsiteY4" fmla="*/ 1504759 h 258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806" h="2586584">
                <a:moveTo>
                  <a:pt x="0" y="2586584"/>
                </a:moveTo>
                <a:cubicBezTo>
                  <a:pt x="283335" y="2470674"/>
                  <a:pt x="566671" y="2354765"/>
                  <a:pt x="824248" y="2019914"/>
                </a:cubicBezTo>
                <a:cubicBezTo>
                  <a:pt x="1081826" y="1685063"/>
                  <a:pt x="1341550" y="908038"/>
                  <a:pt x="1545465" y="577480"/>
                </a:cubicBezTo>
                <a:cubicBezTo>
                  <a:pt x="1749381" y="246922"/>
                  <a:pt x="1858851" y="-117979"/>
                  <a:pt x="2047741" y="36567"/>
                </a:cubicBezTo>
                <a:cubicBezTo>
                  <a:pt x="2236631" y="191113"/>
                  <a:pt x="2457718" y="847936"/>
                  <a:pt x="2678806" y="1504759"/>
                </a:cubicBezTo>
              </a:path>
            </a:pathLst>
          </a:cu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4091677" y="344180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3516" y="403525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P(x)</a:t>
            </a:r>
          </a:p>
        </p:txBody>
      </p:sp>
      <p:sp>
        <p:nvSpPr>
          <p:cNvPr id="10" name="Freeform 9"/>
          <p:cNvSpPr/>
          <p:nvPr/>
        </p:nvSpPr>
        <p:spPr>
          <a:xfrm>
            <a:off x="1878154" y="3729641"/>
            <a:ext cx="2445195" cy="1852944"/>
          </a:xfrm>
          <a:custGeom>
            <a:avLst/>
            <a:gdLst>
              <a:gd name="connsiteX0" fmla="*/ 0 w 2382592"/>
              <a:gd name="connsiteY0" fmla="*/ 1852944 h 1852944"/>
              <a:gd name="connsiteX1" fmla="*/ 1133341 w 2382592"/>
              <a:gd name="connsiteY1" fmla="*/ 49902 h 1852944"/>
              <a:gd name="connsiteX2" fmla="*/ 2382592 w 2382592"/>
              <a:gd name="connsiteY2" fmla="*/ 680966 h 1852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592" h="1852944">
                <a:moveTo>
                  <a:pt x="0" y="1852944"/>
                </a:moveTo>
                <a:cubicBezTo>
                  <a:pt x="368121" y="1049088"/>
                  <a:pt x="736243" y="245232"/>
                  <a:pt x="1133341" y="49902"/>
                </a:cubicBezTo>
                <a:cubicBezTo>
                  <a:pt x="1530439" y="-145428"/>
                  <a:pt x="1956515" y="267769"/>
                  <a:pt x="2382592" y="680966"/>
                </a:cubicBezTo>
              </a:path>
            </a:pathLst>
          </a:cu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70198" y="3036815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2620" y="5883046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87852" y="5668883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1534" y="2614199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13571" y="5837739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05084" y="5831559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63700" y="609665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4296" y="60745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795" y="5833673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51062" y="5978669"/>
                <a:ext cx="806631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062" y="5978669"/>
                <a:ext cx="806631" cy="616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06846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Simpson’s Method</a:t>
            </a:r>
            <a:endParaRPr 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75995" y="2736203"/>
                <a:ext cx="1839029" cy="1212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hu-HU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  <m:r>
                            <a:rPr lang="hu-HU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</m:oMath>
                  </m:oMathPara>
                </a14:m>
                <a:endParaRPr lang="hu-HU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995" y="2736203"/>
                <a:ext cx="1839029" cy="1212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50037" y="3039194"/>
                <a:ext cx="806631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037" y="3039194"/>
                <a:ext cx="806631" cy="616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440076" y="31008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~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0898" y="3147697"/>
            <a:ext cx="563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[ f(x   ) + 4 f(x   ) + 2 f(x  ) + ... + 2 f(x     ) + 4 f(x    ) + f(x   ) 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2898" y="328635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71944" y="32229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1</a:t>
            </a:r>
            <a:r>
              <a:rPr lang="hu-HU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550807" y="328286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13999" y="3233515"/>
            <a:ext cx="32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2</a:t>
            </a:r>
            <a:r>
              <a:rPr lang="hu-HU" sz="1600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39755" y="324087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N-2 </a:t>
            </a:r>
            <a:r>
              <a:rPr lang="hu-HU" sz="1600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91014" y="323071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N-1 </a:t>
            </a:r>
            <a:r>
              <a:rPr lang="hu-HU" sz="1600" b="1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378907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Trapezoidal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4F338D-7EF5-4342-AB29-84BDA02AF67A}"/>
              </a:ext>
            </a:extLst>
          </p:cNvPr>
          <p:cNvCxnSpPr/>
          <p:nvPr/>
        </p:nvCxnSpPr>
        <p:spPr>
          <a:xfrm flipV="1">
            <a:off x="3742834" y="2464238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2D01D7-F056-4B71-9781-8537D7F5A8EB}"/>
              </a:ext>
            </a:extLst>
          </p:cNvPr>
          <p:cNvSpPr txBox="1"/>
          <p:nvPr/>
        </p:nvSpPr>
        <p:spPr>
          <a:xfrm>
            <a:off x="7729315" y="5125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D412-9A5A-436F-AA76-CF458E699986}"/>
              </a:ext>
            </a:extLst>
          </p:cNvPr>
          <p:cNvSpPr txBox="1"/>
          <p:nvPr/>
        </p:nvSpPr>
        <p:spPr>
          <a:xfrm>
            <a:off x="3474170" y="20416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FE7D00-910F-4249-9BBA-B1B950C45FB5}"/>
              </a:ext>
            </a:extLst>
          </p:cNvPr>
          <p:cNvSpPr txBox="1"/>
          <p:nvPr/>
        </p:nvSpPr>
        <p:spPr>
          <a:xfrm>
            <a:off x="4650992" y="539626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99ED4-168D-44FF-83D1-3483DEA3A7BD}"/>
              </a:ext>
            </a:extLst>
          </p:cNvPr>
          <p:cNvSpPr txBox="1"/>
          <p:nvPr/>
        </p:nvSpPr>
        <p:spPr>
          <a:xfrm>
            <a:off x="6365785" y="54134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4DC9FEC3-2ECE-4481-B73E-B5A9A3D183EF}"/>
              </a:ext>
            </a:extLst>
          </p:cNvPr>
          <p:cNvSpPr/>
          <p:nvPr/>
        </p:nvSpPr>
        <p:spPr>
          <a:xfrm>
            <a:off x="4426465" y="3079298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C46568-D02B-4348-81FA-2DA931133F89}"/>
              </a:ext>
            </a:extLst>
          </p:cNvPr>
          <p:cNvCxnSpPr/>
          <p:nvPr/>
        </p:nvCxnSpPr>
        <p:spPr>
          <a:xfrm>
            <a:off x="3485256" y="5310469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663056-A706-4E6C-9777-FC94B1F37B54}"/>
              </a:ext>
            </a:extLst>
          </p:cNvPr>
          <p:cNvCxnSpPr/>
          <p:nvPr/>
        </p:nvCxnSpPr>
        <p:spPr>
          <a:xfrm>
            <a:off x="6506514" y="526516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AD3689-DA6F-4155-AF75-204305024C00}"/>
              </a:ext>
            </a:extLst>
          </p:cNvPr>
          <p:cNvCxnSpPr/>
          <p:nvPr/>
        </p:nvCxnSpPr>
        <p:spPr>
          <a:xfrm>
            <a:off x="4821872" y="525898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ADE9CB-DC5F-48F2-B1D5-F28554D3F647}"/>
              </a:ext>
            </a:extLst>
          </p:cNvPr>
          <p:cNvSpPr txBox="1"/>
          <p:nvPr/>
        </p:nvSpPr>
        <p:spPr>
          <a:xfrm>
            <a:off x="5036956" y="53962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3962D2-9A28-4465-8183-B5D16EC3DAF9}"/>
              </a:ext>
            </a:extLst>
          </p:cNvPr>
          <p:cNvSpPr txBox="1"/>
          <p:nvPr/>
        </p:nvSpPr>
        <p:spPr>
          <a:xfrm>
            <a:off x="5443375" y="540195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49A272-060C-40A1-A47C-EE74A39DFE65}"/>
              </a:ext>
            </a:extLst>
          </p:cNvPr>
          <p:cNvSpPr txBox="1"/>
          <p:nvPr/>
        </p:nvSpPr>
        <p:spPr>
          <a:xfrm>
            <a:off x="5842107" y="53962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66A8FE-0EDB-462D-8E7C-342D1971386D}"/>
              </a:ext>
            </a:extLst>
          </p:cNvPr>
          <p:cNvSpPr/>
          <p:nvPr/>
        </p:nvSpPr>
        <p:spPr>
          <a:xfrm>
            <a:off x="4746281" y="3662413"/>
            <a:ext cx="142773" cy="1427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6AEB23-505E-49C7-A9F0-7EAF9C639FC3}"/>
              </a:ext>
            </a:extLst>
          </p:cNvPr>
          <p:cNvSpPr/>
          <p:nvPr/>
        </p:nvSpPr>
        <p:spPr>
          <a:xfrm>
            <a:off x="5155560" y="3959052"/>
            <a:ext cx="142773" cy="1427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C9EAD14-341A-4196-B096-8065743BC102}"/>
              </a:ext>
            </a:extLst>
          </p:cNvPr>
          <p:cNvSpPr/>
          <p:nvPr/>
        </p:nvSpPr>
        <p:spPr>
          <a:xfrm>
            <a:off x="5553785" y="3371335"/>
            <a:ext cx="142773" cy="1427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F4EE417-CE4E-4842-9797-3C6B976B0609}"/>
              </a:ext>
            </a:extLst>
          </p:cNvPr>
          <p:cNvSpPr/>
          <p:nvPr/>
        </p:nvSpPr>
        <p:spPr>
          <a:xfrm>
            <a:off x="5949129" y="3021633"/>
            <a:ext cx="142773" cy="1427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FB0CFC7-094C-47F3-997E-F5739B778CB0}"/>
              </a:ext>
            </a:extLst>
          </p:cNvPr>
          <p:cNvSpPr/>
          <p:nvPr/>
        </p:nvSpPr>
        <p:spPr>
          <a:xfrm>
            <a:off x="6431063" y="3360275"/>
            <a:ext cx="142773" cy="1427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44772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Trapezoidal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4F338D-7EF5-4342-AB29-84BDA02AF67A}"/>
              </a:ext>
            </a:extLst>
          </p:cNvPr>
          <p:cNvCxnSpPr/>
          <p:nvPr/>
        </p:nvCxnSpPr>
        <p:spPr>
          <a:xfrm flipV="1">
            <a:off x="3742834" y="2464238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2D01D7-F056-4B71-9781-8537D7F5A8EB}"/>
              </a:ext>
            </a:extLst>
          </p:cNvPr>
          <p:cNvSpPr txBox="1"/>
          <p:nvPr/>
        </p:nvSpPr>
        <p:spPr>
          <a:xfrm>
            <a:off x="7729315" y="5125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D412-9A5A-436F-AA76-CF458E699986}"/>
              </a:ext>
            </a:extLst>
          </p:cNvPr>
          <p:cNvSpPr txBox="1"/>
          <p:nvPr/>
        </p:nvSpPr>
        <p:spPr>
          <a:xfrm>
            <a:off x="3474170" y="20416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FE7D00-910F-4249-9BBA-B1B950C45FB5}"/>
              </a:ext>
            </a:extLst>
          </p:cNvPr>
          <p:cNvSpPr txBox="1"/>
          <p:nvPr/>
        </p:nvSpPr>
        <p:spPr>
          <a:xfrm>
            <a:off x="4650992" y="539626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99ED4-168D-44FF-83D1-3483DEA3A7BD}"/>
              </a:ext>
            </a:extLst>
          </p:cNvPr>
          <p:cNvSpPr txBox="1"/>
          <p:nvPr/>
        </p:nvSpPr>
        <p:spPr>
          <a:xfrm>
            <a:off x="6365785" y="54134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4DC9FEC3-2ECE-4481-B73E-B5A9A3D183EF}"/>
              </a:ext>
            </a:extLst>
          </p:cNvPr>
          <p:cNvSpPr/>
          <p:nvPr/>
        </p:nvSpPr>
        <p:spPr>
          <a:xfrm>
            <a:off x="4426465" y="3079298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C46568-D02B-4348-81FA-2DA931133F89}"/>
              </a:ext>
            </a:extLst>
          </p:cNvPr>
          <p:cNvCxnSpPr/>
          <p:nvPr/>
        </p:nvCxnSpPr>
        <p:spPr>
          <a:xfrm>
            <a:off x="3485256" y="5310469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663056-A706-4E6C-9777-FC94B1F37B54}"/>
              </a:ext>
            </a:extLst>
          </p:cNvPr>
          <p:cNvCxnSpPr/>
          <p:nvPr/>
        </p:nvCxnSpPr>
        <p:spPr>
          <a:xfrm>
            <a:off x="6506514" y="526516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AD3689-DA6F-4155-AF75-204305024C00}"/>
              </a:ext>
            </a:extLst>
          </p:cNvPr>
          <p:cNvCxnSpPr/>
          <p:nvPr/>
        </p:nvCxnSpPr>
        <p:spPr>
          <a:xfrm>
            <a:off x="4821872" y="525898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ADE9CB-DC5F-48F2-B1D5-F28554D3F647}"/>
              </a:ext>
            </a:extLst>
          </p:cNvPr>
          <p:cNvSpPr txBox="1"/>
          <p:nvPr/>
        </p:nvSpPr>
        <p:spPr>
          <a:xfrm>
            <a:off x="5036956" y="53962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3962D2-9A28-4465-8183-B5D16EC3DAF9}"/>
              </a:ext>
            </a:extLst>
          </p:cNvPr>
          <p:cNvSpPr txBox="1"/>
          <p:nvPr/>
        </p:nvSpPr>
        <p:spPr>
          <a:xfrm>
            <a:off x="5443375" y="540195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49A272-060C-40A1-A47C-EE74A39DFE65}"/>
              </a:ext>
            </a:extLst>
          </p:cNvPr>
          <p:cNvSpPr txBox="1"/>
          <p:nvPr/>
        </p:nvSpPr>
        <p:spPr>
          <a:xfrm>
            <a:off x="5842107" y="53962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66A8FE-0EDB-462D-8E7C-342D1971386D}"/>
              </a:ext>
            </a:extLst>
          </p:cNvPr>
          <p:cNvSpPr/>
          <p:nvPr/>
        </p:nvSpPr>
        <p:spPr>
          <a:xfrm>
            <a:off x="4746281" y="3662413"/>
            <a:ext cx="142773" cy="1427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6AEB23-505E-49C7-A9F0-7EAF9C639FC3}"/>
              </a:ext>
            </a:extLst>
          </p:cNvPr>
          <p:cNvSpPr/>
          <p:nvPr/>
        </p:nvSpPr>
        <p:spPr>
          <a:xfrm>
            <a:off x="5155560" y="3959052"/>
            <a:ext cx="142773" cy="1427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C9EAD14-341A-4196-B096-8065743BC102}"/>
              </a:ext>
            </a:extLst>
          </p:cNvPr>
          <p:cNvSpPr/>
          <p:nvPr/>
        </p:nvSpPr>
        <p:spPr>
          <a:xfrm>
            <a:off x="5553785" y="3371335"/>
            <a:ext cx="142773" cy="1427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F4EE417-CE4E-4842-9797-3C6B976B0609}"/>
              </a:ext>
            </a:extLst>
          </p:cNvPr>
          <p:cNvSpPr/>
          <p:nvPr/>
        </p:nvSpPr>
        <p:spPr>
          <a:xfrm>
            <a:off x="5949129" y="3021633"/>
            <a:ext cx="142773" cy="1427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FB0CFC7-094C-47F3-997E-F5739B778CB0}"/>
              </a:ext>
            </a:extLst>
          </p:cNvPr>
          <p:cNvSpPr/>
          <p:nvPr/>
        </p:nvSpPr>
        <p:spPr>
          <a:xfrm>
            <a:off x="6431063" y="3360275"/>
            <a:ext cx="142773" cy="1427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24E3B17-8AFD-46C8-8203-F53204C984D2}"/>
              </a:ext>
            </a:extLst>
          </p:cNvPr>
          <p:cNvSpPr/>
          <p:nvPr/>
        </p:nvSpPr>
        <p:spPr>
          <a:xfrm>
            <a:off x="4681728" y="2980944"/>
            <a:ext cx="1176528" cy="1045324"/>
          </a:xfrm>
          <a:custGeom>
            <a:avLst/>
            <a:gdLst>
              <a:gd name="connsiteX0" fmla="*/ 0 w 1176528"/>
              <a:gd name="connsiteY0" fmla="*/ 518160 h 1045324"/>
              <a:gd name="connsiteX1" fmla="*/ 573024 w 1176528"/>
              <a:gd name="connsiteY1" fmla="*/ 1030224 h 1045324"/>
              <a:gd name="connsiteX2" fmla="*/ 1176528 w 1176528"/>
              <a:gd name="connsiteY2" fmla="*/ 0 h 104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6528" h="1045324">
                <a:moveTo>
                  <a:pt x="0" y="518160"/>
                </a:moveTo>
                <a:cubicBezTo>
                  <a:pt x="188468" y="817372"/>
                  <a:pt x="376936" y="1116584"/>
                  <a:pt x="573024" y="1030224"/>
                </a:cubicBezTo>
                <a:cubicBezTo>
                  <a:pt x="769112" y="943864"/>
                  <a:pt x="972820" y="471932"/>
                  <a:pt x="1176528" y="0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24407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Trapezoidal Method</a:t>
            </a:r>
            <a:endParaRPr lang="en-GB" b="1" dirty="0">
              <a:solidFill>
                <a:srgbClr val="FF9999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4F338D-7EF5-4342-AB29-84BDA02AF67A}"/>
              </a:ext>
            </a:extLst>
          </p:cNvPr>
          <p:cNvCxnSpPr/>
          <p:nvPr/>
        </p:nvCxnSpPr>
        <p:spPr>
          <a:xfrm flipV="1">
            <a:off x="3742834" y="2464238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2D01D7-F056-4B71-9781-8537D7F5A8EB}"/>
              </a:ext>
            </a:extLst>
          </p:cNvPr>
          <p:cNvSpPr txBox="1"/>
          <p:nvPr/>
        </p:nvSpPr>
        <p:spPr>
          <a:xfrm>
            <a:off x="7729315" y="5125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3D412-9A5A-436F-AA76-CF458E699986}"/>
              </a:ext>
            </a:extLst>
          </p:cNvPr>
          <p:cNvSpPr txBox="1"/>
          <p:nvPr/>
        </p:nvSpPr>
        <p:spPr>
          <a:xfrm>
            <a:off x="3474170" y="20416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FE7D00-910F-4249-9BBA-B1B950C45FB5}"/>
              </a:ext>
            </a:extLst>
          </p:cNvPr>
          <p:cNvSpPr txBox="1"/>
          <p:nvPr/>
        </p:nvSpPr>
        <p:spPr>
          <a:xfrm>
            <a:off x="4650992" y="539626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99ED4-168D-44FF-83D1-3483DEA3A7BD}"/>
              </a:ext>
            </a:extLst>
          </p:cNvPr>
          <p:cNvSpPr txBox="1"/>
          <p:nvPr/>
        </p:nvSpPr>
        <p:spPr>
          <a:xfrm>
            <a:off x="6365785" y="54134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4DC9FEC3-2ECE-4481-B73E-B5A9A3D183EF}"/>
              </a:ext>
            </a:extLst>
          </p:cNvPr>
          <p:cNvSpPr/>
          <p:nvPr/>
        </p:nvSpPr>
        <p:spPr>
          <a:xfrm>
            <a:off x="4426465" y="3079298"/>
            <a:ext cx="2792627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C46568-D02B-4348-81FA-2DA931133F89}"/>
              </a:ext>
            </a:extLst>
          </p:cNvPr>
          <p:cNvCxnSpPr/>
          <p:nvPr/>
        </p:nvCxnSpPr>
        <p:spPr>
          <a:xfrm>
            <a:off x="3485256" y="5310469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663056-A706-4E6C-9777-FC94B1F37B54}"/>
              </a:ext>
            </a:extLst>
          </p:cNvPr>
          <p:cNvCxnSpPr/>
          <p:nvPr/>
        </p:nvCxnSpPr>
        <p:spPr>
          <a:xfrm>
            <a:off x="6506514" y="526516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AD3689-DA6F-4155-AF75-204305024C00}"/>
              </a:ext>
            </a:extLst>
          </p:cNvPr>
          <p:cNvCxnSpPr/>
          <p:nvPr/>
        </p:nvCxnSpPr>
        <p:spPr>
          <a:xfrm>
            <a:off x="4821872" y="5258982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ADE9CB-DC5F-48F2-B1D5-F28554D3F647}"/>
              </a:ext>
            </a:extLst>
          </p:cNvPr>
          <p:cNvSpPr txBox="1"/>
          <p:nvPr/>
        </p:nvSpPr>
        <p:spPr>
          <a:xfrm>
            <a:off x="5036956" y="53962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3962D2-9A28-4465-8183-B5D16EC3DAF9}"/>
              </a:ext>
            </a:extLst>
          </p:cNvPr>
          <p:cNvSpPr txBox="1"/>
          <p:nvPr/>
        </p:nvSpPr>
        <p:spPr>
          <a:xfrm>
            <a:off x="5443375" y="540195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49A272-060C-40A1-A47C-EE74A39DFE65}"/>
              </a:ext>
            </a:extLst>
          </p:cNvPr>
          <p:cNvSpPr txBox="1"/>
          <p:nvPr/>
        </p:nvSpPr>
        <p:spPr>
          <a:xfrm>
            <a:off x="5842107" y="53962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66A8FE-0EDB-462D-8E7C-342D1971386D}"/>
              </a:ext>
            </a:extLst>
          </p:cNvPr>
          <p:cNvSpPr/>
          <p:nvPr/>
        </p:nvSpPr>
        <p:spPr>
          <a:xfrm>
            <a:off x="4746281" y="3662413"/>
            <a:ext cx="142773" cy="1427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6AEB23-505E-49C7-A9F0-7EAF9C639FC3}"/>
              </a:ext>
            </a:extLst>
          </p:cNvPr>
          <p:cNvSpPr/>
          <p:nvPr/>
        </p:nvSpPr>
        <p:spPr>
          <a:xfrm>
            <a:off x="5155560" y="3959052"/>
            <a:ext cx="142773" cy="1427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C9EAD14-341A-4196-B096-8065743BC102}"/>
              </a:ext>
            </a:extLst>
          </p:cNvPr>
          <p:cNvSpPr/>
          <p:nvPr/>
        </p:nvSpPr>
        <p:spPr>
          <a:xfrm>
            <a:off x="5553785" y="3371335"/>
            <a:ext cx="142773" cy="1427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F4EE417-CE4E-4842-9797-3C6B976B0609}"/>
              </a:ext>
            </a:extLst>
          </p:cNvPr>
          <p:cNvSpPr/>
          <p:nvPr/>
        </p:nvSpPr>
        <p:spPr>
          <a:xfrm>
            <a:off x="5949129" y="3021633"/>
            <a:ext cx="142773" cy="1427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FB0CFC7-094C-47F3-997E-F5739B778CB0}"/>
              </a:ext>
            </a:extLst>
          </p:cNvPr>
          <p:cNvSpPr/>
          <p:nvPr/>
        </p:nvSpPr>
        <p:spPr>
          <a:xfrm>
            <a:off x="6431063" y="3360275"/>
            <a:ext cx="142773" cy="1427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3AA558E-9B2D-4A33-A3A2-4A6A30FB47B6}"/>
              </a:ext>
            </a:extLst>
          </p:cNvPr>
          <p:cNvSpPr/>
          <p:nvPr/>
        </p:nvSpPr>
        <p:spPr>
          <a:xfrm rot="10800000">
            <a:off x="5314451" y="3085394"/>
            <a:ext cx="1280184" cy="1045324"/>
          </a:xfrm>
          <a:custGeom>
            <a:avLst/>
            <a:gdLst>
              <a:gd name="connsiteX0" fmla="*/ 0 w 1176528"/>
              <a:gd name="connsiteY0" fmla="*/ 518160 h 1045324"/>
              <a:gd name="connsiteX1" fmla="*/ 573024 w 1176528"/>
              <a:gd name="connsiteY1" fmla="*/ 1030224 h 1045324"/>
              <a:gd name="connsiteX2" fmla="*/ 1176528 w 1176528"/>
              <a:gd name="connsiteY2" fmla="*/ 0 h 104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6528" h="1045324">
                <a:moveTo>
                  <a:pt x="0" y="518160"/>
                </a:moveTo>
                <a:cubicBezTo>
                  <a:pt x="188468" y="817372"/>
                  <a:pt x="376936" y="1116584"/>
                  <a:pt x="573024" y="1030224"/>
                </a:cubicBezTo>
                <a:cubicBezTo>
                  <a:pt x="769112" y="943864"/>
                  <a:pt x="972820" y="471932"/>
                  <a:pt x="1176528" y="0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48141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Monte-Carlo Method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3733119831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Method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3303"/>
          </a:xfrm>
        </p:spPr>
        <p:txBody>
          <a:bodyPr>
            <a:normAutofit/>
          </a:bodyPr>
          <a:lstStyle/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GB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his method was first used back in the </a:t>
            </a:r>
            <a:r>
              <a:rPr lang="en-GB" sz="2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194</a:t>
            </a:r>
            <a:r>
              <a:rPr lang="hu-HU" sz="2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0</a:t>
            </a:r>
            <a:r>
              <a:rPr lang="en-GB" sz="2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hu-HU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during the </a:t>
            </a:r>
            <a:r>
              <a:rPr lang="hu-HU" sz="2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Manhattan Project </a:t>
            </a:r>
            <a:r>
              <a:rPr lang="hu-HU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at Los Alamos</a:t>
            </a:r>
          </a:p>
          <a:p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John von Neumann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Stanislaw Ulam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Nicholas Metropolis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applied this method to nuclear physics related problems</a:t>
            </a:r>
            <a:endParaRPr lang="hu-HU" sz="2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E4CA93-DC2B-4004-8E6B-EA73DFF80325}"/>
              </a:ext>
            </a:extLst>
          </p:cNvPr>
          <p:cNvSpPr/>
          <p:nvPr/>
        </p:nvSpPr>
        <p:spPr>
          <a:xfrm>
            <a:off x="2872450" y="4167339"/>
            <a:ext cx="6447099" cy="1377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Monte-Carlo method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solves a deterministic </a:t>
            </a:r>
          </a:p>
          <a:p>
            <a:pPr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using probabilistic methods</a:t>
            </a:r>
          </a:p>
        </p:txBody>
      </p:sp>
    </p:spTree>
    <p:extLst>
      <p:ext uri="{BB962C8B-B14F-4D97-AF65-F5344CB8AC3E}">
        <p14:creationId xmlns:p14="http://schemas.microsoft.com/office/powerpoint/2010/main" val="3254404894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Method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0FE086-4BC2-4D39-B1D0-8C502ED3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umerically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computes a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definite integral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a given interval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Monte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Carlo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approach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randomly choose points at which the integrand is evaluated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non-deterministic approach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 the non-deterministic feature it may yield different results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relies on the law of large numbers so uniformly distributed random numbers are needed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 method is particularly useful for higher-dimensional integrals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this is why it is popular in finance and physics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62145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Method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F1BE2-47DC-423F-9045-517802727F35}"/>
                  </a:ext>
                </a:extLst>
              </p:cNvPr>
              <p:cNvSpPr txBox="1"/>
              <p:nvPr/>
            </p:nvSpPr>
            <p:spPr>
              <a:xfrm>
                <a:off x="2268530" y="2024533"/>
                <a:ext cx="906274" cy="1236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3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36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hu-HU" sz="36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hu-HU" sz="3600" b="0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hu-HU" sz="3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F1BE2-47DC-423F-9045-51780272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30" y="2024533"/>
                <a:ext cx="906274" cy="1236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3D6CB12-3BC7-4F89-878C-73F2C6831BBC}"/>
              </a:ext>
            </a:extLst>
          </p:cNvPr>
          <p:cNvSpPr txBox="1"/>
          <p:nvPr/>
        </p:nvSpPr>
        <p:spPr>
          <a:xfrm>
            <a:off x="4052198" y="2042712"/>
            <a:ext cx="6349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to quadruple the number of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simulations 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double the accuracy of your approximation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dependence on dimensions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0AA70-D34A-41E9-A944-B77A2EB4BF7D}"/>
              </a:ext>
            </a:extLst>
          </p:cNvPr>
          <p:cNvSpPr txBox="1"/>
          <p:nvPr/>
        </p:nvSpPr>
        <p:spPr>
          <a:xfrm>
            <a:off x="1684463" y="3988740"/>
            <a:ext cx="93950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low dimensions for example integrating one-dimensional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functions other methods are better (Simpson’s method)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high dimensions Monte-Carlo algorithm outperforms other methods</a:t>
            </a:r>
          </a:p>
        </p:txBody>
      </p:sp>
    </p:spTree>
    <p:extLst>
      <p:ext uri="{BB962C8B-B14F-4D97-AF65-F5344CB8AC3E}">
        <p14:creationId xmlns:p14="http://schemas.microsoft.com/office/powerpoint/2010/main" val="3068090208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Method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CADB94-927B-443E-9C99-633D45FB4CC9}"/>
              </a:ext>
            </a:extLst>
          </p:cNvPr>
          <p:cNvCxnSpPr/>
          <p:nvPr/>
        </p:nvCxnSpPr>
        <p:spPr>
          <a:xfrm flipV="1">
            <a:off x="1588968" y="2600607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9EBA11-3E61-4C67-9E02-B7A40D5D6231}"/>
              </a:ext>
            </a:extLst>
          </p:cNvPr>
          <p:cNvCxnSpPr/>
          <p:nvPr/>
        </p:nvCxnSpPr>
        <p:spPr>
          <a:xfrm>
            <a:off x="1331390" y="5446838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D44677-42BF-453D-8DAB-76A531826CF6}"/>
              </a:ext>
            </a:extLst>
          </p:cNvPr>
          <p:cNvSpPr txBox="1"/>
          <p:nvPr/>
        </p:nvSpPr>
        <p:spPr>
          <a:xfrm>
            <a:off x="5555785" y="5203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A1389-7C04-4769-A898-BBD4ACBCBBDC}"/>
              </a:ext>
            </a:extLst>
          </p:cNvPr>
          <p:cNvSpPr txBox="1"/>
          <p:nvPr/>
        </p:nvSpPr>
        <p:spPr>
          <a:xfrm>
            <a:off x="1300640" y="211899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A52FF1-5D8B-448E-BD97-0B9E9C6FAEE0}"/>
              </a:ext>
            </a:extLst>
          </p:cNvPr>
          <p:cNvCxnSpPr/>
          <p:nvPr/>
        </p:nvCxnSpPr>
        <p:spPr>
          <a:xfrm>
            <a:off x="4352648" y="540153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66ADA7-7C30-4D6C-ABBD-973088B665E7}"/>
              </a:ext>
            </a:extLst>
          </p:cNvPr>
          <p:cNvCxnSpPr/>
          <p:nvPr/>
        </p:nvCxnSpPr>
        <p:spPr>
          <a:xfrm>
            <a:off x="2668006" y="539535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1CB092-65A9-41DE-A30F-3FE2715077CB}"/>
              </a:ext>
            </a:extLst>
          </p:cNvPr>
          <p:cNvSpPr txBox="1"/>
          <p:nvPr/>
        </p:nvSpPr>
        <p:spPr>
          <a:xfrm>
            <a:off x="2506958" y="5503132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F2949-4612-4DFF-9EA5-118C438C085F}"/>
              </a:ext>
            </a:extLst>
          </p:cNvPr>
          <p:cNvSpPr txBox="1"/>
          <p:nvPr/>
        </p:nvSpPr>
        <p:spPr>
          <a:xfrm>
            <a:off x="4201218" y="551724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01F492AB-6584-4D1C-99B6-D4875C272299}"/>
              </a:ext>
            </a:extLst>
          </p:cNvPr>
          <p:cNvSpPr/>
          <p:nvPr/>
        </p:nvSpPr>
        <p:spPr>
          <a:xfrm>
            <a:off x="1908035" y="3153067"/>
            <a:ext cx="3037592" cy="1741311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750E9-4739-4EBE-813F-313EA7EED4B0}"/>
              </a:ext>
            </a:extLst>
          </p:cNvPr>
          <p:cNvSpPr txBox="1"/>
          <p:nvPr/>
        </p:nvSpPr>
        <p:spPr>
          <a:xfrm>
            <a:off x="4485311" y="1785005"/>
            <a:ext cx="64060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keep generating point in a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dimensional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plane and the integral of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is approximately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by the total area times the fraction of 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points that fall under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/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000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1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hu-HU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/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sz="20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𝐮𝐧𝐝𝐞𝐫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𝐭𝐨𝐭𝐚𝐥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89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Matrix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07A26B-95FC-49CA-99B9-AA1E9935BD28}"/>
              </a:ext>
            </a:extLst>
          </p:cNvPr>
          <p:cNvCxnSpPr/>
          <p:nvPr/>
        </p:nvCxnSpPr>
        <p:spPr>
          <a:xfrm>
            <a:off x="3760091" y="2185751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89CAD-123A-4720-A30C-9D7C48EADBA1}"/>
              </a:ext>
            </a:extLst>
          </p:cNvPr>
          <p:cNvCxnSpPr/>
          <p:nvPr/>
        </p:nvCxnSpPr>
        <p:spPr>
          <a:xfrm>
            <a:off x="4810416" y="219398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85B33-15D1-4A52-9F61-1F196DC47D43}"/>
              </a:ext>
            </a:extLst>
          </p:cNvPr>
          <p:cNvCxnSpPr/>
          <p:nvPr/>
        </p:nvCxnSpPr>
        <p:spPr>
          <a:xfrm>
            <a:off x="3760091" y="218575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4E8F3B-D2A4-4227-9141-DF98A4131975}"/>
              </a:ext>
            </a:extLst>
          </p:cNvPr>
          <p:cNvCxnSpPr/>
          <p:nvPr/>
        </p:nvCxnSpPr>
        <p:spPr>
          <a:xfrm>
            <a:off x="3755011" y="334124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10CA1F-A258-4CEB-9FC3-0245ED54C789}"/>
              </a:ext>
            </a:extLst>
          </p:cNvPr>
          <p:cNvCxnSpPr/>
          <p:nvPr/>
        </p:nvCxnSpPr>
        <p:spPr>
          <a:xfrm>
            <a:off x="4612708" y="218163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61A773-80D2-4C09-8334-0578B97BD1F6}"/>
              </a:ext>
            </a:extLst>
          </p:cNvPr>
          <p:cNvCxnSpPr/>
          <p:nvPr/>
        </p:nvCxnSpPr>
        <p:spPr>
          <a:xfrm>
            <a:off x="4612708" y="334728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0650EC-261D-4A62-93FD-EC43269505F9}"/>
              </a:ext>
            </a:extLst>
          </p:cNvPr>
          <p:cNvSpPr txBox="1"/>
          <p:nvPr/>
        </p:nvSpPr>
        <p:spPr>
          <a:xfrm>
            <a:off x="3922922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7B00C-8471-425F-9C35-A87D7B5F58D9}"/>
              </a:ext>
            </a:extLst>
          </p:cNvPr>
          <p:cNvSpPr txBox="1"/>
          <p:nvPr/>
        </p:nvSpPr>
        <p:spPr>
          <a:xfrm>
            <a:off x="4366669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822D4B-DDB1-4C3F-B43C-B874E97344C6}"/>
              </a:ext>
            </a:extLst>
          </p:cNvPr>
          <p:cNvSpPr txBox="1"/>
          <p:nvPr/>
        </p:nvSpPr>
        <p:spPr>
          <a:xfrm>
            <a:off x="3922922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C9615-B8CA-4F8A-9B72-03F45642BB6A}"/>
              </a:ext>
            </a:extLst>
          </p:cNvPr>
          <p:cNvSpPr txBox="1"/>
          <p:nvPr/>
        </p:nvSpPr>
        <p:spPr>
          <a:xfrm>
            <a:off x="4366669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F8036-93B2-4988-9CFD-2838A92F5F13}"/>
              </a:ext>
            </a:extLst>
          </p:cNvPr>
          <p:cNvCxnSpPr/>
          <p:nvPr/>
        </p:nvCxnSpPr>
        <p:spPr>
          <a:xfrm>
            <a:off x="5489422" y="2185751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8A0D20-8D53-4AEE-A74B-99AAA5AD6DA8}"/>
              </a:ext>
            </a:extLst>
          </p:cNvPr>
          <p:cNvCxnSpPr/>
          <p:nvPr/>
        </p:nvCxnSpPr>
        <p:spPr>
          <a:xfrm>
            <a:off x="6539747" y="219398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5818AE-C330-43F3-AD8C-6F8B41ECC769}"/>
              </a:ext>
            </a:extLst>
          </p:cNvPr>
          <p:cNvCxnSpPr/>
          <p:nvPr/>
        </p:nvCxnSpPr>
        <p:spPr>
          <a:xfrm>
            <a:off x="5489422" y="218575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28C9B-6F8D-4D5E-8E5A-060DB3E1DF03}"/>
              </a:ext>
            </a:extLst>
          </p:cNvPr>
          <p:cNvCxnSpPr/>
          <p:nvPr/>
        </p:nvCxnSpPr>
        <p:spPr>
          <a:xfrm>
            <a:off x="5484342" y="334124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AEA40-E989-4C6D-A47A-DEA89A09E60F}"/>
              </a:ext>
            </a:extLst>
          </p:cNvPr>
          <p:cNvCxnSpPr/>
          <p:nvPr/>
        </p:nvCxnSpPr>
        <p:spPr>
          <a:xfrm>
            <a:off x="6342039" y="218163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8277D1-6152-4448-B048-A9C61F5AC061}"/>
              </a:ext>
            </a:extLst>
          </p:cNvPr>
          <p:cNvCxnSpPr/>
          <p:nvPr/>
        </p:nvCxnSpPr>
        <p:spPr>
          <a:xfrm>
            <a:off x="6342039" y="334728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1AAC1D-E774-43D2-A9D9-33AFE96370CC}"/>
              </a:ext>
            </a:extLst>
          </p:cNvPr>
          <p:cNvSpPr txBox="1"/>
          <p:nvPr/>
        </p:nvSpPr>
        <p:spPr>
          <a:xfrm>
            <a:off x="5652253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BF6177-3559-483A-BBDF-1AD4F4B1DA6D}"/>
              </a:ext>
            </a:extLst>
          </p:cNvPr>
          <p:cNvSpPr txBox="1"/>
          <p:nvPr/>
        </p:nvSpPr>
        <p:spPr>
          <a:xfrm>
            <a:off x="6096000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E51543-0D29-491D-8BA9-F361E45877C4}"/>
              </a:ext>
            </a:extLst>
          </p:cNvPr>
          <p:cNvSpPr txBox="1"/>
          <p:nvPr/>
        </p:nvSpPr>
        <p:spPr>
          <a:xfrm>
            <a:off x="5652253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573BB1-F756-49CF-8AE7-6AAE08E618A1}"/>
              </a:ext>
            </a:extLst>
          </p:cNvPr>
          <p:cNvSpPr txBox="1"/>
          <p:nvPr/>
        </p:nvSpPr>
        <p:spPr>
          <a:xfrm>
            <a:off x="6096000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57562E-510A-45E7-A407-042ABEA03E95}"/>
              </a:ext>
            </a:extLst>
          </p:cNvPr>
          <p:cNvCxnSpPr/>
          <p:nvPr/>
        </p:nvCxnSpPr>
        <p:spPr>
          <a:xfrm>
            <a:off x="7399021" y="2185751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073AA1-90F7-450E-98F5-279066A6595A}"/>
              </a:ext>
            </a:extLst>
          </p:cNvPr>
          <p:cNvCxnSpPr/>
          <p:nvPr/>
        </p:nvCxnSpPr>
        <p:spPr>
          <a:xfrm>
            <a:off x="8449346" y="219398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A43D01-D795-4821-9EE9-B30FAB58A083}"/>
              </a:ext>
            </a:extLst>
          </p:cNvPr>
          <p:cNvCxnSpPr/>
          <p:nvPr/>
        </p:nvCxnSpPr>
        <p:spPr>
          <a:xfrm>
            <a:off x="7399021" y="218575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31E7A2-0FA6-434C-9DEE-EB614DBAEB2D}"/>
              </a:ext>
            </a:extLst>
          </p:cNvPr>
          <p:cNvCxnSpPr/>
          <p:nvPr/>
        </p:nvCxnSpPr>
        <p:spPr>
          <a:xfrm>
            <a:off x="7393941" y="334124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522BF4-70EA-4839-A9DB-3AD64C6D0C01}"/>
              </a:ext>
            </a:extLst>
          </p:cNvPr>
          <p:cNvCxnSpPr/>
          <p:nvPr/>
        </p:nvCxnSpPr>
        <p:spPr>
          <a:xfrm>
            <a:off x="8251638" y="218163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50C8D0-9ADC-437B-90A6-D099FC8DFD5B}"/>
              </a:ext>
            </a:extLst>
          </p:cNvPr>
          <p:cNvCxnSpPr/>
          <p:nvPr/>
        </p:nvCxnSpPr>
        <p:spPr>
          <a:xfrm>
            <a:off x="8251638" y="334728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A6E22D-E6D8-446B-9C99-B710F0D83863}"/>
              </a:ext>
            </a:extLst>
          </p:cNvPr>
          <p:cNvSpPr txBox="1"/>
          <p:nvPr/>
        </p:nvSpPr>
        <p:spPr>
          <a:xfrm>
            <a:off x="5034586" y="26708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CC411B-FF44-4771-9B21-FA8E5CAD13AD}"/>
              </a:ext>
            </a:extLst>
          </p:cNvPr>
          <p:cNvSpPr txBox="1"/>
          <p:nvPr/>
        </p:nvSpPr>
        <p:spPr>
          <a:xfrm>
            <a:off x="6803360" y="25603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644C1A-613E-4B72-A76D-69055A91BF0D}"/>
              </a:ext>
            </a:extLst>
          </p:cNvPr>
          <p:cNvSpPr txBox="1"/>
          <p:nvPr/>
        </p:nvSpPr>
        <p:spPr>
          <a:xfrm>
            <a:off x="7561852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48C3CA-7D93-43FE-B84C-1AE4D37E9E5D}"/>
              </a:ext>
            </a:extLst>
          </p:cNvPr>
          <p:cNvSpPr txBox="1"/>
          <p:nvPr/>
        </p:nvSpPr>
        <p:spPr>
          <a:xfrm>
            <a:off x="8005599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D695127-FD90-4C6D-8331-8F0912DE1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79" y="4038021"/>
            <a:ext cx="4204242" cy="18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825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46AB92-3250-47A2-8CEB-2D90FA4724A4}"/>
              </a:ext>
            </a:extLst>
          </p:cNvPr>
          <p:cNvSpPr/>
          <p:nvPr/>
        </p:nvSpPr>
        <p:spPr>
          <a:xfrm>
            <a:off x="2872450" y="5175994"/>
            <a:ext cx="6447099" cy="1377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Method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DA16C0-2DB5-46BC-A3A4-499DC1065876}"/>
              </a:ext>
            </a:extLst>
          </p:cNvPr>
          <p:cNvSpPr/>
          <p:nvPr/>
        </p:nvSpPr>
        <p:spPr>
          <a:xfrm>
            <a:off x="1822465" y="2201219"/>
            <a:ext cx="1916158" cy="1916158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50009-FABF-4349-B727-CF42AA5323B0}"/>
              </a:ext>
            </a:extLst>
          </p:cNvPr>
          <p:cNvSpPr txBox="1"/>
          <p:nvPr/>
        </p:nvSpPr>
        <p:spPr>
          <a:xfrm>
            <a:off x="2612068" y="41479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FD24B-521B-4F30-B139-FD2DED864FF4}"/>
              </a:ext>
            </a:extLst>
          </p:cNvPr>
          <p:cNvSpPr txBox="1"/>
          <p:nvPr/>
        </p:nvSpPr>
        <p:spPr>
          <a:xfrm>
            <a:off x="3833499" y="292846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2388F8-697E-450B-AE2E-F8744B4A196F}"/>
              </a:ext>
            </a:extLst>
          </p:cNvPr>
          <p:cNvSpPr/>
          <p:nvPr/>
        </p:nvSpPr>
        <p:spPr>
          <a:xfrm>
            <a:off x="1787739" y="2150307"/>
            <a:ext cx="1997677" cy="1997677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BF036-713A-43B8-B49B-DE4CCD69EBD2}"/>
              </a:ext>
            </a:extLst>
          </p:cNvPr>
          <p:cNvSpPr txBox="1"/>
          <p:nvPr/>
        </p:nvSpPr>
        <p:spPr>
          <a:xfrm>
            <a:off x="5028736" y="1748931"/>
            <a:ext cx="56957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we have to calculate the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area of the circle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within a square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GENERATE RANDOM POINTS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ON THE TWO-DIMENSIONAL PLANE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just have to count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relative frequency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points inside the circle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0F2E4-CC42-4695-9E67-B0E250C072E5}"/>
              </a:ext>
            </a:extLst>
          </p:cNvPr>
          <p:cNvSpPr txBox="1"/>
          <p:nvPr/>
        </p:nvSpPr>
        <p:spPr>
          <a:xfrm>
            <a:off x="3856826" y="5649379"/>
            <a:ext cx="180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circle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 a</a:t>
            </a:r>
            <a:r>
              <a:rPr lang="hu-HU" sz="28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D54092-2479-440F-9854-538A8B49160E}"/>
                  </a:ext>
                </a:extLst>
              </p:cNvPr>
              <p:cNvSpPr txBox="1"/>
              <p:nvPr/>
            </p:nvSpPr>
            <p:spPr>
              <a:xfrm>
                <a:off x="5406896" y="5546594"/>
                <a:ext cx="3041217" cy="72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𝐰𝐢𝐭𝐡𝐢𝐧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𝐭𝐡𝐞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𝐜𝐢𝐫𝐜𝐥𝐞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𝐭𝐨𝐭𝐚𝐥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𝐧𝐮𝐦𝐛𝐞𝐫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𝐨𝐟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</m:den>
                      </m:f>
                    </m:oMath>
                  </m:oMathPara>
                </a14:m>
                <a:endPara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D54092-2479-440F-9854-538A8B491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896" y="5546594"/>
                <a:ext cx="3041217" cy="728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156344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Method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CADB94-927B-443E-9C99-633D45FB4CC9}"/>
              </a:ext>
            </a:extLst>
          </p:cNvPr>
          <p:cNvCxnSpPr/>
          <p:nvPr/>
        </p:nvCxnSpPr>
        <p:spPr>
          <a:xfrm flipV="1">
            <a:off x="1588968" y="2600607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9EBA11-3E61-4C67-9E02-B7A40D5D6231}"/>
              </a:ext>
            </a:extLst>
          </p:cNvPr>
          <p:cNvCxnSpPr/>
          <p:nvPr/>
        </p:nvCxnSpPr>
        <p:spPr>
          <a:xfrm>
            <a:off x="1331390" y="5446838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D44677-42BF-453D-8DAB-76A531826CF6}"/>
              </a:ext>
            </a:extLst>
          </p:cNvPr>
          <p:cNvSpPr txBox="1"/>
          <p:nvPr/>
        </p:nvSpPr>
        <p:spPr>
          <a:xfrm>
            <a:off x="5555785" y="5203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A1389-7C04-4769-A898-BBD4ACBCBBDC}"/>
              </a:ext>
            </a:extLst>
          </p:cNvPr>
          <p:cNvSpPr txBox="1"/>
          <p:nvPr/>
        </p:nvSpPr>
        <p:spPr>
          <a:xfrm>
            <a:off x="1300640" y="211899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CB092-65A9-41DE-A30F-3FE2715077CB}"/>
              </a:ext>
            </a:extLst>
          </p:cNvPr>
          <p:cNvSpPr txBox="1"/>
          <p:nvPr/>
        </p:nvSpPr>
        <p:spPr>
          <a:xfrm>
            <a:off x="2506958" y="5503132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F2949-4612-4DFF-9EA5-118C438C085F}"/>
              </a:ext>
            </a:extLst>
          </p:cNvPr>
          <p:cNvSpPr txBox="1"/>
          <p:nvPr/>
        </p:nvSpPr>
        <p:spPr>
          <a:xfrm>
            <a:off x="4201218" y="551724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01F492AB-6584-4D1C-99B6-D4875C272299}"/>
              </a:ext>
            </a:extLst>
          </p:cNvPr>
          <p:cNvSpPr/>
          <p:nvPr/>
        </p:nvSpPr>
        <p:spPr>
          <a:xfrm>
            <a:off x="1908035" y="3153067"/>
            <a:ext cx="3037592" cy="1741311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750E9-4739-4EBE-813F-313EA7EED4B0}"/>
              </a:ext>
            </a:extLst>
          </p:cNvPr>
          <p:cNvSpPr txBox="1"/>
          <p:nvPr/>
        </p:nvSpPr>
        <p:spPr>
          <a:xfrm>
            <a:off x="4485311" y="1785005"/>
            <a:ext cx="64060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keep generating point in a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dimensional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plane and the integral of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is approximately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by the total area times the fraction of 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points that fall under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/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000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1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hu-HU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/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sz="20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𝐮𝐧𝐝𝐞𝐫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𝐭𝐨𝐭𝐚𝐥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2E8E6C-75FC-47B0-A9DA-5509BB7CD591}"/>
              </a:ext>
            </a:extLst>
          </p:cNvPr>
          <p:cNvCxnSpPr/>
          <p:nvPr/>
        </p:nvCxnSpPr>
        <p:spPr>
          <a:xfrm>
            <a:off x="4293655" y="540153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BC5749-FEDD-4626-91C2-14BC4D645125}"/>
              </a:ext>
            </a:extLst>
          </p:cNvPr>
          <p:cNvCxnSpPr/>
          <p:nvPr/>
        </p:nvCxnSpPr>
        <p:spPr>
          <a:xfrm>
            <a:off x="2609013" y="539535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0E0EB4-B9BE-445D-8777-27808D4D9C38}"/>
              </a:ext>
            </a:extLst>
          </p:cNvPr>
          <p:cNvCxnSpPr/>
          <p:nvPr/>
        </p:nvCxnSpPr>
        <p:spPr>
          <a:xfrm flipV="1">
            <a:off x="2609013" y="2837204"/>
            <a:ext cx="0" cy="25581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760E4E-D7B7-42BB-AA2A-4454CB0A9EE7}"/>
              </a:ext>
            </a:extLst>
          </p:cNvPr>
          <p:cNvCxnSpPr/>
          <p:nvPr/>
        </p:nvCxnSpPr>
        <p:spPr>
          <a:xfrm flipV="1">
            <a:off x="4293655" y="2837204"/>
            <a:ext cx="0" cy="25581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4A02D1-5906-4E9E-8491-4AD309E99100}"/>
              </a:ext>
            </a:extLst>
          </p:cNvPr>
          <p:cNvCxnSpPr/>
          <p:nvPr/>
        </p:nvCxnSpPr>
        <p:spPr>
          <a:xfrm flipH="1">
            <a:off x="2609013" y="2837204"/>
            <a:ext cx="1684642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7D43614-69E2-4157-A3C5-7CA7DCE22AFD}"/>
              </a:ext>
            </a:extLst>
          </p:cNvPr>
          <p:cNvSpPr/>
          <p:nvPr/>
        </p:nvSpPr>
        <p:spPr>
          <a:xfrm>
            <a:off x="3097257" y="4034474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96787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Method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CADB94-927B-443E-9C99-633D45FB4CC9}"/>
              </a:ext>
            </a:extLst>
          </p:cNvPr>
          <p:cNvCxnSpPr/>
          <p:nvPr/>
        </p:nvCxnSpPr>
        <p:spPr>
          <a:xfrm flipV="1">
            <a:off x="1588968" y="2600607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9EBA11-3E61-4C67-9E02-B7A40D5D6231}"/>
              </a:ext>
            </a:extLst>
          </p:cNvPr>
          <p:cNvCxnSpPr/>
          <p:nvPr/>
        </p:nvCxnSpPr>
        <p:spPr>
          <a:xfrm>
            <a:off x="1331390" y="5446838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D44677-42BF-453D-8DAB-76A531826CF6}"/>
              </a:ext>
            </a:extLst>
          </p:cNvPr>
          <p:cNvSpPr txBox="1"/>
          <p:nvPr/>
        </p:nvSpPr>
        <p:spPr>
          <a:xfrm>
            <a:off x="5555785" y="5203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A1389-7C04-4769-A898-BBD4ACBCBBDC}"/>
              </a:ext>
            </a:extLst>
          </p:cNvPr>
          <p:cNvSpPr txBox="1"/>
          <p:nvPr/>
        </p:nvSpPr>
        <p:spPr>
          <a:xfrm>
            <a:off x="1300640" y="211899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CB092-65A9-41DE-A30F-3FE2715077CB}"/>
              </a:ext>
            </a:extLst>
          </p:cNvPr>
          <p:cNvSpPr txBox="1"/>
          <p:nvPr/>
        </p:nvSpPr>
        <p:spPr>
          <a:xfrm>
            <a:off x="2506958" y="5503132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F2949-4612-4DFF-9EA5-118C438C085F}"/>
              </a:ext>
            </a:extLst>
          </p:cNvPr>
          <p:cNvSpPr txBox="1"/>
          <p:nvPr/>
        </p:nvSpPr>
        <p:spPr>
          <a:xfrm>
            <a:off x="4201218" y="551724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01F492AB-6584-4D1C-99B6-D4875C272299}"/>
              </a:ext>
            </a:extLst>
          </p:cNvPr>
          <p:cNvSpPr/>
          <p:nvPr/>
        </p:nvSpPr>
        <p:spPr>
          <a:xfrm>
            <a:off x="1908035" y="3153067"/>
            <a:ext cx="3037592" cy="1741311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750E9-4739-4EBE-813F-313EA7EED4B0}"/>
              </a:ext>
            </a:extLst>
          </p:cNvPr>
          <p:cNvSpPr txBox="1"/>
          <p:nvPr/>
        </p:nvSpPr>
        <p:spPr>
          <a:xfrm>
            <a:off x="4485311" y="1785005"/>
            <a:ext cx="64060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keep generating point in a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dimensional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plane and the integral of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is approximately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by the total area times the fraction of 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points that fall under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/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000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1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hu-HU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/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sz="20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𝐮𝐧𝐝𝐞𝐫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𝐭𝐨𝐭𝐚𝐥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2E8E6C-75FC-47B0-A9DA-5509BB7CD591}"/>
              </a:ext>
            </a:extLst>
          </p:cNvPr>
          <p:cNvCxnSpPr/>
          <p:nvPr/>
        </p:nvCxnSpPr>
        <p:spPr>
          <a:xfrm>
            <a:off x="4293655" y="540153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BC5749-FEDD-4626-91C2-14BC4D645125}"/>
              </a:ext>
            </a:extLst>
          </p:cNvPr>
          <p:cNvCxnSpPr/>
          <p:nvPr/>
        </p:nvCxnSpPr>
        <p:spPr>
          <a:xfrm>
            <a:off x="2609013" y="539535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0E0EB4-B9BE-445D-8777-27808D4D9C38}"/>
              </a:ext>
            </a:extLst>
          </p:cNvPr>
          <p:cNvCxnSpPr/>
          <p:nvPr/>
        </p:nvCxnSpPr>
        <p:spPr>
          <a:xfrm flipV="1">
            <a:off x="2609013" y="2837204"/>
            <a:ext cx="0" cy="25581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760E4E-D7B7-42BB-AA2A-4454CB0A9EE7}"/>
              </a:ext>
            </a:extLst>
          </p:cNvPr>
          <p:cNvCxnSpPr/>
          <p:nvPr/>
        </p:nvCxnSpPr>
        <p:spPr>
          <a:xfrm flipV="1">
            <a:off x="4293655" y="2837204"/>
            <a:ext cx="0" cy="25581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4A02D1-5906-4E9E-8491-4AD309E99100}"/>
              </a:ext>
            </a:extLst>
          </p:cNvPr>
          <p:cNvCxnSpPr/>
          <p:nvPr/>
        </p:nvCxnSpPr>
        <p:spPr>
          <a:xfrm flipH="1">
            <a:off x="2609013" y="2837204"/>
            <a:ext cx="1684642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5AF1DB8-1A5F-40F3-9660-1E8562F5810A}"/>
              </a:ext>
            </a:extLst>
          </p:cNvPr>
          <p:cNvSpPr/>
          <p:nvPr/>
        </p:nvSpPr>
        <p:spPr>
          <a:xfrm>
            <a:off x="3688051" y="4085749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D43614-69E2-4157-A3C5-7CA7DCE22AFD}"/>
              </a:ext>
            </a:extLst>
          </p:cNvPr>
          <p:cNvSpPr/>
          <p:nvPr/>
        </p:nvSpPr>
        <p:spPr>
          <a:xfrm>
            <a:off x="3097257" y="4034474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91486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Method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CADB94-927B-443E-9C99-633D45FB4CC9}"/>
              </a:ext>
            </a:extLst>
          </p:cNvPr>
          <p:cNvCxnSpPr/>
          <p:nvPr/>
        </p:nvCxnSpPr>
        <p:spPr>
          <a:xfrm flipV="1">
            <a:off x="1588968" y="2600607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9EBA11-3E61-4C67-9E02-B7A40D5D6231}"/>
              </a:ext>
            </a:extLst>
          </p:cNvPr>
          <p:cNvCxnSpPr/>
          <p:nvPr/>
        </p:nvCxnSpPr>
        <p:spPr>
          <a:xfrm>
            <a:off x="1331390" y="5446838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D44677-42BF-453D-8DAB-76A531826CF6}"/>
              </a:ext>
            </a:extLst>
          </p:cNvPr>
          <p:cNvSpPr txBox="1"/>
          <p:nvPr/>
        </p:nvSpPr>
        <p:spPr>
          <a:xfrm>
            <a:off x="5555785" y="5203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A1389-7C04-4769-A898-BBD4ACBCBBDC}"/>
              </a:ext>
            </a:extLst>
          </p:cNvPr>
          <p:cNvSpPr txBox="1"/>
          <p:nvPr/>
        </p:nvSpPr>
        <p:spPr>
          <a:xfrm>
            <a:off x="1300640" y="211899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CB092-65A9-41DE-A30F-3FE2715077CB}"/>
              </a:ext>
            </a:extLst>
          </p:cNvPr>
          <p:cNvSpPr txBox="1"/>
          <p:nvPr/>
        </p:nvSpPr>
        <p:spPr>
          <a:xfrm>
            <a:off x="2506958" y="5503132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F2949-4612-4DFF-9EA5-118C438C085F}"/>
              </a:ext>
            </a:extLst>
          </p:cNvPr>
          <p:cNvSpPr txBox="1"/>
          <p:nvPr/>
        </p:nvSpPr>
        <p:spPr>
          <a:xfrm>
            <a:off x="4201218" y="551724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01F492AB-6584-4D1C-99B6-D4875C272299}"/>
              </a:ext>
            </a:extLst>
          </p:cNvPr>
          <p:cNvSpPr/>
          <p:nvPr/>
        </p:nvSpPr>
        <p:spPr>
          <a:xfrm>
            <a:off x="1908035" y="3153067"/>
            <a:ext cx="3037592" cy="1741311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750E9-4739-4EBE-813F-313EA7EED4B0}"/>
              </a:ext>
            </a:extLst>
          </p:cNvPr>
          <p:cNvSpPr txBox="1"/>
          <p:nvPr/>
        </p:nvSpPr>
        <p:spPr>
          <a:xfrm>
            <a:off x="4485311" y="1785005"/>
            <a:ext cx="64060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keep generating point in a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dimensional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plane and the integral of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is approximately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by the total area times the fraction of 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points that fall under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/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000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1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hu-HU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/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sz="20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𝐮𝐧𝐝𝐞𝐫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𝐭𝐨𝐭𝐚𝐥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2E8E6C-75FC-47B0-A9DA-5509BB7CD591}"/>
              </a:ext>
            </a:extLst>
          </p:cNvPr>
          <p:cNvCxnSpPr/>
          <p:nvPr/>
        </p:nvCxnSpPr>
        <p:spPr>
          <a:xfrm>
            <a:off x="4293655" y="540153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BC5749-FEDD-4626-91C2-14BC4D645125}"/>
              </a:ext>
            </a:extLst>
          </p:cNvPr>
          <p:cNvCxnSpPr/>
          <p:nvPr/>
        </p:nvCxnSpPr>
        <p:spPr>
          <a:xfrm>
            <a:off x="2609013" y="539535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0E0EB4-B9BE-445D-8777-27808D4D9C38}"/>
              </a:ext>
            </a:extLst>
          </p:cNvPr>
          <p:cNvCxnSpPr/>
          <p:nvPr/>
        </p:nvCxnSpPr>
        <p:spPr>
          <a:xfrm flipV="1">
            <a:off x="2609013" y="2837204"/>
            <a:ext cx="0" cy="25581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760E4E-D7B7-42BB-AA2A-4454CB0A9EE7}"/>
              </a:ext>
            </a:extLst>
          </p:cNvPr>
          <p:cNvCxnSpPr/>
          <p:nvPr/>
        </p:nvCxnSpPr>
        <p:spPr>
          <a:xfrm flipV="1">
            <a:off x="4293655" y="2837204"/>
            <a:ext cx="0" cy="25581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4A02D1-5906-4E9E-8491-4AD309E99100}"/>
              </a:ext>
            </a:extLst>
          </p:cNvPr>
          <p:cNvCxnSpPr/>
          <p:nvPr/>
        </p:nvCxnSpPr>
        <p:spPr>
          <a:xfrm flipH="1">
            <a:off x="2609013" y="2837204"/>
            <a:ext cx="1684642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5AF1DB8-1A5F-40F3-9660-1E8562F5810A}"/>
              </a:ext>
            </a:extLst>
          </p:cNvPr>
          <p:cNvSpPr/>
          <p:nvPr/>
        </p:nvSpPr>
        <p:spPr>
          <a:xfrm>
            <a:off x="3688051" y="4085749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D43614-69E2-4157-A3C5-7CA7DCE22AFD}"/>
              </a:ext>
            </a:extLst>
          </p:cNvPr>
          <p:cNvSpPr/>
          <p:nvPr/>
        </p:nvSpPr>
        <p:spPr>
          <a:xfrm>
            <a:off x="3097257" y="4034474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9CE2941-7AC7-470E-ADC5-E4CB1B631F4C}"/>
              </a:ext>
            </a:extLst>
          </p:cNvPr>
          <p:cNvSpPr/>
          <p:nvPr/>
        </p:nvSpPr>
        <p:spPr>
          <a:xfrm>
            <a:off x="2958331" y="4341919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9919090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Method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CADB94-927B-443E-9C99-633D45FB4CC9}"/>
              </a:ext>
            </a:extLst>
          </p:cNvPr>
          <p:cNvCxnSpPr/>
          <p:nvPr/>
        </p:nvCxnSpPr>
        <p:spPr>
          <a:xfrm flipV="1">
            <a:off x="1588968" y="2600607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9EBA11-3E61-4C67-9E02-B7A40D5D6231}"/>
              </a:ext>
            </a:extLst>
          </p:cNvPr>
          <p:cNvCxnSpPr/>
          <p:nvPr/>
        </p:nvCxnSpPr>
        <p:spPr>
          <a:xfrm>
            <a:off x="1331390" y="5446838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D44677-42BF-453D-8DAB-76A531826CF6}"/>
              </a:ext>
            </a:extLst>
          </p:cNvPr>
          <p:cNvSpPr txBox="1"/>
          <p:nvPr/>
        </p:nvSpPr>
        <p:spPr>
          <a:xfrm>
            <a:off x="5555785" y="5203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A1389-7C04-4769-A898-BBD4ACBCBBDC}"/>
              </a:ext>
            </a:extLst>
          </p:cNvPr>
          <p:cNvSpPr txBox="1"/>
          <p:nvPr/>
        </p:nvSpPr>
        <p:spPr>
          <a:xfrm>
            <a:off x="1300640" y="211899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CB092-65A9-41DE-A30F-3FE2715077CB}"/>
              </a:ext>
            </a:extLst>
          </p:cNvPr>
          <p:cNvSpPr txBox="1"/>
          <p:nvPr/>
        </p:nvSpPr>
        <p:spPr>
          <a:xfrm>
            <a:off x="2506958" y="5503132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F2949-4612-4DFF-9EA5-118C438C085F}"/>
              </a:ext>
            </a:extLst>
          </p:cNvPr>
          <p:cNvSpPr txBox="1"/>
          <p:nvPr/>
        </p:nvSpPr>
        <p:spPr>
          <a:xfrm>
            <a:off x="4201218" y="551724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01F492AB-6584-4D1C-99B6-D4875C272299}"/>
              </a:ext>
            </a:extLst>
          </p:cNvPr>
          <p:cNvSpPr/>
          <p:nvPr/>
        </p:nvSpPr>
        <p:spPr>
          <a:xfrm>
            <a:off x="1908035" y="3153067"/>
            <a:ext cx="3037592" cy="1741311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750E9-4739-4EBE-813F-313EA7EED4B0}"/>
              </a:ext>
            </a:extLst>
          </p:cNvPr>
          <p:cNvSpPr txBox="1"/>
          <p:nvPr/>
        </p:nvSpPr>
        <p:spPr>
          <a:xfrm>
            <a:off x="4485311" y="1785005"/>
            <a:ext cx="64060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keep generating point in a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dimensional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plane and the integral of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is approximately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by the total area times the fraction of 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points that fall under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/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000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1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hu-HU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/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sz="20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𝐮𝐧𝐝𝐞𝐫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𝐭𝐨𝐭𝐚𝐥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2E8E6C-75FC-47B0-A9DA-5509BB7CD591}"/>
              </a:ext>
            </a:extLst>
          </p:cNvPr>
          <p:cNvCxnSpPr/>
          <p:nvPr/>
        </p:nvCxnSpPr>
        <p:spPr>
          <a:xfrm>
            <a:off x="4293655" y="540153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BC5749-FEDD-4626-91C2-14BC4D645125}"/>
              </a:ext>
            </a:extLst>
          </p:cNvPr>
          <p:cNvCxnSpPr/>
          <p:nvPr/>
        </p:nvCxnSpPr>
        <p:spPr>
          <a:xfrm>
            <a:off x="2609013" y="539535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0E0EB4-B9BE-445D-8777-27808D4D9C38}"/>
              </a:ext>
            </a:extLst>
          </p:cNvPr>
          <p:cNvCxnSpPr/>
          <p:nvPr/>
        </p:nvCxnSpPr>
        <p:spPr>
          <a:xfrm flipV="1">
            <a:off x="2609013" y="2837204"/>
            <a:ext cx="0" cy="25581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760E4E-D7B7-42BB-AA2A-4454CB0A9EE7}"/>
              </a:ext>
            </a:extLst>
          </p:cNvPr>
          <p:cNvCxnSpPr/>
          <p:nvPr/>
        </p:nvCxnSpPr>
        <p:spPr>
          <a:xfrm flipV="1">
            <a:off x="4293655" y="2837204"/>
            <a:ext cx="0" cy="25581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4A02D1-5906-4E9E-8491-4AD309E99100}"/>
              </a:ext>
            </a:extLst>
          </p:cNvPr>
          <p:cNvCxnSpPr/>
          <p:nvPr/>
        </p:nvCxnSpPr>
        <p:spPr>
          <a:xfrm flipH="1">
            <a:off x="2609013" y="2837204"/>
            <a:ext cx="1684642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5AF1DB8-1A5F-40F3-9660-1E8562F5810A}"/>
              </a:ext>
            </a:extLst>
          </p:cNvPr>
          <p:cNvSpPr/>
          <p:nvPr/>
        </p:nvSpPr>
        <p:spPr>
          <a:xfrm>
            <a:off x="3688051" y="4085749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28F3B9-8C9D-47FD-975C-C99AE107F1D1}"/>
              </a:ext>
            </a:extLst>
          </p:cNvPr>
          <p:cNvSpPr/>
          <p:nvPr/>
        </p:nvSpPr>
        <p:spPr>
          <a:xfrm>
            <a:off x="2928079" y="4868741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D43614-69E2-4157-A3C5-7CA7DCE22AFD}"/>
              </a:ext>
            </a:extLst>
          </p:cNvPr>
          <p:cNvSpPr/>
          <p:nvPr/>
        </p:nvSpPr>
        <p:spPr>
          <a:xfrm>
            <a:off x="3097257" y="4034474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9CE2941-7AC7-470E-ADC5-E4CB1B631F4C}"/>
              </a:ext>
            </a:extLst>
          </p:cNvPr>
          <p:cNvSpPr/>
          <p:nvPr/>
        </p:nvSpPr>
        <p:spPr>
          <a:xfrm>
            <a:off x="2958331" y="4341919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54173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Method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CADB94-927B-443E-9C99-633D45FB4CC9}"/>
              </a:ext>
            </a:extLst>
          </p:cNvPr>
          <p:cNvCxnSpPr/>
          <p:nvPr/>
        </p:nvCxnSpPr>
        <p:spPr>
          <a:xfrm flipV="1">
            <a:off x="1588968" y="2600607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9EBA11-3E61-4C67-9E02-B7A40D5D6231}"/>
              </a:ext>
            </a:extLst>
          </p:cNvPr>
          <p:cNvCxnSpPr/>
          <p:nvPr/>
        </p:nvCxnSpPr>
        <p:spPr>
          <a:xfrm>
            <a:off x="1331390" y="5446838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D44677-42BF-453D-8DAB-76A531826CF6}"/>
              </a:ext>
            </a:extLst>
          </p:cNvPr>
          <p:cNvSpPr txBox="1"/>
          <p:nvPr/>
        </p:nvSpPr>
        <p:spPr>
          <a:xfrm>
            <a:off x="5555785" y="5203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A1389-7C04-4769-A898-BBD4ACBCBBDC}"/>
              </a:ext>
            </a:extLst>
          </p:cNvPr>
          <p:cNvSpPr txBox="1"/>
          <p:nvPr/>
        </p:nvSpPr>
        <p:spPr>
          <a:xfrm>
            <a:off x="1300640" y="211899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CB092-65A9-41DE-A30F-3FE2715077CB}"/>
              </a:ext>
            </a:extLst>
          </p:cNvPr>
          <p:cNvSpPr txBox="1"/>
          <p:nvPr/>
        </p:nvSpPr>
        <p:spPr>
          <a:xfrm>
            <a:off x="2506958" y="5503132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F2949-4612-4DFF-9EA5-118C438C085F}"/>
              </a:ext>
            </a:extLst>
          </p:cNvPr>
          <p:cNvSpPr txBox="1"/>
          <p:nvPr/>
        </p:nvSpPr>
        <p:spPr>
          <a:xfrm>
            <a:off x="4201218" y="551724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01F492AB-6584-4D1C-99B6-D4875C272299}"/>
              </a:ext>
            </a:extLst>
          </p:cNvPr>
          <p:cNvSpPr/>
          <p:nvPr/>
        </p:nvSpPr>
        <p:spPr>
          <a:xfrm>
            <a:off x="1908035" y="3153067"/>
            <a:ext cx="3037592" cy="1741311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750E9-4739-4EBE-813F-313EA7EED4B0}"/>
              </a:ext>
            </a:extLst>
          </p:cNvPr>
          <p:cNvSpPr txBox="1"/>
          <p:nvPr/>
        </p:nvSpPr>
        <p:spPr>
          <a:xfrm>
            <a:off x="4485311" y="1785005"/>
            <a:ext cx="64060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keep generating point in a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dimensional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plane and the integral of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is approximately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by the total area times the fraction of 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points that fall under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/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000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1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hu-HU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/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sz="20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𝐮𝐧𝐝𝐞𝐫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𝐭𝐨𝐭𝐚𝐥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2E8E6C-75FC-47B0-A9DA-5509BB7CD591}"/>
              </a:ext>
            </a:extLst>
          </p:cNvPr>
          <p:cNvCxnSpPr/>
          <p:nvPr/>
        </p:nvCxnSpPr>
        <p:spPr>
          <a:xfrm>
            <a:off x="4293655" y="540153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BC5749-FEDD-4626-91C2-14BC4D645125}"/>
              </a:ext>
            </a:extLst>
          </p:cNvPr>
          <p:cNvCxnSpPr/>
          <p:nvPr/>
        </p:nvCxnSpPr>
        <p:spPr>
          <a:xfrm>
            <a:off x="2609013" y="539535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0E0EB4-B9BE-445D-8777-27808D4D9C38}"/>
              </a:ext>
            </a:extLst>
          </p:cNvPr>
          <p:cNvCxnSpPr/>
          <p:nvPr/>
        </p:nvCxnSpPr>
        <p:spPr>
          <a:xfrm flipV="1">
            <a:off x="2609013" y="2837204"/>
            <a:ext cx="0" cy="25581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760E4E-D7B7-42BB-AA2A-4454CB0A9EE7}"/>
              </a:ext>
            </a:extLst>
          </p:cNvPr>
          <p:cNvCxnSpPr/>
          <p:nvPr/>
        </p:nvCxnSpPr>
        <p:spPr>
          <a:xfrm flipV="1">
            <a:off x="4293655" y="2837204"/>
            <a:ext cx="0" cy="25581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4A02D1-5906-4E9E-8491-4AD309E99100}"/>
              </a:ext>
            </a:extLst>
          </p:cNvPr>
          <p:cNvCxnSpPr/>
          <p:nvPr/>
        </p:nvCxnSpPr>
        <p:spPr>
          <a:xfrm flipH="1">
            <a:off x="2609013" y="2837204"/>
            <a:ext cx="1684642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5AF1DB8-1A5F-40F3-9660-1E8562F5810A}"/>
              </a:ext>
            </a:extLst>
          </p:cNvPr>
          <p:cNvSpPr/>
          <p:nvPr/>
        </p:nvSpPr>
        <p:spPr>
          <a:xfrm>
            <a:off x="3688051" y="4085749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28F3B9-8C9D-47FD-975C-C99AE107F1D1}"/>
              </a:ext>
            </a:extLst>
          </p:cNvPr>
          <p:cNvSpPr/>
          <p:nvPr/>
        </p:nvSpPr>
        <p:spPr>
          <a:xfrm>
            <a:off x="2928079" y="4868741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D43614-69E2-4157-A3C5-7CA7DCE22AFD}"/>
              </a:ext>
            </a:extLst>
          </p:cNvPr>
          <p:cNvSpPr/>
          <p:nvPr/>
        </p:nvSpPr>
        <p:spPr>
          <a:xfrm>
            <a:off x="3097257" y="4034474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003B92-15C9-4B21-B310-448D4D24DDD1}"/>
              </a:ext>
            </a:extLst>
          </p:cNvPr>
          <p:cNvSpPr/>
          <p:nvPr/>
        </p:nvSpPr>
        <p:spPr>
          <a:xfrm>
            <a:off x="3457042" y="3496218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9CE2941-7AC7-470E-ADC5-E4CB1B631F4C}"/>
              </a:ext>
            </a:extLst>
          </p:cNvPr>
          <p:cNvSpPr/>
          <p:nvPr/>
        </p:nvSpPr>
        <p:spPr>
          <a:xfrm>
            <a:off x="2958331" y="4341919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4453069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Method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CADB94-927B-443E-9C99-633D45FB4CC9}"/>
              </a:ext>
            </a:extLst>
          </p:cNvPr>
          <p:cNvCxnSpPr/>
          <p:nvPr/>
        </p:nvCxnSpPr>
        <p:spPr>
          <a:xfrm flipV="1">
            <a:off x="1588968" y="2600607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9EBA11-3E61-4C67-9E02-B7A40D5D6231}"/>
              </a:ext>
            </a:extLst>
          </p:cNvPr>
          <p:cNvCxnSpPr/>
          <p:nvPr/>
        </p:nvCxnSpPr>
        <p:spPr>
          <a:xfrm>
            <a:off x="1331390" y="5446838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D44677-42BF-453D-8DAB-76A531826CF6}"/>
              </a:ext>
            </a:extLst>
          </p:cNvPr>
          <p:cNvSpPr txBox="1"/>
          <p:nvPr/>
        </p:nvSpPr>
        <p:spPr>
          <a:xfrm>
            <a:off x="5555785" y="5203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A1389-7C04-4769-A898-BBD4ACBCBBDC}"/>
              </a:ext>
            </a:extLst>
          </p:cNvPr>
          <p:cNvSpPr txBox="1"/>
          <p:nvPr/>
        </p:nvSpPr>
        <p:spPr>
          <a:xfrm>
            <a:off x="1300640" y="211899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CB092-65A9-41DE-A30F-3FE2715077CB}"/>
              </a:ext>
            </a:extLst>
          </p:cNvPr>
          <p:cNvSpPr txBox="1"/>
          <p:nvPr/>
        </p:nvSpPr>
        <p:spPr>
          <a:xfrm>
            <a:off x="2506958" y="5503132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F2949-4612-4DFF-9EA5-118C438C085F}"/>
              </a:ext>
            </a:extLst>
          </p:cNvPr>
          <p:cNvSpPr txBox="1"/>
          <p:nvPr/>
        </p:nvSpPr>
        <p:spPr>
          <a:xfrm>
            <a:off x="4201218" y="551724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01F492AB-6584-4D1C-99B6-D4875C272299}"/>
              </a:ext>
            </a:extLst>
          </p:cNvPr>
          <p:cNvSpPr/>
          <p:nvPr/>
        </p:nvSpPr>
        <p:spPr>
          <a:xfrm>
            <a:off x="1908035" y="3153067"/>
            <a:ext cx="3037592" cy="1741311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750E9-4739-4EBE-813F-313EA7EED4B0}"/>
              </a:ext>
            </a:extLst>
          </p:cNvPr>
          <p:cNvSpPr txBox="1"/>
          <p:nvPr/>
        </p:nvSpPr>
        <p:spPr>
          <a:xfrm>
            <a:off x="4485311" y="1785005"/>
            <a:ext cx="64060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keep generating point in a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dimensional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plane and the integral of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is approximately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by the total area times the fraction of 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points that fall under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/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000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1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hu-HU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/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sz="20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𝐮𝐧𝐝𝐞𝐫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𝐭𝐨𝐭𝐚𝐥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2E8E6C-75FC-47B0-A9DA-5509BB7CD591}"/>
              </a:ext>
            </a:extLst>
          </p:cNvPr>
          <p:cNvCxnSpPr/>
          <p:nvPr/>
        </p:nvCxnSpPr>
        <p:spPr>
          <a:xfrm>
            <a:off x="4293655" y="540153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BC5749-FEDD-4626-91C2-14BC4D645125}"/>
              </a:ext>
            </a:extLst>
          </p:cNvPr>
          <p:cNvCxnSpPr/>
          <p:nvPr/>
        </p:nvCxnSpPr>
        <p:spPr>
          <a:xfrm>
            <a:off x="2609013" y="539535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0E0EB4-B9BE-445D-8777-27808D4D9C38}"/>
              </a:ext>
            </a:extLst>
          </p:cNvPr>
          <p:cNvCxnSpPr/>
          <p:nvPr/>
        </p:nvCxnSpPr>
        <p:spPr>
          <a:xfrm flipV="1">
            <a:off x="2609013" y="2837204"/>
            <a:ext cx="0" cy="25581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760E4E-D7B7-42BB-AA2A-4454CB0A9EE7}"/>
              </a:ext>
            </a:extLst>
          </p:cNvPr>
          <p:cNvCxnSpPr/>
          <p:nvPr/>
        </p:nvCxnSpPr>
        <p:spPr>
          <a:xfrm flipV="1">
            <a:off x="4293655" y="2837204"/>
            <a:ext cx="0" cy="25581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4A02D1-5906-4E9E-8491-4AD309E99100}"/>
              </a:ext>
            </a:extLst>
          </p:cNvPr>
          <p:cNvCxnSpPr/>
          <p:nvPr/>
        </p:nvCxnSpPr>
        <p:spPr>
          <a:xfrm flipH="1">
            <a:off x="2609013" y="2837204"/>
            <a:ext cx="1684642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5AF1DB8-1A5F-40F3-9660-1E8562F5810A}"/>
              </a:ext>
            </a:extLst>
          </p:cNvPr>
          <p:cNvSpPr/>
          <p:nvPr/>
        </p:nvSpPr>
        <p:spPr>
          <a:xfrm>
            <a:off x="3688051" y="4085749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28F3B9-8C9D-47FD-975C-C99AE107F1D1}"/>
              </a:ext>
            </a:extLst>
          </p:cNvPr>
          <p:cNvSpPr/>
          <p:nvPr/>
        </p:nvSpPr>
        <p:spPr>
          <a:xfrm>
            <a:off x="2928079" y="4868741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4D3DB6-7FD0-4839-A297-CB3D6A3AD228}"/>
              </a:ext>
            </a:extLst>
          </p:cNvPr>
          <p:cNvSpPr/>
          <p:nvPr/>
        </p:nvSpPr>
        <p:spPr>
          <a:xfrm>
            <a:off x="3872040" y="4830285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D43614-69E2-4157-A3C5-7CA7DCE22AFD}"/>
              </a:ext>
            </a:extLst>
          </p:cNvPr>
          <p:cNvSpPr/>
          <p:nvPr/>
        </p:nvSpPr>
        <p:spPr>
          <a:xfrm>
            <a:off x="3097257" y="4034474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003B92-15C9-4B21-B310-448D4D24DDD1}"/>
              </a:ext>
            </a:extLst>
          </p:cNvPr>
          <p:cNvSpPr/>
          <p:nvPr/>
        </p:nvSpPr>
        <p:spPr>
          <a:xfrm>
            <a:off x="3457042" y="3496218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9CE2941-7AC7-470E-ADC5-E4CB1B631F4C}"/>
              </a:ext>
            </a:extLst>
          </p:cNvPr>
          <p:cNvSpPr/>
          <p:nvPr/>
        </p:nvSpPr>
        <p:spPr>
          <a:xfrm>
            <a:off x="2958331" y="4341919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4971860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Method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CADB94-927B-443E-9C99-633D45FB4CC9}"/>
              </a:ext>
            </a:extLst>
          </p:cNvPr>
          <p:cNvCxnSpPr/>
          <p:nvPr/>
        </p:nvCxnSpPr>
        <p:spPr>
          <a:xfrm flipV="1">
            <a:off x="1588968" y="2600607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9EBA11-3E61-4C67-9E02-B7A40D5D6231}"/>
              </a:ext>
            </a:extLst>
          </p:cNvPr>
          <p:cNvCxnSpPr/>
          <p:nvPr/>
        </p:nvCxnSpPr>
        <p:spPr>
          <a:xfrm>
            <a:off x="1331390" y="5446838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D44677-42BF-453D-8DAB-76A531826CF6}"/>
              </a:ext>
            </a:extLst>
          </p:cNvPr>
          <p:cNvSpPr txBox="1"/>
          <p:nvPr/>
        </p:nvSpPr>
        <p:spPr>
          <a:xfrm>
            <a:off x="5555785" y="5203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A1389-7C04-4769-A898-BBD4ACBCBBDC}"/>
              </a:ext>
            </a:extLst>
          </p:cNvPr>
          <p:cNvSpPr txBox="1"/>
          <p:nvPr/>
        </p:nvSpPr>
        <p:spPr>
          <a:xfrm>
            <a:off x="1300640" y="211899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CB092-65A9-41DE-A30F-3FE2715077CB}"/>
              </a:ext>
            </a:extLst>
          </p:cNvPr>
          <p:cNvSpPr txBox="1"/>
          <p:nvPr/>
        </p:nvSpPr>
        <p:spPr>
          <a:xfrm>
            <a:off x="2506958" y="5503132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F2949-4612-4DFF-9EA5-118C438C085F}"/>
              </a:ext>
            </a:extLst>
          </p:cNvPr>
          <p:cNvSpPr txBox="1"/>
          <p:nvPr/>
        </p:nvSpPr>
        <p:spPr>
          <a:xfrm>
            <a:off x="4201218" y="551724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01F492AB-6584-4D1C-99B6-D4875C272299}"/>
              </a:ext>
            </a:extLst>
          </p:cNvPr>
          <p:cNvSpPr/>
          <p:nvPr/>
        </p:nvSpPr>
        <p:spPr>
          <a:xfrm>
            <a:off x="1908035" y="3153067"/>
            <a:ext cx="3037592" cy="1741311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750E9-4739-4EBE-813F-313EA7EED4B0}"/>
              </a:ext>
            </a:extLst>
          </p:cNvPr>
          <p:cNvSpPr txBox="1"/>
          <p:nvPr/>
        </p:nvSpPr>
        <p:spPr>
          <a:xfrm>
            <a:off x="4485311" y="1785005"/>
            <a:ext cx="64060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keep generating point in a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dimensional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plane and the integral of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is approximately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by the total area times the fraction of 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points that fall under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/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000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1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hu-HU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/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sz="20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𝐮𝐧𝐝𝐞𝐫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𝐭𝐨𝐭𝐚𝐥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2E8E6C-75FC-47B0-A9DA-5509BB7CD591}"/>
              </a:ext>
            </a:extLst>
          </p:cNvPr>
          <p:cNvCxnSpPr/>
          <p:nvPr/>
        </p:nvCxnSpPr>
        <p:spPr>
          <a:xfrm>
            <a:off x="4293655" y="540153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BC5749-FEDD-4626-91C2-14BC4D645125}"/>
              </a:ext>
            </a:extLst>
          </p:cNvPr>
          <p:cNvCxnSpPr/>
          <p:nvPr/>
        </p:nvCxnSpPr>
        <p:spPr>
          <a:xfrm>
            <a:off x="2609013" y="539535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0E0EB4-B9BE-445D-8777-27808D4D9C38}"/>
              </a:ext>
            </a:extLst>
          </p:cNvPr>
          <p:cNvCxnSpPr/>
          <p:nvPr/>
        </p:nvCxnSpPr>
        <p:spPr>
          <a:xfrm flipV="1">
            <a:off x="2609013" y="2837204"/>
            <a:ext cx="0" cy="25581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760E4E-D7B7-42BB-AA2A-4454CB0A9EE7}"/>
              </a:ext>
            </a:extLst>
          </p:cNvPr>
          <p:cNvCxnSpPr/>
          <p:nvPr/>
        </p:nvCxnSpPr>
        <p:spPr>
          <a:xfrm flipV="1">
            <a:off x="4293655" y="2837204"/>
            <a:ext cx="0" cy="25581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4A02D1-5906-4E9E-8491-4AD309E99100}"/>
              </a:ext>
            </a:extLst>
          </p:cNvPr>
          <p:cNvCxnSpPr/>
          <p:nvPr/>
        </p:nvCxnSpPr>
        <p:spPr>
          <a:xfrm flipH="1">
            <a:off x="2609013" y="2837204"/>
            <a:ext cx="1684642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D78D6B8-1A0A-49A6-BE71-D93BBE98F1F3}"/>
              </a:ext>
            </a:extLst>
          </p:cNvPr>
          <p:cNvSpPr/>
          <p:nvPr/>
        </p:nvSpPr>
        <p:spPr>
          <a:xfrm>
            <a:off x="2825529" y="3178705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AF1DB8-1A5F-40F3-9660-1E8562F5810A}"/>
              </a:ext>
            </a:extLst>
          </p:cNvPr>
          <p:cNvSpPr/>
          <p:nvPr/>
        </p:nvSpPr>
        <p:spPr>
          <a:xfrm>
            <a:off x="3688051" y="4085749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28F3B9-8C9D-47FD-975C-C99AE107F1D1}"/>
              </a:ext>
            </a:extLst>
          </p:cNvPr>
          <p:cNvSpPr/>
          <p:nvPr/>
        </p:nvSpPr>
        <p:spPr>
          <a:xfrm>
            <a:off x="2928079" y="4868741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4D3DB6-7FD0-4839-A297-CB3D6A3AD228}"/>
              </a:ext>
            </a:extLst>
          </p:cNvPr>
          <p:cNvSpPr/>
          <p:nvPr/>
        </p:nvSpPr>
        <p:spPr>
          <a:xfrm>
            <a:off x="3872040" y="4830285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D43614-69E2-4157-A3C5-7CA7DCE22AFD}"/>
              </a:ext>
            </a:extLst>
          </p:cNvPr>
          <p:cNvSpPr/>
          <p:nvPr/>
        </p:nvSpPr>
        <p:spPr>
          <a:xfrm>
            <a:off x="3097257" y="4034474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003B92-15C9-4B21-B310-448D4D24DDD1}"/>
              </a:ext>
            </a:extLst>
          </p:cNvPr>
          <p:cNvSpPr/>
          <p:nvPr/>
        </p:nvSpPr>
        <p:spPr>
          <a:xfrm>
            <a:off x="3457042" y="3496218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9CE2941-7AC7-470E-ADC5-E4CB1B631F4C}"/>
              </a:ext>
            </a:extLst>
          </p:cNvPr>
          <p:cNvSpPr/>
          <p:nvPr/>
        </p:nvSpPr>
        <p:spPr>
          <a:xfrm>
            <a:off x="2958331" y="4341919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95205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Method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CADB94-927B-443E-9C99-633D45FB4CC9}"/>
              </a:ext>
            </a:extLst>
          </p:cNvPr>
          <p:cNvCxnSpPr/>
          <p:nvPr/>
        </p:nvCxnSpPr>
        <p:spPr>
          <a:xfrm flipV="1">
            <a:off x="1588968" y="2600607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9EBA11-3E61-4C67-9E02-B7A40D5D6231}"/>
              </a:ext>
            </a:extLst>
          </p:cNvPr>
          <p:cNvCxnSpPr/>
          <p:nvPr/>
        </p:nvCxnSpPr>
        <p:spPr>
          <a:xfrm>
            <a:off x="1331390" y="5446838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D44677-42BF-453D-8DAB-76A531826CF6}"/>
              </a:ext>
            </a:extLst>
          </p:cNvPr>
          <p:cNvSpPr txBox="1"/>
          <p:nvPr/>
        </p:nvSpPr>
        <p:spPr>
          <a:xfrm>
            <a:off x="5555785" y="5203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A1389-7C04-4769-A898-BBD4ACBCBBDC}"/>
              </a:ext>
            </a:extLst>
          </p:cNvPr>
          <p:cNvSpPr txBox="1"/>
          <p:nvPr/>
        </p:nvSpPr>
        <p:spPr>
          <a:xfrm>
            <a:off x="1300640" y="211899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CB092-65A9-41DE-A30F-3FE2715077CB}"/>
              </a:ext>
            </a:extLst>
          </p:cNvPr>
          <p:cNvSpPr txBox="1"/>
          <p:nvPr/>
        </p:nvSpPr>
        <p:spPr>
          <a:xfrm>
            <a:off x="2506958" y="5503132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F2949-4612-4DFF-9EA5-118C438C085F}"/>
              </a:ext>
            </a:extLst>
          </p:cNvPr>
          <p:cNvSpPr txBox="1"/>
          <p:nvPr/>
        </p:nvSpPr>
        <p:spPr>
          <a:xfrm>
            <a:off x="4201218" y="551724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01F492AB-6584-4D1C-99B6-D4875C272299}"/>
              </a:ext>
            </a:extLst>
          </p:cNvPr>
          <p:cNvSpPr/>
          <p:nvPr/>
        </p:nvSpPr>
        <p:spPr>
          <a:xfrm>
            <a:off x="1908035" y="3153067"/>
            <a:ext cx="3037592" cy="1741311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750E9-4739-4EBE-813F-313EA7EED4B0}"/>
              </a:ext>
            </a:extLst>
          </p:cNvPr>
          <p:cNvSpPr txBox="1"/>
          <p:nvPr/>
        </p:nvSpPr>
        <p:spPr>
          <a:xfrm>
            <a:off x="4485311" y="1785005"/>
            <a:ext cx="64060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keep generating point in a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dimensional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plane and the integral of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is approximately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by the total area times the fraction of 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points that fall under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/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000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1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hu-HU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/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sz="20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𝐮𝐧𝐝𝐞𝐫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𝐭𝐨𝐭𝐚𝐥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2E8E6C-75FC-47B0-A9DA-5509BB7CD591}"/>
              </a:ext>
            </a:extLst>
          </p:cNvPr>
          <p:cNvCxnSpPr/>
          <p:nvPr/>
        </p:nvCxnSpPr>
        <p:spPr>
          <a:xfrm>
            <a:off x="4293655" y="540153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BC5749-FEDD-4626-91C2-14BC4D645125}"/>
              </a:ext>
            </a:extLst>
          </p:cNvPr>
          <p:cNvCxnSpPr/>
          <p:nvPr/>
        </p:nvCxnSpPr>
        <p:spPr>
          <a:xfrm>
            <a:off x="2609013" y="539535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0E0EB4-B9BE-445D-8777-27808D4D9C38}"/>
              </a:ext>
            </a:extLst>
          </p:cNvPr>
          <p:cNvCxnSpPr/>
          <p:nvPr/>
        </p:nvCxnSpPr>
        <p:spPr>
          <a:xfrm flipV="1">
            <a:off x="2609013" y="2837204"/>
            <a:ext cx="0" cy="25581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760E4E-D7B7-42BB-AA2A-4454CB0A9EE7}"/>
              </a:ext>
            </a:extLst>
          </p:cNvPr>
          <p:cNvCxnSpPr/>
          <p:nvPr/>
        </p:nvCxnSpPr>
        <p:spPr>
          <a:xfrm flipV="1">
            <a:off x="4293655" y="2837204"/>
            <a:ext cx="0" cy="25581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4A02D1-5906-4E9E-8491-4AD309E99100}"/>
              </a:ext>
            </a:extLst>
          </p:cNvPr>
          <p:cNvCxnSpPr/>
          <p:nvPr/>
        </p:nvCxnSpPr>
        <p:spPr>
          <a:xfrm flipH="1">
            <a:off x="2609013" y="2837204"/>
            <a:ext cx="1684642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D78D6B8-1A0A-49A6-BE71-D93BBE98F1F3}"/>
              </a:ext>
            </a:extLst>
          </p:cNvPr>
          <p:cNvSpPr/>
          <p:nvPr/>
        </p:nvSpPr>
        <p:spPr>
          <a:xfrm>
            <a:off x="2825529" y="3178705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AF1DB8-1A5F-40F3-9660-1E8562F5810A}"/>
              </a:ext>
            </a:extLst>
          </p:cNvPr>
          <p:cNvSpPr/>
          <p:nvPr/>
        </p:nvSpPr>
        <p:spPr>
          <a:xfrm>
            <a:off x="3688051" y="4085749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28F3B9-8C9D-47FD-975C-C99AE107F1D1}"/>
              </a:ext>
            </a:extLst>
          </p:cNvPr>
          <p:cNvSpPr/>
          <p:nvPr/>
        </p:nvSpPr>
        <p:spPr>
          <a:xfrm>
            <a:off x="2928079" y="4868741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4D3DB6-7FD0-4839-A297-CB3D6A3AD228}"/>
              </a:ext>
            </a:extLst>
          </p:cNvPr>
          <p:cNvSpPr/>
          <p:nvPr/>
        </p:nvSpPr>
        <p:spPr>
          <a:xfrm>
            <a:off x="3872040" y="4830285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D43614-69E2-4157-A3C5-7CA7DCE22AFD}"/>
              </a:ext>
            </a:extLst>
          </p:cNvPr>
          <p:cNvSpPr/>
          <p:nvPr/>
        </p:nvSpPr>
        <p:spPr>
          <a:xfrm>
            <a:off x="3097257" y="4034474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003B92-15C9-4B21-B310-448D4D24DDD1}"/>
              </a:ext>
            </a:extLst>
          </p:cNvPr>
          <p:cNvSpPr/>
          <p:nvPr/>
        </p:nvSpPr>
        <p:spPr>
          <a:xfrm>
            <a:off x="3457042" y="3496218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9CE2941-7AC7-470E-ADC5-E4CB1B631F4C}"/>
              </a:ext>
            </a:extLst>
          </p:cNvPr>
          <p:cNvSpPr/>
          <p:nvPr/>
        </p:nvSpPr>
        <p:spPr>
          <a:xfrm>
            <a:off x="2958331" y="4341919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74EBBE-8B99-42A9-AE25-EFB3E14735E1}"/>
              </a:ext>
            </a:extLst>
          </p:cNvPr>
          <p:cNvSpPr/>
          <p:nvPr/>
        </p:nvSpPr>
        <p:spPr>
          <a:xfrm>
            <a:off x="4015140" y="3024774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59522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Method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CADB94-927B-443E-9C99-633D45FB4CC9}"/>
              </a:ext>
            </a:extLst>
          </p:cNvPr>
          <p:cNvCxnSpPr/>
          <p:nvPr/>
        </p:nvCxnSpPr>
        <p:spPr>
          <a:xfrm flipV="1">
            <a:off x="1588968" y="2600607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9EBA11-3E61-4C67-9E02-B7A40D5D6231}"/>
              </a:ext>
            </a:extLst>
          </p:cNvPr>
          <p:cNvCxnSpPr/>
          <p:nvPr/>
        </p:nvCxnSpPr>
        <p:spPr>
          <a:xfrm>
            <a:off x="1331390" y="5446838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D44677-42BF-453D-8DAB-76A531826CF6}"/>
              </a:ext>
            </a:extLst>
          </p:cNvPr>
          <p:cNvSpPr txBox="1"/>
          <p:nvPr/>
        </p:nvSpPr>
        <p:spPr>
          <a:xfrm>
            <a:off x="5555785" y="5203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A1389-7C04-4769-A898-BBD4ACBCBBDC}"/>
              </a:ext>
            </a:extLst>
          </p:cNvPr>
          <p:cNvSpPr txBox="1"/>
          <p:nvPr/>
        </p:nvSpPr>
        <p:spPr>
          <a:xfrm>
            <a:off x="1300640" y="211899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CB092-65A9-41DE-A30F-3FE2715077CB}"/>
              </a:ext>
            </a:extLst>
          </p:cNvPr>
          <p:cNvSpPr txBox="1"/>
          <p:nvPr/>
        </p:nvSpPr>
        <p:spPr>
          <a:xfrm>
            <a:off x="2506958" y="5503132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F2949-4612-4DFF-9EA5-118C438C085F}"/>
              </a:ext>
            </a:extLst>
          </p:cNvPr>
          <p:cNvSpPr txBox="1"/>
          <p:nvPr/>
        </p:nvSpPr>
        <p:spPr>
          <a:xfrm>
            <a:off x="4201218" y="551724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01F492AB-6584-4D1C-99B6-D4875C272299}"/>
              </a:ext>
            </a:extLst>
          </p:cNvPr>
          <p:cNvSpPr/>
          <p:nvPr/>
        </p:nvSpPr>
        <p:spPr>
          <a:xfrm>
            <a:off x="1908035" y="3153067"/>
            <a:ext cx="3037592" cy="1741311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750E9-4739-4EBE-813F-313EA7EED4B0}"/>
              </a:ext>
            </a:extLst>
          </p:cNvPr>
          <p:cNvSpPr txBox="1"/>
          <p:nvPr/>
        </p:nvSpPr>
        <p:spPr>
          <a:xfrm>
            <a:off x="4485311" y="1785005"/>
            <a:ext cx="64060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keep generating point in a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dimensional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plane and the integral of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is approximately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by the total area times the fraction of 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points that fall under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/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000" b="1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1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  <m:r>
                            <a:rPr lang="hu-HU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hu-HU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67338-F969-4769-9077-DFA43EE4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64" y="3692061"/>
                <a:ext cx="1301895" cy="1025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/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hu-HU" sz="2000" b="1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sz="20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𝐮𝐧𝐝𝐞𝐫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𝐭𝐨𝐭𝐚𝐥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924B42-8ED1-4CA1-82F2-B5DDC818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877" y="3834908"/>
                <a:ext cx="3524619" cy="730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2E8E6C-75FC-47B0-A9DA-5509BB7CD591}"/>
              </a:ext>
            </a:extLst>
          </p:cNvPr>
          <p:cNvCxnSpPr/>
          <p:nvPr/>
        </p:nvCxnSpPr>
        <p:spPr>
          <a:xfrm>
            <a:off x="4293655" y="540153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BC5749-FEDD-4626-91C2-14BC4D645125}"/>
              </a:ext>
            </a:extLst>
          </p:cNvPr>
          <p:cNvCxnSpPr/>
          <p:nvPr/>
        </p:nvCxnSpPr>
        <p:spPr>
          <a:xfrm>
            <a:off x="2609013" y="5395351"/>
            <a:ext cx="0" cy="1029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0E0EB4-B9BE-445D-8777-27808D4D9C38}"/>
              </a:ext>
            </a:extLst>
          </p:cNvPr>
          <p:cNvCxnSpPr/>
          <p:nvPr/>
        </p:nvCxnSpPr>
        <p:spPr>
          <a:xfrm flipV="1">
            <a:off x="2609013" y="2837204"/>
            <a:ext cx="0" cy="25581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760E4E-D7B7-42BB-AA2A-4454CB0A9EE7}"/>
              </a:ext>
            </a:extLst>
          </p:cNvPr>
          <p:cNvCxnSpPr/>
          <p:nvPr/>
        </p:nvCxnSpPr>
        <p:spPr>
          <a:xfrm flipV="1">
            <a:off x="4293655" y="2837204"/>
            <a:ext cx="0" cy="25581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4A02D1-5906-4E9E-8491-4AD309E99100}"/>
              </a:ext>
            </a:extLst>
          </p:cNvPr>
          <p:cNvCxnSpPr/>
          <p:nvPr/>
        </p:nvCxnSpPr>
        <p:spPr>
          <a:xfrm flipH="1">
            <a:off x="2609013" y="2837204"/>
            <a:ext cx="1684642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D78D6B8-1A0A-49A6-BE71-D93BBE98F1F3}"/>
              </a:ext>
            </a:extLst>
          </p:cNvPr>
          <p:cNvSpPr/>
          <p:nvPr/>
        </p:nvSpPr>
        <p:spPr>
          <a:xfrm>
            <a:off x="2825529" y="3178705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AF1DB8-1A5F-40F3-9660-1E8562F5810A}"/>
              </a:ext>
            </a:extLst>
          </p:cNvPr>
          <p:cNvSpPr/>
          <p:nvPr/>
        </p:nvSpPr>
        <p:spPr>
          <a:xfrm>
            <a:off x="3688051" y="4085749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28F3B9-8C9D-47FD-975C-C99AE107F1D1}"/>
              </a:ext>
            </a:extLst>
          </p:cNvPr>
          <p:cNvSpPr/>
          <p:nvPr/>
        </p:nvSpPr>
        <p:spPr>
          <a:xfrm>
            <a:off x="2928079" y="4868741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4D3DB6-7FD0-4839-A297-CB3D6A3AD228}"/>
              </a:ext>
            </a:extLst>
          </p:cNvPr>
          <p:cNvSpPr/>
          <p:nvPr/>
        </p:nvSpPr>
        <p:spPr>
          <a:xfrm>
            <a:off x="3872040" y="4830285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D43614-69E2-4157-A3C5-7CA7DCE22AFD}"/>
              </a:ext>
            </a:extLst>
          </p:cNvPr>
          <p:cNvSpPr/>
          <p:nvPr/>
        </p:nvSpPr>
        <p:spPr>
          <a:xfrm>
            <a:off x="3097257" y="4034474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003B92-15C9-4B21-B310-448D4D24DDD1}"/>
              </a:ext>
            </a:extLst>
          </p:cNvPr>
          <p:cNvSpPr/>
          <p:nvPr/>
        </p:nvSpPr>
        <p:spPr>
          <a:xfrm>
            <a:off x="3457042" y="3496218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9CE2941-7AC7-470E-ADC5-E4CB1B631F4C}"/>
              </a:ext>
            </a:extLst>
          </p:cNvPr>
          <p:cNvSpPr/>
          <p:nvPr/>
        </p:nvSpPr>
        <p:spPr>
          <a:xfrm>
            <a:off x="2958331" y="4341919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74EBBE-8B99-42A9-AE25-EFB3E14735E1}"/>
              </a:ext>
            </a:extLst>
          </p:cNvPr>
          <p:cNvSpPr/>
          <p:nvPr/>
        </p:nvSpPr>
        <p:spPr>
          <a:xfrm>
            <a:off x="4015140" y="3024774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696266E-1A27-4B56-83B8-CA860ABA7DC4}"/>
              </a:ext>
            </a:extLst>
          </p:cNvPr>
          <p:cNvSpPr/>
          <p:nvPr/>
        </p:nvSpPr>
        <p:spPr>
          <a:xfrm>
            <a:off x="3110731" y="4494319"/>
            <a:ext cx="102550" cy="102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8124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Matrix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07A26B-95FC-49CA-99B9-AA1E9935BD28}"/>
              </a:ext>
            </a:extLst>
          </p:cNvPr>
          <p:cNvCxnSpPr/>
          <p:nvPr/>
        </p:nvCxnSpPr>
        <p:spPr>
          <a:xfrm>
            <a:off x="3760091" y="2185751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89CAD-123A-4720-A30C-9D7C48EADBA1}"/>
              </a:ext>
            </a:extLst>
          </p:cNvPr>
          <p:cNvCxnSpPr/>
          <p:nvPr/>
        </p:nvCxnSpPr>
        <p:spPr>
          <a:xfrm>
            <a:off x="4810416" y="219398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85B33-15D1-4A52-9F61-1F196DC47D43}"/>
              </a:ext>
            </a:extLst>
          </p:cNvPr>
          <p:cNvCxnSpPr/>
          <p:nvPr/>
        </p:nvCxnSpPr>
        <p:spPr>
          <a:xfrm>
            <a:off x="3760091" y="218575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4E8F3B-D2A4-4227-9141-DF98A4131975}"/>
              </a:ext>
            </a:extLst>
          </p:cNvPr>
          <p:cNvCxnSpPr/>
          <p:nvPr/>
        </p:nvCxnSpPr>
        <p:spPr>
          <a:xfrm>
            <a:off x="3755011" y="334124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10CA1F-A258-4CEB-9FC3-0245ED54C789}"/>
              </a:ext>
            </a:extLst>
          </p:cNvPr>
          <p:cNvCxnSpPr/>
          <p:nvPr/>
        </p:nvCxnSpPr>
        <p:spPr>
          <a:xfrm>
            <a:off x="4612708" y="218163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61A773-80D2-4C09-8334-0578B97BD1F6}"/>
              </a:ext>
            </a:extLst>
          </p:cNvPr>
          <p:cNvCxnSpPr/>
          <p:nvPr/>
        </p:nvCxnSpPr>
        <p:spPr>
          <a:xfrm>
            <a:off x="4612708" y="334728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0650EC-261D-4A62-93FD-EC43269505F9}"/>
              </a:ext>
            </a:extLst>
          </p:cNvPr>
          <p:cNvSpPr txBox="1"/>
          <p:nvPr/>
        </p:nvSpPr>
        <p:spPr>
          <a:xfrm>
            <a:off x="3922922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7B00C-8471-425F-9C35-A87D7B5F58D9}"/>
              </a:ext>
            </a:extLst>
          </p:cNvPr>
          <p:cNvSpPr txBox="1"/>
          <p:nvPr/>
        </p:nvSpPr>
        <p:spPr>
          <a:xfrm>
            <a:off x="4366669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822D4B-DDB1-4C3F-B43C-B874E97344C6}"/>
              </a:ext>
            </a:extLst>
          </p:cNvPr>
          <p:cNvSpPr txBox="1"/>
          <p:nvPr/>
        </p:nvSpPr>
        <p:spPr>
          <a:xfrm>
            <a:off x="3922922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C9615-B8CA-4F8A-9B72-03F45642BB6A}"/>
              </a:ext>
            </a:extLst>
          </p:cNvPr>
          <p:cNvSpPr txBox="1"/>
          <p:nvPr/>
        </p:nvSpPr>
        <p:spPr>
          <a:xfrm>
            <a:off x="4366669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F8036-93B2-4988-9CFD-2838A92F5F13}"/>
              </a:ext>
            </a:extLst>
          </p:cNvPr>
          <p:cNvCxnSpPr/>
          <p:nvPr/>
        </p:nvCxnSpPr>
        <p:spPr>
          <a:xfrm>
            <a:off x="5489422" y="2185751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8A0D20-8D53-4AEE-A74B-99AAA5AD6DA8}"/>
              </a:ext>
            </a:extLst>
          </p:cNvPr>
          <p:cNvCxnSpPr/>
          <p:nvPr/>
        </p:nvCxnSpPr>
        <p:spPr>
          <a:xfrm>
            <a:off x="6539747" y="219398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5818AE-C330-43F3-AD8C-6F8B41ECC769}"/>
              </a:ext>
            </a:extLst>
          </p:cNvPr>
          <p:cNvCxnSpPr/>
          <p:nvPr/>
        </p:nvCxnSpPr>
        <p:spPr>
          <a:xfrm>
            <a:off x="5489422" y="218575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28C9B-6F8D-4D5E-8E5A-060DB3E1DF03}"/>
              </a:ext>
            </a:extLst>
          </p:cNvPr>
          <p:cNvCxnSpPr/>
          <p:nvPr/>
        </p:nvCxnSpPr>
        <p:spPr>
          <a:xfrm>
            <a:off x="5484342" y="334124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AEA40-E989-4C6D-A47A-DEA89A09E60F}"/>
              </a:ext>
            </a:extLst>
          </p:cNvPr>
          <p:cNvCxnSpPr/>
          <p:nvPr/>
        </p:nvCxnSpPr>
        <p:spPr>
          <a:xfrm>
            <a:off x="6342039" y="218163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8277D1-6152-4448-B048-A9C61F5AC061}"/>
              </a:ext>
            </a:extLst>
          </p:cNvPr>
          <p:cNvCxnSpPr/>
          <p:nvPr/>
        </p:nvCxnSpPr>
        <p:spPr>
          <a:xfrm>
            <a:off x="6342039" y="334728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1AAC1D-E774-43D2-A9D9-33AFE96370CC}"/>
              </a:ext>
            </a:extLst>
          </p:cNvPr>
          <p:cNvSpPr txBox="1"/>
          <p:nvPr/>
        </p:nvSpPr>
        <p:spPr>
          <a:xfrm>
            <a:off x="5652253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BF6177-3559-483A-BBDF-1AD4F4B1DA6D}"/>
              </a:ext>
            </a:extLst>
          </p:cNvPr>
          <p:cNvSpPr txBox="1"/>
          <p:nvPr/>
        </p:nvSpPr>
        <p:spPr>
          <a:xfrm>
            <a:off x="6096000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E51543-0D29-491D-8BA9-F361E45877C4}"/>
              </a:ext>
            </a:extLst>
          </p:cNvPr>
          <p:cNvSpPr txBox="1"/>
          <p:nvPr/>
        </p:nvSpPr>
        <p:spPr>
          <a:xfrm>
            <a:off x="5652253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573BB1-F756-49CF-8AE7-6AAE08E618A1}"/>
              </a:ext>
            </a:extLst>
          </p:cNvPr>
          <p:cNvSpPr txBox="1"/>
          <p:nvPr/>
        </p:nvSpPr>
        <p:spPr>
          <a:xfrm>
            <a:off x="6096000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57562E-510A-45E7-A407-042ABEA03E95}"/>
              </a:ext>
            </a:extLst>
          </p:cNvPr>
          <p:cNvCxnSpPr/>
          <p:nvPr/>
        </p:nvCxnSpPr>
        <p:spPr>
          <a:xfrm>
            <a:off x="7399021" y="2185751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073AA1-90F7-450E-98F5-279066A6595A}"/>
              </a:ext>
            </a:extLst>
          </p:cNvPr>
          <p:cNvCxnSpPr/>
          <p:nvPr/>
        </p:nvCxnSpPr>
        <p:spPr>
          <a:xfrm>
            <a:off x="8449346" y="219398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A43D01-D795-4821-9EE9-B30FAB58A083}"/>
              </a:ext>
            </a:extLst>
          </p:cNvPr>
          <p:cNvCxnSpPr/>
          <p:nvPr/>
        </p:nvCxnSpPr>
        <p:spPr>
          <a:xfrm>
            <a:off x="7399021" y="218575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31E7A2-0FA6-434C-9DEE-EB614DBAEB2D}"/>
              </a:ext>
            </a:extLst>
          </p:cNvPr>
          <p:cNvCxnSpPr/>
          <p:nvPr/>
        </p:nvCxnSpPr>
        <p:spPr>
          <a:xfrm>
            <a:off x="7393941" y="334124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522BF4-70EA-4839-A9DB-3AD64C6D0C01}"/>
              </a:ext>
            </a:extLst>
          </p:cNvPr>
          <p:cNvCxnSpPr/>
          <p:nvPr/>
        </p:nvCxnSpPr>
        <p:spPr>
          <a:xfrm>
            <a:off x="8251638" y="218163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50C8D0-9ADC-437B-90A6-D099FC8DFD5B}"/>
              </a:ext>
            </a:extLst>
          </p:cNvPr>
          <p:cNvCxnSpPr/>
          <p:nvPr/>
        </p:nvCxnSpPr>
        <p:spPr>
          <a:xfrm>
            <a:off x="8251638" y="334728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A6E22D-E6D8-446B-9C99-B710F0D83863}"/>
              </a:ext>
            </a:extLst>
          </p:cNvPr>
          <p:cNvSpPr txBox="1"/>
          <p:nvPr/>
        </p:nvSpPr>
        <p:spPr>
          <a:xfrm>
            <a:off x="5034586" y="26708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CC411B-FF44-4771-9B21-FA8E5CAD13AD}"/>
              </a:ext>
            </a:extLst>
          </p:cNvPr>
          <p:cNvSpPr txBox="1"/>
          <p:nvPr/>
        </p:nvSpPr>
        <p:spPr>
          <a:xfrm>
            <a:off x="6803360" y="25603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644C1A-613E-4B72-A76D-69055A91BF0D}"/>
              </a:ext>
            </a:extLst>
          </p:cNvPr>
          <p:cNvSpPr txBox="1"/>
          <p:nvPr/>
        </p:nvSpPr>
        <p:spPr>
          <a:xfrm>
            <a:off x="7561852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48C3CA-7D93-43FE-B84C-1AE4D37E9E5D}"/>
              </a:ext>
            </a:extLst>
          </p:cNvPr>
          <p:cNvSpPr txBox="1"/>
          <p:nvPr/>
        </p:nvSpPr>
        <p:spPr>
          <a:xfrm>
            <a:off x="8005599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A164C7-1251-4EFB-B69F-7A56B241FB76}"/>
              </a:ext>
            </a:extLst>
          </p:cNvPr>
          <p:cNvSpPr txBox="1"/>
          <p:nvPr/>
        </p:nvSpPr>
        <p:spPr>
          <a:xfrm>
            <a:off x="7508584" y="28223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655897B-5517-46B3-A5D2-24DB53B43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79" y="4038021"/>
            <a:ext cx="4204242" cy="18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58993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Applications of the 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Monte-Carlo Method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3376958822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Simulations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572"/>
            <a:ext cx="10515600" cy="4953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600" b="1" dirty="0">
                <a:solidFill>
                  <a:srgbClr val="FFC000"/>
                </a:solidFill>
              </a:rPr>
              <a:t>WHAT IS THE BASIC PRINCIPLE?</a:t>
            </a: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rgbClr val="525252"/>
                </a:solidFill>
              </a:rPr>
              <a:t>w</a:t>
            </a:r>
            <a:r>
              <a:rPr lang="hu-HU" b="0" i="0" dirty="0">
                <a:solidFill>
                  <a:srgbClr val="525252"/>
                </a:solidFill>
                <a:effectLst/>
              </a:rPr>
              <a:t>e can </a:t>
            </a:r>
            <a:r>
              <a:rPr lang="en-GB" b="0" i="0" dirty="0">
                <a:solidFill>
                  <a:srgbClr val="525252"/>
                </a:solidFill>
                <a:effectLst/>
              </a:rPr>
              <a:t>estimate the possible outcomes of an </a:t>
            </a:r>
            <a:r>
              <a:rPr lang="en-GB" b="1" i="0" dirty="0">
                <a:solidFill>
                  <a:srgbClr val="525252"/>
                </a:solidFill>
                <a:effectLst/>
              </a:rPr>
              <a:t>uncertain event</a:t>
            </a:r>
            <a:r>
              <a:rPr lang="hu-HU" b="1" i="0" dirty="0">
                <a:solidFill>
                  <a:srgbClr val="525252"/>
                </a:solidFill>
                <a:effectLst/>
              </a:rPr>
              <a:t>s</a:t>
            </a:r>
            <a:endParaRPr lang="hu-HU" b="1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to generate several possible outcomes and then we have to calculate the average of these outcomes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 more iterations we make the better will be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91325369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Simulations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0205E-CBB9-475E-86ED-9A42624E8C49}"/>
              </a:ext>
            </a:extLst>
          </p:cNvPr>
          <p:cNvSpPr txBox="1"/>
          <p:nvPr/>
        </p:nvSpPr>
        <p:spPr>
          <a:xfrm>
            <a:off x="6216979" y="1734772"/>
            <a:ext cx="48004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that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assets (such as stocks)</a:t>
            </a:r>
          </a:p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follow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lognormal random work</a:t>
            </a:r>
          </a:p>
          <a:p>
            <a:pPr algn="ctr"/>
            <a:endParaRPr lang="hu-HU" sz="2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8F8731-9592-4AC7-8D20-90F2D31EF12A}"/>
              </a:ext>
            </a:extLst>
          </p:cNvPr>
          <p:cNvSpPr/>
          <p:nvPr/>
        </p:nvSpPr>
        <p:spPr>
          <a:xfrm>
            <a:off x="2244291" y="1609997"/>
            <a:ext cx="3483979" cy="1107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dS = </a:t>
            </a:r>
            <a:r>
              <a:rPr lang="hu-HU" sz="2800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𝝻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 S dt + </a:t>
            </a:r>
            <a:r>
              <a:rPr lang="hu-HU" sz="2800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𝞂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 S dX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AA577-4562-4C51-9AFC-7CA9AB49CFBB}"/>
              </a:ext>
            </a:extLst>
          </p:cNvPr>
          <p:cNvSpPr txBox="1"/>
          <p:nvPr/>
        </p:nvSpPr>
        <p:spPr>
          <a:xfrm>
            <a:off x="-2685327" y="420161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998FC3-76E9-4AAC-9A0C-18CA2BFF35FF}"/>
              </a:ext>
            </a:extLst>
          </p:cNvPr>
          <p:cNvSpPr txBox="1"/>
          <p:nvPr/>
        </p:nvSpPr>
        <p:spPr>
          <a:xfrm>
            <a:off x="2308793" y="2989840"/>
            <a:ext cx="78163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WE KNOW THE S(0) STARTING POINT OF THE STOCK PRICE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WE KNOW THE 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𝝻 and 𝞂 PARAMETERS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THEN WE CAN MAKE MULTIPLE SIMULATIONS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ea typeface="Cambria Math" panose="02040503050406030204" pitchFamily="18" charset="0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it is quite cheap to create simulations like these we know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how to simulate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lognormal random walks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ea typeface="Cambria Math" panose="02040503050406030204" pitchFamily="18" charset="0"/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THE AVERAGE OF THESE SIMULATIONS YIELDS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THE FUTURE S(t) PRICE OF THE STOCK !!!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46817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Simulations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AA577-4562-4C51-9AFC-7CA9AB49CFBB}"/>
              </a:ext>
            </a:extLst>
          </p:cNvPr>
          <p:cNvSpPr txBox="1"/>
          <p:nvPr/>
        </p:nvSpPr>
        <p:spPr>
          <a:xfrm>
            <a:off x="-2685327" y="420161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2B500-5E71-444B-81A4-6C403D193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60" y="1967696"/>
            <a:ext cx="7627479" cy="403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78898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Differential Equations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558530592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8BD664-2748-4B7A-BA24-433C4D607414}"/>
                  </a:ext>
                </a:extLst>
              </p:cNvPr>
              <p:cNvSpPr txBox="1"/>
              <p:nvPr/>
            </p:nvSpPr>
            <p:spPr>
              <a:xfrm>
                <a:off x="4843146" y="1774802"/>
                <a:ext cx="1043876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8BD664-2748-4B7A-BA24-433C4D607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146" y="1774802"/>
                <a:ext cx="1043876" cy="795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1ABA88B-5D41-46DB-88E0-72B42E8CB2D2}"/>
              </a:ext>
            </a:extLst>
          </p:cNvPr>
          <p:cNvSpPr txBox="1"/>
          <p:nvPr/>
        </p:nvSpPr>
        <p:spPr>
          <a:xfrm>
            <a:off x="5740489" y="1981012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= f(x,y)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AAA239-CFA4-466B-A2F3-07121C54E4BC}"/>
              </a:ext>
            </a:extLst>
          </p:cNvPr>
          <p:cNvSpPr txBox="1"/>
          <p:nvPr/>
        </p:nvSpPr>
        <p:spPr>
          <a:xfrm>
            <a:off x="2677695" y="2950117"/>
            <a:ext cx="612558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form of a first order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equation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standard equations the solution is a scalar value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pPr algn="ctr"/>
            <a:r>
              <a:rPr lang="hu-HU" sz="2200" b="1" dirty="0">
                <a:solidFill>
                  <a:srgbClr val="FFC000"/>
                </a:solidFill>
              </a:rPr>
              <a:t>3x = 12</a:t>
            </a:r>
          </a:p>
          <a:p>
            <a:pPr algn="ctr"/>
            <a:r>
              <a:rPr lang="hu-HU" sz="2200" b="1" dirty="0">
                <a:solidFill>
                  <a:srgbClr val="FFC000"/>
                </a:solidFill>
              </a:rPr>
              <a:t>x = 4</a:t>
            </a:r>
          </a:p>
          <a:p>
            <a:pPr algn="ctr"/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FE942A-E627-4C09-96F7-2FACA354186D}"/>
                  </a:ext>
                </a:extLst>
              </p:cNvPr>
              <p:cNvSpPr txBox="1"/>
              <p:nvPr/>
            </p:nvSpPr>
            <p:spPr>
              <a:xfrm>
                <a:off x="4243165" y="5751208"/>
                <a:ext cx="102624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FE942A-E627-4C09-96F7-2FACA3541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165" y="5751208"/>
                <a:ext cx="1026243" cy="795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A4B6854-3598-4C4E-9863-33580A672A88}"/>
              </a:ext>
            </a:extLst>
          </p:cNvPr>
          <p:cNvSpPr txBox="1"/>
          <p:nvPr/>
        </p:nvSpPr>
        <p:spPr>
          <a:xfrm>
            <a:off x="5133363" y="594670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=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551757-2C90-4A1A-8895-BD0040CD829D}"/>
                  </a:ext>
                </a:extLst>
              </p:cNvPr>
              <p:cNvSpPr txBox="1"/>
              <p:nvPr/>
            </p:nvSpPr>
            <p:spPr>
              <a:xfrm>
                <a:off x="6055360" y="5941479"/>
                <a:ext cx="14436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>
                    <a:solidFill>
                      <a:srgbClr val="FFC000"/>
                    </a:solidFill>
                  </a:rPr>
                  <a:t>y(x)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𝐂𝐞</m:t>
                        </m:r>
                      </m:e>
                      <m:sup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p>
                    </m:sSup>
                  </m:oMath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551757-2C90-4A1A-8895-BD0040CD8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360" y="5941479"/>
                <a:ext cx="1443665" cy="461665"/>
              </a:xfrm>
              <a:prstGeom prst="rect">
                <a:avLst/>
              </a:prstGeom>
              <a:blipFill>
                <a:blip r:embed="rId4"/>
                <a:stretch>
                  <a:fillRect l="-6329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4E4D2AF-BC88-4A1E-B2FA-7A62B7828EB7}"/>
              </a:ext>
            </a:extLst>
          </p:cNvPr>
          <p:cNvSpPr txBox="1"/>
          <p:nvPr/>
        </p:nvSpPr>
        <p:spPr>
          <a:xfrm>
            <a:off x="2812622" y="5082471"/>
            <a:ext cx="6148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differential equations: the solution is a function</a:t>
            </a:r>
          </a:p>
        </p:txBody>
      </p:sp>
    </p:spTree>
    <p:extLst>
      <p:ext uri="{BB962C8B-B14F-4D97-AF65-F5344CB8AC3E}">
        <p14:creationId xmlns:p14="http://schemas.microsoft.com/office/powerpoint/2010/main" val="947725645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28BE65-DE4E-46DB-B064-AE5FF22AE1CB}"/>
                  </a:ext>
                </a:extLst>
              </p:cNvPr>
              <p:cNvSpPr txBox="1"/>
              <p:nvPr/>
            </p:nvSpPr>
            <p:spPr>
              <a:xfrm>
                <a:off x="4118582" y="3061188"/>
                <a:ext cx="1043876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28BE65-DE4E-46DB-B064-AE5FF22AE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582" y="3061188"/>
                <a:ext cx="1043876" cy="795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7717950-921C-4A07-9CDB-7768C12EFE23}"/>
              </a:ext>
            </a:extLst>
          </p:cNvPr>
          <p:cNvSpPr txBox="1"/>
          <p:nvPr/>
        </p:nvSpPr>
        <p:spPr>
          <a:xfrm>
            <a:off x="5073586" y="32673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~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E17C9A-3257-445D-8F7A-D33F70A9EA8A}"/>
                  </a:ext>
                </a:extLst>
              </p:cNvPr>
              <p:cNvSpPr txBox="1"/>
              <p:nvPr/>
            </p:nvSpPr>
            <p:spPr>
              <a:xfrm>
                <a:off x="5347925" y="3047915"/>
                <a:ext cx="2360070" cy="809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sz="2400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400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</m:d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E17C9A-3257-445D-8F7A-D33F70A9E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925" y="3047915"/>
                <a:ext cx="2360070" cy="809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E86C28-7384-49F4-9F4D-36D4E5D3A929}"/>
                  </a:ext>
                </a:extLst>
              </p:cNvPr>
              <p:cNvSpPr txBox="1"/>
              <p:nvPr/>
            </p:nvSpPr>
            <p:spPr>
              <a:xfrm>
                <a:off x="3451314" y="4255670"/>
                <a:ext cx="1043876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E86C28-7384-49F4-9F4D-36D4E5D3A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314" y="4255670"/>
                <a:ext cx="1043876" cy="795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0FEEF22-C2FB-4BDA-83B3-3BE2B77D2D3D}"/>
              </a:ext>
            </a:extLst>
          </p:cNvPr>
          <p:cNvSpPr txBox="1"/>
          <p:nvPr/>
        </p:nvSpPr>
        <p:spPr>
          <a:xfrm>
            <a:off x="4414556" y="446188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~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A15F54-A75B-4659-ADDC-B57D318BD07B}"/>
                  </a:ext>
                </a:extLst>
              </p:cNvPr>
              <p:cNvSpPr txBox="1"/>
              <p:nvPr/>
            </p:nvSpPr>
            <p:spPr>
              <a:xfrm>
                <a:off x="4763032" y="4242397"/>
                <a:ext cx="2360070" cy="809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sz="2400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400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</m:d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A15F54-A75B-4659-ADDC-B57D318BD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32" y="4242397"/>
                <a:ext cx="2360070" cy="809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82BBD46-19B7-4417-B4E9-B2D3BBCC2DBB}"/>
              </a:ext>
            </a:extLst>
          </p:cNvPr>
          <p:cNvSpPr txBox="1"/>
          <p:nvPr/>
        </p:nvSpPr>
        <p:spPr>
          <a:xfrm>
            <a:off x="7079419" y="4461878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=  f(x,y)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0A58F7-02C5-43C9-823B-93E52FBD2EEC}"/>
                  </a:ext>
                </a:extLst>
              </p:cNvPr>
              <p:cNvSpPr txBox="1"/>
              <p:nvPr/>
            </p:nvSpPr>
            <p:spPr>
              <a:xfrm>
                <a:off x="4274305" y="5466628"/>
                <a:ext cx="3908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hu-HU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hu-HU" sz="24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sz="24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</m:d>
                    <m:r>
                      <a:rPr lang="hu-HU" sz="24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400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hu-HU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hu-HU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4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r>
                      <a:rPr lang="hu-HU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u-HU" sz="24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𝐟</m:t>
                    </m:r>
                    <m:r>
                      <a:rPr lang="hu-HU" sz="24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4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hu-HU" sz="24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hu-HU" sz="24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4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0A58F7-02C5-43C9-823B-93E52FBD2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305" y="5466628"/>
                <a:ext cx="3908570" cy="461665"/>
              </a:xfrm>
              <a:prstGeom prst="rect">
                <a:avLst/>
              </a:prstGeom>
              <a:blipFill>
                <a:blip r:embed="rId6"/>
                <a:stretch>
                  <a:fillRect l="-468"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581860-46FC-4B46-8283-002DEC5321B2}"/>
                  </a:ext>
                </a:extLst>
              </p:cNvPr>
              <p:cNvSpPr txBox="1"/>
              <p:nvPr/>
            </p:nvSpPr>
            <p:spPr>
              <a:xfrm>
                <a:off x="4505546" y="1912009"/>
                <a:ext cx="1043876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581860-46FC-4B46-8283-002DEC532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546" y="1912009"/>
                <a:ext cx="1043876" cy="7958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63E967F-8739-4830-B037-FD067CD22FA6}"/>
              </a:ext>
            </a:extLst>
          </p:cNvPr>
          <p:cNvSpPr txBox="1"/>
          <p:nvPr/>
        </p:nvSpPr>
        <p:spPr>
          <a:xfrm>
            <a:off x="5402889" y="2118219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= f(x,y)</a:t>
            </a:r>
          </a:p>
        </p:txBody>
      </p:sp>
    </p:spTree>
    <p:extLst>
      <p:ext uri="{BB962C8B-B14F-4D97-AF65-F5344CB8AC3E}">
        <p14:creationId xmlns:p14="http://schemas.microsoft.com/office/powerpoint/2010/main" val="1938942174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14C2-D898-4CFF-8EDB-3ABAF6805080}"/>
                  </a:ext>
                </a:extLst>
              </p:cNvPr>
              <p:cNvSpPr txBox="1"/>
              <p:nvPr/>
            </p:nvSpPr>
            <p:spPr>
              <a:xfrm>
                <a:off x="4150531" y="1856206"/>
                <a:ext cx="38909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hu-HU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hu-HU" sz="24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sz="24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</m:d>
                    <m:r>
                      <a:rPr lang="hu-HU" sz="24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400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hu-HU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hu-HU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4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r>
                      <a:rPr lang="hu-HU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u-HU" sz="24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𝐟</m:t>
                    </m:r>
                    <m:r>
                      <a:rPr lang="hu-HU" sz="24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4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hu-HU" sz="24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hu-HU" sz="24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4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14C2-D898-4CFF-8EDB-3ABAF680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531" y="1856206"/>
                <a:ext cx="3890937" cy="461665"/>
              </a:xfrm>
              <a:prstGeom prst="rect">
                <a:avLst/>
              </a:prstGeom>
              <a:blipFill>
                <a:blip r:embed="rId2"/>
                <a:stretch>
                  <a:fillRect l="-627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9994D7-8B47-458D-9FE6-5BFFFB1345AD}"/>
                  </a:ext>
                </a:extLst>
              </p:cNvPr>
              <p:cNvSpPr txBox="1"/>
              <p:nvPr/>
            </p:nvSpPr>
            <p:spPr>
              <a:xfrm>
                <a:off x="4315598" y="2671096"/>
                <a:ext cx="33778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 =  </m:t>
                      </m:r>
                      <m:r>
                        <a:rPr lang="hu-HU" sz="2400" b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+</m:t>
                      </m:r>
                      <m:r>
                        <a:rPr lang="hu-HU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hu-HU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hu-HU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,</m:t>
                      </m:r>
                      <m:r>
                        <a:rPr lang="hu-HU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)</m:t>
                      </m:r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9994D7-8B47-458D-9FE6-5BFFFB134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598" y="2671096"/>
                <a:ext cx="3377848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4012C57-D81E-4867-BB9B-69E0AAD6B6FD}"/>
              </a:ext>
            </a:extLst>
          </p:cNvPr>
          <p:cNvSpPr txBox="1"/>
          <p:nvPr/>
        </p:nvSpPr>
        <p:spPr>
          <a:xfrm>
            <a:off x="4527569" y="2865227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n+1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B25137-EC7B-4BB0-9608-1A9061859D05}"/>
              </a:ext>
            </a:extLst>
          </p:cNvPr>
          <p:cNvSpPr txBox="1"/>
          <p:nvPr/>
        </p:nvSpPr>
        <p:spPr>
          <a:xfrm>
            <a:off x="5519836" y="285949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D481C-FA76-437B-9769-3F1967B2D22A}"/>
              </a:ext>
            </a:extLst>
          </p:cNvPr>
          <p:cNvSpPr txBox="1"/>
          <p:nvPr/>
        </p:nvSpPr>
        <p:spPr>
          <a:xfrm>
            <a:off x="6774925" y="287074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9EF3EA-AA93-40E9-BD7E-C9A9800D45DC}"/>
              </a:ext>
            </a:extLst>
          </p:cNvPr>
          <p:cNvSpPr txBox="1"/>
          <p:nvPr/>
        </p:nvSpPr>
        <p:spPr>
          <a:xfrm>
            <a:off x="7183212" y="287173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6D92A1-B2F6-4900-B107-D5AAFF9F76CD}"/>
              </a:ext>
            </a:extLst>
          </p:cNvPr>
          <p:cNvSpPr txBox="1"/>
          <p:nvPr/>
        </p:nvSpPr>
        <p:spPr>
          <a:xfrm>
            <a:off x="3295457" y="3629317"/>
            <a:ext cx="56010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 is the so-called step  size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(the smaller the value the better the algorithm)</a:t>
            </a:r>
          </a:p>
          <a:p>
            <a:pPr algn="ctr"/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f(x,y)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right side of the differential equation</a:t>
            </a:r>
          </a:p>
          <a:p>
            <a:pPr algn="ctr"/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NEED AN INITIAL CONDITION </a:t>
            </a:r>
          </a:p>
          <a:p>
            <a:pPr algn="ctr"/>
            <a:endParaRPr lang="hu-HU" sz="2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200" b="1" dirty="0">
                <a:solidFill>
                  <a:srgbClr val="FFC000"/>
                </a:solidFill>
              </a:rPr>
              <a:t>y(0) = 1</a:t>
            </a:r>
          </a:p>
        </p:txBody>
      </p:sp>
    </p:spTree>
    <p:extLst>
      <p:ext uri="{BB962C8B-B14F-4D97-AF65-F5344CB8AC3E}">
        <p14:creationId xmlns:p14="http://schemas.microsoft.com/office/powerpoint/2010/main" val="3377155169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Differential Equations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46CF57-6FF2-4473-A060-E10A83DBE7D6}"/>
              </a:ext>
            </a:extLst>
          </p:cNvPr>
          <p:cNvSpPr txBox="1"/>
          <p:nvPr/>
        </p:nvSpPr>
        <p:spPr>
          <a:xfrm>
            <a:off x="2314832" y="3146854"/>
            <a:ext cx="62423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analytical solution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this is the exact solution of an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ordinary differential equation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59C483-397F-4D2E-A033-88D4BA626BFC}"/>
                  </a:ext>
                </a:extLst>
              </p:cNvPr>
              <p:cNvSpPr txBox="1"/>
              <p:nvPr/>
            </p:nvSpPr>
            <p:spPr>
              <a:xfrm>
                <a:off x="4857581" y="4130342"/>
                <a:ext cx="78701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sz="20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hu-HU" sz="200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b="1" i="0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𝐝𝐲</m:t>
                              </m:r>
                            </m:num>
                            <m:den>
                              <m:r>
                                <a:rPr lang="hu-HU" sz="2000" b="1" i="0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59C483-397F-4D2E-A033-88D4BA626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581" y="4130342"/>
                <a:ext cx="787010" cy="899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D327BE-9EC6-4BAA-A2D1-C0A315CD6272}"/>
              </a:ext>
            </a:extLst>
          </p:cNvPr>
          <p:cNvSpPr txBox="1"/>
          <p:nvPr/>
        </p:nvSpPr>
        <p:spPr>
          <a:xfrm>
            <a:off x="5474379" y="4275996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A56076-D759-4E91-8F0F-E2A0425CEAAF}"/>
                  </a:ext>
                </a:extLst>
              </p:cNvPr>
              <p:cNvSpPr txBox="1"/>
              <p:nvPr/>
            </p:nvSpPr>
            <p:spPr>
              <a:xfrm>
                <a:off x="5683478" y="4130341"/>
                <a:ext cx="852734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sz="200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hu-HU" sz="2000" b="1" i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hu-HU" sz="20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hu-HU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A56076-D759-4E91-8F0F-E2A0425CE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78" y="4130341"/>
                <a:ext cx="852734" cy="899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7B31674-D6A7-4F08-8F3C-495023A5B1AB}"/>
              </a:ext>
            </a:extLst>
          </p:cNvPr>
          <p:cNvSpPr txBox="1"/>
          <p:nvPr/>
        </p:nvSpPr>
        <p:spPr>
          <a:xfrm>
            <a:off x="4860913" y="5083170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ln y = x + ln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6AFC62-F1EC-45D6-8629-5B0D0485DD81}"/>
                  </a:ext>
                </a:extLst>
              </p:cNvPr>
              <p:cNvSpPr txBox="1"/>
              <p:nvPr/>
            </p:nvSpPr>
            <p:spPr>
              <a:xfrm>
                <a:off x="5073034" y="5699595"/>
                <a:ext cx="12625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y(x)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400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p>
                        <m:r>
                          <a:rPr lang="hu-HU" sz="2400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p>
                    </m:sSup>
                  </m:oMath>
                </a14:m>
                <a:endParaRPr lang="hu-HU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6AFC62-F1EC-45D6-8629-5B0D0485D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034" y="5699595"/>
                <a:ext cx="1262525" cy="461665"/>
              </a:xfrm>
              <a:prstGeom prst="rect">
                <a:avLst/>
              </a:prstGeom>
              <a:blipFill>
                <a:blip r:embed="rId4"/>
                <a:stretch>
                  <a:fillRect l="-7246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08A13B-2D1E-4DE4-8461-9DC5417EA62D}"/>
                  </a:ext>
                </a:extLst>
              </p:cNvPr>
              <p:cNvSpPr txBox="1"/>
              <p:nvPr/>
            </p:nvSpPr>
            <p:spPr>
              <a:xfrm>
                <a:off x="4492095" y="1688489"/>
                <a:ext cx="625492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08A13B-2D1E-4DE4-8461-9DC5417EA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095" y="1688489"/>
                <a:ext cx="625492" cy="793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29B0D7-14AD-48D8-AEB2-382D3C77F320}"/>
              </a:ext>
            </a:extLst>
          </p:cNvPr>
          <p:cNvSpPr txBox="1"/>
          <p:nvPr/>
        </p:nvSpPr>
        <p:spPr>
          <a:xfrm>
            <a:off x="5026969" y="1894699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= y        y(0) = 1</a:t>
            </a:r>
          </a:p>
        </p:txBody>
      </p:sp>
    </p:spTree>
    <p:extLst>
      <p:ext uri="{BB962C8B-B14F-4D97-AF65-F5344CB8AC3E}">
        <p14:creationId xmlns:p14="http://schemas.microsoft.com/office/powerpoint/2010/main" val="97603874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Differential Equations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46CF57-6FF2-4473-A060-E10A83DBE7D6}"/>
              </a:ext>
            </a:extLst>
          </p:cNvPr>
          <p:cNvSpPr txBox="1"/>
          <p:nvPr/>
        </p:nvSpPr>
        <p:spPr>
          <a:xfrm>
            <a:off x="2208846" y="3103106"/>
            <a:ext cx="77743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 numerical solution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this is just an approximation of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08A13B-2D1E-4DE4-8461-9DC5417EA62D}"/>
                  </a:ext>
                </a:extLst>
              </p:cNvPr>
              <p:cNvSpPr txBox="1"/>
              <p:nvPr/>
            </p:nvSpPr>
            <p:spPr>
              <a:xfrm>
                <a:off x="4492095" y="1688489"/>
                <a:ext cx="625492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08A13B-2D1E-4DE4-8461-9DC5417EA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095" y="1688489"/>
                <a:ext cx="625492" cy="793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29B0D7-14AD-48D8-AEB2-382D3C77F320}"/>
              </a:ext>
            </a:extLst>
          </p:cNvPr>
          <p:cNvSpPr txBox="1"/>
          <p:nvPr/>
        </p:nvSpPr>
        <p:spPr>
          <a:xfrm>
            <a:off x="5026969" y="1894699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= y        y(0)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C9594-AEAE-446C-8640-8889CFAF7E65}"/>
              </a:ext>
            </a:extLst>
          </p:cNvPr>
          <p:cNvSpPr txBox="1"/>
          <p:nvPr/>
        </p:nvSpPr>
        <p:spPr>
          <a:xfrm>
            <a:off x="3360090" y="4757555"/>
            <a:ext cx="5471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need this formula with the initial condition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solve the problem numerically</a:t>
            </a:r>
          </a:p>
          <a:p>
            <a:pPr algn="ctr"/>
            <a:endParaRPr lang="en-GB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  = 0      y 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42647F-4D3B-4A41-B182-4C346210B5E7}"/>
                  </a:ext>
                </a:extLst>
              </p:cNvPr>
              <p:cNvSpPr txBox="1"/>
              <p:nvPr/>
            </p:nvSpPr>
            <p:spPr>
              <a:xfrm>
                <a:off x="4095560" y="3973039"/>
                <a:ext cx="3908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hu-HU" sz="2400" b="1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hu-HU" sz="2400" b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sz="2400" b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</m:d>
                    <m:r>
                      <a:rPr lang="hu-HU" sz="2400" b="1" i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400" b="1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hu-HU" sz="2400" b="1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hu-HU" sz="2400" b="1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400" b="1" i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𝐡</m:t>
                    </m:r>
                    <m:r>
                      <a:rPr lang="hu-HU" sz="2400" b="1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u-HU" sz="2400" b="1" i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𝐟</m:t>
                    </m:r>
                    <m:r>
                      <a:rPr lang="hu-HU" sz="2400" b="1" i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400" b="1" i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hu-HU" sz="2400" b="1" i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b="1" i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hu-HU" sz="2400" b="1" i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4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42647F-4D3B-4A41-B182-4C346210B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60" y="3973039"/>
                <a:ext cx="3908570" cy="461665"/>
              </a:xfrm>
              <a:prstGeom prst="rect">
                <a:avLst/>
              </a:prstGeom>
              <a:blipFill>
                <a:blip r:embed="rId3"/>
                <a:stretch>
                  <a:fillRect l="-624"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2C26E42-AD7C-4C84-9EAD-0EABF414FCB3}"/>
              </a:ext>
            </a:extLst>
          </p:cNvPr>
          <p:cNvSpPr txBox="1"/>
          <p:nvPr/>
        </p:nvSpPr>
        <p:spPr>
          <a:xfrm>
            <a:off x="5304227" y="596268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61E2E8-9724-4FE2-9309-AF05A6E3EFBD}"/>
              </a:ext>
            </a:extLst>
          </p:cNvPr>
          <p:cNvSpPr txBox="1"/>
          <p:nvPr/>
        </p:nvSpPr>
        <p:spPr>
          <a:xfrm>
            <a:off x="6361142" y="596983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7894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Matrix Operations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07A26B-95FC-49CA-99B9-AA1E9935BD28}"/>
              </a:ext>
            </a:extLst>
          </p:cNvPr>
          <p:cNvCxnSpPr/>
          <p:nvPr/>
        </p:nvCxnSpPr>
        <p:spPr>
          <a:xfrm>
            <a:off x="3760091" y="2185751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89CAD-123A-4720-A30C-9D7C48EADBA1}"/>
              </a:ext>
            </a:extLst>
          </p:cNvPr>
          <p:cNvCxnSpPr/>
          <p:nvPr/>
        </p:nvCxnSpPr>
        <p:spPr>
          <a:xfrm>
            <a:off x="4810416" y="219398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85B33-15D1-4A52-9F61-1F196DC47D43}"/>
              </a:ext>
            </a:extLst>
          </p:cNvPr>
          <p:cNvCxnSpPr/>
          <p:nvPr/>
        </p:nvCxnSpPr>
        <p:spPr>
          <a:xfrm>
            <a:off x="3760091" y="218575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4E8F3B-D2A4-4227-9141-DF98A4131975}"/>
              </a:ext>
            </a:extLst>
          </p:cNvPr>
          <p:cNvCxnSpPr/>
          <p:nvPr/>
        </p:nvCxnSpPr>
        <p:spPr>
          <a:xfrm>
            <a:off x="3755011" y="334124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10CA1F-A258-4CEB-9FC3-0245ED54C789}"/>
              </a:ext>
            </a:extLst>
          </p:cNvPr>
          <p:cNvCxnSpPr/>
          <p:nvPr/>
        </p:nvCxnSpPr>
        <p:spPr>
          <a:xfrm>
            <a:off x="4612708" y="218163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61A773-80D2-4C09-8334-0578B97BD1F6}"/>
              </a:ext>
            </a:extLst>
          </p:cNvPr>
          <p:cNvCxnSpPr/>
          <p:nvPr/>
        </p:nvCxnSpPr>
        <p:spPr>
          <a:xfrm>
            <a:off x="4612708" y="334728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0650EC-261D-4A62-93FD-EC43269505F9}"/>
              </a:ext>
            </a:extLst>
          </p:cNvPr>
          <p:cNvSpPr txBox="1"/>
          <p:nvPr/>
        </p:nvSpPr>
        <p:spPr>
          <a:xfrm>
            <a:off x="3922922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7B00C-8471-425F-9C35-A87D7B5F58D9}"/>
              </a:ext>
            </a:extLst>
          </p:cNvPr>
          <p:cNvSpPr txBox="1"/>
          <p:nvPr/>
        </p:nvSpPr>
        <p:spPr>
          <a:xfrm>
            <a:off x="4366669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822D4B-DDB1-4C3F-B43C-B874E97344C6}"/>
              </a:ext>
            </a:extLst>
          </p:cNvPr>
          <p:cNvSpPr txBox="1"/>
          <p:nvPr/>
        </p:nvSpPr>
        <p:spPr>
          <a:xfrm>
            <a:off x="3922922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C9615-B8CA-4F8A-9B72-03F45642BB6A}"/>
              </a:ext>
            </a:extLst>
          </p:cNvPr>
          <p:cNvSpPr txBox="1"/>
          <p:nvPr/>
        </p:nvSpPr>
        <p:spPr>
          <a:xfrm>
            <a:off x="4366669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F8036-93B2-4988-9CFD-2838A92F5F13}"/>
              </a:ext>
            </a:extLst>
          </p:cNvPr>
          <p:cNvCxnSpPr/>
          <p:nvPr/>
        </p:nvCxnSpPr>
        <p:spPr>
          <a:xfrm>
            <a:off x="5489422" y="2185751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8A0D20-8D53-4AEE-A74B-99AAA5AD6DA8}"/>
              </a:ext>
            </a:extLst>
          </p:cNvPr>
          <p:cNvCxnSpPr/>
          <p:nvPr/>
        </p:nvCxnSpPr>
        <p:spPr>
          <a:xfrm>
            <a:off x="6539747" y="219398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5818AE-C330-43F3-AD8C-6F8B41ECC769}"/>
              </a:ext>
            </a:extLst>
          </p:cNvPr>
          <p:cNvCxnSpPr/>
          <p:nvPr/>
        </p:nvCxnSpPr>
        <p:spPr>
          <a:xfrm>
            <a:off x="5489422" y="218575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28C9B-6F8D-4D5E-8E5A-060DB3E1DF03}"/>
              </a:ext>
            </a:extLst>
          </p:cNvPr>
          <p:cNvCxnSpPr/>
          <p:nvPr/>
        </p:nvCxnSpPr>
        <p:spPr>
          <a:xfrm>
            <a:off x="5484342" y="334124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3AEA40-E989-4C6D-A47A-DEA89A09E60F}"/>
              </a:ext>
            </a:extLst>
          </p:cNvPr>
          <p:cNvCxnSpPr/>
          <p:nvPr/>
        </p:nvCxnSpPr>
        <p:spPr>
          <a:xfrm>
            <a:off x="6342039" y="218163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8277D1-6152-4448-B048-A9C61F5AC061}"/>
              </a:ext>
            </a:extLst>
          </p:cNvPr>
          <p:cNvCxnSpPr/>
          <p:nvPr/>
        </p:nvCxnSpPr>
        <p:spPr>
          <a:xfrm>
            <a:off x="6342039" y="334728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1AAC1D-E774-43D2-A9D9-33AFE96370CC}"/>
              </a:ext>
            </a:extLst>
          </p:cNvPr>
          <p:cNvSpPr txBox="1"/>
          <p:nvPr/>
        </p:nvSpPr>
        <p:spPr>
          <a:xfrm>
            <a:off x="5652253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BF6177-3559-483A-BBDF-1AD4F4B1DA6D}"/>
              </a:ext>
            </a:extLst>
          </p:cNvPr>
          <p:cNvSpPr txBox="1"/>
          <p:nvPr/>
        </p:nvSpPr>
        <p:spPr>
          <a:xfrm>
            <a:off x="6096000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E51543-0D29-491D-8BA9-F361E45877C4}"/>
              </a:ext>
            </a:extLst>
          </p:cNvPr>
          <p:cNvSpPr txBox="1"/>
          <p:nvPr/>
        </p:nvSpPr>
        <p:spPr>
          <a:xfrm>
            <a:off x="5652253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573BB1-F756-49CF-8AE7-6AAE08E618A1}"/>
              </a:ext>
            </a:extLst>
          </p:cNvPr>
          <p:cNvSpPr txBox="1"/>
          <p:nvPr/>
        </p:nvSpPr>
        <p:spPr>
          <a:xfrm>
            <a:off x="6096000" y="282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57562E-510A-45E7-A407-042ABEA03E95}"/>
              </a:ext>
            </a:extLst>
          </p:cNvPr>
          <p:cNvCxnSpPr/>
          <p:nvPr/>
        </p:nvCxnSpPr>
        <p:spPr>
          <a:xfrm>
            <a:off x="7399021" y="2185751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073AA1-90F7-450E-98F5-279066A6595A}"/>
              </a:ext>
            </a:extLst>
          </p:cNvPr>
          <p:cNvCxnSpPr/>
          <p:nvPr/>
        </p:nvCxnSpPr>
        <p:spPr>
          <a:xfrm>
            <a:off x="8449346" y="219398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A43D01-D795-4821-9EE9-B30FAB58A083}"/>
              </a:ext>
            </a:extLst>
          </p:cNvPr>
          <p:cNvCxnSpPr/>
          <p:nvPr/>
        </p:nvCxnSpPr>
        <p:spPr>
          <a:xfrm>
            <a:off x="7399021" y="218575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31E7A2-0FA6-434C-9DEE-EB614DBAEB2D}"/>
              </a:ext>
            </a:extLst>
          </p:cNvPr>
          <p:cNvCxnSpPr/>
          <p:nvPr/>
        </p:nvCxnSpPr>
        <p:spPr>
          <a:xfrm>
            <a:off x="7393941" y="334124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522BF4-70EA-4839-A9DB-3AD64C6D0C01}"/>
              </a:ext>
            </a:extLst>
          </p:cNvPr>
          <p:cNvCxnSpPr/>
          <p:nvPr/>
        </p:nvCxnSpPr>
        <p:spPr>
          <a:xfrm>
            <a:off x="8251638" y="218163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50C8D0-9ADC-437B-90A6-D099FC8DFD5B}"/>
              </a:ext>
            </a:extLst>
          </p:cNvPr>
          <p:cNvCxnSpPr/>
          <p:nvPr/>
        </p:nvCxnSpPr>
        <p:spPr>
          <a:xfrm>
            <a:off x="8251638" y="334728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ACB68C1-777C-49F3-9436-4013D9739854}"/>
              </a:ext>
            </a:extLst>
          </p:cNvPr>
          <p:cNvSpPr txBox="1"/>
          <p:nvPr/>
        </p:nvSpPr>
        <p:spPr>
          <a:xfrm>
            <a:off x="7561852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816A53-B646-447C-8205-BCEAAC167401}"/>
              </a:ext>
            </a:extLst>
          </p:cNvPr>
          <p:cNvSpPr txBox="1"/>
          <p:nvPr/>
        </p:nvSpPr>
        <p:spPr>
          <a:xfrm>
            <a:off x="8005599" y="2301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0DAD10-20CF-492F-B6DE-EDB511388450}"/>
              </a:ext>
            </a:extLst>
          </p:cNvPr>
          <p:cNvSpPr txBox="1"/>
          <p:nvPr/>
        </p:nvSpPr>
        <p:spPr>
          <a:xfrm>
            <a:off x="7508584" y="28223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6DDA09-3B07-489E-8320-85E350A25480}"/>
              </a:ext>
            </a:extLst>
          </p:cNvPr>
          <p:cNvSpPr txBox="1"/>
          <p:nvPr/>
        </p:nvSpPr>
        <p:spPr>
          <a:xfrm>
            <a:off x="7952331" y="28223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A6E22D-E6D8-446B-9C99-B710F0D83863}"/>
              </a:ext>
            </a:extLst>
          </p:cNvPr>
          <p:cNvSpPr txBox="1"/>
          <p:nvPr/>
        </p:nvSpPr>
        <p:spPr>
          <a:xfrm>
            <a:off x="5034586" y="26708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CC411B-FF44-4771-9B21-FA8E5CAD13AD}"/>
              </a:ext>
            </a:extLst>
          </p:cNvPr>
          <p:cNvSpPr txBox="1"/>
          <p:nvPr/>
        </p:nvSpPr>
        <p:spPr>
          <a:xfrm>
            <a:off x="6803360" y="25603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D12A7-09BA-42B5-A348-8350012C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79" y="4038021"/>
            <a:ext cx="4204242" cy="18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6890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Euler’s Method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2972765758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5222E4-9B4A-4DF7-9043-AEFB502C0541}"/>
                  </a:ext>
                </a:extLst>
              </p:cNvPr>
              <p:cNvSpPr txBox="1"/>
              <p:nvPr/>
            </p:nvSpPr>
            <p:spPr>
              <a:xfrm>
                <a:off x="4522575" y="1688489"/>
                <a:ext cx="625492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5222E4-9B4A-4DF7-9043-AEFB502C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75" y="1688489"/>
                <a:ext cx="625492" cy="793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0528428-8808-4D83-A2FD-ADE3A0C24892}"/>
              </a:ext>
            </a:extLst>
          </p:cNvPr>
          <p:cNvSpPr txBox="1"/>
          <p:nvPr/>
        </p:nvSpPr>
        <p:spPr>
          <a:xfrm>
            <a:off x="5057449" y="1894699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y        y(0) =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AB022D-9838-4CF5-AD3C-96E074BED982}"/>
              </a:ext>
            </a:extLst>
          </p:cNvPr>
          <p:cNvCxnSpPr/>
          <p:nvPr/>
        </p:nvCxnSpPr>
        <p:spPr>
          <a:xfrm>
            <a:off x="584886" y="2482361"/>
            <a:ext cx="280910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2A8149-289C-427C-96B5-6BC409D3AB6D}"/>
              </a:ext>
            </a:extLst>
          </p:cNvPr>
          <p:cNvCxnSpPr/>
          <p:nvPr/>
        </p:nvCxnSpPr>
        <p:spPr>
          <a:xfrm>
            <a:off x="1408672" y="1787607"/>
            <a:ext cx="0" cy="37482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579FE2-1108-414B-AFE2-FA6645D74A8D}"/>
              </a:ext>
            </a:extLst>
          </p:cNvPr>
          <p:cNvCxnSpPr/>
          <p:nvPr/>
        </p:nvCxnSpPr>
        <p:spPr>
          <a:xfrm>
            <a:off x="2500184" y="1787607"/>
            <a:ext cx="0" cy="37482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35CF9-6647-4FDC-8372-FF3EE08D260F}"/>
              </a:ext>
            </a:extLst>
          </p:cNvPr>
          <p:cNvSpPr txBox="1"/>
          <p:nvPr/>
        </p:nvSpPr>
        <p:spPr>
          <a:xfrm>
            <a:off x="807597" y="1877263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9045B-15DF-4A15-B41F-5F1F175BF8DA}"/>
              </a:ext>
            </a:extLst>
          </p:cNvPr>
          <p:cNvSpPr txBox="1"/>
          <p:nvPr/>
        </p:nvSpPr>
        <p:spPr>
          <a:xfrm>
            <a:off x="1841814" y="186998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9BAA6-1910-4FBC-B620-9CC3C1F22EAF}"/>
                  </a:ext>
                </a:extLst>
              </p:cNvPr>
              <p:cNvSpPr txBox="1"/>
              <p:nvPr/>
            </p:nvSpPr>
            <p:spPr>
              <a:xfrm>
                <a:off x="2719146" y="1741463"/>
                <a:ext cx="551753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9BAA6-1910-4FBC-B620-9CC3C1F22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46" y="1741463"/>
                <a:ext cx="551753" cy="676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A99763-575F-4121-80A2-ADFA234FC795}"/>
                  </a:ext>
                </a:extLst>
              </p:cNvPr>
              <p:cNvSpPr txBox="1"/>
              <p:nvPr/>
            </p:nvSpPr>
            <p:spPr>
              <a:xfrm>
                <a:off x="4522575" y="2767638"/>
                <a:ext cx="35301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=  </m:t>
                      </m:r>
                      <m:r>
                        <a:rPr lang="hu-HU" sz="2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+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hu-HU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,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)</m:t>
                      </m:r>
                    </m:oMath>
                  </m:oMathPara>
                </a14:m>
                <a:endParaRPr lang="hu-HU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A99763-575F-4121-80A2-ADFA234F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75" y="2767638"/>
                <a:ext cx="3530134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92FBB3C-EAD0-4594-AA87-9AFF796DA203}"/>
              </a:ext>
            </a:extLst>
          </p:cNvPr>
          <p:cNvSpPr txBox="1"/>
          <p:nvPr/>
        </p:nvSpPr>
        <p:spPr>
          <a:xfrm>
            <a:off x="4762584" y="302039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13EE0C-821B-446C-86C7-7F9FCDF584D6}"/>
              </a:ext>
            </a:extLst>
          </p:cNvPr>
          <p:cNvSpPr txBox="1"/>
          <p:nvPr/>
        </p:nvSpPr>
        <p:spPr>
          <a:xfrm>
            <a:off x="5717279" y="298192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707271-2318-4110-BBCF-18BF0790B3FA}"/>
              </a:ext>
            </a:extLst>
          </p:cNvPr>
          <p:cNvSpPr txBox="1"/>
          <p:nvPr/>
        </p:nvSpPr>
        <p:spPr>
          <a:xfrm>
            <a:off x="7073968" y="296268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CB7764-C0BC-4111-ABCC-8631EC86D5AC}"/>
              </a:ext>
            </a:extLst>
          </p:cNvPr>
          <p:cNvSpPr txBox="1"/>
          <p:nvPr/>
        </p:nvSpPr>
        <p:spPr>
          <a:xfrm>
            <a:off x="7482255" y="297384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025570-7654-41A6-A162-D7AC73A17623}"/>
              </a:ext>
            </a:extLst>
          </p:cNvPr>
          <p:cNvSpPr txBox="1"/>
          <p:nvPr/>
        </p:nvSpPr>
        <p:spPr>
          <a:xfrm>
            <a:off x="7833043" y="1940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 = 2</a:t>
            </a:r>
          </a:p>
        </p:txBody>
      </p:sp>
    </p:spTree>
    <p:extLst>
      <p:ext uri="{BB962C8B-B14F-4D97-AF65-F5344CB8AC3E}">
        <p14:creationId xmlns:p14="http://schemas.microsoft.com/office/powerpoint/2010/main" val="4246830739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5222E4-9B4A-4DF7-9043-AEFB502C0541}"/>
                  </a:ext>
                </a:extLst>
              </p:cNvPr>
              <p:cNvSpPr txBox="1"/>
              <p:nvPr/>
            </p:nvSpPr>
            <p:spPr>
              <a:xfrm>
                <a:off x="4522575" y="1688489"/>
                <a:ext cx="625492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5222E4-9B4A-4DF7-9043-AEFB502C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75" y="1688489"/>
                <a:ext cx="625492" cy="793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0528428-8808-4D83-A2FD-ADE3A0C24892}"/>
              </a:ext>
            </a:extLst>
          </p:cNvPr>
          <p:cNvSpPr txBox="1"/>
          <p:nvPr/>
        </p:nvSpPr>
        <p:spPr>
          <a:xfrm>
            <a:off x="5057449" y="1894699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y        y(0) =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AB022D-9838-4CF5-AD3C-96E074BED982}"/>
              </a:ext>
            </a:extLst>
          </p:cNvPr>
          <p:cNvCxnSpPr/>
          <p:nvPr/>
        </p:nvCxnSpPr>
        <p:spPr>
          <a:xfrm>
            <a:off x="584886" y="2482361"/>
            <a:ext cx="280910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2A8149-289C-427C-96B5-6BC409D3AB6D}"/>
              </a:ext>
            </a:extLst>
          </p:cNvPr>
          <p:cNvCxnSpPr/>
          <p:nvPr/>
        </p:nvCxnSpPr>
        <p:spPr>
          <a:xfrm>
            <a:off x="1408672" y="1787607"/>
            <a:ext cx="0" cy="37482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579FE2-1108-414B-AFE2-FA6645D74A8D}"/>
              </a:ext>
            </a:extLst>
          </p:cNvPr>
          <p:cNvCxnSpPr/>
          <p:nvPr/>
        </p:nvCxnSpPr>
        <p:spPr>
          <a:xfrm>
            <a:off x="2500184" y="1787607"/>
            <a:ext cx="0" cy="37482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35CF9-6647-4FDC-8372-FF3EE08D260F}"/>
              </a:ext>
            </a:extLst>
          </p:cNvPr>
          <p:cNvSpPr txBox="1"/>
          <p:nvPr/>
        </p:nvSpPr>
        <p:spPr>
          <a:xfrm>
            <a:off x="807597" y="1877263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9045B-15DF-4A15-B41F-5F1F175BF8DA}"/>
              </a:ext>
            </a:extLst>
          </p:cNvPr>
          <p:cNvSpPr txBox="1"/>
          <p:nvPr/>
        </p:nvSpPr>
        <p:spPr>
          <a:xfrm>
            <a:off x="1841814" y="186998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9BAA6-1910-4FBC-B620-9CC3C1F22EAF}"/>
                  </a:ext>
                </a:extLst>
              </p:cNvPr>
              <p:cNvSpPr txBox="1"/>
              <p:nvPr/>
            </p:nvSpPr>
            <p:spPr>
              <a:xfrm>
                <a:off x="2719146" y="1741463"/>
                <a:ext cx="551753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9BAA6-1910-4FBC-B620-9CC3C1F22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46" y="1741463"/>
                <a:ext cx="551753" cy="676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A99763-575F-4121-80A2-ADFA234FC795}"/>
                  </a:ext>
                </a:extLst>
              </p:cNvPr>
              <p:cNvSpPr txBox="1"/>
              <p:nvPr/>
            </p:nvSpPr>
            <p:spPr>
              <a:xfrm>
                <a:off x="4522575" y="2767638"/>
                <a:ext cx="35301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=  </m:t>
                      </m:r>
                      <m:r>
                        <a:rPr lang="hu-HU" sz="2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+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hu-HU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,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)</m:t>
                      </m:r>
                    </m:oMath>
                  </m:oMathPara>
                </a14:m>
                <a:endParaRPr lang="hu-HU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A99763-575F-4121-80A2-ADFA234F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75" y="2767638"/>
                <a:ext cx="3530134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92FBB3C-EAD0-4594-AA87-9AFF796DA203}"/>
              </a:ext>
            </a:extLst>
          </p:cNvPr>
          <p:cNvSpPr txBox="1"/>
          <p:nvPr/>
        </p:nvSpPr>
        <p:spPr>
          <a:xfrm>
            <a:off x="4762584" y="302039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13EE0C-821B-446C-86C7-7F9FCDF584D6}"/>
              </a:ext>
            </a:extLst>
          </p:cNvPr>
          <p:cNvSpPr txBox="1"/>
          <p:nvPr/>
        </p:nvSpPr>
        <p:spPr>
          <a:xfrm>
            <a:off x="5717279" y="298192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707271-2318-4110-BBCF-18BF0790B3FA}"/>
              </a:ext>
            </a:extLst>
          </p:cNvPr>
          <p:cNvSpPr txBox="1"/>
          <p:nvPr/>
        </p:nvSpPr>
        <p:spPr>
          <a:xfrm>
            <a:off x="7073968" y="296268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CB7764-C0BC-4111-ABCC-8631EC86D5AC}"/>
              </a:ext>
            </a:extLst>
          </p:cNvPr>
          <p:cNvSpPr txBox="1"/>
          <p:nvPr/>
        </p:nvSpPr>
        <p:spPr>
          <a:xfrm>
            <a:off x="7482255" y="297384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025570-7654-41A6-A162-D7AC73A17623}"/>
              </a:ext>
            </a:extLst>
          </p:cNvPr>
          <p:cNvSpPr txBox="1"/>
          <p:nvPr/>
        </p:nvSpPr>
        <p:spPr>
          <a:xfrm>
            <a:off x="7833043" y="1940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 =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D5298-7277-4AD9-A332-AE9E5C6302F8}"/>
              </a:ext>
            </a:extLst>
          </p:cNvPr>
          <p:cNvSpPr txBox="1"/>
          <p:nvPr/>
        </p:nvSpPr>
        <p:spPr>
          <a:xfrm>
            <a:off x="815546" y="2687350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0                 1                 1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518130600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5222E4-9B4A-4DF7-9043-AEFB502C0541}"/>
                  </a:ext>
                </a:extLst>
              </p:cNvPr>
              <p:cNvSpPr txBox="1"/>
              <p:nvPr/>
            </p:nvSpPr>
            <p:spPr>
              <a:xfrm>
                <a:off x="4522575" y="1688489"/>
                <a:ext cx="625492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5222E4-9B4A-4DF7-9043-AEFB502C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75" y="1688489"/>
                <a:ext cx="625492" cy="793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0528428-8808-4D83-A2FD-ADE3A0C24892}"/>
              </a:ext>
            </a:extLst>
          </p:cNvPr>
          <p:cNvSpPr txBox="1"/>
          <p:nvPr/>
        </p:nvSpPr>
        <p:spPr>
          <a:xfrm>
            <a:off x="5057449" y="1894699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y        y(0) =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AB022D-9838-4CF5-AD3C-96E074BED982}"/>
              </a:ext>
            </a:extLst>
          </p:cNvPr>
          <p:cNvCxnSpPr/>
          <p:nvPr/>
        </p:nvCxnSpPr>
        <p:spPr>
          <a:xfrm>
            <a:off x="584886" y="2482361"/>
            <a:ext cx="280910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2A8149-289C-427C-96B5-6BC409D3AB6D}"/>
              </a:ext>
            </a:extLst>
          </p:cNvPr>
          <p:cNvCxnSpPr/>
          <p:nvPr/>
        </p:nvCxnSpPr>
        <p:spPr>
          <a:xfrm>
            <a:off x="1408672" y="1787607"/>
            <a:ext cx="0" cy="37482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579FE2-1108-414B-AFE2-FA6645D74A8D}"/>
              </a:ext>
            </a:extLst>
          </p:cNvPr>
          <p:cNvCxnSpPr/>
          <p:nvPr/>
        </p:nvCxnSpPr>
        <p:spPr>
          <a:xfrm>
            <a:off x="2500184" y="1787607"/>
            <a:ext cx="0" cy="37482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35CF9-6647-4FDC-8372-FF3EE08D260F}"/>
              </a:ext>
            </a:extLst>
          </p:cNvPr>
          <p:cNvSpPr txBox="1"/>
          <p:nvPr/>
        </p:nvSpPr>
        <p:spPr>
          <a:xfrm>
            <a:off x="807597" y="1877263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9045B-15DF-4A15-B41F-5F1F175BF8DA}"/>
              </a:ext>
            </a:extLst>
          </p:cNvPr>
          <p:cNvSpPr txBox="1"/>
          <p:nvPr/>
        </p:nvSpPr>
        <p:spPr>
          <a:xfrm>
            <a:off x="1841814" y="186998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9BAA6-1910-4FBC-B620-9CC3C1F22EAF}"/>
                  </a:ext>
                </a:extLst>
              </p:cNvPr>
              <p:cNvSpPr txBox="1"/>
              <p:nvPr/>
            </p:nvSpPr>
            <p:spPr>
              <a:xfrm>
                <a:off x="2719146" y="1741463"/>
                <a:ext cx="551753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9BAA6-1910-4FBC-B620-9CC3C1F22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46" y="1741463"/>
                <a:ext cx="551753" cy="676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A99763-575F-4121-80A2-ADFA234FC795}"/>
                  </a:ext>
                </a:extLst>
              </p:cNvPr>
              <p:cNvSpPr txBox="1"/>
              <p:nvPr/>
            </p:nvSpPr>
            <p:spPr>
              <a:xfrm>
                <a:off x="4522575" y="2767638"/>
                <a:ext cx="35301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=  </m:t>
                      </m:r>
                      <m:r>
                        <a:rPr lang="hu-HU" sz="2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+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hu-HU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,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)</m:t>
                      </m:r>
                    </m:oMath>
                  </m:oMathPara>
                </a14:m>
                <a:endParaRPr lang="hu-HU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A99763-575F-4121-80A2-ADFA234F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75" y="2767638"/>
                <a:ext cx="3530134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92FBB3C-EAD0-4594-AA87-9AFF796DA203}"/>
              </a:ext>
            </a:extLst>
          </p:cNvPr>
          <p:cNvSpPr txBox="1"/>
          <p:nvPr/>
        </p:nvSpPr>
        <p:spPr>
          <a:xfrm>
            <a:off x="4762584" y="302039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13EE0C-821B-446C-86C7-7F9FCDF584D6}"/>
              </a:ext>
            </a:extLst>
          </p:cNvPr>
          <p:cNvSpPr txBox="1"/>
          <p:nvPr/>
        </p:nvSpPr>
        <p:spPr>
          <a:xfrm>
            <a:off x="5717279" y="298192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707271-2318-4110-BBCF-18BF0790B3FA}"/>
              </a:ext>
            </a:extLst>
          </p:cNvPr>
          <p:cNvSpPr txBox="1"/>
          <p:nvPr/>
        </p:nvSpPr>
        <p:spPr>
          <a:xfrm>
            <a:off x="7073968" y="296268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CB7764-C0BC-4111-ABCC-8631EC86D5AC}"/>
              </a:ext>
            </a:extLst>
          </p:cNvPr>
          <p:cNvSpPr txBox="1"/>
          <p:nvPr/>
        </p:nvSpPr>
        <p:spPr>
          <a:xfrm>
            <a:off x="7482255" y="297384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025570-7654-41A6-A162-D7AC73A17623}"/>
              </a:ext>
            </a:extLst>
          </p:cNvPr>
          <p:cNvSpPr txBox="1"/>
          <p:nvPr/>
        </p:nvSpPr>
        <p:spPr>
          <a:xfrm>
            <a:off x="7833043" y="1940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 =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D5298-7277-4AD9-A332-AE9E5C6302F8}"/>
              </a:ext>
            </a:extLst>
          </p:cNvPr>
          <p:cNvSpPr txBox="1"/>
          <p:nvPr/>
        </p:nvSpPr>
        <p:spPr>
          <a:xfrm>
            <a:off x="815546" y="2687350"/>
            <a:ext cx="235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0                 1                 1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	  3 	   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8A811F-309D-496D-AA0E-B86EBC002A3D}"/>
                  </a:ext>
                </a:extLst>
              </p:cNvPr>
              <p:cNvSpPr txBox="1"/>
              <p:nvPr/>
            </p:nvSpPr>
            <p:spPr>
              <a:xfrm>
                <a:off x="4522575" y="3542461"/>
                <a:ext cx="4216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a:rPr lang="hu-HU" sz="2400" b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+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8A811F-309D-496D-AA0E-B86EBC002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75" y="3542461"/>
                <a:ext cx="4216219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D7BDDE5-9B35-4360-9D72-248135AD897E}"/>
              </a:ext>
            </a:extLst>
          </p:cNvPr>
          <p:cNvSpPr txBox="1"/>
          <p:nvPr/>
        </p:nvSpPr>
        <p:spPr>
          <a:xfrm>
            <a:off x="4762584" y="379522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1BBF31-AA51-43BF-A981-3F89B3151DA0}"/>
              </a:ext>
            </a:extLst>
          </p:cNvPr>
          <p:cNvSpPr txBox="1"/>
          <p:nvPr/>
        </p:nvSpPr>
        <p:spPr>
          <a:xfrm>
            <a:off x="5568995" y="37567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508769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5222E4-9B4A-4DF7-9043-AEFB502C0541}"/>
                  </a:ext>
                </a:extLst>
              </p:cNvPr>
              <p:cNvSpPr txBox="1"/>
              <p:nvPr/>
            </p:nvSpPr>
            <p:spPr>
              <a:xfrm>
                <a:off x="4522575" y="1688489"/>
                <a:ext cx="625492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5222E4-9B4A-4DF7-9043-AEFB502C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75" y="1688489"/>
                <a:ext cx="625492" cy="793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0528428-8808-4D83-A2FD-ADE3A0C24892}"/>
              </a:ext>
            </a:extLst>
          </p:cNvPr>
          <p:cNvSpPr txBox="1"/>
          <p:nvPr/>
        </p:nvSpPr>
        <p:spPr>
          <a:xfrm>
            <a:off x="5057449" y="1894699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y        y(0) =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AB022D-9838-4CF5-AD3C-96E074BED982}"/>
              </a:ext>
            </a:extLst>
          </p:cNvPr>
          <p:cNvCxnSpPr/>
          <p:nvPr/>
        </p:nvCxnSpPr>
        <p:spPr>
          <a:xfrm>
            <a:off x="584886" y="2482361"/>
            <a:ext cx="280910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2A8149-289C-427C-96B5-6BC409D3AB6D}"/>
              </a:ext>
            </a:extLst>
          </p:cNvPr>
          <p:cNvCxnSpPr/>
          <p:nvPr/>
        </p:nvCxnSpPr>
        <p:spPr>
          <a:xfrm>
            <a:off x="1408672" y="1787607"/>
            <a:ext cx="0" cy="37482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579FE2-1108-414B-AFE2-FA6645D74A8D}"/>
              </a:ext>
            </a:extLst>
          </p:cNvPr>
          <p:cNvCxnSpPr/>
          <p:nvPr/>
        </p:nvCxnSpPr>
        <p:spPr>
          <a:xfrm>
            <a:off x="2500184" y="1787607"/>
            <a:ext cx="0" cy="37482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35CF9-6647-4FDC-8372-FF3EE08D260F}"/>
              </a:ext>
            </a:extLst>
          </p:cNvPr>
          <p:cNvSpPr txBox="1"/>
          <p:nvPr/>
        </p:nvSpPr>
        <p:spPr>
          <a:xfrm>
            <a:off x="807597" y="1877263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9045B-15DF-4A15-B41F-5F1F175BF8DA}"/>
              </a:ext>
            </a:extLst>
          </p:cNvPr>
          <p:cNvSpPr txBox="1"/>
          <p:nvPr/>
        </p:nvSpPr>
        <p:spPr>
          <a:xfrm>
            <a:off x="1841814" y="186998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9BAA6-1910-4FBC-B620-9CC3C1F22EAF}"/>
                  </a:ext>
                </a:extLst>
              </p:cNvPr>
              <p:cNvSpPr txBox="1"/>
              <p:nvPr/>
            </p:nvSpPr>
            <p:spPr>
              <a:xfrm>
                <a:off x="2719146" y="1741463"/>
                <a:ext cx="551753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9BAA6-1910-4FBC-B620-9CC3C1F22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46" y="1741463"/>
                <a:ext cx="551753" cy="676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A99763-575F-4121-80A2-ADFA234FC795}"/>
                  </a:ext>
                </a:extLst>
              </p:cNvPr>
              <p:cNvSpPr txBox="1"/>
              <p:nvPr/>
            </p:nvSpPr>
            <p:spPr>
              <a:xfrm>
                <a:off x="4522575" y="2767638"/>
                <a:ext cx="35301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=  </m:t>
                      </m:r>
                      <m:r>
                        <a:rPr lang="hu-HU" sz="2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+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hu-HU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,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)</m:t>
                      </m:r>
                    </m:oMath>
                  </m:oMathPara>
                </a14:m>
                <a:endParaRPr lang="hu-HU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A99763-575F-4121-80A2-ADFA234F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75" y="2767638"/>
                <a:ext cx="3530134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92FBB3C-EAD0-4594-AA87-9AFF796DA203}"/>
              </a:ext>
            </a:extLst>
          </p:cNvPr>
          <p:cNvSpPr txBox="1"/>
          <p:nvPr/>
        </p:nvSpPr>
        <p:spPr>
          <a:xfrm>
            <a:off x="4762584" y="302039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13EE0C-821B-446C-86C7-7F9FCDF584D6}"/>
              </a:ext>
            </a:extLst>
          </p:cNvPr>
          <p:cNvSpPr txBox="1"/>
          <p:nvPr/>
        </p:nvSpPr>
        <p:spPr>
          <a:xfrm>
            <a:off x="5717279" y="298192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707271-2318-4110-BBCF-18BF0790B3FA}"/>
              </a:ext>
            </a:extLst>
          </p:cNvPr>
          <p:cNvSpPr txBox="1"/>
          <p:nvPr/>
        </p:nvSpPr>
        <p:spPr>
          <a:xfrm>
            <a:off x="7073968" y="296268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CB7764-C0BC-4111-ABCC-8631EC86D5AC}"/>
              </a:ext>
            </a:extLst>
          </p:cNvPr>
          <p:cNvSpPr txBox="1"/>
          <p:nvPr/>
        </p:nvSpPr>
        <p:spPr>
          <a:xfrm>
            <a:off x="7482255" y="297384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025570-7654-41A6-A162-D7AC73A17623}"/>
              </a:ext>
            </a:extLst>
          </p:cNvPr>
          <p:cNvSpPr txBox="1"/>
          <p:nvPr/>
        </p:nvSpPr>
        <p:spPr>
          <a:xfrm>
            <a:off x="7833043" y="1940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 =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D5298-7277-4AD9-A332-AE9E5C6302F8}"/>
              </a:ext>
            </a:extLst>
          </p:cNvPr>
          <p:cNvSpPr txBox="1"/>
          <p:nvPr/>
        </p:nvSpPr>
        <p:spPr>
          <a:xfrm>
            <a:off x="815546" y="2687350"/>
            <a:ext cx="2387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0                 1                 1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	  3 	    3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	  9	   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6A99F-5C5A-4170-BBC4-48DC40820CB2}"/>
                  </a:ext>
                </a:extLst>
              </p:cNvPr>
              <p:cNvSpPr txBox="1"/>
              <p:nvPr/>
            </p:nvSpPr>
            <p:spPr>
              <a:xfrm>
                <a:off x="4522575" y="3538991"/>
                <a:ext cx="4216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a:rPr lang="hu-HU" sz="2400" b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+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6A99F-5C5A-4170-BBC4-48DC40820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75" y="3538991"/>
                <a:ext cx="4216219" cy="461665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C5B62C7-94D5-413A-9459-BF628F8032BB}"/>
              </a:ext>
            </a:extLst>
          </p:cNvPr>
          <p:cNvSpPr txBox="1"/>
          <p:nvPr/>
        </p:nvSpPr>
        <p:spPr>
          <a:xfrm>
            <a:off x="4762584" y="379175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65F806-2A62-4BB4-82BF-F3A1B16D77B1}"/>
              </a:ext>
            </a:extLst>
          </p:cNvPr>
          <p:cNvSpPr txBox="1"/>
          <p:nvPr/>
        </p:nvSpPr>
        <p:spPr>
          <a:xfrm>
            <a:off x="5568995" y="375327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64982294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5222E4-9B4A-4DF7-9043-AEFB502C0541}"/>
                  </a:ext>
                </a:extLst>
              </p:cNvPr>
              <p:cNvSpPr txBox="1"/>
              <p:nvPr/>
            </p:nvSpPr>
            <p:spPr>
              <a:xfrm>
                <a:off x="4522575" y="1688489"/>
                <a:ext cx="625492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5222E4-9B4A-4DF7-9043-AEFB502C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75" y="1688489"/>
                <a:ext cx="625492" cy="793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0528428-8808-4D83-A2FD-ADE3A0C24892}"/>
              </a:ext>
            </a:extLst>
          </p:cNvPr>
          <p:cNvSpPr txBox="1"/>
          <p:nvPr/>
        </p:nvSpPr>
        <p:spPr>
          <a:xfrm>
            <a:off x="5057449" y="1894699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y        y(0) =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AB022D-9838-4CF5-AD3C-96E074BED982}"/>
              </a:ext>
            </a:extLst>
          </p:cNvPr>
          <p:cNvCxnSpPr/>
          <p:nvPr/>
        </p:nvCxnSpPr>
        <p:spPr>
          <a:xfrm>
            <a:off x="584886" y="2482361"/>
            <a:ext cx="280910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2A8149-289C-427C-96B5-6BC409D3AB6D}"/>
              </a:ext>
            </a:extLst>
          </p:cNvPr>
          <p:cNvCxnSpPr/>
          <p:nvPr/>
        </p:nvCxnSpPr>
        <p:spPr>
          <a:xfrm>
            <a:off x="1408672" y="1787607"/>
            <a:ext cx="0" cy="37482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579FE2-1108-414B-AFE2-FA6645D74A8D}"/>
              </a:ext>
            </a:extLst>
          </p:cNvPr>
          <p:cNvCxnSpPr/>
          <p:nvPr/>
        </p:nvCxnSpPr>
        <p:spPr>
          <a:xfrm>
            <a:off x="2500184" y="1787607"/>
            <a:ext cx="0" cy="37482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35CF9-6647-4FDC-8372-FF3EE08D260F}"/>
              </a:ext>
            </a:extLst>
          </p:cNvPr>
          <p:cNvSpPr txBox="1"/>
          <p:nvPr/>
        </p:nvSpPr>
        <p:spPr>
          <a:xfrm>
            <a:off x="807597" y="1877263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9045B-15DF-4A15-B41F-5F1F175BF8DA}"/>
              </a:ext>
            </a:extLst>
          </p:cNvPr>
          <p:cNvSpPr txBox="1"/>
          <p:nvPr/>
        </p:nvSpPr>
        <p:spPr>
          <a:xfrm>
            <a:off x="1841814" y="186998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9BAA6-1910-4FBC-B620-9CC3C1F22EAF}"/>
                  </a:ext>
                </a:extLst>
              </p:cNvPr>
              <p:cNvSpPr txBox="1"/>
              <p:nvPr/>
            </p:nvSpPr>
            <p:spPr>
              <a:xfrm>
                <a:off x="2719146" y="1741463"/>
                <a:ext cx="551753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9BAA6-1910-4FBC-B620-9CC3C1F22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46" y="1741463"/>
                <a:ext cx="551753" cy="676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A99763-575F-4121-80A2-ADFA234FC795}"/>
                  </a:ext>
                </a:extLst>
              </p:cNvPr>
              <p:cNvSpPr txBox="1"/>
              <p:nvPr/>
            </p:nvSpPr>
            <p:spPr>
              <a:xfrm>
                <a:off x="4522575" y="2767638"/>
                <a:ext cx="35301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=  </m:t>
                      </m:r>
                      <m:r>
                        <a:rPr lang="hu-HU" sz="2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+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hu-HU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,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)</m:t>
                      </m:r>
                    </m:oMath>
                  </m:oMathPara>
                </a14:m>
                <a:endParaRPr lang="hu-HU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A99763-575F-4121-80A2-ADFA234F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75" y="2767638"/>
                <a:ext cx="3530134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92FBB3C-EAD0-4594-AA87-9AFF796DA203}"/>
              </a:ext>
            </a:extLst>
          </p:cNvPr>
          <p:cNvSpPr txBox="1"/>
          <p:nvPr/>
        </p:nvSpPr>
        <p:spPr>
          <a:xfrm>
            <a:off x="4762584" y="302039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13EE0C-821B-446C-86C7-7F9FCDF584D6}"/>
              </a:ext>
            </a:extLst>
          </p:cNvPr>
          <p:cNvSpPr txBox="1"/>
          <p:nvPr/>
        </p:nvSpPr>
        <p:spPr>
          <a:xfrm>
            <a:off x="5717279" y="298192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707271-2318-4110-BBCF-18BF0790B3FA}"/>
              </a:ext>
            </a:extLst>
          </p:cNvPr>
          <p:cNvSpPr txBox="1"/>
          <p:nvPr/>
        </p:nvSpPr>
        <p:spPr>
          <a:xfrm>
            <a:off x="7073968" y="296268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CB7764-C0BC-4111-ABCC-8631EC86D5AC}"/>
              </a:ext>
            </a:extLst>
          </p:cNvPr>
          <p:cNvSpPr txBox="1"/>
          <p:nvPr/>
        </p:nvSpPr>
        <p:spPr>
          <a:xfrm>
            <a:off x="7482255" y="297384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025570-7654-41A6-A162-D7AC73A17623}"/>
              </a:ext>
            </a:extLst>
          </p:cNvPr>
          <p:cNvSpPr txBox="1"/>
          <p:nvPr/>
        </p:nvSpPr>
        <p:spPr>
          <a:xfrm>
            <a:off x="7833043" y="1940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 =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D5298-7277-4AD9-A332-AE9E5C6302F8}"/>
              </a:ext>
            </a:extLst>
          </p:cNvPr>
          <p:cNvSpPr txBox="1"/>
          <p:nvPr/>
        </p:nvSpPr>
        <p:spPr>
          <a:xfrm>
            <a:off x="815546" y="2687350"/>
            <a:ext cx="2424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0                 1                 1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	  3 	    3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	  9	  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	 27	   27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5E941A-C4F5-4750-96B0-59F0CBF44ABB}"/>
                  </a:ext>
                </a:extLst>
              </p:cNvPr>
              <p:cNvSpPr txBox="1"/>
              <p:nvPr/>
            </p:nvSpPr>
            <p:spPr>
              <a:xfrm>
                <a:off x="4522575" y="3542461"/>
                <a:ext cx="45849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a:rPr lang="hu-HU" sz="2400" b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+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5E941A-C4F5-4750-96B0-59F0CBF44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75" y="3542461"/>
                <a:ext cx="4584909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10D1883-8336-415D-8D53-F5FA72C72D25}"/>
              </a:ext>
            </a:extLst>
          </p:cNvPr>
          <p:cNvSpPr txBox="1"/>
          <p:nvPr/>
        </p:nvSpPr>
        <p:spPr>
          <a:xfrm>
            <a:off x="4762584" y="379522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2C27D-6D52-4AE7-876A-117DC9F797A0}"/>
              </a:ext>
            </a:extLst>
          </p:cNvPr>
          <p:cNvSpPr txBox="1"/>
          <p:nvPr/>
        </p:nvSpPr>
        <p:spPr>
          <a:xfrm>
            <a:off x="5568995" y="375674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23969065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9D8516-48E7-456D-B9D8-4E74FCE167BC}"/>
              </a:ext>
            </a:extLst>
          </p:cNvPr>
          <p:cNvCxnSpPr>
            <a:cxnSpLocks/>
          </p:cNvCxnSpPr>
          <p:nvPr/>
        </p:nvCxnSpPr>
        <p:spPr>
          <a:xfrm flipV="1">
            <a:off x="7106336" y="2351671"/>
            <a:ext cx="516386" cy="141384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Differential Equations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AB022D-9838-4CF5-AD3C-96E074BED982}"/>
              </a:ext>
            </a:extLst>
          </p:cNvPr>
          <p:cNvCxnSpPr/>
          <p:nvPr/>
        </p:nvCxnSpPr>
        <p:spPr>
          <a:xfrm>
            <a:off x="584886" y="2482361"/>
            <a:ext cx="280910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2A8149-289C-427C-96B5-6BC409D3AB6D}"/>
              </a:ext>
            </a:extLst>
          </p:cNvPr>
          <p:cNvCxnSpPr/>
          <p:nvPr/>
        </p:nvCxnSpPr>
        <p:spPr>
          <a:xfrm>
            <a:off x="1408672" y="1787607"/>
            <a:ext cx="0" cy="37482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579FE2-1108-414B-AFE2-FA6645D74A8D}"/>
              </a:ext>
            </a:extLst>
          </p:cNvPr>
          <p:cNvCxnSpPr/>
          <p:nvPr/>
        </p:nvCxnSpPr>
        <p:spPr>
          <a:xfrm>
            <a:off x="2500184" y="1787607"/>
            <a:ext cx="0" cy="37482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35CF9-6647-4FDC-8372-FF3EE08D260F}"/>
              </a:ext>
            </a:extLst>
          </p:cNvPr>
          <p:cNvSpPr txBox="1"/>
          <p:nvPr/>
        </p:nvSpPr>
        <p:spPr>
          <a:xfrm>
            <a:off x="807597" y="1877263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9045B-15DF-4A15-B41F-5F1F175BF8DA}"/>
              </a:ext>
            </a:extLst>
          </p:cNvPr>
          <p:cNvSpPr txBox="1"/>
          <p:nvPr/>
        </p:nvSpPr>
        <p:spPr>
          <a:xfrm>
            <a:off x="1841814" y="186998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9BAA6-1910-4FBC-B620-9CC3C1F22EAF}"/>
                  </a:ext>
                </a:extLst>
              </p:cNvPr>
              <p:cNvSpPr txBox="1"/>
              <p:nvPr/>
            </p:nvSpPr>
            <p:spPr>
              <a:xfrm>
                <a:off x="2719146" y="1741463"/>
                <a:ext cx="551753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9BAA6-1910-4FBC-B620-9CC3C1F22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46" y="1741463"/>
                <a:ext cx="551753" cy="6769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A4D5298-7277-4AD9-A332-AE9E5C6302F8}"/>
              </a:ext>
            </a:extLst>
          </p:cNvPr>
          <p:cNvSpPr txBox="1"/>
          <p:nvPr/>
        </p:nvSpPr>
        <p:spPr>
          <a:xfrm>
            <a:off x="815546" y="2687350"/>
            <a:ext cx="2424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0                 1                 1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	  3 	    3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	  9	  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	 27	   27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4C644B-8A59-42FF-AE73-1771D3FF7877}"/>
              </a:ext>
            </a:extLst>
          </p:cNvPr>
          <p:cNvCxnSpPr/>
          <p:nvPr/>
        </p:nvCxnSpPr>
        <p:spPr>
          <a:xfrm flipV="1">
            <a:off x="5601512" y="2275864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4DD640-112D-4971-97BA-8E0F595C121D}"/>
              </a:ext>
            </a:extLst>
          </p:cNvPr>
          <p:cNvCxnSpPr/>
          <p:nvPr/>
        </p:nvCxnSpPr>
        <p:spPr>
          <a:xfrm>
            <a:off x="5343934" y="5122095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A7D5F3-0B45-45D0-B544-70FFB7990926}"/>
              </a:ext>
            </a:extLst>
          </p:cNvPr>
          <p:cNvSpPr txBox="1"/>
          <p:nvPr/>
        </p:nvSpPr>
        <p:spPr>
          <a:xfrm>
            <a:off x="9587993" y="49374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F0B456-7CC5-413A-BD8D-8826AD2DC854}"/>
              </a:ext>
            </a:extLst>
          </p:cNvPr>
          <p:cNvSpPr txBox="1"/>
          <p:nvPr/>
        </p:nvSpPr>
        <p:spPr>
          <a:xfrm>
            <a:off x="5448180" y="185324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B26CEB4-06E9-48CA-A029-4D3E7BA7FD7E}"/>
              </a:ext>
            </a:extLst>
          </p:cNvPr>
          <p:cNvSpPr/>
          <p:nvPr/>
        </p:nvSpPr>
        <p:spPr>
          <a:xfrm>
            <a:off x="7545423" y="2247874"/>
            <a:ext cx="164757" cy="1647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9BD47-16AC-44E8-9998-425D040B5F51}"/>
              </a:ext>
            </a:extLst>
          </p:cNvPr>
          <p:cNvCxnSpPr/>
          <p:nvPr/>
        </p:nvCxnSpPr>
        <p:spPr>
          <a:xfrm flipV="1">
            <a:off x="5676238" y="4669805"/>
            <a:ext cx="626461" cy="25207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C63049-C17C-4CDF-9B9D-89ADFF138979}"/>
              </a:ext>
            </a:extLst>
          </p:cNvPr>
          <p:cNvCxnSpPr>
            <a:cxnSpLocks/>
            <a:stCxn id="37" idx="7"/>
            <a:endCxn id="38" idx="3"/>
          </p:cNvCxnSpPr>
          <p:nvPr/>
        </p:nvCxnSpPr>
        <p:spPr>
          <a:xfrm flipV="1">
            <a:off x="6443328" y="3802344"/>
            <a:ext cx="609837" cy="784496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0E95479-11C2-4778-8F95-3F5744BB8D9B}"/>
              </a:ext>
            </a:extLst>
          </p:cNvPr>
          <p:cNvSpPr/>
          <p:nvPr/>
        </p:nvSpPr>
        <p:spPr>
          <a:xfrm>
            <a:off x="7029037" y="3661715"/>
            <a:ext cx="164757" cy="1647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B2F86C-661F-47E0-9A24-4EE68E6B110D}"/>
              </a:ext>
            </a:extLst>
          </p:cNvPr>
          <p:cNvSpPr/>
          <p:nvPr/>
        </p:nvSpPr>
        <p:spPr>
          <a:xfrm>
            <a:off x="5519133" y="4848318"/>
            <a:ext cx="164757" cy="1647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5AEA92-E8A2-42D4-9358-4AC233CA37D5}"/>
              </a:ext>
            </a:extLst>
          </p:cNvPr>
          <p:cNvSpPr/>
          <p:nvPr/>
        </p:nvSpPr>
        <p:spPr>
          <a:xfrm>
            <a:off x="6302699" y="4562712"/>
            <a:ext cx="164757" cy="1647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2978044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9D8516-48E7-456D-B9D8-4E74FCE167BC}"/>
              </a:ext>
            </a:extLst>
          </p:cNvPr>
          <p:cNvCxnSpPr>
            <a:cxnSpLocks/>
          </p:cNvCxnSpPr>
          <p:nvPr/>
        </p:nvCxnSpPr>
        <p:spPr>
          <a:xfrm flipV="1">
            <a:off x="7106336" y="2351671"/>
            <a:ext cx="516386" cy="141384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Differential Equations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AB022D-9838-4CF5-AD3C-96E074BED982}"/>
              </a:ext>
            </a:extLst>
          </p:cNvPr>
          <p:cNvCxnSpPr/>
          <p:nvPr/>
        </p:nvCxnSpPr>
        <p:spPr>
          <a:xfrm>
            <a:off x="584886" y="2482361"/>
            <a:ext cx="280910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2A8149-289C-427C-96B5-6BC409D3AB6D}"/>
              </a:ext>
            </a:extLst>
          </p:cNvPr>
          <p:cNvCxnSpPr/>
          <p:nvPr/>
        </p:nvCxnSpPr>
        <p:spPr>
          <a:xfrm>
            <a:off x="1408672" y="1787607"/>
            <a:ext cx="0" cy="37482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579FE2-1108-414B-AFE2-FA6645D74A8D}"/>
              </a:ext>
            </a:extLst>
          </p:cNvPr>
          <p:cNvCxnSpPr/>
          <p:nvPr/>
        </p:nvCxnSpPr>
        <p:spPr>
          <a:xfrm>
            <a:off x="2500184" y="1787607"/>
            <a:ext cx="0" cy="37482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935CF9-6647-4FDC-8372-FF3EE08D260F}"/>
              </a:ext>
            </a:extLst>
          </p:cNvPr>
          <p:cNvSpPr txBox="1"/>
          <p:nvPr/>
        </p:nvSpPr>
        <p:spPr>
          <a:xfrm>
            <a:off x="807597" y="1877263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9045B-15DF-4A15-B41F-5F1F175BF8DA}"/>
              </a:ext>
            </a:extLst>
          </p:cNvPr>
          <p:cNvSpPr txBox="1"/>
          <p:nvPr/>
        </p:nvSpPr>
        <p:spPr>
          <a:xfrm>
            <a:off x="1841814" y="186998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9BAA6-1910-4FBC-B620-9CC3C1F22EAF}"/>
                  </a:ext>
                </a:extLst>
              </p:cNvPr>
              <p:cNvSpPr txBox="1"/>
              <p:nvPr/>
            </p:nvSpPr>
            <p:spPr>
              <a:xfrm>
                <a:off x="2719146" y="1741463"/>
                <a:ext cx="551753" cy="67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39BAA6-1910-4FBC-B620-9CC3C1F22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46" y="1741463"/>
                <a:ext cx="551753" cy="6769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A4D5298-7277-4AD9-A332-AE9E5C6302F8}"/>
              </a:ext>
            </a:extLst>
          </p:cNvPr>
          <p:cNvSpPr txBox="1"/>
          <p:nvPr/>
        </p:nvSpPr>
        <p:spPr>
          <a:xfrm>
            <a:off x="815546" y="2687350"/>
            <a:ext cx="2424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0                 1                 1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	  3 	    3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	  9	    9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	 27	   27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4C644B-8A59-42FF-AE73-1771D3FF7877}"/>
              </a:ext>
            </a:extLst>
          </p:cNvPr>
          <p:cNvCxnSpPr/>
          <p:nvPr/>
        </p:nvCxnSpPr>
        <p:spPr>
          <a:xfrm flipV="1">
            <a:off x="5601512" y="2275864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4DD640-112D-4971-97BA-8E0F595C121D}"/>
              </a:ext>
            </a:extLst>
          </p:cNvPr>
          <p:cNvCxnSpPr/>
          <p:nvPr/>
        </p:nvCxnSpPr>
        <p:spPr>
          <a:xfrm>
            <a:off x="5343934" y="5122095"/>
            <a:ext cx="413411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A7D5F3-0B45-45D0-B544-70FFB7990926}"/>
              </a:ext>
            </a:extLst>
          </p:cNvPr>
          <p:cNvSpPr txBox="1"/>
          <p:nvPr/>
        </p:nvSpPr>
        <p:spPr>
          <a:xfrm>
            <a:off x="9587993" y="49374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F0B456-7CC5-413A-BD8D-8826AD2DC854}"/>
              </a:ext>
            </a:extLst>
          </p:cNvPr>
          <p:cNvSpPr txBox="1"/>
          <p:nvPr/>
        </p:nvSpPr>
        <p:spPr>
          <a:xfrm>
            <a:off x="5448180" y="185324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B26CEB4-06E9-48CA-A029-4D3E7BA7FD7E}"/>
              </a:ext>
            </a:extLst>
          </p:cNvPr>
          <p:cNvSpPr/>
          <p:nvPr/>
        </p:nvSpPr>
        <p:spPr>
          <a:xfrm>
            <a:off x="7545423" y="2247874"/>
            <a:ext cx="164757" cy="1647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9BD47-16AC-44E8-9998-425D040B5F51}"/>
              </a:ext>
            </a:extLst>
          </p:cNvPr>
          <p:cNvCxnSpPr/>
          <p:nvPr/>
        </p:nvCxnSpPr>
        <p:spPr>
          <a:xfrm flipV="1">
            <a:off x="5676238" y="4669805"/>
            <a:ext cx="626461" cy="25207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C63049-C17C-4CDF-9B9D-89ADFF138979}"/>
              </a:ext>
            </a:extLst>
          </p:cNvPr>
          <p:cNvCxnSpPr>
            <a:cxnSpLocks/>
            <a:stCxn id="37" idx="7"/>
            <a:endCxn id="38" idx="3"/>
          </p:cNvCxnSpPr>
          <p:nvPr/>
        </p:nvCxnSpPr>
        <p:spPr>
          <a:xfrm flipV="1">
            <a:off x="6443328" y="3802344"/>
            <a:ext cx="609837" cy="784496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0E95479-11C2-4778-8F95-3F5744BB8D9B}"/>
              </a:ext>
            </a:extLst>
          </p:cNvPr>
          <p:cNvSpPr/>
          <p:nvPr/>
        </p:nvSpPr>
        <p:spPr>
          <a:xfrm>
            <a:off x="7029037" y="3661715"/>
            <a:ext cx="164757" cy="1647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B2F86C-661F-47E0-9A24-4EE68E6B110D}"/>
              </a:ext>
            </a:extLst>
          </p:cNvPr>
          <p:cNvSpPr/>
          <p:nvPr/>
        </p:nvSpPr>
        <p:spPr>
          <a:xfrm>
            <a:off x="5519133" y="4848318"/>
            <a:ext cx="164757" cy="1647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5AEA92-E8A2-42D4-9358-4AC233CA37D5}"/>
              </a:ext>
            </a:extLst>
          </p:cNvPr>
          <p:cNvSpPr/>
          <p:nvPr/>
        </p:nvSpPr>
        <p:spPr>
          <a:xfrm>
            <a:off x="6302699" y="4562712"/>
            <a:ext cx="164757" cy="1647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C6A7FE-70EC-4ACA-9D94-C74F6D642E7D}"/>
              </a:ext>
            </a:extLst>
          </p:cNvPr>
          <p:cNvSpPr txBox="1"/>
          <p:nvPr/>
        </p:nvSpPr>
        <p:spPr>
          <a:xfrm>
            <a:off x="7410993" y="3136638"/>
            <a:ext cx="3752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exact case the slope is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changing but we assume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slope is fixed until the next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point </a:t>
            </a:r>
          </a:p>
        </p:txBody>
      </p:sp>
    </p:spTree>
    <p:extLst>
      <p:ext uri="{BB962C8B-B14F-4D97-AF65-F5344CB8AC3E}">
        <p14:creationId xmlns:p14="http://schemas.microsoft.com/office/powerpoint/2010/main" val="309887663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Euler’s Method - Pendulum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3813111216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Pendulum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FB4EF7-77C7-4658-B8C9-8ACBBE54F76C}"/>
              </a:ext>
            </a:extLst>
          </p:cNvPr>
          <p:cNvCxnSpPr/>
          <p:nvPr/>
        </p:nvCxnSpPr>
        <p:spPr>
          <a:xfrm>
            <a:off x="1070917" y="1985319"/>
            <a:ext cx="21830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D0205A-3A06-4B17-BBB2-C0AF4E197C91}"/>
              </a:ext>
            </a:extLst>
          </p:cNvPr>
          <p:cNvCxnSpPr/>
          <p:nvPr/>
        </p:nvCxnSpPr>
        <p:spPr>
          <a:xfrm flipV="1">
            <a:off x="1318054" y="1762897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95B2A0-4569-40D0-9D58-8DF187798700}"/>
              </a:ext>
            </a:extLst>
          </p:cNvPr>
          <p:cNvCxnSpPr/>
          <p:nvPr/>
        </p:nvCxnSpPr>
        <p:spPr>
          <a:xfrm flipV="1">
            <a:off x="1775254" y="1762897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5233E5-CD4F-48A8-A037-88368788064F}"/>
              </a:ext>
            </a:extLst>
          </p:cNvPr>
          <p:cNvCxnSpPr/>
          <p:nvPr/>
        </p:nvCxnSpPr>
        <p:spPr>
          <a:xfrm flipV="1">
            <a:off x="2232454" y="1758646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D81A6D-75AB-4783-96F9-B36043D7C7F4}"/>
              </a:ext>
            </a:extLst>
          </p:cNvPr>
          <p:cNvCxnSpPr/>
          <p:nvPr/>
        </p:nvCxnSpPr>
        <p:spPr>
          <a:xfrm flipV="1">
            <a:off x="2689654" y="1758646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E05B58-9E92-4AC4-B660-264A3DE577D8}"/>
              </a:ext>
            </a:extLst>
          </p:cNvPr>
          <p:cNvCxnSpPr/>
          <p:nvPr/>
        </p:nvCxnSpPr>
        <p:spPr>
          <a:xfrm>
            <a:off x="2117124" y="1989306"/>
            <a:ext cx="0" cy="12975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EB41787-BDE8-470E-A607-335357DF55B5}"/>
              </a:ext>
            </a:extLst>
          </p:cNvPr>
          <p:cNvSpPr/>
          <p:nvPr/>
        </p:nvSpPr>
        <p:spPr>
          <a:xfrm>
            <a:off x="1983176" y="3291544"/>
            <a:ext cx="280087" cy="2800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2268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Matrix Operations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3935644783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Pendulum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C8C81E-A550-442B-BC0F-D320F18D5D87}"/>
              </a:ext>
            </a:extLst>
          </p:cNvPr>
          <p:cNvCxnSpPr/>
          <p:nvPr/>
        </p:nvCxnSpPr>
        <p:spPr>
          <a:xfrm>
            <a:off x="1070917" y="1985319"/>
            <a:ext cx="21830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70E37-61EC-4CA8-942D-62B337437423}"/>
              </a:ext>
            </a:extLst>
          </p:cNvPr>
          <p:cNvCxnSpPr/>
          <p:nvPr/>
        </p:nvCxnSpPr>
        <p:spPr>
          <a:xfrm flipV="1">
            <a:off x="1318054" y="1762897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7B852D-404A-4C6B-8CAB-FFC22156EA82}"/>
              </a:ext>
            </a:extLst>
          </p:cNvPr>
          <p:cNvCxnSpPr/>
          <p:nvPr/>
        </p:nvCxnSpPr>
        <p:spPr>
          <a:xfrm flipV="1">
            <a:off x="1775254" y="1762897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DBE09A-DFE7-42F0-8350-8CC31F299869}"/>
              </a:ext>
            </a:extLst>
          </p:cNvPr>
          <p:cNvCxnSpPr/>
          <p:nvPr/>
        </p:nvCxnSpPr>
        <p:spPr>
          <a:xfrm flipV="1">
            <a:off x="2232454" y="1758646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F4F8DB-685E-41CD-9215-94FBD69821A1}"/>
              </a:ext>
            </a:extLst>
          </p:cNvPr>
          <p:cNvCxnSpPr/>
          <p:nvPr/>
        </p:nvCxnSpPr>
        <p:spPr>
          <a:xfrm flipV="1">
            <a:off x="2689654" y="1758646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509732-2899-417B-8E0D-29FE79607CFB}"/>
              </a:ext>
            </a:extLst>
          </p:cNvPr>
          <p:cNvCxnSpPr/>
          <p:nvPr/>
        </p:nvCxnSpPr>
        <p:spPr>
          <a:xfrm>
            <a:off x="2117124" y="1989306"/>
            <a:ext cx="0" cy="13046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920EE1-7806-4BFB-AEC8-6912302D9CAE}"/>
              </a:ext>
            </a:extLst>
          </p:cNvPr>
          <p:cNvSpPr txBox="1"/>
          <p:nvPr/>
        </p:nvSpPr>
        <p:spPr>
          <a:xfrm>
            <a:off x="4546215" y="1376339"/>
            <a:ext cx="4612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assume that the angle is very small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that we can approximate the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sin(x)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A17DF1-59FB-4BED-B3EF-087FE3B58420}"/>
              </a:ext>
            </a:extLst>
          </p:cNvPr>
          <p:cNvCxnSpPr/>
          <p:nvPr/>
        </p:nvCxnSpPr>
        <p:spPr>
          <a:xfrm>
            <a:off x="2117124" y="1989306"/>
            <a:ext cx="350107" cy="12975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8A3917-D257-441B-9CB5-6B0AF5B0DDAF}"/>
              </a:ext>
            </a:extLst>
          </p:cNvPr>
          <p:cNvSpPr txBox="1"/>
          <p:nvPr/>
        </p:nvSpPr>
        <p:spPr>
          <a:xfrm>
            <a:off x="2051956" y="2668256"/>
            <a:ext cx="36099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endParaRPr lang="hu-HU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811AFE-A94B-4B66-98EF-A9CF48F40CE3}"/>
                  </a:ext>
                </a:extLst>
              </p:cNvPr>
              <p:cNvSpPr txBox="1"/>
              <p:nvPr/>
            </p:nvSpPr>
            <p:spPr>
              <a:xfrm>
                <a:off x="5879047" y="2808014"/>
                <a:ext cx="1946367" cy="1053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b="1" dirty="0">
                    <a:solidFill>
                      <a:srgbClr val="FFC000"/>
                    </a:solidFill>
                  </a:rPr>
                  <a:t>sin(</a:t>
                </a:r>
                <a:r>
                  <a:rPr lang="el-GR" b="1" dirty="0">
                    <a:solidFill>
                      <a:srgbClr val="FFC000"/>
                    </a:solidFill>
                  </a:rPr>
                  <a:t>Φ</a:t>
                </a:r>
                <a:r>
                  <a:rPr lang="hu-HU" b="1" dirty="0">
                    <a:solidFill>
                      <a:srgbClr val="FFC000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𝐥</m:t>
                        </m:r>
                      </m:den>
                    </m:f>
                  </m:oMath>
                </a14:m>
                <a:endParaRPr lang="hu-HU" sz="2000" b="1" dirty="0">
                  <a:solidFill>
                    <a:srgbClr val="FFC000"/>
                  </a:solidFill>
                </a:endParaRPr>
              </a:p>
              <a:p>
                <a:pPr algn="ctr"/>
                <a:endParaRPr lang="hu-HU" dirty="0">
                  <a:solidFill>
                    <a:srgbClr val="FFC000"/>
                  </a:solidFill>
                </a:endParaRPr>
              </a:p>
              <a:p>
                <a:pPr algn="ctr"/>
                <a:r>
                  <a:rPr lang="hu-HU" b="1" dirty="0">
                    <a:solidFill>
                      <a:srgbClr val="FFC000"/>
                    </a:solidFill>
                  </a:rPr>
                  <a:t>    x = l sin(</a:t>
                </a:r>
                <a:r>
                  <a:rPr lang="el-GR" b="1" dirty="0">
                    <a:solidFill>
                      <a:srgbClr val="FFC000"/>
                    </a:solidFill>
                  </a:rPr>
                  <a:t>Φ</a:t>
                </a:r>
                <a:r>
                  <a:rPr lang="hu-HU" b="1" dirty="0">
                    <a:solidFill>
                      <a:srgbClr val="FFC000"/>
                    </a:solidFill>
                  </a:rPr>
                  <a:t>) ~ l </a:t>
                </a:r>
                <a:r>
                  <a:rPr lang="el-GR" b="1" dirty="0">
                    <a:solidFill>
                      <a:srgbClr val="FFC000"/>
                    </a:solidFill>
                  </a:rPr>
                  <a:t>Φ</a:t>
                </a:r>
                <a:endParaRPr lang="hu-HU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811AFE-A94B-4B66-98EF-A9CF48F40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047" y="2808014"/>
                <a:ext cx="1946367" cy="1053878"/>
              </a:xfrm>
              <a:prstGeom prst="rect">
                <a:avLst/>
              </a:prstGeom>
              <a:blipFill>
                <a:blip r:embed="rId2"/>
                <a:stretch>
                  <a:fillRect r="-1875" b="-80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623B97D-43A1-400E-9770-71E55DBD2C01}"/>
              </a:ext>
            </a:extLst>
          </p:cNvPr>
          <p:cNvSpPr txBox="1"/>
          <p:nvPr/>
        </p:nvSpPr>
        <p:spPr>
          <a:xfrm>
            <a:off x="2294733" y="2463639"/>
            <a:ext cx="2407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0F9A84-3041-4489-9D0D-4E3B23847EAC}"/>
                  </a:ext>
                </a:extLst>
              </p:cNvPr>
              <p:cNvSpPr txBox="1"/>
              <p:nvPr/>
            </p:nvSpPr>
            <p:spPr>
              <a:xfrm>
                <a:off x="5998411" y="4020991"/>
                <a:ext cx="1814920" cy="631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FFC000"/>
                    </a:solidFill>
                  </a:rPr>
                  <a:t>F = m a = m 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</m:oMath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0F9A84-3041-4489-9D0D-4E3B23847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11" y="4020991"/>
                <a:ext cx="1814920" cy="631391"/>
              </a:xfrm>
              <a:prstGeom prst="rect">
                <a:avLst/>
              </a:prstGeom>
              <a:blipFill>
                <a:blip r:embed="rId3"/>
                <a:stretch>
                  <a:fillRect l="-30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108D836-2015-4120-B8C3-6EC14B643A8D}"/>
              </a:ext>
            </a:extLst>
          </p:cNvPr>
          <p:cNvSpPr txBox="1"/>
          <p:nvPr/>
        </p:nvSpPr>
        <p:spPr>
          <a:xfrm>
            <a:off x="7368998" y="400392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26EF1A-ED78-4969-A151-5AE31BB5AE71}"/>
              </a:ext>
            </a:extLst>
          </p:cNvPr>
          <p:cNvSpPr txBox="1"/>
          <p:nvPr/>
        </p:nvSpPr>
        <p:spPr>
          <a:xfrm>
            <a:off x="7549921" y="432182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b="1" dirty="0">
                <a:solidFill>
                  <a:srgbClr val="FFC000"/>
                </a:solidFill>
              </a:rPr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82C968-C5A8-4691-AAE1-F2351C7923CD}"/>
              </a:ext>
            </a:extLst>
          </p:cNvPr>
          <p:cNvCxnSpPr/>
          <p:nvPr/>
        </p:nvCxnSpPr>
        <p:spPr>
          <a:xfrm>
            <a:off x="2483708" y="3299217"/>
            <a:ext cx="140043" cy="547294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68E74F-CDC7-4F74-B9EF-AC83CE008AD6}"/>
              </a:ext>
            </a:extLst>
          </p:cNvPr>
          <p:cNvCxnSpPr/>
          <p:nvPr/>
        </p:nvCxnSpPr>
        <p:spPr>
          <a:xfrm>
            <a:off x="2475470" y="3307455"/>
            <a:ext cx="4119" cy="555532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598A7F-9B9B-4827-991E-351FC810489C}"/>
              </a:ext>
            </a:extLst>
          </p:cNvPr>
          <p:cNvCxnSpPr/>
          <p:nvPr/>
        </p:nvCxnSpPr>
        <p:spPr>
          <a:xfrm flipH="1">
            <a:off x="2162431" y="3299217"/>
            <a:ext cx="313037" cy="14828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92AC3CD-9C63-47BA-AEED-F35C9D3C9510}"/>
              </a:ext>
            </a:extLst>
          </p:cNvPr>
          <p:cNvSpPr txBox="1"/>
          <p:nvPr/>
        </p:nvSpPr>
        <p:spPr>
          <a:xfrm>
            <a:off x="2203621" y="3861892"/>
            <a:ext cx="48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03FAA2-7808-40D3-AD67-F35A489973A6}"/>
              </a:ext>
            </a:extLst>
          </p:cNvPr>
          <p:cNvSpPr txBox="1"/>
          <p:nvPr/>
        </p:nvSpPr>
        <p:spPr>
          <a:xfrm>
            <a:off x="2578443" y="3446406"/>
            <a:ext cx="1688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mg cos(</a:t>
            </a:r>
            <a:r>
              <a:rPr lang="el-G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5E7464-D38B-42D8-9E59-288549C266FD}"/>
              </a:ext>
            </a:extLst>
          </p:cNvPr>
          <p:cNvSpPr txBox="1"/>
          <p:nvPr/>
        </p:nvSpPr>
        <p:spPr>
          <a:xfrm>
            <a:off x="1134226" y="3373357"/>
            <a:ext cx="1688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mg sin(</a:t>
            </a:r>
            <a:r>
              <a:rPr lang="el-G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A6EBBA-223F-4C72-8A4D-2B90EEBD4929}"/>
              </a:ext>
            </a:extLst>
          </p:cNvPr>
          <p:cNvSpPr/>
          <p:nvPr/>
        </p:nvSpPr>
        <p:spPr>
          <a:xfrm>
            <a:off x="2343664" y="3150938"/>
            <a:ext cx="280087" cy="2800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593699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Pendulum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C8C81E-A550-442B-BC0F-D320F18D5D87}"/>
              </a:ext>
            </a:extLst>
          </p:cNvPr>
          <p:cNvCxnSpPr/>
          <p:nvPr/>
        </p:nvCxnSpPr>
        <p:spPr>
          <a:xfrm>
            <a:off x="1070917" y="1985319"/>
            <a:ext cx="21830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70E37-61EC-4CA8-942D-62B337437423}"/>
              </a:ext>
            </a:extLst>
          </p:cNvPr>
          <p:cNvCxnSpPr/>
          <p:nvPr/>
        </p:nvCxnSpPr>
        <p:spPr>
          <a:xfrm flipV="1">
            <a:off x="1318054" y="1762897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7B852D-404A-4C6B-8CAB-FFC22156EA82}"/>
              </a:ext>
            </a:extLst>
          </p:cNvPr>
          <p:cNvCxnSpPr/>
          <p:nvPr/>
        </p:nvCxnSpPr>
        <p:spPr>
          <a:xfrm flipV="1">
            <a:off x="1775254" y="1762897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DBE09A-DFE7-42F0-8350-8CC31F299869}"/>
              </a:ext>
            </a:extLst>
          </p:cNvPr>
          <p:cNvCxnSpPr/>
          <p:nvPr/>
        </p:nvCxnSpPr>
        <p:spPr>
          <a:xfrm flipV="1">
            <a:off x="2232454" y="1758646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F4F8DB-685E-41CD-9215-94FBD69821A1}"/>
              </a:ext>
            </a:extLst>
          </p:cNvPr>
          <p:cNvCxnSpPr/>
          <p:nvPr/>
        </p:nvCxnSpPr>
        <p:spPr>
          <a:xfrm flipV="1">
            <a:off x="2689654" y="1758646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920EE1-7806-4BFB-AEC8-6912302D9CAE}"/>
              </a:ext>
            </a:extLst>
          </p:cNvPr>
          <p:cNvSpPr txBox="1"/>
          <p:nvPr/>
        </p:nvSpPr>
        <p:spPr>
          <a:xfrm>
            <a:off x="4546215" y="1376339"/>
            <a:ext cx="4612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assume that the angle is very small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that we can approximate the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sin(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with 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811AFE-A94B-4B66-98EF-A9CF48F40CE3}"/>
                  </a:ext>
                </a:extLst>
              </p:cNvPr>
              <p:cNvSpPr txBox="1"/>
              <p:nvPr/>
            </p:nvSpPr>
            <p:spPr>
              <a:xfrm>
                <a:off x="5879047" y="2808014"/>
                <a:ext cx="1946367" cy="1053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b="1" dirty="0">
                    <a:solidFill>
                      <a:srgbClr val="FFC000"/>
                    </a:solidFill>
                  </a:rPr>
                  <a:t>sin(</a:t>
                </a:r>
                <a:r>
                  <a:rPr lang="el-GR" b="1" dirty="0">
                    <a:solidFill>
                      <a:srgbClr val="FFC000"/>
                    </a:solidFill>
                  </a:rPr>
                  <a:t>Φ</a:t>
                </a:r>
                <a:r>
                  <a:rPr lang="hu-HU" b="1" dirty="0">
                    <a:solidFill>
                      <a:srgbClr val="FFC000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𝐥</m:t>
                        </m:r>
                      </m:den>
                    </m:f>
                  </m:oMath>
                </a14:m>
                <a:endParaRPr lang="hu-HU" sz="2000" b="1" dirty="0">
                  <a:solidFill>
                    <a:srgbClr val="FFC000"/>
                  </a:solidFill>
                </a:endParaRPr>
              </a:p>
              <a:p>
                <a:pPr algn="ctr"/>
                <a:endParaRPr lang="hu-HU" dirty="0">
                  <a:solidFill>
                    <a:srgbClr val="FFC000"/>
                  </a:solidFill>
                </a:endParaRPr>
              </a:p>
              <a:p>
                <a:pPr algn="ctr"/>
                <a:r>
                  <a:rPr lang="hu-HU" b="1" dirty="0">
                    <a:solidFill>
                      <a:srgbClr val="FFC000"/>
                    </a:solidFill>
                  </a:rPr>
                  <a:t>    x = l sin(</a:t>
                </a:r>
                <a:r>
                  <a:rPr lang="el-GR" b="1" dirty="0">
                    <a:solidFill>
                      <a:srgbClr val="FFC000"/>
                    </a:solidFill>
                  </a:rPr>
                  <a:t>Φ</a:t>
                </a:r>
                <a:r>
                  <a:rPr lang="hu-HU" b="1" dirty="0">
                    <a:solidFill>
                      <a:srgbClr val="FFC000"/>
                    </a:solidFill>
                  </a:rPr>
                  <a:t>) ~ l </a:t>
                </a:r>
                <a:r>
                  <a:rPr lang="el-GR" b="1" dirty="0">
                    <a:solidFill>
                      <a:srgbClr val="FFC000"/>
                    </a:solidFill>
                  </a:rPr>
                  <a:t>Φ</a:t>
                </a:r>
                <a:endParaRPr lang="hu-HU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811AFE-A94B-4B66-98EF-A9CF48F40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047" y="2808014"/>
                <a:ext cx="1946367" cy="1053878"/>
              </a:xfrm>
              <a:prstGeom prst="rect">
                <a:avLst/>
              </a:prstGeom>
              <a:blipFill>
                <a:blip r:embed="rId2"/>
                <a:stretch>
                  <a:fillRect r="-1875" b="-80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0F9A84-3041-4489-9D0D-4E3B23847EAC}"/>
                  </a:ext>
                </a:extLst>
              </p:cNvPr>
              <p:cNvSpPr txBox="1"/>
              <p:nvPr/>
            </p:nvSpPr>
            <p:spPr>
              <a:xfrm>
                <a:off x="5998411" y="4020991"/>
                <a:ext cx="1814920" cy="631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FFC000"/>
                    </a:solidFill>
                  </a:rPr>
                  <a:t>F = m a = m 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</m:oMath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0F9A84-3041-4489-9D0D-4E3B23847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11" y="4020991"/>
                <a:ext cx="1814920" cy="631391"/>
              </a:xfrm>
              <a:prstGeom prst="rect">
                <a:avLst/>
              </a:prstGeom>
              <a:blipFill>
                <a:blip r:embed="rId3"/>
                <a:stretch>
                  <a:fillRect l="-30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108D836-2015-4120-B8C3-6EC14B643A8D}"/>
              </a:ext>
            </a:extLst>
          </p:cNvPr>
          <p:cNvSpPr txBox="1"/>
          <p:nvPr/>
        </p:nvSpPr>
        <p:spPr>
          <a:xfrm>
            <a:off x="7368998" y="400392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26EF1A-ED78-4969-A151-5AE31BB5AE71}"/>
              </a:ext>
            </a:extLst>
          </p:cNvPr>
          <p:cNvSpPr txBox="1"/>
          <p:nvPr/>
        </p:nvSpPr>
        <p:spPr>
          <a:xfrm>
            <a:off x="7549921" y="432182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b="1" dirty="0">
                <a:solidFill>
                  <a:srgbClr val="FFC000"/>
                </a:solidFill>
              </a:rPr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00BE28-AE87-4AF0-94B8-E0BFDD71C9D6}"/>
              </a:ext>
            </a:extLst>
          </p:cNvPr>
          <p:cNvCxnSpPr/>
          <p:nvPr/>
        </p:nvCxnSpPr>
        <p:spPr>
          <a:xfrm>
            <a:off x="2117124" y="1989306"/>
            <a:ext cx="0" cy="13046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6390E-0312-4443-AE39-69AA427ACAF7}"/>
              </a:ext>
            </a:extLst>
          </p:cNvPr>
          <p:cNvCxnSpPr/>
          <p:nvPr/>
        </p:nvCxnSpPr>
        <p:spPr>
          <a:xfrm>
            <a:off x="2117124" y="1989306"/>
            <a:ext cx="350107" cy="12975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1CB747-19BD-4C15-B481-1CAAD113BC0F}"/>
              </a:ext>
            </a:extLst>
          </p:cNvPr>
          <p:cNvSpPr txBox="1"/>
          <p:nvPr/>
        </p:nvSpPr>
        <p:spPr>
          <a:xfrm>
            <a:off x="2051956" y="266825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endParaRPr lang="hu-HU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13592D-870B-4026-B94D-87AFE20B41AC}"/>
              </a:ext>
            </a:extLst>
          </p:cNvPr>
          <p:cNvCxnSpPr/>
          <p:nvPr/>
        </p:nvCxnSpPr>
        <p:spPr>
          <a:xfrm>
            <a:off x="2117124" y="3293721"/>
            <a:ext cx="226540" cy="408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2301EB-BDCE-41B5-A096-D65B2557354B}"/>
              </a:ext>
            </a:extLst>
          </p:cNvPr>
          <p:cNvSpPr txBox="1"/>
          <p:nvPr/>
        </p:nvSpPr>
        <p:spPr>
          <a:xfrm>
            <a:off x="2098985" y="319625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0BC8FF-6848-4F3D-91AE-ABB5CCA5E2A8}"/>
              </a:ext>
            </a:extLst>
          </p:cNvPr>
          <p:cNvSpPr txBox="1"/>
          <p:nvPr/>
        </p:nvSpPr>
        <p:spPr>
          <a:xfrm>
            <a:off x="2294733" y="2463639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3A9FED-4D3D-42C7-911C-F633DA233308}"/>
              </a:ext>
            </a:extLst>
          </p:cNvPr>
          <p:cNvSpPr/>
          <p:nvPr/>
        </p:nvSpPr>
        <p:spPr>
          <a:xfrm>
            <a:off x="2343664" y="3150938"/>
            <a:ext cx="280087" cy="2800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765829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Pendulum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C8C81E-A550-442B-BC0F-D320F18D5D87}"/>
              </a:ext>
            </a:extLst>
          </p:cNvPr>
          <p:cNvCxnSpPr/>
          <p:nvPr/>
        </p:nvCxnSpPr>
        <p:spPr>
          <a:xfrm>
            <a:off x="1070917" y="1985319"/>
            <a:ext cx="21830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70E37-61EC-4CA8-942D-62B337437423}"/>
              </a:ext>
            </a:extLst>
          </p:cNvPr>
          <p:cNvCxnSpPr/>
          <p:nvPr/>
        </p:nvCxnSpPr>
        <p:spPr>
          <a:xfrm flipV="1">
            <a:off x="1318054" y="1762897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7B852D-404A-4C6B-8CAB-FFC22156EA82}"/>
              </a:ext>
            </a:extLst>
          </p:cNvPr>
          <p:cNvCxnSpPr/>
          <p:nvPr/>
        </p:nvCxnSpPr>
        <p:spPr>
          <a:xfrm flipV="1">
            <a:off x="1775254" y="1762897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DBE09A-DFE7-42F0-8350-8CC31F299869}"/>
              </a:ext>
            </a:extLst>
          </p:cNvPr>
          <p:cNvCxnSpPr/>
          <p:nvPr/>
        </p:nvCxnSpPr>
        <p:spPr>
          <a:xfrm flipV="1">
            <a:off x="2232454" y="1758646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F4F8DB-685E-41CD-9215-94FBD69821A1}"/>
              </a:ext>
            </a:extLst>
          </p:cNvPr>
          <p:cNvCxnSpPr/>
          <p:nvPr/>
        </p:nvCxnSpPr>
        <p:spPr>
          <a:xfrm flipV="1">
            <a:off x="2689654" y="1758646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920EE1-7806-4BFB-AEC8-6912302D9CAE}"/>
              </a:ext>
            </a:extLst>
          </p:cNvPr>
          <p:cNvSpPr txBox="1"/>
          <p:nvPr/>
        </p:nvSpPr>
        <p:spPr>
          <a:xfrm>
            <a:off x="4546215" y="1376339"/>
            <a:ext cx="4612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assume that the angle is very small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that we can approximate the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sin(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with 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811AFE-A94B-4B66-98EF-A9CF48F40CE3}"/>
                  </a:ext>
                </a:extLst>
              </p:cNvPr>
              <p:cNvSpPr txBox="1"/>
              <p:nvPr/>
            </p:nvSpPr>
            <p:spPr>
              <a:xfrm>
                <a:off x="5879047" y="2808014"/>
                <a:ext cx="1946367" cy="1053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b="1" dirty="0">
                    <a:solidFill>
                      <a:srgbClr val="FFC000"/>
                    </a:solidFill>
                  </a:rPr>
                  <a:t>sin(</a:t>
                </a:r>
                <a:r>
                  <a:rPr lang="el-GR" b="1" dirty="0">
                    <a:solidFill>
                      <a:srgbClr val="FFC000"/>
                    </a:solidFill>
                  </a:rPr>
                  <a:t>Φ</a:t>
                </a:r>
                <a:r>
                  <a:rPr lang="hu-HU" b="1" dirty="0">
                    <a:solidFill>
                      <a:srgbClr val="FFC000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𝐥</m:t>
                        </m:r>
                      </m:den>
                    </m:f>
                  </m:oMath>
                </a14:m>
                <a:endParaRPr lang="hu-HU" sz="2000" b="1" dirty="0">
                  <a:solidFill>
                    <a:srgbClr val="FFC000"/>
                  </a:solidFill>
                </a:endParaRPr>
              </a:p>
              <a:p>
                <a:pPr algn="ctr"/>
                <a:endParaRPr lang="hu-HU" dirty="0">
                  <a:solidFill>
                    <a:srgbClr val="FFC000"/>
                  </a:solidFill>
                </a:endParaRPr>
              </a:p>
              <a:p>
                <a:pPr algn="ctr"/>
                <a:r>
                  <a:rPr lang="hu-HU" b="1" dirty="0">
                    <a:solidFill>
                      <a:srgbClr val="FFC000"/>
                    </a:solidFill>
                  </a:rPr>
                  <a:t>    x = l sin(</a:t>
                </a:r>
                <a:r>
                  <a:rPr lang="el-GR" b="1" dirty="0">
                    <a:solidFill>
                      <a:srgbClr val="FFC000"/>
                    </a:solidFill>
                  </a:rPr>
                  <a:t>Φ</a:t>
                </a:r>
                <a:r>
                  <a:rPr lang="hu-HU" b="1" dirty="0">
                    <a:solidFill>
                      <a:srgbClr val="FFC000"/>
                    </a:solidFill>
                  </a:rPr>
                  <a:t>) ~ l </a:t>
                </a:r>
                <a:r>
                  <a:rPr lang="el-GR" b="1" dirty="0">
                    <a:solidFill>
                      <a:srgbClr val="FFC000"/>
                    </a:solidFill>
                  </a:rPr>
                  <a:t>Φ</a:t>
                </a:r>
                <a:endParaRPr lang="hu-HU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811AFE-A94B-4B66-98EF-A9CF48F40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047" y="2808014"/>
                <a:ext cx="1946367" cy="1053878"/>
              </a:xfrm>
              <a:prstGeom prst="rect">
                <a:avLst/>
              </a:prstGeom>
              <a:blipFill>
                <a:blip r:embed="rId2"/>
                <a:stretch>
                  <a:fillRect r="-1875" b="-80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0F9A84-3041-4489-9D0D-4E3B23847EAC}"/>
                  </a:ext>
                </a:extLst>
              </p:cNvPr>
              <p:cNvSpPr txBox="1"/>
              <p:nvPr/>
            </p:nvSpPr>
            <p:spPr>
              <a:xfrm>
                <a:off x="5998411" y="4020991"/>
                <a:ext cx="1814920" cy="631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FFC000"/>
                    </a:solidFill>
                  </a:rPr>
                  <a:t>F = m a = m 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</m:oMath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0F9A84-3041-4489-9D0D-4E3B23847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11" y="4020991"/>
                <a:ext cx="1814920" cy="631391"/>
              </a:xfrm>
              <a:prstGeom prst="rect">
                <a:avLst/>
              </a:prstGeom>
              <a:blipFill>
                <a:blip r:embed="rId3"/>
                <a:stretch>
                  <a:fillRect l="-30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108D836-2015-4120-B8C3-6EC14B643A8D}"/>
              </a:ext>
            </a:extLst>
          </p:cNvPr>
          <p:cNvSpPr txBox="1"/>
          <p:nvPr/>
        </p:nvSpPr>
        <p:spPr>
          <a:xfrm>
            <a:off x="7368998" y="400392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26EF1A-ED78-4969-A151-5AE31BB5AE71}"/>
              </a:ext>
            </a:extLst>
          </p:cNvPr>
          <p:cNvSpPr txBox="1"/>
          <p:nvPr/>
        </p:nvSpPr>
        <p:spPr>
          <a:xfrm>
            <a:off x="7549921" y="432182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b="1" dirty="0">
                <a:solidFill>
                  <a:srgbClr val="FFC000"/>
                </a:solidFill>
              </a:rPr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00BE28-AE87-4AF0-94B8-E0BFDD71C9D6}"/>
              </a:ext>
            </a:extLst>
          </p:cNvPr>
          <p:cNvCxnSpPr/>
          <p:nvPr/>
        </p:nvCxnSpPr>
        <p:spPr>
          <a:xfrm>
            <a:off x="2117124" y="1989306"/>
            <a:ext cx="0" cy="13046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6390E-0312-4443-AE39-69AA427ACAF7}"/>
              </a:ext>
            </a:extLst>
          </p:cNvPr>
          <p:cNvCxnSpPr/>
          <p:nvPr/>
        </p:nvCxnSpPr>
        <p:spPr>
          <a:xfrm>
            <a:off x="2117124" y="1989306"/>
            <a:ext cx="350107" cy="12975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1CB747-19BD-4C15-B481-1CAAD113BC0F}"/>
              </a:ext>
            </a:extLst>
          </p:cNvPr>
          <p:cNvSpPr txBox="1"/>
          <p:nvPr/>
        </p:nvSpPr>
        <p:spPr>
          <a:xfrm>
            <a:off x="2051956" y="266825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endParaRPr lang="hu-HU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13592D-870B-4026-B94D-87AFE20B41AC}"/>
              </a:ext>
            </a:extLst>
          </p:cNvPr>
          <p:cNvCxnSpPr/>
          <p:nvPr/>
        </p:nvCxnSpPr>
        <p:spPr>
          <a:xfrm>
            <a:off x="2117124" y="3293721"/>
            <a:ext cx="226540" cy="408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2301EB-BDCE-41B5-A096-D65B2557354B}"/>
              </a:ext>
            </a:extLst>
          </p:cNvPr>
          <p:cNvSpPr txBox="1"/>
          <p:nvPr/>
        </p:nvSpPr>
        <p:spPr>
          <a:xfrm>
            <a:off x="2098985" y="319625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0BC8FF-6848-4F3D-91AE-ABB5CCA5E2A8}"/>
              </a:ext>
            </a:extLst>
          </p:cNvPr>
          <p:cNvSpPr txBox="1"/>
          <p:nvPr/>
        </p:nvSpPr>
        <p:spPr>
          <a:xfrm>
            <a:off x="2294733" y="2463639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3A9FED-4D3D-42C7-911C-F633DA233308}"/>
              </a:ext>
            </a:extLst>
          </p:cNvPr>
          <p:cNvSpPr/>
          <p:nvPr/>
        </p:nvSpPr>
        <p:spPr>
          <a:xfrm>
            <a:off x="2343664" y="3150938"/>
            <a:ext cx="280087" cy="2800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0C664E-FAC6-4EB2-A3E2-6D8531ECBCAC}"/>
              </a:ext>
            </a:extLst>
          </p:cNvPr>
          <p:cNvCxnSpPr>
            <a:cxnSpLocks/>
          </p:cNvCxnSpPr>
          <p:nvPr/>
        </p:nvCxnSpPr>
        <p:spPr>
          <a:xfrm flipH="1">
            <a:off x="1994304" y="3292925"/>
            <a:ext cx="343334" cy="571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7A0A61-1F77-49DE-B932-EE5B235BB65D}"/>
              </a:ext>
            </a:extLst>
          </p:cNvPr>
          <p:cNvSpPr txBox="1"/>
          <p:nvPr/>
        </p:nvSpPr>
        <p:spPr>
          <a:xfrm>
            <a:off x="1001669" y="314173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-mg sin(</a:t>
            </a:r>
            <a:r>
              <a:rPr lang="el-GR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Φ</a:t>
            </a:r>
            <a:r>
              <a:rPr lang="hu-H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2718650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Pendulum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C8C81E-A550-442B-BC0F-D320F18D5D87}"/>
              </a:ext>
            </a:extLst>
          </p:cNvPr>
          <p:cNvCxnSpPr/>
          <p:nvPr/>
        </p:nvCxnSpPr>
        <p:spPr>
          <a:xfrm>
            <a:off x="1070917" y="1985319"/>
            <a:ext cx="21830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70E37-61EC-4CA8-942D-62B337437423}"/>
              </a:ext>
            </a:extLst>
          </p:cNvPr>
          <p:cNvCxnSpPr/>
          <p:nvPr/>
        </p:nvCxnSpPr>
        <p:spPr>
          <a:xfrm flipV="1">
            <a:off x="1318054" y="1762897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7B852D-404A-4C6B-8CAB-FFC22156EA82}"/>
              </a:ext>
            </a:extLst>
          </p:cNvPr>
          <p:cNvCxnSpPr/>
          <p:nvPr/>
        </p:nvCxnSpPr>
        <p:spPr>
          <a:xfrm flipV="1">
            <a:off x="1775254" y="1762897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DBE09A-DFE7-42F0-8350-8CC31F299869}"/>
              </a:ext>
            </a:extLst>
          </p:cNvPr>
          <p:cNvCxnSpPr/>
          <p:nvPr/>
        </p:nvCxnSpPr>
        <p:spPr>
          <a:xfrm flipV="1">
            <a:off x="2232454" y="1758646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F4F8DB-685E-41CD-9215-94FBD69821A1}"/>
              </a:ext>
            </a:extLst>
          </p:cNvPr>
          <p:cNvCxnSpPr/>
          <p:nvPr/>
        </p:nvCxnSpPr>
        <p:spPr>
          <a:xfrm flipV="1">
            <a:off x="2689654" y="1758646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920EE1-7806-4BFB-AEC8-6912302D9CAE}"/>
              </a:ext>
            </a:extLst>
          </p:cNvPr>
          <p:cNvSpPr txBox="1"/>
          <p:nvPr/>
        </p:nvSpPr>
        <p:spPr>
          <a:xfrm>
            <a:off x="4546215" y="1376339"/>
            <a:ext cx="4612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assume that the angle is very small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that we can approximate the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sin(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with 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811AFE-A94B-4B66-98EF-A9CF48F40CE3}"/>
                  </a:ext>
                </a:extLst>
              </p:cNvPr>
              <p:cNvSpPr txBox="1"/>
              <p:nvPr/>
            </p:nvSpPr>
            <p:spPr>
              <a:xfrm>
                <a:off x="5879047" y="2808014"/>
                <a:ext cx="1946367" cy="1053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b="1" dirty="0">
                    <a:solidFill>
                      <a:srgbClr val="FFC000"/>
                    </a:solidFill>
                  </a:rPr>
                  <a:t>sin(</a:t>
                </a:r>
                <a:r>
                  <a:rPr lang="el-GR" b="1" dirty="0">
                    <a:solidFill>
                      <a:srgbClr val="FFC000"/>
                    </a:solidFill>
                  </a:rPr>
                  <a:t>Φ</a:t>
                </a:r>
                <a:r>
                  <a:rPr lang="hu-HU" b="1" dirty="0">
                    <a:solidFill>
                      <a:srgbClr val="FFC000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𝐥</m:t>
                        </m:r>
                      </m:den>
                    </m:f>
                  </m:oMath>
                </a14:m>
                <a:endParaRPr lang="hu-HU" sz="2000" b="1" dirty="0">
                  <a:solidFill>
                    <a:srgbClr val="FFC000"/>
                  </a:solidFill>
                </a:endParaRPr>
              </a:p>
              <a:p>
                <a:pPr algn="ctr"/>
                <a:endParaRPr lang="hu-HU" dirty="0">
                  <a:solidFill>
                    <a:srgbClr val="FFC000"/>
                  </a:solidFill>
                </a:endParaRPr>
              </a:p>
              <a:p>
                <a:pPr algn="ctr"/>
                <a:r>
                  <a:rPr lang="hu-HU" b="1" dirty="0">
                    <a:solidFill>
                      <a:srgbClr val="FFC000"/>
                    </a:solidFill>
                  </a:rPr>
                  <a:t>    x = l sin(</a:t>
                </a:r>
                <a:r>
                  <a:rPr lang="el-GR" b="1" dirty="0">
                    <a:solidFill>
                      <a:srgbClr val="FFC000"/>
                    </a:solidFill>
                  </a:rPr>
                  <a:t>Φ</a:t>
                </a:r>
                <a:r>
                  <a:rPr lang="hu-HU" b="1" dirty="0">
                    <a:solidFill>
                      <a:srgbClr val="FFC000"/>
                    </a:solidFill>
                  </a:rPr>
                  <a:t>) ~ l </a:t>
                </a:r>
                <a:r>
                  <a:rPr lang="el-GR" b="1" dirty="0">
                    <a:solidFill>
                      <a:srgbClr val="FFC000"/>
                    </a:solidFill>
                  </a:rPr>
                  <a:t>Φ</a:t>
                </a:r>
                <a:endParaRPr lang="hu-HU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811AFE-A94B-4B66-98EF-A9CF48F40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047" y="2808014"/>
                <a:ext cx="1946367" cy="1053878"/>
              </a:xfrm>
              <a:prstGeom prst="rect">
                <a:avLst/>
              </a:prstGeom>
              <a:blipFill>
                <a:blip r:embed="rId2"/>
                <a:stretch>
                  <a:fillRect r="-1875" b="-80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0F9A84-3041-4489-9D0D-4E3B23847EAC}"/>
                  </a:ext>
                </a:extLst>
              </p:cNvPr>
              <p:cNvSpPr txBox="1"/>
              <p:nvPr/>
            </p:nvSpPr>
            <p:spPr>
              <a:xfrm>
                <a:off x="5998411" y="4020991"/>
                <a:ext cx="1814920" cy="631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FFC000"/>
                    </a:solidFill>
                  </a:rPr>
                  <a:t>F = m a = m 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</m:oMath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0F9A84-3041-4489-9D0D-4E3B23847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11" y="4020991"/>
                <a:ext cx="1814920" cy="631391"/>
              </a:xfrm>
              <a:prstGeom prst="rect">
                <a:avLst/>
              </a:prstGeom>
              <a:blipFill>
                <a:blip r:embed="rId3"/>
                <a:stretch>
                  <a:fillRect l="-30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108D836-2015-4120-B8C3-6EC14B643A8D}"/>
              </a:ext>
            </a:extLst>
          </p:cNvPr>
          <p:cNvSpPr txBox="1"/>
          <p:nvPr/>
        </p:nvSpPr>
        <p:spPr>
          <a:xfrm>
            <a:off x="7368998" y="400392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26EF1A-ED78-4969-A151-5AE31BB5AE71}"/>
              </a:ext>
            </a:extLst>
          </p:cNvPr>
          <p:cNvSpPr txBox="1"/>
          <p:nvPr/>
        </p:nvSpPr>
        <p:spPr>
          <a:xfrm>
            <a:off x="7549921" y="432182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b="1" dirty="0">
                <a:solidFill>
                  <a:srgbClr val="FFC000"/>
                </a:solidFill>
              </a:rPr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00BE28-AE87-4AF0-94B8-E0BFDD71C9D6}"/>
              </a:ext>
            </a:extLst>
          </p:cNvPr>
          <p:cNvCxnSpPr/>
          <p:nvPr/>
        </p:nvCxnSpPr>
        <p:spPr>
          <a:xfrm>
            <a:off x="2117124" y="1989306"/>
            <a:ext cx="0" cy="13046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6390E-0312-4443-AE39-69AA427ACAF7}"/>
              </a:ext>
            </a:extLst>
          </p:cNvPr>
          <p:cNvCxnSpPr/>
          <p:nvPr/>
        </p:nvCxnSpPr>
        <p:spPr>
          <a:xfrm>
            <a:off x="2117124" y="1989306"/>
            <a:ext cx="350107" cy="12975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1CB747-19BD-4C15-B481-1CAAD113BC0F}"/>
              </a:ext>
            </a:extLst>
          </p:cNvPr>
          <p:cNvSpPr txBox="1"/>
          <p:nvPr/>
        </p:nvSpPr>
        <p:spPr>
          <a:xfrm>
            <a:off x="2051956" y="266825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endParaRPr lang="hu-HU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13592D-870B-4026-B94D-87AFE20B41AC}"/>
              </a:ext>
            </a:extLst>
          </p:cNvPr>
          <p:cNvCxnSpPr/>
          <p:nvPr/>
        </p:nvCxnSpPr>
        <p:spPr>
          <a:xfrm>
            <a:off x="2117124" y="3293721"/>
            <a:ext cx="226540" cy="408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2301EB-BDCE-41B5-A096-D65B2557354B}"/>
              </a:ext>
            </a:extLst>
          </p:cNvPr>
          <p:cNvSpPr txBox="1"/>
          <p:nvPr/>
        </p:nvSpPr>
        <p:spPr>
          <a:xfrm>
            <a:off x="2098985" y="319625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0BC8FF-6848-4F3D-91AE-ABB5CCA5E2A8}"/>
              </a:ext>
            </a:extLst>
          </p:cNvPr>
          <p:cNvSpPr txBox="1"/>
          <p:nvPr/>
        </p:nvSpPr>
        <p:spPr>
          <a:xfrm>
            <a:off x="2294733" y="2463639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3A9FED-4D3D-42C7-911C-F633DA233308}"/>
              </a:ext>
            </a:extLst>
          </p:cNvPr>
          <p:cNvSpPr/>
          <p:nvPr/>
        </p:nvSpPr>
        <p:spPr>
          <a:xfrm>
            <a:off x="2343664" y="3150938"/>
            <a:ext cx="280087" cy="2800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0C664E-FAC6-4EB2-A3E2-6D8531ECBCAC}"/>
              </a:ext>
            </a:extLst>
          </p:cNvPr>
          <p:cNvCxnSpPr>
            <a:cxnSpLocks/>
          </p:cNvCxnSpPr>
          <p:nvPr/>
        </p:nvCxnSpPr>
        <p:spPr>
          <a:xfrm flipH="1">
            <a:off x="1994304" y="3292925"/>
            <a:ext cx="343334" cy="571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7A0A61-1F77-49DE-B932-EE5B235BB65D}"/>
              </a:ext>
            </a:extLst>
          </p:cNvPr>
          <p:cNvSpPr txBox="1"/>
          <p:nvPr/>
        </p:nvSpPr>
        <p:spPr>
          <a:xfrm>
            <a:off x="1001669" y="314173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-mg sin(</a:t>
            </a:r>
            <a:r>
              <a:rPr lang="el-GR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Φ</a:t>
            </a:r>
            <a:r>
              <a:rPr lang="hu-H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92348A-459C-4641-9423-BAD52491C06D}"/>
                  </a:ext>
                </a:extLst>
              </p:cNvPr>
              <p:cNvSpPr txBox="1"/>
              <p:nvPr/>
            </p:nvSpPr>
            <p:spPr>
              <a:xfrm>
                <a:off x="5084293" y="4850270"/>
                <a:ext cx="1872629" cy="631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hu-HU" sz="2400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92348A-459C-4641-9423-BAD52491C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293" y="4850270"/>
                <a:ext cx="1872629" cy="631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EA8832-DFEC-4350-BC3B-C6732D2DB1F8}"/>
                  </a:ext>
                </a:extLst>
              </p:cNvPr>
              <p:cNvSpPr txBox="1"/>
              <p:nvPr/>
            </p:nvSpPr>
            <p:spPr>
              <a:xfrm>
                <a:off x="6747033" y="4947526"/>
                <a:ext cx="857927" cy="4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num>
                      <m:den>
                        <m:r>
                          <a:rPr lang="hu-HU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𝐥</m:t>
                        </m:r>
                      </m:den>
                    </m:f>
                  </m:oMath>
                </a14:m>
                <a:r>
                  <a:rPr lang="hu-HU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l-GR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Φ</a:t>
                </a:r>
                <a:endParaRPr lang="hu-HU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EA8832-DFEC-4350-BC3B-C6732D2DB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33" y="4947526"/>
                <a:ext cx="857927" cy="460382"/>
              </a:xfrm>
              <a:prstGeom prst="rect">
                <a:avLst/>
              </a:prstGeom>
              <a:blipFill>
                <a:blip r:embed="rId5"/>
                <a:stretch>
                  <a:fillRect r="-4965" b="-9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56365C2-3277-425B-AD6F-C88960D33902}"/>
              </a:ext>
            </a:extLst>
          </p:cNvPr>
          <p:cNvSpPr txBox="1"/>
          <p:nvPr/>
        </p:nvSpPr>
        <p:spPr>
          <a:xfrm>
            <a:off x="6453209" y="484457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139955-AB79-4E75-8283-9390C5AC878C}"/>
              </a:ext>
            </a:extLst>
          </p:cNvPr>
          <p:cNvSpPr txBox="1"/>
          <p:nvPr/>
        </p:nvSpPr>
        <p:spPr>
          <a:xfrm>
            <a:off x="6634132" y="516247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799395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Pendulum with Drag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C8C81E-A550-442B-BC0F-D320F18D5D87}"/>
              </a:ext>
            </a:extLst>
          </p:cNvPr>
          <p:cNvCxnSpPr/>
          <p:nvPr/>
        </p:nvCxnSpPr>
        <p:spPr>
          <a:xfrm>
            <a:off x="1070917" y="1985319"/>
            <a:ext cx="21830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70E37-61EC-4CA8-942D-62B337437423}"/>
              </a:ext>
            </a:extLst>
          </p:cNvPr>
          <p:cNvCxnSpPr/>
          <p:nvPr/>
        </p:nvCxnSpPr>
        <p:spPr>
          <a:xfrm flipV="1">
            <a:off x="1318054" y="1762897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7B852D-404A-4C6B-8CAB-FFC22156EA82}"/>
              </a:ext>
            </a:extLst>
          </p:cNvPr>
          <p:cNvCxnSpPr/>
          <p:nvPr/>
        </p:nvCxnSpPr>
        <p:spPr>
          <a:xfrm flipV="1">
            <a:off x="1775254" y="1762897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DBE09A-DFE7-42F0-8350-8CC31F299869}"/>
              </a:ext>
            </a:extLst>
          </p:cNvPr>
          <p:cNvCxnSpPr/>
          <p:nvPr/>
        </p:nvCxnSpPr>
        <p:spPr>
          <a:xfrm flipV="1">
            <a:off x="2232454" y="1758646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F4F8DB-685E-41CD-9215-94FBD69821A1}"/>
              </a:ext>
            </a:extLst>
          </p:cNvPr>
          <p:cNvCxnSpPr/>
          <p:nvPr/>
        </p:nvCxnSpPr>
        <p:spPr>
          <a:xfrm flipV="1">
            <a:off x="2689654" y="1758646"/>
            <a:ext cx="255373" cy="2224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920EE1-7806-4BFB-AEC8-6912302D9CAE}"/>
              </a:ext>
            </a:extLst>
          </p:cNvPr>
          <p:cNvSpPr txBox="1"/>
          <p:nvPr/>
        </p:nvSpPr>
        <p:spPr>
          <a:xfrm>
            <a:off x="4546215" y="1376339"/>
            <a:ext cx="4612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assume that the angle is very small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that we can approximate the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sin(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with 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811AFE-A94B-4B66-98EF-A9CF48F40CE3}"/>
                  </a:ext>
                </a:extLst>
              </p:cNvPr>
              <p:cNvSpPr txBox="1"/>
              <p:nvPr/>
            </p:nvSpPr>
            <p:spPr>
              <a:xfrm>
                <a:off x="5879047" y="2808014"/>
                <a:ext cx="1946367" cy="1053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b="1" dirty="0">
                    <a:solidFill>
                      <a:srgbClr val="FFC000"/>
                    </a:solidFill>
                  </a:rPr>
                  <a:t>sin(</a:t>
                </a:r>
                <a:r>
                  <a:rPr lang="el-GR" b="1" dirty="0">
                    <a:solidFill>
                      <a:srgbClr val="FFC000"/>
                    </a:solidFill>
                  </a:rPr>
                  <a:t>Φ</a:t>
                </a:r>
                <a:r>
                  <a:rPr lang="hu-HU" b="1" dirty="0">
                    <a:solidFill>
                      <a:srgbClr val="FFC000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𝐥</m:t>
                        </m:r>
                      </m:den>
                    </m:f>
                  </m:oMath>
                </a14:m>
                <a:endParaRPr lang="hu-HU" sz="2000" b="1" dirty="0">
                  <a:solidFill>
                    <a:srgbClr val="FFC000"/>
                  </a:solidFill>
                </a:endParaRPr>
              </a:p>
              <a:p>
                <a:pPr algn="ctr"/>
                <a:endParaRPr lang="hu-HU" dirty="0">
                  <a:solidFill>
                    <a:srgbClr val="FFC000"/>
                  </a:solidFill>
                </a:endParaRPr>
              </a:p>
              <a:p>
                <a:pPr algn="ctr"/>
                <a:r>
                  <a:rPr lang="hu-HU" b="1" dirty="0">
                    <a:solidFill>
                      <a:srgbClr val="FFC000"/>
                    </a:solidFill>
                  </a:rPr>
                  <a:t>    x = l sin(</a:t>
                </a:r>
                <a:r>
                  <a:rPr lang="el-GR" b="1" dirty="0">
                    <a:solidFill>
                      <a:srgbClr val="FFC000"/>
                    </a:solidFill>
                  </a:rPr>
                  <a:t>Φ</a:t>
                </a:r>
                <a:r>
                  <a:rPr lang="hu-HU" b="1" dirty="0">
                    <a:solidFill>
                      <a:srgbClr val="FFC000"/>
                    </a:solidFill>
                  </a:rPr>
                  <a:t>) ~ l </a:t>
                </a:r>
                <a:r>
                  <a:rPr lang="el-GR" b="1" dirty="0">
                    <a:solidFill>
                      <a:srgbClr val="FFC000"/>
                    </a:solidFill>
                  </a:rPr>
                  <a:t>Φ</a:t>
                </a:r>
                <a:endParaRPr lang="hu-HU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811AFE-A94B-4B66-98EF-A9CF48F40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047" y="2808014"/>
                <a:ext cx="1946367" cy="1053878"/>
              </a:xfrm>
              <a:prstGeom prst="rect">
                <a:avLst/>
              </a:prstGeom>
              <a:blipFill>
                <a:blip r:embed="rId2"/>
                <a:stretch>
                  <a:fillRect r="-1875" b="-80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0F9A84-3041-4489-9D0D-4E3B23847EAC}"/>
                  </a:ext>
                </a:extLst>
              </p:cNvPr>
              <p:cNvSpPr txBox="1"/>
              <p:nvPr/>
            </p:nvSpPr>
            <p:spPr>
              <a:xfrm>
                <a:off x="5998411" y="4020991"/>
                <a:ext cx="1814920" cy="631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FFC000"/>
                    </a:solidFill>
                  </a:rPr>
                  <a:t>F = m a = m 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</m:oMath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0F9A84-3041-4489-9D0D-4E3B23847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11" y="4020991"/>
                <a:ext cx="1814920" cy="631391"/>
              </a:xfrm>
              <a:prstGeom prst="rect">
                <a:avLst/>
              </a:prstGeom>
              <a:blipFill>
                <a:blip r:embed="rId3"/>
                <a:stretch>
                  <a:fillRect l="-30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108D836-2015-4120-B8C3-6EC14B643A8D}"/>
              </a:ext>
            </a:extLst>
          </p:cNvPr>
          <p:cNvSpPr txBox="1"/>
          <p:nvPr/>
        </p:nvSpPr>
        <p:spPr>
          <a:xfrm>
            <a:off x="7368998" y="400392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26EF1A-ED78-4969-A151-5AE31BB5AE71}"/>
              </a:ext>
            </a:extLst>
          </p:cNvPr>
          <p:cNvSpPr txBox="1"/>
          <p:nvPr/>
        </p:nvSpPr>
        <p:spPr>
          <a:xfrm>
            <a:off x="7549921" y="432182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b="1" dirty="0">
                <a:solidFill>
                  <a:srgbClr val="FFC000"/>
                </a:solidFill>
              </a:rPr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00BE28-AE87-4AF0-94B8-E0BFDD71C9D6}"/>
              </a:ext>
            </a:extLst>
          </p:cNvPr>
          <p:cNvCxnSpPr/>
          <p:nvPr/>
        </p:nvCxnSpPr>
        <p:spPr>
          <a:xfrm>
            <a:off x="2117124" y="1989306"/>
            <a:ext cx="0" cy="13046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6390E-0312-4443-AE39-69AA427ACAF7}"/>
              </a:ext>
            </a:extLst>
          </p:cNvPr>
          <p:cNvCxnSpPr/>
          <p:nvPr/>
        </p:nvCxnSpPr>
        <p:spPr>
          <a:xfrm>
            <a:off x="2117124" y="1989306"/>
            <a:ext cx="350107" cy="12975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1CB747-19BD-4C15-B481-1CAAD113BC0F}"/>
              </a:ext>
            </a:extLst>
          </p:cNvPr>
          <p:cNvSpPr txBox="1"/>
          <p:nvPr/>
        </p:nvSpPr>
        <p:spPr>
          <a:xfrm>
            <a:off x="2051956" y="266825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endParaRPr lang="hu-HU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13592D-870B-4026-B94D-87AFE20B41AC}"/>
              </a:ext>
            </a:extLst>
          </p:cNvPr>
          <p:cNvCxnSpPr/>
          <p:nvPr/>
        </p:nvCxnSpPr>
        <p:spPr>
          <a:xfrm>
            <a:off x="2117124" y="3293721"/>
            <a:ext cx="226540" cy="408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2301EB-BDCE-41B5-A096-D65B2557354B}"/>
              </a:ext>
            </a:extLst>
          </p:cNvPr>
          <p:cNvSpPr txBox="1"/>
          <p:nvPr/>
        </p:nvSpPr>
        <p:spPr>
          <a:xfrm>
            <a:off x="2098985" y="319625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0BC8FF-6848-4F3D-91AE-ABB5CCA5E2A8}"/>
              </a:ext>
            </a:extLst>
          </p:cNvPr>
          <p:cNvSpPr txBox="1"/>
          <p:nvPr/>
        </p:nvSpPr>
        <p:spPr>
          <a:xfrm>
            <a:off x="2294733" y="2463639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3A9FED-4D3D-42C7-911C-F633DA233308}"/>
              </a:ext>
            </a:extLst>
          </p:cNvPr>
          <p:cNvSpPr/>
          <p:nvPr/>
        </p:nvSpPr>
        <p:spPr>
          <a:xfrm>
            <a:off x="2343664" y="3150938"/>
            <a:ext cx="280087" cy="2800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0C664E-FAC6-4EB2-A3E2-6D8531ECBCAC}"/>
              </a:ext>
            </a:extLst>
          </p:cNvPr>
          <p:cNvCxnSpPr>
            <a:cxnSpLocks/>
          </p:cNvCxnSpPr>
          <p:nvPr/>
        </p:nvCxnSpPr>
        <p:spPr>
          <a:xfrm flipH="1">
            <a:off x="1994304" y="3292925"/>
            <a:ext cx="343334" cy="571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7A0A61-1F77-49DE-B932-EE5B235BB65D}"/>
              </a:ext>
            </a:extLst>
          </p:cNvPr>
          <p:cNvSpPr txBox="1"/>
          <p:nvPr/>
        </p:nvSpPr>
        <p:spPr>
          <a:xfrm>
            <a:off x="1001669" y="314173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-mg sin(</a:t>
            </a:r>
            <a:r>
              <a:rPr lang="el-GR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Φ</a:t>
            </a:r>
            <a:r>
              <a:rPr lang="hu-H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92348A-459C-4641-9423-BAD52491C06D}"/>
                  </a:ext>
                </a:extLst>
              </p:cNvPr>
              <p:cNvSpPr txBox="1"/>
              <p:nvPr/>
            </p:nvSpPr>
            <p:spPr>
              <a:xfrm>
                <a:off x="4740165" y="4850270"/>
                <a:ext cx="1872629" cy="631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hu-HU" sz="2400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92348A-459C-4641-9423-BAD52491C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165" y="4850270"/>
                <a:ext cx="1872629" cy="631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EA8832-DFEC-4350-BC3B-C6732D2DB1F8}"/>
                  </a:ext>
                </a:extLst>
              </p:cNvPr>
              <p:cNvSpPr txBox="1"/>
              <p:nvPr/>
            </p:nvSpPr>
            <p:spPr>
              <a:xfrm>
                <a:off x="6402905" y="4947526"/>
                <a:ext cx="1364476" cy="4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num>
                      <m:den>
                        <m:r>
                          <a:rPr lang="hu-HU" b="1" i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𝐥</m:t>
                        </m:r>
                      </m:den>
                    </m:f>
                  </m:oMath>
                </a14:m>
                <a:r>
                  <a:rPr lang="hu-HU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l-GR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Φ</a:t>
                </a:r>
                <a:r>
                  <a:rPr lang="hu-HU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– b v</a:t>
                </a:r>
                <a:endParaRPr lang="hu-HU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EA8832-DFEC-4350-BC3B-C6732D2DB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905" y="4947526"/>
                <a:ext cx="1364476" cy="460382"/>
              </a:xfrm>
              <a:prstGeom prst="rect">
                <a:avLst/>
              </a:prstGeom>
              <a:blipFill>
                <a:blip r:embed="rId5"/>
                <a:stretch>
                  <a:fillRect r="-3125" b="-9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56365C2-3277-425B-AD6F-C88960D33902}"/>
              </a:ext>
            </a:extLst>
          </p:cNvPr>
          <p:cNvSpPr txBox="1"/>
          <p:nvPr/>
        </p:nvSpPr>
        <p:spPr>
          <a:xfrm>
            <a:off x="6109081" y="484457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139955-AB79-4E75-8283-9390C5AC878C}"/>
              </a:ext>
            </a:extLst>
          </p:cNvPr>
          <p:cNvSpPr txBox="1"/>
          <p:nvPr/>
        </p:nvSpPr>
        <p:spPr>
          <a:xfrm>
            <a:off x="6290004" y="516247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0216222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Runge-Kutta Method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2658035137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9D8516-48E7-456D-B9D8-4E74FCE167BC}"/>
              </a:ext>
            </a:extLst>
          </p:cNvPr>
          <p:cNvCxnSpPr>
            <a:cxnSpLocks/>
          </p:cNvCxnSpPr>
          <p:nvPr/>
        </p:nvCxnSpPr>
        <p:spPr>
          <a:xfrm flipV="1">
            <a:off x="2811919" y="2569619"/>
            <a:ext cx="516386" cy="1413841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Runge-Kutta Method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4C644B-8A59-42FF-AE73-1771D3FF7877}"/>
              </a:ext>
            </a:extLst>
          </p:cNvPr>
          <p:cNvCxnSpPr/>
          <p:nvPr/>
        </p:nvCxnSpPr>
        <p:spPr>
          <a:xfrm flipV="1">
            <a:off x="1307095" y="2493812"/>
            <a:ext cx="0" cy="3116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4DD640-112D-4971-97BA-8E0F595C121D}"/>
              </a:ext>
            </a:extLst>
          </p:cNvPr>
          <p:cNvCxnSpPr>
            <a:cxnSpLocks/>
          </p:cNvCxnSpPr>
          <p:nvPr/>
        </p:nvCxnSpPr>
        <p:spPr>
          <a:xfrm>
            <a:off x="1049517" y="5340043"/>
            <a:ext cx="331928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A7D5F3-0B45-45D0-B544-70FFB7990926}"/>
              </a:ext>
            </a:extLst>
          </p:cNvPr>
          <p:cNvSpPr txBox="1"/>
          <p:nvPr/>
        </p:nvSpPr>
        <p:spPr>
          <a:xfrm>
            <a:off x="4389336" y="5150191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F0B456-7CC5-413A-BD8D-8826AD2DC854}"/>
              </a:ext>
            </a:extLst>
          </p:cNvPr>
          <p:cNvSpPr txBox="1"/>
          <p:nvPr/>
        </p:nvSpPr>
        <p:spPr>
          <a:xfrm>
            <a:off x="1163923" y="2096490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B26CEB4-06E9-48CA-A029-4D3E7BA7FD7E}"/>
              </a:ext>
            </a:extLst>
          </p:cNvPr>
          <p:cNvSpPr/>
          <p:nvPr/>
        </p:nvSpPr>
        <p:spPr>
          <a:xfrm>
            <a:off x="3251006" y="2465822"/>
            <a:ext cx="164757" cy="1647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9BD47-16AC-44E8-9998-425D040B5F51}"/>
              </a:ext>
            </a:extLst>
          </p:cNvPr>
          <p:cNvCxnSpPr/>
          <p:nvPr/>
        </p:nvCxnSpPr>
        <p:spPr>
          <a:xfrm flipV="1">
            <a:off x="1381821" y="4887753"/>
            <a:ext cx="626461" cy="25207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C63049-C17C-4CDF-9B9D-89ADFF138979}"/>
              </a:ext>
            </a:extLst>
          </p:cNvPr>
          <p:cNvCxnSpPr>
            <a:cxnSpLocks/>
            <a:stCxn id="37" idx="7"/>
            <a:endCxn id="38" idx="3"/>
          </p:cNvCxnSpPr>
          <p:nvPr/>
        </p:nvCxnSpPr>
        <p:spPr>
          <a:xfrm flipV="1">
            <a:off x="2148911" y="4020292"/>
            <a:ext cx="609837" cy="78449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0E95479-11C2-4778-8F95-3F5744BB8D9B}"/>
              </a:ext>
            </a:extLst>
          </p:cNvPr>
          <p:cNvSpPr/>
          <p:nvPr/>
        </p:nvSpPr>
        <p:spPr>
          <a:xfrm>
            <a:off x="2734620" y="3879663"/>
            <a:ext cx="164757" cy="1647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B2F86C-661F-47E0-9A24-4EE68E6B110D}"/>
              </a:ext>
            </a:extLst>
          </p:cNvPr>
          <p:cNvSpPr/>
          <p:nvPr/>
        </p:nvSpPr>
        <p:spPr>
          <a:xfrm>
            <a:off x="1224716" y="5066266"/>
            <a:ext cx="164757" cy="1647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5AEA92-E8A2-42D4-9358-4AC233CA37D5}"/>
              </a:ext>
            </a:extLst>
          </p:cNvPr>
          <p:cNvSpPr/>
          <p:nvPr/>
        </p:nvSpPr>
        <p:spPr>
          <a:xfrm>
            <a:off x="2008282" y="4780660"/>
            <a:ext cx="164757" cy="1647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C6A7FE-70EC-4ACA-9D94-C74F6D642E7D}"/>
              </a:ext>
            </a:extLst>
          </p:cNvPr>
          <p:cNvSpPr txBox="1"/>
          <p:nvPr/>
        </p:nvSpPr>
        <p:spPr>
          <a:xfrm>
            <a:off x="5321968" y="1746851"/>
            <a:ext cx="6230552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Euler’s method does not take the curvature of the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 into account (linear interpolation)</a:t>
            </a:r>
          </a:p>
          <a:p>
            <a:pPr algn="ctr"/>
            <a:endParaRPr lang="hu-HU" sz="2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</a:t>
            </a:r>
            <a:r>
              <a:rPr lang="en-GB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estimates the next point based on the rate </a:t>
            </a:r>
            <a:endParaRPr lang="hu-HU" sz="2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of change at the current </a:t>
            </a:r>
            <a:r>
              <a:rPr lang="hu-HU" sz="22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x</a:t>
            </a:r>
            <a:r>
              <a:rPr lang="hu-HU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point</a:t>
            </a:r>
            <a:endParaRPr lang="hu-HU" sz="2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endParaRPr lang="hu-HU" sz="2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Euler’s method is unstable – it yields different results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ith different </a:t>
            </a:r>
            <a:r>
              <a:rPr lang="hu-HU" sz="22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</a:t>
            </a:r>
            <a:r>
              <a:rPr lang="hu-HU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step sizes</a:t>
            </a:r>
          </a:p>
          <a:p>
            <a:pPr algn="ctr"/>
            <a:endParaRPr lang="hu-HU" sz="2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2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RUNGE-KUTTA METHOD TAKES THE CURVATURE </a:t>
            </a:r>
          </a:p>
          <a:p>
            <a:pPr algn="ctr"/>
            <a:r>
              <a:rPr lang="hu-HU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INTO CONSIDERATION !!!!</a:t>
            </a:r>
            <a:endParaRPr lang="hu-HU" sz="2200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algn="ctr"/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2576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Runge-Kutta Method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E720BD-2A80-4818-ACB6-95048F5FA00A}"/>
                  </a:ext>
                </a:extLst>
              </p:cNvPr>
              <p:cNvSpPr txBox="1"/>
              <p:nvPr/>
            </p:nvSpPr>
            <p:spPr>
              <a:xfrm>
                <a:off x="3666385" y="1688489"/>
                <a:ext cx="625492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𝐝𝐲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E720BD-2A80-4818-ACB6-95048F5FA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385" y="1688489"/>
                <a:ext cx="625492" cy="793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E960E2B-E6FC-47C3-85F7-F668DEC41312}"/>
              </a:ext>
            </a:extLst>
          </p:cNvPr>
          <p:cNvSpPr txBox="1"/>
          <p:nvPr/>
        </p:nvSpPr>
        <p:spPr>
          <a:xfrm>
            <a:off x="4201259" y="1894699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= f(x,y)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D1FFFD-D095-481C-AB71-A53643D6EB4B}"/>
                  </a:ext>
                </a:extLst>
              </p:cNvPr>
              <p:cNvSpPr txBox="1"/>
              <p:nvPr/>
            </p:nvSpPr>
            <p:spPr>
              <a:xfrm>
                <a:off x="6203639" y="1866169"/>
                <a:ext cx="17598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hu-HU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) =  </m:t>
                      </m:r>
                      <m:r>
                        <a:rPr lang="hu-HU" sz="2400" b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D1FFFD-D095-481C-AB71-A53643D6E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639" y="1866169"/>
                <a:ext cx="1759841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FE682EB2-D0DA-4F5D-82A9-A9676026E4DF}"/>
              </a:ext>
            </a:extLst>
          </p:cNvPr>
          <p:cNvSpPr txBox="1"/>
          <p:nvPr/>
        </p:nvSpPr>
        <p:spPr>
          <a:xfrm>
            <a:off x="7709202" y="20834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D522C0-985D-4ED9-8407-53BF5F9AEAA4}"/>
              </a:ext>
            </a:extLst>
          </p:cNvPr>
          <p:cNvSpPr txBox="1"/>
          <p:nvPr/>
        </p:nvSpPr>
        <p:spPr>
          <a:xfrm>
            <a:off x="6726375" y="20729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CE6856-A16F-4752-86BB-ACE01A0EC8AC}"/>
              </a:ext>
            </a:extLst>
          </p:cNvPr>
          <p:cNvSpPr txBox="1"/>
          <p:nvPr/>
        </p:nvSpPr>
        <p:spPr>
          <a:xfrm>
            <a:off x="4436622" y="2779995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k  = h f(x   , y  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E5AB01-1C54-456D-8036-9684C255A3A3}"/>
              </a:ext>
            </a:extLst>
          </p:cNvPr>
          <p:cNvSpPr txBox="1"/>
          <p:nvPr/>
        </p:nvSpPr>
        <p:spPr>
          <a:xfrm>
            <a:off x="4596474" y="294709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4E5C18-B8D9-4B15-93DE-21B77E9E9F6D}"/>
              </a:ext>
            </a:extLst>
          </p:cNvPr>
          <p:cNvSpPr txBox="1"/>
          <p:nvPr/>
        </p:nvSpPr>
        <p:spPr>
          <a:xfrm>
            <a:off x="5532712" y="29306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A8986B-5A61-425E-99DD-B1092B3A70F4}"/>
              </a:ext>
            </a:extLst>
          </p:cNvPr>
          <p:cNvSpPr txBox="1"/>
          <p:nvPr/>
        </p:nvSpPr>
        <p:spPr>
          <a:xfrm>
            <a:off x="6006615" y="293886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112D76-757D-45DD-BCCF-1617CDE899F8}"/>
                  </a:ext>
                </a:extLst>
              </p:cNvPr>
              <p:cNvSpPr txBox="1"/>
              <p:nvPr/>
            </p:nvSpPr>
            <p:spPr>
              <a:xfrm>
                <a:off x="4436622" y="3432562"/>
                <a:ext cx="3142207" cy="62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>
                    <a:solidFill>
                      <a:srgbClr val="FFC000"/>
                    </a:solidFill>
                  </a:rPr>
                  <a:t>k  = h f(x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rgbClr val="FFC000"/>
                    </a:solidFill>
                  </a:rPr>
                  <a:t>  , y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num>
                      <m:den>
                        <m:r>
                          <a:rPr lang="hu-HU" sz="24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rgbClr val="FFC000"/>
                    </a:solidFill>
                  </a:rPr>
                  <a:t> k  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112D76-757D-45DD-BCCF-1617CDE8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622" y="3432562"/>
                <a:ext cx="3142207" cy="629660"/>
              </a:xfrm>
              <a:prstGeom prst="rect">
                <a:avLst/>
              </a:prstGeom>
              <a:blipFill>
                <a:blip r:embed="rId4"/>
                <a:stretch>
                  <a:fillRect l="-3107" r="-1942" b="-97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0C68311F-7486-4222-95BB-5851AF3AEADF}"/>
              </a:ext>
            </a:extLst>
          </p:cNvPr>
          <p:cNvSpPr txBox="1"/>
          <p:nvPr/>
        </p:nvSpPr>
        <p:spPr>
          <a:xfrm>
            <a:off x="4596474" y="3701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F7910F-B582-4833-A32B-53DFED23F3A2}"/>
              </a:ext>
            </a:extLst>
          </p:cNvPr>
          <p:cNvSpPr txBox="1"/>
          <p:nvPr/>
        </p:nvSpPr>
        <p:spPr>
          <a:xfrm>
            <a:off x="5524472" y="366556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575690-A652-4817-940F-B33BD931A34E}"/>
              </a:ext>
            </a:extLst>
          </p:cNvPr>
          <p:cNvSpPr txBox="1"/>
          <p:nvPr/>
        </p:nvSpPr>
        <p:spPr>
          <a:xfrm>
            <a:off x="6412140" y="370263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662BFE-52C3-440F-A0D6-A3D1A63AFC20}"/>
              </a:ext>
            </a:extLst>
          </p:cNvPr>
          <p:cNvSpPr txBox="1"/>
          <p:nvPr/>
        </p:nvSpPr>
        <p:spPr>
          <a:xfrm>
            <a:off x="7144144" y="37320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3989E6-84DA-4641-81F2-2C0407BB76D7}"/>
                  </a:ext>
                </a:extLst>
              </p:cNvPr>
              <p:cNvSpPr txBox="1"/>
              <p:nvPr/>
            </p:nvSpPr>
            <p:spPr>
              <a:xfrm>
                <a:off x="4436622" y="4158635"/>
                <a:ext cx="3142207" cy="62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>
                    <a:solidFill>
                      <a:srgbClr val="FFC000"/>
                    </a:solidFill>
                  </a:rPr>
                  <a:t>k  = h f(x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rgbClr val="FFC000"/>
                    </a:solidFill>
                  </a:rPr>
                  <a:t>  , y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num>
                      <m:den>
                        <m:r>
                          <a:rPr lang="hu-HU" sz="24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rgbClr val="FFC000"/>
                    </a:solidFill>
                  </a:rPr>
                  <a:t> k  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43989E6-84DA-4641-81F2-2C0407BB7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622" y="4158635"/>
                <a:ext cx="3142207" cy="629660"/>
              </a:xfrm>
              <a:prstGeom prst="rect">
                <a:avLst/>
              </a:prstGeom>
              <a:blipFill>
                <a:blip r:embed="rId5"/>
                <a:stretch>
                  <a:fillRect l="-3107" r="-1942" b="-97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2CED676-E345-40DF-8A59-2ED52B7673EB}"/>
              </a:ext>
            </a:extLst>
          </p:cNvPr>
          <p:cNvSpPr txBox="1"/>
          <p:nvPr/>
        </p:nvSpPr>
        <p:spPr>
          <a:xfrm>
            <a:off x="4606634" y="438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33D340-F3A8-4F6C-B680-EDAFA088D3E9}"/>
              </a:ext>
            </a:extLst>
          </p:cNvPr>
          <p:cNvSpPr txBox="1"/>
          <p:nvPr/>
        </p:nvSpPr>
        <p:spPr>
          <a:xfrm>
            <a:off x="5532712" y="439164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BE8B83-5EA4-4EF4-B666-844BE025D554}"/>
              </a:ext>
            </a:extLst>
          </p:cNvPr>
          <p:cNvSpPr txBox="1"/>
          <p:nvPr/>
        </p:nvSpPr>
        <p:spPr>
          <a:xfrm>
            <a:off x="6389900" y="442870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DEA285-B179-475B-B528-2F2672A18CB1}"/>
              </a:ext>
            </a:extLst>
          </p:cNvPr>
          <p:cNvSpPr txBox="1"/>
          <p:nvPr/>
        </p:nvSpPr>
        <p:spPr>
          <a:xfrm>
            <a:off x="7152384" y="44581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D6B811-C6DC-4539-BD3F-C59E9844A625}"/>
              </a:ext>
            </a:extLst>
          </p:cNvPr>
          <p:cNvSpPr txBox="1"/>
          <p:nvPr/>
        </p:nvSpPr>
        <p:spPr>
          <a:xfrm>
            <a:off x="4436622" y="4901510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k  = h f(x   + h , y + h k  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F92FE5-87FB-4545-9E2F-E4ACC5025781}"/>
              </a:ext>
            </a:extLst>
          </p:cNvPr>
          <p:cNvSpPr txBox="1"/>
          <p:nvPr/>
        </p:nvSpPr>
        <p:spPr>
          <a:xfrm>
            <a:off x="4598396" y="50535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B3C0E4-AEB1-4B24-992D-5320501473BF}"/>
              </a:ext>
            </a:extLst>
          </p:cNvPr>
          <p:cNvSpPr txBox="1"/>
          <p:nvPr/>
        </p:nvSpPr>
        <p:spPr>
          <a:xfrm>
            <a:off x="5524472" y="507821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E47117-A94B-4F27-91B0-8C0763651E9A}"/>
              </a:ext>
            </a:extLst>
          </p:cNvPr>
          <p:cNvSpPr txBox="1"/>
          <p:nvPr/>
        </p:nvSpPr>
        <p:spPr>
          <a:xfrm>
            <a:off x="6423154" y="511116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28E607-A633-493D-8EC0-D8274A6AE1CC}"/>
              </a:ext>
            </a:extLst>
          </p:cNvPr>
          <p:cNvSpPr txBox="1"/>
          <p:nvPr/>
        </p:nvSpPr>
        <p:spPr>
          <a:xfrm>
            <a:off x="7137069" y="51014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511A8F-D4B8-4D0C-8236-0FBF123775EE}"/>
                  </a:ext>
                </a:extLst>
              </p:cNvPr>
              <p:cNvSpPr txBox="1"/>
              <p:nvPr/>
            </p:nvSpPr>
            <p:spPr>
              <a:xfrm>
                <a:off x="3832823" y="5837434"/>
                <a:ext cx="19581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=  </m:t>
                      </m:r>
                      <m:r>
                        <a:rPr lang="hu-HU" sz="2400" b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hu-HU" sz="24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+ </m:t>
                      </m:r>
                    </m:oMath>
                  </m:oMathPara>
                </a14:m>
                <a:endParaRPr lang="hu-HU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511A8F-D4B8-4D0C-8236-0FBF12377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23" y="5837434"/>
                <a:ext cx="1958100" cy="461665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F6DF6843-2AFA-4571-A634-A888935DC94C}"/>
              </a:ext>
            </a:extLst>
          </p:cNvPr>
          <p:cNvSpPr txBox="1"/>
          <p:nvPr/>
        </p:nvSpPr>
        <p:spPr>
          <a:xfrm>
            <a:off x="4072832" y="607495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n+1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4D5039-6E4A-4E17-9B00-42437841D4C3}"/>
              </a:ext>
            </a:extLst>
          </p:cNvPr>
          <p:cNvSpPr txBox="1"/>
          <p:nvPr/>
        </p:nvSpPr>
        <p:spPr>
          <a:xfrm>
            <a:off x="5027527" y="605172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5FFB03C-1BB6-4953-BB01-C6CA3F8A6A42}"/>
                  </a:ext>
                </a:extLst>
              </p:cNvPr>
              <p:cNvSpPr txBox="1"/>
              <p:nvPr/>
            </p:nvSpPr>
            <p:spPr>
              <a:xfrm>
                <a:off x="5619827" y="5719164"/>
                <a:ext cx="410690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hu-HU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5FFB03C-1BB6-4953-BB01-C6CA3F8A6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827" y="5719164"/>
                <a:ext cx="410690" cy="670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4458D5CA-BDD0-40E2-B287-45EDDA3C100D}"/>
              </a:ext>
            </a:extLst>
          </p:cNvPr>
          <p:cNvSpPr txBox="1"/>
          <p:nvPr/>
        </p:nvSpPr>
        <p:spPr>
          <a:xfrm>
            <a:off x="5973962" y="5868211"/>
            <a:ext cx="223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(k  + 2 k  + 2 k  + k  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221B5F-0DEB-4BEE-9A51-1D08F6DE2382}"/>
              </a:ext>
            </a:extLst>
          </p:cNvPr>
          <p:cNvSpPr txBox="1"/>
          <p:nvPr/>
        </p:nvSpPr>
        <p:spPr>
          <a:xfrm>
            <a:off x="6195475" y="60239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91076E-151C-41F3-95FE-1157ED5FB47D}"/>
              </a:ext>
            </a:extLst>
          </p:cNvPr>
          <p:cNvSpPr txBox="1"/>
          <p:nvPr/>
        </p:nvSpPr>
        <p:spPr>
          <a:xfrm>
            <a:off x="7831304" y="60294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22FCA1-91C8-4EB3-8220-C56A5005C4D1}"/>
              </a:ext>
            </a:extLst>
          </p:cNvPr>
          <p:cNvSpPr txBox="1"/>
          <p:nvPr/>
        </p:nvSpPr>
        <p:spPr>
          <a:xfrm>
            <a:off x="7422229" y="60353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34BB6-8DCB-4CBC-94C0-E4799E86F9DB}"/>
              </a:ext>
            </a:extLst>
          </p:cNvPr>
          <p:cNvSpPr txBox="1"/>
          <p:nvPr/>
        </p:nvSpPr>
        <p:spPr>
          <a:xfrm>
            <a:off x="6803806" y="60410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2738D-EE3E-4603-9150-FEC52EEA6C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91468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Runge-Kutta Method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905971-74E9-41C8-BF52-25BD433AF369}"/>
              </a:ext>
            </a:extLst>
          </p:cNvPr>
          <p:cNvSpPr txBox="1"/>
          <p:nvPr/>
        </p:nvSpPr>
        <p:spPr>
          <a:xfrm>
            <a:off x="2219554" y="2213255"/>
            <a:ext cx="7752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  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increment based on the slope at the beginning of the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interval (basically it is the Euler’s method)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92BCA0-22C9-4576-B023-F29A025C9DB6}"/>
              </a:ext>
            </a:extLst>
          </p:cNvPr>
          <p:cNvSpPr txBox="1"/>
          <p:nvPr/>
        </p:nvSpPr>
        <p:spPr>
          <a:xfrm>
            <a:off x="2394358" y="23792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95BC1D-B295-493E-9B97-15DCAEA47532}"/>
              </a:ext>
            </a:extLst>
          </p:cNvPr>
          <p:cNvSpPr txBox="1"/>
          <p:nvPr/>
        </p:nvSpPr>
        <p:spPr>
          <a:xfrm>
            <a:off x="1939865" y="3276775"/>
            <a:ext cx="8847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the increment based on the slope at the midpoint of the interval 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48210C-4FE8-498E-A792-DEC057B3BC81}"/>
              </a:ext>
            </a:extLst>
          </p:cNvPr>
          <p:cNvSpPr txBox="1"/>
          <p:nvPr/>
        </p:nvSpPr>
        <p:spPr>
          <a:xfrm>
            <a:off x="2124023" y="34405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1DE19EC-C65F-45A1-A1A5-F5ACE7947DFB}"/>
              </a:ext>
            </a:extLst>
          </p:cNvPr>
          <p:cNvSpPr txBox="1"/>
          <p:nvPr/>
        </p:nvSpPr>
        <p:spPr>
          <a:xfrm>
            <a:off x="2008795" y="4126989"/>
            <a:ext cx="8778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  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increment based on the slope at the midpoint of the interval 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51D7DA-5B9C-4C86-A062-4C4CBA3CDF9B}"/>
              </a:ext>
            </a:extLst>
          </p:cNvPr>
          <p:cNvSpPr txBox="1"/>
          <p:nvPr/>
        </p:nvSpPr>
        <p:spPr>
          <a:xfrm>
            <a:off x="2178807" y="43270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629D16-7E7E-44EF-9746-B6906BEF6E53}"/>
              </a:ext>
            </a:extLst>
          </p:cNvPr>
          <p:cNvSpPr txBox="1"/>
          <p:nvPr/>
        </p:nvSpPr>
        <p:spPr>
          <a:xfrm>
            <a:off x="2017033" y="4994438"/>
            <a:ext cx="819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   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increment based on the slope at the end of the interval 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F873A8-441D-460D-812C-3F506860BC34}"/>
              </a:ext>
            </a:extLst>
          </p:cNvPr>
          <p:cNvSpPr txBox="1"/>
          <p:nvPr/>
        </p:nvSpPr>
        <p:spPr>
          <a:xfrm>
            <a:off x="2188967" y="51464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25033288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Runge-Kutta Method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905971-74E9-41C8-BF52-25BD433AF369}"/>
              </a:ext>
            </a:extLst>
          </p:cNvPr>
          <p:cNvSpPr txBox="1"/>
          <p:nvPr/>
        </p:nvSpPr>
        <p:spPr>
          <a:xfrm>
            <a:off x="2219554" y="2213255"/>
            <a:ext cx="7752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    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the increment based on the slope at the beginning of the</a:t>
            </a: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	     interval (basically it is the Euler’s method)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92BCA0-22C9-4576-B023-F29A025C9DB6}"/>
              </a:ext>
            </a:extLst>
          </p:cNvPr>
          <p:cNvSpPr txBox="1"/>
          <p:nvPr/>
        </p:nvSpPr>
        <p:spPr>
          <a:xfrm>
            <a:off x="2394358" y="23792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95BC1D-B295-493E-9B97-15DCAEA47532}"/>
              </a:ext>
            </a:extLst>
          </p:cNvPr>
          <p:cNvSpPr txBox="1"/>
          <p:nvPr/>
        </p:nvSpPr>
        <p:spPr>
          <a:xfrm>
            <a:off x="1939865" y="3276775"/>
            <a:ext cx="8847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    the increment based on the slope at the midpoint of the interval 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48210C-4FE8-498E-A792-DEC057B3BC81}"/>
              </a:ext>
            </a:extLst>
          </p:cNvPr>
          <p:cNvSpPr txBox="1"/>
          <p:nvPr/>
        </p:nvSpPr>
        <p:spPr>
          <a:xfrm>
            <a:off x="2124023" y="34405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1DE19EC-C65F-45A1-A1A5-F5ACE7947DFB}"/>
              </a:ext>
            </a:extLst>
          </p:cNvPr>
          <p:cNvSpPr txBox="1"/>
          <p:nvPr/>
        </p:nvSpPr>
        <p:spPr>
          <a:xfrm>
            <a:off x="2008795" y="4126989"/>
            <a:ext cx="8778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    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the increment based on the slope at the midpoint of the interval  </a:t>
            </a:r>
          </a:p>
          <a:p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 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51D7DA-5B9C-4C86-A062-4C4CBA3CDF9B}"/>
              </a:ext>
            </a:extLst>
          </p:cNvPr>
          <p:cNvSpPr txBox="1"/>
          <p:nvPr/>
        </p:nvSpPr>
        <p:spPr>
          <a:xfrm>
            <a:off x="2178807" y="43270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629D16-7E7E-44EF-9746-B6906BEF6E53}"/>
              </a:ext>
            </a:extLst>
          </p:cNvPr>
          <p:cNvSpPr txBox="1"/>
          <p:nvPr/>
        </p:nvSpPr>
        <p:spPr>
          <a:xfrm>
            <a:off x="2017033" y="4994438"/>
            <a:ext cx="819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     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the increment based on the slope at the end of the interval 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F873A8-441D-460D-812C-3F506860BC34}"/>
              </a:ext>
            </a:extLst>
          </p:cNvPr>
          <p:cNvSpPr txBox="1"/>
          <p:nvPr/>
        </p:nvSpPr>
        <p:spPr>
          <a:xfrm>
            <a:off x="2188967" y="51464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8CFD2B-69F7-44E8-A5DF-35C9A416127D}"/>
              </a:ext>
            </a:extLst>
          </p:cNvPr>
          <p:cNvSpPr/>
          <p:nvPr/>
        </p:nvSpPr>
        <p:spPr>
          <a:xfrm>
            <a:off x="1404520" y="2692436"/>
            <a:ext cx="9651326" cy="23009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 Euler’s method is a first order Runge-Kutta approach and of course Runge-Kutta approach yields better results</a:t>
            </a:r>
          </a:p>
          <a:p>
            <a:pPr algn="ctr"/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(the error term is smaller usually)</a:t>
            </a:r>
          </a:p>
          <a:p>
            <a:pPr algn="ctr"/>
            <a:endParaRPr lang="hu-HU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67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Matrix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Multiplication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85013-A742-4DB5-A623-4F6AF8CD0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0" y="1600686"/>
            <a:ext cx="7605419" cy="1714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F96B59-3C7E-4D5E-9EEC-DD1B0E1FA131}"/>
              </a:ext>
            </a:extLst>
          </p:cNvPr>
          <p:cNvSpPr txBox="1"/>
          <p:nvPr/>
        </p:nvSpPr>
        <p:spPr>
          <a:xfrm>
            <a:off x="2015907" y="3703340"/>
            <a:ext cx="81601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the naive implementation of matrix </a:t>
            </a: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multiplication with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nested for loops</a:t>
            </a:r>
          </a:p>
          <a:p>
            <a:pPr marL="0" indent="0" algn="ctr">
              <a:buNone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THIS IS WHY THIS APPROACH HAS O(N</a:t>
            </a:r>
            <a:r>
              <a:rPr lang="hu-HU" sz="2400" b="1" i="1" baseline="30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) RUNNING TIME </a:t>
            </a:r>
          </a:p>
          <a:p>
            <a:pPr marL="0" indent="0" algn="ctr">
              <a:buNone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are several other approaches </a:t>
            </a: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can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reduce the running time</a:t>
            </a:r>
          </a:p>
          <a:p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3327859722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Gradient Descent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475122977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0FE086-4BC2-4D39-B1D0-8C502ED3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gradient descent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a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first-order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iterative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optimization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for finding a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 minimum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of a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differentiable function</a:t>
            </a:r>
            <a:endParaRPr lang="en-GB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was first proposed by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Cauchy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 in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1847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8132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0FE086-4BC2-4D39-B1D0-8C502ED3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gradient descent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a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first-order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iterative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optimization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for finding a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 minimum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of a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differentiable function</a:t>
            </a:r>
            <a:endParaRPr lang="en-GB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was first proposed by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Cauchy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 in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1847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667753-69B7-4917-BC09-EAE616C461DE}"/>
              </a:ext>
            </a:extLst>
          </p:cNvPr>
          <p:cNvCxnSpPr>
            <a:cxnSpLocks/>
          </p:cNvCxnSpPr>
          <p:nvPr/>
        </p:nvCxnSpPr>
        <p:spPr>
          <a:xfrm flipV="1">
            <a:off x="1740537" y="3884447"/>
            <a:ext cx="0" cy="25016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4ADBD-3570-4002-8DF5-9299F0CA5BE4}"/>
              </a:ext>
            </a:extLst>
          </p:cNvPr>
          <p:cNvCxnSpPr>
            <a:cxnSpLocks/>
          </p:cNvCxnSpPr>
          <p:nvPr/>
        </p:nvCxnSpPr>
        <p:spPr>
          <a:xfrm>
            <a:off x="1482959" y="6115618"/>
            <a:ext cx="314803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EC13CD-D95B-4572-AB88-607C67504D3B}"/>
              </a:ext>
            </a:extLst>
          </p:cNvPr>
          <p:cNvSpPr txBox="1"/>
          <p:nvPr/>
        </p:nvSpPr>
        <p:spPr>
          <a:xfrm>
            <a:off x="4655299" y="591128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AF47D-A077-4833-8301-7977716768DF}"/>
              </a:ext>
            </a:extLst>
          </p:cNvPr>
          <p:cNvSpPr txBox="1"/>
          <p:nvPr/>
        </p:nvSpPr>
        <p:spPr>
          <a:xfrm>
            <a:off x="1471873" y="3515367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6BF9E56C-3C71-42FE-9F41-E099736AE435}"/>
              </a:ext>
            </a:extLst>
          </p:cNvPr>
          <p:cNvSpPr/>
          <p:nvPr/>
        </p:nvSpPr>
        <p:spPr>
          <a:xfrm>
            <a:off x="2017216" y="4467718"/>
            <a:ext cx="2210658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246275-1AAF-41B6-A528-F2DB2A148A06}"/>
              </a:ext>
            </a:extLst>
          </p:cNvPr>
          <p:cNvCxnSpPr>
            <a:cxnSpLocks/>
          </p:cNvCxnSpPr>
          <p:nvPr/>
        </p:nvCxnSpPr>
        <p:spPr>
          <a:xfrm flipV="1">
            <a:off x="2914199" y="4673137"/>
            <a:ext cx="67761" cy="308623"/>
          </a:xfrm>
          <a:prstGeom prst="straightConnector1">
            <a:avLst/>
          </a:prstGeom>
          <a:ln w="28575">
            <a:solidFill>
              <a:srgbClr val="1B47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8625223-B52C-4EA5-B9DF-0587BBE82A44}"/>
              </a:ext>
            </a:extLst>
          </p:cNvPr>
          <p:cNvSpPr/>
          <p:nvPr/>
        </p:nvSpPr>
        <p:spPr>
          <a:xfrm>
            <a:off x="2854960" y="4912360"/>
            <a:ext cx="127000" cy="127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619F90-7734-4AF4-95D4-22EB0384692F}"/>
                  </a:ext>
                </a:extLst>
              </p:cNvPr>
              <p:cNvSpPr txBox="1"/>
              <p:nvPr/>
            </p:nvSpPr>
            <p:spPr>
              <a:xfrm>
                <a:off x="2653547" y="4250943"/>
                <a:ext cx="518091" cy="38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smtClean="0">
                              <a:solidFill>
                                <a:srgbClr val="1B479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000" b="1" i="0" smtClean="0">
                              <a:solidFill>
                                <a:srgbClr val="1B4798"/>
                              </a:solidFill>
                              <a:latin typeface="Cambria Math" panose="02040503050406030204" pitchFamily="18" charset="0"/>
                            </a:rPr>
                            <m:t>𝐝𝐟</m:t>
                          </m:r>
                          <m:r>
                            <a:rPr lang="hu-HU" sz="1000" b="1" i="0" smtClean="0">
                              <a:solidFill>
                                <a:srgbClr val="1B479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1000" b="1" i="0" smtClean="0">
                              <a:solidFill>
                                <a:srgbClr val="1B4798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1000" b="1" i="0" smtClean="0">
                              <a:solidFill>
                                <a:srgbClr val="1B4798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1000" b="1" i="0" smtClean="0">
                              <a:solidFill>
                                <a:srgbClr val="1B4798"/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en-GB" sz="1000" b="1" dirty="0">
                  <a:solidFill>
                    <a:srgbClr val="1B4798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619F90-7734-4AF4-95D4-22EB03846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547" y="4250943"/>
                <a:ext cx="518091" cy="385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41B7107-094E-4BAA-A4AB-D0DA41672557}"/>
              </a:ext>
            </a:extLst>
          </p:cNvPr>
          <p:cNvSpPr txBox="1"/>
          <p:nvPr/>
        </p:nvSpPr>
        <p:spPr>
          <a:xfrm>
            <a:off x="4176578" y="4028189"/>
            <a:ext cx="5545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derivative of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cost-function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pointing in the direction of the maximum</a:t>
            </a:r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96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 animBg="1"/>
      <p:bldP spid="15" grpId="0" animBg="1"/>
      <p:bldP spid="19" grpId="0"/>
      <p:bldP spid="3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0FE086-4BC2-4D39-B1D0-8C502ED3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gradient descent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a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first-order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iterative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optimization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for finding a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 minimum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of a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differentiable function</a:t>
            </a:r>
            <a:endParaRPr lang="en-GB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was first proposed by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Cauchy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 in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1847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667753-69B7-4917-BC09-EAE616C461DE}"/>
              </a:ext>
            </a:extLst>
          </p:cNvPr>
          <p:cNvCxnSpPr>
            <a:cxnSpLocks/>
          </p:cNvCxnSpPr>
          <p:nvPr/>
        </p:nvCxnSpPr>
        <p:spPr>
          <a:xfrm flipV="1">
            <a:off x="1740537" y="3884447"/>
            <a:ext cx="0" cy="25016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4ADBD-3570-4002-8DF5-9299F0CA5BE4}"/>
              </a:ext>
            </a:extLst>
          </p:cNvPr>
          <p:cNvCxnSpPr>
            <a:cxnSpLocks/>
          </p:cNvCxnSpPr>
          <p:nvPr/>
        </p:nvCxnSpPr>
        <p:spPr>
          <a:xfrm>
            <a:off x="1482959" y="6115618"/>
            <a:ext cx="314803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EC13CD-D95B-4572-AB88-607C67504D3B}"/>
              </a:ext>
            </a:extLst>
          </p:cNvPr>
          <p:cNvSpPr txBox="1"/>
          <p:nvPr/>
        </p:nvSpPr>
        <p:spPr>
          <a:xfrm>
            <a:off x="4655299" y="591128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AF47D-A077-4833-8301-7977716768DF}"/>
              </a:ext>
            </a:extLst>
          </p:cNvPr>
          <p:cNvSpPr txBox="1"/>
          <p:nvPr/>
        </p:nvSpPr>
        <p:spPr>
          <a:xfrm>
            <a:off x="1471873" y="3515367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6BF9E56C-3C71-42FE-9F41-E099736AE435}"/>
              </a:ext>
            </a:extLst>
          </p:cNvPr>
          <p:cNvSpPr/>
          <p:nvPr/>
        </p:nvSpPr>
        <p:spPr>
          <a:xfrm>
            <a:off x="2017216" y="4467718"/>
            <a:ext cx="2210658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246275-1AAF-41B6-A528-F2DB2A148A06}"/>
              </a:ext>
            </a:extLst>
          </p:cNvPr>
          <p:cNvCxnSpPr>
            <a:cxnSpLocks/>
          </p:cNvCxnSpPr>
          <p:nvPr/>
        </p:nvCxnSpPr>
        <p:spPr>
          <a:xfrm flipH="1">
            <a:off x="2799080" y="4981761"/>
            <a:ext cx="115119" cy="281119"/>
          </a:xfrm>
          <a:prstGeom prst="straightConnector1">
            <a:avLst/>
          </a:prstGeom>
          <a:ln w="28575">
            <a:solidFill>
              <a:srgbClr val="1B47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8625223-B52C-4EA5-B9DF-0587BBE82A44}"/>
              </a:ext>
            </a:extLst>
          </p:cNvPr>
          <p:cNvSpPr/>
          <p:nvPr/>
        </p:nvSpPr>
        <p:spPr>
          <a:xfrm>
            <a:off x="2854960" y="4912360"/>
            <a:ext cx="127000" cy="127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619F90-7734-4AF4-95D4-22EB0384692F}"/>
                  </a:ext>
                </a:extLst>
              </p:cNvPr>
              <p:cNvSpPr txBox="1"/>
              <p:nvPr/>
            </p:nvSpPr>
            <p:spPr>
              <a:xfrm>
                <a:off x="2844800" y="5262880"/>
                <a:ext cx="518091" cy="38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1" smtClean="0">
                              <a:solidFill>
                                <a:srgbClr val="1B479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000" b="1" i="0" smtClean="0">
                              <a:solidFill>
                                <a:srgbClr val="1B4798"/>
                              </a:solidFill>
                              <a:latin typeface="Cambria Math" panose="02040503050406030204" pitchFamily="18" charset="0"/>
                            </a:rPr>
                            <m:t>𝐝𝐟</m:t>
                          </m:r>
                          <m:r>
                            <a:rPr lang="hu-HU" sz="1000" b="1" i="0" smtClean="0">
                              <a:solidFill>
                                <a:srgbClr val="1B479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1000" b="1" i="0" smtClean="0">
                              <a:solidFill>
                                <a:srgbClr val="1B4798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1000" b="1" i="0" smtClean="0">
                              <a:solidFill>
                                <a:srgbClr val="1B4798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1000" b="1" i="0" smtClean="0">
                              <a:solidFill>
                                <a:srgbClr val="1B4798"/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</m:oMath>
                  </m:oMathPara>
                </a14:m>
                <a:endParaRPr lang="en-GB" sz="1000" b="1" dirty="0">
                  <a:solidFill>
                    <a:srgbClr val="1B4798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619F90-7734-4AF4-95D4-22EB03846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00" y="5262880"/>
                <a:ext cx="518091" cy="385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B6DD7C5-C843-4B06-846E-6D717816CDAE}"/>
              </a:ext>
            </a:extLst>
          </p:cNvPr>
          <p:cNvSpPr txBox="1"/>
          <p:nvPr/>
        </p:nvSpPr>
        <p:spPr>
          <a:xfrm>
            <a:off x="2776440" y="52790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1B4798"/>
                </a:solidFill>
              </a:rPr>
              <a:t>-</a:t>
            </a:r>
            <a:endParaRPr lang="en-GB" dirty="0">
              <a:solidFill>
                <a:srgbClr val="1B479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FBD09-3F9D-440E-860B-55979C6A9A9E}"/>
              </a:ext>
            </a:extLst>
          </p:cNvPr>
          <p:cNvSpPr txBox="1"/>
          <p:nvPr/>
        </p:nvSpPr>
        <p:spPr>
          <a:xfrm>
            <a:off x="3890348" y="4028189"/>
            <a:ext cx="6117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negative derivative of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cost-function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pointing in the direction of the minimum</a:t>
            </a:r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65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 animBg="1"/>
      <p:bldP spid="15" grpId="0" animBg="1"/>
      <p:bldP spid="19" grpId="0"/>
      <p:bldP spid="9" grpId="0"/>
      <p:bldP spid="14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1824A-4AFF-44AB-8203-A436CE97EB60}"/>
              </a:ext>
            </a:extLst>
          </p:cNvPr>
          <p:cNvSpPr txBox="1"/>
          <p:nvPr/>
        </p:nvSpPr>
        <p:spPr>
          <a:xfrm>
            <a:off x="937815" y="45171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74F55-FD44-4A92-93A6-EC24D5DEAB60}"/>
              </a:ext>
            </a:extLst>
          </p:cNvPr>
          <p:cNvSpPr txBox="1"/>
          <p:nvPr/>
        </p:nvSpPr>
        <p:spPr>
          <a:xfrm>
            <a:off x="3815833" y="520299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AB928-123D-4077-901D-E0D11106F49F}"/>
              </a:ext>
            </a:extLst>
          </p:cNvPr>
          <p:cNvSpPr txBox="1"/>
          <p:nvPr/>
        </p:nvSpPr>
        <p:spPr>
          <a:xfrm>
            <a:off x="652978" y="1782045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C(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A6177-84C6-463F-A702-0DF2DF68DE95}"/>
              </a:ext>
            </a:extLst>
          </p:cNvPr>
          <p:cNvSpPr txBox="1"/>
          <p:nvPr/>
        </p:nvSpPr>
        <p:spPr>
          <a:xfrm>
            <a:off x="3923695" y="53868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FF503-6302-4FE5-9ECA-6061A164BEDC}"/>
              </a:ext>
            </a:extLst>
          </p:cNvPr>
          <p:cNvSpPr txBox="1"/>
          <p:nvPr/>
        </p:nvSpPr>
        <p:spPr>
          <a:xfrm>
            <a:off x="1058460" y="46857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E367A-2A8B-45F3-AA93-08A2D90B3F5F}"/>
              </a:ext>
            </a:extLst>
          </p:cNvPr>
          <p:cNvSpPr txBox="1"/>
          <p:nvPr/>
        </p:nvSpPr>
        <p:spPr>
          <a:xfrm>
            <a:off x="871224" y="945667"/>
            <a:ext cx="949266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We have to know the partial derivative of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C(</a:t>
            </a:r>
            <a:r>
              <a:rPr lang="hu-HU" sz="2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cost function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and go to the direction of the gradient (partial derivative)</a:t>
            </a:r>
          </a:p>
          <a:p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E13F33C6-B38B-4331-80A7-3B6C8F6B7708}"/>
                  </a:ext>
                </a:extLst>
              </p:cNvPr>
              <p:cNvSpPr txBox="1"/>
              <p:nvPr/>
            </p:nvSpPr>
            <p:spPr>
              <a:xfrm>
                <a:off x="7151481" y="2365799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E13F33C6-B38B-4331-80A7-3B6C8F6B7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81" y="2365799"/>
                <a:ext cx="873637" cy="703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">
                <a:extLst>
                  <a:ext uri="{FF2B5EF4-FFF2-40B4-BE49-F238E27FC236}">
                    <a16:creationId xmlns:a16="http://schemas.microsoft.com/office/drawing/2014/main" id="{58CB3AAC-2C7E-4971-8AD6-A0FA3BE34CFB}"/>
                  </a:ext>
                </a:extLst>
              </p:cNvPr>
              <p:cNvSpPr txBox="1"/>
              <p:nvPr/>
            </p:nvSpPr>
            <p:spPr>
              <a:xfrm>
                <a:off x="8814020" y="2365799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Box 9">
                <a:extLst>
                  <a:ext uri="{FF2B5EF4-FFF2-40B4-BE49-F238E27FC236}">
                    <a16:creationId xmlns:a16="http://schemas.microsoft.com/office/drawing/2014/main" id="{58CB3AAC-2C7E-4971-8AD6-A0FA3BE34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20" y="2365799"/>
                <a:ext cx="873637" cy="703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0F7DAE8-29B9-4AEE-AA1F-CD624572FB4E}"/>
              </a:ext>
            </a:extLst>
          </p:cNvPr>
          <p:cNvSpPr txBox="1"/>
          <p:nvPr/>
        </p:nvSpPr>
        <p:spPr>
          <a:xfrm>
            <a:off x="7656759" y="2890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F6B211-AD5A-4C45-AA89-78537B294A70}"/>
              </a:ext>
            </a:extLst>
          </p:cNvPr>
          <p:cNvSpPr txBox="1"/>
          <p:nvPr/>
        </p:nvSpPr>
        <p:spPr>
          <a:xfrm>
            <a:off x="9325365" y="2890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BAA69-1078-4CB2-9AE0-CEE94409A6BD}"/>
              </a:ext>
            </a:extLst>
          </p:cNvPr>
          <p:cNvSpPr txBox="1"/>
          <p:nvPr/>
        </p:nvSpPr>
        <p:spPr>
          <a:xfrm>
            <a:off x="6155314" y="3312860"/>
            <a:ext cx="52373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  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f(x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gradient of a given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f(x)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function</a:t>
            </a:r>
          </a:p>
          <a:p>
            <a:pPr lvl="1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pointing in the direction of maximum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AD397-786E-4E6E-A5E2-6D1A4B7B6029}"/>
              </a:ext>
            </a:extLst>
          </p:cNvPr>
          <p:cNvSpPr txBox="1"/>
          <p:nvPr/>
        </p:nvSpPr>
        <p:spPr>
          <a:xfrm rot="10800000">
            <a:off x="6947810" y="33128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Δ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D8FD-01F8-4C1B-84D0-DF3E5EFB1BA1}"/>
              </a:ext>
            </a:extLst>
          </p:cNvPr>
          <p:cNvSpPr txBox="1"/>
          <p:nvPr/>
        </p:nvSpPr>
        <p:spPr>
          <a:xfrm>
            <a:off x="6145160" y="4195439"/>
            <a:ext cx="5641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are after the minimum so we have to use</a:t>
            </a:r>
          </a:p>
          <a:p>
            <a:pPr lvl="1"/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-    f(x)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instead (negative gradient)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D8CFA-6273-435E-AEEE-8ED0F40E4973}"/>
              </a:ext>
            </a:extLst>
          </p:cNvPr>
          <p:cNvSpPr txBox="1"/>
          <p:nvPr/>
        </p:nvSpPr>
        <p:spPr>
          <a:xfrm rot="10800000">
            <a:off x="7001556" y="452975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Δ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32B71F-A447-4F5F-9574-CFEF33E0F9A6}"/>
              </a:ext>
            </a:extLst>
          </p:cNvPr>
          <p:cNvSpPr txBox="1"/>
          <p:nvPr/>
        </p:nvSpPr>
        <p:spPr>
          <a:xfrm>
            <a:off x="6219523" y="5707814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  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hu-HU" sz="2400" b="1" dirty="0">
                <a:solidFill>
                  <a:srgbClr val="FFC000"/>
                </a:solidFill>
              </a:rPr>
              <a:t>  b  – </a:t>
            </a:r>
            <a:r>
              <a:rPr lang="el-GR" sz="2400" b="1" dirty="0">
                <a:solidFill>
                  <a:srgbClr val="FFC000"/>
                </a:solidFill>
              </a:rPr>
              <a:t>α</a:t>
            </a:r>
            <a:r>
              <a:rPr lang="hu-HU" sz="2400" b="1" dirty="0">
                <a:solidFill>
                  <a:srgbClr val="FFC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A76B9709-01F7-4CC6-B772-A1696B453F30}"/>
                  </a:ext>
                </a:extLst>
              </p:cNvPr>
              <p:cNvSpPr txBox="1"/>
              <p:nvPr/>
            </p:nvSpPr>
            <p:spPr>
              <a:xfrm>
                <a:off x="7910207" y="5568106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A76B9709-01F7-4CC6-B772-A1696B453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207" y="5568106"/>
                <a:ext cx="873637" cy="703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DBC676C-84DB-4C2C-B155-C18A363D844D}"/>
              </a:ext>
            </a:extLst>
          </p:cNvPr>
          <p:cNvSpPr txBox="1"/>
          <p:nvPr/>
        </p:nvSpPr>
        <p:spPr>
          <a:xfrm>
            <a:off x="8418071" y="6084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5CA98-10B2-4EE0-95A6-A912717C24BB}"/>
              </a:ext>
            </a:extLst>
          </p:cNvPr>
          <p:cNvSpPr txBox="1"/>
          <p:nvPr/>
        </p:nvSpPr>
        <p:spPr>
          <a:xfrm>
            <a:off x="6375180" y="5884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BFE188-141F-43EA-811F-32BACD17909B}"/>
              </a:ext>
            </a:extLst>
          </p:cNvPr>
          <p:cNvSpPr txBox="1"/>
          <p:nvPr/>
        </p:nvSpPr>
        <p:spPr>
          <a:xfrm>
            <a:off x="7176705" y="5851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35E5DC-55CD-4E8C-B833-8D5B62BF30C6}"/>
              </a:ext>
            </a:extLst>
          </p:cNvPr>
          <p:cNvSpPr txBox="1"/>
          <p:nvPr/>
        </p:nvSpPr>
        <p:spPr>
          <a:xfrm>
            <a:off x="9143360" y="5707814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  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hu-HU" sz="2400" b="1" dirty="0">
                <a:solidFill>
                  <a:srgbClr val="FFC000"/>
                </a:solidFill>
              </a:rPr>
              <a:t>  b  – </a:t>
            </a:r>
            <a:r>
              <a:rPr lang="el-GR" sz="2400" b="1" dirty="0">
                <a:solidFill>
                  <a:srgbClr val="FFC000"/>
                </a:solidFill>
              </a:rPr>
              <a:t>α</a:t>
            </a:r>
            <a:r>
              <a:rPr lang="hu-HU" sz="2400" b="1" dirty="0">
                <a:solidFill>
                  <a:srgbClr val="FFC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B0BBB984-7BE3-4BE7-9418-4C186B6673D6}"/>
                  </a:ext>
                </a:extLst>
              </p:cNvPr>
              <p:cNvSpPr txBox="1"/>
              <p:nvPr/>
            </p:nvSpPr>
            <p:spPr>
              <a:xfrm>
                <a:off x="10817861" y="5568107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B0BBB984-7BE3-4BE7-9418-4C186B667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861" y="5568107"/>
                <a:ext cx="873637" cy="703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8DF2526-1191-4FBE-AB75-42F7D3D575F0}"/>
              </a:ext>
            </a:extLst>
          </p:cNvPr>
          <p:cNvSpPr txBox="1"/>
          <p:nvPr/>
        </p:nvSpPr>
        <p:spPr>
          <a:xfrm>
            <a:off x="11348876" y="6061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7A92FA-5D56-46BC-A4BD-A562D7B5CC46}"/>
              </a:ext>
            </a:extLst>
          </p:cNvPr>
          <p:cNvSpPr txBox="1"/>
          <p:nvPr/>
        </p:nvSpPr>
        <p:spPr>
          <a:xfrm>
            <a:off x="9307109" y="5861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80F21C-2F46-4B34-ABCD-8C7188104032}"/>
              </a:ext>
            </a:extLst>
          </p:cNvPr>
          <p:cNvSpPr txBox="1"/>
          <p:nvPr/>
        </p:nvSpPr>
        <p:spPr>
          <a:xfrm>
            <a:off x="10100543" y="5874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D62BA3-9297-4B35-961C-4D4DB6318BA6}"/>
              </a:ext>
            </a:extLst>
          </p:cNvPr>
          <p:cNvSpPr txBox="1"/>
          <p:nvPr/>
        </p:nvSpPr>
        <p:spPr>
          <a:xfrm>
            <a:off x="6222866" y="5113620"/>
            <a:ext cx="24166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make iterations  {</a:t>
            </a:r>
          </a:p>
          <a:p>
            <a:endParaRPr lang="hu-HU" sz="2400" dirty="0">
              <a:solidFill>
                <a:srgbClr val="FFC000"/>
              </a:solidFill>
            </a:endParaRPr>
          </a:p>
          <a:p>
            <a:endParaRPr lang="hu-HU" sz="2400" dirty="0">
              <a:solidFill>
                <a:srgbClr val="FFC000"/>
              </a:solidFill>
            </a:endParaRPr>
          </a:p>
          <a:p>
            <a:r>
              <a:rPr lang="hu-HU" sz="2400" b="1" dirty="0">
                <a:solidFill>
                  <a:srgbClr val="FFC000"/>
                </a:solidFill>
              </a:rPr>
              <a:t>}</a:t>
            </a:r>
          </a:p>
        </p:txBody>
      </p:sp>
      <p:pic>
        <p:nvPicPr>
          <p:cNvPr id="35" name="Tartalom helye 3">
            <a:extLst>
              <a:ext uri="{FF2B5EF4-FFF2-40B4-BE49-F238E27FC236}">
                <a16:creationId xmlns:a16="http://schemas.microsoft.com/office/drawing/2014/main" id="{DC54D6A0-066E-4F29-B8C9-5C106709B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639" y="1525929"/>
            <a:ext cx="6266894" cy="4195762"/>
          </a:xfrm>
        </p:spPr>
      </p:pic>
    </p:spTree>
    <p:extLst>
      <p:ext uri="{BB962C8B-B14F-4D97-AF65-F5344CB8AC3E}">
        <p14:creationId xmlns:p14="http://schemas.microsoft.com/office/powerpoint/2010/main" val="3366980748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1824A-4AFF-44AB-8203-A436CE97EB60}"/>
              </a:ext>
            </a:extLst>
          </p:cNvPr>
          <p:cNvSpPr txBox="1"/>
          <p:nvPr/>
        </p:nvSpPr>
        <p:spPr>
          <a:xfrm>
            <a:off x="937815" y="45171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74F55-FD44-4A92-93A6-EC24D5DEAB60}"/>
              </a:ext>
            </a:extLst>
          </p:cNvPr>
          <p:cNvSpPr txBox="1"/>
          <p:nvPr/>
        </p:nvSpPr>
        <p:spPr>
          <a:xfrm>
            <a:off x="3815833" y="520299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AB928-123D-4077-901D-E0D11106F49F}"/>
              </a:ext>
            </a:extLst>
          </p:cNvPr>
          <p:cNvSpPr txBox="1"/>
          <p:nvPr/>
        </p:nvSpPr>
        <p:spPr>
          <a:xfrm>
            <a:off x="652978" y="1782045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C(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A6177-84C6-463F-A702-0DF2DF68DE95}"/>
              </a:ext>
            </a:extLst>
          </p:cNvPr>
          <p:cNvSpPr txBox="1"/>
          <p:nvPr/>
        </p:nvSpPr>
        <p:spPr>
          <a:xfrm>
            <a:off x="3923695" y="53868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FF503-6302-4FE5-9ECA-6061A164BEDC}"/>
              </a:ext>
            </a:extLst>
          </p:cNvPr>
          <p:cNvSpPr txBox="1"/>
          <p:nvPr/>
        </p:nvSpPr>
        <p:spPr>
          <a:xfrm>
            <a:off x="1058460" y="46857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pic>
        <p:nvPicPr>
          <p:cNvPr id="35" name="Tartalom helye 3">
            <a:extLst>
              <a:ext uri="{FF2B5EF4-FFF2-40B4-BE49-F238E27FC236}">
                <a16:creationId xmlns:a16="http://schemas.microsoft.com/office/drawing/2014/main" id="{DC54D6A0-066E-4F29-B8C9-5C106709B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639" y="1525929"/>
            <a:ext cx="6266894" cy="4195762"/>
          </a:xfr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6D62E52-BFED-4264-B2BE-BE010AA2338A}"/>
              </a:ext>
            </a:extLst>
          </p:cNvPr>
          <p:cNvSpPr txBox="1"/>
          <p:nvPr/>
        </p:nvSpPr>
        <p:spPr>
          <a:xfrm>
            <a:off x="2741597" y="1566707"/>
            <a:ext cx="105727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learning-rate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small learning-rate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the algorithm takes small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steps towards the minimum and it takes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	more time to converge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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large learning-rate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the algorithm takes big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steps towards the minimum so the algorithm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	 is faster but not as accurate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922948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Stochastic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Gradient Descent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169220763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0472E8-AE86-4588-9B0A-341654E2DAB4}"/>
              </a:ext>
            </a:extLst>
          </p:cNvPr>
          <p:cNvSpPr/>
          <p:nvPr/>
        </p:nvSpPr>
        <p:spPr>
          <a:xfrm>
            <a:off x="4527789" y="3532020"/>
            <a:ext cx="118799" cy="1187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B4DBA4-9318-41B5-AAD5-E02BBEFB0F6E}"/>
              </a:ext>
            </a:extLst>
          </p:cNvPr>
          <p:cNvSpPr/>
          <p:nvPr/>
        </p:nvSpPr>
        <p:spPr>
          <a:xfrm>
            <a:off x="5624873" y="3364072"/>
            <a:ext cx="118799" cy="1187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2783A5-8E50-4F60-BBED-4718A17550C2}"/>
              </a:ext>
            </a:extLst>
          </p:cNvPr>
          <p:cNvSpPr/>
          <p:nvPr/>
        </p:nvSpPr>
        <p:spPr>
          <a:xfrm>
            <a:off x="4630983" y="4739463"/>
            <a:ext cx="118799" cy="1187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637920C-0A20-4BFA-928E-0DF33A10E872}"/>
              </a:ext>
            </a:extLst>
          </p:cNvPr>
          <p:cNvSpPr/>
          <p:nvPr/>
        </p:nvSpPr>
        <p:spPr>
          <a:xfrm>
            <a:off x="5565474" y="4442051"/>
            <a:ext cx="118799" cy="1187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0B79B3A-921E-4E44-B488-6363B0A26B8D}"/>
              </a:ext>
            </a:extLst>
          </p:cNvPr>
          <p:cNvSpPr/>
          <p:nvPr/>
        </p:nvSpPr>
        <p:spPr>
          <a:xfrm>
            <a:off x="5208636" y="4105460"/>
            <a:ext cx="118799" cy="1187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597C38A-2985-4C12-8163-70B86B6C927D}"/>
              </a:ext>
            </a:extLst>
          </p:cNvPr>
          <p:cNvSpPr/>
          <p:nvPr/>
        </p:nvSpPr>
        <p:spPr>
          <a:xfrm>
            <a:off x="6447226" y="3879130"/>
            <a:ext cx="118799" cy="1187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31AB457-708F-410E-A874-6F0EC61F9A40}"/>
              </a:ext>
            </a:extLst>
          </p:cNvPr>
          <p:cNvSpPr/>
          <p:nvPr/>
        </p:nvSpPr>
        <p:spPr>
          <a:xfrm>
            <a:off x="6020177" y="3826014"/>
            <a:ext cx="118799" cy="1187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0FE46D8-B34E-4E52-AEA1-278DFBDA081E}"/>
              </a:ext>
            </a:extLst>
          </p:cNvPr>
          <p:cNvSpPr/>
          <p:nvPr/>
        </p:nvSpPr>
        <p:spPr>
          <a:xfrm>
            <a:off x="6777871" y="3182362"/>
            <a:ext cx="118799" cy="1187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BFCF4E5-48E1-4469-861A-0ADA76C659F1}"/>
              </a:ext>
            </a:extLst>
          </p:cNvPr>
          <p:cNvSpPr/>
          <p:nvPr/>
        </p:nvSpPr>
        <p:spPr>
          <a:xfrm>
            <a:off x="6578866" y="2864910"/>
            <a:ext cx="118799" cy="1187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9798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336FC08-8777-4F2A-8097-DD67EC122472}"/>
              </a:ext>
            </a:extLst>
          </p:cNvPr>
          <p:cNvSpPr/>
          <p:nvPr/>
        </p:nvSpPr>
        <p:spPr>
          <a:xfrm>
            <a:off x="7366673" y="2997844"/>
            <a:ext cx="1947883" cy="10665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18EB72-4285-49B3-9CC6-320F0D9DCD9B}"/>
              </a:ext>
            </a:extLst>
          </p:cNvPr>
          <p:cNvSpPr/>
          <p:nvPr/>
        </p:nvSpPr>
        <p:spPr>
          <a:xfrm>
            <a:off x="1601514" y="4989500"/>
            <a:ext cx="1947883" cy="11471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ADAEA3-718C-4904-91E0-99CA834F8A84}"/>
              </a:ext>
            </a:extLst>
          </p:cNvPr>
          <p:cNvSpPr/>
          <p:nvPr/>
        </p:nvSpPr>
        <p:spPr>
          <a:xfrm>
            <a:off x="1391094" y="2610143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4212A1-8A81-45F2-8F65-7B9567517DC2}"/>
              </a:ext>
            </a:extLst>
          </p:cNvPr>
          <p:cNvCxnSpPr/>
          <p:nvPr/>
        </p:nvCxnSpPr>
        <p:spPr>
          <a:xfrm flipV="1">
            <a:off x="1003907" y="1700330"/>
            <a:ext cx="0" cy="25991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BD9F52-C7CC-4B9A-9A75-8CB553871F1A}"/>
              </a:ext>
            </a:extLst>
          </p:cNvPr>
          <p:cNvCxnSpPr/>
          <p:nvPr/>
        </p:nvCxnSpPr>
        <p:spPr>
          <a:xfrm>
            <a:off x="825486" y="4109927"/>
            <a:ext cx="351363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9965754-DE86-4612-BDEA-705EC1DD857D}"/>
              </a:ext>
            </a:extLst>
          </p:cNvPr>
          <p:cNvSpPr/>
          <p:nvPr/>
        </p:nvSpPr>
        <p:spPr>
          <a:xfrm>
            <a:off x="2488178" y="2442195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78E60C-BF0B-43E3-8595-F42D30102E93}"/>
              </a:ext>
            </a:extLst>
          </p:cNvPr>
          <p:cNvSpPr/>
          <p:nvPr/>
        </p:nvSpPr>
        <p:spPr>
          <a:xfrm>
            <a:off x="1494288" y="3817586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A118D0-FA19-4833-9C61-F5E678140E24}"/>
              </a:ext>
            </a:extLst>
          </p:cNvPr>
          <p:cNvSpPr/>
          <p:nvPr/>
        </p:nvSpPr>
        <p:spPr>
          <a:xfrm>
            <a:off x="2428779" y="3520174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613C07-329A-487D-9707-9AB4596988DF}"/>
              </a:ext>
            </a:extLst>
          </p:cNvPr>
          <p:cNvSpPr/>
          <p:nvPr/>
        </p:nvSpPr>
        <p:spPr>
          <a:xfrm>
            <a:off x="2071941" y="3183583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74AD56-30A2-4739-B234-01F6F35B755F}"/>
              </a:ext>
            </a:extLst>
          </p:cNvPr>
          <p:cNvSpPr/>
          <p:nvPr/>
        </p:nvSpPr>
        <p:spPr>
          <a:xfrm>
            <a:off x="3310531" y="2957253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986D6E-B93A-4643-B601-0B1625670ADA}"/>
              </a:ext>
            </a:extLst>
          </p:cNvPr>
          <p:cNvSpPr/>
          <p:nvPr/>
        </p:nvSpPr>
        <p:spPr>
          <a:xfrm>
            <a:off x="2883482" y="2904137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A7AAA0-54ED-4E30-A867-8D2A563C1D0D}"/>
              </a:ext>
            </a:extLst>
          </p:cNvPr>
          <p:cNvSpPr/>
          <p:nvPr/>
        </p:nvSpPr>
        <p:spPr>
          <a:xfrm>
            <a:off x="3641176" y="2260485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2940EE-BA5A-4115-B868-4F0AEE88D29F}"/>
              </a:ext>
            </a:extLst>
          </p:cNvPr>
          <p:cNvSpPr/>
          <p:nvPr/>
        </p:nvSpPr>
        <p:spPr>
          <a:xfrm>
            <a:off x="3442171" y="1943033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CEF268-A4B5-4D3E-9D7F-CA2F21104BA1}"/>
              </a:ext>
            </a:extLst>
          </p:cNvPr>
          <p:cNvSpPr txBox="1"/>
          <p:nvPr/>
        </p:nvSpPr>
        <p:spPr>
          <a:xfrm>
            <a:off x="6477339" y="1005231"/>
            <a:ext cx="3585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Mean Squared Error (MSE)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0AF753-B091-411B-9BF1-B6045D05A297}"/>
              </a:ext>
            </a:extLst>
          </p:cNvPr>
          <p:cNvSpPr txBox="1"/>
          <p:nvPr/>
        </p:nvSpPr>
        <p:spPr>
          <a:xfrm>
            <a:off x="4951803" y="1609292"/>
            <a:ext cx="6921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the difference between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labels present in the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(supervised learning) and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predicted by the model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923315-2D20-4E78-9A1B-530F656127EE}"/>
              </a:ext>
            </a:extLst>
          </p:cNvPr>
          <p:cNvSpPr txBox="1"/>
          <p:nvPr/>
        </p:nvSpPr>
        <p:spPr>
          <a:xfrm>
            <a:off x="7537476" y="3276182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H(x) – y ]</a:t>
            </a:r>
            <a:r>
              <a:rPr lang="hu-HU" sz="24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91A175-F875-4446-BF2C-8555F9A5D67D}"/>
              </a:ext>
            </a:extLst>
          </p:cNvPr>
          <p:cNvSpPr txBox="1"/>
          <p:nvPr/>
        </p:nvSpPr>
        <p:spPr>
          <a:xfrm>
            <a:off x="4789205" y="4376221"/>
            <a:ext cx="70837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if this term is small (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small error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): it means the model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predictions are very close to the actual values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C5DB0-AF87-4F03-977F-B96A232EA476}"/>
              </a:ext>
            </a:extLst>
          </p:cNvPr>
          <p:cNvSpPr txBox="1"/>
          <p:nvPr/>
        </p:nvSpPr>
        <p:spPr>
          <a:xfrm>
            <a:off x="4795005" y="5502985"/>
            <a:ext cx="70092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if this term is large (</a:t>
            </a:r>
            <a:r>
              <a:rPr lang="hu-HU" sz="2400" b="1" dirty="0">
                <a:solidFill>
                  <a:srgbClr val="F0BDA8"/>
                </a:solidFill>
                <a:sym typeface="Wingdings" panose="05000000000000000000" pitchFamily="2" charset="2"/>
              </a:rPr>
              <a:t>large error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): it means the model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predictions differ from the actual values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51016A-E14F-44F5-82A8-987440EC1ABB}"/>
              </a:ext>
            </a:extLst>
          </p:cNvPr>
          <p:cNvCxnSpPr/>
          <p:nvPr/>
        </p:nvCxnSpPr>
        <p:spPr>
          <a:xfrm>
            <a:off x="1451305" y="2736258"/>
            <a:ext cx="1793" cy="808630"/>
          </a:xfrm>
          <a:prstGeom prst="line">
            <a:avLst/>
          </a:prstGeom>
          <a:ln w="19050">
            <a:solidFill>
              <a:srgbClr val="F0BD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9C0B34-1653-4FF2-A29E-862AD5882326}"/>
              </a:ext>
            </a:extLst>
          </p:cNvPr>
          <p:cNvCxnSpPr/>
          <p:nvPr/>
        </p:nvCxnSpPr>
        <p:spPr>
          <a:xfrm>
            <a:off x="1556070" y="3505255"/>
            <a:ext cx="0" cy="307365"/>
          </a:xfrm>
          <a:prstGeom prst="line">
            <a:avLst/>
          </a:prstGeom>
          <a:ln w="19050">
            <a:solidFill>
              <a:srgbClr val="F0BD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81966F-964F-4830-B379-E129C36F0D37}"/>
              </a:ext>
            </a:extLst>
          </p:cNvPr>
          <p:cNvCxnSpPr/>
          <p:nvPr/>
        </p:nvCxnSpPr>
        <p:spPr>
          <a:xfrm>
            <a:off x="2121945" y="3148194"/>
            <a:ext cx="0" cy="35389"/>
          </a:xfrm>
          <a:prstGeom prst="line">
            <a:avLst/>
          </a:prstGeom>
          <a:ln w="19050">
            <a:solidFill>
              <a:srgbClr val="F0BD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03FE8A-B695-4996-AEA4-3BF9BF43BE80}"/>
              </a:ext>
            </a:extLst>
          </p:cNvPr>
          <p:cNvCxnSpPr/>
          <p:nvPr/>
        </p:nvCxnSpPr>
        <p:spPr>
          <a:xfrm>
            <a:off x="2482691" y="2931500"/>
            <a:ext cx="0" cy="585252"/>
          </a:xfrm>
          <a:prstGeom prst="line">
            <a:avLst/>
          </a:prstGeom>
          <a:ln w="190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E52D70-B935-44CB-A8BA-E07C609F569D}"/>
              </a:ext>
            </a:extLst>
          </p:cNvPr>
          <p:cNvCxnSpPr/>
          <p:nvPr/>
        </p:nvCxnSpPr>
        <p:spPr>
          <a:xfrm>
            <a:off x="2554125" y="2563375"/>
            <a:ext cx="0" cy="303832"/>
          </a:xfrm>
          <a:prstGeom prst="line">
            <a:avLst/>
          </a:prstGeom>
          <a:ln w="19050">
            <a:solidFill>
              <a:srgbClr val="F0BD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80F1E2D-AC4A-46C3-A120-3685690A6508}"/>
              </a:ext>
            </a:extLst>
          </p:cNvPr>
          <p:cNvCxnSpPr/>
          <p:nvPr/>
        </p:nvCxnSpPr>
        <p:spPr>
          <a:xfrm>
            <a:off x="2939888" y="2636225"/>
            <a:ext cx="0" cy="267912"/>
          </a:xfrm>
          <a:prstGeom prst="line">
            <a:avLst/>
          </a:prstGeom>
          <a:ln w="190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5AB70E-030B-4508-9E8B-ABA2BB696965}"/>
              </a:ext>
            </a:extLst>
          </p:cNvPr>
          <p:cNvCxnSpPr/>
          <p:nvPr/>
        </p:nvCxnSpPr>
        <p:spPr>
          <a:xfrm>
            <a:off x="3363751" y="2362382"/>
            <a:ext cx="0" cy="594871"/>
          </a:xfrm>
          <a:prstGeom prst="line">
            <a:avLst/>
          </a:prstGeom>
          <a:ln w="190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C105B2-2AAF-434C-99FF-685FA149267C}"/>
              </a:ext>
            </a:extLst>
          </p:cNvPr>
          <p:cNvCxnSpPr/>
          <p:nvPr/>
        </p:nvCxnSpPr>
        <p:spPr>
          <a:xfrm>
            <a:off x="3506139" y="2064946"/>
            <a:ext cx="0" cy="220505"/>
          </a:xfrm>
          <a:prstGeom prst="line">
            <a:avLst/>
          </a:prstGeom>
          <a:ln w="190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834A7-0638-47F8-AA6B-065A16C73B5E}"/>
              </a:ext>
            </a:extLst>
          </p:cNvPr>
          <p:cNvCxnSpPr/>
          <p:nvPr/>
        </p:nvCxnSpPr>
        <p:spPr>
          <a:xfrm>
            <a:off x="3691911" y="2161974"/>
            <a:ext cx="0" cy="98511"/>
          </a:xfrm>
          <a:prstGeom prst="line">
            <a:avLst/>
          </a:prstGeom>
          <a:ln w="190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DACC392-1804-4E30-B208-618A3856A8C0}"/>
              </a:ext>
            </a:extLst>
          </p:cNvPr>
          <p:cNvSpPr txBox="1"/>
          <p:nvPr/>
        </p:nvSpPr>
        <p:spPr>
          <a:xfrm>
            <a:off x="1416411" y="284007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en-GB" b="1" baseline="-25000" dirty="0">
                <a:solidFill>
                  <a:srgbClr val="FF9999"/>
                </a:solidFill>
              </a:rPr>
              <a:t>1</a:t>
            </a:r>
            <a:endParaRPr lang="hu-HU" b="1" baseline="-25000" dirty="0">
              <a:solidFill>
                <a:srgbClr val="FF9999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7C57EA-6071-4127-80E0-5C4A81243108}"/>
              </a:ext>
            </a:extLst>
          </p:cNvPr>
          <p:cNvSpPr txBox="1"/>
          <p:nvPr/>
        </p:nvSpPr>
        <p:spPr>
          <a:xfrm>
            <a:off x="1925806" y="533496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MSE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4EE1FC-D29A-4071-B190-83D1F4F03657}"/>
                  </a:ext>
                </a:extLst>
              </p:cNvPr>
              <p:cNvSpPr txBox="1"/>
              <p:nvPr/>
            </p:nvSpPr>
            <p:spPr>
              <a:xfrm>
                <a:off x="2564220" y="5018684"/>
                <a:ext cx="753411" cy="983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0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  <m:sup/>
                        <m:e>
                          <m:r>
                            <a:rPr lang="el-GR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𝛆</m:t>
                          </m:r>
                        </m:e>
                      </m:nary>
                    </m:oMath>
                  </m:oMathPara>
                </a14:m>
                <a:endParaRPr lang="hu-HU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4EE1FC-D29A-4071-B190-83D1F4F03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20" y="5018684"/>
                <a:ext cx="753411" cy="983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1F9AE1EE-7CBB-40B4-B018-7D3B5F34ACCA}"/>
              </a:ext>
            </a:extLst>
          </p:cNvPr>
          <p:cNvSpPr txBox="1"/>
          <p:nvPr/>
        </p:nvSpPr>
        <p:spPr>
          <a:xfrm>
            <a:off x="3110677" y="551838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3215B5-6A43-4F0B-9A8D-D85123467E15}"/>
              </a:ext>
            </a:extLst>
          </p:cNvPr>
          <p:cNvSpPr txBox="1"/>
          <p:nvPr/>
        </p:nvSpPr>
        <p:spPr>
          <a:xfrm>
            <a:off x="3106823" y="53223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1C1EDC-ABE6-4D44-8E21-022A68BAF3C2}"/>
              </a:ext>
            </a:extLst>
          </p:cNvPr>
          <p:cNvSpPr txBox="1"/>
          <p:nvPr/>
        </p:nvSpPr>
        <p:spPr>
          <a:xfrm>
            <a:off x="9485359" y="3258332"/>
            <a:ext cx="213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„cost-function”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CD8D67-CD9D-43A1-BAB4-E47A1BC7A012}"/>
              </a:ext>
            </a:extLst>
          </p:cNvPr>
          <p:cNvSpPr txBox="1"/>
          <p:nvPr/>
        </p:nvSpPr>
        <p:spPr>
          <a:xfrm>
            <a:off x="1575025" y="342977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A3652-E618-4000-84D6-424D7F4479ED}"/>
              </a:ext>
            </a:extLst>
          </p:cNvPr>
          <p:cNvSpPr txBox="1"/>
          <p:nvPr/>
        </p:nvSpPr>
        <p:spPr>
          <a:xfrm>
            <a:off x="1910338" y="273211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C83355-933C-4444-9F93-3878C2EFF302}"/>
              </a:ext>
            </a:extLst>
          </p:cNvPr>
          <p:cNvSpPr txBox="1"/>
          <p:nvPr/>
        </p:nvSpPr>
        <p:spPr>
          <a:xfrm>
            <a:off x="2477055" y="301505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0F2CCC-E80F-4671-917D-FADCF1AEDEAA}"/>
              </a:ext>
            </a:extLst>
          </p:cNvPr>
          <p:cNvSpPr txBox="1"/>
          <p:nvPr/>
        </p:nvSpPr>
        <p:spPr>
          <a:xfrm>
            <a:off x="2203405" y="2449196"/>
            <a:ext cx="3690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D63B94-464B-44CA-BD49-027533F38CAD}"/>
              </a:ext>
            </a:extLst>
          </p:cNvPr>
          <p:cNvSpPr txBox="1"/>
          <p:nvPr/>
        </p:nvSpPr>
        <p:spPr>
          <a:xfrm>
            <a:off x="2925396" y="25398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2B3440-F515-428A-8552-28A60D2ACDBF}"/>
              </a:ext>
            </a:extLst>
          </p:cNvPr>
          <p:cNvSpPr txBox="1"/>
          <p:nvPr/>
        </p:nvSpPr>
        <p:spPr>
          <a:xfrm>
            <a:off x="3345388" y="24440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15B730-6606-4559-83C7-81970F16035E}"/>
              </a:ext>
            </a:extLst>
          </p:cNvPr>
          <p:cNvSpPr txBox="1"/>
          <p:nvPr/>
        </p:nvSpPr>
        <p:spPr>
          <a:xfrm>
            <a:off x="3133452" y="1921100"/>
            <a:ext cx="3690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E2AE94-F27B-4339-BA17-73AF221F71D5}"/>
              </a:ext>
            </a:extLst>
          </p:cNvPr>
          <p:cNvSpPr txBox="1"/>
          <p:nvPr/>
        </p:nvSpPr>
        <p:spPr>
          <a:xfrm>
            <a:off x="3765380" y="200656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34B41E-CD17-4D0E-828F-5B8DCCF48789}"/>
              </a:ext>
            </a:extLst>
          </p:cNvPr>
          <p:cNvCxnSpPr/>
          <p:nvPr/>
        </p:nvCxnSpPr>
        <p:spPr>
          <a:xfrm flipV="1">
            <a:off x="1261790" y="1998672"/>
            <a:ext cx="2688096" cy="168929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60901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7560C5E-C721-4B35-A286-23621B6DD839}"/>
              </a:ext>
            </a:extLst>
          </p:cNvPr>
          <p:cNvSpPr/>
          <p:nvPr/>
        </p:nvSpPr>
        <p:spPr>
          <a:xfrm>
            <a:off x="4375231" y="3902401"/>
            <a:ext cx="3285790" cy="14584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9E7412-77DA-4D7A-9450-63B4B2324A40}"/>
              </a:ext>
            </a:extLst>
          </p:cNvPr>
          <p:cNvSpPr txBox="1"/>
          <p:nvPr/>
        </p:nvSpPr>
        <p:spPr>
          <a:xfrm>
            <a:off x="838200" y="1097927"/>
            <a:ext cx="3426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OPTIMIZATION PROBLEM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BCDEEB-9AEE-4A8C-9AB9-853AEF8C670F}"/>
              </a:ext>
            </a:extLst>
          </p:cNvPr>
          <p:cNvSpPr txBox="1"/>
          <p:nvPr/>
        </p:nvSpPr>
        <p:spPr>
          <a:xfrm>
            <a:off x="1736729" y="1619116"/>
            <a:ext cx="8718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optimization algorithms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so important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matter what problems we are dealing with finally we have to use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optimization methods to solve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6DE9AF-057C-4C7A-BEDE-3BB3F481473E}"/>
                  </a:ext>
                </a:extLst>
              </p:cNvPr>
              <p:cNvSpPr txBox="1"/>
              <p:nvPr/>
            </p:nvSpPr>
            <p:spPr>
              <a:xfrm>
                <a:off x="4730453" y="4326512"/>
                <a:ext cx="2758640" cy="533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8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  <m:d>
                          <m:dPr>
                            <m:ctrlPr>
                              <a:rPr lang="hu-HU" sz="28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1" i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6DE9AF-057C-4C7A-BEDE-3BB3F4814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453" y="4326512"/>
                <a:ext cx="2758640" cy="533479"/>
              </a:xfrm>
              <a:prstGeom prst="rect">
                <a:avLst/>
              </a:prstGeom>
              <a:blipFill>
                <a:blip r:embed="rId2"/>
                <a:stretch>
                  <a:fillRect l="-4636" t="-9195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7C4AD09-C899-4834-9B68-E521B6A38432}"/>
              </a:ext>
            </a:extLst>
          </p:cNvPr>
          <p:cNvSpPr txBox="1"/>
          <p:nvPr/>
        </p:nvSpPr>
        <p:spPr>
          <a:xfrm>
            <a:off x="4963531" y="469907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55431A-EA4B-422B-BA98-3156D6BF2705}"/>
              </a:ext>
            </a:extLst>
          </p:cNvPr>
          <p:cNvSpPr txBox="1"/>
          <p:nvPr/>
        </p:nvSpPr>
        <p:spPr>
          <a:xfrm>
            <a:off x="3849586" y="3033451"/>
            <a:ext cx="397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our linear model (linear regression)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14A0D6-A648-41C8-8823-563ED7518AAC}"/>
              </a:ext>
            </a:extLst>
          </p:cNvPr>
          <p:cNvSpPr txBox="1"/>
          <p:nvPr/>
        </p:nvSpPr>
        <p:spPr>
          <a:xfrm>
            <a:off x="6859591" y="5521874"/>
            <a:ext cx="3132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value we know from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training data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0E8C2C-79E3-4DF2-A174-15047219A5F7}"/>
              </a:ext>
            </a:extLst>
          </p:cNvPr>
          <p:cNvSpPr txBox="1"/>
          <p:nvPr/>
        </p:nvSpPr>
        <p:spPr>
          <a:xfrm>
            <a:off x="2899193" y="5521874"/>
            <a:ext cx="3312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 to find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tuning these parameters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35C4EA-F29A-4198-89ED-8C5B5DF9EA6B}"/>
              </a:ext>
            </a:extLst>
          </p:cNvPr>
          <p:cNvSpPr txBox="1"/>
          <p:nvPr/>
        </p:nvSpPr>
        <p:spPr>
          <a:xfrm>
            <a:off x="7963501" y="4326513"/>
            <a:ext cx="28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OPTIMIZATION !!!</a:t>
            </a:r>
          </a:p>
        </p:txBody>
      </p:sp>
    </p:spTree>
    <p:extLst>
      <p:ext uri="{BB962C8B-B14F-4D97-AF65-F5344CB8AC3E}">
        <p14:creationId xmlns:p14="http://schemas.microsoft.com/office/powerpoint/2010/main" val="1452436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Matrix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Multiplication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96B59-3C7E-4D5E-9EEC-DD1B0E1FA131}"/>
              </a:ext>
            </a:extLst>
          </p:cNvPr>
          <p:cNvSpPr txBox="1"/>
          <p:nvPr/>
        </p:nvSpPr>
        <p:spPr>
          <a:xfrm>
            <a:off x="1427188" y="3429000"/>
            <a:ext cx="933762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split the original matrix into smaller and smaller </a:t>
            </a: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sub-matrixes until we end up with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scalar multiplication</a:t>
            </a:r>
          </a:p>
          <a:p>
            <a:pPr marL="0" indent="0" algn="ctr">
              <a:buNone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THIS IS A DIVIDE-AND-CONQUER APPROACH WITH RECURSION !!!</a:t>
            </a:r>
          </a:p>
          <a:p>
            <a:pPr marL="0" indent="0" algn="ctr">
              <a:buNone/>
            </a:pP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works for all square matrices whose dimension are powers of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4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x 2</a:t>
            </a:r>
            <a:r>
              <a:rPr lang="hu-HU" sz="24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0" indent="0" algn="ctr">
              <a:buNone/>
            </a:pP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but this recursive approach still has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</a:t>
            </a:r>
            <a:r>
              <a:rPr lang="hu-HU" sz="24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running time</a:t>
            </a:r>
          </a:p>
          <a:p>
            <a:endParaRPr lang="en-GB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90926-4F77-47F4-9DA9-17CA268A3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17" y="1751648"/>
            <a:ext cx="8321761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6193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77133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236B15-60E6-4461-8A44-39161F9ED85D}"/>
              </a:ext>
            </a:extLst>
          </p:cNvPr>
          <p:cNvSpPr/>
          <p:nvPr/>
        </p:nvSpPr>
        <p:spPr>
          <a:xfrm>
            <a:off x="1361484" y="2669990"/>
            <a:ext cx="9651326" cy="23009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/>
              <a:t> </a:t>
            </a:r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to consider </a:t>
            </a:r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the features </a:t>
            </a:r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(age and salary) and calculate the partial derivatives + </a:t>
            </a:r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to plug all the data points into the equations</a:t>
            </a:r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make a single update for the model</a:t>
            </a:r>
          </a:p>
        </p:txBody>
      </p:sp>
    </p:spTree>
    <p:extLst>
      <p:ext uri="{BB962C8B-B14F-4D97-AF65-F5344CB8AC3E}">
        <p14:creationId xmlns:p14="http://schemas.microsoft.com/office/powerpoint/2010/main" val="1302042777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70461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36879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465749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877491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52111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67280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88734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49BD23-77C8-4F76-A860-70A76DF44FAC}"/>
              </a:ext>
            </a:extLst>
          </p:cNvPr>
          <p:cNvCxnSpPr>
            <a:cxnSpLocks/>
          </p:cNvCxnSpPr>
          <p:nvPr/>
        </p:nvCxnSpPr>
        <p:spPr>
          <a:xfrm flipV="1">
            <a:off x="4449366" y="2174241"/>
            <a:ext cx="2635770" cy="288163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44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Matrix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Multiplication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F2FEA5-2B71-4A2D-8493-9C89646C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985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maybe we can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parallelization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try to multiply matrixes with multiple processors or processor cores</a:t>
            </a:r>
          </a:p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constraint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the number of cores used must be an exact square root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this approach is not efficient unless we use lots of processors or processor cores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&gt;30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processors)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do not have so many processors in average computers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00184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49BD23-77C8-4F76-A860-70A76DF44FAC}"/>
              </a:ext>
            </a:extLst>
          </p:cNvPr>
          <p:cNvCxnSpPr>
            <a:cxnSpLocks/>
          </p:cNvCxnSpPr>
          <p:nvPr/>
        </p:nvCxnSpPr>
        <p:spPr>
          <a:xfrm flipV="1">
            <a:off x="4449366" y="2174241"/>
            <a:ext cx="2635770" cy="288163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06974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49BD23-77C8-4F76-A860-70A76DF44FAC}"/>
              </a:ext>
            </a:extLst>
          </p:cNvPr>
          <p:cNvCxnSpPr>
            <a:cxnSpLocks/>
          </p:cNvCxnSpPr>
          <p:nvPr/>
        </p:nvCxnSpPr>
        <p:spPr>
          <a:xfrm flipV="1">
            <a:off x="4449366" y="2174241"/>
            <a:ext cx="2635770" cy="288163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781060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49BD23-77C8-4F76-A860-70A76DF44FAC}"/>
              </a:ext>
            </a:extLst>
          </p:cNvPr>
          <p:cNvCxnSpPr>
            <a:cxnSpLocks/>
          </p:cNvCxnSpPr>
          <p:nvPr/>
        </p:nvCxnSpPr>
        <p:spPr>
          <a:xfrm flipV="1">
            <a:off x="4449366" y="2174241"/>
            <a:ext cx="2635770" cy="288163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107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49BD23-77C8-4F76-A860-70A76DF44FAC}"/>
              </a:ext>
            </a:extLst>
          </p:cNvPr>
          <p:cNvCxnSpPr>
            <a:cxnSpLocks/>
          </p:cNvCxnSpPr>
          <p:nvPr/>
        </p:nvCxnSpPr>
        <p:spPr>
          <a:xfrm flipV="1">
            <a:off x="4449366" y="2174241"/>
            <a:ext cx="2635770" cy="288163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01370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49BD23-77C8-4F76-A860-70A76DF44FAC}"/>
              </a:ext>
            </a:extLst>
          </p:cNvPr>
          <p:cNvCxnSpPr>
            <a:cxnSpLocks/>
          </p:cNvCxnSpPr>
          <p:nvPr/>
        </p:nvCxnSpPr>
        <p:spPr>
          <a:xfrm flipV="1">
            <a:off x="4449366" y="2174241"/>
            <a:ext cx="2635770" cy="288163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610463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49BD23-77C8-4F76-A860-70A76DF44FAC}"/>
              </a:ext>
            </a:extLst>
          </p:cNvPr>
          <p:cNvCxnSpPr>
            <a:cxnSpLocks/>
          </p:cNvCxnSpPr>
          <p:nvPr/>
        </p:nvCxnSpPr>
        <p:spPr>
          <a:xfrm flipV="1">
            <a:off x="4449366" y="2174241"/>
            <a:ext cx="2635770" cy="288163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99512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49BD23-77C8-4F76-A860-70A76DF44FAC}"/>
              </a:ext>
            </a:extLst>
          </p:cNvPr>
          <p:cNvCxnSpPr>
            <a:cxnSpLocks/>
          </p:cNvCxnSpPr>
          <p:nvPr/>
        </p:nvCxnSpPr>
        <p:spPr>
          <a:xfrm flipV="1">
            <a:off x="4449366" y="2174241"/>
            <a:ext cx="2635770" cy="2881637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FA0B7B-4D9F-4222-87AD-BE61BC47D63C}"/>
              </a:ext>
            </a:extLst>
          </p:cNvPr>
          <p:cNvCxnSpPr>
            <a:cxnSpLocks/>
          </p:cNvCxnSpPr>
          <p:nvPr/>
        </p:nvCxnSpPr>
        <p:spPr>
          <a:xfrm flipV="1">
            <a:off x="4731413" y="2020859"/>
            <a:ext cx="2286093" cy="303501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657997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236B15-60E6-4461-8A44-39161F9ED85D}"/>
              </a:ext>
            </a:extLst>
          </p:cNvPr>
          <p:cNvSpPr/>
          <p:nvPr/>
        </p:nvSpPr>
        <p:spPr>
          <a:xfrm>
            <a:off x="1270337" y="2361848"/>
            <a:ext cx="9651326" cy="30878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/>
              <a:t> </a:t>
            </a:r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there are </a:t>
            </a:r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1.000</a:t>
            </a:r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features in the model and there are </a:t>
            </a:r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1.000.000</a:t>
            </a:r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samples in the dataset then we have to make </a:t>
            </a:r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1.000.000.000</a:t>
            </a:r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calculations in a single iteration</a:t>
            </a:r>
          </a:p>
          <a:p>
            <a:pPr algn="ctr"/>
            <a:endParaRPr lang="hu-HU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sz="2800" b="1" i="1" dirty="0">
                <a:solidFill>
                  <a:srgbClr val="FF9999"/>
                </a:solidFill>
              </a:rPr>
              <a:t>GRADIENT DESCENT DOES NOT SCALE </a:t>
            </a:r>
          </a:p>
          <a:p>
            <a:pPr algn="ctr"/>
            <a:r>
              <a:rPr lang="hu-HU" sz="2800" b="1" i="1" dirty="0">
                <a:solidFill>
                  <a:srgbClr val="FF9999"/>
                </a:solidFill>
              </a:rPr>
              <a:t>WELL WITH BIG DATA !!!</a:t>
            </a:r>
          </a:p>
        </p:txBody>
      </p:sp>
    </p:spTree>
    <p:extLst>
      <p:ext uri="{BB962C8B-B14F-4D97-AF65-F5344CB8AC3E}">
        <p14:creationId xmlns:p14="http://schemas.microsoft.com/office/powerpoint/2010/main" val="3569793753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Stochastic Gradient Descent (SGD)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0FE086-4BC2-4D39-B1D0-8C502ED3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952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gradient descent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considers all the data samples (in the training dataset) to make an update on the model</a:t>
            </a:r>
            <a:endParaRPr lang="en-GB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 is that it is too slow (does not scale well)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SOLUTION: LET’S USE UST ONE (OR A FEW) SAMPLES TO MAKE A SINGLE UPDATE !!!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exactly what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stochastic gradient descent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selects a random sample to make the next update on the model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a better approach is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a subset of the samples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random (minibatches) to make an update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epoch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when all the minibatches have been considered once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20179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20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Matrix Operations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3602125886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22264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F91B51-90E7-498B-846E-A9B405F85A0C}"/>
              </a:ext>
            </a:extLst>
          </p:cNvPr>
          <p:cNvCxnSpPr>
            <a:cxnSpLocks/>
          </p:cNvCxnSpPr>
          <p:nvPr/>
        </p:nvCxnSpPr>
        <p:spPr>
          <a:xfrm flipV="1">
            <a:off x="4428126" y="2310581"/>
            <a:ext cx="2657010" cy="274529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58677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F91B51-90E7-498B-846E-A9B405F85A0C}"/>
              </a:ext>
            </a:extLst>
          </p:cNvPr>
          <p:cNvCxnSpPr>
            <a:cxnSpLocks/>
          </p:cNvCxnSpPr>
          <p:nvPr/>
        </p:nvCxnSpPr>
        <p:spPr>
          <a:xfrm flipV="1">
            <a:off x="4428126" y="2310581"/>
            <a:ext cx="2657010" cy="274529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51204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F91B51-90E7-498B-846E-A9B405F85A0C}"/>
              </a:ext>
            </a:extLst>
          </p:cNvPr>
          <p:cNvCxnSpPr>
            <a:cxnSpLocks/>
          </p:cNvCxnSpPr>
          <p:nvPr/>
        </p:nvCxnSpPr>
        <p:spPr>
          <a:xfrm flipV="1">
            <a:off x="4428126" y="2310581"/>
            <a:ext cx="2657010" cy="274529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457083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F91B51-90E7-498B-846E-A9B405F85A0C}"/>
              </a:ext>
            </a:extLst>
          </p:cNvPr>
          <p:cNvCxnSpPr>
            <a:cxnSpLocks/>
          </p:cNvCxnSpPr>
          <p:nvPr/>
        </p:nvCxnSpPr>
        <p:spPr>
          <a:xfrm flipV="1">
            <a:off x="4428126" y="2310581"/>
            <a:ext cx="2657010" cy="2745297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6EE191-DD14-42F7-A8F8-062FAEFE0BCE}"/>
              </a:ext>
            </a:extLst>
          </p:cNvPr>
          <p:cNvCxnSpPr>
            <a:cxnSpLocks/>
          </p:cNvCxnSpPr>
          <p:nvPr/>
        </p:nvCxnSpPr>
        <p:spPr>
          <a:xfrm flipV="1">
            <a:off x="4602480" y="2310581"/>
            <a:ext cx="2265680" cy="274529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09546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455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42635" y="5055878"/>
            <a:ext cx="58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605477" y="2020859"/>
            <a:ext cx="836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C60ACE-46AB-4A76-9802-A8A37FF7BF92}"/>
              </a:ext>
            </a:extLst>
          </p:cNvPr>
          <p:cNvSpPr/>
          <p:nvPr/>
        </p:nvSpPr>
        <p:spPr>
          <a:xfrm>
            <a:off x="4428126" y="4054104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AF1763-3BEC-438D-A1AA-9216DE37BF3C}"/>
              </a:ext>
            </a:extLst>
          </p:cNvPr>
          <p:cNvSpPr/>
          <p:nvPr/>
        </p:nvSpPr>
        <p:spPr>
          <a:xfrm>
            <a:off x="5013145" y="3380595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1F5ED-5CB6-430E-96A0-64BE76959BB2}"/>
              </a:ext>
            </a:extLst>
          </p:cNvPr>
          <p:cNvSpPr/>
          <p:nvPr/>
        </p:nvSpPr>
        <p:spPr>
          <a:xfrm>
            <a:off x="5497273" y="4357391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1471B9-E1B5-43EB-9F64-6F42468D0058}"/>
              </a:ext>
            </a:extLst>
          </p:cNvPr>
          <p:cNvSpPr/>
          <p:nvPr/>
        </p:nvSpPr>
        <p:spPr>
          <a:xfrm>
            <a:off x="6128004" y="353223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71549-B8D1-46A9-841B-09F050C09841}"/>
              </a:ext>
            </a:extLst>
          </p:cNvPr>
          <p:cNvSpPr/>
          <p:nvPr/>
        </p:nvSpPr>
        <p:spPr>
          <a:xfrm>
            <a:off x="6781849" y="3945068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792DF-B121-45D7-BBFA-82E7E81C90C6}"/>
              </a:ext>
            </a:extLst>
          </p:cNvPr>
          <p:cNvSpPr/>
          <p:nvPr/>
        </p:nvSpPr>
        <p:spPr>
          <a:xfrm>
            <a:off x="7017506" y="2819516"/>
            <a:ext cx="303287" cy="3032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AA1AF-7837-4E95-878C-517FB12CD293}"/>
              </a:ext>
            </a:extLst>
          </p:cNvPr>
          <p:cNvCxnSpPr>
            <a:cxnSpLocks/>
          </p:cNvCxnSpPr>
          <p:nvPr/>
        </p:nvCxnSpPr>
        <p:spPr>
          <a:xfrm flipV="1">
            <a:off x="4149213" y="2310581"/>
            <a:ext cx="3171580" cy="2851355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F91B51-90E7-498B-846E-A9B405F85A0C}"/>
              </a:ext>
            </a:extLst>
          </p:cNvPr>
          <p:cNvCxnSpPr>
            <a:cxnSpLocks/>
          </p:cNvCxnSpPr>
          <p:nvPr/>
        </p:nvCxnSpPr>
        <p:spPr>
          <a:xfrm flipV="1">
            <a:off x="4428126" y="2310581"/>
            <a:ext cx="2657010" cy="2745297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6EE191-DD14-42F7-A8F8-062FAEFE0BCE}"/>
              </a:ext>
            </a:extLst>
          </p:cNvPr>
          <p:cNvCxnSpPr>
            <a:cxnSpLocks/>
          </p:cNvCxnSpPr>
          <p:nvPr/>
        </p:nvCxnSpPr>
        <p:spPr>
          <a:xfrm flipV="1">
            <a:off x="4602480" y="2310581"/>
            <a:ext cx="2265680" cy="274529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307733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459B55-20AC-4DB5-B34F-AF6D70EDB224}"/>
              </a:ext>
            </a:extLst>
          </p:cNvPr>
          <p:cNvCxnSpPr>
            <a:cxnSpLocks/>
          </p:cNvCxnSpPr>
          <p:nvPr/>
        </p:nvCxnSpPr>
        <p:spPr>
          <a:xfrm flipV="1">
            <a:off x="4031875" y="2431543"/>
            <a:ext cx="0" cy="30878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9B4D1-EACC-492C-BE48-89F7B94E11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65031" y="5255933"/>
            <a:ext cx="4008084" cy="42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1019B5-3837-4D3A-B66B-AEECB6342028}"/>
              </a:ext>
            </a:extLst>
          </p:cNvPr>
          <p:cNvSpPr txBox="1"/>
          <p:nvPr/>
        </p:nvSpPr>
        <p:spPr>
          <a:xfrm>
            <a:off x="7773115" y="5055878"/>
            <a:ext cx="2093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iterations (time)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DD0-6404-4504-8FE7-8EEB24CCBD89}"/>
              </a:ext>
            </a:extLst>
          </p:cNvPr>
          <p:cNvSpPr txBox="1"/>
          <p:nvPr/>
        </p:nvSpPr>
        <p:spPr>
          <a:xfrm>
            <a:off x="3361637" y="2020859"/>
            <a:ext cx="1346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loss (error)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AC52DC1-A8B1-48F2-98EB-7FB329C31D43}"/>
              </a:ext>
            </a:extLst>
          </p:cNvPr>
          <p:cNvSpPr/>
          <p:nvPr/>
        </p:nvSpPr>
        <p:spPr>
          <a:xfrm>
            <a:off x="4036792" y="2799052"/>
            <a:ext cx="3390165" cy="1962808"/>
          </a:xfrm>
          <a:custGeom>
            <a:avLst/>
            <a:gdLst>
              <a:gd name="connsiteX0" fmla="*/ 0 w 3200400"/>
              <a:gd name="connsiteY0" fmla="*/ 0 h 1778000"/>
              <a:gd name="connsiteX1" fmla="*/ 457200 w 3200400"/>
              <a:gd name="connsiteY1" fmla="*/ 1026160 h 1778000"/>
              <a:gd name="connsiteX2" fmla="*/ 1432560 w 3200400"/>
              <a:gd name="connsiteY2" fmla="*/ 1635760 h 1778000"/>
              <a:gd name="connsiteX3" fmla="*/ 3200400 w 3200400"/>
              <a:gd name="connsiteY3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1778000">
                <a:moveTo>
                  <a:pt x="0" y="0"/>
                </a:moveTo>
                <a:cubicBezTo>
                  <a:pt x="109220" y="376767"/>
                  <a:pt x="218440" y="753534"/>
                  <a:pt x="457200" y="1026160"/>
                </a:cubicBezTo>
                <a:cubicBezTo>
                  <a:pt x="695960" y="1298786"/>
                  <a:pt x="975360" y="1510453"/>
                  <a:pt x="1432560" y="1635760"/>
                </a:cubicBezTo>
                <a:cubicBezTo>
                  <a:pt x="1889760" y="1761067"/>
                  <a:pt x="2545080" y="1769533"/>
                  <a:pt x="3200400" y="1778000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229657-7F44-4F55-8C36-1CE7A172EA88}"/>
              </a:ext>
            </a:extLst>
          </p:cNvPr>
          <p:cNvCxnSpPr>
            <a:stCxn id="5" idx="0"/>
          </p:cNvCxnSpPr>
          <p:nvPr/>
        </p:nvCxnSpPr>
        <p:spPr>
          <a:xfrm>
            <a:off x="4036792" y="2799052"/>
            <a:ext cx="279176" cy="20627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77E4C8-41B6-48B5-A0DB-0B02C7EECF5C}"/>
              </a:ext>
            </a:extLst>
          </p:cNvPr>
          <p:cNvCxnSpPr>
            <a:cxnSpLocks/>
          </p:cNvCxnSpPr>
          <p:nvPr/>
        </p:nvCxnSpPr>
        <p:spPr>
          <a:xfrm>
            <a:off x="4315968" y="3000080"/>
            <a:ext cx="176784" cy="60265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4E3414-C4C8-49C3-8709-9A88A1F29D96}"/>
              </a:ext>
            </a:extLst>
          </p:cNvPr>
          <p:cNvCxnSpPr>
            <a:cxnSpLocks/>
          </p:cNvCxnSpPr>
          <p:nvPr/>
        </p:nvCxnSpPr>
        <p:spPr>
          <a:xfrm>
            <a:off x="4492752" y="3602736"/>
            <a:ext cx="279176" cy="36750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55BADA-0A65-44AC-8E78-3B0207154706}"/>
              </a:ext>
            </a:extLst>
          </p:cNvPr>
          <p:cNvCxnSpPr>
            <a:cxnSpLocks/>
          </p:cNvCxnSpPr>
          <p:nvPr/>
        </p:nvCxnSpPr>
        <p:spPr>
          <a:xfrm>
            <a:off x="4771928" y="3970245"/>
            <a:ext cx="269464" cy="854897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E7928B-29C5-4E83-84C7-649095647A05}"/>
              </a:ext>
            </a:extLst>
          </p:cNvPr>
          <p:cNvCxnSpPr>
            <a:cxnSpLocks/>
          </p:cNvCxnSpPr>
          <p:nvPr/>
        </p:nvCxnSpPr>
        <p:spPr>
          <a:xfrm flipH="1">
            <a:off x="5041392" y="4397693"/>
            <a:ext cx="279176" cy="42744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CCD74C-4D94-4FF1-9C45-32D51EAA04B0}"/>
              </a:ext>
            </a:extLst>
          </p:cNvPr>
          <p:cNvCxnSpPr>
            <a:cxnSpLocks/>
          </p:cNvCxnSpPr>
          <p:nvPr/>
        </p:nvCxnSpPr>
        <p:spPr>
          <a:xfrm>
            <a:off x="5310856" y="4404997"/>
            <a:ext cx="352328" cy="35292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1083B8-B4A1-4063-84F6-22ACFFABB566}"/>
              </a:ext>
            </a:extLst>
          </p:cNvPr>
          <p:cNvCxnSpPr>
            <a:cxnSpLocks/>
          </p:cNvCxnSpPr>
          <p:nvPr/>
        </p:nvCxnSpPr>
        <p:spPr>
          <a:xfrm flipV="1">
            <a:off x="5650992" y="4556189"/>
            <a:ext cx="363106" cy="207824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9CB194-3C66-4D3D-A07E-53675562D4E0}"/>
              </a:ext>
            </a:extLst>
          </p:cNvPr>
          <p:cNvCxnSpPr>
            <a:cxnSpLocks/>
          </p:cNvCxnSpPr>
          <p:nvPr/>
        </p:nvCxnSpPr>
        <p:spPr>
          <a:xfrm flipH="1" flipV="1">
            <a:off x="6014098" y="4556189"/>
            <a:ext cx="250162" cy="40572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184312-F615-4719-A2A7-15BE2C8B7EB9}"/>
              </a:ext>
            </a:extLst>
          </p:cNvPr>
          <p:cNvCxnSpPr>
            <a:cxnSpLocks/>
          </p:cNvCxnSpPr>
          <p:nvPr/>
        </p:nvCxnSpPr>
        <p:spPr>
          <a:xfrm flipV="1">
            <a:off x="6264260" y="4825142"/>
            <a:ext cx="231929" cy="127901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9656DEA-DEF9-4069-A207-C1B516B0BEBD}"/>
              </a:ext>
            </a:extLst>
          </p:cNvPr>
          <p:cNvCxnSpPr>
            <a:cxnSpLocks/>
          </p:cNvCxnSpPr>
          <p:nvPr/>
        </p:nvCxnSpPr>
        <p:spPr>
          <a:xfrm flipH="1" flipV="1">
            <a:off x="6490093" y="4843258"/>
            <a:ext cx="520307" cy="166971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A76F59-20C9-44CA-8269-92F67349478E}"/>
              </a:ext>
            </a:extLst>
          </p:cNvPr>
          <p:cNvCxnSpPr>
            <a:cxnSpLocks/>
          </p:cNvCxnSpPr>
          <p:nvPr/>
        </p:nvCxnSpPr>
        <p:spPr>
          <a:xfrm flipH="1">
            <a:off x="7004304" y="4931507"/>
            <a:ext cx="225834" cy="7138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99A9F04-DB7D-421F-A2F3-E3AF6086594B}"/>
              </a:ext>
            </a:extLst>
          </p:cNvPr>
          <p:cNvCxnSpPr>
            <a:cxnSpLocks/>
          </p:cNvCxnSpPr>
          <p:nvPr/>
        </p:nvCxnSpPr>
        <p:spPr>
          <a:xfrm flipH="1" flipV="1">
            <a:off x="7224042" y="4930725"/>
            <a:ext cx="196820" cy="6606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83C288C-17C4-489D-97C8-7ADED0B2B262}"/>
              </a:ext>
            </a:extLst>
          </p:cNvPr>
          <p:cNvSpPr/>
          <p:nvPr/>
        </p:nvSpPr>
        <p:spPr>
          <a:xfrm>
            <a:off x="5937504" y="2852928"/>
            <a:ext cx="206276" cy="2062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DF0E3F3-E6D4-4E0A-8FE0-A7B8AB0ADAF0}"/>
              </a:ext>
            </a:extLst>
          </p:cNvPr>
          <p:cNvSpPr/>
          <p:nvPr/>
        </p:nvSpPr>
        <p:spPr>
          <a:xfrm>
            <a:off x="5932903" y="3238651"/>
            <a:ext cx="206276" cy="2062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5817C5-CA1D-4263-8091-28899B3B0620}"/>
              </a:ext>
            </a:extLst>
          </p:cNvPr>
          <p:cNvSpPr txBox="1"/>
          <p:nvPr/>
        </p:nvSpPr>
        <p:spPr>
          <a:xfrm>
            <a:off x="6171831" y="2766579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 DESCENT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9EE15A-D4C5-42BE-9607-EB3820B47BBA}"/>
              </a:ext>
            </a:extLst>
          </p:cNvPr>
          <p:cNvSpPr txBox="1"/>
          <p:nvPr/>
        </p:nvSpPr>
        <p:spPr>
          <a:xfrm>
            <a:off x="6208407" y="3154027"/>
            <a:ext cx="393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STOCHASTIC GRADIENT DESCENT (SGD)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6255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84F2006-FB1B-438B-BAB9-668767E9DED2}"/>
              </a:ext>
            </a:extLst>
          </p:cNvPr>
          <p:cNvSpPr/>
          <p:nvPr/>
        </p:nvSpPr>
        <p:spPr>
          <a:xfrm>
            <a:off x="2766349" y="2062026"/>
            <a:ext cx="6481823" cy="1780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56F546-404B-4033-A1E9-E861C3CA5EEC}"/>
                  </a:ext>
                </a:extLst>
              </p:cNvPr>
              <p:cNvSpPr txBox="1"/>
              <p:nvPr/>
            </p:nvSpPr>
            <p:spPr>
              <a:xfrm>
                <a:off x="5081288" y="2491353"/>
                <a:ext cx="514885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den>
                      </m:f>
                    </m:oMath>
                  </m:oMathPara>
                </a14:m>
                <a:endParaRPr lang="en-GB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56F546-404B-4033-A1E9-E861C3CA5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88" y="2491353"/>
                <a:ext cx="514885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06F5DF-C9E0-4C79-9084-2760628861E7}"/>
                  </a:ext>
                </a:extLst>
              </p:cNvPr>
              <p:cNvSpPr txBox="1"/>
              <p:nvPr/>
            </p:nvSpPr>
            <p:spPr>
              <a:xfrm>
                <a:off x="5450637" y="2253083"/>
                <a:ext cx="1132490" cy="130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800" b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/>
                      </m:nary>
                    </m:oMath>
                  </m:oMathPara>
                </a14:m>
                <a:endParaRPr lang="en-GB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06F5DF-C9E0-4C79-9084-276062886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637" y="2253083"/>
                <a:ext cx="1132490" cy="1303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8F982C6-F611-4F68-8F88-F8EE5EA0AB5A}"/>
              </a:ext>
            </a:extLst>
          </p:cNvPr>
          <p:cNvSpPr txBox="1"/>
          <p:nvPr/>
        </p:nvSpPr>
        <p:spPr>
          <a:xfrm>
            <a:off x="6102163" y="2643414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[(b+m 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– y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hu-HU" sz="28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2D0C6C-493C-4061-8C5E-AB96388EEF76}"/>
              </a:ext>
            </a:extLst>
          </p:cNvPr>
          <p:cNvSpPr txBox="1"/>
          <p:nvPr/>
        </p:nvSpPr>
        <p:spPr>
          <a:xfrm>
            <a:off x="3742608" y="2700632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C(b,m) = 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B69563-1CAE-4150-BB62-57A794997CC5}"/>
              </a:ext>
            </a:extLst>
          </p:cNvPr>
          <p:cNvSpPr txBox="1"/>
          <p:nvPr/>
        </p:nvSpPr>
        <p:spPr>
          <a:xfrm>
            <a:off x="1995358" y="4653772"/>
            <a:ext cx="82012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express the 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C(b,m)</a:t>
            </a:r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cost-function</a:t>
            </a:r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this is the formula we need fr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192083805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DFE835-D95A-4F25-B06D-5AD63AE358F4}"/>
              </a:ext>
            </a:extLst>
          </p:cNvPr>
          <p:cNvSpPr/>
          <p:nvPr/>
        </p:nvSpPr>
        <p:spPr>
          <a:xfrm>
            <a:off x="1769808" y="2625215"/>
            <a:ext cx="8912387" cy="17575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0D4411-A8E3-4863-B15D-08F4557CCA3C}"/>
                  </a:ext>
                </a:extLst>
              </p:cNvPr>
              <p:cNvSpPr txBox="1"/>
              <p:nvPr/>
            </p:nvSpPr>
            <p:spPr>
              <a:xfrm>
                <a:off x="2133599" y="3067670"/>
                <a:ext cx="8646919" cy="811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GB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hu-HU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                                    = 2 mean([(b+m x</a:t>
                </a:r>
                <a:r>
                  <a:rPr lang="hu-HU" sz="32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hu-HU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– y</a:t>
                </a:r>
                <a:r>
                  <a:rPr lang="hu-HU" sz="32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hu-HU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]) </a:t>
                </a:r>
                <a:endParaRPr lang="en-GB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0D4411-A8E3-4863-B15D-08F4557C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99" y="3067670"/>
                <a:ext cx="8646919" cy="811889"/>
              </a:xfrm>
              <a:prstGeom prst="rect">
                <a:avLst/>
              </a:prstGeom>
              <a:blipFill>
                <a:blip r:embed="rId3"/>
                <a:stretch>
                  <a:fillRect b="-12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25963C-83DF-4634-950F-9A25FF15EEB2}"/>
                  </a:ext>
                </a:extLst>
              </p:cNvPr>
              <p:cNvSpPr txBox="1"/>
              <p:nvPr/>
            </p:nvSpPr>
            <p:spPr>
              <a:xfrm>
                <a:off x="2965126" y="3029243"/>
                <a:ext cx="514885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den>
                      </m:f>
                    </m:oMath>
                  </m:oMathPara>
                </a14:m>
                <a:endParaRPr lang="en-GB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25963C-83DF-4634-950F-9A25FF15E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126" y="3029243"/>
                <a:ext cx="514885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A79AD4-44CD-4EB2-8D17-E2A407B2AF4F}"/>
                  </a:ext>
                </a:extLst>
              </p:cNvPr>
              <p:cNvSpPr txBox="1"/>
              <p:nvPr/>
            </p:nvSpPr>
            <p:spPr>
              <a:xfrm>
                <a:off x="3334475" y="2790973"/>
                <a:ext cx="1132490" cy="130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/>
                      </m:nary>
                    </m:oMath>
                  </m:oMathPara>
                </a14:m>
                <a:endParaRPr lang="en-GB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A79AD4-44CD-4EB2-8D17-E2A407B2A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475" y="2790973"/>
                <a:ext cx="1132490" cy="13038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010D6F3-6920-40C4-8548-4F829190069A}"/>
              </a:ext>
            </a:extLst>
          </p:cNvPr>
          <p:cNvSpPr txBox="1"/>
          <p:nvPr/>
        </p:nvSpPr>
        <p:spPr>
          <a:xfrm>
            <a:off x="3986001" y="3200968"/>
            <a:ext cx="2185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[(b+m 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– y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GB" sz="2800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4EA57F-5017-4722-ADD9-C9AE9D94FB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90597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DFE835-D95A-4F25-B06D-5AD63AE358F4}"/>
              </a:ext>
            </a:extLst>
          </p:cNvPr>
          <p:cNvSpPr/>
          <p:nvPr/>
        </p:nvSpPr>
        <p:spPr>
          <a:xfrm>
            <a:off x="1435512" y="2625215"/>
            <a:ext cx="9342960" cy="17575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0D4411-A8E3-4863-B15D-08F4557CCA3C}"/>
                  </a:ext>
                </a:extLst>
              </p:cNvPr>
              <p:cNvSpPr txBox="1"/>
              <p:nvPr/>
            </p:nvSpPr>
            <p:spPr>
              <a:xfrm>
                <a:off x="1848464" y="3048006"/>
                <a:ext cx="8959504" cy="811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GB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r>
                  <a:rPr lang="hu-HU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                                    = 2 mean([(b+m x</a:t>
                </a:r>
                <a:r>
                  <a:rPr lang="hu-HU" sz="32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hu-HU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– y</a:t>
                </a:r>
                <a:r>
                  <a:rPr lang="hu-HU" sz="32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hu-HU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] x</a:t>
                </a:r>
                <a:r>
                  <a:rPr lang="hu-HU" sz="3200" b="1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hu-HU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</a:t>
                </a:r>
                <a:endParaRPr lang="en-GB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0D4411-A8E3-4863-B15D-08F4557C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64" y="3048006"/>
                <a:ext cx="8959504" cy="811889"/>
              </a:xfrm>
              <a:prstGeom prst="rect">
                <a:avLst/>
              </a:prstGeom>
              <a:blipFill>
                <a:blip r:embed="rId3"/>
                <a:stretch>
                  <a:fillRect r="-408" b="-12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25963C-83DF-4634-950F-9A25FF15EEB2}"/>
                  </a:ext>
                </a:extLst>
              </p:cNvPr>
              <p:cNvSpPr txBox="1"/>
              <p:nvPr/>
            </p:nvSpPr>
            <p:spPr>
              <a:xfrm>
                <a:off x="2670158" y="2989915"/>
                <a:ext cx="514885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den>
                      </m:f>
                    </m:oMath>
                  </m:oMathPara>
                </a14:m>
                <a:endParaRPr lang="en-GB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25963C-83DF-4634-950F-9A25FF15E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158" y="2989915"/>
                <a:ext cx="514885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A79AD4-44CD-4EB2-8D17-E2A407B2AF4F}"/>
                  </a:ext>
                </a:extLst>
              </p:cNvPr>
              <p:cNvSpPr txBox="1"/>
              <p:nvPr/>
            </p:nvSpPr>
            <p:spPr>
              <a:xfrm>
                <a:off x="3029675" y="2790973"/>
                <a:ext cx="1132490" cy="130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/>
                      </m:nary>
                    </m:oMath>
                  </m:oMathPara>
                </a14:m>
                <a:endParaRPr lang="en-GB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A79AD4-44CD-4EB2-8D17-E2A407B2A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75" y="2790973"/>
                <a:ext cx="1132490" cy="13038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010D6F3-6920-40C4-8548-4F829190069A}"/>
              </a:ext>
            </a:extLst>
          </p:cNvPr>
          <p:cNvSpPr txBox="1"/>
          <p:nvPr/>
        </p:nvSpPr>
        <p:spPr>
          <a:xfrm>
            <a:off x="3681201" y="3200968"/>
            <a:ext cx="2545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[(b+m 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– y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hu-HU" sz="28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2800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72C36-BB67-4EE4-831E-C03792AA9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4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001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Floating Point Numbers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85076" y="1504790"/>
            <a:ext cx="8727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usually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floats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are represented using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32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bits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each possible combination of bits represent a given real number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8078" y="5725349"/>
            <a:ext cx="5655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bit long floats we can represent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possibe real numbers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035F32-374A-4A5B-99BA-B3E5B93877E4}"/>
              </a:ext>
            </a:extLst>
          </p:cNvPr>
          <p:cNvSpPr/>
          <p:nvPr/>
        </p:nvSpPr>
        <p:spPr>
          <a:xfrm>
            <a:off x="4803493" y="2995681"/>
            <a:ext cx="2106593" cy="544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8A4444-CE37-49EB-B900-B25F9967E774}"/>
              </a:ext>
            </a:extLst>
          </p:cNvPr>
          <p:cNvSpPr/>
          <p:nvPr/>
        </p:nvSpPr>
        <p:spPr>
          <a:xfrm>
            <a:off x="4803493" y="3632022"/>
            <a:ext cx="2106593" cy="544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DAA695-3BB7-4BBE-AD7E-BFB77A0151B6}"/>
              </a:ext>
            </a:extLst>
          </p:cNvPr>
          <p:cNvSpPr/>
          <p:nvPr/>
        </p:nvSpPr>
        <p:spPr>
          <a:xfrm>
            <a:off x="4803493" y="4268364"/>
            <a:ext cx="2106593" cy="544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6A72A-C3BD-497E-A9BE-A1A8228ABF01}"/>
              </a:ext>
            </a:extLst>
          </p:cNvPr>
          <p:cNvSpPr/>
          <p:nvPr/>
        </p:nvSpPr>
        <p:spPr>
          <a:xfrm>
            <a:off x="4803493" y="4908369"/>
            <a:ext cx="2106593" cy="5440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FF0093F-5FB5-43E2-9DEA-54A9A2533F74}"/>
              </a:ext>
            </a:extLst>
          </p:cNvPr>
          <p:cNvSpPr/>
          <p:nvPr/>
        </p:nvSpPr>
        <p:spPr>
          <a:xfrm>
            <a:off x="7292050" y="3310436"/>
            <a:ext cx="879676" cy="1832746"/>
          </a:xfrm>
          <a:prstGeom prst="rightBrac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54C03-98EE-40D1-8046-6B519B7874AE}"/>
              </a:ext>
            </a:extLst>
          </p:cNvPr>
          <p:cNvSpPr txBox="1"/>
          <p:nvPr/>
        </p:nvSpPr>
        <p:spPr>
          <a:xfrm>
            <a:off x="8301492" y="3833664"/>
            <a:ext cx="31280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have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bits then we </a:t>
            </a:r>
          </a:p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represent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2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50613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4" grpId="0" animBg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Matrix Vector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Multiplication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E3AD88-AFF3-4E44-9775-B5E0A6BCBAD5}"/>
              </a:ext>
            </a:extLst>
          </p:cNvPr>
          <p:cNvCxnSpPr/>
          <p:nvPr/>
        </p:nvCxnSpPr>
        <p:spPr>
          <a:xfrm>
            <a:off x="3830564" y="2423084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1E1650-C5E6-4CAA-B53B-E1A3DA89C97C}"/>
              </a:ext>
            </a:extLst>
          </p:cNvPr>
          <p:cNvCxnSpPr/>
          <p:nvPr/>
        </p:nvCxnSpPr>
        <p:spPr>
          <a:xfrm>
            <a:off x="4880889" y="2431322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BE1909-CE69-4C4D-A9F9-EF1A97EA2367}"/>
              </a:ext>
            </a:extLst>
          </p:cNvPr>
          <p:cNvCxnSpPr/>
          <p:nvPr/>
        </p:nvCxnSpPr>
        <p:spPr>
          <a:xfrm>
            <a:off x="3830564" y="242308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88BA83-26D2-45E6-8E86-53C82DEA3BD7}"/>
              </a:ext>
            </a:extLst>
          </p:cNvPr>
          <p:cNvCxnSpPr/>
          <p:nvPr/>
        </p:nvCxnSpPr>
        <p:spPr>
          <a:xfrm>
            <a:off x="3825484" y="357857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74DCAE-FD56-47F0-AF0A-9930FE392A8D}"/>
              </a:ext>
            </a:extLst>
          </p:cNvPr>
          <p:cNvCxnSpPr/>
          <p:nvPr/>
        </p:nvCxnSpPr>
        <p:spPr>
          <a:xfrm>
            <a:off x="4683181" y="241896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2ED188-77BB-49E3-8FB8-0CB3E4B11FB7}"/>
              </a:ext>
            </a:extLst>
          </p:cNvPr>
          <p:cNvCxnSpPr/>
          <p:nvPr/>
        </p:nvCxnSpPr>
        <p:spPr>
          <a:xfrm>
            <a:off x="4683181" y="358462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8BC0B2-55FE-4B57-9032-F594F2EB1925}"/>
              </a:ext>
            </a:extLst>
          </p:cNvPr>
          <p:cNvSpPr txBox="1"/>
          <p:nvPr/>
        </p:nvSpPr>
        <p:spPr>
          <a:xfrm>
            <a:off x="3993395" y="25388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C9A1F-686D-4E23-91B0-AB5F3BFFB40C}"/>
              </a:ext>
            </a:extLst>
          </p:cNvPr>
          <p:cNvSpPr txBox="1"/>
          <p:nvPr/>
        </p:nvSpPr>
        <p:spPr>
          <a:xfrm>
            <a:off x="4437142" y="25388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FC006C-104F-400D-894E-55E6E07C54AA}"/>
              </a:ext>
            </a:extLst>
          </p:cNvPr>
          <p:cNvSpPr txBox="1"/>
          <p:nvPr/>
        </p:nvSpPr>
        <p:spPr>
          <a:xfrm>
            <a:off x="3993395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1AE0C-BAD8-4E2A-89F1-6041D15407F2}"/>
              </a:ext>
            </a:extLst>
          </p:cNvPr>
          <p:cNvSpPr txBox="1"/>
          <p:nvPr/>
        </p:nvSpPr>
        <p:spPr>
          <a:xfrm>
            <a:off x="4437142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0645ED-C1EB-4CE4-AE0D-6204768B1950}"/>
              </a:ext>
            </a:extLst>
          </p:cNvPr>
          <p:cNvCxnSpPr/>
          <p:nvPr/>
        </p:nvCxnSpPr>
        <p:spPr>
          <a:xfrm>
            <a:off x="5559895" y="2423084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79D8ED-036B-49B6-AD05-0BC9E9B17984}"/>
              </a:ext>
            </a:extLst>
          </p:cNvPr>
          <p:cNvCxnSpPr/>
          <p:nvPr/>
        </p:nvCxnSpPr>
        <p:spPr>
          <a:xfrm>
            <a:off x="6190086" y="2431322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F3C90F-BA49-49E1-A4F2-3B7D74F7E32C}"/>
              </a:ext>
            </a:extLst>
          </p:cNvPr>
          <p:cNvCxnSpPr/>
          <p:nvPr/>
        </p:nvCxnSpPr>
        <p:spPr>
          <a:xfrm>
            <a:off x="5559895" y="242308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D2D0F6-8F8D-4171-9969-07263BBB8300}"/>
              </a:ext>
            </a:extLst>
          </p:cNvPr>
          <p:cNvCxnSpPr/>
          <p:nvPr/>
        </p:nvCxnSpPr>
        <p:spPr>
          <a:xfrm>
            <a:off x="5554815" y="357857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6DB8BE-B891-4CE2-88C9-6380721632C1}"/>
              </a:ext>
            </a:extLst>
          </p:cNvPr>
          <p:cNvCxnSpPr/>
          <p:nvPr/>
        </p:nvCxnSpPr>
        <p:spPr>
          <a:xfrm>
            <a:off x="5992378" y="241896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C7D3AE-67AC-4AA6-9EA6-BAFAC8C865A3}"/>
              </a:ext>
            </a:extLst>
          </p:cNvPr>
          <p:cNvCxnSpPr/>
          <p:nvPr/>
        </p:nvCxnSpPr>
        <p:spPr>
          <a:xfrm>
            <a:off x="5992378" y="358462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A9A68D-53C6-42B0-BE94-5773C1CC65AC}"/>
              </a:ext>
            </a:extLst>
          </p:cNvPr>
          <p:cNvSpPr txBox="1"/>
          <p:nvPr/>
        </p:nvSpPr>
        <p:spPr>
          <a:xfrm>
            <a:off x="5722726" y="25388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C9AE9B-D1B8-49A4-869D-69F551A27B1F}"/>
              </a:ext>
            </a:extLst>
          </p:cNvPr>
          <p:cNvSpPr txBox="1"/>
          <p:nvPr/>
        </p:nvSpPr>
        <p:spPr>
          <a:xfrm>
            <a:off x="572272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4BFFEC-BEE8-4E97-B452-5A0EB0D6DA92}"/>
              </a:ext>
            </a:extLst>
          </p:cNvPr>
          <p:cNvCxnSpPr/>
          <p:nvPr/>
        </p:nvCxnSpPr>
        <p:spPr>
          <a:xfrm>
            <a:off x="7049360" y="2423084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DACBAD-BDB3-4975-BB17-250BAB61F979}"/>
              </a:ext>
            </a:extLst>
          </p:cNvPr>
          <p:cNvCxnSpPr/>
          <p:nvPr/>
        </p:nvCxnSpPr>
        <p:spPr>
          <a:xfrm>
            <a:off x="7687792" y="2431322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B330F7-5563-41FD-BEC4-5FD57B646BA3}"/>
              </a:ext>
            </a:extLst>
          </p:cNvPr>
          <p:cNvCxnSpPr/>
          <p:nvPr/>
        </p:nvCxnSpPr>
        <p:spPr>
          <a:xfrm>
            <a:off x="7049360" y="242308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B3BB25-6D27-4598-9BE0-A1597CBB1745}"/>
              </a:ext>
            </a:extLst>
          </p:cNvPr>
          <p:cNvCxnSpPr/>
          <p:nvPr/>
        </p:nvCxnSpPr>
        <p:spPr>
          <a:xfrm>
            <a:off x="7044280" y="357857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D61219-D035-4E51-AB49-6177ECBD8561}"/>
              </a:ext>
            </a:extLst>
          </p:cNvPr>
          <p:cNvCxnSpPr/>
          <p:nvPr/>
        </p:nvCxnSpPr>
        <p:spPr>
          <a:xfrm>
            <a:off x="7490084" y="241896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66FAA6-E270-438C-BC1F-09BCD57BC0AD}"/>
              </a:ext>
            </a:extLst>
          </p:cNvPr>
          <p:cNvCxnSpPr/>
          <p:nvPr/>
        </p:nvCxnSpPr>
        <p:spPr>
          <a:xfrm>
            <a:off x="7490084" y="358462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D4A2D1-2464-4EC7-A04C-6B24A91B1F3A}"/>
              </a:ext>
            </a:extLst>
          </p:cNvPr>
          <p:cNvSpPr txBox="1"/>
          <p:nvPr/>
        </p:nvSpPr>
        <p:spPr>
          <a:xfrm>
            <a:off x="5089819" y="2908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88071B-03C6-445F-BBB7-F9D145110E46}"/>
              </a:ext>
            </a:extLst>
          </p:cNvPr>
          <p:cNvSpPr txBox="1"/>
          <p:nvPr/>
        </p:nvSpPr>
        <p:spPr>
          <a:xfrm>
            <a:off x="6453699" y="2797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789DD2F-793F-41C1-A4C1-610825F5B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49" y="4273926"/>
            <a:ext cx="3378372" cy="18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47010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Gradient Descent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with Momentum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1934915721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with Momentum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0FE086-4BC2-4D39-B1D0-8C502ED3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gradient descent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relies extremely heavily on the curve (the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cost-function itself)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curve is larger then the gradient (derivative) is larger as well – so we make larger steps (larger updates)</a:t>
            </a:r>
          </a:p>
          <a:p>
            <a:r>
              <a:rPr lang="hu-HU" b="1" dirty="0">
                <a:solidFill>
                  <a:srgbClr val="FF9999"/>
                </a:solidFill>
              </a:rPr>
              <a:t>GRADIENT DESCENT HAS THE TENDENCY TO OSCIALLATE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that the large steps are not taken in the exact direction of the minimum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momentum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can calculate the average of the gradient – so we take the previous values into consideration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2138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with Momentum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C2AB9-4CBE-4408-9F43-9B3A2872EA04}"/>
              </a:ext>
            </a:extLst>
          </p:cNvPr>
          <p:cNvSpPr/>
          <p:nvPr/>
        </p:nvSpPr>
        <p:spPr>
          <a:xfrm>
            <a:off x="1927122" y="2684207"/>
            <a:ext cx="7855975" cy="266454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5F79E-217C-4324-87C6-F4291AC510D0}"/>
              </a:ext>
            </a:extLst>
          </p:cNvPr>
          <p:cNvSpPr/>
          <p:nvPr/>
        </p:nvSpPr>
        <p:spPr>
          <a:xfrm>
            <a:off x="3603524" y="2851356"/>
            <a:ext cx="5756787" cy="232041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5BA13B-0C71-47FA-85C4-5154B859A821}"/>
              </a:ext>
            </a:extLst>
          </p:cNvPr>
          <p:cNvSpPr/>
          <p:nvPr/>
        </p:nvSpPr>
        <p:spPr>
          <a:xfrm>
            <a:off x="4817805" y="3109453"/>
            <a:ext cx="4306530" cy="1784556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2D1116-35AD-47E9-950D-293127139FA9}"/>
              </a:ext>
            </a:extLst>
          </p:cNvPr>
          <p:cNvSpPr/>
          <p:nvPr/>
        </p:nvSpPr>
        <p:spPr>
          <a:xfrm>
            <a:off x="6095999" y="3382295"/>
            <a:ext cx="2826774" cy="122166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6FE4CF-CE81-46B3-BE29-0FA99D97598F}"/>
              </a:ext>
            </a:extLst>
          </p:cNvPr>
          <p:cNvSpPr/>
          <p:nvPr/>
        </p:nvSpPr>
        <p:spPr>
          <a:xfrm>
            <a:off x="7344694" y="3667432"/>
            <a:ext cx="1356851" cy="63664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32AEE6-33BA-4527-ABAB-3DE16BDEDB1F}"/>
              </a:ext>
            </a:extLst>
          </p:cNvPr>
          <p:cNvSpPr/>
          <p:nvPr/>
        </p:nvSpPr>
        <p:spPr>
          <a:xfrm>
            <a:off x="8003458" y="3864077"/>
            <a:ext cx="255638" cy="2556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832231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with Momentum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C2AB9-4CBE-4408-9F43-9B3A2872EA04}"/>
              </a:ext>
            </a:extLst>
          </p:cNvPr>
          <p:cNvSpPr/>
          <p:nvPr/>
        </p:nvSpPr>
        <p:spPr>
          <a:xfrm>
            <a:off x="1927122" y="2684207"/>
            <a:ext cx="7855975" cy="266454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5F79E-217C-4324-87C6-F4291AC510D0}"/>
              </a:ext>
            </a:extLst>
          </p:cNvPr>
          <p:cNvSpPr/>
          <p:nvPr/>
        </p:nvSpPr>
        <p:spPr>
          <a:xfrm>
            <a:off x="3603524" y="2851356"/>
            <a:ext cx="5756787" cy="232041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5BA13B-0C71-47FA-85C4-5154B859A821}"/>
              </a:ext>
            </a:extLst>
          </p:cNvPr>
          <p:cNvSpPr/>
          <p:nvPr/>
        </p:nvSpPr>
        <p:spPr>
          <a:xfrm>
            <a:off x="4817805" y="3109453"/>
            <a:ext cx="4306530" cy="1784556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2D1116-35AD-47E9-950D-293127139FA9}"/>
              </a:ext>
            </a:extLst>
          </p:cNvPr>
          <p:cNvSpPr/>
          <p:nvPr/>
        </p:nvSpPr>
        <p:spPr>
          <a:xfrm>
            <a:off x="6095999" y="3382295"/>
            <a:ext cx="2826774" cy="122166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6FE4CF-CE81-46B3-BE29-0FA99D97598F}"/>
              </a:ext>
            </a:extLst>
          </p:cNvPr>
          <p:cNvSpPr/>
          <p:nvPr/>
        </p:nvSpPr>
        <p:spPr>
          <a:xfrm>
            <a:off x="7344694" y="3667432"/>
            <a:ext cx="1356851" cy="63664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32AEE6-33BA-4527-ABAB-3DE16BDEDB1F}"/>
              </a:ext>
            </a:extLst>
          </p:cNvPr>
          <p:cNvSpPr/>
          <p:nvPr/>
        </p:nvSpPr>
        <p:spPr>
          <a:xfrm>
            <a:off x="8003458" y="3864077"/>
            <a:ext cx="255638" cy="2556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9B690C-E496-44BB-8ED0-713E2502908B}"/>
              </a:ext>
            </a:extLst>
          </p:cNvPr>
          <p:cNvSpPr/>
          <p:nvPr/>
        </p:nvSpPr>
        <p:spPr>
          <a:xfrm>
            <a:off x="2545080" y="4267200"/>
            <a:ext cx="114300" cy="1143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114175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with Momentum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C2AB9-4CBE-4408-9F43-9B3A2872EA04}"/>
              </a:ext>
            </a:extLst>
          </p:cNvPr>
          <p:cNvSpPr/>
          <p:nvPr/>
        </p:nvSpPr>
        <p:spPr>
          <a:xfrm>
            <a:off x="1927122" y="2684207"/>
            <a:ext cx="7855975" cy="266454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5F79E-217C-4324-87C6-F4291AC510D0}"/>
              </a:ext>
            </a:extLst>
          </p:cNvPr>
          <p:cNvSpPr/>
          <p:nvPr/>
        </p:nvSpPr>
        <p:spPr>
          <a:xfrm>
            <a:off x="3603524" y="2851356"/>
            <a:ext cx="5756787" cy="232041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5BA13B-0C71-47FA-85C4-5154B859A821}"/>
              </a:ext>
            </a:extLst>
          </p:cNvPr>
          <p:cNvSpPr/>
          <p:nvPr/>
        </p:nvSpPr>
        <p:spPr>
          <a:xfrm>
            <a:off x="4817805" y="3109453"/>
            <a:ext cx="4306530" cy="1784556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2D1116-35AD-47E9-950D-293127139FA9}"/>
              </a:ext>
            </a:extLst>
          </p:cNvPr>
          <p:cNvSpPr/>
          <p:nvPr/>
        </p:nvSpPr>
        <p:spPr>
          <a:xfrm>
            <a:off x="6095999" y="3382295"/>
            <a:ext cx="2826774" cy="122166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6FE4CF-CE81-46B3-BE29-0FA99D97598F}"/>
              </a:ext>
            </a:extLst>
          </p:cNvPr>
          <p:cNvSpPr/>
          <p:nvPr/>
        </p:nvSpPr>
        <p:spPr>
          <a:xfrm>
            <a:off x="7344694" y="3667432"/>
            <a:ext cx="1356851" cy="63664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32AEE6-33BA-4527-ABAB-3DE16BDEDB1F}"/>
              </a:ext>
            </a:extLst>
          </p:cNvPr>
          <p:cNvSpPr/>
          <p:nvPr/>
        </p:nvSpPr>
        <p:spPr>
          <a:xfrm>
            <a:off x="8003458" y="3864077"/>
            <a:ext cx="255638" cy="2556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791B83-B512-4641-AC71-D11F75471401}"/>
              </a:ext>
            </a:extLst>
          </p:cNvPr>
          <p:cNvCxnSpPr/>
          <p:nvPr/>
        </p:nvCxnSpPr>
        <p:spPr>
          <a:xfrm flipV="1">
            <a:off x="2615381" y="3539613"/>
            <a:ext cx="619432" cy="764459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29B690C-E496-44BB-8ED0-713E2502908B}"/>
              </a:ext>
            </a:extLst>
          </p:cNvPr>
          <p:cNvSpPr/>
          <p:nvPr/>
        </p:nvSpPr>
        <p:spPr>
          <a:xfrm>
            <a:off x="2545080" y="4267200"/>
            <a:ext cx="114300" cy="1143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942081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with Momentum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C2AB9-4CBE-4408-9F43-9B3A2872EA04}"/>
              </a:ext>
            </a:extLst>
          </p:cNvPr>
          <p:cNvSpPr/>
          <p:nvPr/>
        </p:nvSpPr>
        <p:spPr>
          <a:xfrm>
            <a:off x="1927122" y="2684207"/>
            <a:ext cx="7855975" cy="266454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5F79E-217C-4324-87C6-F4291AC510D0}"/>
              </a:ext>
            </a:extLst>
          </p:cNvPr>
          <p:cNvSpPr/>
          <p:nvPr/>
        </p:nvSpPr>
        <p:spPr>
          <a:xfrm>
            <a:off x="3603524" y="2851356"/>
            <a:ext cx="5756787" cy="232041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5BA13B-0C71-47FA-85C4-5154B859A821}"/>
              </a:ext>
            </a:extLst>
          </p:cNvPr>
          <p:cNvSpPr/>
          <p:nvPr/>
        </p:nvSpPr>
        <p:spPr>
          <a:xfrm>
            <a:off x="4817805" y="3109453"/>
            <a:ext cx="4306530" cy="1784556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2D1116-35AD-47E9-950D-293127139FA9}"/>
              </a:ext>
            </a:extLst>
          </p:cNvPr>
          <p:cNvSpPr/>
          <p:nvPr/>
        </p:nvSpPr>
        <p:spPr>
          <a:xfrm>
            <a:off x="6095999" y="3382295"/>
            <a:ext cx="2826774" cy="122166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6FE4CF-CE81-46B3-BE29-0FA99D97598F}"/>
              </a:ext>
            </a:extLst>
          </p:cNvPr>
          <p:cNvSpPr/>
          <p:nvPr/>
        </p:nvSpPr>
        <p:spPr>
          <a:xfrm>
            <a:off x="7344694" y="3667432"/>
            <a:ext cx="1356851" cy="63664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32AEE6-33BA-4527-ABAB-3DE16BDEDB1F}"/>
              </a:ext>
            </a:extLst>
          </p:cNvPr>
          <p:cNvSpPr/>
          <p:nvPr/>
        </p:nvSpPr>
        <p:spPr>
          <a:xfrm>
            <a:off x="8003458" y="3864077"/>
            <a:ext cx="255638" cy="2556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791B83-B512-4641-AC71-D11F75471401}"/>
              </a:ext>
            </a:extLst>
          </p:cNvPr>
          <p:cNvCxnSpPr/>
          <p:nvPr/>
        </p:nvCxnSpPr>
        <p:spPr>
          <a:xfrm flipV="1">
            <a:off x="2615381" y="3539613"/>
            <a:ext cx="619432" cy="764459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29B690C-E496-44BB-8ED0-713E2502908B}"/>
              </a:ext>
            </a:extLst>
          </p:cNvPr>
          <p:cNvSpPr/>
          <p:nvPr/>
        </p:nvSpPr>
        <p:spPr>
          <a:xfrm>
            <a:off x="2545080" y="4267200"/>
            <a:ext cx="114300" cy="1143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A59376-B0F5-433A-A0D5-47DCC76EDC6D}"/>
              </a:ext>
            </a:extLst>
          </p:cNvPr>
          <p:cNvCxnSpPr>
            <a:cxnSpLocks/>
          </p:cNvCxnSpPr>
          <p:nvPr/>
        </p:nvCxnSpPr>
        <p:spPr>
          <a:xfrm flipH="1" flipV="1">
            <a:off x="3234813" y="3539613"/>
            <a:ext cx="368711" cy="934064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51475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with Momentum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C2AB9-4CBE-4408-9F43-9B3A2872EA04}"/>
              </a:ext>
            </a:extLst>
          </p:cNvPr>
          <p:cNvSpPr/>
          <p:nvPr/>
        </p:nvSpPr>
        <p:spPr>
          <a:xfrm>
            <a:off x="1927122" y="2684207"/>
            <a:ext cx="7855975" cy="266454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5F79E-217C-4324-87C6-F4291AC510D0}"/>
              </a:ext>
            </a:extLst>
          </p:cNvPr>
          <p:cNvSpPr/>
          <p:nvPr/>
        </p:nvSpPr>
        <p:spPr>
          <a:xfrm>
            <a:off x="3603524" y="2851356"/>
            <a:ext cx="5756787" cy="232041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5BA13B-0C71-47FA-85C4-5154B859A821}"/>
              </a:ext>
            </a:extLst>
          </p:cNvPr>
          <p:cNvSpPr/>
          <p:nvPr/>
        </p:nvSpPr>
        <p:spPr>
          <a:xfrm>
            <a:off x="4817805" y="3109453"/>
            <a:ext cx="4306530" cy="1784556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2D1116-35AD-47E9-950D-293127139FA9}"/>
              </a:ext>
            </a:extLst>
          </p:cNvPr>
          <p:cNvSpPr/>
          <p:nvPr/>
        </p:nvSpPr>
        <p:spPr>
          <a:xfrm>
            <a:off x="6095999" y="3382295"/>
            <a:ext cx="2826774" cy="122166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6FE4CF-CE81-46B3-BE29-0FA99D97598F}"/>
              </a:ext>
            </a:extLst>
          </p:cNvPr>
          <p:cNvSpPr/>
          <p:nvPr/>
        </p:nvSpPr>
        <p:spPr>
          <a:xfrm>
            <a:off x="7344694" y="3667432"/>
            <a:ext cx="1356851" cy="63664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32AEE6-33BA-4527-ABAB-3DE16BDEDB1F}"/>
              </a:ext>
            </a:extLst>
          </p:cNvPr>
          <p:cNvSpPr/>
          <p:nvPr/>
        </p:nvSpPr>
        <p:spPr>
          <a:xfrm>
            <a:off x="8003458" y="3864077"/>
            <a:ext cx="255638" cy="2556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791B83-B512-4641-AC71-D11F75471401}"/>
              </a:ext>
            </a:extLst>
          </p:cNvPr>
          <p:cNvCxnSpPr/>
          <p:nvPr/>
        </p:nvCxnSpPr>
        <p:spPr>
          <a:xfrm flipV="1">
            <a:off x="2615381" y="3539613"/>
            <a:ext cx="619432" cy="764459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29B690C-E496-44BB-8ED0-713E2502908B}"/>
              </a:ext>
            </a:extLst>
          </p:cNvPr>
          <p:cNvSpPr/>
          <p:nvPr/>
        </p:nvSpPr>
        <p:spPr>
          <a:xfrm>
            <a:off x="2545080" y="4267200"/>
            <a:ext cx="114300" cy="1143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A59376-B0F5-433A-A0D5-47DCC76EDC6D}"/>
              </a:ext>
            </a:extLst>
          </p:cNvPr>
          <p:cNvCxnSpPr>
            <a:cxnSpLocks/>
          </p:cNvCxnSpPr>
          <p:nvPr/>
        </p:nvCxnSpPr>
        <p:spPr>
          <a:xfrm flipH="1" flipV="1">
            <a:off x="3234813" y="3539613"/>
            <a:ext cx="368711" cy="934064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87EA50-C736-4F4A-A858-389EC4B8BDBA}"/>
              </a:ext>
            </a:extLst>
          </p:cNvPr>
          <p:cNvCxnSpPr>
            <a:cxnSpLocks/>
          </p:cNvCxnSpPr>
          <p:nvPr/>
        </p:nvCxnSpPr>
        <p:spPr>
          <a:xfrm flipV="1">
            <a:off x="3591232" y="3429000"/>
            <a:ext cx="892276" cy="1054509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4078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with Momentum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C2AB9-4CBE-4408-9F43-9B3A2872EA04}"/>
              </a:ext>
            </a:extLst>
          </p:cNvPr>
          <p:cNvSpPr/>
          <p:nvPr/>
        </p:nvSpPr>
        <p:spPr>
          <a:xfrm>
            <a:off x="1927122" y="2684207"/>
            <a:ext cx="7855975" cy="266454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5F79E-217C-4324-87C6-F4291AC510D0}"/>
              </a:ext>
            </a:extLst>
          </p:cNvPr>
          <p:cNvSpPr/>
          <p:nvPr/>
        </p:nvSpPr>
        <p:spPr>
          <a:xfrm>
            <a:off x="3603524" y="2851356"/>
            <a:ext cx="5756787" cy="232041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5BA13B-0C71-47FA-85C4-5154B859A821}"/>
              </a:ext>
            </a:extLst>
          </p:cNvPr>
          <p:cNvSpPr/>
          <p:nvPr/>
        </p:nvSpPr>
        <p:spPr>
          <a:xfrm>
            <a:off x="4817805" y="3109453"/>
            <a:ext cx="4306530" cy="1784556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2D1116-35AD-47E9-950D-293127139FA9}"/>
              </a:ext>
            </a:extLst>
          </p:cNvPr>
          <p:cNvSpPr/>
          <p:nvPr/>
        </p:nvSpPr>
        <p:spPr>
          <a:xfrm>
            <a:off x="6095999" y="3382295"/>
            <a:ext cx="2826774" cy="122166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6FE4CF-CE81-46B3-BE29-0FA99D97598F}"/>
              </a:ext>
            </a:extLst>
          </p:cNvPr>
          <p:cNvSpPr/>
          <p:nvPr/>
        </p:nvSpPr>
        <p:spPr>
          <a:xfrm>
            <a:off x="7344694" y="3667432"/>
            <a:ext cx="1356851" cy="63664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32AEE6-33BA-4527-ABAB-3DE16BDEDB1F}"/>
              </a:ext>
            </a:extLst>
          </p:cNvPr>
          <p:cNvSpPr/>
          <p:nvPr/>
        </p:nvSpPr>
        <p:spPr>
          <a:xfrm>
            <a:off x="8003458" y="3864077"/>
            <a:ext cx="255638" cy="2556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791B83-B512-4641-AC71-D11F75471401}"/>
              </a:ext>
            </a:extLst>
          </p:cNvPr>
          <p:cNvCxnSpPr/>
          <p:nvPr/>
        </p:nvCxnSpPr>
        <p:spPr>
          <a:xfrm flipV="1">
            <a:off x="2615381" y="3539613"/>
            <a:ext cx="619432" cy="764459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29B690C-E496-44BB-8ED0-713E2502908B}"/>
              </a:ext>
            </a:extLst>
          </p:cNvPr>
          <p:cNvSpPr/>
          <p:nvPr/>
        </p:nvSpPr>
        <p:spPr>
          <a:xfrm>
            <a:off x="2545080" y="4267200"/>
            <a:ext cx="114300" cy="1143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A59376-B0F5-433A-A0D5-47DCC76EDC6D}"/>
              </a:ext>
            </a:extLst>
          </p:cNvPr>
          <p:cNvCxnSpPr>
            <a:cxnSpLocks/>
          </p:cNvCxnSpPr>
          <p:nvPr/>
        </p:nvCxnSpPr>
        <p:spPr>
          <a:xfrm flipH="1" flipV="1">
            <a:off x="3234813" y="3539613"/>
            <a:ext cx="368711" cy="934064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87EA50-C736-4F4A-A858-389EC4B8BDBA}"/>
              </a:ext>
            </a:extLst>
          </p:cNvPr>
          <p:cNvCxnSpPr>
            <a:cxnSpLocks/>
          </p:cNvCxnSpPr>
          <p:nvPr/>
        </p:nvCxnSpPr>
        <p:spPr>
          <a:xfrm flipV="1">
            <a:off x="3591232" y="3429000"/>
            <a:ext cx="892276" cy="1054509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3A0433-6851-4914-BD22-1E2D66787055}"/>
              </a:ext>
            </a:extLst>
          </p:cNvPr>
          <p:cNvCxnSpPr>
            <a:cxnSpLocks/>
          </p:cNvCxnSpPr>
          <p:nvPr/>
        </p:nvCxnSpPr>
        <p:spPr>
          <a:xfrm flipH="1" flipV="1">
            <a:off x="4485969" y="3427772"/>
            <a:ext cx="425246" cy="1222886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329005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with Momentum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C2AB9-4CBE-4408-9F43-9B3A2872EA04}"/>
              </a:ext>
            </a:extLst>
          </p:cNvPr>
          <p:cNvSpPr/>
          <p:nvPr/>
        </p:nvSpPr>
        <p:spPr>
          <a:xfrm>
            <a:off x="1927122" y="2684207"/>
            <a:ext cx="7855975" cy="266454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5F79E-217C-4324-87C6-F4291AC510D0}"/>
              </a:ext>
            </a:extLst>
          </p:cNvPr>
          <p:cNvSpPr/>
          <p:nvPr/>
        </p:nvSpPr>
        <p:spPr>
          <a:xfrm>
            <a:off x="3603524" y="2851356"/>
            <a:ext cx="5756787" cy="232041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5BA13B-0C71-47FA-85C4-5154B859A821}"/>
              </a:ext>
            </a:extLst>
          </p:cNvPr>
          <p:cNvSpPr/>
          <p:nvPr/>
        </p:nvSpPr>
        <p:spPr>
          <a:xfrm>
            <a:off x="4817805" y="3109453"/>
            <a:ext cx="4306530" cy="1784556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2D1116-35AD-47E9-950D-293127139FA9}"/>
              </a:ext>
            </a:extLst>
          </p:cNvPr>
          <p:cNvSpPr/>
          <p:nvPr/>
        </p:nvSpPr>
        <p:spPr>
          <a:xfrm>
            <a:off x="6095999" y="3382295"/>
            <a:ext cx="2826774" cy="122166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6FE4CF-CE81-46B3-BE29-0FA99D97598F}"/>
              </a:ext>
            </a:extLst>
          </p:cNvPr>
          <p:cNvSpPr/>
          <p:nvPr/>
        </p:nvSpPr>
        <p:spPr>
          <a:xfrm>
            <a:off x="7344694" y="3667432"/>
            <a:ext cx="1356851" cy="63664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32AEE6-33BA-4527-ABAB-3DE16BDEDB1F}"/>
              </a:ext>
            </a:extLst>
          </p:cNvPr>
          <p:cNvSpPr/>
          <p:nvPr/>
        </p:nvSpPr>
        <p:spPr>
          <a:xfrm>
            <a:off x="8003458" y="3864077"/>
            <a:ext cx="255638" cy="2556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791B83-B512-4641-AC71-D11F75471401}"/>
              </a:ext>
            </a:extLst>
          </p:cNvPr>
          <p:cNvCxnSpPr/>
          <p:nvPr/>
        </p:nvCxnSpPr>
        <p:spPr>
          <a:xfrm flipV="1">
            <a:off x="2615381" y="3539613"/>
            <a:ext cx="619432" cy="764459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29B690C-E496-44BB-8ED0-713E2502908B}"/>
              </a:ext>
            </a:extLst>
          </p:cNvPr>
          <p:cNvSpPr/>
          <p:nvPr/>
        </p:nvSpPr>
        <p:spPr>
          <a:xfrm>
            <a:off x="2545080" y="4267200"/>
            <a:ext cx="114300" cy="1143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A59376-B0F5-433A-A0D5-47DCC76EDC6D}"/>
              </a:ext>
            </a:extLst>
          </p:cNvPr>
          <p:cNvCxnSpPr>
            <a:cxnSpLocks/>
          </p:cNvCxnSpPr>
          <p:nvPr/>
        </p:nvCxnSpPr>
        <p:spPr>
          <a:xfrm flipH="1" flipV="1">
            <a:off x="3234813" y="3539613"/>
            <a:ext cx="368711" cy="934064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87EA50-C736-4F4A-A858-389EC4B8BDBA}"/>
              </a:ext>
            </a:extLst>
          </p:cNvPr>
          <p:cNvCxnSpPr>
            <a:cxnSpLocks/>
          </p:cNvCxnSpPr>
          <p:nvPr/>
        </p:nvCxnSpPr>
        <p:spPr>
          <a:xfrm flipV="1">
            <a:off x="3591232" y="3429000"/>
            <a:ext cx="892276" cy="1054509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3A0433-6851-4914-BD22-1E2D66787055}"/>
              </a:ext>
            </a:extLst>
          </p:cNvPr>
          <p:cNvCxnSpPr>
            <a:cxnSpLocks/>
          </p:cNvCxnSpPr>
          <p:nvPr/>
        </p:nvCxnSpPr>
        <p:spPr>
          <a:xfrm flipH="1" flipV="1">
            <a:off x="4485969" y="3427772"/>
            <a:ext cx="425246" cy="1222886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AE553-A634-46FD-93D8-CEF2E211486C}"/>
              </a:ext>
            </a:extLst>
          </p:cNvPr>
          <p:cNvCxnSpPr>
            <a:cxnSpLocks/>
          </p:cNvCxnSpPr>
          <p:nvPr/>
        </p:nvCxnSpPr>
        <p:spPr>
          <a:xfrm flipV="1">
            <a:off x="4913675" y="3667432"/>
            <a:ext cx="754617" cy="966024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559200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with Momentum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C2AB9-4CBE-4408-9F43-9B3A2872EA04}"/>
              </a:ext>
            </a:extLst>
          </p:cNvPr>
          <p:cNvSpPr/>
          <p:nvPr/>
        </p:nvSpPr>
        <p:spPr>
          <a:xfrm>
            <a:off x="1927122" y="2684207"/>
            <a:ext cx="7855975" cy="266454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5F79E-217C-4324-87C6-F4291AC510D0}"/>
              </a:ext>
            </a:extLst>
          </p:cNvPr>
          <p:cNvSpPr/>
          <p:nvPr/>
        </p:nvSpPr>
        <p:spPr>
          <a:xfrm>
            <a:off x="3603524" y="2851356"/>
            <a:ext cx="5756787" cy="232041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5BA13B-0C71-47FA-85C4-5154B859A821}"/>
              </a:ext>
            </a:extLst>
          </p:cNvPr>
          <p:cNvSpPr/>
          <p:nvPr/>
        </p:nvSpPr>
        <p:spPr>
          <a:xfrm>
            <a:off x="4817805" y="3109453"/>
            <a:ext cx="4306530" cy="1784556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2D1116-35AD-47E9-950D-293127139FA9}"/>
              </a:ext>
            </a:extLst>
          </p:cNvPr>
          <p:cNvSpPr/>
          <p:nvPr/>
        </p:nvSpPr>
        <p:spPr>
          <a:xfrm>
            <a:off x="6095999" y="3382295"/>
            <a:ext cx="2826774" cy="122166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6FE4CF-CE81-46B3-BE29-0FA99D97598F}"/>
              </a:ext>
            </a:extLst>
          </p:cNvPr>
          <p:cNvSpPr/>
          <p:nvPr/>
        </p:nvSpPr>
        <p:spPr>
          <a:xfrm>
            <a:off x="7344694" y="3667432"/>
            <a:ext cx="1356851" cy="63664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32AEE6-33BA-4527-ABAB-3DE16BDEDB1F}"/>
              </a:ext>
            </a:extLst>
          </p:cNvPr>
          <p:cNvSpPr/>
          <p:nvPr/>
        </p:nvSpPr>
        <p:spPr>
          <a:xfrm>
            <a:off x="8003458" y="3864077"/>
            <a:ext cx="255638" cy="2556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791B83-B512-4641-AC71-D11F75471401}"/>
              </a:ext>
            </a:extLst>
          </p:cNvPr>
          <p:cNvCxnSpPr/>
          <p:nvPr/>
        </p:nvCxnSpPr>
        <p:spPr>
          <a:xfrm flipV="1">
            <a:off x="2615381" y="3539613"/>
            <a:ext cx="619432" cy="764459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29B690C-E496-44BB-8ED0-713E2502908B}"/>
              </a:ext>
            </a:extLst>
          </p:cNvPr>
          <p:cNvSpPr/>
          <p:nvPr/>
        </p:nvSpPr>
        <p:spPr>
          <a:xfrm>
            <a:off x="2545080" y="4267200"/>
            <a:ext cx="114300" cy="1143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A59376-B0F5-433A-A0D5-47DCC76EDC6D}"/>
              </a:ext>
            </a:extLst>
          </p:cNvPr>
          <p:cNvCxnSpPr>
            <a:cxnSpLocks/>
          </p:cNvCxnSpPr>
          <p:nvPr/>
        </p:nvCxnSpPr>
        <p:spPr>
          <a:xfrm flipH="1" flipV="1">
            <a:off x="3234813" y="3539613"/>
            <a:ext cx="368711" cy="934064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87EA50-C736-4F4A-A858-389EC4B8BDBA}"/>
              </a:ext>
            </a:extLst>
          </p:cNvPr>
          <p:cNvCxnSpPr>
            <a:cxnSpLocks/>
          </p:cNvCxnSpPr>
          <p:nvPr/>
        </p:nvCxnSpPr>
        <p:spPr>
          <a:xfrm flipV="1">
            <a:off x="3591232" y="3429000"/>
            <a:ext cx="892276" cy="1054509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3A0433-6851-4914-BD22-1E2D66787055}"/>
              </a:ext>
            </a:extLst>
          </p:cNvPr>
          <p:cNvCxnSpPr>
            <a:cxnSpLocks/>
          </p:cNvCxnSpPr>
          <p:nvPr/>
        </p:nvCxnSpPr>
        <p:spPr>
          <a:xfrm flipH="1" flipV="1">
            <a:off x="4485969" y="3427772"/>
            <a:ext cx="425246" cy="1222886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AE553-A634-46FD-93D8-CEF2E211486C}"/>
              </a:ext>
            </a:extLst>
          </p:cNvPr>
          <p:cNvCxnSpPr>
            <a:cxnSpLocks/>
          </p:cNvCxnSpPr>
          <p:nvPr/>
        </p:nvCxnSpPr>
        <p:spPr>
          <a:xfrm flipV="1">
            <a:off x="4913675" y="3667432"/>
            <a:ext cx="754617" cy="966024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D49CAC-9705-41A9-B0DB-0D99C81CDB05}"/>
              </a:ext>
            </a:extLst>
          </p:cNvPr>
          <p:cNvCxnSpPr>
            <a:cxnSpLocks/>
          </p:cNvCxnSpPr>
          <p:nvPr/>
        </p:nvCxnSpPr>
        <p:spPr>
          <a:xfrm flipH="1" flipV="1">
            <a:off x="5668292" y="3667432"/>
            <a:ext cx="516198" cy="714068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59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Matrix Vector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Multiplication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E3AD88-AFF3-4E44-9775-B5E0A6BCBAD5}"/>
              </a:ext>
            </a:extLst>
          </p:cNvPr>
          <p:cNvCxnSpPr/>
          <p:nvPr/>
        </p:nvCxnSpPr>
        <p:spPr>
          <a:xfrm>
            <a:off x="3830564" y="2423084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1E1650-C5E6-4CAA-B53B-E1A3DA89C97C}"/>
              </a:ext>
            </a:extLst>
          </p:cNvPr>
          <p:cNvCxnSpPr/>
          <p:nvPr/>
        </p:nvCxnSpPr>
        <p:spPr>
          <a:xfrm>
            <a:off x="4880889" y="2431322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BE1909-CE69-4C4D-A9F9-EF1A97EA2367}"/>
              </a:ext>
            </a:extLst>
          </p:cNvPr>
          <p:cNvCxnSpPr/>
          <p:nvPr/>
        </p:nvCxnSpPr>
        <p:spPr>
          <a:xfrm>
            <a:off x="3830564" y="242308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88BA83-26D2-45E6-8E86-53C82DEA3BD7}"/>
              </a:ext>
            </a:extLst>
          </p:cNvPr>
          <p:cNvCxnSpPr/>
          <p:nvPr/>
        </p:nvCxnSpPr>
        <p:spPr>
          <a:xfrm>
            <a:off x="3825484" y="357857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74DCAE-FD56-47F0-AF0A-9930FE392A8D}"/>
              </a:ext>
            </a:extLst>
          </p:cNvPr>
          <p:cNvCxnSpPr/>
          <p:nvPr/>
        </p:nvCxnSpPr>
        <p:spPr>
          <a:xfrm>
            <a:off x="4683181" y="241896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2ED188-77BB-49E3-8FB8-0CB3E4B11FB7}"/>
              </a:ext>
            </a:extLst>
          </p:cNvPr>
          <p:cNvCxnSpPr/>
          <p:nvPr/>
        </p:nvCxnSpPr>
        <p:spPr>
          <a:xfrm>
            <a:off x="4683181" y="358462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8BC0B2-55FE-4B57-9032-F594F2EB1925}"/>
              </a:ext>
            </a:extLst>
          </p:cNvPr>
          <p:cNvSpPr txBox="1"/>
          <p:nvPr/>
        </p:nvSpPr>
        <p:spPr>
          <a:xfrm>
            <a:off x="3993395" y="25388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C9A1F-686D-4E23-91B0-AB5F3BFFB40C}"/>
              </a:ext>
            </a:extLst>
          </p:cNvPr>
          <p:cNvSpPr txBox="1"/>
          <p:nvPr/>
        </p:nvSpPr>
        <p:spPr>
          <a:xfrm>
            <a:off x="4437142" y="25388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FC006C-104F-400D-894E-55E6E07C54AA}"/>
              </a:ext>
            </a:extLst>
          </p:cNvPr>
          <p:cNvSpPr txBox="1"/>
          <p:nvPr/>
        </p:nvSpPr>
        <p:spPr>
          <a:xfrm>
            <a:off x="3993395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1AE0C-BAD8-4E2A-89F1-6041D15407F2}"/>
              </a:ext>
            </a:extLst>
          </p:cNvPr>
          <p:cNvSpPr txBox="1"/>
          <p:nvPr/>
        </p:nvSpPr>
        <p:spPr>
          <a:xfrm>
            <a:off x="4437142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0645ED-C1EB-4CE4-AE0D-6204768B1950}"/>
              </a:ext>
            </a:extLst>
          </p:cNvPr>
          <p:cNvCxnSpPr/>
          <p:nvPr/>
        </p:nvCxnSpPr>
        <p:spPr>
          <a:xfrm>
            <a:off x="5559895" y="2423084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79D8ED-036B-49B6-AD05-0BC9E9B17984}"/>
              </a:ext>
            </a:extLst>
          </p:cNvPr>
          <p:cNvCxnSpPr/>
          <p:nvPr/>
        </p:nvCxnSpPr>
        <p:spPr>
          <a:xfrm>
            <a:off x="6190086" y="2431322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F3C90F-BA49-49E1-A4F2-3B7D74F7E32C}"/>
              </a:ext>
            </a:extLst>
          </p:cNvPr>
          <p:cNvCxnSpPr/>
          <p:nvPr/>
        </p:nvCxnSpPr>
        <p:spPr>
          <a:xfrm>
            <a:off x="5559895" y="242308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D2D0F6-8F8D-4171-9969-07263BBB8300}"/>
              </a:ext>
            </a:extLst>
          </p:cNvPr>
          <p:cNvCxnSpPr/>
          <p:nvPr/>
        </p:nvCxnSpPr>
        <p:spPr>
          <a:xfrm>
            <a:off x="5554815" y="357857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6DB8BE-B891-4CE2-88C9-6380721632C1}"/>
              </a:ext>
            </a:extLst>
          </p:cNvPr>
          <p:cNvCxnSpPr/>
          <p:nvPr/>
        </p:nvCxnSpPr>
        <p:spPr>
          <a:xfrm>
            <a:off x="5992378" y="241896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C7D3AE-67AC-4AA6-9EA6-BAFAC8C865A3}"/>
              </a:ext>
            </a:extLst>
          </p:cNvPr>
          <p:cNvCxnSpPr/>
          <p:nvPr/>
        </p:nvCxnSpPr>
        <p:spPr>
          <a:xfrm>
            <a:off x="5992378" y="358462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A9A68D-53C6-42B0-BE94-5773C1CC65AC}"/>
              </a:ext>
            </a:extLst>
          </p:cNvPr>
          <p:cNvSpPr txBox="1"/>
          <p:nvPr/>
        </p:nvSpPr>
        <p:spPr>
          <a:xfrm>
            <a:off x="5722726" y="25388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C9AE9B-D1B8-49A4-869D-69F551A27B1F}"/>
              </a:ext>
            </a:extLst>
          </p:cNvPr>
          <p:cNvSpPr txBox="1"/>
          <p:nvPr/>
        </p:nvSpPr>
        <p:spPr>
          <a:xfrm>
            <a:off x="572272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4BFFEC-BEE8-4E97-B452-5A0EB0D6DA92}"/>
              </a:ext>
            </a:extLst>
          </p:cNvPr>
          <p:cNvCxnSpPr/>
          <p:nvPr/>
        </p:nvCxnSpPr>
        <p:spPr>
          <a:xfrm>
            <a:off x="7049360" y="2423084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DACBAD-BDB3-4975-BB17-250BAB61F979}"/>
              </a:ext>
            </a:extLst>
          </p:cNvPr>
          <p:cNvCxnSpPr/>
          <p:nvPr/>
        </p:nvCxnSpPr>
        <p:spPr>
          <a:xfrm>
            <a:off x="7687792" y="2431322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B330F7-5563-41FD-BEC4-5FD57B646BA3}"/>
              </a:ext>
            </a:extLst>
          </p:cNvPr>
          <p:cNvCxnSpPr/>
          <p:nvPr/>
        </p:nvCxnSpPr>
        <p:spPr>
          <a:xfrm>
            <a:off x="7049360" y="242308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B3BB25-6D27-4598-9BE0-A1597CBB1745}"/>
              </a:ext>
            </a:extLst>
          </p:cNvPr>
          <p:cNvCxnSpPr/>
          <p:nvPr/>
        </p:nvCxnSpPr>
        <p:spPr>
          <a:xfrm>
            <a:off x="7044280" y="357857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D61219-D035-4E51-AB49-6177ECBD8561}"/>
              </a:ext>
            </a:extLst>
          </p:cNvPr>
          <p:cNvCxnSpPr/>
          <p:nvPr/>
        </p:nvCxnSpPr>
        <p:spPr>
          <a:xfrm>
            <a:off x="7490084" y="241896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66FAA6-E270-438C-BC1F-09BCD57BC0AD}"/>
              </a:ext>
            </a:extLst>
          </p:cNvPr>
          <p:cNvCxnSpPr/>
          <p:nvPr/>
        </p:nvCxnSpPr>
        <p:spPr>
          <a:xfrm>
            <a:off x="7490084" y="358462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A766F1-7AE6-494C-ADF0-A470A8DF5DDE}"/>
              </a:ext>
            </a:extLst>
          </p:cNvPr>
          <p:cNvSpPr txBox="1"/>
          <p:nvPr/>
        </p:nvSpPr>
        <p:spPr>
          <a:xfrm>
            <a:off x="7212191" y="25388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D4A2D1-2464-4EC7-A04C-6B24A91B1F3A}"/>
              </a:ext>
            </a:extLst>
          </p:cNvPr>
          <p:cNvSpPr txBox="1"/>
          <p:nvPr/>
        </p:nvSpPr>
        <p:spPr>
          <a:xfrm>
            <a:off x="5089819" y="2908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88071B-03C6-445F-BBB7-F9D145110E46}"/>
              </a:ext>
            </a:extLst>
          </p:cNvPr>
          <p:cNvSpPr txBox="1"/>
          <p:nvPr/>
        </p:nvSpPr>
        <p:spPr>
          <a:xfrm>
            <a:off x="6453699" y="2797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789DD2F-793F-41C1-A4C1-610825F5B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49" y="4273926"/>
            <a:ext cx="3378372" cy="18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01575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with Momentum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C2AB9-4CBE-4408-9F43-9B3A2872EA04}"/>
              </a:ext>
            </a:extLst>
          </p:cNvPr>
          <p:cNvSpPr/>
          <p:nvPr/>
        </p:nvSpPr>
        <p:spPr>
          <a:xfrm>
            <a:off x="1927122" y="2684207"/>
            <a:ext cx="7855975" cy="266454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5F79E-217C-4324-87C6-F4291AC510D0}"/>
              </a:ext>
            </a:extLst>
          </p:cNvPr>
          <p:cNvSpPr/>
          <p:nvPr/>
        </p:nvSpPr>
        <p:spPr>
          <a:xfrm>
            <a:off x="3603524" y="2851356"/>
            <a:ext cx="5756787" cy="232041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5BA13B-0C71-47FA-85C4-5154B859A821}"/>
              </a:ext>
            </a:extLst>
          </p:cNvPr>
          <p:cNvSpPr/>
          <p:nvPr/>
        </p:nvSpPr>
        <p:spPr>
          <a:xfrm>
            <a:off x="4817805" y="3109453"/>
            <a:ext cx="4306530" cy="1784556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2D1116-35AD-47E9-950D-293127139FA9}"/>
              </a:ext>
            </a:extLst>
          </p:cNvPr>
          <p:cNvSpPr/>
          <p:nvPr/>
        </p:nvSpPr>
        <p:spPr>
          <a:xfrm>
            <a:off x="6095999" y="3382295"/>
            <a:ext cx="2826774" cy="122166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6FE4CF-CE81-46B3-BE29-0FA99D97598F}"/>
              </a:ext>
            </a:extLst>
          </p:cNvPr>
          <p:cNvSpPr/>
          <p:nvPr/>
        </p:nvSpPr>
        <p:spPr>
          <a:xfrm>
            <a:off x="7344694" y="3667432"/>
            <a:ext cx="1356851" cy="63664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32AEE6-33BA-4527-ABAB-3DE16BDEDB1F}"/>
              </a:ext>
            </a:extLst>
          </p:cNvPr>
          <p:cNvSpPr/>
          <p:nvPr/>
        </p:nvSpPr>
        <p:spPr>
          <a:xfrm>
            <a:off x="8003458" y="3864077"/>
            <a:ext cx="255638" cy="2556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791B83-B512-4641-AC71-D11F75471401}"/>
              </a:ext>
            </a:extLst>
          </p:cNvPr>
          <p:cNvCxnSpPr/>
          <p:nvPr/>
        </p:nvCxnSpPr>
        <p:spPr>
          <a:xfrm flipV="1">
            <a:off x="2615381" y="3539613"/>
            <a:ext cx="619432" cy="764459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29B690C-E496-44BB-8ED0-713E2502908B}"/>
              </a:ext>
            </a:extLst>
          </p:cNvPr>
          <p:cNvSpPr/>
          <p:nvPr/>
        </p:nvSpPr>
        <p:spPr>
          <a:xfrm>
            <a:off x="2545080" y="4267200"/>
            <a:ext cx="114300" cy="1143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A59376-B0F5-433A-A0D5-47DCC76EDC6D}"/>
              </a:ext>
            </a:extLst>
          </p:cNvPr>
          <p:cNvCxnSpPr>
            <a:cxnSpLocks/>
          </p:cNvCxnSpPr>
          <p:nvPr/>
        </p:nvCxnSpPr>
        <p:spPr>
          <a:xfrm flipH="1" flipV="1">
            <a:off x="3234813" y="3539613"/>
            <a:ext cx="368711" cy="934064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87EA50-C736-4F4A-A858-389EC4B8BDBA}"/>
              </a:ext>
            </a:extLst>
          </p:cNvPr>
          <p:cNvCxnSpPr>
            <a:cxnSpLocks/>
          </p:cNvCxnSpPr>
          <p:nvPr/>
        </p:nvCxnSpPr>
        <p:spPr>
          <a:xfrm flipV="1">
            <a:off x="3591232" y="3429000"/>
            <a:ext cx="892276" cy="1054509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3A0433-6851-4914-BD22-1E2D66787055}"/>
              </a:ext>
            </a:extLst>
          </p:cNvPr>
          <p:cNvCxnSpPr>
            <a:cxnSpLocks/>
          </p:cNvCxnSpPr>
          <p:nvPr/>
        </p:nvCxnSpPr>
        <p:spPr>
          <a:xfrm flipH="1" flipV="1">
            <a:off x="4485969" y="3427772"/>
            <a:ext cx="425246" cy="1222886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AE553-A634-46FD-93D8-CEF2E211486C}"/>
              </a:ext>
            </a:extLst>
          </p:cNvPr>
          <p:cNvCxnSpPr>
            <a:cxnSpLocks/>
          </p:cNvCxnSpPr>
          <p:nvPr/>
        </p:nvCxnSpPr>
        <p:spPr>
          <a:xfrm flipV="1">
            <a:off x="4913675" y="3667432"/>
            <a:ext cx="754617" cy="966024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D49CAC-9705-41A9-B0DB-0D99C81CDB05}"/>
              </a:ext>
            </a:extLst>
          </p:cNvPr>
          <p:cNvCxnSpPr>
            <a:cxnSpLocks/>
          </p:cNvCxnSpPr>
          <p:nvPr/>
        </p:nvCxnSpPr>
        <p:spPr>
          <a:xfrm flipH="1" flipV="1">
            <a:off x="5668292" y="3667432"/>
            <a:ext cx="516198" cy="714068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905E27-0FA3-4407-86E8-9B15DCDB24B5}"/>
              </a:ext>
            </a:extLst>
          </p:cNvPr>
          <p:cNvCxnSpPr>
            <a:cxnSpLocks/>
          </p:cNvCxnSpPr>
          <p:nvPr/>
        </p:nvCxnSpPr>
        <p:spPr>
          <a:xfrm flipV="1">
            <a:off x="6186950" y="3667432"/>
            <a:ext cx="1109818" cy="705464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545770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with Momentum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C2AB9-4CBE-4408-9F43-9B3A2872EA04}"/>
              </a:ext>
            </a:extLst>
          </p:cNvPr>
          <p:cNvSpPr/>
          <p:nvPr/>
        </p:nvSpPr>
        <p:spPr>
          <a:xfrm>
            <a:off x="1927122" y="2684207"/>
            <a:ext cx="7855975" cy="266454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5F79E-217C-4324-87C6-F4291AC510D0}"/>
              </a:ext>
            </a:extLst>
          </p:cNvPr>
          <p:cNvSpPr/>
          <p:nvPr/>
        </p:nvSpPr>
        <p:spPr>
          <a:xfrm>
            <a:off x="3603524" y="2851356"/>
            <a:ext cx="5756787" cy="232041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5BA13B-0C71-47FA-85C4-5154B859A821}"/>
              </a:ext>
            </a:extLst>
          </p:cNvPr>
          <p:cNvSpPr/>
          <p:nvPr/>
        </p:nvSpPr>
        <p:spPr>
          <a:xfrm>
            <a:off x="4817805" y="3109453"/>
            <a:ext cx="4306530" cy="1784556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2D1116-35AD-47E9-950D-293127139FA9}"/>
              </a:ext>
            </a:extLst>
          </p:cNvPr>
          <p:cNvSpPr/>
          <p:nvPr/>
        </p:nvSpPr>
        <p:spPr>
          <a:xfrm>
            <a:off x="6095999" y="3382295"/>
            <a:ext cx="2826774" cy="122166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6FE4CF-CE81-46B3-BE29-0FA99D97598F}"/>
              </a:ext>
            </a:extLst>
          </p:cNvPr>
          <p:cNvSpPr/>
          <p:nvPr/>
        </p:nvSpPr>
        <p:spPr>
          <a:xfrm>
            <a:off x="7344694" y="3667432"/>
            <a:ext cx="1356851" cy="63664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32AEE6-33BA-4527-ABAB-3DE16BDEDB1F}"/>
              </a:ext>
            </a:extLst>
          </p:cNvPr>
          <p:cNvSpPr/>
          <p:nvPr/>
        </p:nvSpPr>
        <p:spPr>
          <a:xfrm>
            <a:off x="8003458" y="3864077"/>
            <a:ext cx="255638" cy="2556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791B83-B512-4641-AC71-D11F75471401}"/>
              </a:ext>
            </a:extLst>
          </p:cNvPr>
          <p:cNvCxnSpPr/>
          <p:nvPr/>
        </p:nvCxnSpPr>
        <p:spPr>
          <a:xfrm flipV="1">
            <a:off x="2615381" y="3539613"/>
            <a:ext cx="619432" cy="764459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29B690C-E496-44BB-8ED0-713E2502908B}"/>
              </a:ext>
            </a:extLst>
          </p:cNvPr>
          <p:cNvSpPr/>
          <p:nvPr/>
        </p:nvSpPr>
        <p:spPr>
          <a:xfrm>
            <a:off x="2545080" y="4267200"/>
            <a:ext cx="114300" cy="1143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A59376-B0F5-433A-A0D5-47DCC76EDC6D}"/>
              </a:ext>
            </a:extLst>
          </p:cNvPr>
          <p:cNvCxnSpPr>
            <a:cxnSpLocks/>
          </p:cNvCxnSpPr>
          <p:nvPr/>
        </p:nvCxnSpPr>
        <p:spPr>
          <a:xfrm flipH="1" flipV="1">
            <a:off x="3234813" y="3539613"/>
            <a:ext cx="368711" cy="934064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87EA50-C736-4F4A-A858-389EC4B8BDBA}"/>
              </a:ext>
            </a:extLst>
          </p:cNvPr>
          <p:cNvCxnSpPr>
            <a:cxnSpLocks/>
          </p:cNvCxnSpPr>
          <p:nvPr/>
        </p:nvCxnSpPr>
        <p:spPr>
          <a:xfrm flipV="1">
            <a:off x="3591232" y="3429000"/>
            <a:ext cx="892276" cy="1054509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3A0433-6851-4914-BD22-1E2D66787055}"/>
              </a:ext>
            </a:extLst>
          </p:cNvPr>
          <p:cNvCxnSpPr>
            <a:cxnSpLocks/>
          </p:cNvCxnSpPr>
          <p:nvPr/>
        </p:nvCxnSpPr>
        <p:spPr>
          <a:xfrm flipH="1" flipV="1">
            <a:off x="4485969" y="3427772"/>
            <a:ext cx="425246" cy="1222886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AE553-A634-46FD-93D8-CEF2E211486C}"/>
              </a:ext>
            </a:extLst>
          </p:cNvPr>
          <p:cNvCxnSpPr>
            <a:cxnSpLocks/>
          </p:cNvCxnSpPr>
          <p:nvPr/>
        </p:nvCxnSpPr>
        <p:spPr>
          <a:xfrm flipV="1">
            <a:off x="4913675" y="3667432"/>
            <a:ext cx="754617" cy="966024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D49CAC-9705-41A9-B0DB-0D99C81CDB05}"/>
              </a:ext>
            </a:extLst>
          </p:cNvPr>
          <p:cNvCxnSpPr>
            <a:cxnSpLocks/>
          </p:cNvCxnSpPr>
          <p:nvPr/>
        </p:nvCxnSpPr>
        <p:spPr>
          <a:xfrm flipH="1" flipV="1">
            <a:off x="5668292" y="3667432"/>
            <a:ext cx="516198" cy="714068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905E27-0FA3-4407-86E8-9B15DCDB24B5}"/>
              </a:ext>
            </a:extLst>
          </p:cNvPr>
          <p:cNvCxnSpPr>
            <a:cxnSpLocks/>
          </p:cNvCxnSpPr>
          <p:nvPr/>
        </p:nvCxnSpPr>
        <p:spPr>
          <a:xfrm flipV="1">
            <a:off x="6186950" y="3667432"/>
            <a:ext cx="1109818" cy="705464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CCCB30-6544-4356-973A-463A80AA1145}"/>
              </a:ext>
            </a:extLst>
          </p:cNvPr>
          <p:cNvCxnSpPr>
            <a:cxnSpLocks/>
          </p:cNvCxnSpPr>
          <p:nvPr/>
        </p:nvCxnSpPr>
        <p:spPr>
          <a:xfrm flipH="1" flipV="1">
            <a:off x="7275864" y="3660672"/>
            <a:ext cx="585028" cy="459043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13704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with Momentum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C2AB9-4CBE-4408-9F43-9B3A2872EA04}"/>
              </a:ext>
            </a:extLst>
          </p:cNvPr>
          <p:cNvSpPr/>
          <p:nvPr/>
        </p:nvSpPr>
        <p:spPr>
          <a:xfrm>
            <a:off x="1927122" y="2684207"/>
            <a:ext cx="7855975" cy="266454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5F79E-217C-4324-87C6-F4291AC510D0}"/>
              </a:ext>
            </a:extLst>
          </p:cNvPr>
          <p:cNvSpPr/>
          <p:nvPr/>
        </p:nvSpPr>
        <p:spPr>
          <a:xfrm>
            <a:off x="3603524" y="2851356"/>
            <a:ext cx="5756787" cy="232041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5BA13B-0C71-47FA-85C4-5154B859A821}"/>
              </a:ext>
            </a:extLst>
          </p:cNvPr>
          <p:cNvSpPr/>
          <p:nvPr/>
        </p:nvSpPr>
        <p:spPr>
          <a:xfrm>
            <a:off x="4817805" y="3109453"/>
            <a:ext cx="4306530" cy="1784556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2D1116-35AD-47E9-950D-293127139FA9}"/>
              </a:ext>
            </a:extLst>
          </p:cNvPr>
          <p:cNvSpPr/>
          <p:nvPr/>
        </p:nvSpPr>
        <p:spPr>
          <a:xfrm>
            <a:off x="6095999" y="3382295"/>
            <a:ext cx="2826774" cy="122166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6FE4CF-CE81-46B3-BE29-0FA99D97598F}"/>
              </a:ext>
            </a:extLst>
          </p:cNvPr>
          <p:cNvSpPr/>
          <p:nvPr/>
        </p:nvSpPr>
        <p:spPr>
          <a:xfrm>
            <a:off x="7344694" y="3667432"/>
            <a:ext cx="1356851" cy="63664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791B83-B512-4641-AC71-D11F75471401}"/>
              </a:ext>
            </a:extLst>
          </p:cNvPr>
          <p:cNvCxnSpPr/>
          <p:nvPr/>
        </p:nvCxnSpPr>
        <p:spPr>
          <a:xfrm flipV="1">
            <a:off x="2615381" y="3539613"/>
            <a:ext cx="619432" cy="764459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29B690C-E496-44BB-8ED0-713E2502908B}"/>
              </a:ext>
            </a:extLst>
          </p:cNvPr>
          <p:cNvSpPr/>
          <p:nvPr/>
        </p:nvSpPr>
        <p:spPr>
          <a:xfrm>
            <a:off x="2545080" y="4267200"/>
            <a:ext cx="114300" cy="1143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A59376-B0F5-433A-A0D5-47DCC76EDC6D}"/>
              </a:ext>
            </a:extLst>
          </p:cNvPr>
          <p:cNvCxnSpPr>
            <a:cxnSpLocks/>
          </p:cNvCxnSpPr>
          <p:nvPr/>
        </p:nvCxnSpPr>
        <p:spPr>
          <a:xfrm flipH="1" flipV="1">
            <a:off x="3234813" y="3539613"/>
            <a:ext cx="368711" cy="934064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87EA50-C736-4F4A-A858-389EC4B8BDBA}"/>
              </a:ext>
            </a:extLst>
          </p:cNvPr>
          <p:cNvCxnSpPr>
            <a:cxnSpLocks/>
          </p:cNvCxnSpPr>
          <p:nvPr/>
        </p:nvCxnSpPr>
        <p:spPr>
          <a:xfrm flipV="1">
            <a:off x="3591232" y="3429000"/>
            <a:ext cx="892276" cy="1054509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3A0433-6851-4914-BD22-1E2D66787055}"/>
              </a:ext>
            </a:extLst>
          </p:cNvPr>
          <p:cNvCxnSpPr>
            <a:cxnSpLocks/>
          </p:cNvCxnSpPr>
          <p:nvPr/>
        </p:nvCxnSpPr>
        <p:spPr>
          <a:xfrm flipH="1" flipV="1">
            <a:off x="4485969" y="3427772"/>
            <a:ext cx="425246" cy="1222886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AE553-A634-46FD-93D8-CEF2E211486C}"/>
              </a:ext>
            </a:extLst>
          </p:cNvPr>
          <p:cNvCxnSpPr>
            <a:cxnSpLocks/>
          </p:cNvCxnSpPr>
          <p:nvPr/>
        </p:nvCxnSpPr>
        <p:spPr>
          <a:xfrm flipV="1">
            <a:off x="4913675" y="3667432"/>
            <a:ext cx="754617" cy="966024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D49CAC-9705-41A9-B0DB-0D99C81CDB05}"/>
              </a:ext>
            </a:extLst>
          </p:cNvPr>
          <p:cNvCxnSpPr>
            <a:cxnSpLocks/>
          </p:cNvCxnSpPr>
          <p:nvPr/>
        </p:nvCxnSpPr>
        <p:spPr>
          <a:xfrm flipH="1" flipV="1">
            <a:off x="5668292" y="3667432"/>
            <a:ext cx="516198" cy="714068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905E27-0FA3-4407-86E8-9B15DCDB24B5}"/>
              </a:ext>
            </a:extLst>
          </p:cNvPr>
          <p:cNvCxnSpPr>
            <a:cxnSpLocks/>
          </p:cNvCxnSpPr>
          <p:nvPr/>
        </p:nvCxnSpPr>
        <p:spPr>
          <a:xfrm flipV="1">
            <a:off x="6186950" y="3667432"/>
            <a:ext cx="1109818" cy="705464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CCCB30-6544-4356-973A-463A80AA1145}"/>
              </a:ext>
            </a:extLst>
          </p:cNvPr>
          <p:cNvCxnSpPr>
            <a:cxnSpLocks/>
          </p:cNvCxnSpPr>
          <p:nvPr/>
        </p:nvCxnSpPr>
        <p:spPr>
          <a:xfrm flipH="1" flipV="1">
            <a:off x="7275864" y="3660672"/>
            <a:ext cx="585028" cy="459043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6D0E22-9C56-48BD-B2FB-092C2D180454}"/>
              </a:ext>
            </a:extLst>
          </p:cNvPr>
          <p:cNvCxnSpPr>
            <a:cxnSpLocks/>
          </p:cNvCxnSpPr>
          <p:nvPr/>
        </p:nvCxnSpPr>
        <p:spPr>
          <a:xfrm flipV="1">
            <a:off x="7860892" y="4001731"/>
            <a:ext cx="270385" cy="125360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632AEE6-33BA-4527-ABAB-3DE16BDEDB1F}"/>
              </a:ext>
            </a:extLst>
          </p:cNvPr>
          <p:cNvSpPr/>
          <p:nvPr/>
        </p:nvSpPr>
        <p:spPr>
          <a:xfrm>
            <a:off x="8003458" y="3864077"/>
            <a:ext cx="255638" cy="2556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03110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with Momentum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C2AB9-4CBE-4408-9F43-9B3A2872EA04}"/>
              </a:ext>
            </a:extLst>
          </p:cNvPr>
          <p:cNvSpPr/>
          <p:nvPr/>
        </p:nvSpPr>
        <p:spPr>
          <a:xfrm>
            <a:off x="1927122" y="2684207"/>
            <a:ext cx="7855975" cy="266454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5F79E-217C-4324-87C6-F4291AC510D0}"/>
              </a:ext>
            </a:extLst>
          </p:cNvPr>
          <p:cNvSpPr/>
          <p:nvPr/>
        </p:nvSpPr>
        <p:spPr>
          <a:xfrm>
            <a:off x="3603524" y="2851356"/>
            <a:ext cx="5756787" cy="232041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5BA13B-0C71-47FA-85C4-5154B859A821}"/>
              </a:ext>
            </a:extLst>
          </p:cNvPr>
          <p:cNvSpPr/>
          <p:nvPr/>
        </p:nvSpPr>
        <p:spPr>
          <a:xfrm>
            <a:off x="4817805" y="3109453"/>
            <a:ext cx="4306530" cy="1784556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2D1116-35AD-47E9-950D-293127139FA9}"/>
              </a:ext>
            </a:extLst>
          </p:cNvPr>
          <p:cNvSpPr/>
          <p:nvPr/>
        </p:nvSpPr>
        <p:spPr>
          <a:xfrm>
            <a:off x="6095999" y="3382295"/>
            <a:ext cx="2826774" cy="122166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6FE4CF-CE81-46B3-BE29-0FA99D97598F}"/>
              </a:ext>
            </a:extLst>
          </p:cNvPr>
          <p:cNvSpPr/>
          <p:nvPr/>
        </p:nvSpPr>
        <p:spPr>
          <a:xfrm>
            <a:off x="7344694" y="3667432"/>
            <a:ext cx="1356851" cy="63664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32AEE6-33BA-4527-ABAB-3DE16BDEDB1F}"/>
              </a:ext>
            </a:extLst>
          </p:cNvPr>
          <p:cNvSpPr/>
          <p:nvPr/>
        </p:nvSpPr>
        <p:spPr>
          <a:xfrm>
            <a:off x="8003458" y="3864077"/>
            <a:ext cx="255638" cy="2556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9B690C-E496-44BB-8ED0-713E2502908B}"/>
              </a:ext>
            </a:extLst>
          </p:cNvPr>
          <p:cNvSpPr/>
          <p:nvPr/>
        </p:nvSpPr>
        <p:spPr>
          <a:xfrm>
            <a:off x="2545080" y="4267200"/>
            <a:ext cx="114300" cy="1143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975668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with Momentum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C2AB9-4CBE-4408-9F43-9B3A2872EA04}"/>
              </a:ext>
            </a:extLst>
          </p:cNvPr>
          <p:cNvSpPr/>
          <p:nvPr/>
        </p:nvSpPr>
        <p:spPr>
          <a:xfrm>
            <a:off x="1927122" y="2684207"/>
            <a:ext cx="7855975" cy="266454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5F79E-217C-4324-87C6-F4291AC510D0}"/>
              </a:ext>
            </a:extLst>
          </p:cNvPr>
          <p:cNvSpPr/>
          <p:nvPr/>
        </p:nvSpPr>
        <p:spPr>
          <a:xfrm>
            <a:off x="3603524" y="2851356"/>
            <a:ext cx="5756787" cy="232041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5BA13B-0C71-47FA-85C4-5154B859A821}"/>
              </a:ext>
            </a:extLst>
          </p:cNvPr>
          <p:cNvSpPr/>
          <p:nvPr/>
        </p:nvSpPr>
        <p:spPr>
          <a:xfrm>
            <a:off x="4817805" y="3109453"/>
            <a:ext cx="4306530" cy="1784556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2D1116-35AD-47E9-950D-293127139FA9}"/>
              </a:ext>
            </a:extLst>
          </p:cNvPr>
          <p:cNvSpPr/>
          <p:nvPr/>
        </p:nvSpPr>
        <p:spPr>
          <a:xfrm>
            <a:off x="6095999" y="3382295"/>
            <a:ext cx="2826774" cy="122166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6FE4CF-CE81-46B3-BE29-0FA99D97598F}"/>
              </a:ext>
            </a:extLst>
          </p:cNvPr>
          <p:cNvSpPr/>
          <p:nvPr/>
        </p:nvSpPr>
        <p:spPr>
          <a:xfrm>
            <a:off x="7344694" y="3667432"/>
            <a:ext cx="1356851" cy="63664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32AEE6-33BA-4527-ABAB-3DE16BDEDB1F}"/>
              </a:ext>
            </a:extLst>
          </p:cNvPr>
          <p:cNvSpPr/>
          <p:nvPr/>
        </p:nvSpPr>
        <p:spPr>
          <a:xfrm>
            <a:off x="8003458" y="3864077"/>
            <a:ext cx="255638" cy="2556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8ADE2-C029-420B-BBF6-107BE74B5CAD}"/>
              </a:ext>
            </a:extLst>
          </p:cNvPr>
          <p:cNvCxnSpPr>
            <a:cxnSpLocks/>
          </p:cNvCxnSpPr>
          <p:nvPr/>
        </p:nvCxnSpPr>
        <p:spPr>
          <a:xfrm flipV="1">
            <a:off x="2615381" y="3992880"/>
            <a:ext cx="1235259" cy="321353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29B690C-E496-44BB-8ED0-713E2502908B}"/>
              </a:ext>
            </a:extLst>
          </p:cNvPr>
          <p:cNvSpPr/>
          <p:nvPr/>
        </p:nvSpPr>
        <p:spPr>
          <a:xfrm>
            <a:off x="2545080" y="4267200"/>
            <a:ext cx="114300" cy="1143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463578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with Momentum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C2AB9-4CBE-4408-9F43-9B3A2872EA04}"/>
              </a:ext>
            </a:extLst>
          </p:cNvPr>
          <p:cNvSpPr/>
          <p:nvPr/>
        </p:nvSpPr>
        <p:spPr>
          <a:xfrm>
            <a:off x="1927122" y="2684207"/>
            <a:ext cx="7855975" cy="266454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5F79E-217C-4324-87C6-F4291AC510D0}"/>
              </a:ext>
            </a:extLst>
          </p:cNvPr>
          <p:cNvSpPr/>
          <p:nvPr/>
        </p:nvSpPr>
        <p:spPr>
          <a:xfrm>
            <a:off x="3603524" y="2851356"/>
            <a:ext cx="5756787" cy="232041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5BA13B-0C71-47FA-85C4-5154B859A821}"/>
              </a:ext>
            </a:extLst>
          </p:cNvPr>
          <p:cNvSpPr/>
          <p:nvPr/>
        </p:nvSpPr>
        <p:spPr>
          <a:xfrm>
            <a:off x="4817805" y="3109453"/>
            <a:ext cx="4306530" cy="1784556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2D1116-35AD-47E9-950D-293127139FA9}"/>
              </a:ext>
            </a:extLst>
          </p:cNvPr>
          <p:cNvSpPr/>
          <p:nvPr/>
        </p:nvSpPr>
        <p:spPr>
          <a:xfrm>
            <a:off x="6095999" y="3382295"/>
            <a:ext cx="2826774" cy="122166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6FE4CF-CE81-46B3-BE29-0FA99D97598F}"/>
              </a:ext>
            </a:extLst>
          </p:cNvPr>
          <p:cNvSpPr/>
          <p:nvPr/>
        </p:nvSpPr>
        <p:spPr>
          <a:xfrm>
            <a:off x="7344694" y="3667432"/>
            <a:ext cx="1356851" cy="63664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32AEE6-33BA-4527-ABAB-3DE16BDEDB1F}"/>
              </a:ext>
            </a:extLst>
          </p:cNvPr>
          <p:cNvSpPr/>
          <p:nvPr/>
        </p:nvSpPr>
        <p:spPr>
          <a:xfrm>
            <a:off x="8003458" y="3864077"/>
            <a:ext cx="255638" cy="2556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8ADE2-C029-420B-BBF6-107BE74B5CAD}"/>
              </a:ext>
            </a:extLst>
          </p:cNvPr>
          <p:cNvCxnSpPr>
            <a:cxnSpLocks/>
          </p:cNvCxnSpPr>
          <p:nvPr/>
        </p:nvCxnSpPr>
        <p:spPr>
          <a:xfrm flipV="1">
            <a:off x="2615381" y="3992880"/>
            <a:ext cx="1235259" cy="321353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29B690C-E496-44BB-8ED0-713E2502908B}"/>
              </a:ext>
            </a:extLst>
          </p:cNvPr>
          <p:cNvSpPr/>
          <p:nvPr/>
        </p:nvSpPr>
        <p:spPr>
          <a:xfrm>
            <a:off x="2545080" y="4267200"/>
            <a:ext cx="114300" cy="1143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F877F0-5E9D-4F76-A919-CC276CBF2932}"/>
              </a:ext>
            </a:extLst>
          </p:cNvPr>
          <p:cNvCxnSpPr>
            <a:cxnSpLocks/>
          </p:cNvCxnSpPr>
          <p:nvPr/>
        </p:nvCxnSpPr>
        <p:spPr>
          <a:xfrm>
            <a:off x="3850640" y="3992881"/>
            <a:ext cx="1214281" cy="160675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316522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with Momentum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C2AB9-4CBE-4408-9F43-9B3A2872EA04}"/>
              </a:ext>
            </a:extLst>
          </p:cNvPr>
          <p:cNvSpPr/>
          <p:nvPr/>
        </p:nvSpPr>
        <p:spPr>
          <a:xfrm>
            <a:off x="1927122" y="2684207"/>
            <a:ext cx="7855975" cy="266454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5F79E-217C-4324-87C6-F4291AC510D0}"/>
              </a:ext>
            </a:extLst>
          </p:cNvPr>
          <p:cNvSpPr/>
          <p:nvPr/>
        </p:nvSpPr>
        <p:spPr>
          <a:xfrm>
            <a:off x="3603524" y="2851356"/>
            <a:ext cx="5756787" cy="232041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5BA13B-0C71-47FA-85C4-5154B859A821}"/>
              </a:ext>
            </a:extLst>
          </p:cNvPr>
          <p:cNvSpPr/>
          <p:nvPr/>
        </p:nvSpPr>
        <p:spPr>
          <a:xfrm>
            <a:off x="4817805" y="3109453"/>
            <a:ext cx="4306530" cy="1784556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2D1116-35AD-47E9-950D-293127139FA9}"/>
              </a:ext>
            </a:extLst>
          </p:cNvPr>
          <p:cNvSpPr/>
          <p:nvPr/>
        </p:nvSpPr>
        <p:spPr>
          <a:xfrm>
            <a:off x="6095999" y="3382295"/>
            <a:ext cx="2826774" cy="122166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6FE4CF-CE81-46B3-BE29-0FA99D97598F}"/>
              </a:ext>
            </a:extLst>
          </p:cNvPr>
          <p:cNvSpPr/>
          <p:nvPr/>
        </p:nvSpPr>
        <p:spPr>
          <a:xfrm>
            <a:off x="7344694" y="3667432"/>
            <a:ext cx="1356851" cy="63664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32AEE6-33BA-4527-ABAB-3DE16BDEDB1F}"/>
              </a:ext>
            </a:extLst>
          </p:cNvPr>
          <p:cNvSpPr/>
          <p:nvPr/>
        </p:nvSpPr>
        <p:spPr>
          <a:xfrm>
            <a:off x="8003458" y="3864077"/>
            <a:ext cx="255638" cy="2556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8ADE2-C029-420B-BBF6-107BE74B5CAD}"/>
              </a:ext>
            </a:extLst>
          </p:cNvPr>
          <p:cNvCxnSpPr>
            <a:cxnSpLocks/>
          </p:cNvCxnSpPr>
          <p:nvPr/>
        </p:nvCxnSpPr>
        <p:spPr>
          <a:xfrm flipV="1">
            <a:off x="2615381" y="3992880"/>
            <a:ext cx="1235259" cy="321353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29B690C-E496-44BB-8ED0-713E2502908B}"/>
              </a:ext>
            </a:extLst>
          </p:cNvPr>
          <p:cNvSpPr/>
          <p:nvPr/>
        </p:nvSpPr>
        <p:spPr>
          <a:xfrm>
            <a:off x="2545080" y="4267200"/>
            <a:ext cx="114300" cy="1143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F877F0-5E9D-4F76-A919-CC276CBF2932}"/>
              </a:ext>
            </a:extLst>
          </p:cNvPr>
          <p:cNvCxnSpPr>
            <a:cxnSpLocks/>
          </p:cNvCxnSpPr>
          <p:nvPr/>
        </p:nvCxnSpPr>
        <p:spPr>
          <a:xfrm>
            <a:off x="3850640" y="3992881"/>
            <a:ext cx="1214281" cy="160675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8580CB-6E01-4957-8A70-D522F0ABC118}"/>
              </a:ext>
            </a:extLst>
          </p:cNvPr>
          <p:cNvCxnSpPr>
            <a:cxnSpLocks/>
          </p:cNvCxnSpPr>
          <p:nvPr/>
        </p:nvCxnSpPr>
        <p:spPr>
          <a:xfrm flipV="1">
            <a:off x="5047310" y="3828969"/>
            <a:ext cx="1338250" cy="331061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94243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with Momentum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C2AB9-4CBE-4408-9F43-9B3A2872EA04}"/>
              </a:ext>
            </a:extLst>
          </p:cNvPr>
          <p:cNvSpPr/>
          <p:nvPr/>
        </p:nvSpPr>
        <p:spPr>
          <a:xfrm>
            <a:off x="1927122" y="2684207"/>
            <a:ext cx="7855975" cy="266454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5F79E-217C-4324-87C6-F4291AC510D0}"/>
              </a:ext>
            </a:extLst>
          </p:cNvPr>
          <p:cNvSpPr/>
          <p:nvPr/>
        </p:nvSpPr>
        <p:spPr>
          <a:xfrm>
            <a:off x="3603524" y="2851356"/>
            <a:ext cx="5756787" cy="232041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5BA13B-0C71-47FA-85C4-5154B859A821}"/>
              </a:ext>
            </a:extLst>
          </p:cNvPr>
          <p:cNvSpPr/>
          <p:nvPr/>
        </p:nvSpPr>
        <p:spPr>
          <a:xfrm>
            <a:off x="4817805" y="3109453"/>
            <a:ext cx="4306530" cy="1784556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2D1116-35AD-47E9-950D-293127139FA9}"/>
              </a:ext>
            </a:extLst>
          </p:cNvPr>
          <p:cNvSpPr/>
          <p:nvPr/>
        </p:nvSpPr>
        <p:spPr>
          <a:xfrm>
            <a:off x="6095999" y="3382295"/>
            <a:ext cx="2826774" cy="122166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6FE4CF-CE81-46B3-BE29-0FA99D97598F}"/>
              </a:ext>
            </a:extLst>
          </p:cNvPr>
          <p:cNvSpPr/>
          <p:nvPr/>
        </p:nvSpPr>
        <p:spPr>
          <a:xfrm>
            <a:off x="7344694" y="3667432"/>
            <a:ext cx="1356851" cy="63664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32AEE6-33BA-4527-ABAB-3DE16BDEDB1F}"/>
              </a:ext>
            </a:extLst>
          </p:cNvPr>
          <p:cNvSpPr/>
          <p:nvPr/>
        </p:nvSpPr>
        <p:spPr>
          <a:xfrm>
            <a:off x="8003458" y="3864077"/>
            <a:ext cx="255638" cy="2556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8ADE2-C029-420B-BBF6-107BE74B5CAD}"/>
              </a:ext>
            </a:extLst>
          </p:cNvPr>
          <p:cNvCxnSpPr>
            <a:cxnSpLocks/>
          </p:cNvCxnSpPr>
          <p:nvPr/>
        </p:nvCxnSpPr>
        <p:spPr>
          <a:xfrm flipV="1">
            <a:off x="2615381" y="3992880"/>
            <a:ext cx="1235259" cy="321353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29B690C-E496-44BB-8ED0-713E2502908B}"/>
              </a:ext>
            </a:extLst>
          </p:cNvPr>
          <p:cNvSpPr/>
          <p:nvPr/>
        </p:nvSpPr>
        <p:spPr>
          <a:xfrm>
            <a:off x="2545080" y="4267200"/>
            <a:ext cx="114300" cy="1143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F877F0-5E9D-4F76-A919-CC276CBF2932}"/>
              </a:ext>
            </a:extLst>
          </p:cNvPr>
          <p:cNvCxnSpPr>
            <a:cxnSpLocks/>
          </p:cNvCxnSpPr>
          <p:nvPr/>
        </p:nvCxnSpPr>
        <p:spPr>
          <a:xfrm>
            <a:off x="3850640" y="3992881"/>
            <a:ext cx="1214281" cy="160675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8580CB-6E01-4957-8A70-D522F0ABC118}"/>
              </a:ext>
            </a:extLst>
          </p:cNvPr>
          <p:cNvCxnSpPr>
            <a:cxnSpLocks/>
          </p:cNvCxnSpPr>
          <p:nvPr/>
        </p:nvCxnSpPr>
        <p:spPr>
          <a:xfrm flipV="1">
            <a:off x="5047310" y="3828969"/>
            <a:ext cx="1338250" cy="331061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C52AF1-DEDE-4891-AAFB-115548FD6F4C}"/>
              </a:ext>
            </a:extLst>
          </p:cNvPr>
          <p:cNvCxnSpPr>
            <a:cxnSpLocks/>
          </p:cNvCxnSpPr>
          <p:nvPr/>
        </p:nvCxnSpPr>
        <p:spPr>
          <a:xfrm>
            <a:off x="6377940" y="3825816"/>
            <a:ext cx="1214281" cy="160675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32643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with Momentum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C2AB9-4CBE-4408-9F43-9B3A2872EA04}"/>
              </a:ext>
            </a:extLst>
          </p:cNvPr>
          <p:cNvSpPr/>
          <p:nvPr/>
        </p:nvSpPr>
        <p:spPr>
          <a:xfrm>
            <a:off x="1927122" y="2684207"/>
            <a:ext cx="7855975" cy="266454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5F79E-217C-4324-87C6-F4291AC510D0}"/>
              </a:ext>
            </a:extLst>
          </p:cNvPr>
          <p:cNvSpPr/>
          <p:nvPr/>
        </p:nvSpPr>
        <p:spPr>
          <a:xfrm>
            <a:off x="3603524" y="2851356"/>
            <a:ext cx="5756787" cy="232041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5BA13B-0C71-47FA-85C4-5154B859A821}"/>
              </a:ext>
            </a:extLst>
          </p:cNvPr>
          <p:cNvSpPr/>
          <p:nvPr/>
        </p:nvSpPr>
        <p:spPr>
          <a:xfrm>
            <a:off x="4817805" y="3109453"/>
            <a:ext cx="4306530" cy="1784556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2D1116-35AD-47E9-950D-293127139FA9}"/>
              </a:ext>
            </a:extLst>
          </p:cNvPr>
          <p:cNvSpPr/>
          <p:nvPr/>
        </p:nvSpPr>
        <p:spPr>
          <a:xfrm>
            <a:off x="6095999" y="3382295"/>
            <a:ext cx="2826774" cy="1221661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6FE4CF-CE81-46B3-BE29-0FA99D97598F}"/>
              </a:ext>
            </a:extLst>
          </p:cNvPr>
          <p:cNvSpPr/>
          <p:nvPr/>
        </p:nvSpPr>
        <p:spPr>
          <a:xfrm>
            <a:off x="7344694" y="3667432"/>
            <a:ext cx="1356851" cy="63664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8ADE2-C029-420B-BBF6-107BE74B5CAD}"/>
              </a:ext>
            </a:extLst>
          </p:cNvPr>
          <p:cNvCxnSpPr>
            <a:cxnSpLocks/>
          </p:cNvCxnSpPr>
          <p:nvPr/>
        </p:nvCxnSpPr>
        <p:spPr>
          <a:xfrm flipV="1">
            <a:off x="2615381" y="3992880"/>
            <a:ext cx="1235259" cy="321353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29B690C-E496-44BB-8ED0-713E2502908B}"/>
              </a:ext>
            </a:extLst>
          </p:cNvPr>
          <p:cNvSpPr/>
          <p:nvPr/>
        </p:nvSpPr>
        <p:spPr>
          <a:xfrm>
            <a:off x="2545080" y="4267200"/>
            <a:ext cx="114300" cy="1143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F877F0-5E9D-4F76-A919-CC276CBF2932}"/>
              </a:ext>
            </a:extLst>
          </p:cNvPr>
          <p:cNvCxnSpPr>
            <a:cxnSpLocks/>
          </p:cNvCxnSpPr>
          <p:nvPr/>
        </p:nvCxnSpPr>
        <p:spPr>
          <a:xfrm>
            <a:off x="3850640" y="3992881"/>
            <a:ext cx="1214281" cy="160675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8580CB-6E01-4957-8A70-D522F0ABC118}"/>
              </a:ext>
            </a:extLst>
          </p:cNvPr>
          <p:cNvCxnSpPr>
            <a:cxnSpLocks/>
          </p:cNvCxnSpPr>
          <p:nvPr/>
        </p:nvCxnSpPr>
        <p:spPr>
          <a:xfrm flipV="1">
            <a:off x="5047310" y="3828969"/>
            <a:ext cx="1338250" cy="331061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C52AF1-DEDE-4891-AAFB-115548FD6F4C}"/>
              </a:ext>
            </a:extLst>
          </p:cNvPr>
          <p:cNvCxnSpPr>
            <a:cxnSpLocks/>
          </p:cNvCxnSpPr>
          <p:nvPr/>
        </p:nvCxnSpPr>
        <p:spPr>
          <a:xfrm>
            <a:off x="6377940" y="3825816"/>
            <a:ext cx="1214281" cy="160675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374718-A792-40AE-87C5-D8739E125B20}"/>
              </a:ext>
            </a:extLst>
          </p:cNvPr>
          <p:cNvCxnSpPr>
            <a:cxnSpLocks/>
          </p:cNvCxnSpPr>
          <p:nvPr/>
        </p:nvCxnSpPr>
        <p:spPr>
          <a:xfrm>
            <a:off x="7592221" y="3985753"/>
            <a:ext cx="539056" cy="7127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632AEE6-33BA-4527-ABAB-3DE16BDEDB1F}"/>
              </a:ext>
            </a:extLst>
          </p:cNvPr>
          <p:cNvSpPr/>
          <p:nvPr/>
        </p:nvSpPr>
        <p:spPr>
          <a:xfrm>
            <a:off x="8003458" y="3864077"/>
            <a:ext cx="255638" cy="2556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350727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Adaptive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Gradient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(AdaGrad)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3097425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Matrix Vector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Multiplication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E3AD88-AFF3-4E44-9775-B5E0A6BCBAD5}"/>
              </a:ext>
            </a:extLst>
          </p:cNvPr>
          <p:cNvCxnSpPr/>
          <p:nvPr/>
        </p:nvCxnSpPr>
        <p:spPr>
          <a:xfrm>
            <a:off x="3830564" y="2423084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1E1650-C5E6-4CAA-B53B-E1A3DA89C97C}"/>
              </a:ext>
            </a:extLst>
          </p:cNvPr>
          <p:cNvCxnSpPr/>
          <p:nvPr/>
        </p:nvCxnSpPr>
        <p:spPr>
          <a:xfrm>
            <a:off x="4880889" y="2431322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BE1909-CE69-4C4D-A9F9-EF1A97EA2367}"/>
              </a:ext>
            </a:extLst>
          </p:cNvPr>
          <p:cNvCxnSpPr/>
          <p:nvPr/>
        </p:nvCxnSpPr>
        <p:spPr>
          <a:xfrm>
            <a:off x="3830564" y="242308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88BA83-26D2-45E6-8E86-53C82DEA3BD7}"/>
              </a:ext>
            </a:extLst>
          </p:cNvPr>
          <p:cNvCxnSpPr/>
          <p:nvPr/>
        </p:nvCxnSpPr>
        <p:spPr>
          <a:xfrm>
            <a:off x="3825484" y="357857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74DCAE-FD56-47F0-AF0A-9930FE392A8D}"/>
              </a:ext>
            </a:extLst>
          </p:cNvPr>
          <p:cNvCxnSpPr/>
          <p:nvPr/>
        </p:nvCxnSpPr>
        <p:spPr>
          <a:xfrm>
            <a:off x="4683181" y="241896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2ED188-77BB-49E3-8FB8-0CB3E4B11FB7}"/>
              </a:ext>
            </a:extLst>
          </p:cNvPr>
          <p:cNvCxnSpPr/>
          <p:nvPr/>
        </p:nvCxnSpPr>
        <p:spPr>
          <a:xfrm>
            <a:off x="4683181" y="358462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8BC0B2-55FE-4B57-9032-F594F2EB1925}"/>
              </a:ext>
            </a:extLst>
          </p:cNvPr>
          <p:cNvSpPr txBox="1"/>
          <p:nvPr/>
        </p:nvSpPr>
        <p:spPr>
          <a:xfrm>
            <a:off x="3993395" y="25388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C9A1F-686D-4E23-91B0-AB5F3BFFB40C}"/>
              </a:ext>
            </a:extLst>
          </p:cNvPr>
          <p:cNvSpPr txBox="1"/>
          <p:nvPr/>
        </p:nvSpPr>
        <p:spPr>
          <a:xfrm>
            <a:off x="4437142" y="25388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FC006C-104F-400D-894E-55E6E07C54AA}"/>
              </a:ext>
            </a:extLst>
          </p:cNvPr>
          <p:cNvSpPr txBox="1"/>
          <p:nvPr/>
        </p:nvSpPr>
        <p:spPr>
          <a:xfrm>
            <a:off x="3993395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1AE0C-BAD8-4E2A-89F1-6041D15407F2}"/>
              </a:ext>
            </a:extLst>
          </p:cNvPr>
          <p:cNvSpPr txBox="1"/>
          <p:nvPr/>
        </p:nvSpPr>
        <p:spPr>
          <a:xfrm>
            <a:off x="4437142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0645ED-C1EB-4CE4-AE0D-6204768B1950}"/>
              </a:ext>
            </a:extLst>
          </p:cNvPr>
          <p:cNvCxnSpPr/>
          <p:nvPr/>
        </p:nvCxnSpPr>
        <p:spPr>
          <a:xfrm>
            <a:off x="5559895" y="2423084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79D8ED-036B-49B6-AD05-0BC9E9B17984}"/>
              </a:ext>
            </a:extLst>
          </p:cNvPr>
          <p:cNvCxnSpPr/>
          <p:nvPr/>
        </p:nvCxnSpPr>
        <p:spPr>
          <a:xfrm>
            <a:off x="6190086" y="2431322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F3C90F-BA49-49E1-A4F2-3B7D74F7E32C}"/>
              </a:ext>
            </a:extLst>
          </p:cNvPr>
          <p:cNvCxnSpPr/>
          <p:nvPr/>
        </p:nvCxnSpPr>
        <p:spPr>
          <a:xfrm>
            <a:off x="5559895" y="242308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D2D0F6-8F8D-4171-9969-07263BBB8300}"/>
              </a:ext>
            </a:extLst>
          </p:cNvPr>
          <p:cNvCxnSpPr/>
          <p:nvPr/>
        </p:nvCxnSpPr>
        <p:spPr>
          <a:xfrm>
            <a:off x="5554815" y="357857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6DB8BE-B891-4CE2-88C9-6380721632C1}"/>
              </a:ext>
            </a:extLst>
          </p:cNvPr>
          <p:cNvCxnSpPr/>
          <p:nvPr/>
        </p:nvCxnSpPr>
        <p:spPr>
          <a:xfrm>
            <a:off x="5992378" y="241896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C7D3AE-67AC-4AA6-9EA6-BAFAC8C865A3}"/>
              </a:ext>
            </a:extLst>
          </p:cNvPr>
          <p:cNvCxnSpPr/>
          <p:nvPr/>
        </p:nvCxnSpPr>
        <p:spPr>
          <a:xfrm>
            <a:off x="5992378" y="358462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A9A68D-53C6-42B0-BE94-5773C1CC65AC}"/>
              </a:ext>
            </a:extLst>
          </p:cNvPr>
          <p:cNvSpPr txBox="1"/>
          <p:nvPr/>
        </p:nvSpPr>
        <p:spPr>
          <a:xfrm>
            <a:off x="5722726" y="25388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C9AE9B-D1B8-49A4-869D-69F551A27B1F}"/>
              </a:ext>
            </a:extLst>
          </p:cNvPr>
          <p:cNvSpPr txBox="1"/>
          <p:nvPr/>
        </p:nvSpPr>
        <p:spPr>
          <a:xfrm>
            <a:off x="572272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4BFFEC-BEE8-4E97-B452-5A0EB0D6DA92}"/>
              </a:ext>
            </a:extLst>
          </p:cNvPr>
          <p:cNvCxnSpPr/>
          <p:nvPr/>
        </p:nvCxnSpPr>
        <p:spPr>
          <a:xfrm>
            <a:off x="7049360" y="2423084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DACBAD-BDB3-4975-BB17-250BAB61F979}"/>
              </a:ext>
            </a:extLst>
          </p:cNvPr>
          <p:cNvCxnSpPr/>
          <p:nvPr/>
        </p:nvCxnSpPr>
        <p:spPr>
          <a:xfrm>
            <a:off x="7687792" y="2431322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B330F7-5563-41FD-BEC4-5FD57B646BA3}"/>
              </a:ext>
            </a:extLst>
          </p:cNvPr>
          <p:cNvCxnSpPr/>
          <p:nvPr/>
        </p:nvCxnSpPr>
        <p:spPr>
          <a:xfrm>
            <a:off x="7049360" y="242308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B3BB25-6D27-4598-9BE0-A1597CBB1745}"/>
              </a:ext>
            </a:extLst>
          </p:cNvPr>
          <p:cNvCxnSpPr/>
          <p:nvPr/>
        </p:nvCxnSpPr>
        <p:spPr>
          <a:xfrm>
            <a:off x="7044280" y="357857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D61219-D035-4E51-AB49-6177ECBD8561}"/>
              </a:ext>
            </a:extLst>
          </p:cNvPr>
          <p:cNvCxnSpPr/>
          <p:nvPr/>
        </p:nvCxnSpPr>
        <p:spPr>
          <a:xfrm>
            <a:off x="7490084" y="241896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66FAA6-E270-438C-BC1F-09BCD57BC0AD}"/>
              </a:ext>
            </a:extLst>
          </p:cNvPr>
          <p:cNvCxnSpPr/>
          <p:nvPr/>
        </p:nvCxnSpPr>
        <p:spPr>
          <a:xfrm>
            <a:off x="7490084" y="358462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A766F1-7AE6-494C-ADF0-A470A8DF5DDE}"/>
              </a:ext>
            </a:extLst>
          </p:cNvPr>
          <p:cNvSpPr txBox="1"/>
          <p:nvPr/>
        </p:nvSpPr>
        <p:spPr>
          <a:xfrm>
            <a:off x="7212191" y="25388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2A6B64-69ED-4CAD-93CF-78D64B238FA1}"/>
              </a:ext>
            </a:extLst>
          </p:cNvPr>
          <p:cNvSpPr txBox="1"/>
          <p:nvPr/>
        </p:nvSpPr>
        <p:spPr>
          <a:xfrm>
            <a:off x="7162763" y="3059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D4A2D1-2464-4EC7-A04C-6B24A91B1F3A}"/>
              </a:ext>
            </a:extLst>
          </p:cNvPr>
          <p:cNvSpPr txBox="1"/>
          <p:nvPr/>
        </p:nvSpPr>
        <p:spPr>
          <a:xfrm>
            <a:off x="5089819" y="2908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88071B-03C6-445F-BBB7-F9D145110E46}"/>
              </a:ext>
            </a:extLst>
          </p:cNvPr>
          <p:cNvSpPr txBox="1"/>
          <p:nvPr/>
        </p:nvSpPr>
        <p:spPr>
          <a:xfrm>
            <a:off x="6453699" y="2797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789DD2F-793F-41C1-A4C1-610825F5B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49" y="4273926"/>
            <a:ext cx="3378372" cy="18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78585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Adaptive Gradient (AdaGrad)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667753-69B7-4917-BC09-EAE616C461DE}"/>
              </a:ext>
            </a:extLst>
          </p:cNvPr>
          <p:cNvCxnSpPr>
            <a:cxnSpLocks/>
          </p:cNvCxnSpPr>
          <p:nvPr/>
        </p:nvCxnSpPr>
        <p:spPr>
          <a:xfrm flipV="1">
            <a:off x="2106297" y="2329967"/>
            <a:ext cx="0" cy="25016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4ADBD-3570-4002-8DF5-9299F0CA5BE4}"/>
              </a:ext>
            </a:extLst>
          </p:cNvPr>
          <p:cNvCxnSpPr>
            <a:cxnSpLocks/>
          </p:cNvCxnSpPr>
          <p:nvPr/>
        </p:nvCxnSpPr>
        <p:spPr>
          <a:xfrm>
            <a:off x="1848719" y="4561138"/>
            <a:ext cx="314803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EC13CD-D95B-4572-AB88-607C67504D3B}"/>
              </a:ext>
            </a:extLst>
          </p:cNvPr>
          <p:cNvSpPr txBox="1"/>
          <p:nvPr/>
        </p:nvSpPr>
        <p:spPr>
          <a:xfrm>
            <a:off x="5021059" y="435680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AF47D-A077-4833-8301-7977716768DF}"/>
              </a:ext>
            </a:extLst>
          </p:cNvPr>
          <p:cNvSpPr txBox="1"/>
          <p:nvPr/>
        </p:nvSpPr>
        <p:spPr>
          <a:xfrm>
            <a:off x="1837633" y="1960887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6BF9E56C-3C71-42FE-9F41-E099736AE435}"/>
              </a:ext>
            </a:extLst>
          </p:cNvPr>
          <p:cNvSpPr/>
          <p:nvPr/>
        </p:nvSpPr>
        <p:spPr>
          <a:xfrm>
            <a:off x="2382976" y="2913238"/>
            <a:ext cx="2210658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B7107-094E-4BAA-A4AB-D0DA41672557}"/>
              </a:ext>
            </a:extLst>
          </p:cNvPr>
          <p:cNvSpPr txBox="1"/>
          <p:nvPr/>
        </p:nvSpPr>
        <p:spPr>
          <a:xfrm>
            <a:off x="1583754" y="5284456"/>
            <a:ext cx="39072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 </a:t>
            </a:r>
            <a:r>
              <a:rPr lang="el-G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learning rate means smaller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steps in every iteration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(slow algorithm)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3CFE79-2A41-4A62-98D7-5D981C775175}"/>
              </a:ext>
            </a:extLst>
          </p:cNvPr>
          <p:cNvCxnSpPr>
            <a:cxnSpLocks/>
          </p:cNvCxnSpPr>
          <p:nvPr/>
        </p:nvCxnSpPr>
        <p:spPr>
          <a:xfrm flipH="1">
            <a:off x="3425511" y="2944916"/>
            <a:ext cx="78598" cy="1149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F65784-38FA-4EF3-B88D-CB8560A946A1}"/>
              </a:ext>
            </a:extLst>
          </p:cNvPr>
          <p:cNvCxnSpPr>
            <a:cxnSpLocks/>
          </p:cNvCxnSpPr>
          <p:nvPr/>
        </p:nvCxnSpPr>
        <p:spPr>
          <a:xfrm flipH="1">
            <a:off x="3376875" y="3066880"/>
            <a:ext cx="38314" cy="952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EACF83-BFD5-4554-8DA6-8CF6D6C88EC8}"/>
              </a:ext>
            </a:extLst>
          </p:cNvPr>
          <p:cNvCxnSpPr>
            <a:cxnSpLocks/>
          </p:cNvCxnSpPr>
          <p:nvPr/>
        </p:nvCxnSpPr>
        <p:spPr>
          <a:xfrm flipH="1">
            <a:off x="3330586" y="3192128"/>
            <a:ext cx="38314" cy="952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4282AE-02A4-4C5C-97F1-45C1A211C86B}"/>
              </a:ext>
            </a:extLst>
          </p:cNvPr>
          <p:cNvCxnSpPr>
            <a:cxnSpLocks/>
          </p:cNvCxnSpPr>
          <p:nvPr/>
        </p:nvCxnSpPr>
        <p:spPr>
          <a:xfrm flipH="1">
            <a:off x="3286207" y="3325321"/>
            <a:ext cx="38314" cy="952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2663B7-FE83-48D4-84F7-271610B71D84}"/>
              </a:ext>
            </a:extLst>
          </p:cNvPr>
          <p:cNvCxnSpPr>
            <a:cxnSpLocks/>
          </p:cNvCxnSpPr>
          <p:nvPr/>
        </p:nvCxnSpPr>
        <p:spPr>
          <a:xfrm flipH="1">
            <a:off x="3250718" y="3442090"/>
            <a:ext cx="38314" cy="952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8625223-B52C-4EA5-B9DF-0587BBE82A44}"/>
              </a:ext>
            </a:extLst>
          </p:cNvPr>
          <p:cNvSpPr/>
          <p:nvPr/>
        </p:nvSpPr>
        <p:spPr>
          <a:xfrm>
            <a:off x="3458799" y="2905851"/>
            <a:ext cx="78598" cy="785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91648D-46E9-4714-92C0-5B254205B600}"/>
              </a:ext>
            </a:extLst>
          </p:cNvPr>
          <p:cNvSpPr/>
          <p:nvPr/>
        </p:nvSpPr>
        <p:spPr>
          <a:xfrm>
            <a:off x="3380201" y="3020811"/>
            <a:ext cx="78598" cy="785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D68110-6257-42B6-B290-E2EECD77CEC1}"/>
              </a:ext>
            </a:extLst>
          </p:cNvPr>
          <p:cNvSpPr/>
          <p:nvPr/>
        </p:nvSpPr>
        <p:spPr>
          <a:xfrm>
            <a:off x="3330742" y="3135379"/>
            <a:ext cx="78598" cy="785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8E0C4E-9AF4-4DF1-BCD0-D0316AEFEF56}"/>
              </a:ext>
            </a:extLst>
          </p:cNvPr>
          <p:cNvSpPr/>
          <p:nvPr/>
        </p:nvSpPr>
        <p:spPr>
          <a:xfrm>
            <a:off x="3290302" y="3265527"/>
            <a:ext cx="78598" cy="785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9AACB1-CDF8-4E84-8746-4969EE633A02}"/>
              </a:ext>
            </a:extLst>
          </p:cNvPr>
          <p:cNvSpPr/>
          <p:nvPr/>
        </p:nvSpPr>
        <p:spPr>
          <a:xfrm>
            <a:off x="3245923" y="3388654"/>
            <a:ext cx="78598" cy="785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CE112F-FDA3-4D26-B6FD-7E8E3DF3C8E7}"/>
              </a:ext>
            </a:extLst>
          </p:cNvPr>
          <p:cNvSpPr/>
          <p:nvPr/>
        </p:nvSpPr>
        <p:spPr>
          <a:xfrm>
            <a:off x="3206624" y="3511781"/>
            <a:ext cx="78598" cy="785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569E28-DB9D-4CF5-9017-34F1D491F316}"/>
              </a:ext>
            </a:extLst>
          </p:cNvPr>
          <p:cNvCxnSpPr>
            <a:cxnSpLocks/>
          </p:cNvCxnSpPr>
          <p:nvPr/>
        </p:nvCxnSpPr>
        <p:spPr>
          <a:xfrm flipV="1">
            <a:off x="7452823" y="2329967"/>
            <a:ext cx="0" cy="25016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D6993C-21F0-4FD7-BD5A-1A468BA5E224}"/>
              </a:ext>
            </a:extLst>
          </p:cNvPr>
          <p:cNvCxnSpPr>
            <a:cxnSpLocks/>
          </p:cNvCxnSpPr>
          <p:nvPr/>
        </p:nvCxnSpPr>
        <p:spPr>
          <a:xfrm>
            <a:off x="7195245" y="4561138"/>
            <a:ext cx="314803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B46C59-5705-4FBF-BA4D-3C83D5959652}"/>
              </a:ext>
            </a:extLst>
          </p:cNvPr>
          <p:cNvSpPr txBox="1"/>
          <p:nvPr/>
        </p:nvSpPr>
        <p:spPr>
          <a:xfrm>
            <a:off x="10367585" y="435680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3628B0-D7E7-47BC-881E-C3CF9FF49DE3}"/>
              </a:ext>
            </a:extLst>
          </p:cNvPr>
          <p:cNvSpPr txBox="1"/>
          <p:nvPr/>
        </p:nvSpPr>
        <p:spPr>
          <a:xfrm>
            <a:off x="7184159" y="1960887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</a:t>
            </a:r>
          </a:p>
        </p:txBody>
      </p:sp>
      <p:sp>
        <p:nvSpPr>
          <p:cNvPr id="31" name="Freeform 24">
            <a:extLst>
              <a:ext uri="{FF2B5EF4-FFF2-40B4-BE49-F238E27FC236}">
                <a16:creationId xmlns:a16="http://schemas.microsoft.com/office/drawing/2014/main" id="{564329FA-018A-48EF-B729-8E00B0F99D25}"/>
              </a:ext>
            </a:extLst>
          </p:cNvPr>
          <p:cNvSpPr/>
          <p:nvPr/>
        </p:nvSpPr>
        <p:spPr>
          <a:xfrm>
            <a:off x="7729502" y="2913238"/>
            <a:ext cx="2210658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FD824-336E-47D2-8B03-11FA69611A02}"/>
              </a:ext>
            </a:extLst>
          </p:cNvPr>
          <p:cNvSpPr txBox="1"/>
          <p:nvPr/>
        </p:nvSpPr>
        <p:spPr>
          <a:xfrm>
            <a:off x="7012035" y="5284456"/>
            <a:ext cx="37437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 </a:t>
            </a:r>
            <a:r>
              <a:rPr lang="el-G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learning rate means larger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steps in every iteration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(fast but inaccurate algorithm)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F36832-B2D2-4AC3-87D5-3AC34C26A85D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8141433" y="2944916"/>
            <a:ext cx="709202" cy="510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89614AF-E8DE-4BB8-9B62-32AD71C0CBAF}"/>
              </a:ext>
            </a:extLst>
          </p:cNvPr>
          <p:cNvSpPr/>
          <p:nvPr/>
        </p:nvSpPr>
        <p:spPr>
          <a:xfrm>
            <a:off x="8805325" y="2905851"/>
            <a:ext cx="78598" cy="785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D6755A1-CC14-4157-A2BB-BAF58E5F1B1F}"/>
              </a:ext>
            </a:extLst>
          </p:cNvPr>
          <p:cNvCxnSpPr>
            <a:cxnSpLocks/>
          </p:cNvCxnSpPr>
          <p:nvPr/>
        </p:nvCxnSpPr>
        <p:spPr>
          <a:xfrm flipH="1" flipV="1">
            <a:off x="8116255" y="3485197"/>
            <a:ext cx="456737" cy="1340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21B635E-54BF-4E34-A70C-75274BED1CBE}"/>
              </a:ext>
            </a:extLst>
          </p:cNvPr>
          <p:cNvSpPr/>
          <p:nvPr/>
        </p:nvSpPr>
        <p:spPr>
          <a:xfrm>
            <a:off x="8074345" y="3443993"/>
            <a:ext cx="78598" cy="785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94A790-3941-430D-838E-63F068810E24}"/>
              </a:ext>
            </a:extLst>
          </p:cNvPr>
          <p:cNvCxnSpPr>
            <a:cxnSpLocks/>
          </p:cNvCxnSpPr>
          <p:nvPr/>
        </p:nvCxnSpPr>
        <p:spPr>
          <a:xfrm flipH="1">
            <a:off x="8232330" y="3607774"/>
            <a:ext cx="343062" cy="104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7F8F5-2C01-4E9C-BB95-D42DB83852E5}"/>
              </a:ext>
            </a:extLst>
          </p:cNvPr>
          <p:cNvSpPr/>
          <p:nvPr/>
        </p:nvSpPr>
        <p:spPr>
          <a:xfrm>
            <a:off x="8531082" y="3578000"/>
            <a:ext cx="78598" cy="785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820BC2-7476-4DCE-8BC5-01852A34BABC}"/>
              </a:ext>
            </a:extLst>
          </p:cNvPr>
          <p:cNvCxnSpPr>
            <a:cxnSpLocks/>
            <a:stCxn id="54" idx="6"/>
            <a:endCxn id="49" idx="2"/>
          </p:cNvCxnSpPr>
          <p:nvPr/>
        </p:nvCxnSpPr>
        <p:spPr>
          <a:xfrm flipH="1" flipV="1">
            <a:off x="8215105" y="3695897"/>
            <a:ext cx="333254" cy="67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12BB629-CB40-48F6-AA29-2E856CA8AC72}"/>
              </a:ext>
            </a:extLst>
          </p:cNvPr>
          <p:cNvSpPr/>
          <p:nvPr/>
        </p:nvSpPr>
        <p:spPr>
          <a:xfrm>
            <a:off x="8469761" y="3723700"/>
            <a:ext cx="78598" cy="785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1190DC-E6A6-4D33-88B0-F34E7DB2F137}"/>
              </a:ext>
            </a:extLst>
          </p:cNvPr>
          <p:cNvSpPr/>
          <p:nvPr/>
        </p:nvSpPr>
        <p:spPr>
          <a:xfrm>
            <a:off x="8215105" y="3656598"/>
            <a:ext cx="78598" cy="785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25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 animBg="1"/>
      <p:bldP spid="3" grpId="0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9" grpId="0"/>
      <p:bldP spid="30" grpId="0"/>
      <p:bldP spid="31" grpId="0" animBg="1"/>
      <p:bldP spid="32" grpId="0"/>
      <p:bldP spid="38" grpId="0" animBg="1"/>
      <p:bldP spid="43" grpId="0" animBg="1"/>
      <p:bldP spid="39" grpId="0" animBg="1"/>
      <p:bldP spid="54" grpId="0" animBg="1"/>
      <p:bldP spid="49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Adaptive Gradient (AdaGrad)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667753-69B7-4917-BC09-EAE616C461DE}"/>
              </a:ext>
            </a:extLst>
          </p:cNvPr>
          <p:cNvCxnSpPr>
            <a:cxnSpLocks/>
          </p:cNvCxnSpPr>
          <p:nvPr/>
        </p:nvCxnSpPr>
        <p:spPr>
          <a:xfrm flipV="1">
            <a:off x="2106297" y="2329967"/>
            <a:ext cx="0" cy="250162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4ADBD-3570-4002-8DF5-9299F0CA5BE4}"/>
              </a:ext>
            </a:extLst>
          </p:cNvPr>
          <p:cNvCxnSpPr>
            <a:cxnSpLocks/>
          </p:cNvCxnSpPr>
          <p:nvPr/>
        </p:nvCxnSpPr>
        <p:spPr>
          <a:xfrm>
            <a:off x="1848719" y="4561138"/>
            <a:ext cx="3148036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EC13CD-D95B-4572-AB88-607C67504D3B}"/>
              </a:ext>
            </a:extLst>
          </p:cNvPr>
          <p:cNvSpPr txBox="1"/>
          <p:nvPr/>
        </p:nvSpPr>
        <p:spPr>
          <a:xfrm>
            <a:off x="5021059" y="435680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AF47D-A077-4833-8301-7977716768DF}"/>
              </a:ext>
            </a:extLst>
          </p:cNvPr>
          <p:cNvSpPr txBox="1"/>
          <p:nvPr/>
        </p:nvSpPr>
        <p:spPr>
          <a:xfrm>
            <a:off x="1837633" y="1960887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f(x)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6BF9E56C-3C71-42FE-9F41-E099736AE435}"/>
              </a:ext>
            </a:extLst>
          </p:cNvPr>
          <p:cNvSpPr/>
          <p:nvPr/>
        </p:nvSpPr>
        <p:spPr>
          <a:xfrm>
            <a:off x="2382976" y="2913238"/>
            <a:ext cx="2210658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B7107-094E-4BAA-A4AB-D0DA41672557}"/>
              </a:ext>
            </a:extLst>
          </p:cNvPr>
          <p:cNvSpPr txBox="1"/>
          <p:nvPr/>
        </p:nvSpPr>
        <p:spPr>
          <a:xfrm>
            <a:off x="1583754" y="5284456"/>
            <a:ext cx="39072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small </a:t>
            </a:r>
            <a:r>
              <a:rPr lang="el-GR" sz="2000" b="1" i="1" dirty="0">
                <a:solidFill>
                  <a:schemeClr val="bg1">
                    <a:lumMod val="95000"/>
                  </a:schemeClr>
                </a:solidFill>
              </a:rPr>
              <a:t>α</a:t>
            </a:r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 learning rate means smaller</a:t>
            </a: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steps in every iteration</a:t>
            </a: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(slow algorithm)</a:t>
            </a:r>
            <a:endParaRPr lang="en-GB" sz="2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3CFE79-2A41-4A62-98D7-5D981C775175}"/>
              </a:ext>
            </a:extLst>
          </p:cNvPr>
          <p:cNvCxnSpPr>
            <a:cxnSpLocks/>
          </p:cNvCxnSpPr>
          <p:nvPr/>
        </p:nvCxnSpPr>
        <p:spPr>
          <a:xfrm flipH="1">
            <a:off x="3425511" y="2944916"/>
            <a:ext cx="78598" cy="11496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F65784-38FA-4EF3-B88D-CB8560A946A1}"/>
              </a:ext>
            </a:extLst>
          </p:cNvPr>
          <p:cNvCxnSpPr>
            <a:cxnSpLocks/>
          </p:cNvCxnSpPr>
          <p:nvPr/>
        </p:nvCxnSpPr>
        <p:spPr>
          <a:xfrm flipH="1">
            <a:off x="3376875" y="3066880"/>
            <a:ext cx="38314" cy="9524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EACF83-BFD5-4554-8DA6-8CF6D6C88EC8}"/>
              </a:ext>
            </a:extLst>
          </p:cNvPr>
          <p:cNvCxnSpPr>
            <a:cxnSpLocks/>
          </p:cNvCxnSpPr>
          <p:nvPr/>
        </p:nvCxnSpPr>
        <p:spPr>
          <a:xfrm flipH="1">
            <a:off x="3330586" y="3192128"/>
            <a:ext cx="38314" cy="9524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4282AE-02A4-4C5C-97F1-45C1A211C86B}"/>
              </a:ext>
            </a:extLst>
          </p:cNvPr>
          <p:cNvCxnSpPr>
            <a:cxnSpLocks/>
          </p:cNvCxnSpPr>
          <p:nvPr/>
        </p:nvCxnSpPr>
        <p:spPr>
          <a:xfrm flipH="1">
            <a:off x="3286207" y="3325321"/>
            <a:ext cx="38314" cy="9524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2663B7-FE83-48D4-84F7-271610B71D84}"/>
              </a:ext>
            </a:extLst>
          </p:cNvPr>
          <p:cNvCxnSpPr>
            <a:cxnSpLocks/>
          </p:cNvCxnSpPr>
          <p:nvPr/>
        </p:nvCxnSpPr>
        <p:spPr>
          <a:xfrm flipH="1">
            <a:off x="3250718" y="3442090"/>
            <a:ext cx="38314" cy="9524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8625223-B52C-4EA5-B9DF-0587BBE82A44}"/>
              </a:ext>
            </a:extLst>
          </p:cNvPr>
          <p:cNvSpPr/>
          <p:nvPr/>
        </p:nvSpPr>
        <p:spPr>
          <a:xfrm>
            <a:off x="3458799" y="2905851"/>
            <a:ext cx="78598" cy="785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91648D-46E9-4714-92C0-5B254205B600}"/>
              </a:ext>
            </a:extLst>
          </p:cNvPr>
          <p:cNvSpPr/>
          <p:nvPr/>
        </p:nvSpPr>
        <p:spPr>
          <a:xfrm>
            <a:off x="3380201" y="3020811"/>
            <a:ext cx="78598" cy="785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D68110-6257-42B6-B290-E2EECD77CEC1}"/>
              </a:ext>
            </a:extLst>
          </p:cNvPr>
          <p:cNvSpPr/>
          <p:nvPr/>
        </p:nvSpPr>
        <p:spPr>
          <a:xfrm>
            <a:off x="3330742" y="3135379"/>
            <a:ext cx="78598" cy="785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8E0C4E-9AF4-4DF1-BCD0-D0316AEFEF56}"/>
              </a:ext>
            </a:extLst>
          </p:cNvPr>
          <p:cNvSpPr/>
          <p:nvPr/>
        </p:nvSpPr>
        <p:spPr>
          <a:xfrm>
            <a:off x="3290302" y="3265527"/>
            <a:ext cx="78598" cy="785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9AACB1-CDF8-4E84-8746-4969EE633A02}"/>
              </a:ext>
            </a:extLst>
          </p:cNvPr>
          <p:cNvSpPr/>
          <p:nvPr/>
        </p:nvSpPr>
        <p:spPr>
          <a:xfrm>
            <a:off x="3245923" y="3388654"/>
            <a:ext cx="78598" cy="785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CE112F-FDA3-4D26-B6FD-7E8E3DF3C8E7}"/>
              </a:ext>
            </a:extLst>
          </p:cNvPr>
          <p:cNvSpPr/>
          <p:nvPr/>
        </p:nvSpPr>
        <p:spPr>
          <a:xfrm>
            <a:off x="3206624" y="3511781"/>
            <a:ext cx="78598" cy="785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569E28-DB9D-4CF5-9017-34F1D491F316}"/>
              </a:ext>
            </a:extLst>
          </p:cNvPr>
          <p:cNvCxnSpPr>
            <a:cxnSpLocks/>
          </p:cNvCxnSpPr>
          <p:nvPr/>
        </p:nvCxnSpPr>
        <p:spPr>
          <a:xfrm flipV="1">
            <a:off x="7452823" y="2329967"/>
            <a:ext cx="0" cy="250162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D6993C-21F0-4FD7-BD5A-1A468BA5E224}"/>
              </a:ext>
            </a:extLst>
          </p:cNvPr>
          <p:cNvCxnSpPr>
            <a:cxnSpLocks/>
          </p:cNvCxnSpPr>
          <p:nvPr/>
        </p:nvCxnSpPr>
        <p:spPr>
          <a:xfrm>
            <a:off x="7195245" y="4561138"/>
            <a:ext cx="3148036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B46C59-5705-4FBF-BA4D-3C83D5959652}"/>
              </a:ext>
            </a:extLst>
          </p:cNvPr>
          <p:cNvSpPr txBox="1"/>
          <p:nvPr/>
        </p:nvSpPr>
        <p:spPr>
          <a:xfrm>
            <a:off x="10367585" y="435680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3628B0-D7E7-47BC-881E-C3CF9FF49DE3}"/>
              </a:ext>
            </a:extLst>
          </p:cNvPr>
          <p:cNvSpPr txBox="1"/>
          <p:nvPr/>
        </p:nvSpPr>
        <p:spPr>
          <a:xfrm>
            <a:off x="7184159" y="1960887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f(x)</a:t>
            </a:r>
          </a:p>
        </p:txBody>
      </p:sp>
      <p:sp>
        <p:nvSpPr>
          <p:cNvPr id="31" name="Freeform 24">
            <a:extLst>
              <a:ext uri="{FF2B5EF4-FFF2-40B4-BE49-F238E27FC236}">
                <a16:creationId xmlns:a16="http://schemas.microsoft.com/office/drawing/2014/main" id="{564329FA-018A-48EF-B729-8E00B0F99D25}"/>
              </a:ext>
            </a:extLst>
          </p:cNvPr>
          <p:cNvSpPr/>
          <p:nvPr/>
        </p:nvSpPr>
        <p:spPr>
          <a:xfrm>
            <a:off x="7729502" y="2913238"/>
            <a:ext cx="2210658" cy="1335085"/>
          </a:xfrm>
          <a:custGeom>
            <a:avLst/>
            <a:gdLst>
              <a:gd name="connsiteX0" fmla="*/ 0 w 2792627"/>
              <a:gd name="connsiteY0" fmla="*/ 1335085 h 1335085"/>
              <a:gd name="connsiteX1" fmla="*/ 469557 w 2792627"/>
              <a:gd name="connsiteY1" fmla="*/ 585441 h 1335085"/>
              <a:gd name="connsiteX2" fmla="*/ 897924 w 2792627"/>
              <a:gd name="connsiteY2" fmla="*/ 972620 h 1335085"/>
              <a:gd name="connsiteX3" fmla="*/ 1548713 w 2792627"/>
              <a:gd name="connsiteY3" fmla="*/ 555 h 1335085"/>
              <a:gd name="connsiteX4" fmla="*/ 2792627 w 2792627"/>
              <a:gd name="connsiteY4" fmla="*/ 1129139 h 13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627" h="1335085">
                <a:moveTo>
                  <a:pt x="0" y="1335085"/>
                </a:moveTo>
                <a:cubicBezTo>
                  <a:pt x="159951" y="990468"/>
                  <a:pt x="319903" y="645852"/>
                  <a:pt x="469557" y="585441"/>
                </a:cubicBezTo>
                <a:cubicBezTo>
                  <a:pt x="619211" y="525030"/>
                  <a:pt x="718065" y="1070101"/>
                  <a:pt x="897924" y="972620"/>
                </a:cubicBezTo>
                <a:cubicBezTo>
                  <a:pt x="1077783" y="875139"/>
                  <a:pt x="1232929" y="-25531"/>
                  <a:pt x="1548713" y="555"/>
                </a:cubicBezTo>
                <a:cubicBezTo>
                  <a:pt x="1864497" y="26641"/>
                  <a:pt x="2588054" y="942415"/>
                  <a:pt x="2792627" y="1129139"/>
                </a:cubicBezTo>
              </a:path>
            </a:pathLst>
          </a:cu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FD824-336E-47D2-8B03-11FA69611A02}"/>
              </a:ext>
            </a:extLst>
          </p:cNvPr>
          <p:cNvSpPr txBox="1"/>
          <p:nvPr/>
        </p:nvSpPr>
        <p:spPr>
          <a:xfrm>
            <a:off x="7012035" y="5284456"/>
            <a:ext cx="37437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large </a:t>
            </a:r>
            <a:r>
              <a:rPr lang="el-GR" sz="2000" b="1" i="1" dirty="0">
                <a:solidFill>
                  <a:schemeClr val="bg1">
                    <a:lumMod val="95000"/>
                  </a:schemeClr>
                </a:solidFill>
              </a:rPr>
              <a:t>α</a:t>
            </a:r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 learning rate means larger</a:t>
            </a: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steps in every iteration</a:t>
            </a: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(fast but inaccurate algorithm)</a:t>
            </a:r>
            <a:endParaRPr lang="en-GB" sz="2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F36832-B2D2-4AC3-87D5-3AC34C26A85D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8141433" y="2944916"/>
            <a:ext cx="709202" cy="510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89614AF-E8DE-4BB8-9B62-32AD71C0CBAF}"/>
              </a:ext>
            </a:extLst>
          </p:cNvPr>
          <p:cNvSpPr/>
          <p:nvPr/>
        </p:nvSpPr>
        <p:spPr>
          <a:xfrm>
            <a:off x="8805325" y="2905851"/>
            <a:ext cx="78598" cy="785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D6755A1-CC14-4157-A2BB-BAF58E5F1B1F}"/>
              </a:ext>
            </a:extLst>
          </p:cNvPr>
          <p:cNvCxnSpPr>
            <a:cxnSpLocks/>
          </p:cNvCxnSpPr>
          <p:nvPr/>
        </p:nvCxnSpPr>
        <p:spPr>
          <a:xfrm flipH="1" flipV="1">
            <a:off x="8116255" y="3485197"/>
            <a:ext cx="456737" cy="13400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21B635E-54BF-4E34-A70C-75274BED1CBE}"/>
              </a:ext>
            </a:extLst>
          </p:cNvPr>
          <p:cNvSpPr/>
          <p:nvPr/>
        </p:nvSpPr>
        <p:spPr>
          <a:xfrm>
            <a:off x="8074345" y="3443993"/>
            <a:ext cx="78598" cy="785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94A790-3941-430D-838E-63F068810E24}"/>
              </a:ext>
            </a:extLst>
          </p:cNvPr>
          <p:cNvCxnSpPr>
            <a:cxnSpLocks/>
          </p:cNvCxnSpPr>
          <p:nvPr/>
        </p:nvCxnSpPr>
        <p:spPr>
          <a:xfrm flipH="1">
            <a:off x="8232330" y="3607774"/>
            <a:ext cx="343062" cy="10448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7F8F5-2C01-4E9C-BB95-D42DB83852E5}"/>
              </a:ext>
            </a:extLst>
          </p:cNvPr>
          <p:cNvSpPr/>
          <p:nvPr/>
        </p:nvSpPr>
        <p:spPr>
          <a:xfrm>
            <a:off x="8531082" y="3578000"/>
            <a:ext cx="78598" cy="785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820BC2-7476-4DCE-8BC5-01852A34BABC}"/>
              </a:ext>
            </a:extLst>
          </p:cNvPr>
          <p:cNvCxnSpPr>
            <a:cxnSpLocks/>
            <a:stCxn id="54" idx="6"/>
            <a:endCxn id="49" idx="2"/>
          </p:cNvCxnSpPr>
          <p:nvPr/>
        </p:nvCxnSpPr>
        <p:spPr>
          <a:xfrm flipH="1" flipV="1">
            <a:off x="8215105" y="3695897"/>
            <a:ext cx="333254" cy="6710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12BB629-CB40-48F6-AA29-2E856CA8AC72}"/>
              </a:ext>
            </a:extLst>
          </p:cNvPr>
          <p:cNvSpPr/>
          <p:nvPr/>
        </p:nvSpPr>
        <p:spPr>
          <a:xfrm>
            <a:off x="8469761" y="3723700"/>
            <a:ext cx="78598" cy="785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1190DC-E6A6-4D33-88B0-F34E7DB2F137}"/>
              </a:ext>
            </a:extLst>
          </p:cNvPr>
          <p:cNvSpPr/>
          <p:nvPr/>
        </p:nvSpPr>
        <p:spPr>
          <a:xfrm>
            <a:off x="8215105" y="3656598"/>
            <a:ext cx="78598" cy="785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E37CA9B-DE8A-49E8-85B8-C7F3FA1D7D4B}"/>
              </a:ext>
            </a:extLst>
          </p:cNvPr>
          <p:cNvSpPr/>
          <p:nvPr/>
        </p:nvSpPr>
        <p:spPr>
          <a:xfrm>
            <a:off x="1270337" y="2361848"/>
            <a:ext cx="9651326" cy="30878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/>
              <a:t> </a:t>
            </a:r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problem with the </a:t>
            </a:r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 gradient descent </a:t>
            </a:r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 is that we make larger updates when the gradient is larger (and smaller updates when the gradient is smaller)</a:t>
            </a:r>
          </a:p>
          <a:p>
            <a:pPr algn="ctr"/>
            <a:endParaRPr lang="hu-HU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sz="28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SHOULD CHANGE THE LERNING RATE INDEPENDENTLY</a:t>
            </a:r>
          </a:p>
          <a:p>
            <a:pPr algn="ctr"/>
            <a:r>
              <a:rPr lang="hu-HU" sz="28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EVERY FEATURE (GRADIENT)</a:t>
            </a:r>
          </a:p>
        </p:txBody>
      </p:sp>
    </p:spTree>
    <p:extLst>
      <p:ext uri="{BB962C8B-B14F-4D97-AF65-F5344CB8AC3E}">
        <p14:creationId xmlns:p14="http://schemas.microsoft.com/office/powerpoint/2010/main" val="2132052212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Adaptive Gradient (AdaGrad)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0FE086-4BC2-4D39-B1D0-8C502ED3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AdaGrad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was first constructed back in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2011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by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John Duchi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 with gradient descent is that the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learning rate is the same for every feature (parameter)</a:t>
            </a:r>
            <a:endParaRPr lang="hu-HU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very fe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ature (parameter) has an independent learning rate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arameters with large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gradients have a correspondigly rapid decrease in their learning rate and vica-versa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not sensitive to the initial learning rate values – as we have seen with standard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gradient descent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38319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Adaptive Gradient (AdaGrad)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0FE086-4BC2-4D39-B1D0-8C502ED3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AdaGrad </a:t>
            </a:r>
            <a:r>
              <a:rPr lang="hu-HU" b="0" i="0" dirty="0">
                <a:solidFill>
                  <a:schemeClr val="bg1">
                    <a:lumMod val="95000"/>
                  </a:schemeClr>
                </a:solidFill>
                <a:effectLst/>
              </a:rPr>
              <a:t>was first constructed back in </a:t>
            </a:r>
            <a:r>
              <a:rPr lang="hu-HU" b="1" i="0" dirty="0">
                <a:solidFill>
                  <a:schemeClr val="bg1">
                    <a:lumMod val="95000"/>
                  </a:schemeClr>
                </a:solidFill>
                <a:effectLst/>
              </a:rPr>
              <a:t>2011</a:t>
            </a:r>
            <a:r>
              <a:rPr lang="hu-HU" b="0" i="0" dirty="0">
                <a:solidFill>
                  <a:schemeClr val="bg1">
                    <a:lumMod val="95000"/>
                  </a:schemeClr>
                </a:solidFill>
                <a:effectLst/>
              </a:rPr>
              <a:t> by </a:t>
            </a:r>
            <a:r>
              <a:rPr lang="hu-HU" b="1" i="0" dirty="0">
                <a:solidFill>
                  <a:schemeClr val="bg1">
                    <a:lumMod val="95000"/>
                  </a:schemeClr>
                </a:solidFill>
                <a:effectLst/>
              </a:rPr>
              <a:t>John Duchi</a:t>
            </a: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the problem with gradient descent is that the </a:t>
            </a:r>
            <a:r>
              <a:rPr lang="el-GR" b="1" dirty="0">
                <a:solidFill>
                  <a:schemeClr val="bg1">
                    <a:lumMod val="95000"/>
                  </a:schemeClr>
                </a:solidFill>
              </a:rPr>
              <a:t>α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 learning rate is the same for every feature (parameter)</a:t>
            </a:r>
            <a:endParaRPr lang="hu-HU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hu-HU" b="0" i="0" dirty="0">
                <a:solidFill>
                  <a:schemeClr val="bg1">
                    <a:lumMod val="95000"/>
                  </a:schemeClr>
                </a:solidFill>
                <a:effectLst/>
              </a:rPr>
              <a:t>very fe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ature (parameter) has an independent learning rate</a:t>
            </a: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p</a:t>
            </a:r>
            <a:r>
              <a:rPr lang="hu-HU" b="0" i="0" dirty="0">
                <a:solidFill>
                  <a:schemeClr val="bg1">
                    <a:lumMod val="95000"/>
                  </a:schemeClr>
                </a:solidFill>
                <a:effectLst/>
              </a:rPr>
              <a:t>arameters with large 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gradients have a correspondigly rapid decrease in their learning rate and vica-versa</a:t>
            </a:r>
            <a:endParaRPr lang="hu-HU" b="0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it is not sensitive to the initial learning rate values – as we have seen with standard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 gradient descent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9595E9-1538-4476-B75C-0EF7E196740F}"/>
              </a:ext>
            </a:extLst>
          </p:cNvPr>
          <p:cNvSpPr/>
          <p:nvPr/>
        </p:nvSpPr>
        <p:spPr>
          <a:xfrm>
            <a:off x="1270337" y="2361848"/>
            <a:ext cx="9651326" cy="30878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</a:t>
            </a:r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ADAGRAD</a:t>
            </a:r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WORKING EXTREMELY FINE WITH COST FUNCTIONS WHERE THE </a:t>
            </a:r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CURVATURE</a:t>
            </a:r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THE SEARCH SPACE IS DIFFERENT IN </a:t>
            </a:r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DIMENSIONS</a:t>
            </a:r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endParaRPr lang="hu-HU" sz="28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27157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Adaptive Gradient (AdaGrad)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806661-FD05-404D-82F9-D43E9A9B65C8}"/>
              </a:ext>
            </a:extLst>
          </p:cNvPr>
          <p:cNvSpPr/>
          <p:nvPr/>
        </p:nvSpPr>
        <p:spPr>
          <a:xfrm>
            <a:off x="2697523" y="2553638"/>
            <a:ext cx="6481823" cy="1780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37A49E-4CAA-418E-BA38-72C8366341BD}"/>
                  </a:ext>
                </a:extLst>
              </p:cNvPr>
              <p:cNvSpPr txBox="1"/>
              <p:nvPr/>
            </p:nvSpPr>
            <p:spPr>
              <a:xfrm>
                <a:off x="5293320" y="2744696"/>
                <a:ext cx="1132490" cy="130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800" b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/>
                      </m:nary>
                    </m:oMath>
                  </m:oMathPara>
                </a14:m>
                <a:endParaRPr lang="en-GB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37A49E-4CAA-418E-BA38-72C836634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320" y="2744696"/>
                <a:ext cx="1132490" cy="1303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4C5634B-E308-42DC-9CF1-6C7C9F8F527C}"/>
              </a:ext>
            </a:extLst>
          </p:cNvPr>
          <p:cNvSpPr txBox="1"/>
          <p:nvPr/>
        </p:nvSpPr>
        <p:spPr>
          <a:xfrm>
            <a:off x="5944846" y="3135027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gradient</a:t>
            </a:r>
            <a:r>
              <a:rPr lang="hu-HU" sz="28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FB6C2-82A4-4810-96DC-64A54BE2FC1E}"/>
              </a:ext>
            </a:extLst>
          </p:cNvPr>
          <p:cNvSpPr txBox="1"/>
          <p:nvPr/>
        </p:nvSpPr>
        <p:spPr>
          <a:xfrm>
            <a:off x="4578350" y="3172581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   = 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5EB40-1376-4C0A-B485-38FD262FC6E1}"/>
              </a:ext>
            </a:extLst>
          </p:cNvPr>
          <p:cNvSpPr txBox="1"/>
          <p:nvPr/>
        </p:nvSpPr>
        <p:spPr>
          <a:xfrm>
            <a:off x="7210078" y="337519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547EC0-B102-4E54-82A5-6561AD538A56}"/>
              </a:ext>
            </a:extLst>
          </p:cNvPr>
          <p:cNvSpPr txBox="1"/>
          <p:nvPr/>
        </p:nvSpPr>
        <p:spPr>
          <a:xfrm>
            <a:off x="3356820" y="4905964"/>
            <a:ext cx="5478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track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cost-function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 given feature in the past </a:t>
            </a:r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653623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Adaptive Gradient (AdaGrad)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806661-FD05-404D-82F9-D43E9A9B65C8}"/>
              </a:ext>
            </a:extLst>
          </p:cNvPr>
          <p:cNvSpPr/>
          <p:nvPr/>
        </p:nvSpPr>
        <p:spPr>
          <a:xfrm>
            <a:off x="2697523" y="2553638"/>
            <a:ext cx="6481823" cy="1780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FB6C2-82A4-4810-96DC-64A54BE2FC1E}"/>
              </a:ext>
            </a:extLst>
          </p:cNvPr>
          <p:cNvSpPr txBox="1"/>
          <p:nvPr/>
        </p:nvSpPr>
        <p:spPr>
          <a:xfrm>
            <a:off x="3885629" y="3142488"/>
            <a:ext cx="257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learning_rate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  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547EC0-B102-4E54-82A5-6561AD538A56}"/>
              </a:ext>
            </a:extLst>
          </p:cNvPr>
          <p:cNvSpPr txBox="1"/>
          <p:nvPr/>
        </p:nvSpPr>
        <p:spPr>
          <a:xfrm>
            <a:off x="2763630" y="4923257"/>
            <a:ext cx="6822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tune the customized learning rate associated with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single parameter (feature)</a:t>
            </a:r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252848-F720-492D-BE74-95B7516AE531}"/>
                  </a:ext>
                </a:extLst>
              </p:cNvPr>
              <p:cNvSpPr txBox="1"/>
              <p:nvPr/>
            </p:nvSpPr>
            <p:spPr>
              <a:xfrm>
                <a:off x="6174660" y="2984967"/>
                <a:ext cx="1424814" cy="916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hu-HU" sz="2800" b="1" i="0" baseline="-250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sz="28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hu-HU" sz="2800" b="1" i="0" baseline="-2500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e>
                          </m:rad>
                          <m:r>
                            <a:rPr lang="hu-HU" sz="28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sz="2800" b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𝛆</m:t>
                          </m:r>
                        </m:den>
                      </m:f>
                    </m:oMath>
                  </m:oMathPara>
                </a14:m>
                <a:endParaRPr lang="en-GB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252848-F720-492D-BE74-95B7516A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660" y="2984967"/>
                <a:ext cx="1424814" cy="9169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103792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RMSProp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Algorithm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3334827508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RMSProp</a:t>
            </a:r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1D5447B-F4CB-419A-87AC-F6E1BB39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Mean Squared Propagation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(RMSProp)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modified version of the AdaGrad algorithm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was first proposed by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Geoffrey Hinton 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2012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that it considers all the past gradients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result in a very small learning rates – which means of course that the algorithm will be extremely slow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RMSProp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uses a decaying average of squared gradients – it is essentially a moving average of past gradients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ALGORITHM CAN FOCUS ON RECENT GRADIENTS THAT ARE MORE IMPORTANT 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039235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RMSProp</a:t>
            </a:r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0DAFC6-27C7-45B5-A5F3-7A287D5F97DD}"/>
              </a:ext>
            </a:extLst>
          </p:cNvPr>
          <p:cNvSpPr/>
          <p:nvPr/>
        </p:nvSpPr>
        <p:spPr>
          <a:xfrm>
            <a:off x="2855086" y="2319640"/>
            <a:ext cx="6481823" cy="14830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 = s(t-1) + g</a:t>
            </a:r>
            <a:r>
              <a:rPr lang="hu-HU" sz="36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60AE9-2218-4DC1-BE87-4FFBAF7F2E1D}"/>
              </a:ext>
            </a:extLst>
          </p:cNvPr>
          <p:cNvSpPr txBox="1"/>
          <p:nvPr/>
        </p:nvSpPr>
        <p:spPr>
          <a:xfrm>
            <a:off x="2337662" y="4588961"/>
            <a:ext cx="7516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 accumulates the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squared gradients – which means it keeps growing without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bound (due to the lack of normalization)</a:t>
            </a:r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946521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RMSProp</a:t>
            </a:r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0DAFC6-27C7-45B5-A5F3-7A287D5F97DD}"/>
              </a:ext>
            </a:extLst>
          </p:cNvPr>
          <p:cNvSpPr/>
          <p:nvPr/>
        </p:nvSpPr>
        <p:spPr>
          <a:xfrm>
            <a:off x="2855086" y="2319640"/>
            <a:ext cx="6481823" cy="14830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 = </a:t>
            </a:r>
            <a:r>
              <a:rPr lang="el-GR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s(t-1) + (1-</a:t>
            </a:r>
            <a:r>
              <a:rPr lang="el-GR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β</a:t>
            </a:r>
            <a:r>
              <a:rPr lang="hu-H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g</a:t>
            </a:r>
            <a:r>
              <a:rPr lang="hu-HU" sz="36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</a:t>
            </a:r>
            <a:endParaRPr lang="en-GB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60AE9-2218-4DC1-BE87-4FFBAF7F2E1D}"/>
              </a:ext>
            </a:extLst>
          </p:cNvPr>
          <p:cNvSpPr txBox="1"/>
          <p:nvPr/>
        </p:nvSpPr>
        <p:spPr>
          <a:xfrm>
            <a:off x="2905777" y="4588961"/>
            <a:ext cx="6380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RMSProp we can use a </a:t>
            </a:r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decay parameter to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prefer recent gradients (similar to momentum)</a:t>
            </a:r>
          </a:p>
        </p:txBody>
      </p:sp>
    </p:spTree>
    <p:extLst>
      <p:ext uri="{BB962C8B-B14F-4D97-AF65-F5344CB8AC3E}">
        <p14:creationId xmlns:p14="http://schemas.microsoft.com/office/powerpoint/2010/main" val="3332237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Matrix Operations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1229371724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ADAM Optimizer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2434924968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ADAM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1D5447B-F4CB-419A-87AC-F6E1BB39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Movement Estimation (ADAM)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state-of-the-art optimization algorithm in machine learning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was first proposed by </a:t>
            </a:r>
            <a:r>
              <a:rPr lang="nl-N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Diederik P. Kingma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nl-NL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nl-N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Jimmy Ba</a:t>
            </a:r>
            <a:r>
              <a:rPr lang="hu-HU" b="0" i="0" u="none" strike="noStrike" dirty="0">
                <a:effectLst/>
                <a:latin typeface="Lucida Grande"/>
              </a:rPr>
              <a:t> 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2014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ALGORITHM EFFECTIVELY COMBINES MOMENTUM AND THE RMSPROP APPROACHES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computes the first moment (mean) and second moment (uncentered variance) of the gradient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71900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271A07-C946-4601-8F2E-45CEBE663A3A}"/>
              </a:ext>
            </a:extLst>
          </p:cNvPr>
          <p:cNvSpPr/>
          <p:nvPr/>
        </p:nvSpPr>
        <p:spPr>
          <a:xfrm>
            <a:off x="5063613" y="1376438"/>
            <a:ext cx="2251587" cy="3294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ADAM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9">
                <a:extLst>
                  <a:ext uri="{FF2B5EF4-FFF2-40B4-BE49-F238E27FC236}">
                    <a16:creationId xmlns:a16="http://schemas.microsoft.com/office/drawing/2014/main" id="{B4BA2387-6AAA-47DF-966B-F469F6C8AC9C}"/>
                  </a:ext>
                </a:extLst>
              </p:cNvPr>
              <p:cNvSpPr txBox="1"/>
              <p:nvPr/>
            </p:nvSpPr>
            <p:spPr>
              <a:xfrm>
                <a:off x="5748153" y="2037306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9">
                <a:extLst>
                  <a:ext uri="{FF2B5EF4-FFF2-40B4-BE49-F238E27FC236}">
                    <a16:creationId xmlns:a16="http://schemas.microsoft.com/office/drawing/2014/main" id="{B4BA2387-6AAA-47DF-966B-F469F6C8A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153" y="2037306"/>
                <a:ext cx="873637" cy="703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9">
                <a:extLst>
                  <a:ext uri="{FF2B5EF4-FFF2-40B4-BE49-F238E27FC236}">
                    <a16:creationId xmlns:a16="http://schemas.microsoft.com/office/drawing/2014/main" id="{E5951EB5-1F7B-447A-91B6-3A7BE92E9842}"/>
                  </a:ext>
                </a:extLst>
              </p:cNvPr>
              <p:cNvSpPr txBox="1"/>
              <p:nvPr/>
            </p:nvSpPr>
            <p:spPr>
              <a:xfrm>
                <a:off x="5777958" y="3390243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9">
                <a:extLst>
                  <a:ext uri="{FF2B5EF4-FFF2-40B4-BE49-F238E27FC236}">
                    <a16:creationId xmlns:a16="http://schemas.microsoft.com/office/drawing/2014/main" id="{E5951EB5-1F7B-447A-91B6-3A7BE92E9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958" y="3390243"/>
                <a:ext cx="873637" cy="703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D7329C0-A1CC-426C-AF61-7F785BACEFB7}"/>
              </a:ext>
            </a:extLst>
          </p:cNvPr>
          <p:cNvSpPr txBox="1"/>
          <p:nvPr/>
        </p:nvSpPr>
        <p:spPr>
          <a:xfrm>
            <a:off x="6253431" y="2561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BB668-7170-4118-BD3B-A4CCF8C9F4E0}"/>
              </a:ext>
            </a:extLst>
          </p:cNvPr>
          <p:cNvSpPr txBox="1"/>
          <p:nvPr/>
        </p:nvSpPr>
        <p:spPr>
          <a:xfrm>
            <a:off x="6320104" y="3863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BD67D0-9136-43F7-A846-5E087BE20D1B}"/>
              </a:ext>
            </a:extLst>
          </p:cNvPr>
          <p:cNvSpPr txBox="1"/>
          <p:nvPr/>
        </p:nvSpPr>
        <p:spPr>
          <a:xfrm>
            <a:off x="2682890" y="5281969"/>
            <a:ext cx="7274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ADAM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gradient based optimization algorithm as well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need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g(t)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gradients (partial derivatives)</a:t>
            </a:r>
          </a:p>
        </p:txBody>
      </p:sp>
    </p:spTree>
    <p:extLst>
      <p:ext uri="{BB962C8B-B14F-4D97-AF65-F5344CB8AC3E}">
        <p14:creationId xmlns:p14="http://schemas.microsoft.com/office/powerpoint/2010/main" val="268145454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271A07-C946-4601-8F2E-45CEBE663A3A}"/>
              </a:ext>
            </a:extLst>
          </p:cNvPr>
          <p:cNvSpPr/>
          <p:nvPr/>
        </p:nvSpPr>
        <p:spPr>
          <a:xfrm>
            <a:off x="3873909" y="2444521"/>
            <a:ext cx="4444181" cy="17919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m(t) = </a:t>
            </a:r>
            <a:r>
              <a:rPr lang="el-G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m(t-1) + (1-</a:t>
            </a:r>
            <a:r>
              <a:rPr lang="el-G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β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g(t)</a:t>
            </a:r>
          </a:p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v(t) = </a:t>
            </a:r>
            <a:r>
              <a:rPr lang="el-G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v(t-1) + (1-</a:t>
            </a:r>
            <a:r>
              <a:rPr lang="el-G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β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g</a:t>
            </a:r>
            <a:r>
              <a:rPr lang="hu-HU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ADAM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BD67D0-9136-43F7-A846-5E087BE20D1B}"/>
              </a:ext>
            </a:extLst>
          </p:cNvPr>
          <p:cNvSpPr txBox="1"/>
          <p:nvPr/>
        </p:nvSpPr>
        <p:spPr>
          <a:xfrm>
            <a:off x="2165692" y="4990330"/>
            <a:ext cx="7860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define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variables (arrays containing as many items as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number of features) – this is the first and second moment </a:t>
            </a:r>
          </a:p>
        </p:txBody>
      </p:sp>
    </p:spTree>
    <p:extLst>
      <p:ext uri="{BB962C8B-B14F-4D97-AF65-F5344CB8AC3E}">
        <p14:creationId xmlns:p14="http://schemas.microsoft.com/office/powerpoint/2010/main" val="2055502919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271A07-C946-4601-8F2E-45CEBE663A3A}"/>
              </a:ext>
            </a:extLst>
          </p:cNvPr>
          <p:cNvSpPr/>
          <p:nvPr/>
        </p:nvSpPr>
        <p:spPr>
          <a:xfrm>
            <a:off x="3873909" y="2444521"/>
            <a:ext cx="4444181" cy="17919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m’(t) = m(t) / (1-</a:t>
            </a:r>
            <a:r>
              <a:rPr lang="el-G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v’(t) = v(t) / (1-</a:t>
            </a:r>
            <a:r>
              <a:rPr lang="el-G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ADAM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BD67D0-9136-43F7-A846-5E087BE20D1B}"/>
              </a:ext>
            </a:extLst>
          </p:cNvPr>
          <p:cNvSpPr txBox="1"/>
          <p:nvPr/>
        </p:nvSpPr>
        <p:spPr>
          <a:xfrm>
            <a:off x="3408156" y="4990330"/>
            <a:ext cx="5375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are the corrected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955654599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ADAM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BD67D0-9136-43F7-A846-5E087BE20D1B}"/>
              </a:ext>
            </a:extLst>
          </p:cNvPr>
          <p:cNvSpPr txBox="1"/>
          <p:nvPr/>
        </p:nvSpPr>
        <p:spPr>
          <a:xfrm>
            <a:off x="2864762" y="4952754"/>
            <a:ext cx="6462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 formula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updating the variables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of course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v(0)=0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m(0)=0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4185AC-12EE-4169-A49C-774762960221}"/>
              </a:ext>
            </a:extLst>
          </p:cNvPr>
          <p:cNvSpPr/>
          <p:nvPr/>
        </p:nvSpPr>
        <p:spPr>
          <a:xfrm>
            <a:off x="2697523" y="2553638"/>
            <a:ext cx="6481823" cy="1780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6C75D-9829-421D-B541-9EE7C91624DA}"/>
              </a:ext>
            </a:extLst>
          </p:cNvPr>
          <p:cNvSpPr txBox="1"/>
          <p:nvPr/>
        </p:nvSpPr>
        <p:spPr>
          <a:xfrm>
            <a:off x="4210093" y="3171985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x(t) 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x(t-1) -  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85F6A9-CD28-4A34-9A18-73DE680BD8DE}"/>
                  </a:ext>
                </a:extLst>
              </p:cNvPr>
              <p:cNvSpPr txBox="1"/>
              <p:nvPr/>
            </p:nvSpPr>
            <p:spPr>
              <a:xfrm>
                <a:off x="6125497" y="2994800"/>
                <a:ext cx="1694631" cy="9693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l-GR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400" b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hu-HU" sz="24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sz="2400" b="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den>
                      </m:f>
                    </m:oMath>
                  </m:oMathPara>
                </a14:m>
                <a:endParaRPr lang="en-GB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85F6A9-CD28-4A34-9A18-73DE680BD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497" y="2994800"/>
                <a:ext cx="1694631" cy="9693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876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Inner Product - Vector Vector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Multiplication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0645ED-C1EB-4CE4-AE0D-6204768B1950}"/>
              </a:ext>
            </a:extLst>
          </p:cNvPr>
          <p:cNvCxnSpPr/>
          <p:nvPr/>
        </p:nvCxnSpPr>
        <p:spPr>
          <a:xfrm>
            <a:off x="5666427" y="2423084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79D8ED-036B-49B6-AD05-0BC9E9B17984}"/>
              </a:ext>
            </a:extLst>
          </p:cNvPr>
          <p:cNvCxnSpPr/>
          <p:nvPr/>
        </p:nvCxnSpPr>
        <p:spPr>
          <a:xfrm>
            <a:off x="6296618" y="2431322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F3C90F-BA49-49E1-A4F2-3B7D74F7E32C}"/>
              </a:ext>
            </a:extLst>
          </p:cNvPr>
          <p:cNvCxnSpPr/>
          <p:nvPr/>
        </p:nvCxnSpPr>
        <p:spPr>
          <a:xfrm>
            <a:off x="5666427" y="242308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D2D0F6-8F8D-4171-9969-07263BBB8300}"/>
              </a:ext>
            </a:extLst>
          </p:cNvPr>
          <p:cNvCxnSpPr/>
          <p:nvPr/>
        </p:nvCxnSpPr>
        <p:spPr>
          <a:xfrm>
            <a:off x="5661347" y="357857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6DB8BE-B891-4CE2-88C9-6380721632C1}"/>
              </a:ext>
            </a:extLst>
          </p:cNvPr>
          <p:cNvCxnSpPr/>
          <p:nvPr/>
        </p:nvCxnSpPr>
        <p:spPr>
          <a:xfrm>
            <a:off x="6098910" y="241896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C7D3AE-67AC-4AA6-9EA6-BAFAC8C865A3}"/>
              </a:ext>
            </a:extLst>
          </p:cNvPr>
          <p:cNvCxnSpPr/>
          <p:nvPr/>
        </p:nvCxnSpPr>
        <p:spPr>
          <a:xfrm>
            <a:off x="6098910" y="358462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A9A68D-53C6-42B0-BE94-5773C1CC65AC}"/>
              </a:ext>
            </a:extLst>
          </p:cNvPr>
          <p:cNvSpPr txBox="1"/>
          <p:nvPr/>
        </p:nvSpPr>
        <p:spPr>
          <a:xfrm>
            <a:off x="5829258" y="2538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C9AE9B-D1B8-49A4-869D-69F551A27B1F}"/>
              </a:ext>
            </a:extLst>
          </p:cNvPr>
          <p:cNvSpPr txBox="1"/>
          <p:nvPr/>
        </p:nvSpPr>
        <p:spPr>
          <a:xfrm>
            <a:off x="5829258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A766F1-7AE6-494C-ADF0-A470A8DF5DDE}"/>
              </a:ext>
            </a:extLst>
          </p:cNvPr>
          <p:cNvSpPr txBox="1"/>
          <p:nvPr/>
        </p:nvSpPr>
        <p:spPr>
          <a:xfrm>
            <a:off x="6869191" y="2792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D4A2D1-2464-4EC7-A04C-6B24A91B1F3A}"/>
              </a:ext>
            </a:extLst>
          </p:cNvPr>
          <p:cNvSpPr txBox="1"/>
          <p:nvPr/>
        </p:nvSpPr>
        <p:spPr>
          <a:xfrm>
            <a:off x="5196351" y="2908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88071B-03C6-445F-BBB7-F9D145110E46}"/>
              </a:ext>
            </a:extLst>
          </p:cNvPr>
          <p:cNvSpPr txBox="1"/>
          <p:nvPr/>
        </p:nvSpPr>
        <p:spPr>
          <a:xfrm>
            <a:off x="6560231" y="2797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7CCAE1-6DED-48A4-804B-10A0B588B9A5}"/>
              </a:ext>
            </a:extLst>
          </p:cNvPr>
          <p:cNvCxnSpPr/>
          <p:nvPr/>
        </p:nvCxnSpPr>
        <p:spPr>
          <a:xfrm>
            <a:off x="4443032" y="2423084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3BB08E-F924-4F5B-BECD-34BE94A9A8BB}"/>
              </a:ext>
            </a:extLst>
          </p:cNvPr>
          <p:cNvCxnSpPr/>
          <p:nvPr/>
        </p:nvCxnSpPr>
        <p:spPr>
          <a:xfrm>
            <a:off x="5073223" y="2431322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CDDF71-7807-4035-95FC-11BDA8AA3C91}"/>
              </a:ext>
            </a:extLst>
          </p:cNvPr>
          <p:cNvCxnSpPr/>
          <p:nvPr/>
        </p:nvCxnSpPr>
        <p:spPr>
          <a:xfrm>
            <a:off x="4443032" y="242308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DD0AD2-648D-48FC-8786-C83F83663B94}"/>
              </a:ext>
            </a:extLst>
          </p:cNvPr>
          <p:cNvCxnSpPr/>
          <p:nvPr/>
        </p:nvCxnSpPr>
        <p:spPr>
          <a:xfrm>
            <a:off x="4437952" y="3578578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A90DA3-39E4-4643-A4DC-F7A51EDC8FD2}"/>
              </a:ext>
            </a:extLst>
          </p:cNvPr>
          <p:cNvCxnSpPr/>
          <p:nvPr/>
        </p:nvCxnSpPr>
        <p:spPr>
          <a:xfrm>
            <a:off x="4875515" y="241896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ACF48B5-2BC0-465A-9499-54212FFBBFDD}"/>
              </a:ext>
            </a:extLst>
          </p:cNvPr>
          <p:cNvCxnSpPr/>
          <p:nvPr/>
        </p:nvCxnSpPr>
        <p:spPr>
          <a:xfrm>
            <a:off x="4875515" y="358462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F9BC12-EBF6-4FF7-8E4D-0366C37C5756}"/>
              </a:ext>
            </a:extLst>
          </p:cNvPr>
          <p:cNvSpPr txBox="1"/>
          <p:nvPr/>
        </p:nvSpPr>
        <p:spPr>
          <a:xfrm>
            <a:off x="4605863" y="25388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3E60D2-052F-402C-80E5-E434D72D6540}"/>
              </a:ext>
            </a:extLst>
          </p:cNvPr>
          <p:cNvSpPr txBox="1"/>
          <p:nvPr/>
        </p:nvSpPr>
        <p:spPr>
          <a:xfrm>
            <a:off x="4605863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4843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1947259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5337B8-1972-4681-9443-65EAABC6C555}"/>
              </a:ext>
            </a:extLst>
          </p:cNvPr>
          <p:cNvSpPr/>
          <p:nvPr/>
        </p:nvSpPr>
        <p:spPr>
          <a:xfrm>
            <a:off x="5198984" y="2809108"/>
            <a:ext cx="2209800" cy="10744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FDDEA9-BEC0-4C5B-9DB0-5F7B18A97E08}"/>
              </a:ext>
            </a:extLst>
          </p:cNvPr>
          <p:cNvSpPr txBox="1"/>
          <p:nvPr/>
        </p:nvSpPr>
        <p:spPr>
          <a:xfrm>
            <a:off x="838200" y="1438804"/>
            <a:ext cx="8718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very common in </a:t>
            </a:r>
            <a:r>
              <a:rPr lang="hu-H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algebra </a:t>
            </a: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that we want to find the solution </a:t>
            </a:r>
          </a:p>
          <a:p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of </a:t>
            </a:r>
            <a:r>
              <a:rPr lang="hu-HU" sz="24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linear algebraic equations with </a:t>
            </a:r>
            <a:r>
              <a:rPr lang="hu-HU" sz="24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unknown variables</a:t>
            </a:r>
          </a:p>
          <a:p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			</a:t>
            </a:r>
            <a:endParaRPr lang="hu-HU" sz="2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F07AAC-31A2-4F3D-885A-B76C3EB07370}"/>
              </a:ext>
            </a:extLst>
          </p:cNvPr>
          <p:cNvCxnSpPr>
            <a:cxnSpLocks/>
          </p:cNvCxnSpPr>
          <p:nvPr/>
        </p:nvCxnSpPr>
        <p:spPr>
          <a:xfrm>
            <a:off x="5636722" y="3552967"/>
            <a:ext cx="28782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466510-89C6-4F31-B2EF-0CC00094930F}"/>
              </a:ext>
            </a:extLst>
          </p:cNvPr>
          <p:cNvSpPr txBox="1"/>
          <p:nvPr/>
        </p:nvSpPr>
        <p:spPr>
          <a:xfrm>
            <a:off x="1523913" y="4413412"/>
            <a:ext cx="9559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huge number of problems can be </a:t>
            </a:r>
            <a:r>
              <a:rPr lang="hu-HU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to this equation </a:t>
            </a:r>
          </a:p>
          <a:p>
            <a:pPr algn="ctr"/>
            <a:r>
              <a:rPr lang="hu-HU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(such as differential equations, interpolation or least squares method etc.)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F6720-679A-47C0-9624-11FE79949FD2}"/>
              </a:ext>
            </a:extLst>
          </p:cNvPr>
          <p:cNvSpPr txBox="1"/>
          <p:nvPr/>
        </p:nvSpPr>
        <p:spPr>
          <a:xfrm>
            <a:off x="5546182" y="2972283"/>
            <a:ext cx="147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u="sng" spc="6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hu-HU" sz="36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3600" b="1" u="sng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hu-HU" sz="36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= </a:t>
            </a:r>
            <a:r>
              <a:rPr lang="hu-HU" sz="3600" b="1" u="sng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b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50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5337B8-1972-4681-9443-65EAABC6C555}"/>
              </a:ext>
            </a:extLst>
          </p:cNvPr>
          <p:cNvSpPr/>
          <p:nvPr/>
        </p:nvSpPr>
        <p:spPr>
          <a:xfrm>
            <a:off x="5198984" y="2809108"/>
            <a:ext cx="2209800" cy="10744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FDDEA9-BEC0-4C5B-9DB0-5F7B18A97E08}"/>
              </a:ext>
            </a:extLst>
          </p:cNvPr>
          <p:cNvSpPr txBox="1"/>
          <p:nvPr/>
        </p:nvSpPr>
        <p:spPr>
          <a:xfrm>
            <a:off x="838200" y="1438804"/>
            <a:ext cx="8718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It is very common in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linear algebra 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that we want to find the solution </a:t>
            </a: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of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linear algebraic equations with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unknown variables</a:t>
            </a:r>
          </a:p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		</a:t>
            </a:r>
            <a:endParaRPr lang="hu-HU" sz="2400" b="1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66510-89C6-4F31-B2EF-0CC00094930F}"/>
              </a:ext>
            </a:extLst>
          </p:cNvPr>
          <p:cNvSpPr txBox="1"/>
          <p:nvPr/>
        </p:nvSpPr>
        <p:spPr>
          <a:xfrm>
            <a:off x="1523913" y="4413412"/>
            <a:ext cx="9559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bg1">
                    <a:lumMod val="95000"/>
                  </a:schemeClr>
                </a:solidFill>
              </a:rPr>
              <a:t>a huge number of problems can be </a:t>
            </a:r>
            <a:r>
              <a:rPr lang="hu-HU" sz="2400" b="1" i="1" dirty="0">
                <a:solidFill>
                  <a:schemeClr val="bg1">
                    <a:lumMod val="95000"/>
                  </a:schemeClr>
                </a:solidFill>
              </a:rPr>
              <a:t>reduced to this equation </a:t>
            </a:r>
          </a:p>
          <a:p>
            <a:pPr algn="ctr"/>
            <a:r>
              <a:rPr lang="hu-HU" sz="2400" i="1" dirty="0">
                <a:solidFill>
                  <a:schemeClr val="bg1">
                    <a:lumMod val="95000"/>
                  </a:schemeClr>
                </a:solidFill>
              </a:rPr>
              <a:t>(such as differential equations, interpolation or least squares method etc.)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F6720-679A-47C0-9624-11FE79949FD2}"/>
              </a:ext>
            </a:extLst>
          </p:cNvPr>
          <p:cNvSpPr txBox="1"/>
          <p:nvPr/>
        </p:nvSpPr>
        <p:spPr>
          <a:xfrm>
            <a:off x="5546182" y="2972283"/>
            <a:ext cx="147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u="sng" spc="60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hu-HU" sz="3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3600" b="1" u="sng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hu-HU" sz="3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= </a:t>
            </a:r>
            <a:r>
              <a:rPr lang="hu-HU" sz="3600" b="1" u="sng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b</a:t>
            </a:r>
            <a:endParaRPr lang="en-GB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F05181-8AAA-4EE9-A5ED-8B023A611C51}"/>
              </a:ext>
            </a:extLst>
          </p:cNvPr>
          <p:cNvSpPr/>
          <p:nvPr/>
        </p:nvSpPr>
        <p:spPr>
          <a:xfrm>
            <a:off x="1414780" y="2444588"/>
            <a:ext cx="9362440" cy="21234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„A system of </a:t>
            </a:r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equations </a:t>
            </a:r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 be placed into matrix form where every equation is a row and every variable is a column”</a:t>
            </a:r>
          </a:p>
        </p:txBody>
      </p:sp>
    </p:spTree>
    <p:extLst>
      <p:ext uri="{BB962C8B-B14F-4D97-AF65-F5344CB8AC3E}">
        <p14:creationId xmlns:p14="http://schemas.microsoft.com/office/powerpoint/2010/main" val="1531684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59DA7-54A6-49E9-9F00-EFC5A478D800}"/>
              </a:ext>
            </a:extLst>
          </p:cNvPr>
          <p:cNvSpPr txBox="1"/>
          <p:nvPr/>
        </p:nvSpPr>
        <p:spPr>
          <a:xfrm>
            <a:off x="5016217" y="2323204"/>
            <a:ext cx="21595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x + 5y – 2z = 2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2x + 3y +   z = 5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2x + 4y – 3z = 2 </a:t>
            </a:r>
          </a:p>
        </p:txBody>
      </p:sp>
    </p:spTree>
    <p:extLst>
      <p:ext uri="{BB962C8B-B14F-4D97-AF65-F5344CB8AC3E}">
        <p14:creationId xmlns:p14="http://schemas.microsoft.com/office/powerpoint/2010/main" val="4124942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C2D61-6506-4FB4-8EBB-B8A444429BDF}"/>
              </a:ext>
            </a:extLst>
          </p:cNvPr>
          <p:cNvCxnSpPr/>
          <p:nvPr/>
        </p:nvCxnSpPr>
        <p:spPr>
          <a:xfrm>
            <a:off x="4621704" y="233872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B3CD5-1918-4401-A496-85EA522C4D07}"/>
              </a:ext>
            </a:extLst>
          </p:cNvPr>
          <p:cNvCxnSpPr/>
          <p:nvPr/>
        </p:nvCxnSpPr>
        <p:spPr>
          <a:xfrm>
            <a:off x="6001546" y="2346960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5807B-7DE1-4F9B-A20E-F61E36D7AA1B}"/>
              </a:ext>
            </a:extLst>
          </p:cNvPr>
          <p:cNvCxnSpPr/>
          <p:nvPr/>
        </p:nvCxnSpPr>
        <p:spPr>
          <a:xfrm>
            <a:off x="4621704" y="233872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7D007-2465-4B3D-A166-A52D0E5C6F9F}"/>
              </a:ext>
            </a:extLst>
          </p:cNvPr>
          <p:cNvCxnSpPr/>
          <p:nvPr/>
        </p:nvCxnSpPr>
        <p:spPr>
          <a:xfrm>
            <a:off x="4628634" y="397805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0D2254-3ACB-411B-8336-3DA0CD4443EA}"/>
              </a:ext>
            </a:extLst>
          </p:cNvPr>
          <p:cNvCxnSpPr/>
          <p:nvPr/>
        </p:nvCxnSpPr>
        <p:spPr>
          <a:xfrm>
            <a:off x="5803838" y="233460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50FFA5-4742-4075-9885-586386ACE434}"/>
              </a:ext>
            </a:extLst>
          </p:cNvPr>
          <p:cNvCxnSpPr/>
          <p:nvPr/>
        </p:nvCxnSpPr>
        <p:spPr>
          <a:xfrm>
            <a:off x="5803838" y="397805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3CD6-B4EC-43B5-ACC5-2078753EFB8E}"/>
              </a:ext>
            </a:extLst>
          </p:cNvPr>
          <p:cNvSpPr txBox="1"/>
          <p:nvPr/>
        </p:nvSpPr>
        <p:spPr>
          <a:xfrm>
            <a:off x="4784535" y="2462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4BF31-BD1A-46CF-99E3-F0E882D751A8}"/>
              </a:ext>
            </a:extLst>
          </p:cNvPr>
          <p:cNvSpPr txBox="1"/>
          <p:nvPr/>
        </p:nvSpPr>
        <p:spPr>
          <a:xfrm>
            <a:off x="5195330" y="2454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06D31-6CFD-42FC-B434-6A14E2DBE278}"/>
              </a:ext>
            </a:extLst>
          </p:cNvPr>
          <p:cNvSpPr txBox="1"/>
          <p:nvPr/>
        </p:nvSpPr>
        <p:spPr>
          <a:xfrm>
            <a:off x="4792773" y="29917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5E9E8-4C3D-4F07-9839-C12E2310F906}"/>
              </a:ext>
            </a:extLst>
          </p:cNvPr>
          <p:cNvSpPr txBox="1"/>
          <p:nvPr/>
        </p:nvSpPr>
        <p:spPr>
          <a:xfrm>
            <a:off x="5195330" y="29753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01527-D0BB-4653-83D9-5E5FA56DD3A7}"/>
              </a:ext>
            </a:extLst>
          </p:cNvPr>
          <p:cNvSpPr txBox="1"/>
          <p:nvPr/>
        </p:nvSpPr>
        <p:spPr>
          <a:xfrm>
            <a:off x="4797989" y="3484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79425-0AC4-43E0-9294-F1762078F521}"/>
              </a:ext>
            </a:extLst>
          </p:cNvPr>
          <p:cNvSpPr txBox="1"/>
          <p:nvPr/>
        </p:nvSpPr>
        <p:spPr>
          <a:xfrm>
            <a:off x="5195330" y="3484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48C42-C818-4282-8618-55D13CBA4CBA}"/>
              </a:ext>
            </a:extLst>
          </p:cNvPr>
          <p:cNvSpPr txBox="1"/>
          <p:nvPr/>
        </p:nvSpPr>
        <p:spPr>
          <a:xfrm>
            <a:off x="5590200" y="24544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1B987-7333-4B67-94DC-B85616833C68}"/>
              </a:ext>
            </a:extLst>
          </p:cNvPr>
          <p:cNvSpPr txBox="1"/>
          <p:nvPr/>
        </p:nvSpPr>
        <p:spPr>
          <a:xfrm>
            <a:off x="5590200" y="297530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59A80-D934-4AE2-9D46-8992165F83DA}"/>
              </a:ext>
            </a:extLst>
          </p:cNvPr>
          <p:cNvSpPr txBox="1"/>
          <p:nvPr/>
        </p:nvSpPr>
        <p:spPr>
          <a:xfrm>
            <a:off x="5590200" y="34849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9F0FD1-E505-4F68-A9B1-3AEEC9334C6E}"/>
              </a:ext>
            </a:extLst>
          </p:cNvPr>
          <p:cNvCxnSpPr/>
          <p:nvPr/>
        </p:nvCxnSpPr>
        <p:spPr>
          <a:xfrm>
            <a:off x="6170154" y="2346960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EA17E-10DD-461D-B395-33D83FF9E5BA}"/>
              </a:ext>
            </a:extLst>
          </p:cNvPr>
          <p:cNvCxnSpPr/>
          <p:nvPr/>
        </p:nvCxnSpPr>
        <p:spPr>
          <a:xfrm>
            <a:off x="6717970" y="235519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C7931F-3B5C-4AAD-B03C-7CCA10191848}"/>
              </a:ext>
            </a:extLst>
          </p:cNvPr>
          <p:cNvCxnSpPr/>
          <p:nvPr/>
        </p:nvCxnSpPr>
        <p:spPr>
          <a:xfrm>
            <a:off x="6170154" y="234696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06C394-13D4-4BD3-B75E-CB6A9FFA11CA}"/>
              </a:ext>
            </a:extLst>
          </p:cNvPr>
          <p:cNvCxnSpPr/>
          <p:nvPr/>
        </p:nvCxnSpPr>
        <p:spPr>
          <a:xfrm>
            <a:off x="6177084" y="398629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05DF23-2F9C-4B5C-91AB-B7D7D3361243}"/>
              </a:ext>
            </a:extLst>
          </p:cNvPr>
          <p:cNvCxnSpPr/>
          <p:nvPr/>
        </p:nvCxnSpPr>
        <p:spPr>
          <a:xfrm>
            <a:off x="6520262" y="234284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BBA972-D3C7-4678-BF4F-04DE0CF602EE}"/>
              </a:ext>
            </a:extLst>
          </p:cNvPr>
          <p:cNvCxnSpPr/>
          <p:nvPr/>
        </p:nvCxnSpPr>
        <p:spPr>
          <a:xfrm>
            <a:off x="6520262" y="398629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723AA-A44F-4F98-AF37-8326305DA740}"/>
              </a:ext>
            </a:extLst>
          </p:cNvPr>
          <p:cNvSpPr txBox="1"/>
          <p:nvPr/>
        </p:nvSpPr>
        <p:spPr>
          <a:xfrm>
            <a:off x="6307172" y="246270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CD5BD-C775-4282-97DC-235529EA3534}"/>
              </a:ext>
            </a:extLst>
          </p:cNvPr>
          <p:cNvSpPr txBox="1"/>
          <p:nvPr/>
        </p:nvSpPr>
        <p:spPr>
          <a:xfrm>
            <a:off x="6307172" y="29835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7CB6DF-6F9C-432D-879F-86A859A09DFB}"/>
              </a:ext>
            </a:extLst>
          </p:cNvPr>
          <p:cNvSpPr txBox="1"/>
          <p:nvPr/>
        </p:nvSpPr>
        <p:spPr>
          <a:xfrm>
            <a:off x="6307172" y="34931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176A23-7D5F-41D2-8AE2-380BE32D751E}"/>
              </a:ext>
            </a:extLst>
          </p:cNvPr>
          <p:cNvCxnSpPr/>
          <p:nvPr/>
        </p:nvCxnSpPr>
        <p:spPr>
          <a:xfrm>
            <a:off x="7201688" y="2334604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103C7-26A0-4473-A559-AAE447CF87A6}"/>
              </a:ext>
            </a:extLst>
          </p:cNvPr>
          <p:cNvCxnSpPr/>
          <p:nvPr/>
        </p:nvCxnSpPr>
        <p:spPr>
          <a:xfrm>
            <a:off x="7749504" y="2342842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A7FBE5-60E2-4CD6-A107-96A216E3F51D}"/>
              </a:ext>
            </a:extLst>
          </p:cNvPr>
          <p:cNvCxnSpPr/>
          <p:nvPr/>
        </p:nvCxnSpPr>
        <p:spPr>
          <a:xfrm>
            <a:off x="7201688" y="233460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8B4836-6956-4872-94F3-0158DB693F86}"/>
              </a:ext>
            </a:extLst>
          </p:cNvPr>
          <p:cNvCxnSpPr/>
          <p:nvPr/>
        </p:nvCxnSpPr>
        <p:spPr>
          <a:xfrm>
            <a:off x="7208618" y="397393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C81BC1-4D35-4A85-95FB-032BC7096176}"/>
              </a:ext>
            </a:extLst>
          </p:cNvPr>
          <p:cNvCxnSpPr/>
          <p:nvPr/>
        </p:nvCxnSpPr>
        <p:spPr>
          <a:xfrm>
            <a:off x="7551796" y="233048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7EE68E-C8B5-48E6-AE72-FD0C7D750E19}"/>
              </a:ext>
            </a:extLst>
          </p:cNvPr>
          <p:cNvCxnSpPr/>
          <p:nvPr/>
        </p:nvCxnSpPr>
        <p:spPr>
          <a:xfrm>
            <a:off x="7551796" y="397393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12F1E9-6FF2-4E43-8265-6268ABF5FB26}"/>
              </a:ext>
            </a:extLst>
          </p:cNvPr>
          <p:cNvSpPr txBox="1"/>
          <p:nvPr/>
        </p:nvSpPr>
        <p:spPr>
          <a:xfrm>
            <a:off x="7338706" y="245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6A6757-13FF-4D4B-B1E0-EEBBC1DCB0D5}"/>
              </a:ext>
            </a:extLst>
          </p:cNvPr>
          <p:cNvSpPr txBox="1"/>
          <p:nvPr/>
        </p:nvSpPr>
        <p:spPr>
          <a:xfrm>
            <a:off x="7338706" y="2971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8D2F-7E23-4B5B-A419-86F1B8D06927}"/>
              </a:ext>
            </a:extLst>
          </p:cNvPr>
          <p:cNvSpPr txBox="1"/>
          <p:nvPr/>
        </p:nvSpPr>
        <p:spPr>
          <a:xfrm>
            <a:off x="7338706" y="3480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D2D320-9C45-4FE8-8183-5C260A6D5CCD}"/>
              </a:ext>
            </a:extLst>
          </p:cNvPr>
          <p:cNvSpPr txBox="1"/>
          <p:nvPr/>
        </p:nvSpPr>
        <p:spPr>
          <a:xfrm>
            <a:off x="6814283" y="29917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74455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001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Floating Point Numbers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85076" y="1504790"/>
            <a:ext cx="8727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usually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floats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are represented using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32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bits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each possible combination of bits represent a given real number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66CD0A-35A2-47A1-82D8-ADAD7CE2B1A6}"/>
              </a:ext>
            </a:extLst>
          </p:cNvPr>
          <p:cNvSpPr/>
          <p:nvPr/>
        </p:nvSpPr>
        <p:spPr>
          <a:xfrm>
            <a:off x="2273643" y="3415267"/>
            <a:ext cx="230660" cy="230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F944BA-797D-4FA1-9E4C-9D40499EA8C3}"/>
              </a:ext>
            </a:extLst>
          </p:cNvPr>
          <p:cNvSpPr/>
          <p:nvPr/>
        </p:nvSpPr>
        <p:spPr>
          <a:xfrm>
            <a:off x="2504303" y="3415267"/>
            <a:ext cx="230660" cy="230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4C1BAF-475C-47F9-8DA9-58BDD42AC884}"/>
              </a:ext>
            </a:extLst>
          </p:cNvPr>
          <p:cNvSpPr/>
          <p:nvPr/>
        </p:nvSpPr>
        <p:spPr>
          <a:xfrm>
            <a:off x="2734963" y="3415267"/>
            <a:ext cx="230660" cy="230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17984C-DB13-4EDB-894B-62B94BDF5FE3}"/>
              </a:ext>
            </a:extLst>
          </p:cNvPr>
          <p:cNvSpPr/>
          <p:nvPr/>
        </p:nvSpPr>
        <p:spPr>
          <a:xfrm>
            <a:off x="2965623" y="3415267"/>
            <a:ext cx="230660" cy="230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BB33E4-E111-461A-90AD-BEDF89A37613}"/>
              </a:ext>
            </a:extLst>
          </p:cNvPr>
          <p:cNvSpPr/>
          <p:nvPr/>
        </p:nvSpPr>
        <p:spPr>
          <a:xfrm>
            <a:off x="3196283" y="3415267"/>
            <a:ext cx="230660" cy="230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0C470D-5500-4F7E-816B-BC237ADB49AA}"/>
              </a:ext>
            </a:extLst>
          </p:cNvPr>
          <p:cNvSpPr/>
          <p:nvPr/>
        </p:nvSpPr>
        <p:spPr>
          <a:xfrm>
            <a:off x="3426943" y="3415267"/>
            <a:ext cx="230660" cy="230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AA5322-655A-4398-9B62-DBB2B0AEDADB}"/>
              </a:ext>
            </a:extLst>
          </p:cNvPr>
          <p:cNvSpPr/>
          <p:nvPr/>
        </p:nvSpPr>
        <p:spPr>
          <a:xfrm>
            <a:off x="3657603" y="3415267"/>
            <a:ext cx="230660" cy="230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CF22DA-2891-47B3-82C7-9CF7C67AD6AC}"/>
              </a:ext>
            </a:extLst>
          </p:cNvPr>
          <p:cNvSpPr/>
          <p:nvPr/>
        </p:nvSpPr>
        <p:spPr>
          <a:xfrm>
            <a:off x="3888263" y="3415267"/>
            <a:ext cx="230660" cy="230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CDF708-FA74-43DE-A746-93D88D221EC1}"/>
              </a:ext>
            </a:extLst>
          </p:cNvPr>
          <p:cNvSpPr/>
          <p:nvPr/>
        </p:nvSpPr>
        <p:spPr>
          <a:xfrm>
            <a:off x="4118923" y="3415267"/>
            <a:ext cx="230660" cy="230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BB270F-023E-441E-98EA-CDD6F09B4A6A}"/>
              </a:ext>
            </a:extLst>
          </p:cNvPr>
          <p:cNvSpPr/>
          <p:nvPr/>
        </p:nvSpPr>
        <p:spPr>
          <a:xfrm>
            <a:off x="434958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123ECE-28E2-4A94-8A7A-282381F89C6D}"/>
              </a:ext>
            </a:extLst>
          </p:cNvPr>
          <p:cNvSpPr/>
          <p:nvPr/>
        </p:nvSpPr>
        <p:spPr>
          <a:xfrm>
            <a:off x="458024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E41E8B-5C7D-44EF-8CCF-91A395A54481}"/>
              </a:ext>
            </a:extLst>
          </p:cNvPr>
          <p:cNvSpPr/>
          <p:nvPr/>
        </p:nvSpPr>
        <p:spPr>
          <a:xfrm>
            <a:off x="481090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044D72-4372-43F6-8B63-349894710AD4}"/>
              </a:ext>
            </a:extLst>
          </p:cNvPr>
          <p:cNvSpPr/>
          <p:nvPr/>
        </p:nvSpPr>
        <p:spPr>
          <a:xfrm>
            <a:off x="504156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5104D3-2129-4DFC-B5EB-8096FE6F659A}"/>
              </a:ext>
            </a:extLst>
          </p:cNvPr>
          <p:cNvSpPr/>
          <p:nvPr/>
        </p:nvSpPr>
        <p:spPr>
          <a:xfrm>
            <a:off x="527222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2E9653B-70F7-492D-9DDA-BCDE571C945E}"/>
              </a:ext>
            </a:extLst>
          </p:cNvPr>
          <p:cNvSpPr/>
          <p:nvPr/>
        </p:nvSpPr>
        <p:spPr>
          <a:xfrm>
            <a:off x="550288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96C729A-462F-4724-8C9F-4334A0B065FA}"/>
              </a:ext>
            </a:extLst>
          </p:cNvPr>
          <p:cNvSpPr/>
          <p:nvPr/>
        </p:nvSpPr>
        <p:spPr>
          <a:xfrm>
            <a:off x="573354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B8223C-167C-45E0-BAF7-22E9B22219C3}"/>
              </a:ext>
            </a:extLst>
          </p:cNvPr>
          <p:cNvSpPr/>
          <p:nvPr/>
        </p:nvSpPr>
        <p:spPr>
          <a:xfrm>
            <a:off x="596420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A18739-C7BE-4A16-8F99-9D122176983A}"/>
              </a:ext>
            </a:extLst>
          </p:cNvPr>
          <p:cNvSpPr/>
          <p:nvPr/>
        </p:nvSpPr>
        <p:spPr>
          <a:xfrm>
            <a:off x="619486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A33D5A-DBA4-466D-86F9-4085464928B1}"/>
              </a:ext>
            </a:extLst>
          </p:cNvPr>
          <p:cNvSpPr/>
          <p:nvPr/>
        </p:nvSpPr>
        <p:spPr>
          <a:xfrm>
            <a:off x="642552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95488A-B7D3-48D2-A22F-2053B24AE669}"/>
              </a:ext>
            </a:extLst>
          </p:cNvPr>
          <p:cNvSpPr/>
          <p:nvPr/>
        </p:nvSpPr>
        <p:spPr>
          <a:xfrm>
            <a:off x="665618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E58283-A9E8-4FE1-9642-60C70016E1C5}"/>
              </a:ext>
            </a:extLst>
          </p:cNvPr>
          <p:cNvSpPr/>
          <p:nvPr/>
        </p:nvSpPr>
        <p:spPr>
          <a:xfrm>
            <a:off x="688684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23213E3-4AA8-4477-A270-34955E9AC656}"/>
              </a:ext>
            </a:extLst>
          </p:cNvPr>
          <p:cNvSpPr/>
          <p:nvPr/>
        </p:nvSpPr>
        <p:spPr>
          <a:xfrm>
            <a:off x="711750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3B092D0-294E-4F22-98BD-7F87C6E24A88}"/>
              </a:ext>
            </a:extLst>
          </p:cNvPr>
          <p:cNvSpPr/>
          <p:nvPr/>
        </p:nvSpPr>
        <p:spPr>
          <a:xfrm>
            <a:off x="734816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A293BB-F215-4597-AC06-6A6994C2E954}"/>
              </a:ext>
            </a:extLst>
          </p:cNvPr>
          <p:cNvSpPr/>
          <p:nvPr/>
        </p:nvSpPr>
        <p:spPr>
          <a:xfrm>
            <a:off x="757882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1DC91A-6504-4C1D-BF15-3633536FD430}"/>
              </a:ext>
            </a:extLst>
          </p:cNvPr>
          <p:cNvSpPr/>
          <p:nvPr/>
        </p:nvSpPr>
        <p:spPr>
          <a:xfrm>
            <a:off x="780948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E3AA84E-4C6E-4F6C-9584-8F15ABA5EEC2}"/>
              </a:ext>
            </a:extLst>
          </p:cNvPr>
          <p:cNvSpPr/>
          <p:nvPr/>
        </p:nvSpPr>
        <p:spPr>
          <a:xfrm>
            <a:off x="804014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D98632-9F89-488D-8145-5A5AB7D3A1E0}"/>
              </a:ext>
            </a:extLst>
          </p:cNvPr>
          <p:cNvSpPr/>
          <p:nvPr/>
        </p:nvSpPr>
        <p:spPr>
          <a:xfrm>
            <a:off x="827080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D696BF7-4D97-472D-A687-34085E470F77}"/>
              </a:ext>
            </a:extLst>
          </p:cNvPr>
          <p:cNvSpPr/>
          <p:nvPr/>
        </p:nvSpPr>
        <p:spPr>
          <a:xfrm>
            <a:off x="850146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1B0A94-01D4-473C-A0E4-38C68FE0A443}"/>
              </a:ext>
            </a:extLst>
          </p:cNvPr>
          <p:cNvSpPr/>
          <p:nvPr/>
        </p:nvSpPr>
        <p:spPr>
          <a:xfrm>
            <a:off x="873212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75D8995-28EB-471C-AD1E-8AD335DA2D80}"/>
              </a:ext>
            </a:extLst>
          </p:cNvPr>
          <p:cNvSpPr/>
          <p:nvPr/>
        </p:nvSpPr>
        <p:spPr>
          <a:xfrm>
            <a:off x="896278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0A30B6-5749-4E36-82D4-9016E41AA0EF}"/>
              </a:ext>
            </a:extLst>
          </p:cNvPr>
          <p:cNvSpPr/>
          <p:nvPr/>
        </p:nvSpPr>
        <p:spPr>
          <a:xfrm>
            <a:off x="919344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39B4F98-92FA-4CBD-B705-C16B62ED14BF}"/>
              </a:ext>
            </a:extLst>
          </p:cNvPr>
          <p:cNvSpPr/>
          <p:nvPr/>
        </p:nvSpPr>
        <p:spPr>
          <a:xfrm>
            <a:off x="9424103" y="3415267"/>
            <a:ext cx="230660" cy="23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5E8DE6-135F-4B2D-9AE4-053AD707E8B2}"/>
              </a:ext>
            </a:extLst>
          </p:cNvPr>
          <p:cNvSpPr txBox="1"/>
          <p:nvPr/>
        </p:nvSpPr>
        <p:spPr>
          <a:xfrm>
            <a:off x="2724403" y="4229825"/>
            <a:ext cx="67431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bit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the so-called sign bit –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negative and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positive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 bits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the so-called exponent field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bits represent the exponent of the floating point number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 bits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the so-called mantissa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normalized to be in the range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[0.5,1]</a:t>
            </a:r>
          </a:p>
        </p:txBody>
      </p:sp>
    </p:spTree>
    <p:extLst>
      <p:ext uri="{BB962C8B-B14F-4D97-AF65-F5344CB8AC3E}">
        <p14:creationId xmlns:p14="http://schemas.microsoft.com/office/powerpoint/2010/main" val="2793671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C2D61-6506-4FB4-8EBB-B8A444429BDF}"/>
              </a:ext>
            </a:extLst>
          </p:cNvPr>
          <p:cNvCxnSpPr/>
          <p:nvPr/>
        </p:nvCxnSpPr>
        <p:spPr>
          <a:xfrm>
            <a:off x="5094144" y="233872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B3CD5-1918-4401-A496-85EA522C4D07}"/>
              </a:ext>
            </a:extLst>
          </p:cNvPr>
          <p:cNvCxnSpPr/>
          <p:nvPr/>
        </p:nvCxnSpPr>
        <p:spPr>
          <a:xfrm>
            <a:off x="6598274" y="2346960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5807B-7DE1-4F9B-A20E-F61E36D7AA1B}"/>
              </a:ext>
            </a:extLst>
          </p:cNvPr>
          <p:cNvCxnSpPr/>
          <p:nvPr/>
        </p:nvCxnSpPr>
        <p:spPr>
          <a:xfrm>
            <a:off x="5094144" y="233872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7D007-2465-4B3D-A166-A52D0E5C6F9F}"/>
              </a:ext>
            </a:extLst>
          </p:cNvPr>
          <p:cNvCxnSpPr/>
          <p:nvPr/>
        </p:nvCxnSpPr>
        <p:spPr>
          <a:xfrm>
            <a:off x="5101074" y="397805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3CD6-B4EC-43B5-ACC5-2078753EFB8E}"/>
              </a:ext>
            </a:extLst>
          </p:cNvPr>
          <p:cNvSpPr txBox="1"/>
          <p:nvPr/>
        </p:nvSpPr>
        <p:spPr>
          <a:xfrm>
            <a:off x="5256975" y="2462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4BF31-BD1A-46CF-99E3-F0E882D751A8}"/>
              </a:ext>
            </a:extLst>
          </p:cNvPr>
          <p:cNvSpPr txBox="1"/>
          <p:nvPr/>
        </p:nvSpPr>
        <p:spPr>
          <a:xfrm>
            <a:off x="5667770" y="2454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06D31-6CFD-42FC-B434-6A14E2DBE278}"/>
              </a:ext>
            </a:extLst>
          </p:cNvPr>
          <p:cNvSpPr txBox="1"/>
          <p:nvPr/>
        </p:nvSpPr>
        <p:spPr>
          <a:xfrm>
            <a:off x="5265213" y="29917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5E9E8-4C3D-4F07-9839-C12E2310F906}"/>
              </a:ext>
            </a:extLst>
          </p:cNvPr>
          <p:cNvSpPr txBox="1"/>
          <p:nvPr/>
        </p:nvSpPr>
        <p:spPr>
          <a:xfrm>
            <a:off x="5667770" y="29753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01527-D0BB-4653-83D9-5E5FA56DD3A7}"/>
              </a:ext>
            </a:extLst>
          </p:cNvPr>
          <p:cNvSpPr txBox="1"/>
          <p:nvPr/>
        </p:nvSpPr>
        <p:spPr>
          <a:xfrm>
            <a:off x="5270429" y="3484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79425-0AC4-43E0-9294-F1762078F521}"/>
              </a:ext>
            </a:extLst>
          </p:cNvPr>
          <p:cNvSpPr txBox="1"/>
          <p:nvPr/>
        </p:nvSpPr>
        <p:spPr>
          <a:xfrm>
            <a:off x="5667770" y="3484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48C42-C818-4282-8618-55D13CBA4CBA}"/>
              </a:ext>
            </a:extLst>
          </p:cNvPr>
          <p:cNvSpPr txBox="1"/>
          <p:nvPr/>
        </p:nvSpPr>
        <p:spPr>
          <a:xfrm>
            <a:off x="6062640" y="24544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1B987-7333-4B67-94DC-B85616833C68}"/>
              </a:ext>
            </a:extLst>
          </p:cNvPr>
          <p:cNvSpPr txBox="1"/>
          <p:nvPr/>
        </p:nvSpPr>
        <p:spPr>
          <a:xfrm>
            <a:off x="6062640" y="297530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59A80-D934-4AE2-9D46-8992165F83DA}"/>
              </a:ext>
            </a:extLst>
          </p:cNvPr>
          <p:cNvSpPr txBox="1"/>
          <p:nvPr/>
        </p:nvSpPr>
        <p:spPr>
          <a:xfrm>
            <a:off x="6062640" y="34849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EA17E-10DD-461D-B395-33D83FF9E5BA}"/>
              </a:ext>
            </a:extLst>
          </p:cNvPr>
          <p:cNvCxnSpPr/>
          <p:nvPr/>
        </p:nvCxnSpPr>
        <p:spPr>
          <a:xfrm>
            <a:off x="7190410" y="235519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05DF23-2F9C-4B5C-91AB-B7D7D3361243}"/>
              </a:ext>
            </a:extLst>
          </p:cNvPr>
          <p:cNvCxnSpPr/>
          <p:nvPr/>
        </p:nvCxnSpPr>
        <p:spPr>
          <a:xfrm>
            <a:off x="6992702" y="234284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BBA972-D3C7-4678-BF4F-04DE0CF602EE}"/>
              </a:ext>
            </a:extLst>
          </p:cNvPr>
          <p:cNvCxnSpPr/>
          <p:nvPr/>
        </p:nvCxnSpPr>
        <p:spPr>
          <a:xfrm>
            <a:off x="6992702" y="398629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723AA-A44F-4F98-AF37-8326305DA740}"/>
              </a:ext>
            </a:extLst>
          </p:cNvPr>
          <p:cNvSpPr txBox="1"/>
          <p:nvPr/>
        </p:nvSpPr>
        <p:spPr>
          <a:xfrm>
            <a:off x="6779612" y="2462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CD5BD-C775-4282-97DC-235529EA3534}"/>
              </a:ext>
            </a:extLst>
          </p:cNvPr>
          <p:cNvSpPr txBox="1"/>
          <p:nvPr/>
        </p:nvSpPr>
        <p:spPr>
          <a:xfrm>
            <a:off x="6779612" y="2983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7CB6DF-6F9C-432D-879F-86A859A09DFB}"/>
              </a:ext>
            </a:extLst>
          </p:cNvPr>
          <p:cNvSpPr txBox="1"/>
          <p:nvPr/>
        </p:nvSpPr>
        <p:spPr>
          <a:xfrm>
            <a:off x="6779612" y="3493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5A7EF-D87C-461C-BF3D-39C3E69DDEB9}"/>
              </a:ext>
            </a:extLst>
          </p:cNvPr>
          <p:cNvSpPr txBox="1"/>
          <p:nvPr/>
        </p:nvSpPr>
        <p:spPr>
          <a:xfrm>
            <a:off x="1468778" y="4507125"/>
            <a:ext cx="9559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the so-called </a:t>
            </a:r>
            <a:r>
              <a:rPr lang="hu-HU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augmented coefficient matrix</a:t>
            </a:r>
            <a:r>
              <a:rPr lang="hu-HU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representation</a:t>
            </a:r>
            <a:r>
              <a:rPr lang="hu-HU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hu-HU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(we append the </a:t>
            </a:r>
            <a:r>
              <a:rPr lang="hu-HU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hu-HU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constant vector to the </a:t>
            </a:r>
            <a:r>
              <a:rPr lang="hu-HU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hu-HU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matrix)</a:t>
            </a:r>
          </a:p>
        </p:txBody>
      </p:sp>
    </p:spTree>
    <p:extLst>
      <p:ext uri="{BB962C8B-B14F-4D97-AF65-F5344CB8AC3E}">
        <p14:creationId xmlns:p14="http://schemas.microsoft.com/office/powerpoint/2010/main" val="2382820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724F39-9149-44D6-94C1-701E34D7483F}"/>
              </a:ext>
            </a:extLst>
          </p:cNvPr>
          <p:cNvSpPr txBox="1"/>
          <p:nvPr/>
        </p:nvSpPr>
        <p:spPr>
          <a:xfrm>
            <a:off x="1204120" y="1444734"/>
            <a:ext cx="97878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we want to solve this linear system then we have to </a:t>
            </a:r>
            <a:r>
              <a:rPr lang="hu-H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 the original </a:t>
            </a:r>
          </a:p>
          <a:p>
            <a:pPr algn="ctr"/>
            <a:r>
              <a:rPr lang="hu-H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equations </a:t>
            </a: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into equvivalent equations (that can be solved more easily) </a:t>
            </a: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		</a:t>
            </a:r>
            <a:endParaRPr lang="hu-HU" sz="2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0671EB-4977-4D0C-96EE-C9707D9836B0}"/>
              </a:ext>
            </a:extLst>
          </p:cNvPr>
          <p:cNvSpPr/>
          <p:nvPr/>
        </p:nvSpPr>
        <p:spPr>
          <a:xfrm>
            <a:off x="2592324" y="2404873"/>
            <a:ext cx="7007352" cy="9992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exchange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equations without any problem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71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724F39-9149-44D6-94C1-701E34D7483F}"/>
              </a:ext>
            </a:extLst>
          </p:cNvPr>
          <p:cNvSpPr txBox="1"/>
          <p:nvPr/>
        </p:nvSpPr>
        <p:spPr>
          <a:xfrm>
            <a:off x="1204120" y="1444734"/>
            <a:ext cx="978780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we want to solve this linear system then we have to </a:t>
            </a:r>
            <a:r>
              <a:rPr lang="hu-H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 the original </a:t>
            </a:r>
          </a:p>
          <a:p>
            <a:pPr algn="ctr"/>
            <a:r>
              <a:rPr lang="hu-H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equations </a:t>
            </a: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into equvivalent equations (that can be solved more easily) </a:t>
            </a: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		</a:t>
            </a:r>
            <a:endParaRPr lang="hu-HU" sz="2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0671EB-4977-4D0C-96EE-C9707D9836B0}"/>
              </a:ext>
            </a:extLst>
          </p:cNvPr>
          <p:cNvSpPr/>
          <p:nvPr/>
        </p:nvSpPr>
        <p:spPr>
          <a:xfrm>
            <a:off x="2592324" y="2404873"/>
            <a:ext cx="7007352" cy="9992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exchange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equations without any problem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D193BCD-F85B-40E9-8CF3-5C23DF402BC1}"/>
              </a:ext>
            </a:extLst>
          </p:cNvPr>
          <p:cNvSpPr/>
          <p:nvPr/>
        </p:nvSpPr>
        <p:spPr>
          <a:xfrm>
            <a:off x="2592324" y="3539255"/>
            <a:ext cx="7007352" cy="9992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 an equations by a non-zero constant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1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724F39-9149-44D6-94C1-701E34D7483F}"/>
              </a:ext>
            </a:extLst>
          </p:cNvPr>
          <p:cNvSpPr txBox="1"/>
          <p:nvPr/>
        </p:nvSpPr>
        <p:spPr>
          <a:xfrm>
            <a:off x="1204120" y="1444734"/>
            <a:ext cx="978780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we want to solve this linear system then we have to </a:t>
            </a:r>
            <a:r>
              <a:rPr lang="hu-H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 the original </a:t>
            </a:r>
          </a:p>
          <a:p>
            <a:pPr algn="ctr"/>
            <a:r>
              <a:rPr lang="hu-H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equations </a:t>
            </a: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into equvivalent equations (that can be solved more easily) </a:t>
            </a: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			</a:t>
            </a:r>
            <a:endParaRPr lang="hu-HU" sz="2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0671EB-4977-4D0C-96EE-C9707D9836B0}"/>
              </a:ext>
            </a:extLst>
          </p:cNvPr>
          <p:cNvSpPr/>
          <p:nvPr/>
        </p:nvSpPr>
        <p:spPr>
          <a:xfrm>
            <a:off x="2592324" y="2404873"/>
            <a:ext cx="7007352" cy="9992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exchange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equations without any problem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D193BCD-F85B-40E9-8CF3-5C23DF402BC1}"/>
              </a:ext>
            </a:extLst>
          </p:cNvPr>
          <p:cNvSpPr/>
          <p:nvPr/>
        </p:nvSpPr>
        <p:spPr>
          <a:xfrm>
            <a:off x="2592324" y="3539255"/>
            <a:ext cx="7007352" cy="9992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 an equations by a non-zero constant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FE5E660-B4E6-437C-9500-8E5BAD14056A}"/>
              </a:ext>
            </a:extLst>
          </p:cNvPr>
          <p:cNvSpPr/>
          <p:nvPr/>
        </p:nvSpPr>
        <p:spPr>
          <a:xfrm>
            <a:off x="2592324" y="4673637"/>
            <a:ext cx="7007352" cy="9992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ultiply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equation by a nonzero constant and then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subtracting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it from another equation</a:t>
            </a:r>
          </a:p>
        </p:txBody>
      </p:sp>
    </p:spTree>
    <p:extLst>
      <p:ext uri="{BB962C8B-B14F-4D97-AF65-F5344CB8AC3E}">
        <p14:creationId xmlns:p14="http://schemas.microsoft.com/office/powerpoint/2010/main" val="105497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724F39-9149-44D6-94C1-701E34D7483F}"/>
              </a:ext>
            </a:extLst>
          </p:cNvPr>
          <p:cNvSpPr txBox="1"/>
          <p:nvPr/>
        </p:nvSpPr>
        <p:spPr>
          <a:xfrm>
            <a:off x="1204120" y="1444734"/>
            <a:ext cx="978780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we want to solve this linear system then we have to </a:t>
            </a:r>
            <a:r>
              <a:rPr lang="hu-H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 the original </a:t>
            </a:r>
          </a:p>
          <a:p>
            <a:pPr algn="ctr"/>
            <a:r>
              <a:rPr lang="hu-H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equations </a:t>
            </a: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into equvivalent equations (that can be solved more easily) </a:t>
            </a: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These are the so-called </a:t>
            </a:r>
            <a:r>
              <a:rPr lang="hu-HU" sz="24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elementary operations </a:t>
            </a:r>
          </a:p>
          <a:p>
            <a:pPr algn="ctr"/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		that do not change the solution			</a:t>
            </a:r>
            <a:endParaRPr lang="hu-HU" sz="2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0671EB-4977-4D0C-96EE-C9707D9836B0}"/>
              </a:ext>
            </a:extLst>
          </p:cNvPr>
          <p:cNvSpPr/>
          <p:nvPr/>
        </p:nvSpPr>
        <p:spPr>
          <a:xfrm>
            <a:off x="2592324" y="2404873"/>
            <a:ext cx="7007352" cy="9992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exchange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equations without any problem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D193BCD-F85B-40E9-8CF3-5C23DF402BC1}"/>
              </a:ext>
            </a:extLst>
          </p:cNvPr>
          <p:cNvSpPr/>
          <p:nvPr/>
        </p:nvSpPr>
        <p:spPr>
          <a:xfrm>
            <a:off x="2592324" y="3539255"/>
            <a:ext cx="7007352" cy="9992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multiply an equations by a non-zero constant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FE5E660-B4E6-437C-9500-8E5BAD14056A}"/>
              </a:ext>
            </a:extLst>
          </p:cNvPr>
          <p:cNvSpPr/>
          <p:nvPr/>
        </p:nvSpPr>
        <p:spPr>
          <a:xfrm>
            <a:off x="2592324" y="4673637"/>
            <a:ext cx="7007352" cy="9992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ultiply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equation by a nonzero constant and then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subtracting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it from another equation</a:t>
            </a:r>
          </a:p>
        </p:txBody>
      </p:sp>
    </p:spTree>
    <p:extLst>
      <p:ext uri="{BB962C8B-B14F-4D97-AF65-F5344CB8AC3E}">
        <p14:creationId xmlns:p14="http://schemas.microsoft.com/office/powerpoint/2010/main" val="2721868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724F39-9149-44D6-94C1-701E34D7483F}"/>
              </a:ext>
            </a:extLst>
          </p:cNvPr>
          <p:cNvSpPr txBox="1"/>
          <p:nvPr/>
        </p:nvSpPr>
        <p:spPr>
          <a:xfrm>
            <a:off x="1204120" y="1444734"/>
            <a:ext cx="978780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If we want to solve this linear system then we have to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transform the original </a:t>
            </a:r>
          </a:p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equations 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into equvivalent equations (that can be solved more easily) </a:t>
            </a:r>
          </a:p>
          <a:p>
            <a:pPr algn="ctr"/>
            <a:endParaRPr lang="hu-HU" sz="24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4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These are the so-called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elementary operations </a:t>
            </a:r>
          </a:p>
          <a:p>
            <a:pPr algn="ctr"/>
            <a:r>
              <a:rPr lang="hu-HU" sz="24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		that do not change the solution			</a:t>
            </a:r>
            <a:endParaRPr lang="hu-HU" sz="2400" b="1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0671EB-4977-4D0C-96EE-C9707D9836B0}"/>
              </a:ext>
            </a:extLst>
          </p:cNvPr>
          <p:cNvSpPr/>
          <p:nvPr/>
        </p:nvSpPr>
        <p:spPr>
          <a:xfrm>
            <a:off x="2592324" y="2404873"/>
            <a:ext cx="7007352" cy="9992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exchange </a:t>
            </a:r>
            <a:r>
              <a:rPr lang="hu-HU" sz="2400" b="1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 equations without any problem</a:t>
            </a:r>
            <a:endParaRPr lang="en-GB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D193BCD-F85B-40E9-8CF3-5C23DF402BC1}"/>
              </a:ext>
            </a:extLst>
          </p:cNvPr>
          <p:cNvSpPr/>
          <p:nvPr/>
        </p:nvSpPr>
        <p:spPr>
          <a:xfrm>
            <a:off x="2592324" y="3539255"/>
            <a:ext cx="7007352" cy="9992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multiply an equations by a non-zero constant</a:t>
            </a:r>
            <a:endParaRPr lang="en-GB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FE5E660-B4E6-437C-9500-8E5BAD14056A}"/>
              </a:ext>
            </a:extLst>
          </p:cNvPr>
          <p:cNvSpPr/>
          <p:nvPr/>
        </p:nvSpPr>
        <p:spPr>
          <a:xfrm>
            <a:off x="2592324" y="4673637"/>
            <a:ext cx="7007352" cy="9992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GB" sz="2400" dirty="0" err="1">
                <a:solidFill>
                  <a:schemeClr val="bg1">
                    <a:lumMod val="85000"/>
                  </a:schemeClr>
                </a:solidFill>
              </a:rPr>
              <a:t>ultiply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</a:rPr>
              <a:t> an equation by a nonzero constant and then </a:t>
            </a:r>
            <a:r>
              <a:rPr lang="en-GB" sz="2400" b="1" dirty="0">
                <a:solidFill>
                  <a:schemeClr val="bg1">
                    <a:lumMod val="85000"/>
                  </a:schemeClr>
                </a:solidFill>
              </a:rPr>
              <a:t>subtracting</a:t>
            </a:r>
            <a:r>
              <a:rPr lang="en-GB" sz="2400" dirty="0">
                <a:solidFill>
                  <a:schemeClr val="bg1">
                    <a:lumMod val="85000"/>
                  </a:schemeClr>
                </a:solidFill>
              </a:rPr>
              <a:t> it from another equation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C655A0-5C87-4487-9987-310BFAB57453}"/>
              </a:ext>
            </a:extLst>
          </p:cNvPr>
          <p:cNvSpPr/>
          <p:nvPr/>
        </p:nvSpPr>
        <p:spPr>
          <a:xfrm>
            <a:off x="1414780" y="2367280"/>
            <a:ext cx="9362440" cy="21234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„With row operations we transform the original system of </a:t>
            </a:r>
          </a:p>
          <a:p>
            <a:pPr algn="ctr"/>
            <a:r>
              <a:rPr lang="hu-HU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equations into an </a:t>
            </a:r>
            <a:r>
              <a:rPr lang="hu-HU" sz="25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upper triangular system </a:t>
            </a:r>
            <a:r>
              <a:rPr lang="hu-HU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 we use </a:t>
            </a:r>
          </a:p>
          <a:p>
            <a:pPr algn="ctr"/>
            <a:r>
              <a:rPr lang="hu-HU" sz="25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back-substitution </a:t>
            </a:r>
            <a:r>
              <a:rPr lang="hu-HU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solve the problem”</a:t>
            </a:r>
          </a:p>
        </p:txBody>
      </p:sp>
    </p:spTree>
    <p:extLst>
      <p:ext uri="{BB962C8B-B14F-4D97-AF65-F5344CB8AC3E}">
        <p14:creationId xmlns:p14="http://schemas.microsoft.com/office/powerpoint/2010/main" val="687512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C2D61-6506-4FB4-8EBB-B8A444429BDF}"/>
              </a:ext>
            </a:extLst>
          </p:cNvPr>
          <p:cNvCxnSpPr/>
          <p:nvPr/>
        </p:nvCxnSpPr>
        <p:spPr>
          <a:xfrm>
            <a:off x="5094144" y="233872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B3CD5-1918-4401-A496-85EA522C4D07}"/>
              </a:ext>
            </a:extLst>
          </p:cNvPr>
          <p:cNvCxnSpPr/>
          <p:nvPr/>
        </p:nvCxnSpPr>
        <p:spPr>
          <a:xfrm>
            <a:off x="6598274" y="2346960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5807B-7DE1-4F9B-A20E-F61E36D7AA1B}"/>
              </a:ext>
            </a:extLst>
          </p:cNvPr>
          <p:cNvCxnSpPr/>
          <p:nvPr/>
        </p:nvCxnSpPr>
        <p:spPr>
          <a:xfrm>
            <a:off x="5094144" y="233872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7D007-2465-4B3D-A166-A52D0E5C6F9F}"/>
              </a:ext>
            </a:extLst>
          </p:cNvPr>
          <p:cNvCxnSpPr/>
          <p:nvPr/>
        </p:nvCxnSpPr>
        <p:spPr>
          <a:xfrm>
            <a:off x="5101074" y="397805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3CD6-B4EC-43B5-ACC5-2078753EFB8E}"/>
              </a:ext>
            </a:extLst>
          </p:cNvPr>
          <p:cNvSpPr txBox="1"/>
          <p:nvPr/>
        </p:nvSpPr>
        <p:spPr>
          <a:xfrm>
            <a:off x="5256975" y="2462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4BF31-BD1A-46CF-99E3-F0E882D751A8}"/>
              </a:ext>
            </a:extLst>
          </p:cNvPr>
          <p:cNvSpPr txBox="1"/>
          <p:nvPr/>
        </p:nvSpPr>
        <p:spPr>
          <a:xfrm>
            <a:off x="5667770" y="2454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06D31-6CFD-42FC-B434-6A14E2DBE278}"/>
              </a:ext>
            </a:extLst>
          </p:cNvPr>
          <p:cNvSpPr txBox="1"/>
          <p:nvPr/>
        </p:nvSpPr>
        <p:spPr>
          <a:xfrm>
            <a:off x="5265213" y="29917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5E9E8-4C3D-4F07-9839-C12E2310F906}"/>
              </a:ext>
            </a:extLst>
          </p:cNvPr>
          <p:cNvSpPr txBox="1"/>
          <p:nvPr/>
        </p:nvSpPr>
        <p:spPr>
          <a:xfrm>
            <a:off x="5667770" y="29753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01527-D0BB-4653-83D9-5E5FA56DD3A7}"/>
              </a:ext>
            </a:extLst>
          </p:cNvPr>
          <p:cNvSpPr txBox="1"/>
          <p:nvPr/>
        </p:nvSpPr>
        <p:spPr>
          <a:xfrm>
            <a:off x="5270429" y="3484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79425-0AC4-43E0-9294-F1762078F521}"/>
              </a:ext>
            </a:extLst>
          </p:cNvPr>
          <p:cNvSpPr txBox="1"/>
          <p:nvPr/>
        </p:nvSpPr>
        <p:spPr>
          <a:xfrm>
            <a:off x="5667770" y="3484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48C42-C818-4282-8618-55D13CBA4CBA}"/>
              </a:ext>
            </a:extLst>
          </p:cNvPr>
          <p:cNvSpPr txBox="1"/>
          <p:nvPr/>
        </p:nvSpPr>
        <p:spPr>
          <a:xfrm>
            <a:off x="6062640" y="24544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1B987-7333-4B67-94DC-B85616833C68}"/>
              </a:ext>
            </a:extLst>
          </p:cNvPr>
          <p:cNvSpPr txBox="1"/>
          <p:nvPr/>
        </p:nvSpPr>
        <p:spPr>
          <a:xfrm>
            <a:off x="6062640" y="297530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59A80-D934-4AE2-9D46-8992165F83DA}"/>
              </a:ext>
            </a:extLst>
          </p:cNvPr>
          <p:cNvSpPr txBox="1"/>
          <p:nvPr/>
        </p:nvSpPr>
        <p:spPr>
          <a:xfrm>
            <a:off x="6062640" y="34849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EA17E-10DD-461D-B395-33D83FF9E5BA}"/>
              </a:ext>
            </a:extLst>
          </p:cNvPr>
          <p:cNvCxnSpPr/>
          <p:nvPr/>
        </p:nvCxnSpPr>
        <p:spPr>
          <a:xfrm>
            <a:off x="7190410" y="235519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05DF23-2F9C-4B5C-91AB-B7D7D3361243}"/>
              </a:ext>
            </a:extLst>
          </p:cNvPr>
          <p:cNvCxnSpPr/>
          <p:nvPr/>
        </p:nvCxnSpPr>
        <p:spPr>
          <a:xfrm>
            <a:off x="6992702" y="234284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BBA972-D3C7-4678-BF4F-04DE0CF602EE}"/>
              </a:ext>
            </a:extLst>
          </p:cNvPr>
          <p:cNvCxnSpPr/>
          <p:nvPr/>
        </p:nvCxnSpPr>
        <p:spPr>
          <a:xfrm>
            <a:off x="6992702" y="398629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723AA-A44F-4F98-AF37-8326305DA740}"/>
              </a:ext>
            </a:extLst>
          </p:cNvPr>
          <p:cNvSpPr txBox="1"/>
          <p:nvPr/>
        </p:nvSpPr>
        <p:spPr>
          <a:xfrm>
            <a:off x="6779612" y="2462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CD5BD-C775-4282-97DC-235529EA3534}"/>
              </a:ext>
            </a:extLst>
          </p:cNvPr>
          <p:cNvSpPr txBox="1"/>
          <p:nvPr/>
        </p:nvSpPr>
        <p:spPr>
          <a:xfrm>
            <a:off x="6779612" y="2983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7CB6DF-6F9C-432D-879F-86A859A09DFB}"/>
              </a:ext>
            </a:extLst>
          </p:cNvPr>
          <p:cNvSpPr txBox="1"/>
          <p:nvPr/>
        </p:nvSpPr>
        <p:spPr>
          <a:xfrm>
            <a:off x="6779612" y="3493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26468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C2D61-6506-4FB4-8EBB-B8A444429BDF}"/>
              </a:ext>
            </a:extLst>
          </p:cNvPr>
          <p:cNvCxnSpPr/>
          <p:nvPr/>
        </p:nvCxnSpPr>
        <p:spPr>
          <a:xfrm>
            <a:off x="5094144" y="233872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B3CD5-1918-4401-A496-85EA522C4D07}"/>
              </a:ext>
            </a:extLst>
          </p:cNvPr>
          <p:cNvCxnSpPr/>
          <p:nvPr/>
        </p:nvCxnSpPr>
        <p:spPr>
          <a:xfrm>
            <a:off x="6598274" y="2346960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5807B-7DE1-4F9B-A20E-F61E36D7AA1B}"/>
              </a:ext>
            </a:extLst>
          </p:cNvPr>
          <p:cNvCxnSpPr/>
          <p:nvPr/>
        </p:nvCxnSpPr>
        <p:spPr>
          <a:xfrm>
            <a:off x="5094144" y="233872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7D007-2465-4B3D-A166-A52D0E5C6F9F}"/>
              </a:ext>
            </a:extLst>
          </p:cNvPr>
          <p:cNvCxnSpPr/>
          <p:nvPr/>
        </p:nvCxnSpPr>
        <p:spPr>
          <a:xfrm>
            <a:off x="5101074" y="397805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3CD6-B4EC-43B5-ACC5-2078753EFB8E}"/>
              </a:ext>
            </a:extLst>
          </p:cNvPr>
          <p:cNvSpPr txBox="1"/>
          <p:nvPr/>
        </p:nvSpPr>
        <p:spPr>
          <a:xfrm>
            <a:off x="5256975" y="2462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4BF31-BD1A-46CF-99E3-F0E882D751A8}"/>
              </a:ext>
            </a:extLst>
          </p:cNvPr>
          <p:cNvSpPr txBox="1"/>
          <p:nvPr/>
        </p:nvSpPr>
        <p:spPr>
          <a:xfrm>
            <a:off x="5667770" y="2454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06D31-6CFD-42FC-B434-6A14E2DBE278}"/>
              </a:ext>
            </a:extLst>
          </p:cNvPr>
          <p:cNvSpPr txBox="1"/>
          <p:nvPr/>
        </p:nvSpPr>
        <p:spPr>
          <a:xfrm>
            <a:off x="5265213" y="29917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5E9E8-4C3D-4F07-9839-C12E2310F906}"/>
              </a:ext>
            </a:extLst>
          </p:cNvPr>
          <p:cNvSpPr txBox="1"/>
          <p:nvPr/>
        </p:nvSpPr>
        <p:spPr>
          <a:xfrm>
            <a:off x="5667770" y="29753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01527-D0BB-4653-83D9-5E5FA56DD3A7}"/>
              </a:ext>
            </a:extLst>
          </p:cNvPr>
          <p:cNvSpPr txBox="1"/>
          <p:nvPr/>
        </p:nvSpPr>
        <p:spPr>
          <a:xfrm>
            <a:off x="5270429" y="3484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79425-0AC4-43E0-9294-F1762078F521}"/>
              </a:ext>
            </a:extLst>
          </p:cNvPr>
          <p:cNvSpPr txBox="1"/>
          <p:nvPr/>
        </p:nvSpPr>
        <p:spPr>
          <a:xfrm>
            <a:off x="5667770" y="3484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48C42-C818-4282-8618-55D13CBA4CBA}"/>
              </a:ext>
            </a:extLst>
          </p:cNvPr>
          <p:cNvSpPr txBox="1"/>
          <p:nvPr/>
        </p:nvSpPr>
        <p:spPr>
          <a:xfrm>
            <a:off x="6062640" y="24544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1B987-7333-4B67-94DC-B85616833C68}"/>
              </a:ext>
            </a:extLst>
          </p:cNvPr>
          <p:cNvSpPr txBox="1"/>
          <p:nvPr/>
        </p:nvSpPr>
        <p:spPr>
          <a:xfrm>
            <a:off x="6062640" y="297530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59A80-D934-4AE2-9D46-8992165F83DA}"/>
              </a:ext>
            </a:extLst>
          </p:cNvPr>
          <p:cNvSpPr txBox="1"/>
          <p:nvPr/>
        </p:nvSpPr>
        <p:spPr>
          <a:xfrm>
            <a:off x="6062640" y="34849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EA17E-10DD-461D-B395-33D83FF9E5BA}"/>
              </a:ext>
            </a:extLst>
          </p:cNvPr>
          <p:cNvCxnSpPr/>
          <p:nvPr/>
        </p:nvCxnSpPr>
        <p:spPr>
          <a:xfrm>
            <a:off x="7190410" y="235519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05DF23-2F9C-4B5C-91AB-B7D7D3361243}"/>
              </a:ext>
            </a:extLst>
          </p:cNvPr>
          <p:cNvCxnSpPr/>
          <p:nvPr/>
        </p:nvCxnSpPr>
        <p:spPr>
          <a:xfrm>
            <a:off x="6992702" y="234284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BBA972-D3C7-4678-BF4F-04DE0CF602EE}"/>
              </a:ext>
            </a:extLst>
          </p:cNvPr>
          <p:cNvCxnSpPr/>
          <p:nvPr/>
        </p:nvCxnSpPr>
        <p:spPr>
          <a:xfrm>
            <a:off x="6992702" y="398629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723AA-A44F-4F98-AF37-8326305DA740}"/>
              </a:ext>
            </a:extLst>
          </p:cNvPr>
          <p:cNvSpPr txBox="1"/>
          <p:nvPr/>
        </p:nvSpPr>
        <p:spPr>
          <a:xfrm>
            <a:off x="6779612" y="2462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CD5BD-C775-4282-97DC-235529EA3534}"/>
              </a:ext>
            </a:extLst>
          </p:cNvPr>
          <p:cNvSpPr txBox="1"/>
          <p:nvPr/>
        </p:nvSpPr>
        <p:spPr>
          <a:xfrm>
            <a:off x="6779612" y="2983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7CB6DF-6F9C-432D-879F-86A859A09DFB}"/>
              </a:ext>
            </a:extLst>
          </p:cNvPr>
          <p:cNvSpPr txBox="1"/>
          <p:nvPr/>
        </p:nvSpPr>
        <p:spPr>
          <a:xfrm>
            <a:off x="6779612" y="3493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5A7EF-D87C-461C-BF3D-39C3E69DDEB9}"/>
              </a:ext>
            </a:extLst>
          </p:cNvPr>
          <p:cNvSpPr txBox="1"/>
          <p:nvPr/>
        </p:nvSpPr>
        <p:spPr>
          <a:xfrm>
            <a:off x="1395930" y="4399458"/>
            <a:ext cx="955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0070C0"/>
                </a:solidFill>
              </a:rPr>
              <a:t>A</a:t>
            </a:r>
            <a:r>
              <a:rPr lang="hu-HU" sz="2400" b="1" i="1" baseline="-25000" dirty="0">
                <a:solidFill>
                  <a:srgbClr val="0070C0"/>
                </a:solidFill>
              </a:rPr>
              <a:t>2</a:t>
            </a:r>
            <a:r>
              <a:rPr lang="hu-HU" sz="2400" b="1" i="1" dirty="0">
                <a:solidFill>
                  <a:srgbClr val="0070C0"/>
                </a:solidFill>
              </a:rPr>
              <a:t> = A</a:t>
            </a:r>
            <a:r>
              <a:rPr lang="hu-HU" sz="2400" b="1" i="1" baseline="-25000" dirty="0">
                <a:solidFill>
                  <a:srgbClr val="0070C0"/>
                </a:solidFill>
              </a:rPr>
              <a:t>2</a:t>
            </a:r>
            <a:r>
              <a:rPr lang="hu-HU" sz="2400" b="1" i="1" dirty="0">
                <a:solidFill>
                  <a:srgbClr val="0070C0"/>
                </a:solidFill>
              </a:rPr>
              <a:t> – 2 x A</a:t>
            </a:r>
            <a:r>
              <a:rPr lang="hu-HU" sz="2400" b="1" i="1" baseline="-25000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224367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C2D61-6506-4FB4-8EBB-B8A444429BDF}"/>
              </a:ext>
            </a:extLst>
          </p:cNvPr>
          <p:cNvCxnSpPr/>
          <p:nvPr/>
        </p:nvCxnSpPr>
        <p:spPr>
          <a:xfrm>
            <a:off x="5094144" y="233872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B3CD5-1918-4401-A496-85EA522C4D07}"/>
              </a:ext>
            </a:extLst>
          </p:cNvPr>
          <p:cNvCxnSpPr/>
          <p:nvPr/>
        </p:nvCxnSpPr>
        <p:spPr>
          <a:xfrm>
            <a:off x="6598274" y="2346960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5807B-7DE1-4F9B-A20E-F61E36D7AA1B}"/>
              </a:ext>
            </a:extLst>
          </p:cNvPr>
          <p:cNvCxnSpPr/>
          <p:nvPr/>
        </p:nvCxnSpPr>
        <p:spPr>
          <a:xfrm>
            <a:off x="5094144" y="233872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7D007-2465-4B3D-A166-A52D0E5C6F9F}"/>
              </a:ext>
            </a:extLst>
          </p:cNvPr>
          <p:cNvCxnSpPr/>
          <p:nvPr/>
        </p:nvCxnSpPr>
        <p:spPr>
          <a:xfrm>
            <a:off x="5101074" y="397805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3CD6-B4EC-43B5-ACC5-2078753EFB8E}"/>
              </a:ext>
            </a:extLst>
          </p:cNvPr>
          <p:cNvSpPr txBox="1"/>
          <p:nvPr/>
        </p:nvSpPr>
        <p:spPr>
          <a:xfrm>
            <a:off x="5256975" y="2462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4BF31-BD1A-46CF-99E3-F0E882D751A8}"/>
              </a:ext>
            </a:extLst>
          </p:cNvPr>
          <p:cNvSpPr txBox="1"/>
          <p:nvPr/>
        </p:nvSpPr>
        <p:spPr>
          <a:xfrm>
            <a:off x="5667770" y="2454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06D31-6CFD-42FC-B434-6A14E2DBE278}"/>
              </a:ext>
            </a:extLst>
          </p:cNvPr>
          <p:cNvSpPr txBox="1"/>
          <p:nvPr/>
        </p:nvSpPr>
        <p:spPr>
          <a:xfrm>
            <a:off x="5265213" y="2991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5E9E8-4C3D-4F07-9839-C12E2310F906}"/>
              </a:ext>
            </a:extLst>
          </p:cNvPr>
          <p:cNvSpPr txBox="1"/>
          <p:nvPr/>
        </p:nvSpPr>
        <p:spPr>
          <a:xfrm>
            <a:off x="5632258" y="29753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01527-D0BB-4653-83D9-5E5FA56DD3A7}"/>
              </a:ext>
            </a:extLst>
          </p:cNvPr>
          <p:cNvSpPr txBox="1"/>
          <p:nvPr/>
        </p:nvSpPr>
        <p:spPr>
          <a:xfrm>
            <a:off x="5270429" y="3484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79425-0AC4-43E0-9294-F1762078F521}"/>
              </a:ext>
            </a:extLst>
          </p:cNvPr>
          <p:cNvSpPr txBox="1"/>
          <p:nvPr/>
        </p:nvSpPr>
        <p:spPr>
          <a:xfrm>
            <a:off x="5667770" y="3484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48C42-C818-4282-8618-55D13CBA4CBA}"/>
              </a:ext>
            </a:extLst>
          </p:cNvPr>
          <p:cNvSpPr txBox="1"/>
          <p:nvPr/>
        </p:nvSpPr>
        <p:spPr>
          <a:xfrm>
            <a:off x="6062640" y="24544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1B987-7333-4B67-94DC-B85616833C68}"/>
              </a:ext>
            </a:extLst>
          </p:cNvPr>
          <p:cNvSpPr txBox="1"/>
          <p:nvPr/>
        </p:nvSpPr>
        <p:spPr>
          <a:xfrm>
            <a:off x="6062640" y="297530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59A80-D934-4AE2-9D46-8992165F83DA}"/>
              </a:ext>
            </a:extLst>
          </p:cNvPr>
          <p:cNvSpPr txBox="1"/>
          <p:nvPr/>
        </p:nvSpPr>
        <p:spPr>
          <a:xfrm>
            <a:off x="6062640" y="34849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EA17E-10DD-461D-B395-33D83FF9E5BA}"/>
              </a:ext>
            </a:extLst>
          </p:cNvPr>
          <p:cNvCxnSpPr/>
          <p:nvPr/>
        </p:nvCxnSpPr>
        <p:spPr>
          <a:xfrm>
            <a:off x="7190410" y="235519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05DF23-2F9C-4B5C-91AB-B7D7D3361243}"/>
              </a:ext>
            </a:extLst>
          </p:cNvPr>
          <p:cNvCxnSpPr/>
          <p:nvPr/>
        </p:nvCxnSpPr>
        <p:spPr>
          <a:xfrm>
            <a:off x="6992702" y="234284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BBA972-D3C7-4678-BF4F-04DE0CF602EE}"/>
              </a:ext>
            </a:extLst>
          </p:cNvPr>
          <p:cNvCxnSpPr/>
          <p:nvPr/>
        </p:nvCxnSpPr>
        <p:spPr>
          <a:xfrm>
            <a:off x="6992702" y="398629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723AA-A44F-4F98-AF37-8326305DA740}"/>
              </a:ext>
            </a:extLst>
          </p:cNvPr>
          <p:cNvSpPr txBox="1"/>
          <p:nvPr/>
        </p:nvSpPr>
        <p:spPr>
          <a:xfrm>
            <a:off x="6779612" y="2462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CD5BD-C775-4282-97DC-235529EA3534}"/>
              </a:ext>
            </a:extLst>
          </p:cNvPr>
          <p:cNvSpPr txBox="1"/>
          <p:nvPr/>
        </p:nvSpPr>
        <p:spPr>
          <a:xfrm>
            <a:off x="6779612" y="2983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7CB6DF-6F9C-432D-879F-86A859A09DFB}"/>
              </a:ext>
            </a:extLst>
          </p:cNvPr>
          <p:cNvSpPr txBox="1"/>
          <p:nvPr/>
        </p:nvSpPr>
        <p:spPr>
          <a:xfrm>
            <a:off x="6779612" y="3493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759024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C2D61-6506-4FB4-8EBB-B8A444429BDF}"/>
              </a:ext>
            </a:extLst>
          </p:cNvPr>
          <p:cNvCxnSpPr/>
          <p:nvPr/>
        </p:nvCxnSpPr>
        <p:spPr>
          <a:xfrm>
            <a:off x="5094144" y="233872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B3CD5-1918-4401-A496-85EA522C4D07}"/>
              </a:ext>
            </a:extLst>
          </p:cNvPr>
          <p:cNvCxnSpPr/>
          <p:nvPr/>
        </p:nvCxnSpPr>
        <p:spPr>
          <a:xfrm>
            <a:off x="6598274" y="2346960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5807B-7DE1-4F9B-A20E-F61E36D7AA1B}"/>
              </a:ext>
            </a:extLst>
          </p:cNvPr>
          <p:cNvCxnSpPr/>
          <p:nvPr/>
        </p:nvCxnSpPr>
        <p:spPr>
          <a:xfrm>
            <a:off x="5094144" y="233872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7D007-2465-4B3D-A166-A52D0E5C6F9F}"/>
              </a:ext>
            </a:extLst>
          </p:cNvPr>
          <p:cNvCxnSpPr/>
          <p:nvPr/>
        </p:nvCxnSpPr>
        <p:spPr>
          <a:xfrm>
            <a:off x="5101074" y="397805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3CD6-B4EC-43B5-ACC5-2078753EFB8E}"/>
              </a:ext>
            </a:extLst>
          </p:cNvPr>
          <p:cNvSpPr txBox="1"/>
          <p:nvPr/>
        </p:nvSpPr>
        <p:spPr>
          <a:xfrm>
            <a:off x="5256975" y="2462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4BF31-BD1A-46CF-99E3-F0E882D751A8}"/>
              </a:ext>
            </a:extLst>
          </p:cNvPr>
          <p:cNvSpPr txBox="1"/>
          <p:nvPr/>
        </p:nvSpPr>
        <p:spPr>
          <a:xfrm>
            <a:off x="5667770" y="2454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06D31-6CFD-42FC-B434-6A14E2DBE278}"/>
              </a:ext>
            </a:extLst>
          </p:cNvPr>
          <p:cNvSpPr txBox="1"/>
          <p:nvPr/>
        </p:nvSpPr>
        <p:spPr>
          <a:xfrm>
            <a:off x="5265213" y="2991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5E9E8-4C3D-4F07-9839-C12E2310F906}"/>
              </a:ext>
            </a:extLst>
          </p:cNvPr>
          <p:cNvSpPr txBox="1"/>
          <p:nvPr/>
        </p:nvSpPr>
        <p:spPr>
          <a:xfrm>
            <a:off x="5632258" y="29753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01527-D0BB-4653-83D9-5E5FA56DD3A7}"/>
              </a:ext>
            </a:extLst>
          </p:cNvPr>
          <p:cNvSpPr txBox="1"/>
          <p:nvPr/>
        </p:nvSpPr>
        <p:spPr>
          <a:xfrm>
            <a:off x="5270429" y="3484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79425-0AC4-43E0-9294-F1762078F521}"/>
              </a:ext>
            </a:extLst>
          </p:cNvPr>
          <p:cNvSpPr txBox="1"/>
          <p:nvPr/>
        </p:nvSpPr>
        <p:spPr>
          <a:xfrm>
            <a:off x="5667770" y="3484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48C42-C818-4282-8618-55D13CBA4CBA}"/>
              </a:ext>
            </a:extLst>
          </p:cNvPr>
          <p:cNvSpPr txBox="1"/>
          <p:nvPr/>
        </p:nvSpPr>
        <p:spPr>
          <a:xfrm>
            <a:off x="6062640" y="24544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1B987-7333-4B67-94DC-B85616833C68}"/>
              </a:ext>
            </a:extLst>
          </p:cNvPr>
          <p:cNvSpPr txBox="1"/>
          <p:nvPr/>
        </p:nvSpPr>
        <p:spPr>
          <a:xfrm>
            <a:off x="6062640" y="297530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59A80-D934-4AE2-9D46-8992165F83DA}"/>
              </a:ext>
            </a:extLst>
          </p:cNvPr>
          <p:cNvSpPr txBox="1"/>
          <p:nvPr/>
        </p:nvSpPr>
        <p:spPr>
          <a:xfrm>
            <a:off x="6062640" y="34849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EA17E-10DD-461D-B395-33D83FF9E5BA}"/>
              </a:ext>
            </a:extLst>
          </p:cNvPr>
          <p:cNvCxnSpPr/>
          <p:nvPr/>
        </p:nvCxnSpPr>
        <p:spPr>
          <a:xfrm>
            <a:off x="7190410" y="235519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05DF23-2F9C-4B5C-91AB-B7D7D3361243}"/>
              </a:ext>
            </a:extLst>
          </p:cNvPr>
          <p:cNvCxnSpPr/>
          <p:nvPr/>
        </p:nvCxnSpPr>
        <p:spPr>
          <a:xfrm>
            <a:off x="6992702" y="234284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BBA972-D3C7-4678-BF4F-04DE0CF602EE}"/>
              </a:ext>
            </a:extLst>
          </p:cNvPr>
          <p:cNvCxnSpPr/>
          <p:nvPr/>
        </p:nvCxnSpPr>
        <p:spPr>
          <a:xfrm>
            <a:off x="6992702" y="398629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723AA-A44F-4F98-AF37-8326305DA740}"/>
              </a:ext>
            </a:extLst>
          </p:cNvPr>
          <p:cNvSpPr txBox="1"/>
          <p:nvPr/>
        </p:nvSpPr>
        <p:spPr>
          <a:xfrm>
            <a:off x="6779612" y="2462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CD5BD-C775-4282-97DC-235529EA3534}"/>
              </a:ext>
            </a:extLst>
          </p:cNvPr>
          <p:cNvSpPr txBox="1"/>
          <p:nvPr/>
        </p:nvSpPr>
        <p:spPr>
          <a:xfrm>
            <a:off x="6779612" y="2983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7CB6DF-6F9C-432D-879F-86A859A09DFB}"/>
              </a:ext>
            </a:extLst>
          </p:cNvPr>
          <p:cNvSpPr txBox="1"/>
          <p:nvPr/>
        </p:nvSpPr>
        <p:spPr>
          <a:xfrm>
            <a:off x="6779612" y="3493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AD52E8-7F53-4868-99CB-168A049AEF37}"/>
              </a:ext>
            </a:extLst>
          </p:cNvPr>
          <p:cNvSpPr txBox="1"/>
          <p:nvPr/>
        </p:nvSpPr>
        <p:spPr>
          <a:xfrm>
            <a:off x="1395930" y="4399458"/>
            <a:ext cx="955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0070C0"/>
                </a:solidFill>
              </a:rPr>
              <a:t>A</a:t>
            </a:r>
            <a:r>
              <a:rPr lang="hu-HU" sz="2400" b="1" i="1" baseline="-25000" dirty="0">
                <a:solidFill>
                  <a:srgbClr val="0070C0"/>
                </a:solidFill>
              </a:rPr>
              <a:t>3</a:t>
            </a:r>
            <a:r>
              <a:rPr lang="hu-HU" sz="2400" b="1" i="1" dirty="0">
                <a:solidFill>
                  <a:srgbClr val="0070C0"/>
                </a:solidFill>
              </a:rPr>
              <a:t> = A</a:t>
            </a:r>
            <a:r>
              <a:rPr lang="hu-HU" sz="2400" b="1" i="1" baseline="-25000" dirty="0">
                <a:solidFill>
                  <a:srgbClr val="0070C0"/>
                </a:solidFill>
              </a:rPr>
              <a:t>3</a:t>
            </a:r>
            <a:r>
              <a:rPr lang="hu-HU" sz="2400" b="1" i="1" dirty="0">
                <a:solidFill>
                  <a:srgbClr val="0070C0"/>
                </a:solidFill>
              </a:rPr>
              <a:t> – 2 x A</a:t>
            </a:r>
            <a:r>
              <a:rPr lang="hu-HU" sz="2400" b="1" i="1" baseline="-25000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844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43D810-B8BE-41B8-8EC2-179CEDCF93A6}"/>
              </a:ext>
            </a:extLst>
          </p:cNvPr>
          <p:cNvSpPr/>
          <p:nvPr/>
        </p:nvSpPr>
        <p:spPr>
          <a:xfrm>
            <a:off x="4185920" y="1879600"/>
            <a:ext cx="3180080" cy="1158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001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Floating Point Numbers</a:t>
            </a:r>
            <a:endParaRPr lang="en-US" b="1" u="sn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B1F4F6-198A-45AD-B4A4-AB36F4C464D0}"/>
              </a:ext>
            </a:extLst>
          </p:cNvPr>
          <p:cNvSpPr txBox="1"/>
          <p:nvPr/>
        </p:nvSpPr>
        <p:spPr>
          <a:xfrm>
            <a:off x="4733640" y="2248207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(-1)     m    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4138CB-2FDC-41CB-99F6-D345D09D4E31}"/>
              </a:ext>
            </a:extLst>
          </p:cNvPr>
          <p:cNvSpPr txBox="1"/>
          <p:nvPr/>
        </p:nvSpPr>
        <p:spPr>
          <a:xfrm>
            <a:off x="5279968" y="231829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618946-EE3B-4AFE-A32C-665B247EAF39}"/>
              </a:ext>
            </a:extLst>
          </p:cNvPr>
          <p:cNvSpPr txBox="1"/>
          <p:nvPr/>
        </p:nvSpPr>
        <p:spPr>
          <a:xfrm>
            <a:off x="5897681" y="232156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F01677-CBC7-4F62-925D-1C0234307EBD}"/>
              </a:ext>
            </a:extLst>
          </p:cNvPr>
          <p:cNvSpPr txBox="1"/>
          <p:nvPr/>
        </p:nvSpPr>
        <p:spPr>
          <a:xfrm>
            <a:off x="5160056" y="2127614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DEE3E8-4D41-4D47-A8B5-7B3D8A4C213A}"/>
              </a:ext>
            </a:extLst>
          </p:cNvPr>
          <p:cNvSpPr txBox="1"/>
          <p:nvPr/>
        </p:nvSpPr>
        <p:spPr>
          <a:xfrm>
            <a:off x="6273665" y="2110795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(e-127)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DE0B86-2850-40D4-B04D-99BEF513B368}"/>
              </a:ext>
            </a:extLst>
          </p:cNvPr>
          <p:cNvSpPr txBox="1"/>
          <p:nvPr/>
        </p:nvSpPr>
        <p:spPr>
          <a:xfrm>
            <a:off x="1654404" y="3406447"/>
            <a:ext cx="848655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to use 127 bias?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bits to store the exponent – instead of storing it as a signed two’s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complement number it’s easier to add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-127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(since the smallest value it can be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-127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to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exponent and just store it as an unsigned number.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algn="ctr"/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range for floats?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1.4E-45 to 3.4E38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48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C2D61-6506-4FB4-8EBB-B8A444429BDF}"/>
              </a:ext>
            </a:extLst>
          </p:cNvPr>
          <p:cNvCxnSpPr/>
          <p:nvPr/>
        </p:nvCxnSpPr>
        <p:spPr>
          <a:xfrm>
            <a:off x="5094144" y="233872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B3CD5-1918-4401-A496-85EA522C4D07}"/>
              </a:ext>
            </a:extLst>
          </p:cNvPr>
          <p:cNvCxnSpPr/>
          <p:nvPr/>
        </p:nvCxnSpPr>
        <p:spPr>
          <a:xfrm>
            <a:off x="6598274" y="2346960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5807B-7DE1-4F9B-A20E-F61E36D7AA1B}"/>
              </a:ext>
            </a:extLst>
          </p:cNvPr>
          <p:cNvCxnSpPr/>
          <p:nvPr/>
        </p:nvCxnSpPr>
        <p:spPr>
          <a:xfrm>
            <a:off x="5094144" y="233872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7D007-2465-4B3D-A166-A52D0E5C6F9F}"/>
              </a:ext>
            </a:extLst>
          </p:cNvPr>
          <p:cNvCxnSpPr/>
          <p:nvPr/>
        </p:nvCxnSpPr>
        <p:spPr>
          <a:xfrm>
            <a:off x="5101074" y="397805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3CD6-B4EC-43B5-ACC5-2078753EFB8E}"/>
              </a:ext>
            </a:extLst>
          </p:cNvPr>
          <p:cNvSpPr txBox="1"/>
          <p:nvPr/>
        </p:nvSpPr>
        <p:spPr>
          <a:xfrm>
            <a:off x="5256975" y="2462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4BF31-BD1A-46CF-99E3-F0E882D751A8}"/>
              </a:ext>
            </a:extLst>
          </p:cNvPr>
          <p:cNvSpPr txBox="1"/>
          <p:nvPr/>
        </p:nvSpPr>
        <p:spPr>
          <a:xfrm>
            <a:off x="5667770" y="2454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06D31-6CFD-42FC-B434-6A14E2DBE278}"/>
              </a:ext>
            </a:extLst>
          </p:cNvPr>
          <p:cNvSpPr txBox="1"/>
          <p:nvPr/>
        </p:nvSpPr>
        <p:spPr>
          <a:xfrm>
            <a:off x="5265213" y="2991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5E9E8-4C3D-4F07-9839-C12E2310F906}"/>
              </a:ext>
            </a:extLst>
          </p:cNvPr>
          <p:cNvSpPr txBox="1"/>
          <p:nvPr/>
        </p:nvSpPr>
        <p:spPr>
          <a:xfrm>
            <a:off x="5632258" y="29753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01527-D0BB-4653-83D9-5E5FA56DD3A7}"/>
              </a:ext>
            </a:extLst>
          </p:cNvPr>
          <p:cNvSpPr txBox="1"/>
          <p:nvPr/>
        </p:nvSpPr>
        <p:spPr>
          <a:xfrm>
            <a:off x="5270429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79425-0AC4-43E0-9294-F1762078F521}"/>
              </a:ext>
            </a:extLst>
          </p:cNvPr>
          <p:cNvSpPr txBox="1"/>
          <p:nvPr/>
        </p:nvSpPr>
        <p:spPr>
          <a:xfrm>
            <a:off x="5632258" y="34849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48C42-C818-4282-8618-55D13CBA4CBA}"/>
              </a:ext>
            </a:extLst>
          </p:cNvPr>
          <p:cNvSpPr txBox="1"/>
          <p:nvPr/>
        </p:nvSpPr>
        <p:spPr>
          <a:xfrm>
            <a:off x="6062640" y="24544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1B987-7333-4B67-94DC-B85616833C68}"/>
              </a:ext>
            </a:extLst>
          </p:cNvPr>
          <p:cNvSpPr txBox="1"/>
          <p:nvPr/>
        </p:nvSpPr>
        <p:spPr>
          <a:xfrm>
            <a:off x="6062640" y="297530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59A80-D934-4AE2-9D46-8992165F83DA}"/>
              </a:ext>
            </a:extLst>
          </p:cNvPr>
          <p:cNvSpPr txBox="1"/>
          <p:nvPr/>
        </p:nvSpPr>
        <p:spPr>
          <a:xfrm>
            <a:off x="6115906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EA17E-10DD-461D-B395-33D83FF9E5BA}"/>
              </a:ext>
            </a:extLst>
          </p:cNvPr>
          <p:cNvCxnSpPr/>
          <p:nvPr/>
        </p:nvCxnSpPr>
        <p:spPr>
          <a:xfrm>
            <a:off x="7190410" y="235519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05DF23-2F9C-4B5C-91AB-B7D7D3361243}"/>
              </a:ext>
            </a:extLst>
          </p:cNvPr>
          <p:cNvCxnSpPr/>
          <p:nvPr/>
        </p:nvCxnSpPr>
        <p:spPr>
          <a:xfrm>
            <a:off x="6992702" y="234284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BBA972-D3C7-4678-BF4F-04DE0CF602EE}"/>
              </a:ext>
            </a:extLst>
          </p:cNvPr>
          <p:cNvCxnSpPr/>
          <p:nvPr/>
        </p:nvCxnSpPr>
        <p:spPr>
          <a:xfrm>
            <a:off x="6992702" y="398629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723AA-A44F-4F98-AF37-8326305DA740}"/>
              </a:ext>
            </a:extLst>
          </p:cNvPr>
          <p:cNvSpPr txBox="1"/>
          <p:nvPr/>
        </p:nvSpPr>
        <p:spPr>
          <a:xfrm>
            <a:off x="6779612" y="2462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CD5BD-C775-4282-97DC-235529EA3534}"/>
              </a:ext>
            </a:extLst>
          </p:cNvPr>
          <p:cNvSpPr txBox="1"/>
          <p:nvPr/>
        </p:nvSpPr>
        <p:spPr>
          <a:xfrm>
            <a:off x="6779612" y="2983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7CB6DF-6F9C-432D-879F-86A859A09DFB}"/>
              </a:ext>
            </a:extLst>
          </p:cNvPr>
          <p:cNvSpPr txBox="1"/>
          <p:nvPr/>
        </p:nvSpPr>
        <p:spPr>
          <a:xfrm>
            <a:off x="6744100" y="34931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3766297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C2D61-6506-4FB4-8EBB-B8A444429BDF}"/>
              </a:ext>
            </a:extLst>
          </p:cNvPr>
          <p:cNvCxnSpPr/>
          <p:nvPr/>
        </p:nvCxnSpPr>
        <p:spPr>
          <a:xfrm>
            <a:off x="5094144" y="233872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B3CD5-1918-4401-A496-85EA522C4D07}"/>
              </a:ext>
            </a:extLst>
          </p:cNvPr>
          <p:cNvCxnSpPr/>
          <p:nvPr/>
        </p:nvCxnSpPr>
        <p:spPr>
          <a:xfrm>
            <a:off x="6598274" y="2346960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5807B-7DE1-4F9B-A20E-F61E36D7AA1B}"/>
              </a:ext>
            </a:extLst>
          </p:cNvPr>
          <p:cNvCxnSpPr/>
          <p:nvPr/>
        </p:nvCxnSpPr>
        <p:spPr>
          <a:xfrm>
            <a:off x="5094144" y="233872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7D007-2465-4B3D-A166-A52D0E5C6F9F}"/>
              </a:ext>
            </a:extLst>
          </p:cNvPr>
          <p:cNvCxnSpPr/>
          <p:nvPr/>
        </p:nvCxnSpPr>
        <p:spPr>
          <a:xfrm>
            <a:off x="5101074" y="397805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3CD6-B4EC-43B5-ACC5-2078753EFB8E}"/>
              </a:ext>
            </a:extLst>
          </p:cNvPr>
          <p:cNvSpPr txBox="1"/>
          <p:nvPr/>
        </p:nvSpPr>
        <p:spPr>
          <a:xfrm>
            <a:off x="5256975" y="2462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4BF31-BD1A-46CF-99E3-F0E882D751A8}"/>
              </a:ext>
            </a:extLst>
          </p:cNvPr>
          <p:cNvSpPr txBox="1"/>
          <p:nvPr/>
        </p:nvSpPr>
        <p:spPr>
          <a:xfrm>
            <a:off x="5667770" y="2454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06D31-6CFD-42FC-B434-6A14E2DBE278}"/>
              </a:ext>
            </a:extLst>
          </p:cNvPr>
          <p:cNvSpPr txBox="1"/>
          <p:nvPr/>
        </p:nvSpPr>
        <p:spPr>
          <a:xfrm>
            <a:off x="5265213" y="2991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5E9E8-4C3D-4F07-9839-C12E2310F906}"/>
              </a:ext>
            </a:extLst>
          </p:cNvPr>
          <p:cNvSpPr txBox="1"/>
          <p:nvPr/>
        </p:nvSpPr>
        <p:spPr>
          <a:xfrm>
            <a:off x="5632258" y="29753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01527-D0BB-4653-83D9-5E5FA56DD3A7}"/>
              </a:ext>
            </a:extLst>
          </p:cNvPr>
          <p:cNvSpPr txBox="1"/>
          <p:nvPr/>
        </p:nvSpPr>
        <p:spPr>
          <a:xfrm>
            <a:off x="5270429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79425-0AC4-43E0-9294-F1762078F521}"/>
              </a:ext>
            </a:extLst>
          </p:cNvPr>
          <p:cNvSpPr txBox="1"/>
          <p:nvPr/>
        </p:nvSpPr>
        <p:spPr>
          <a:xfrm>
            <a:off x="5632258" y="34849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48C42-C818-4282-8618-55D13CBA4CBA}"/>
              </a:ext>
            </a:extLst>
          </p:cNvPr>
          <p:cNvSpPr txBox="1"/>
          <p:nvPr/>
        </p:nvSpPr>
        <p:spPr>
          <a:xfrm>
            <a:off x="6062640" y="24544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1B987-7333-4B67-94DC-B85616833C68}"/>
              </a:ext>
            </a:extLst>
          </p:cNvPr>
          <p:cNvSpPr txBox="1"/>
          <p:nvPr/>
        </p:nvSpPr>
        <p:spPr>
          <a:xfrm>
            <a:off x="6062640" y="297530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59A80-D934-4AE2-9D46-8992165F83DA}"/>
              </a:ext>
            </a:extLst>
          </p:cNvPr>
          <p:cNvSpPr txBox="1"/>
          <p:nvPr/>
        </p:nvSpPr>
        <p:spPr>
          <a:xfrm>
            <a:off x="6115906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EA17E-10DD-461D-B395-33D83FF9E5BA}"/>
              </a:ext>
            </a:extLst>
          </p:cNvPr>
          <p:cNvCxnSpPr/>
          <p:nvPr/>
        </p:nvCxnSpPr>
        <p:spPr>
          <a:xfrm>
            <a:off x="7190410" y="235519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05DF23-2F9C-4B5C-91AB-B7D7D3361243}"/>
              </a:ext>
            </a:extLst>
          </p:cNvPr>
          <p:cNvCxnSpPr/>
          <p:nvPr/>
        </p:nvCxnSpPr>
        <p:spPr>
          <a:xfrm>
            <a:off x="6992702" y="234284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BBA972-D3C7-4678-BF4F-04DE0CF602EE}"/>
              </a:ext>
            </a:extLst>
          </p:cNvPr>
          <p:cNvCxnSpPr/>
          <p:nvPr/>
        </p:nvCxnSpPr>
        <p:spPr>
          <a:xfrm>
            <a:off x="6992702" y="398629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723AA-A44F-4F98-AF37-8326305DA740}"/>
              </a:ext>
            </a:extLst>
          </p:cNvPr>
          <p:cNvSpPr txBox="1"/>
          <p:nvPr/>
        </p:nvSpPr>
        <p:spPr>
          <a:xfrm>
            <a:off x="6779612" y="2462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CD5BD-C775-4282-97DC-235529EA3534}"/>
              </a:ext>
            </a:extLst>
          </p:cNvPr>
          <p:cNvSpPr txBox="1"/>
          <p:nvPr/>
        </p:nvSpPr>
        <p:spPr>
          <a:xfrm>
            <a:off x="6779612" y="2983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7CB6DF-6F9C-432D-879F-86A859A09DFB}"/>
              </a:ext>
            </a:extLst>
          </p:cNvPr>
          <p:cNvSpPr txBox="1"/>
          <p:nvPr/>
        </p:nvSpPr>
        <p:spPr>
          <a:xfrm>
            <a:off x="6744100" y="34931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789690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C2D61-6506-4FB4-8EBB-B8A444429BDF}"/>
              </a:ext>
            </a:extLst>
          </p:cNvPr>
          <p:cNvCxnSpPr/>
          <p:nvPr/>
        </p:nvCxnSpPr>
        <p:spPr>
          <a:xfrm>
            <a:off x="5094144" y="233872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B3CD5-1918-4401-A496-85EA522C4D07}"/>
              </a:ext>
            </a:extLst>
          </p:cNvPr>
          <p:cNvCxnSpPr/>
          <p:nvPr/>
        </p:nvCxnSpPr>
        <p:spPr>
          <a:xfrm>
            <a:off x="6598274" y="2346960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5807B-7DE1-4F9B-A20E-F61E36D7AA1B}"/>
              </a:ext>
            </a:extLst>
          </p:cNvPr>
          <p:cNvCxnSpPr/>
          <p:nvPr/>
        </p:nvCxnSpPr>
        <p:spPr>
          <a:xfrm>
            <a:off x="5094144" y="233872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7D007-2465-4B3D-A166-A52D0E5C6F9F}"/>
              </a:ext>
            </a:extLst>
          </p:cNvPr>
          <p:cNvCxnSpPr/>
          <p:nvPr/>
        </p:nvCxnSpPr>
        <p:spPr>
          <a:xfrm>
            <a:off x="5101074" y="397805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3CD6-B4EC-43B5-ACC5-2078753EFB8E}"/>
              </a:ext>
            </a:extLst>
          </p:cNvPr>
          <p:cNvSpPr txBox="1"/>
          <p:nvPr/>
        </p:nvSpPr>
        <p:spPr>
          <a:xfrm>
            <a:off x="5256975" y="2462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4BF31-BD1A-46CF-99E3-F0E882D751A8}"/>
              </a:ext>
            </a:extLst>
          </p:cNvPr>
          <p:cNvSpPr txBox="1"/>
          <p:nvPr/>
        </p:nvSpPr>
        <p:spPr>
          <a:xfrm>
            <a:off x="5667770" y="2454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06D31-6CFD-42FC-B434-6A14E2DBE278}"/>
              </a:ext>
            </a:extLst>
          </p:cNvPr>
          <p:cNvSpPr txBox="1"/>
          <p:nvPr/>
        </p:nvSpPr>
        <p:spPr>
          <a:xfrm>
            <a:off x="5265213" y="2991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5E9E8-4C3D-4F07-9839-C12E2310F906}"/>
              </a:ext>
            </a:extLst>
          </p:cNvPr>
          <p:cNvSpPr txBox="1"/>
          <p:nvPr/>
        </p:nvSpPr>
        <p:spPr>
          <a:xfrm>
            <a:off x="5632258" y="29753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01527-D0BB-4653-83D9-5E5FA56DD3A7}"/>
              </a:ext>
            </a:extLst>
          </p:cNvPr>
          <p:cNvSpPr txBox="1"/>
          <p:nvPr/>
        </p:nvSpPr>
        <p:spPr>
          <a:xfrm>
            <a:off x="5270429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79425-0AC4-43E0-9294-F1762078F521}"/>
              </a:ext>
            </a:extLst>
          </p:cNvPr>
          <p:cNvSpPr txBox="1"/>
          <p:nvPr/>
        </p:nvSpPr>
        <p:spPr>
          <a:xfrm>
            <a:off x="5632258" y="34849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48C42-C818-4282-8618-55D13CBA4CBA}"/>
              </a:ext>
            </a:extLst>
          </p:cNvPr>
          <p:cNvSpPr txBox="1"/>
          <p:nvPr/>
        </p:nvSpPr>
        <p:spPr>
          <a:xfrm>
            <a:off x="6062640" y="24544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1B987-7333-4B67-94DC-B85616833C68}"/>
              </a:ext>
            </a:extLst>
          </p:cNvPr>
          <p:cNvSpPr txBox="1"/>
          <p:nvPr/>
        </p:nvSpPr>
        <p:spPr>
          <a:xfrm>
            <a:off x="6062640" y="297530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59A80-D934-4AE2-9D46-8992165F83DA}"/>
              </a:ext>
            </a:extLst>
          </p:cNvPr>
          <p:cNvSpPr txBox="1"/>
          <p:nvPr/>
        </p:nvSpPr>
        <p:spPr>
          <a:xfrm>
            <a:off x="6115906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EA17E-10DD-461D-B395-33D83FF9E5BA}"/>
              </a:ext>
            </a:extLst>
          </p:cNvPr>
          <p:cNvCxnSpPr/>
          <p:nvPr/>
        </p:nvCxnSpPr>
        <p:spPr>
          <a:xfrm>
            <a:off x="7190410" y="235519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05DF23-2F9C-4B5C-91AB-B7D7D3361243}"/>
              </a:ext>
            </a:extLst>
          </p:cNvPr>
          <p:cNvCxnSpPr/>
          <p:nvPr/>
        </p:nvCxnSpPr>
        <p:spPr>
          <a:xfrm>
            <a:off x="6992702" y="234284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BBA972-D3C7-4678-BF4F-04DE0CF602EE}"/>
              </a:ext>
            </a:extLst>
          </p:cNvPr>
          <p:cNvCxnSpPr/>
          <p:nvPr/>
        </p:nvCxnSpPr>
        <p:spPr>
          <a:xfrm>
            <a:off x="6992702" y="398629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723AA-A44F-4F98-AF37-8326305DA740}"/>
              </a:ext>
            </a:extLst>
          </p:cNvPr>
          <p:cNvSpPr txBox="1"/>
          <p:nvPr/>
        </p:nvSpPr>
        <p:spPr>
          <a:xfrm>
            <a:off x="6779612" y="2462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CD5BD-C775-4282-97DC-235529EA3534}"/>
              </a:ext>
            </a:extLst>
          </p:cNvPr>
          <p:cNvSpPr txBox="1"/>
          <p:nvPr/>
        </p:nvSpPr>
        <p:spPr>
          <a:xfrm>
            <a:off x="6779612" y="2983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7CB6DF-6F9C-432D-879F-86A859A09DFB}"/>
              </a:ext>
            </a:extLst>
          </p:cNvPr>
          <p:cNvSpPr txBox="1"/>
          <p:nvPr/>
        </p:nvSpPr>
        <p:spPr>
          <a:xfrm>
            <a:off x="6744100" y="34931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1997B3D-2F54-4402-9013-5BD9B05E10A4}"/>
                  </a:ext>
                </a:extLst>
              </p:cNvPr>
              <p:cNvSpPr txBox="1"/>
              <p:nvPr/>
            </p:nvSpPr>
            <p:spPr>
              <a:xfrm>
                <a:off x="1395930" y="4399458"/>
                <a:ext cx="9559942" cy="647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400" b="1" i="1" dirty="0">
                    <a:solidFill>
                      <a:srgbClr val="0070C0"/>
                    </a:solidFill>
                  </a:rPr>
                  <a:t>A</a:t>
                </a:r>
                <a:r>
                  <a:rPr lang="hu-HU" sz="2400" b="1" i="1" baseline="-25000" dirty="0">
                    <a:solidFill>
                      <a:srgbClr val="0070C0"/>
                    </a:solidFill>
                  </a:rPr>
                  <a:t>3</a:t>
                </a:r>
                <a:r>
                  <a:rPr lang="hu-HU" sz="2400" b="1" i="1" dirty="0">
                    <a:solidFill>
                      <a:srgbClr val="0070C0"/>
                    </a:solidFill>
                  </a:rPr>
                  <a:t> = A</a:t>
                </a:r>
                <a:r>
                  <a:rPr lang="hu-HU" sz="2400" b="1" i="1" baseline="-25000" dirty="0">
                    <a:solidFill>
                      <a:srgbClr val="0070C0"/>
                    </a:solidFill>
                  </a:rPr>
                  <a:t>3</a:t>
                </a:r>
                <a:r>
                  <a:rPr lang="hu-HU" sz="2400" b="1" i="1" dirty="0">
                    <a:solidFill>
                      <a:srgbClr val="0070C0"/>
                    </a:solidFill>
                  </a:rPr>
                  <a:t> –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hu-H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hu-HU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hu-HU" sz="2400" b="1" dirty="0">
                    <a:solidFill>
                      <a:srgbClr val="0070C0"/>
                    </a:solidFill>
                  </a:rPr>
                  <a:t>x</a:t>
                </a:r>
                <a:r>
                  <a:rPr lang="hu-HU" sz="2400" b="1" i="1" dirty="0">
                    <a:solidFill>
                      <a:srgbClr val="0070C0"/>
                    </a:solidFill>
                  </a:rPr>
                  <a:t> A</a:t>
                </a:r>
                <a:r>
                  <a:rPr lang="hu-HU" sz="2400" b="1" i="1" baseline="-25000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1997B3D-2F54-4402-9013-5BD9B05E1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930" y="4399458"/>
                <a:ext cx="9559942" cy="647357"/>
              </a:xfrm>
              <a:prstGeom prst="rect">
                <a:avLst/>
              </a:prstGeom>
              <a:blipFill>
                <a:blip r:embed="rId2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118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C2D61-6506-4FB4-8EBB-B8A444429BDF}"/>
              </a:ext>
            </a:extLst>
          </p:cNvPr>
          <p:cNvCxnSpPr/>
          <p:nvPr/>
        </p:nvCxnSpPr>
        <p:spPr>
          <a:xfrm>
            <a:off x="5094144" y="233872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B3CD5-1918-4401-A496-85EA522C4D07}"/>
              </a:ext>
            </a:extLst>
          </p:cNvPr>
          <p:cNvCxnSpPr/>
          <p:nvPr/>
        </p:nvCxnSpPr>
        <p:spPr>
          <a:xfrm>
            <a:off x="6598274" y="2346960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5807B-7DE1-4F9B-A20E-F61E36D7AA1B}"/>
              </a:ext>
            </a:extLst>
          </p:cNvPr>
          <p:cNvCxnSpPr/>
          <p:nvPr/>
        </p:nvCxnSpPr>
        <p:spPr>
          <a:xfrm>
            <a:off x="5094144" y="233872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7D007-2465-4B3D-A166-A52D0E5C6F9F}"/>
              </a:ext>
            </a:extLst>
          </p:cNvPr>
          <p:cNvCxnSpPr/>
          <p:nvPr/>
        </p:nvCxnSpPr>
        <p:spPr>
          <a:xfrm>
            <a:off x="5101074" y="397805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3CD6-B4EC-43B5-ACC5-2078753EFB8E}"/>
              </a:ext>
            </a:extLst>
          </p:cNvPr>
          <p:cNvSpPr txBox="1"/>
          <p:nvPr/>
        </p:nvSpPr>
        <p:spPr>
          <a:xfrm>
            <a:off x="5256975" y="2462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4BF31-BD1A-46CF-99E3-F0E882D751A8}"/>
              </a:ext>
            </a:extLst>
          </p:cNvPr>
          <p:cNvSpPr txBox="1"/>
          <p:nvPr/>
        </p:nvSpPr>
        <p:spPr>
          <a:xfrm>
            <a:off x="5667770" y="2454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06D31-6CFD-42FC-B434-6A14E2DBE278}"/>
              </a:ext>
            </a:extLst>
          </p:cNvPr>
          <p:cNvSpPr txBox="1"/>
          <p:nvPr/>
        </p:nvSpPr>
        <p:spPr>
          <a:xfrm>
            <a:off x="5265213" y="2991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5E9E8-4C3D-4F07-9839-C12E2310F906}"/>
              </a:ext>
            </a:extLst>
          </p:cNvPr>
          <p:cNvSpPr txBox="1"/>
          <p:nvPr/>
        </p:nvSpPr>
        <p:spPr>
          <a:xfrm>
            <a:off x="5632258" y="29753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01527-D0BB-4653-83D9-5E5FA56DD3A7}"/>
              </a:ext>
            </a:extLst>
          </p:cNvPr>
          <p:cNvSpPr txBox="1"/>
          <p:nvPr/>
        </p:nvSpPr>
        <p:spPr>
          <a:xfrm>
            <a:off x="5270429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79425-0AC4-43E0-9294-F1762078F521}"/>
              </a:ext>
            </a:extLst>
          </p:cNvPr>
          <p:cNvSpPr txBox="1"/>
          <p:nvPr/>
        </p:nvSpPr>
        <p:spPr>
          <a:xfrm>
            <a:off x="5676648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48C42-C818-4282-8618-55D13CBA4CBA}"/>
              </a:ext>
            </a:extLst>
          </p:cNvPr>
          <p:cNvSpPr txBox="1"/>
          <p:nvPr/>
        </p:nvSpPr>
        <p:spPr>
          <a:xfrm>
            <a:off x="6062640" y="24544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1B987-7333-4B67-94DC-B85616833C68}"/>
              </a:ext>
            </a:extLst>
          </p:cNvPr>
          <p:cNvSpPr txBox="1"/>
          <p:nvPr/>
        </p:nvSpPr>
        <p:spPr>
          <a:xfrm>
            <a:off x="6062640" y="297530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EA17E-10DD-461D-B395-33D83FF9E5BA}"/>
              </a:ext>
            </a:extLst>
          </p:cNvPr>
          <p:cNvCxnSpPr/>
          <p:nvPr/>
        </p:nvCxnSpPr>
        <p:spPr>
          <a:xfrm>
            <a:off x="7190410" y="235519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05DF23-2F9C-4B5C-91AB-B7D7D3361243}"/>
              </a:ext>
            </a:extLst>
          </p:cNvPr>
          <p:cNvCxnSpPr/>
          <p:nvPr/>
        </p:nvCxnSpPr>
        <p:spPr>
          <a:xfrm>
            <a:off x="6992702" y="234284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BBA972-D3C7-4678-BF4F-04DE0CF602EE}"/>
              </a:ext>
            </a:extLst>
          </p:cNvPr>
          <p:cNvCxnSpPr/>
          <p:nvPr/>
        </p:nvCxnSpPr>
        <p:spPr>
          <a:xfrm>
            <a:off x="6992702" y="398629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723AA-A44F-4F98-AF37-8326305DA740}"/>
              </a:ext>
            </a:extLst>
          </p:cNvPr>
          <p:cNvSpPr txBox="1"/>
          <p:nvPr/>
        </p:nvSpPr>
        <p:spPr>
          <a:xfrm>
            <a:off x="6779612" y="2462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CD5BD-C775-4282-97DC-235529EA3534}"/>
              </a:ext>
            </a:extLst>
          </p:cNvPr>
          <p:cNvSpPr txBox="1"/>
          <p:nvPr/>
        </p:nvSpPr>
        <p:spPr>
          <a:xfrm>
            <a:off x="6779612" y="2983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853E80-9B94-4FB0-B2EC-5D2252F99D3C}"/>
                  </a:ext>
                </a:extLst>
              </p:cNvPr>
              <p:cNvSpPr txBox="1"/>
              <p:nvPr/>
            </p:nvSpPr>
            <p:spPr>
              <a:xfrm>
                <a:off x="6026849" y="3431912"/>
                <a:ext cx="457176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𝟐𝟑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853E80-9B94-4FB0-B2EC-5D2252F99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849" y="3431912"/>
                <a:ext cx="457176" cy="491288"/>
              </a:xfrm>
              <a:prstGeom prst="rect">
                <a:avLst/>
              </a:prstGeom>
              <a:blipFill>
                <a:blip r:embed="rId2"/>
                <a:stretch>
                  <a:fillRect l="-12000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BE30F9-99BB-43FD-AF0E-EEAEFC363E2B}"/>
                  </a:ext>
                </a:extLst>
              </p:cNvPr>
              <p:cNvSpPr txBox="1"/>
              <p:nvPr/>
            </p:nvSpPr>
            <p:spPr>
              <a:xfrm>
                <a:off x="6672853" y="3452508"/>
                <a:ext cx="457176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</m:num>
                      <m:den>
                        <m:r>
                          <a:rPr lang="hu-HU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BE30F9-99BB-43FD-AF0E-EEAEFC363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53" y="3452508"/>
                <a:ext cx="457176" cy="491288"/>
              </a:xfrm>
              <a:prstGeom prst="rect">
                <a:avLst/>
              </a:prstGeom>
              <a:blipFill>
                <a:blip r:embed="rId3"/>
                <a:stretch>
                  <a:fillRect l="-12000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70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C2D61-6506-4FB4-8EBB-B8A444429BDF}"/>
              </a:ext>
            </a:extLst>
          </p:cNvPr>
          <p:cNvCxnSpPr/>
          <p:nvPr/>
        </p:nvCxnSpPr>
        <p:spPr>
          <a:xfrm>
            <a:off x="5094144" y="233872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B3CD5-1918-4401-A496-85EA522C4D07}"/>
              </a:ext>
            </a:extLst>
          </p:cNvPr>
          <p:cNvCxnSpPr/>
          <p:nvPr/>
        </p:nvCxnSpPr>
        <p:spPr>
          <a:xfrm>
            <a:off x="6598274" y="2346960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5807B-7DE1-4F9B-A20E-F61E36D7AA1B}"/>
              </a:ext>
            </a:extLst>
          </p:cNvPr>
          <p:cNvCxnSpPr/>
          <p:nvPr/>
        </p:nvCxnSpPr>
        <p:spPr>
          <a:xfrm>
            <a:off x="5094144" y="233872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7D007-2465-4B3D-A166-A52D0E5C6F9F}"/>
              </a:ext>
            </a:extLst>
          </p:cNvPr>
          <p:cNvCxnSpPr/>
          <p:nvPr/>
        </p:nvCxnSpPr>
        <p:spPr>
          <a:xfrm>
            <a:off x="5101074" y="397805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3CD6-B4EC-43B5-ACC5-2078753EFB8E}"/>
              </a:ext>
            </a:extLst>
          </p:cNvPr>
          <p:cNvSpPr txBox="1"/>
          <p:nvPr/>
        </p:nvSpPr>
        <p:spPr>
          <a:xfrm>
            <a:off x="5256975" y="2462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4BF31-BD1A-46CF-99E3-F0E882D751A8}"/>
              </a:ext>
            </a:extLst>
          </p:cNvPr>
          <p:cNvSpPr txBox="1"/>
          <p:nvPr/>
        </p:nvSpPr>
        <p:spPr>
          <a:xfrm>
            <a:off x="5667770" y="2454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06D31-6CFD-42FC-B434-6A14E2DBE278}"/>
              </a:ext>
            </a:extLst>
          </p:cNvPr>
          <p:cNvSpPr txBox="1"/>
          <p:nvPr/>
        </p:nvSpPr>
        <p:spPr>
          <a:xfrm>
            <a:off x="5265213" y="2991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5E9E8-4C3D-4F07-9839-C12E2310F906}"/>
              </a:ext>
            </a:extLst>
          </p:cNvPr>
          <p:cNvSpPr txBox="1"/>
          <p:nvPr/>
        </p:nvSpPr>
        <p:spPr>
          <a:xfrm>
            <a:off x="5632258" y="29753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01527-D0BB-4653-83D9-5E5FA56DD3A7}"/>
              </a:ext>
            </a:extLst>
          </p:cNvPr>
          <p:cNvSpPr txBox="1"/>
          <p:nvPr/>
        </p:nvSpPr>
        <p:spPr>
          <a:xfrm>
            <a:off x="5270429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79425-0AC4-43E0-9294-F1762078F521}"/>
              </a:ext>
            </a:extLst>
          </p:cNvPr>
          <p:cNvSpPr txBox="1"/>
          <p:nvPr/>
        </p:nvSpPr>
        <p:spPr>
          <a:xfrm>
            <a:off x="5676648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48C42-C818-4282-8618-55D13CBA4CBA}"/>
              </a:ext>
            </a:extLst>
          </p:cNvPr>
          <p:cNvSpPr txBox="1"/>
          <p:nvPr/>
        </p:nvSpPr>
        <p:spPr>
          <a:xfrm>
            <a:off x="6062640" y="24544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1B987-7333-4B67-94DC-B85616833C68}"/>
              </a:ext>
            </a:extLst>
          </p:cNvPr>
          <p:cNvSpPr txBox="1"/>
          <p:nvPr/>
        </p:nvSpPr>
        <p:spPr>
          <a:xfrm>
            <a:off x="6062640" y="297530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EA17E-10DD-461D-B395-33D83FF9E5BA}"/>
              </a:ext>
            </a:extLst>
          </p:cNvPr>
          <p:cNvCxnSpPr/>
          <p:nvPr/>
        </p:nvCxnSpPr>
        <p:spPr>
          <a:xfrm>
            <a:off x="7190410" y="235519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05DF23-2F9C-4B5C-91AB-B7D7D3361243}"/>
              </a:ext>
            </a:extLst>
          </p:cNvPr>
          <p:cNvCxnSpPr/>
          <p:nvPr/>
        </p:nvCxnSpPr>
        <p:spPr>
          <a:xfrm>
            <a:off x="6992702" y="234284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BBA972-D3C7-4678-BF4F-04DE0CF602EE}"/>
              </a:ext>
            </a:extLst>
          </p:cNvPr>
          <p:cNvCxnSpPr/>
          <p:nvPr/>
        </p:nvCxnSpPr>
        <p:spPr>
          <a:xfrm>
            <a:off x="6992702" y="398629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723AA-A44F-4F98-AF37-8326305DA740}"/>
              </a:ext>
            </a:extLst>
          </p:cNvPr>
          <p:cNvSpPr txBox="1"/>
          <p:nvPr/>
        </p:nvSpPr>
        <p:spPr>
          <a:xfrm>
            <a:off x="6779612" y="2462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CD5BD-C775-4282-97DC-235529EA3534}"/>
              </a:ext>
            </a:extLst>
          </p:cNvPr>
          <p:cNvSpPr txBox="1"/>
          <p:nvPr/>
        </p:nvSpPr>
        <p:spPr>
          <a:xfrm>
            <a:off x="6779612" y="2983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853E80-9B94-4FB0-B2EC-5D2252F99D3C}"/>
                  </a:ext>
                </a:extLst>
              </p:cNvPr>
              <p:cNvSpPr txBox="1"/>
              <p:nvPr/>
            </p:nvSpPr>
            <p:spPr>
              <a:xfrm>
                <a:off x="6026849" y="3431912"/>
                <a:ext cx="457176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𝟐𝟑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853E80-9B94-4FB0-B2EC-5D2252F99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849" y="3431912"/>
                <a:ext cx="457176" cy="491288"/>
              </a:xfrm>
              <a:prstGeom prst="rect">
                <a:avLst/>
              </a:prstGeom>
              <a:blipFill>
                <a:blip r:embed="rId2"/>
                <a:stretch>
                  <a:fillRect l="-12000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BE30F9-99BB-43FD-AF0E-EEAEFC363E2B}"/>
                  </a:ext>
                </a:extLst>
              </p:cNvPr>
              <p:cNvSpPr txBox="1"/>
              <p:nvPr/>
            </p:nvSpPr>
            <p:spPr>
              <a:xfrm>
                <a:off x="6672853" y="3452508"/>
                <a:ext cx="457176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</m:num>
                      <m:den>
                        <m:r>
                          <a:rPr lang="hu-HU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BE30F9-99BB-43FD-AF0E-EEAEFC363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53" y="3452508"/>
                <a:ext cx="457176" cy="491288"/>
              </a:xfrm>
              <a:prstGeom prst="rect">
                <a:avLst/>
              </a:prstGeom>
              <a:blipFill>
                <a:blip r:embed="rId3"/>
                <a:stretch>
                  <a:fillRect l="-12000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46CBF2-415A-4DDD-808B-A7E6E0E15A97}"/>
                  </a:ext>
                </a:extLst>
              </p:cNvPr>
              <p:cNvSpPr/>
              <p:nvPr/>
            </p:nvSpPr>
            <p:spPr>
              <a:xfrm>
                <a:off x="3342640" y="4572000"/>
                <a:ext cx="1452880" cy="145288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</m:num>
                      <m:den>
                        <m: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𝟐𝟑</m:t>
                        </m:r>
                      </m:den>
                    </m:f>
                  </m:oMath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46CBF2-415A-4DDD-808B-A7E6E0E15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640" y="4572000"/>
                <a:ext cx="1452880" cy="145288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8431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C2D61-6506-4FB4-8EBB-B8A444429BDF}"/>
              </a:ext>
            </a:extLst>
          </p:cNvPr>
          <p:cNvCxnSpPr/>
          <p:nvPr/>
        </p:nvCxnSpPr>
        <p:spPr>
          <a:xfrm>
            <a:off x="5094144" y="233872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B3CD5-1918-4401-A496-85EA522C4D07}"/>
              </a:ext>
            </a:extLst>
          </p:cNvPr>
          <p:cNvCxnSpPr/>
          <p:nvPr/>
        </p:nvCxnSpPr>
        <p:spPr>
          <a:xfrm>
            <a:off x="6598274" y="2346960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5807B-7DE1-4F9B-A20E-F61E36D7AA1B}"/>
              </a:ext>
            </a:extLst>
          </p:cNvPr>
          <p:cNvCxnSpPr/>
          <p:nvPr/>
        </p:nvCxnSpPr>
        <p:spPr>
          <a:xfrm>
            <a:off x="5094144" y="233872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7D007-2465-4B3D-A166-A52D0E5C6F9F}"/>
              </a:ext>
            </a:extLst>
          </p:cNvPr>
          <p:cNvCxnSpPr/>
          <p:nvPr/>
        </p:nvCxnSpPr>
        <p:spPr>
          <a:xfrm>
            <a:off x="5101074" y="397805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3CD6-B4EC-43B5-ACC5-2078753EFB8E}"/>
              </a:ext>
            </a:extLst>
          </p:cNvPr>
          <p:cNvSpPr txBox="1"/>
          <p:nvPr/>
        </p:nvSpPr>
        <p:spPr>
          <a:xfrm>
            <a:off x="5256975" y="2462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4BF31-BD1A-46CF-99E3-F0E882D751A8}"/>
              </a:ext>
            </a:extLst>
          </p:cNvPr>
          <p:cNvSpPr txBox="1"/>
          <p:nvPr/>
        </p:nvSpPr>
        <p:spPr>
          <a:xfrm>
            <a:off x="5667770" y="2454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06D31-6CFD-42FC-B434-6A14E2DBE278}"/>
              </a:ext>
            </a:extLst>
          </p:cNvPr>
          <p:cNvSpPr txBox="1"/>
          <p:nvPr/>
        </p:nvSpPr>
        <p:spPr>
          <a:xfrm>
            <a:off x="5265213" y="2991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5E9E8-4C3D-4F07-9839-C12E2310F906}"/>
              </a:ext>
            </a:extLst>
          </p:cNvPr>
          <p:cNvSpPr txBox="1"/>
          <p:nvPr/>
        </p:nvSpPr>
        <p:spPr>
          <a:xfrm>
            <a:off x="5632258" y="29753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01527-D0BB-4653-83D9-5E5FA56DD3A7}"/>
              </a:ext>
            </a:extLst>
          </p:cNvPr>
          <p:cNvSpPr txBox="1"/>
          <p:nvPr/>
        </p:nvSpPr>
        <p:spPr>
          <a:xfrm>
            <a:off x="5270429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79425-0AC4-43E0-9294-F1762078F521}"/>
              </a:ext>
            </a:extLst>
          </p:cNvPr>
          <p:cNvSpPr txBox="1"/>
          <p:nvPr/>
        </p:nvSpPr>
        <p:spPr>
          <a:xfrm>
            <a:off x="5676648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48C42-C818-4282-8618-55D13CBA4CBA}"/>
              </a:ext>
            </a:extLst>
          </p:cNvPr>
          <p:cNvSpPr txBox="1"/>
          <p:nvPr/>
        </p:nvSpPr>
        <p:spPr>
          <a:xfrm>
            <a:off x="6062640" y="24544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1B987-7333-4B67-94DC-B85616833C68}"/>
              </a:ext>
            </a:extLst>
          </p:cNvPr>
          <p:cNvSpPr txBox="1"/>
          <p:nvPr/>
        </p:nvSpPr>
        <p:spPr>
          <a:xfrm>
            <a:off x="6062640" y="297530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EA17E-10DD-461D-B395-33D83FF9E5BA}"/>
              </a:ext>
            </a:extLst>
          </p:cNvPr>
          <p:cNvCxnSpPr/>
          <p:nvPr/>
        </p:nvCxnSpPr>
        <p:spPr>
          <a:xfrm>
            <a:off x="7190410" y="235519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05DF23-2F9C-4B5C-91AB-B7D7D3361243}"/>
              </a:ext>
            </a:extLst>
          </p:cNvPr>
          <p:cNvCxnSpPr/>
          <p:nvPr/>
        </p:nvCxnSpPr>
        <p:spPr>
          <a:xfrm>
            <a:off x="6992702" y="234284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BBA972-D3C7-4678-BF4F-04DE0CF602EE}"/>
              </a:ext>
            </a:extLst>
          </p:cNvPr>
          <p:cNvCxnSpPr/>
          <p:nvPr/>
        </p:nvCxnSpPr>
        <p:spPr>
          <a:xfrm>
            <a:off x="6992702" y="398629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723AA-A44F-4F98-AF37-8326305DA740}"/>
              </a:ext>
            </a:extLst>
          </p:cNvPr>
          <p:cNvSpPr txBox="1"/>
          <p:nvPr/>
        </p:nvSpPr>
        <p:spPr>
          <a:xfrm>
            <a:off x="6779612" y="2462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CD5BD-C775-4282-97DC-235529EA3534}"/>
              </a:ext>
            </a:extLst>
          </p:cNvPr>
          <p:cNvSpPr txBox="1"/>
          <p:nvPr/>
        </p:nvSpPr>
        <p:spPr>
          <a:xfrm>
            <a:off x="6779612" y="2983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853E80-9B94-4FB0-B2EC-5D2252F99D3C}"/>
                  </a:ext>
                </a:extLst>
              </p:cNvPr>
              <p:cNvSpPr txBox="1"/>
              <p:nvPr/>
            </p:nvSpPr>
            <p:spPr>
              <a:xfrm>
                <a:off x="6026849" y="3431912"/>
                <a:ext cx="457176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𝟐𝟑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853E80-9B94-4FB0-B2EC-5D2252F99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849" y="3431912"/>
                <a:ext cx="457176" cy="491288"/>
              </a:xfrm>
              <a:prstGeom prst="rect">
                <a:avLst/>
              </a:prstGeom>
              <a:blipFill>
                <a:blip r:embed="rId2"/>
                <a:stretch>
                  <a:fillRect l="-12000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BE30F9-99BB-43FD-AF0E-EEAEFC363E2B}"/>
                  </a:ext>
                </a:extLst>
              </p:cNvPr>
              <p:cNvSpPr txBox="1"/>
              <p:nvPr/>
            </p:nvSpPr>
            <p:spPr>
              <a:xfrm>
                <a:off x="6672853" y="3452508"/>
                <a:ext cx="457176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</m:num>
                      <m:den>
                        <m:r>
                          <a:rPr lang="hu-HU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BE30F9-99BB-43FD-AF0E-EEAEFC363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53" y="3452508"/>
                <a:ext cx="457176" cy="491288"/>
              </a:xfrm>
              <a:prstGeom prst="rect">
                <a:avLst/>
              </a:prstGeom>
              <a:blipFill>
                <a:blip r:embed="rId3"/>
                <a:stretch>
                  <a:fillRect l="-12000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46CBF2-415A-4DDD-808B-A7E6E0E15A97}"/>
                  </a:ext>
                </a:extLst>
              </p:cNvPr>
              <p:cNvSpPr/>
              <p:nvPr/>
            </p:nvSpPr>
            <p:spPr>
              <a:xfrm>
                <a:off x="3342640" y="4572000"/>
                <a:ext cx="1452880" cy="145288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</m:num>
                      <m:den>
                        <m: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𝟐𝟑</m:t>
                        </m:r>
                      </m:den>
                    </m:f>
                  </m:oMath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46CBF2-415A-4DDD-808B-A7E6E0E15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640" y="4572000"/>
                <a:ext cx="1452880" cy="145288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8990FE8-36B7-4A0E-B859-0BAA135175A0}"/>
                  </a:ext>
                </a:extLst>
              </p:cNvPr>
              <p:cNvSpPr/>
              <p:nvPr/>
            </p:nvSpPr>
            <p:spPr>
              <a:xfrm>
                <a:off x="5369560" y="4572000"/>
                <a:ext cx="1452880" cy="145288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𝟐𝟑</m:t>
                        </m:r>
                      </m:den>
                    </m:f>
                  </m:oMath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8990FE8-36B7-4A0E-B859-0BAA1351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560" y="4572000"/>
                <a:ext cx="1452880" cy="145288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032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C2D61-6506-4FB4-8EBB-B8A444429BDF}"/>
              </a:ext>
            </a:extLst>
          </p:cNvPr>
          <p:cNvCxnSpPr/>
          <p:nvPr/>
        </p:nvCxnSpPr>
        <p:spPr>
          <a:xfrm>
            <a:off x="5094144" y="233872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B3CD5-1918-4401-A496-85EA522C4D07}"/>
              </a:ext>
            </a:extLst>
          </p:cNvPr>
          <p:cNvCxnSpPr/>
          <p:nvPr/>
        </p:nvCxnSpPr>
        <p:spPr>
          <a:xfrm>
            <a:off x="6598274" y="2346960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5807B-7DE1-4F9B-A20E-F61E36D7AA1B}"/>
              </a:ext>
            </a:extLst>
          </p:cNvPr>
          <p:cNvCxnSpPr/>
          <p:nvPr/>
        </p:nvCxnSpPr>
        <p:spPr>
          <a:xfrm>
            <a:off x="5094144" y="233872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7D007-2465-4B3D-A166-A52D0E5C6F9F}"/>
              </a:ext>
            </a:extLst>
          </p:cNvPr>
          <p:cNvCxnSpPr/>
          <p:nvPr/>
        </p:nvCxnSpPr>
        <p:spPr>
          <a:xfrm>
            <a:off x="5101074" y="397805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3CD6-B4EC-43B5-ACC5-2078753EFB8E}"/>
              </a:ext>
            </a:extLst>
          </p:cNvPr>
          <p:cNvSpPr txBox="1"/>
          <p:nvPr/>
        </p:nvSpPr>
        <p:spPr>
          <a:xfrm>
            <a:off x="5256975" y="2462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4BF31-BD1A-46CF-99E3-F0E882D751A8}"/>
              </a:ext>
            </a:extLst>
          </p:cNvPr>
          <p:cNvSpPr txBox="1"/>
          <p:nvPr/>
        </p:nvSpPr>
        <p:spPr>
          <a:xfrm>
            <a:off x="5667770" y="2454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06D31-6CFD-42FC-B434-6A14E2DBE278}"/>
              </a:ext>
            </a:extLst>
          </p:cNvPr>
          <p:cNvSpPr txBox="1"/>
          <p:nvPr/>
        </p:nvSpPr>
        <p:spPr>
          <a:xfrm>
            <a:off x="5265213" y="2991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5E9E8-4C3D-4F07-9839-C12E2310F906}"/>
              </a:ext>
            </a:extLst>
          </p:cNvPr>
          <p:cNvSpPr txBox="1"/>
          <p:nvPr/>
        </p:nvSpPr>
        <p:spPr>
          <a:xfrm>
            <a:off x="5632258" y="29753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01527-D0BB-4653-83D9-5E5FA56DD3A7}"/>
              </a:ext>
            </a:extLst>
          </p:cNvPr>
          <p:cNvSpPr txBox="1"/>
          <p:nvPr/>
        </p:nvSpPr>
        <p:spPr>
          <a:xfrm>
            <a:off x="5270429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79425-0AC4-43E0-9294-F1762078F521}"/>
              </a:ext>
            </a:extLst>
          </p:cNvPr>
          <p:cNvSpPr txBox="1"/>
          <p:nvPr/>
        </p:nvSpPr>
        <p:spPr>
          <a:xfrm>
            <a:off x="5676648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48C42-C818-4282-8618-55D13CBA4CBA}"/>
              </a:ext>
            </a:extLst>
          </p:cNvPr>
          <p:cNvSpPr txBox="1"/>
          <p:nvPr/>
        </p:nvSpPr>
        <p:spPr>
          <a:xfrm>
            <a:off x="6062640" y="24544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1B987-7333-4B67-94DC-B85616833C68}"/>
              </a:ext>
            </a:extLst>
          </p:cNvPr>
          <p:cNvSpPr txBox="1"/>
          <p:nvPr/>
        </p:nvSpPr>
        <p:spPr>
          <a:xfrm>
            <a:off x="6062640" y="297530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EA17E-10DD-461D-B395-33D83FF9E5BA}"/>
              </a:ext>
            </a:extLst>
          </p:cNvPr>
          <p:cNvCxnSpPr/>
          <p:nvPr/>
        </p:nvCxnSpPr>
        <p:spPr>
          <a:xfrm>
            <a:off x="7190410" y="235519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05DF23-2F9C-4B5C-91AB-B7D7D3361243}"/>
              </a:ext>
            </a:extLst>
          </p:cNvPr>
          <p:cNvCxnSpPr/>
          <p:nvPr/>
        </p:nvCxnSpPr>
        <p:spPr>
          <a:xfrm>
            <a:off x="6992702" y="234284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BBA972-D3C7-4678-BF4F-04DE0CF602EE}"/>
              </a:ext>
            </a:extLst>
          </p:cNvPr>
          <p:cNvCxnSpPr/>
          <p:nvPr/>
        </p:nvCxnSpPr>
        <p:spPr>
          <a:xfrm>
            <a:off x="6992702" y="398629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723AA-A44F-4F98-AF37-8326305DA740}"/>
              </a:ext>
            </a:extLst>
          </p:cNvPr>
          <p:cNvSpPr txBox="1"/>
          <p:nvPr/>
        </p:nvSpPr>
        <p:spPr>
          <a:xfrm>
            <a:off x="6779612" y="2462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CD5BD-C775-4282-97DC-235529EA3534}"/>
              </a:ext>
            </a:extLst>
          </p:cNvPr>
          <p:cNvSpPr txBox="1"/>
          <p:nvPr/>
        </p:nvSpPr>
        <p:spPr>
          <a:xfrm>
            <a:off x="6779612" y="2983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853E80-9B94-4FB0-B2EC-5D2252F99D3C}"/>
                  </a:ext>
                </a:extLst>
              </p:cNvPr>
              <p:cNvSpPr txBox="1"/>
              <p:nvPr/>
            </p:nvSpPr>
            <p:spPr>
              <a:xfrm>
                <a:off x="6026849" y="3431912"/>
                <a:ext cx="457176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𝟐𝟑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853E80-9B94-4FB0-B2EC-5D2252F99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849" y="3431912"/>
                <a:ext cx="457176" cy="491288"/>
              </a:xfrm>
              <a:prstGeom prst="rect">
                <a:avLst/>
              </a:prstGeom>
              <a:blipFill>
                <a:blip r:embed="rId2"/>
                <a:stretch>
                  <a:fillRect l="-12000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BE30F9-99BB-43FD-AF0E-EEAEFC363E2B}"/>
                  </a:ext>
                </a:extLst>
              </p:cNvPr>
              <p:cNvSpPr txBox="1"/>
              <p:nvPr/>
            </p:nvSpPr>
            <p:spPr>
              <a:xfrm>
                <a:off x="6672853" y="3452508"/>
                <a:ext cx="457176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</m:num>
                      <m:den>
                        <m:r>
                          <a:rPr lang="hu-HU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BE30F9-99BB-43FD-AF0E-EEAEFC363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53" y="3452508"/>
                <a:ext cx="457176" cy="491288"/>
              </a:xfrm>
              <a:prstGeom prst="rect">
                <a:avLst/>
              </a:prstGeom>
              <a:blipFill>
                <a:blip r:embed="rId3"/>
                <a:stretch>
                  <a:fillRect l="-12000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46CBF2-415A-4DDD-808B-A7E6E0E15A97}"/>
                  </a:ext>
                </a:extLst>
              </p:cNvPr>
              <p:cNvSpPr/>
              <p:nvPr/>
            </p:nvSpPr>
            <p:spPr>
              <a:xfrm>
                <a:off x="3342640" y="4572000"/>
                <a:ext cx="1452880" cy="145288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</m:num>
                      <m:den>
                        <m: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𝟐𝟑</m:t>
                        </m:r>
                      </m:den>
                    </m:f>
                  </m:oMath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46CBF2-415A-4DDD-808B-A7E6E0E15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640" y="4572000"/>
                <a:ext cx="1452880" cy="145288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8990FE8-36B7-4A0E-B859-0BAA135175A0}"/>
                  </a:ext>
                </a:extLst>
              </p:cNvPr>
              <p:cNvSpPr/>
              <p:nvPr/>
            </p:nvSpPr>
            <p:spPr>
              <a:xfrm>
                <a:off x="5369560" y="4572000"/>
                <a:ext cx="1452880" cy="145288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𝟐𝟑</m:t>
                        </m:r>
                      </m:den>
                    </m:f>
                  </m:oMath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8990FE8-36B7-4A0E-B859-0BAA1351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560" y="4572000"/>
                <a:ext cx="1452880" cy="145288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2EAF25BD-E645-4944-A8A5-4805AB54E42B}"/>
                  </a:ext>
                </a:extLst>
              </p:cNvPr>
              <p:cNvSpPr/>
              <p:nvPr/>
            </p:nvSpPr>
            <p:spPr>
              <a:xfrm>
                <a:off x="7396480" y="4572000"/>
                <a:ext cx="1452880" cy="145288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𝟑𝟏</m:t>
                        </m:r>
                      </m:num>
                      <m:den>
                        <m: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𝟐𝟑</m:t>
                        </m:r>
                      </m:den>
                    </m:f>
                  </m:oMath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2EAF25BD-E645-4944-A8A5-4805AB54E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480" y="4572000"/>
                <a:ext cx="1452880" cy="145288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4305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AB02D5-87E8-4BC9-B1E7-C02ACFFB9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16" t="34854" r="24250" b="18854"/>
          <a:stretch/>
        </p:blipFill>
        <p:spPr>
          <a:xfrm>
            <a:off x="3541713" y="1836578"/>
            <a:ext cx="5108573" cy="318484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B4B399-8E8A-4B19-8CF1-C0CA42F69477}"/>
              </a:ext>
            </a:extLst>
          </p:cNvPr>
          <p:cNvCxnSpPr>
            <a:cxnSpLocks/>
          </p:cNvCxnSpPr>
          <p:nvPr/>
        </p:nvCxnSpPr>
        <p:spPr>
          <a:xfrm flipH="1">
            <a:off x="8701086" y="3362958"/>
            <a:ext cx="41656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21FF4E9-B5CE-40E8-874D-E4218450158A}"/>
              </a:ext>
            </a:extLst>
          </p:cNvPr>
          <p:cNvSpPr txBox="1"/>
          <p:nvPr/>
        </p:nvSpPr>
        <p:spPr>
          <a:xfrm>
            <a:off x="9215120" y="3178292"/>
            <a:ext cx="131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PIVOT ROW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2347A4-DFF5-401F-8717-D7CF7E4AEA83}"/>
              </a:ext>
            </a:extLst>
          </p:cNvPr>
          <p:cNvCxnSpPr>
            <a:cxnSpLocks/>
          </p:cNvCxnSpPr>
          <p:nvPr/>
        </p:nvCxnSpPr>
        <p:spPr>
          <a:xfrm flipH="1">
            <a:off x="8701086" y="4084318"/>
            <a:ext cx="41656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D8FDBC3-7BD7-4D09-B70B-1F753F95DC6C}"/>
              </a:ext>
            </a:extLst>
          </p:cNvPr>
          <p:cNvSpPr txBox="1"/>
          <p:nvPr/>
        </p:nvSpPr>
        <p:spPr>
          <a:xfrm>
            <a:off x="9215120" y="3757412"/>
            <a:ext cx="1786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ROW WE WANT 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TO TRA</a:t>
            </a:r>
            <a:r>
              <a:rPr lang="hu-HU" b="1" dirty="0">
                <a:solidFill>
                  <a:srgbClr val="FFC000"/>
                </a:solidFill>
              </a:rPr>
              <a:t>N</a:t>
            </a:r>
            <a:r>
              <a:rPr lang="en-GB" b="1" dirty="0">
                <a:solidFill>
                  <a:srgbClr val="FFC000"/>
                </a:solidFill>
              </a:rPr>
              <a:t>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1B173C-56D2-450B-ACE1-69E88D096475}"/>
                  </a:ext>
                </a:extLst>
              </p:cNvPr>
              <p:cNvSpPr txBox="1"/>
              <p:nvPr/>
            </p:nvSpPr>
            <p:spPr>
              <a:xfrm>
                <a:off x="1441373" y="5419101"/>
                <a:ext cx="9559942" cy="647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400" b="1" i="1" dirty="0">
                    <a:solidFill>
                      <a:srgbClr val="0070C0"/>
                    </a:solidFill>
                  </a:rPr>
                  <a:t>A</a:t>
                </a:r>
                <a:r>
                  <a:rPr lang="en-GB" sz="2400" b="1" i="1" baseline="-25000" dirty="0" err="1">
                    <a:solidFill>
                      <a:srgbClr val="0070C0"/>
                    </a:solidFill>
                  </a:rPr>
                  <a:t>ij</a:t>
                </a:r>
                <a:r>
                  <a:rPr lang="hu-HU" sz="2400" b="1" i="1" dirty="0">
                    <a:solidFill>
                      <a:srgbClr val="0070C0"/>
                    </a:solidFill>
                  </a:rPr>
                  <a:t> = A</a:t>
                </a:r>
                <a:r>
                  <a:rPr lang="en-GB" sz="2400" b="1" i="1" baseline="-25000" dirty="0" err="1">
                    <a:solidFill>
                      <a:srgbClr val="0070C0"/>
                    </a:solidFill>
                  </a:rPr>
                  <a:t>ij</a:t>
                </a:r>
                <a:r>
                  <a:rPr lang="hu-HU" sz="2400" b="1" i="1" dirty="0">
                    <a:solidFill>
                      <a:srgbClr val="0070C0"/>
                    </a:solidFill>
                  </a:rPr>
                  <a:t> –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sz="2400" b="1" i="1" baseline="-25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num>
                      <m:den>
                        <m:r>
                          <a:rPr lang="en-GB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sz="2400" b="1" i="1" baseline="-25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𝒌𝒌</m:t>
                        </m:r>
                      </m:den>
                    </m:f>
                  </m:oMath>
                </a14:m>
                <a:r>
                  <a:rPr lang="hu-HU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hu-HU" sz="2400" b="1" dirty="0">
                    <a:solidFill>
                      <a:srgbClr val="0070C0"/>
                    </a:solidFill>
                  </a:rPr>
                  <a:t>x</a:t>
                </a:r>
                <a:r>
                  <a:rPr lang="hu-HU" sz="2400" b="1" i="1" dirty="0">
                    <a:solidFill>
                      <a:srgbClr val="0070C0"/>
                    </a:solidFill>
                  </a:rPr>
                  <a:t> A</a:t>
                </a:r>
                <a:r>
                  <a:rPr lang="en-GB" sz="2400" b="1" i="1" baseline="-25000" dirty="0" err="1">
                    <a:solidFill>
                      <a:srgbClr val="0070C0"/>
                    </a:solidFill>
                  </a:rPr>
                  <a:t>kj</a:t>
                </a:r>
                <a:r>
                  <a:rPr lang="en-GB" sz="2400" b="1" i="1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en-GB" sz="2400" b="1" i="1" dirty="0">
                    <a:solidFill>
                      <a:srgbClr val="0070C0"/>
                    </a:solidFill>
                  </a:rPr>
                  <a:t> j</a:t>
                </a:r>
                <a:r>
                  <a:rPr lang="hu-HU" sz="2400" b="1" i="1" dirty="0">
                    <a:solidFill>
                      <a:srgbClr val="0070C0"/>
                    </a:solidFill>
                  </a:rPr>
                  <a:t>=k,k+1 ... n</a:t>
                </a:r>
                <a:endParaRPr lang="hu-HU" sz="2400" b="1" i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1B173C-56D2-450B-ACE1-69E88D096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373" y="5419101"/>
                <a:ext cx="9559942" cy="647357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682634EE-82D8-4094-B9C3-51BAC7F0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06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1B173C-56D2-450B-ACE1-69E88D096475}"/>
              </a:ext>
            </a:extLst>
          </p:cNvPr>
          <p:cNvSpPr txBox="1"/>
          <p:nvPr/>
        </p:nvSpPr>
        <p:spPr>
          <a:xfrm>
            <a:off x="1282669" y="4387015"/>
            <a:ext cx="955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0070C0"/>
                </a:solidFill>
              </a:rPr>
              <a:t>x</a:t>
            </a:r>
            <a:r>
              <a:rPr lang="hu-HU" sz="2400" b="1" i="1" baseline="-25000" dirty="0">
                <a:solidFill>
                  <a:srgbClr val="0070C0"/>
                </a:solidFill>
              </a:rPr>
              <a:t>n-1</a:t>
            </a:r>
            <a:r>
              <a:rPr lang="hu-HU" sz="2400" b="1" i="1" dirty="0">
                <a:solidFill>
                  <a:srgbClr val="0070C0"/>
                </a:solidFill>
              </a:rPr>
              <a:t> = b</a:t>
            </a:r>
            <a:r>
              <a:rPr lang="hu-HU" sz="2400" b="1" i="1" baseline="-25000" dirty="0">
                <a:solidFill>
                  <a:srgbClr val="0070C0"/>
                </a:solidFill>
              </a:rPr>
              <a:t>n-1</a:t>
            </a:r>
            <a:r>
              <a:rPr lang="hu-HU" sz="2400" b="1" i="1" dirty="0">
                <a:solidFill>
                  <a:srgbClr val="0070C0"/>
                </a:solidFill>
              </a:rPr>
              <a:t> / A</a:t>
            </a:r>
            <a:r>
              <a:rPr lang="hu-HU" sz="2400" b="1" i="1" baseline="-25000" dirty="0">
                <a:solidFill>
                  <a:srgbClr val="0070C0"/>
                </a:solidFill>
              </a:rPr>
              <a:t>(n-1)(n-1)</a:t>
            </a:r>
            <a:r>
              <a:rPr lang="en-GB" sz="2400" b="1" i="1" baseline="-25000" dirty="0">
                <a:solidFill>
                  <a:srgbClr val="0070C0"/>
                </a:solidFill>
              </a:rPr>
              <a:t> </a:t>
            </a:r>
            <a:r>
              <a:rPr lang="en-GB" sz="2400" b="1" i="1" dirty="0">
                <a:solidFill>
                  <a:srgbClr val="0070C0"/>
                </a:solidFill>
              </a:rPr>
              <a:t> </a:t>
            </a:r>
            <a:endParaRPr lang="hu-HU" sz="2400" b="1" i="1" baseline="-25000" dirty="0">
              <a:solidFill>
                <a:srgbClr val="0070C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F999D7-DD38-4FBD-A9F4-1A0AC6722C49}"/>
              </a:ext>
            </a:extLst>
          </p:cNvPr>
          <p:cNvCxnSpPr/>
          <p:nvPr/>
        </p:nvCxnSpPr>
        <p:spPr>
          <a:xfrm>
            <a:off x="5094144" y="233872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889CB4-A901-4C3B-99D9-FCF2C2D96E85}"/>
              </a:ext>
            </a:extLst>
          </p:cNvPr>
          <p:cNvCxnSpPr/>
          <p:nvPr/>
        </p:nvCxnSpPr>
        <p:spPr>
          <a:xfrm>
            <a:off x="6598274" y="2346960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1D23E6-4599-45FE-94B2-FF76C8A2776B}"/>
              </a:ext>
            </a:extLst>
          </p:cNvPr>
          <p:cNvCxnSpPr/>
          <p:nvPr/>
        </p:nvCxnSpPr>
        <p:spPr>
          <a:xfrm>
            <a:off x="5094144" y="233872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0D56C-CC96-4B78-81F9-1438E670306D}"/>
              </a:ext>
            </a:extLst>
          </p:cNvPr>
          <p:cNvCxnSpPr/>
          <p:nvPr/>
        </p:nvCxnSpPr>
        <p:spPr>
          <a:xfrm>
            <a:off x="5101074" y="397805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DAFB2E-8E79-4287-A3BD-AAA0C8A1CD29}"/>
              </a:ext>
            </a:extLst>
          </p:cNvPr>
          <p:cNvSpPr txBox="1"/>
          <p:nvPr/>
        </p:nvSpPr>
        <p:spPr>
          <a:xfrm>
            <a:off x="5256975" y="2462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B5A19-94CA-4BFC-B212-C4BEBF4E7545}"/>
              </a:ext>
            </a:extLst>
          </p:cNvPr>
          <p:cNvSpPr txBox="1"/>
          <p:nvPr/>
        </p:nvSpPr>
        <p:spPr>
          <a:xfrm>
            <a:off x="5667770" y="2454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E8DF0E-EF7B-4A0C-A5F7-1BB8A49B4EC8}"/>
              </a:ext>
            </a:extLst>
          </p:cNvPr>
          <p:cNvSpPr txBox="1"/>
          <p:nvPr/>
        </p:nvSpPr>
        <p:spPr>
          <a:xfrm>
            <a:off x="5265213" y="2991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116446-1450-4CCE-8517-BCB9FC5E0317}"/>
              </a:ext>
            </a:extLst>
          </p:cNvPr>
          <p:cNvSpPr txBox="1"/>
          <p:nvPr/>
        </p:nvSpPr>
        <p:spPr>
          <a:xfrm>
            <a:off x="5632258" y="29753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483A62-766A-4D58-9266-7D78D3C58082}"/>
              </a:ext>
            </a:extLst>
          </p:cNvPr>
          <p:cNvSpPr txBox="1"/>
          <p:nvPr/>
        </p:nvSpPr>
        <p:spPr>
          <a:xfrm>
            <a:off x="5270429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C2207-7903-4F0C-BABF-72EFD2F03438}"/>
              </a:ext>
            </a:extLst>
          </p:cNvPr>
          <p:cNvSpPr txBox="1"/>
          <p:nvPr/>
        </p:nvSpPr>
        <p:spPr>
          <a:xfrm>
            <a:off x="5632258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F300DA-A75B-4118-8526-0C2482B47D67}"/>
              </a:ext>
            </a:extLst>
          </p:cNvPr>
          <p:cNvSpPr txBox="1"/>
          <p:nvPr/>
        </p:nvSpPr>
        <p:spPr>
          <a:xfrm>
            <a:off x="6062640" y="24544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0DCE6-049C-49A7-8A33-5321261C00D7}"/>
              </a:ext>
            </a:extLst>
          </p:cNvPr>
          <p:cNvSpPr txBox="1"/>
          <p:nvPr/>
        </p:nvSpPr>
        <p:spPr>
          <a:xfrm>
            <a:off x="6062640" y="297530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4610C0-89A6-412A-AA9C-FA34B79D6A0C}"/>
              </a:ext>
            </a:extLst>
          </p:cNvPr>
          <p:cNvSpPr txBox="1"/>
          <p:nvPr/>
        </p:nvSpPr>
        <p:spPr>
          <a:xfrm>
            <a:off x="6115906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CB2C78-FFE6-4725-9AF9-48FA2658CB47}"/>
              </a:ext>
            </a:extLst>
          </p:cNvPr>
          <p:cNvCxnSpPr/>
          <p:nvPr/>
        </p:nvCxnSpPr>
        <p:spPr>
          <a:xfrm>
            <a:off x="7190410" y="235519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E974C7-1985-4CBC-8989-923A05991D81}"/>
              </a:ext>
            </a:extLst>
          </p:cNvPr>
          <p:cNvCxnSpPr/>
          <p:nvPr/>
        </p:nvCxnSpPr>
        <p:spPr>
          <a:xfrm>
            <a:off x="6992702" y="234284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FFE9BC-93D1-499D-B1BF-767B30FC67E0}"/>
              </a:ext>
            </a:extLst>
          </p:cNvPr>
          <p:cNvCxnSpPr/>
          <p:nvPr/>
        </p:nvCxnSpPr>
        <p:spPr>
          <a:xfrm>
            <a:off x="6992702" y="398629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2FC21D-BBD1-4FFA-B74A-09939F5BBD87}"/>
              </a:ext>
            </a:extLst>
          </p:cNvPr>
          <p:cNvSpPr txBox="1"/>
          <p:nvPr/>
        </p:nvSpPr>
        <p:spPr>
          <a:xfrm>
            <a:off x="6779612" y="2462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319DF3-96B8-46AC-B378-55BDF3521698}"/>
              </a:ext>
            </a:extLst>
          </p:cNvPr>
          <p:cNvSpPr txBox="1"/>
          <p:nvPr/>
        </p:nvSpPr>
        <p:spPr>
          <a:xfrm>
            <a:off x="6779612" y="2983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17D59E-7007-4984-BFA8-F4F0BC834300}"/>
              </a:ext>
            </a:extLst>
          </p:cNvPr>
          <p:cNvSpPr txBox="1"/>
          <p:nvPr/>
        </p:nvSpPr>
        <p:spPr>
          <a:xfrm>
            <a:off x="6744100" y="34931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4007785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Gauss Elimination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F999D7-DD38-4FBD-A9F4-1A0AC6722C49}"/>
              </a:ext>
            </a:extLst>
          </p:cNvPr>
          <p:cNvCxnSpPr/>
          <p:nvPr/>
        </p:nvCxnSpPr>
        <p:spPr>
          <a:xfrm>
            <a:off x="5094144" y="233872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889CB4-A901-4C3B-99D9-FCF2C2D96E85}"/>
              </a:ext>
            </a:extLst>
          </p:cNvPr>
          <p:cNvCxnSpPr/>
          <p:nvPr/>
        </p:nvCxnSpPr>
        <p:spPr>
          <a:xfrm>
            <a:off x="6598274" y="2346960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1D23E6-4599-45FE-94B2-FF76C8A2776B}"/>
              </a:ext>
            </a:extLst>
          </p:cNvPr>
          <p:cNvCxnSpPr/>
          <p:nvPr/>
        </p:nvCxnSpPr>
        <p:spPr>
          <a:xfrm>
            <a:off x="5094144" y="233872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0D56C-CC96-4B78-81F9-1438E670306D}"/>
              </a:ext>
            </a:extLst>
          </p:cNvPr>
          <p:cNvCxnSpPr/>
          <p:nvPr/>
        </p:nvCxnSpPr>
        <p:spPr>
          <a:xfrm>
            <a:off x="5101074" y="397805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DAFB2E-8E79-4287-A3BD-AAA0C8A1CD29}"/>
              </a:ext>
            </a:extLst>
          </p:cNvPr>
          <p:cNvSpPr txBox="1"/>
          <p:nvPr/>
        </p:nvSpPr>
        <p:spPr>
          <a:xfrm>
            <a:off x="5256975" y="2462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B5A19-94CA-4BFC-B212-C4BEBF4E7545}"/>
              </a:ext>
            </a:extLst>
          </p:cNvPr>
          <p:cNvSpPr txBox="1"/>
          <p:nvPr/>
        </p:nvSpPr>
        <p:spPr>
          <a:xfrm>
            <a:off x="5667770" y="2454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E8DF0E-EF7B-4A0C-A5F7-1BB8A49B4EC8}"/>
              </a:ext>
            </a:extLst>
          </p:cNvPr>
          <p:cNvSpPr txBox="1"/>
          <p:nvPr/>
        </p:nvSpPr>
        <p:spPr>
          <a:xfrm>
            <a:off x="5265213" y="2991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116446-1450-4CCE-8517-BCB9FC5E0317}"/>
              </a:ext>
            </a:extLst>
          </p:cNvPr>
          <p:cNvSpPr txBox="1"/>
          <p:nvPr/>
        </p:nvSpPr>
        <p:spPr>
          <a:xfrm>
            <a:off x="5632258" y="29753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483A62-766A-4D58-9266-7D78D3C58082}"/>
              </a:ext>
            </a:extLst>
          </p:cNvPr>
          <p:cNvSpPr txBox="1"/>
          <p:nvPr/>
        </p:nvSpPr>
        <p:spPr>
          <a:xfrm>
            <a:off x="5270429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C2207-7903-4F0C-BABF-72EFD2F03438}"/>
              </a:ext>
            </a:extLst>
          </p:cNvPr>
          <p:cNvSpPr txBox="1"/>
          <p:nvPr/>
        </p:nvSpPr>
        <p:spPr>
          <a:xfrm>
            <a:off x="5632258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F300DA-A75B-4118-8526-0C2482B47D67}"/>
              </a:ext>
            </a:extLst>
          </p:cNvPr>
          <p:cNvSpPr txBox="1"/>
          <p:nvPr/>
        </p:nvSpPr>
        <p:spPr>
          <a:xfrm>
            <a:off x="6062640" y="24544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0DCE6-049C-49A7-8A33-5321261C00D7}"/>
              </a:ext>
            </a:extLst>
          </p:cNvPr>
          <p:cNvSpPr txBox="1"/>
          <p:nvPr/>
        </p:nvSpPr>
        <p:spPr>
          <a:xfrm>
            <a:off x="6062640" y="297530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4610C0-89A6-412A-AA9C-FA34B79D6A0C}"/>
              </a:ext>
            </a:extLst>
          </p:cNvPr>
          <p:cNvSpPr txBox="1"/>
          <p:nvPr/>
        </p:nvSpPr>
        <p:spPr>
          <a:xfrm>
            <a:off x="6115906" y="3484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CB2C78-FFE6-4725-9AF9-48FA2658CB47}"/>
              </a:ext>
            </a:extLst>
          </p:cNvPr>
          <p:cNvCxnSpPr/>
          <p:nvPr/>
        </p:nvCxnSpPr>
        <p:spPr>
          <a:xfrm>
            <a:off x="7190410" y="235519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E974C7-1985-4CBC-8989-923A05991D81}"/>
              </a:ext>
            </a:extLst>
          </p:cNvPr>
          <p:cNvCxnSpPr/>
          <p:nvPr/>
        </p:nvCxnSpPr>
        <p:spPr>
          <a:xfrm>
            <a:off x="6992702" y="234284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FFE9BC-93D1-499D-B1BF-767B30FC67E0}"/>
              </a:ext>
            </a:extLst>
          </p:cNvPr>
          <p:cNvCxnSpPr/>
          <p:nvPr/>
        </p:nvCxnSpPr>
        <p:spPr>
          <a:xfrm>
            <a:off x="6992702" y="398629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2FC21D-BBD1-4FFA-B74A-09939F5BBD87}"/>
              </a:ext>
            </a:extLst>
          </p:cNvPr>
          <p:cNvSpPr txBox="1"/>
          <p:nvPr/>
        </p:nvSpPr>
        <p:spPr>
          <a:xfrm>
            <a:off x="6779612" y="2462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319DF3-96B8-46AC-B378-55BDF3521698}"/>
              </a:ext>
            </a:extLst>
          </p:cNvPr>
          <p:cNvSpPr txBox="1"/>
          <p:nvPr/>
        </p:nvSpPr>
        <p:spPr>
          <a:xfrm>
            <a:off x="6779612" y="2983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17D59E-7007-4984-BFA8-F4F0BC834300}"/>
              </a:ext>
            </a:extLst>
          </p:cNvPr>
          <p:cNvSpPr txBox="1"/>
          <p:nvPr/>
        </p:nvSpPr>
        <p:spPr>
          <a:xfrm>
            <a:off x="6744100" y="34931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778C0-8D80-4AF8-BA16-3754BADA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81" y="4201425"/>
            <a:ext cx="603885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09362-5E26-47CB-8994-DDDEDE1D7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712" y="5209884"/>
            <a:ext cx="4276725" cy="1276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B2CA7A-2B35-4D1D-A0D4-10B750212AFD}"/>
              </a:ext>
            </a:extLst>
          </p:cNvPr>
          <p:cNvSpPr txBox="1"/>
          <p:nvPr/>
        </p:nvSpPr>
        <p:spPr>
          <a:xfrm>
            <a:off x="276708" y="2338598"/>
            <a:ext cx="44409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 that we start with the last unknown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variables and we go backwards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... have already been computed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(and we store them in </a:t>
            </a:r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vector)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5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001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Doubles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85076" y="1504790"/>
            <a:ext cx="8727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usually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doubles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are represented using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64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bits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each possible combination of bits represent a given real number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D8403D-7915-416B-AA3D-D55D3B71F5A5}"/>
              </a:ext>
            </a:extLst>
          </p:cNvPr>
          <p:cNvSpPr/>
          <p:nvPr/>
        </p:nvSpPr>
        <p:spPr>
          <a:xfrm>
            <a:off x="2073547" y="3310448"/>
            <a:ext cx="123568" cy="123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7AD82F-A555-4915-90F8-873980860C81}"/>
              </a:ext>
            </a:extLst>
          </p:cNvPr>
          <p:cNvSpPr/>
          <p:nvPr/>
        </p:nvSpPr>
        <p:spPr>
          <a:xfrm>
            <a:off x="2197115" y="3310448"/>
            <a:ext cx="123568" cy="12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8BFF6C-789A-4F63-805C-E9555B9F4CA1}"/>
              </a:ext>
            </a:extLst>
          </p:cNvPr>
          <p:cNvSpPr/>
          <p:nvPr/>
        </p:nvSpPr>
        <p:spPr>
          <a:xfrm>
            <a:off x="2320683" y="3310448"/>
            <a:ext cx="123568" cy="12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89F158-67D3-4A39-9FEB-6389F9DDFD7F}"/>
              </a:ext>
            </a:extLst>
          </p:cNvPr>
          <p:cNvSpPr/>
          <p:nvPr/>
        </p:nvSpPr>
        <p:spPr>
          <a:xfrm>
            <a:off x="2444251" y="3310448"/>
            <a:ext cx="123568" cy="12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E3FEF2-B912-4976-A6D0-7150E1917A0E}"/>
              </a:ext>
            </a:extLst>
          </p:cNvPr>
          <p:cNvSpPr/>
          <p:nvPr/>
        </p:nvSpPr>
        <p:spPr>
          <a:xfrm>
            <a:off x="2567819" y="3310448"/>
            <a:ext cx="123568" cy="12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AE5487-0A97-4890-B3CD-65372CA1C4A9}"/>
              </a:ext>
            </a:extLst>
          </p:cNvPr>
          <p:cNvSpPr/>
          <p:nvPr/>
        </p:nvSpPr>
        <p:spPr>
          <a:xfrm>
            <a:off x="2691387" y="3310448"/>
            <a:ext cx="123568" cy="12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B3B73D-6D25-447D-B848-69D93084C698}"/>
              </a:ext>
            </a:extLst>
          </p:cNvPr>
          <p:cNvSpPr/>
          <p:nvPr/>
        </p:nvSpPr>
        <p:spPr>
          <a:xfrm>
            <a:off x="2814955" y="3310448"/>
            <a:ext cx="123568" cy="12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7E6C603-4C38-4E95-AA98-134CFE6A4D96}"/>
              </a:ext>
            </a:extLst>
          </p:cNvPr>
          <p:cNvSpPr/>
          <p:nvPr/>
        </p:nvSpPr>
        <p:spPr>
          <a:xfrm>
            <a:off x="2938523" y="3310448"/>
            <a:ext cx="123568" cy="12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3E07E1-E74F-4166-8C16-5EC5CBF0163B}"/>
              </a:ext>
            </a:extLst>
          </p:cNvPr>
          <p:cNvSpPr/>
          <p:nvPr/>
        </p:nvSpPr>
        <p:spPr>
          <a:xfrm>
            <a:off x="3062091" y="3310448"/>
            <a:ext cx="123568" cy="12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E12730F-5396-4E8D-BA92-D0DDACF99BF3}"/>
              </a:ext>
            </a:extLst>
          </p:cNvPr>
          <p:cNvSpPr/>
          <p:nvPr/>
        </p:nvSpPr>
        <p:spPr>
          <a:xfrm>
            <a:off x="3185659" y="3310448"/>
            <a:ext cx="123568" cy="12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F235B8-AD3B-4708-BB6B-221650768E02}"/>
              </a:ext>
            </a:extLst>
          </p:cNvPr>
          <p:cNvSpPr/>
          <p:nvPr/>
        </p:nvSpPr>
        <p:spPr>
          <a:xfrm>
            <a:off x="3309227" y="3310448"/>
            <a:ext cx="123568" cy="12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D171429-9D94-4730-B8DD-B4749F44E146}"/>
              </a:ext>
            </a:extLst>
          </p:cNvPr>
          <p:cNvSpPr/>
          <p:nvPr/>
        </p:nvSpPr>
        <p:spPr>
          <a:xfrm>
            <a:off x="3432795" y="3310448"/>
            <a:ext cx="123568" cy="123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6D3D9E-7476-42E9-8B3C-1F20221BB2D7}"/>
              </a:ext>
            </a:extLst>
          </p:cNvPr>
          <p:cNvSpPr/>
          <p:nvPr/>
        </p:nvSpPr>
        <p:spPr>
          <a:xfrm>
            <a:off x="3556363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B3CE9D6-4B05-43C7-8F72-06C795E343A5}"/>
              </a:ext>
            </a:extLst>
          </p:cNvPr>
          <p:cNvSpPr/>
          <p:nvPr/>
        </p:nvSpPr>
        <p:spPr>
          <a:xfrm>
            <a:off x="3679931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8BE74A8-D31B-4BB3-8140-6719BED1E689}"/>
              </a:ext>
            </a:extLst>
          </p:cNvPr>
          <p:cNvSpPr/>
          <p:nvPr/>
        </p:nvSpPr>
        <p:spPr>
          <a:xfrm>
            <a:off x="3803499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AE621E9-3ED0-4B19-B1D0-10E801B07D94}"/>
              </a:ext>
            </a:extLst>
          </p:cNvPr>
          <p:cNvSpPr/>
          <p:nvPr/>
        </p:nvSpPr>
        <p:spPr>
          <a:xfrm>
            <a:off x="3927067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57492E-C8BB-4BE7-AFBF-410B7A7DE835}"/>
              </a:ext>
            </a:extLst>
          </p:cNvPr>
          <p:cNvSpPr/>
          <p:nvPr/>
        </p:nvSpPr>
        <p:spPr>
          <a:xfrm>
            <a:off x="4050635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DA63A0-746B-4B0B-9B74-D35827DD1C85}"/>
              </a:ext>
            </a:extLst>
          </p:cNvPr>
          <p:cNvSpPr/>
          <p:nvPr/>
        </p:nvSpPr>
        <p:spPr>
          <a:xfrm>
            <a:off x="4174203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FCB9BBC-9955-445A-9070-D26A44A81DC2}"/>
              </a:ext>
            </a:extLst>
          </p:cNvPr>
          <p:cNvSpPr/>
          <p:nvPr/>
        </p:nvSpPr>
        <p:spPr>
          <a:xfrm>
            <a:off x="4297771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7A9E413-2128-42B1-8849-1CF724176A97}"/>
              </a:ext>
            </a:extLst>
          </p:cNvPr>
          <p:cNvSpPr/>
          <p:nvPr/>
        </p:nvSpPr>
        <p:spPr>
          <a:xfrm>
            <a:off x="4421339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43DDADB-6F03-44FD-AB97-1E37F6FC042C}"/>
              </a:ext>
            </a:extLst>
          </p:cNvPr>
          <p:cNvSpPr/>
          <p:nvPr/>
        </p:nvSpPr>
        <p:spPr>
          <a:xfrm>
            <a:off x="4544907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953ACB1-A5BA-4F81-8DE0-D4761A117C31}"/>
              </a:ext>
            </a:extLst>
          </p:cNvPr>
          <p:cNvSpPr/>
          <p:nvPr/>
        </p:nvSpPr>
        <p:spPr>
          <a:xfrm>
            <a:off x="4668475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761AF9B-C50B-4953-BA9A-CAC083ADC31F}"/>
              </a:ext>
            </a:extLst>
          </p:cNvPr>
          <p:cNvSpPr/>
          <p:nvPr/>
        </p:nvSpPr>
        <p:spPr>
          <a:xfrm>
            <a:off x="4792043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F6E15AC-8F31-493A-A4AB-1F42FD873A8A}"/>
              </a:ext>
            </a:extLst>
          </p:cNvPr>
          <p:cNvSpPr/>
          <p:nvPr/>
        </p:nvSpPr>
        <p:spPr>
          <a:xfrm>
            <a:off x="4915611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74828C7-7544-45CB-9DB4-0820DDADAA78}"/>
              </a:ext>
            </a:extLst>
          </p:cNvPr>
          <p:cNvSpPr/>
          <p:nvPr/>
        </p:nvSpPr>
        <p:spPr>
          <a:xfrm>
            <a:off x="5039179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7B4FEC-1559-44D2-9277-60A95EBF6453}"/>
              </a:ext>
            </a:extLst>
          </p:cNvPr>
          <p:cNvSpPr/>
          <p:nvPr/>
        </p:nvSpPr>
        <p:spPr>
          <a:xfrm>
            <a:off x="5162747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1D46BD8-DDFB-45BB-BCDE-63C2E73EBA9B}"/>
              </a:ext>
            </a:extLst>
          </p:cNvPr>
          <p:cNvSpPr/>
          <p:nvPr/>
        </p:nvSpPr>
        <p:spPr>
          <a:xfrm>
            <a:off x="5286315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184EA82-49F7-4216-950F-11A882FFFAFC}"/>
              </a:ext>
            </a:extLst>
          </p:cNvPr>
          <p:cNvSpPr/>
          <p:nvPr/>
        </p:nvSpPr>
        <p:spPr>
          <a:xfrm>
            <a:off x="5409883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AD95D07-360C-4072-B025-7A49EAAEE538}"/>
              </a:ext>
            </a:extLst>
          </p:cNvPr>
          <p:cNvSpPr/>
          <p:nvPr/>
        </p:nvSpPr>
        <p:spPr>
          <a:xfrm>
            <a:off x="5533451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CF5EFC7-1A47-4364-B239-6B0A824DB084}"/>
              </a:ext>
            </a:extLst>
          </p:cNvPr>
          <p:cNvSpPr/>
          <p:nvPr/>
        </p:nvSpPr>
        <p:spPr>
          <a:xfrm>
            <a:off x="5657019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84491C8-A527-411C-9F11-77D712445A63}"/>
              </a:ext>
            </a:extLst>
          </p:cNvPr>
          <p:cNvSpPr/>
          <p:nvPr/>
        </p:nvSpPr>
        <p:spPr>
          <a:xfrm>
            <a:off x="5780587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C0B38A-BB40-458A-BE06-1FF5DFF2D5C5}"/>
              </a:ext>
            </a:extLst>
          </p:cNvPr>
          <p:cNvSpPr/>
          <p:nvPr/>
        </p:nvSpPr>
        <p:spPr>
          <a:xfrm>
            <a:off x="5904155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A8988BD-CEAA-4EE7-900F-481FCD5C7D3C}"/>
              </a:ext>
            </a:extLst>
          </p:cNvPr>
          <p:cNvSpPr/>
          <p:nvPr/>
        </p:nvSpPr>
        <p:spPr>
          <a:xfrm>
            <a:off x="6028367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B4A97F0-4779-44A0-A01F-5153C0892C24}"/>
              </a:ext>
            </a:extLst>
          </p:cNvPr>
          <p:cNvSpPr/>
          <p:nvPr/>
        </p:nvSpPr>
        <p:spPr>
          <a:xfrm>
            <a:off x="6151935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7F26E78-7654-4FFF-8568-D40ECF611A88}"/>
              </a:ext>
            </a:extLst>
          </p:cNvPr>
          <p:cNvSpPr/>
          <p:nvPr/>
        </p:nvSpPr>
        <p:spPr>
          <a:xfrm>
            <a:off x="6275503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17C41E9-A1BA-469F-9BB7-7A35AD74B838}"/>
              </a:ext>
            </a:extLst>
          </p:cNvPr>
          <p:cNvSpPr/>
          <p:nvPr/>
        </p:nvSpPr>
        <p:spPr>
          <a:xfrm>
            <a:off x="6399071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98964A9-DA79-4049-815E-64ECDAAE9DB9}"/>
              </a:ext>
            </a:extLst>
          </p:cNvPr>
          <p:cNvSpPr/>
          <p:nvPr/>
        </p:nvSpPr>
        <p:spPr>
          <a:xfrm>
            <a:off x="6522639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AE52F03-D6D8-4B23-9995-F42471F240E3}"/>
              </a:ext>
            </a:extLst>
          </p:cNvPr>
          <p:cNvSpPr/>
          <p:nvPr/>
        </p:nvSpPr>
        <p:spPr>
          <a:xfrm>
            <a:off x="6646207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A11BFB1-1C1A-4E53-8EBE-260DE9ED213D}"/>
              </a:ext>
            </a:extLst>
          </p:cNvPr>
          <p:cNvSpPr/>
          <p:nvPr/>
        </p:nvSpPr>
        <p:spPr>
          <a:xfrm>
            <a:off x="6769775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D02118-4804-40F8-BA4B-53301E4D7E9A}"/>
              </a:ext>
            </a:extLst>
          </p:cNvPr>
          <p:cNvSpPr/>
          <p:nvPr/>
        </p:nvSpPr>
        <p:spPr>
          <a:xfrm>
            <a:off x="6893343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D55F9B4-DF43-49C3-A4FE-579FD9E48EAE}"/>
              </a:ext>
            </a:extLst>
          </p:cNvPr>
          <p:cNvSpPr/>
          <p:nvPr/>
        </p:nvSpPr>
        <p:spPr>
          <a:xfrm>
            <a:off x="7016911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32C4EC7-D945-4F2C-B795-A332A8D58B70}"/>
              </a:ext>
            </a:extLst>
          </p:cNvPr>
          <p:cNvSpPr/>
          <p:nvPr/>
        </p:nvSpPr>
        <p:spPr>
          <a:xfrm>
            <a:off x="7140479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37A1B2E-9FFD-4790-8FB0-FF6A6075B907}"/>
              </a:ext>
            </a:extLst>
          </p:cNvPr>
          <p:cNvSpPr/>
          <p:nvPr/>
        </p:nvSpPr>
        <p:spPr>
          <a:xfrm>
            <a:off x="7264047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51CFAE4-55B1-46BD-A24E-236458D521B6}"/>
              </a:ext>
            </a:extLst>
          </p:cNvPr>
          <p:cNvSpPr/>
          <p:nvPr/>
        </p:nvSpPr>
        <p:spPr>
          <a:xfrm>
            <a:off x="7387615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CF86802-A5BC-4804-9277-309FE0958DC1}"/>
              </a:ext>
            </a:extLst>
          </p:cNvPr>
          <p:cNvSpPr/>
          <p:nvPr/>
        </p:nvSpPr>
        <p:spPr>
          <a:xfrm>
            <a:off x="7511183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51182BC-D95D-4294-8036-1C034EE13162}"/>
              </a:ext>
            </a:extLst>
          </p:cNvPr>
          <p:cNvSpPr/>
          <p:nvPr/>
        </p:nvSpPr>
        <p:spPr>
          <a:xfrm>
            <a:off x="7634751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93264B6-5046-4863-8627-CA8C2B9B50A6}"/>
              </a:ext>
            </a:extLst>
          </p:cNvPr>
          <p:cNvSpPr/>
          <p:nvPr/>
        </p:nvSpPr>
        <p:spPr>
          <a:xfrm>
            <a:off x="7758319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EB4D5DD-36FA-461B-83A2-8A428BB924E1}"/>
              </a:ext>
            </a:extLst>
          </p:cNvPr>
          <p:cNvSpPr/>
          <p:nvPr/>
        </p:nvSpPr>
        <p:spPr>
          <a:xfrm>
            <a:off x="7881887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03D2895-375F-4DEC-96B3-ED0CABFFD867}"/>
              </a:ext>
            </a:extLst>
          </p:cNvPr>
          <p:cNvSpPr/>
          <p:nvPr/>
        </p:nvSpPr>
        <p:spPr>
          <a:xfrm>
            <a:off x="8005455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681B766-732E-43D9-B20A-29BCA9AF8284}"/>
              </a:ext>
            </a:extLst>
          </p:cNvPr>
          <p:cNvSpPr/>
          <p:nvPr/>
        </p:nvSpPr>
        <p:spPr>
          <a:xfrm>
            <a:off x="8129023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42781C5-A1EB-4C1B-A6AF-3B59087B8FF9}"/>
              </a:ext>
            </a:extLst>
          </p:cNvPr>
          <p:cNvSpPr/>
          <p:nvPr/>
        </p:nvSpPr>
        <p:spPr>
          <a:xfrm>
            <a:off x="8252591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6EC62D4-7811-4A7E-909B-E6E0BD9F9BDE}"/>
              </a:ext>
            </a:extLst>
          </p:cNvPr>
          <p:cNvSpPr/>
          <p:nvPr/>
        </p:nvSpPr>
        <p:spPr>
          <a:xfrm>
            <a:off x="8376159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14DF4-C7BF-4CE7-8232-8ED3328AC7A9}"/>
              </a:ext>
            </a:extLst>
          </p:cNvPr>
          <p:cNvSpPr/>
          <p:nvPr/>
        </p:nvSpPr>
        <p:spPr>
          <a:xfrm>
            <a:off x="8499727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FF1382C-439D-48AA-918A-4D994AB04DEF}"/>
              </a:ext>
            </a:extLst>
          </p:cNvPr>
          <p:cNvSpPr/>
          <p:nvPr/>
        </p:nvSpPr>
        <p:spPr>
          <a:xfrm>
            <a:off x="8623295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2FD3BFF-4E78-4563-9E70-77625FF53C02}"/>
              </a:ext>
            </a:extLst>
          </p:cNvPr>
          <p:cNvSpPr/>
          <p:nvPr/>
        </p:nvSpPr>
        <p:spPr>
          <a:xfrm>
            <a:off x="8746863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E74F14D-D5FD-491E-8E61-1250F1F6FB26}"/>
              </a:ext>
            </a:extLst>
          </p:cNvPr>
          <p:cNvSpPr/>
          <p:nvPr/>
        </p:nvSpPr>
        <p:spPr>
          <a:xfrm>
            <a:off x="8870431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B99464-EC08-40A6-AE5E-8A3FDC8650B6}"/>
              </a:ext>
            </a:extLst>
          </p:cNvPr>
          <p:cNvSpPr/>
          <p:nvPr/>
        </p:nvSpPr>
        <p:spPr>
          <a:xfrm>
            <a:off x="8993999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90B6163-874B-4CE8-943B-5DA56760D749}"/>
              </a:ext>
            </a:extLst>
          </p:cNvPr>
          <p:cNvSpPr/>
          <p:nvPr/>
        </p:nvSpPr>
        <p:spPr>
          <a:xfrm>
            <a:off x="9117567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E430E1D-7F92-40A4-81B5-799A0CB6E494}"/>
              </a:ext>
            </a:extLst>
          </p:cNvPr>
          <p:cNvSpPr/>
          <p:nvPr/>
        </p:nvSpPr>
        <p:spPr>
          <a:xfrm>
            <a:off x="9241135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CA08CB3-1E11-4951-BC38-60270A1D26E3}"/>
              </a:ext>
            </a:extLst>
          </p:cNvPr>
          <p:cNvSpPr/>
          <p:nvPr/>
        </p:nvSpPr>
        <p:spPr>
          <a:xfrm>
            <a:off x="9364703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E9CFE22-FF09-43D8-9B71-37D6F740B142}"/>
              </a:ext>
            </a:extLst>
          </p:cNvPr>
          <p:cNvSpPr/>
          <p:nvPr/>
        </p:nvSpPr>
        <p:spPr>
          <a:xfrm>
            <a:off x="9488271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E273EB0-2450-4D13-8DF8-8276DFDF4EF5}"/>
              </a:ext>
            </a:extLst>
          </p:cNvPr>
          <p:cNvSpPr/>
          <p:nvPr/>
        </p:nvSpPr>
        <p:spPr>
          <a:xfrm>
            <a:off x="9611839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9A966B1-1ECA-4457-B6F8-BA1834D03ED3}"/>
              </a:ext>
            </a:extLst>
          </p:cNvPr>
          <p:cNvSpPr/>
          <p:nvPr/>
        </p:nvSpPr>
        <p:spPr>
          <a:xfrm>
            <a:off x="9735407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2644614-7894-4701-80C2-4F26F3737BEB}"/>
              </a:ext>
            </a:extLst>
          </p:cNvPr>
          <p:cNvSpPr/>
          <p:nvPr/>
        </p:nvSpPr>
        <p:spPr>
          <a:xfrm>
            <a:off x="9858975" y="3310448"/>
            <a:ext cx="123568" cy="12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6243546-EDD2-4A5D-84DD-6D16975BC930}"/>
              </a:ext>
            </a:extLst>
          </p:cNvPr>
          <p:cNvSpPr txBox="1"/>
          <p:nvPr/>
        </p:nvSpPr>
        <p:spPr>
          <a:xfrm>
            <a:off x="2724403" y="4229825"/>
            <a:ext cx="67431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bit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the so-called sign bit –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negative and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positive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 bits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the so-called exponent field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bits represent the exponent of the floating point number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 bits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the so-called mantissa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normalized to be in the range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[0.5,1]</a:t>
            </a:r>
          </a:p>
        </p:txBody>
      </p:sp>
    </p:spTree>
    <p:extLst>
      <p:ext uri="{BB962C8B-B14F-4D97-AF65-F5344CB8AC3E}">
        <p14:creationId xmlns:p14="http://schemas.microsoft.com/office/powerpoint/2010/main" val="41131996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Numerical Stability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12894662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Numerical Stability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C2D61-6506-4FB4-8EBB-B8A444429BDF}"/>
              </a:ext>
            </a:extLst>
          </p:cNvPr>
          <p:cNvCxnSpPr/>
          <p:nvPr/>
        </p:nvCxnSpPr>
        <p:spPr>
          <a:xfrm>
            <a:off x="4306744" y="219648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B3CD5-1918-4401-A496-85EA522C4D07}"/>
              </a:ext>
            </a:extLst>
          </p:cNvPr>
          <p:cNvCxnSpPr/>
          <p:nvPr/>
        </p:nvCxnSpPr>
        <p:spPr>
          <a:xfrm>
            <a:off x="5686586" y="2204720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5807B-7DE1-4F9B-A20E-F61E36D7AA1B}"/>
              </a:ext>
            </a:extLst>
          </p:cNvPr>
          <p:cNvCxnSpPr/>
          <p:nvPr/>
        </p:nvCxnSpPr>
        <p:spPr>
          <a:xfrm>
            <a:off x="4306744" y="219648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7D007-2465-4B3D-A166-A52D0E5C6F9F}"/>
              </a:ext>
            </a:extLst>
          </p:cNvPr>
          <p:cNvCxnSpPr/>
          <p:nvPr/>
        </p:nvCxnSpPr>
        <p:spPr>
          <a:xfrm>
            <a:off x="4313674" y="383581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0D2254-3ACB-411B-8336-3DA0CD4443EA}"/>
              </a:ext>
            </a:extLst>
          </p:cNvPr>
          <p:cNvCxnSpPr/>
          <p:nvPr/>
        </p:nvCxnSpPr>
        <p:spPr>
          <a:xfrm>
            <a:off x="5488878" y="219236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50FFA5-4742-4075-9885-586386ACE434}"/>
              </a:ext>
            </a:extLst>
          </p:cNvPr>
          <p:cNvCxnSpPr/>
          <p:nvPr/>
        </p:nvCxnSpPr>
        <p:spPr>
          <a:xfrm>
            <a:off x="5488878" y="383581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3CD6-B4EC-43B5-ACC5-2078753EFB8E}"/>
              </a:ext>
            </a:extLst>
          </p:cNvPr>
          <p:cNvSpPr txBox="1"/>
          <p:nvPr/>
        </p:nvSpPr>
        <p:spPr>
          <a:xfrm>
            <a:off x="4480584" y="2403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4BF31-BD1A-46CF-99E3-F0E882D751A8}"/>
              </a:ext>
            </a:extLst>
          </p:cNvPr>
          <p:cNvSpPr txBox="1"/>
          <p:nvPr/>
        </p:nvSpPr>
        <p:spPr>
          <a:xfrm>
            <a:off x="5144353" y="2403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06D31-6CFD-42FC-B434-6A14E2DBE278}"/>
              </a:ext>
            </a:extLst>
          </p:cNvPr>
          <p:cNvSpPr txBox="1"/>
          <p:nvPr/>
        </p:nvSpPr>
        <p:spPr>
          <a:xfrm>
            <a:off x="4478147" y="32188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5E9E8-4C3D-4F07-9839-C12E2310F906}"/>
              </a:ext>
            </a:extLst>
          </p:cNvPr>
          <p:cNvSpPr txBox="1"/>
          <p:nvPr/>
        </p:nvSpPr>
        <p:spPr>
          <a:xfrm>
            <a:off x="4849592" y="3223694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1.001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9F0FD1-E505-4F68-A9B1-3AEEC9334C6E}"/>
              </a:ext>
            </a:extLst>
          </p:cNvPr>
          <p:cNvCxnSpPr/>
          <p:nvPr/>
        </p:nvCxnSpPr>
        <p:spPr>
          <a:xfrm>
            <a:off x="5855194" y="2204720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EA17E-10DD-461D-B395-33D83FF9E5BA}"/>
              </a:ext>
            </a:extLst>
          </p:cNvPr>
          <p:cNvCxnSpPr/>
          <p:nvPr/>
        </p:nvCxnSpPr>
        <p:spPr>
          <a:xfrm>
            <a:off x="6403010" y="221295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C7931F-3B5C-4AAD-B03C-7CCA10191848}"/>
              </a:ext>
            </a:extLst>
          </p:cNvPr>
          <p:cNvCxnSpPr/>
          <p:nvPr/>
        </p:nvCxnSpPr>
        <p:spPr>
          <a:xfrm>
            <a:off x="5855194" y="220472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06C394-13D4-4BD3-B75E-CB6A9FFA11CA}"/>
              </a:ext>
            </a:extLst>
          </p:cNvPr>
          <p:cNvCxnSpPr/>
          <p:nvPr/>
        </p:nvCxnSpPr>
        <p:spPr>
          <a:xfrm>
            <a:off x="5862124" y="384405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05DF23-2F9C-4B5C-91AB-B7D7D3361243}"/>
              </a:ext>
            </a:extLst>
          </p:cNvPr>
          <p:cNvCxnSpPr/>
          <p:nvPr/>
        </p:nvCxnSpPr>
        <p:spPr>
          <a:xfrm>
            <a:off x="6205302" y="220060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BBA972-D3C7-4678-BF4F-04DE0CF602EE}"/>
              </a:ext>
            </a:extLst>
          </p:cNvPr>
          <p:cNvCxnSpPr/>
          <p:nvPr/>
        </p:nvCxnSpPr>
        <p:spPr>
          <a:xfrm>
            <a:off x="6205302" y="384405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723AA-A44F-4F98-AF37-8326305DA740}"/>
              </a:ext>
            </a:extLst>
          </p:cNvPr>
          <p:cNvSpPr txBox="1"/>
          <p:nvPr/>
        </p:nvSpPr>
        <p:spPr>
          <a:xfrm>
            <a:off x="5971892" y="238142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CD5BD-C775-4282-97DC-235529EA3534}"/>
              </a:ext>
            </a:extLst>
          </p:cNvPr>
          <p:cNvSpPr txBox="1"/>
          <p:nvPr/>
        </p:nvSpPr>
        <p:spPr>
          <a:xfrm>
            <a:off x="5961732" y="3186744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176A23-7D5F-41D2-8AE2-380BE32D751E}"/>
              </a:ext>
            </a:extLst>
          </p:cNvPr>
          <p:cNvCxnSpPr/>
          <p:nvPr/>
        </p:nvCxnSpPr>
        <p:spPr>
          <a:xfrm>
            <a:off x="6886728" y="2192364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103C7-26A0-4473-A559-AAE447CF87A6}"/>
              </a:ext>
            </a:extLst>
          </p:cNvPr>
          <p:cNvCxnSpPr/>
          <p:nvPr/>
        </p:nvCxnSpPr>
        <p:spPr>
          <a:xfrm>
            <a:off x="7434544" y="2200602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A7FBE5-60E2-4CD6-A107-96A216E3F51D}"/>
              </a:ext>
            </a:extLst>
          </p:cNvPr>
          <p:cNvCxnSpPr/>
          <p:nvPr/>
        </p:nvCxnSpPr>
        <p:spPr>
          <a:xfrm>
            <a:off x="6886728" y="219236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8B4836-6956-4872-94F3-0158DB693F86}"/>
              </a:ext>
            </a:extLst>
          </p:cNvPr>
          <p:cNvCxnSpPr/>
          <p:nvPr/>
        </p:nvCxnSpPr>
        <p:spPr>
          <a:xfrm>
            <a:off x="6893658" y="383169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C81BC1-4D35-4A85-95FB-032BC7096176}"/>
              </a:ext>
            </a:extLst>
          </p:cNvPr>
          <p:cNvCxnSpPr/>
          <p:nvPr/>
        </p:nvCxnSpPr>
        <p:spPr>
          <a:xfrm>
            <a:off x="7236836" y="218824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7EE68E-C8B5-48E6-AE72-FD0C7D750E19}"/>
              </a:ext>
            </a:extLst>
          </p:cNvPr>
          <p:cNvCxnSpPr/>
          <p:nvPr/>
        </p:nvCxnSpPr>
        <p:spPr>
          <a:xfrm>
            <a:off x="7236836" y="383169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12F1E9-6FF2-4E43-8265-6268ABF5FB26}"/>
              </a:ext>
            </a:extLst>
          </p:cNvPr>
          <p:cNvSpPr txBox="1"/>
          <p:nvPr/>
        </p:nvSpPr>
        <p:spPr>
          <a:xfrm>
            <a:off x="7022161" y="24041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6A6757-13FF-4D4B-B1E0-EEBBC1DCB0D5}"/>
              </a:ext>
            </a:extLst>
          </p:cNvPr>
          <p:cNvSpPr txBox="1"/>
          <p:nvPr/>
        </p:nvSpPr>
        <p:spPr>
          <a:xfrm>
            <a:off x="7000243" y="31867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D2D320-9C45-4FE8-8183-5C260A6D5CCD}"/>
              </a:ext>
            </a:extLst>
          </p:cNvPr>
          <p:cNvSpPr txBox="1"/>
          <p:nvPr/>
        </p:nvSpPr>
        <p:spPr>
          <a:xfrm>
            <a:off x="6499323" y="28495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0317505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Numerical Stability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C2D61-6506-4FB4-8EBB-B8A444429BDF}"/>
              </a:ext>
            </a:extLst>
          </p:cNvPr>
          <p:cNvCxnSpPr/>
          <p:nvPr/>
        </p:nvCxnSpPr>
        <p:spPr>
          <a:xfrm>
            <a:off x="4306744" y="219648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B3CD5-1918-4401-A496-85EA522C4D07}"/>
              </a:ext>
            </a:extLst>
          </p:cNvPr>
          <p:cNvCxnSpPr/>
          <p:nvPr/>
        </p:nvCxnSpPr>
        <p:spPr>
          <a:xfrm>
            <a:off x="5686586" y="2204720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5807B-7DE1-4F9B-A20E-F61E36D7AA1B}"/>
              </a:ext>
            </a:extLst>
          </p:cNvPr>
          <p:cNvCxnSpPr/>
          <p:nvPr/>
        </p:nvCxnSpPr>
        <p:spPr>
          <a:xfrm>
            <a:off x="4306744" y="219648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7D007-2465-4B3D-A166-A52D0E5C6F9F}"/>
              </a:ext>
            </a:extLst>
          </p:cNvPr>
          <p:cNvCxnSpPr/>
          <p:nvPr/>
        </p:nvCxnSpPr>
        <p:spPr>
          <a:xfrm>
            <a:off x="4313674" y="383581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0D2254-3ACB-411B-8336-3DA0CD4443EA}"/>
              </a:ext>
            </a:extLst>
          </p:cNvPr>
          <p:cNvCxnSpPr/>
          <p:nvPr/>
        </p:nvCxnSpPr>
        <p:spPr>
          <a:xfrm>
            <a:off x="5488878" y="219236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50FFA5-4742-4075-9885-586386ACE434}"/>
              </a:ext>
            </a:extLst>
          </p:cNvPr>
          <p:cNvCxnSpPr/>
          <p:nvPr/>
        </p:nvCxnSpPr>
        <p:spPr>
          <a:xfrm>
            <a:off x="5488878" y="383581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3CD6-B4EC-43B5-ACC5-2078753EFB8E}"/>
              </a:ext>
            </a:extLst>
          </p:cNvPr>
          <p:cNvSpPr txBox="1"/>
          <p:nvPr/>
        </p:nvSpPr>
        <p:spPr>
          <a:xfrm>
            <a:off x="4480584" y="2403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4BF31-BD1A-46CF-99E3-F0E882D751A8}"/>
              </a:ext>
            </a:extLst>
          </p:cNvPr>
          <p:cNvSpPr txBox="1"/>
          <p:nvPr/>
        </p:nvSpPr>
        <p:spPr>
          <a:xfrm>
            <a:off x="5144353" y="2403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06D31-6CFD-42FC-B434-6A14E2DBE278}"/>
              </a:ext>
            </a:extLst>
          </p:cNvPr>
          <p:cNvSpPr txBox="1"/>
          <p:nvPr/>
        </p:nvSpPr>
        <p:spPr>
          <a:xfrm>
            <a:off x="4478147" y="32188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5E9E8-4C3D-4F07-9839-C12E2310F906}"/>
              </a:ext>
            </a:extLst>
          </p:cNvPr>
          <p:cNvSpPr txBox="1"/>
          <p:nvPr/>
        </p:nvSpPr>
        <p:spPr>
          <a:xfrm>
            <a:off x="4849592" y="3223694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1.001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9F0FD1-E505-4F68-A9B1-3AEEC9334C6E}"/>
              </a:ext>
            </a:extLst>
          </p:cNvPr>
          <p:cNvCxnSpPr/>
          <p:nvPr/>
        </p:nvCxnSpPr>
        <p:spPr>
          <a:xfrm>
            <a:off x="5855194" y="2204720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EA17E-10DD-461D-B395-33D83FF9E5BA}"/>
              </a:ext>
            </a:extLst>
          </p:cNvPr>
          <p:cNvCxnSpPr/>
          <p:nvPr/>
        </p:nvCxnSpPr>
        <p:spPr>
          <a:xfrm>
            <a:off x="6403010" y="221295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C7931F-3B5C-4AAD-B03C-7CCA10191848}"/>
              </a:ext>
            </a:extLst>
          </p:cNvPr>
          <p:cNvCxnSpPr/>
          <p:nvPr/>
        </p:nvCxnSpPr>
        <p:spPr>
          <a:xfrm>
            <a:off x="5855194" y="220472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06C394-13D4-4BD3-B75E-CB6A9FFA11CA}"/>
              </a:ext>
            </a:extLst>
          </p:cNvPr>
          <p:cNvCxnSpPr/>
          <p:nvPr/>
        </p:nvCxnSpPr>
        <p:spPr>
          <a:xfrm>
            <a:off x="5862124" y="384405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05DF23-2F9C-4B5C-91AB-B7D7D3361243}"/>
              </a:ext>
            </a:extLst>
          </p:cNvPr>
          <p:cNvCxnSpPr/>
          <p:nvPr/>
        </p:nvCxnSpPr>
        <p:spPr>
          <a:xfrm>
            <a:off x="6205302" y="220060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BBA972-D3C7-4678-BF4F-04DE0CF602EE}"/>
              </a:ext>
            </a:extLst>
          </p:cNvPr>
          <p:cNvCxnSpPr/>
          <p:nvPr/>
        </p:nvCxnSpPr>
        <p:spPr>
          <a:xfrm>
            <a:off x="6205302" y="384405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723AA-A44F-4F98-AF37-8326305DA740}"/>
              </a:ext>
            </a:extLst>
          </p:cNvPr>
          <p:cNvSpPr txBox="1"/>
          <p:nvPr/>
        </p:nvSpPr>
        <p:spPr>
          <a:xfrm>
            <a:off x="5971892" y="238142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CD5BD-C775-4282-97DC-235529EA3534}"/>
              </a:ext>
            </a:extLst>
          </p:cNvPr>
          <p:cNvSpPr txBox="1"/>
          <p:nvPr/>
        </p:nvSpPr>
        <p:spPr>
          <a:xfrm>
            <a:off x="5961732" y="3186744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176A23-7D5F-41D2-8AE2-380BE32D751E}"/>
              </a:ext>
            </a:extLst>
          </p:cNvPr>
          <p:cNvCxnSpPr/>
          <p:nvPr/>
        </p:nvCxnSpPr>
        <p:spPr>
          <a:xfrm>
            <a:off x="6886728" y="2192364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103C7-26A0-4473-A559-AAE447CF87A6}"/>
              </a:ext>
            </a:extLst>
          </p:cNvPr>
          <p:cNvCxnSpPr/>
          <p:nvPr/>
        </p:nvCxnSpPr>
        <p:spPr>
          <a:xfrm>
            <a:off x="7434544" y="2200602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A7FBE5-60E2-4CD6-A107-96A216E3F51D}"/>
              </a:ext>
            </a:extLst>
          </p:cNvPr>
          <p:cNvCxnSpPr/>
          <p:nvPr/>
        </p:nvCxnSpPr>
        <p:spPr>
          <a:xfrm>
            <a:off x="6886728" y="219236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8B4836-6956-4872-94F3-0158DB693F86}"/>
              </a:ext>
            </a:extLst>
          </p:cNvPr>
          <p:cNvCxnSpPr/>
          <p:nvPr/>
        </p:nvCxnSpPr>
        <p:spPr>
          <a:xfrm>
            <a:off x="6893658" y="383169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C81BC1-4D35-4A85-95FB-032BC7096176}"/>
              </a:ext>
            </a:extLst>
          </p:cNvPr>
          <p:cNvCxnSpPr/>
          <p:nvPr/>
        </p:nvCxnSpPr>
        <p:spPr>
          <a:xfrm>
            <a:off x="7236836" y="218824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7EE68E-C8B5-48E6-AE72-FD0C7D750E19}"/>
              </a:ext>
            </a:extLst>
          </p:cNvPr>
          <p:cNvCxnSpPr/>
          <p:nvPr/>
        </p:nvCxnSpPr>
        <p:spPr>
          <a:xfrm>
            <a:off x="7236836" y="383169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12F1E9-6FF2-4E43-8265-6268ABF5FB26}"/>
              </a:ext>
            </a:extLst>
          </p:cNvPr>
          <p:cNvSpPr txBox="1"/>
          <p:nvPr/>
        </p:nvSpPr>
        <p:spPr>
          <a:xfrm>
            <a:off x="7022161" y="24041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6A6757-13FF-4D4B-B1E0-EEBBC1DCB0D5}"/>
              </a:ext>
            </a:extLst>
          </p:cNvPr>
          <p:cNvSpPr txBox="1"/>
          <p:nvPr/>
        </p:nvSpPr>
        <p:spPr>
          <a:xfrm>
            <a:off x="7000243" y="31867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D2D320-9C45-4FE8-8183-5C260A6D5CCD}"/>
              </a:ext>
            </a:extLst>
          </p:cNvPr>
          <p:cNvSpPr txBox="1"/>
          <p:nvPr/>
        </p:nvSpPr>
        <p:spPr>
          <a:xfrm>
            <a:off x="6499323" y="28495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26EF8D3-F867-4989-8B2A-595C6D979151}"/>
              </a:ext>
            </a:extLst>
          </p:cNvPr>
          <p:cNvSpPr/>
          <p:nvPr/>
        </p:nvSpPr>
        <p:spPr>
          <a:xfrm>
            <a:off x="4335897" y="4499268"/>
            <a:ext cx="1452880" cy="1452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= 1501.5</a:t>
            </a:r>
            <a:endParaRPr lang="en-GB" sz="20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DA9F279-6869-4446-B82B-D488C7300E75}"/>
              </a:ext>
            </a:extLst>
          </p:cNvPr>
          <p:cNvSpPr/>
          <p:nvPr/>
        </p:nvSpPr>
        <p:spPr>
          <a:xfrm>
            <a:off x="6032464" y="4493919"/>
            <a:ext cx="1452880" cy="14528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= -3000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3276056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Numerical Stability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C2D61-6506-4FB4-8EBB-B8A444429BDF}"/>
              </a:ext>
            </a:extLst>
          </p:cNvPr>
          <p:cNvCxnSpPr/>
          <p:nvPr/>
        </p:nvCxnSpPr>
        <p:spPr>
          <a:xfrm>
            <a:off x="4306744" y="219648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B3CD5-1918-4401-A496-85EA522C4D07}"/>
              </a:ext>
            </a:extLst>
          </p:cNvPr>
          <p:cNvCxnSpPr/>
          <p:nvPr/>
        </p:nvCxnSpPr>
        <p:spPr>
          <a:xfrm>
            <a:off x="5686586" y="2204720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5807B-7DE1-4F9B-A20E-F61E36D7AA1B}"/>
              </a:ext>
            </a:extLst>
          </p:cNvPr>
          <p:cNvCxnSpPr/>
          <p:nvPr/>
        </p:nvCxnSpPr>
        <p:spPr>
          <a:xfrm>
            <a:off x="4306744" y="219648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7D007-2465-4B3D-A166-A52D0E5C6F9F}"/>
              </a:ext>
            </a:extLst>
          </p:cNvPr>
          <p:cNvCxnSpPr/>
          <p:nvPr/>
        </p:nvCxnSpPr>
        <p:spPr>
          <a:xfrm>
            <a:off x="4313674" y="383581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0D2254-3ACB-411B-8336-3DA0CD4443EA}"/>
              </a:ext>
            </a:extLst>
          </p:cNvPr>
          <p:cNvCxnSpPr/>
          <p:nvPr/>
        </p:nvCxnSpPr>
        <p:spPr>
          <a:xfrm>
            <a:off x="5488878" y="219236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50FFA5-4742-4075-9885-586386ACE434}"/>
              </a:ext>
            </a:extLst>
          </p:cNvPr>
          <p:cNvCxnSpPr/>
          <p:nvPr/>
        </p:nvCxnSpPr>
        <p:spPr>
          <a:xfrm>
            <a:off x="5488878" y="383581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3CD6-B4EC-43B5-ACC5-2078753EFB8E}"/>
              </a:ext>
            </a:extLst>
          </p:cNvPr>
          <p:cNvSpPr txBox="1"/>
          <p:nvPr/>
        </p:nvSpPr>
        <p:spPr>
          <a:xfrm>
            <a:off x="4480584" y="2403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4BF31-BD1A-46CF-99E3-F0E882D751A8}"/>
              </a:ext>
            </a:extLst>
          </p:cNvPr>
          <p:cNvSpPr txBox="1"/>
          <p:nvPr/>
        </p:nvSpPr>
        <p:spPr>
          <a:xfrm>
            <a:off x="5144353" y="2403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06D31-6CFD-42FC-B434-6A14E2DBE278}"/>
              </a:ext>
            </a:extLst>
          </p:cNvPr>
          <p:cNvSpPr txBox="1"/>
          <p:nvPr/>
        </p:nvSpPr>
        <p:spPr>
          <a:xfrm>
            <a:off x="4478147" y="32188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5E9E8-4C3D-4F07-9839-C12E2310F906}"/>
              </a:ext>
            </a:extLst>
          </p:cNvPr>
          <p:cNvSpPr txBox="1"/>
          <p:nvPr/>
        </p:nvSpPr>
        <p:spPr>
          <a:xfrm>
            <a:off x="4849592" y="3223694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1.002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9F0FD1-E505-4F68-A9B1-3AEEC9334C6E}"/>
              </a:ext>
            </a:extLst>
          </p:cNvPr>
          <p:cNvCxnSpPr/>
          <p:nvPr/>
        </p:nvCxnSpPr>
        <p:spPr>
          <a:xfrm>
            <a:off x="5855194" y="2204720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EA17E-10DD-461D-B395-33D83FF9E5BA}"/>
              </a:ext>
            </a:extLst>
          </p:cNvPr>
          <p:cNvCxnSpPr/>
          <p:nvPr/>
        </p:nvCxnSpPr>
        <p:spPr>
          <a:xfrm>
            <a:off x="6403010" y="221295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C7931F-3B5C-4AAD-B03C-7CCA10191848}"/>
              </a:ext>
            </a:extLst>
          </p:cNvPr>
          <p:cNvCxnSpPr/>
          <p:nvPr/>
        </p:nvCxnSpPr>
        <p:spPr>
          <a:xfrm>
            <a:off x="5855194" y="220472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06C394-13D4-4BD3-B75E-CB6A9FFA11CA}"/>
              </a:ext>
            </a:extLst>
          </p:cNvPr>
          <p:cNvCxnSpPr/>
          <p:nvPr/>
        </p:nvCxnSpPr>
        <p:spPr>
          <a:xfrm>
            <a:off x="5862124" y="384405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05DF23-2F9C-4B5C-91AB-B7D7D3361243}"/>
              </a:ext>
            </a:extLst>
          </p:cNvPr>
          <p:cNvCxnSpPr/>
          <p:nvPr/>
        </p:nvCxnSpPr>
        <p:spPr>
          <a:xfrm>
            <a:off x="6205302" y="220060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BBA972-D3C7-4678-BF4F-04DE0CF602EE}"/>
              </a:ext>
            </a:extLst>
          </p:cNvPr>
          <p:cNvCxnSpPr/>
          <p:nvPr/>
        </p:nvCxnSpPr>
        <p:spPr>
          <a:xfrm>
            <a:off x="6205302" y="384405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723AA-A44F-4F98-AF37-8326305DA740}"/>
              </a:ext>
            </a:extLst>
          </p:cNvPr>
          <p:cNvSpPr txBox="1"/>
          <p:nvPr/>
        </p:nvSpPr>
        <p:spPr>
          <a:xfrm>
            <a:off x="5971892" y="238142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CD5BD-C775-4282-97DC-235529EA3534}"/>
              </a:ext>
            </a:extLst>
          </p:cNvPr>
          <p:cNvSpPr txBox="1"/>
          <p:nvPr/>
        </p:nvSpPr>
        <p:spPr>
          <a:xfrm>
            <a:off x="5961732" y="3186744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176A23-7D5F-41D2-8AE2-380BE32D751E}"/>
              </a:ext>
            </a:extLst>
          </p:cNvPr>
          <p:cNvCxnSpPr/>
          <p:nvPr/>
        </p:nvCxnSpPr>
        <p:spPr>
          <a:xfrm>
            <a:off x="6886728" y="2192364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103C7-26A0-4473-A559-AAE447CF87A6}"/>
              </a:ext>
            </a:extLst>
          </p:cNvPr>
          <p:cNvCxnSpPr/>
          <p:nvPr/>
        </p:nvCxnSpPr>
        <p:spPr>
          <a:xfrm>
            <a:off x="7434544" y="2200602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A7FBE5-60E2-4CD6-A107-96A216E3F51D}"/>
              </a:ext>
            </a:extLst>
          </p:cNvPr>
          <p:cNvCxnSpPr/>
          <p:nvPr/>
        </p:nvCxnSpPr>
        <p:spPr>
          <a:xfrm>
            <a:off x="6886728" y="219236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8B4836-6956-4872-94F3-0158DB693F86}"/>
              </a:ext>
            </a:extLst>
          </p:cNvPr>
          <p:cNvCxnSpPr/>
          <p:nvPr/>
        </p:nvCxnSpPr>
        <p:spPr>
          <a:xfrm>
            <a:off x="6893658" y="383169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C81BC1-4D35-4A85-95FB-032BC7096176}"/>
              </a:ext>
            </a:extLst>
          </p:cNvPr>
          <p:cNvCxnSpPr/>
          <p:nvPr/>
        </p:nvCxnSpPr>
        <p:spPr>
          <a:xfrm>
            <a:off x="7236836" y="218824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7EE68E-C8B5-48E6-AE72-FD0C7D750E19}"/>
              </a:ext>
            </a:extLst>
          </p:cNvPr>
          <p:cNvCxnSpPr/>
          <p:nvPr/>
        </p:nvCxnSpPr>
        <p:spPr>
          <a:xfrm>
            <a:off x="7236836" y="383169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12F1E9-6FF2-4E43-8265-6268ABF5FB26}"/>
              </a:ext>
            </a:extLst>
          </p:cNvPr>
          <p:cNvSpPr txBox="1"/>
          <p:nvPr/>
        </p:nvSpPr>
        <p:spPr>
          <a:xfrm>
            <a:off x="7022161" y="24041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6A6757-13FF-4D4B-B1E0-EEBBC1DCB0D5}"/>
              </a:ext>
            </a:extLst>
          </p:cNvPr>
          <p:cNvSpPr txBox="1"/>
          <p:nvPr/>
        </p:nvSpPr>
        <p:spPr>
          <a:xfrm>
            <a:off x="7000243" y="31867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D2D320-9C45-4FE8-8183-5C260A6D5CCD}"/>
              </a:ext>
            </a:extLst>
          </p:cNvPr>
          <p:cNvSpPr txBox="1"/>
          <p:nvPr/>
        </p:nvSpPr>
        <p:spPr>
          <a:xfrm>
            <a:off x="6499323" y="28495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7885760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Numerical Stability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C2D61-6506-4FB4-8EBB-B8A444429BDF}"/>
              </a:ext>
            </a:extLst>
          </p:cNvPr>
          <p:cNvCxnSpPr/>
          <p:nvPr/>
        </p:nvCxnSpPr>
        <p:spPr>
          <a:xfrm>
            <a:off x="4306744" y="219648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B3CD5-1918-4401-A496-85EA522C4D07}"/>
              </a:ext>
            </a:extLst>
          </p:cNvPr>
          <p:cNvCxnSpPr/>
          <p:nvPr/>
        </p:nvCxnSpPr>
        <p:spPr>
          <a:xfrm>
            <a:off x="5686586" y="2204720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5807B-7DE1-4F9B-A20E-F61E36D7AA1B}"/>
              </a:ext>
            </a:extLst>
          </p:cNvPr>
          <p:cNvCxnSpPr/>
          <p:nvPr/>
        </p:nvCxnSpPr>
        <p:spPr>
          <a:xfrm>
            <a:off x="4306744" y="219648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7D007-2465-4B3D-A166-A52D0E5C6F9F}"/>
              </a:ext>
            </a:extLst>
          </p:cNvPr>
          <p:cNvCxnSpPr/>
          <p:nvPr/>
        </p:nvCxnSpPr>
        <p:spPr>
          <a:xfrm>
            <a:off x="4313674" y="383581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0D2254-3ACB-411B-8336-3DA0CD4443EA}"/>
              </a:ext>
            </a:extLst>
          </p:cNvPr>
          <p:cNvCxnSpPr/>
          <p:nvPr/>
        </p:nvCxnSpPr>
        <p:spPr>
          <a:xfrm>
            <a:off x="5488878" y="219236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50FFA5-4742-4075-9885-586386ACE434}"/>
              </a:ext>
            </a:extLst>
          </p:cNvPr>
          <p:cNvCxnSpPr/>
          <p:nvPr/>
        </p:nvCxnSpPr>
        <p:spPr>
          <a:xfrm>
            <a:off x="5488878" y="383581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3CD6-B4EC-43B5-ACC5-2078753EFB8E}"/>
              </a:ext>
            </a:extLst>
          </p:cNvPr>
          <p:cNvSpPr txBox="1"/>
          <p:nvPr/>
        </p:nvSpPr>
        <p:spPr>
          <a:xfrm>
            <a:off x="4480584" y="2403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4BF31-BD1A-46CF-99E3-F0E882D751A8}"/>
              </a:ext>
            </a:extLst>
          </p:cNvPr>
          <p:cNvSpPr txBox="1"/>
          <p:nvPr/>
        </p:nvSpPr>
        <p:spPr>
          <a:xfrm>
            <a:off x="5144353" y="2403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06D31-6CFD-42FC-B434-6A14E2DBE278}"/>
              </a:ext>
            </a:extLst>
          </p:cNvPr>
          <p:cNvSpPr txBox="1"/>
          <p:nvPr/>
        </p:nvSpPr>
        <p:spPr>
          <a:xfrm>
            <a:off x="4478147" y="32188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5E9E8-4C3D-4F07-9839-C12E2310F906}"/>
              </a:ext>
            </a:extLst>
          </p:cNvPr>
          <p:cNvSpPr txBox="1"/>
          <p:nvPr/>
        </p:nvSpPr>
        <p:spPr>
          <a:xfrm>
            <a:off x="4849592" y="3223694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1.002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9F0FD1-E505-4F68-A9B1-3AEEC9334C6E}"/>
              </a:ext>
            </a:extLst>
          </p:cNvPr>
          <p:cNvCxnSpPr/>
          <p:nvPr/>
        </p:nvCxnSpPr>
        <p:spPr>
          <a:xfrm>
            <a:off x="5855194" y="2204720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EA17E-10DD-461D-B395-33D83FF9E5BA}"/>
              </a:ext>
            </a:extLst>
          </p:cNvPr>
          <p:cNvCxnSpPr/>
          <p:nvPr/>
        </p:nvCxnSpPr>
        <p:spPr>
          <a:xfrm>
            <a:off x="6403010" y="221295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C7931F-3B5C-4AAD-B03C-7CCA10191848}"/>
              </a:ext>
            </a:extLst>
          </p:cNvPr>
          <p:cNvCxnSpPr/>
          <p:nvPr/>
        </p:nvCxnSpPr>
        <p:spPr>
          <a:xfrm>
            <a:off x="5855194" y="220472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06C394-13D4-4BD3-B75E-CB6A9FFA11CA}"/>
              </a:ext>
            </a:extLst>
          </p:cNvPr>
          <p:cNvCxnSpPr/>
          <p:nvPr/>
        </p:nvCxnSpPr>
        <p:spPr>
          <a:xfrm>
            <a:off x="5862124" y="3844050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05DF23-2F9C-4B5C-91AB-B7D7D3361243}"/>
              </a:ext>
            </a:extLst>
          </p:cNvPr>
          <p:cNvCxnSpPr/>
          <p:nvPr/>
        </p:nvCxnSpPr>
        <p:spPr>
          <a:xfrm>
            <a:off x="6205302" y="220060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BBA972-D3C7-4678-BF4F-04DE0CF602EE}"/>
              </a:ext>
            </a:extLst>
          </p:cNvPr>
          <p:cNvCxnSpPr/>
          <p:nvPr/>
        </p:nvCxnSpPr>
        <p:spPr>
          <a:xfrm>
            <a:off x="6205302" y="384405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723AA-A44F-4F98-AF37-8326305DA740}"/>
              </a:ext>
            </a:extLst>
          </p:cNvPr>
          <p:cNvSpPr txBox="1"/>
          <p:nvPr/>
        </p:nvSpPr>
        <p:spPr>
          <a:xfrm>
            <a:off x="5971892" y="238142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CD5BD-C775-4282-97DC-235529EA3534}"/>
              </a:ext>
            </a:extLst>
          </p:cNvPr>
          <p:cNvSpPr txBox="1"/>
          <p:nvPr/>
        </p:nvSpPr>
        <p:spPr>
          <a:xfrm>
            <a:off x="5961732" y="3186744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176A23-7D5F-41D2-8AE2-380BE32D751E}"/>
              </a:ext>
            </a:extLst>
          </p:cNvPr>
          <p:cNvCxnSpPr/>
          <p:nvPr/>
        </p:nvCxnSpPr>
        <p:spPr>
          <a:xfrm>
            <a:off x="6886728" y="2192364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103C7-26A0-4473-A559-AAE447CF87A6}"/>
              </a:ext>
            </a:extLst>
          </p:cNvPr>
          <p:cNvCxnSpPr/>
          <p:nvPr/>
        </p:nvCxnSpPr>
        <p:spPr>
          <a:xfrm>
            <a:off x="7434544" y="2200602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A7FBE5-60E2-4CD6-A107-96A216E3F51D}"/>
              </a:ext>
            </a:extLst>
          </p:cNvPr>
          <p:cNvCxnSpPr/>
          <p:nvPr/>
        </p:nvCxnSpPr>
        <p:spPr>
          <a:xfrm>
            <a:off x="6886728" y="219236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8B4836-6956-4872-94F3-0158DB693F86}"/>
              </a:ext>
            </a:extLst>
          </p:cNvPr>
          <p:cNvCxnSpPr/>
          <p:nvPr/>
        </p:nvCxnSpPr>
        <p:spPr>
          <a:xfrm>
            <a:off x="6893658" y="3831694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C81BC1-4D35-4A85-95FB-032BC7096176}"/>
              </a:ext>
            </a:extLst>
          </p:cNvPr>
          <p:cNvCxnSpPr/>
          <p:nvPr/>
        </p:nvCxnSpPr>
        <p:spPr>
          <a:xfrm>
            <a:off x="7236836" y="2188246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7EE68E-C8B5-48E6-AE72-FD0C7D750E19}"/>
              </a:ext>
            </a:extLst>
          </p:cNvPr>
          <p:cNvCxnSpPr/>
          <p:nvPr/>
        </p:nvCxnSpPr>
        <p:spPr>
          <a:xfrm>
            <a:off x="7236836" y="383169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12F1E9-6FF2-4E43-8265-6268ABF5FB26}"/>
              </a:ext>
            </a:extLst>
          </p:cNvPr>
          <p:cNvSpPr txBox="1"/>
          <p:nvPr/>
        </p:nvSpPr>
        <p:spPr>
          <a:xfrm>
            <a:off x="7022161" y="24041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6A6757-13FF-4D4B-B1E0-EEBBC1DCB0D5}"/>
              </a:ext>
            </a:extLst>
          </p:cNvPr>
          <p:cNvSpPr txBox="1"/>
          <p:nvPr/>
        </p:nvSpPr>
        <p:spPr>
          <a:xfrm>
            <a:off x="7000243" y="31867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D2D320-9C45-4FE8-8183-5C260A6D5CCD}"/>
              </a:ext>
            </a:extLst>
          </p:cNvPr>
          <p:cNvSpPr txBox="1"/>
          <p:nvPr/>
        </p:nvSpPr>
        <p:spPr>
          <a:xfrm>
            <a:off x="6499323" y="28495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26EF8D3-F867-4989-8B2A-595C6D979151}"/>
              </a:ext>
            </a:extLst>
          </p:cNvPr>
          <p:cNvSpPr/>
          <p:nvPr/>
        </p:nvSpPr>
        <p:spPr>
          <a:xfrm>
            <a:off x="4335897" y="4499268"/>
            <a:ext cx="1452880" cy="1452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= 751.5</a:t>
            </a:r>
            <a:endParaRPr lang="en-GB" sz="20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DA9F279-6869-4446-B82B-D488C7300E75}"/>
              </a:ext>
            </a:extLst>
          </p:cNvPr>
          <p:cNvSpPr/>
          <p:nvPr/>
        </p:nvSpPr>
        <p:spPr>
          <a:xfrm>
            <a:off x="6032464" y="4493919"/>
            <a:ext cx="1452880" cy="14528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= -1500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7422575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Numerical Stability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F2FEA5-2B71-4A2D-8493-9C89646C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985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stability refers to how a malformed input affects the execution of an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numerically stable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– small changes in input have little effects on the output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numerically unstable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algorithms then small changes cause huge changes in output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873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5337B8-1972-4681-9443-65EAABC6C555}"/>
              </a:ext>
            </a:extLst>
          </p:cNvPr>
          <p:cNvSpPr/>
          <p:nvPr/>
        </p:nvSpPr>
        <p:spPr>
          <a:xfrm>
            <a:off x="4487784" y="2788788"/>
            <a:ext cx="3122056" cy="10744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Numerical Stability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FDDEA9-BEC0-4C5B-9DB0-5F7B18A97E08}"/>
              </a:ext>
            </a:extLst>
          </p:cNvPr>
          <p:cNvSpPr txBox="1"/>
          <p:nvPr/>
        </p:nvSpPr>
        <p:spPr>
          <a:xfrm>
            <a:off x="838200" y="1438804"/>
            <a:ext cx="10527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original matrix can be perturbated with small errors (fluctations) which is quite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often if we are dealing with floating point numbers 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</a:t>
            </a:r>
            <a:endParaRPr lang="hu-HU" sz="24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F07AAC-31A2-4F3D-885A-B76C3EB07370}"/>
              </a:ext>
            </a:extLst>
          </p:cNvPr>
          <p:cNvCxnSpPr>
            <a:cxnSpLocks/>
          </p:cNvCxnSpPr>
          <p:nvPr/>
        </p:nvCxnSpPr>
        <p:spPr>
          <a:xfrm>
            <a:off x="5077922" y="3532647"/>
            <a:ext cx="28782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466510-89C6-4F31-B2EF-0CC00094930F}"/>
              </a:ext>
            </a:extLst>
          </p:cNvPr>
          <p:cNvSpPr txBox="1"/>
          <p:nvPr/>
        </p:nvSpPr>
        <p:spPr>
          <a:xfrm>
            <a:off x="1316029" y="4362612"/>
            <a:ext cx="9559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inevitable roundoff errors during the solution process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equivalent 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introducing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changes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into the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coefficient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matrix</a:t>
            </a:r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WANT TO AVOID DEALING WITH ILL-CONDITIONED MATRIXES 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F6720-679A-47C0-9624-11FE79949FD2}"/>
              </a:ext>
            </a:extLst>
          </p:cNvPr>
          <p:cNvSpPr txBox="1"/>
          <p:nvPr/>
        </p:nvSpPr>
        <p:spPr>
          <a:xfrm>
            <a:off x="4834982" y="2951963"/>
            <a:ext cx="2510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spc="6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hu-HU" sz="3600" b="1" u="sng" spc="6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hu-HU" sz="3600" b="1" spc="6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+ </a:t>
            </a:r>
            <a:r>
              <a:rPr lang="el-GR" sz="3600" b="1" spc="6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ε</a:t>
            </a:r>
            <a:r>
              <a:rPr lang="hu-HU" sz="3600" b="1" spc="60" baseline="-25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ij</a:t>
            </a:r>
            <a:r>
              <a:rPr lang="hu-HU" sz="36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hu-HU" sz="3600" b="1" u="sng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hu-HU" sz="36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= </a:t>
            </a:r>
            <a:r>
              <a:rPr lang="hu-HU" sz="3600" b="1" u="sng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b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714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Numerical Stability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1710B6-320D-41D1-92FB-73F1A09FEC48}"/>
              </a:ext>
            </a:extLst>
          </p:cNvPr>
          <p:cNvSpPr/>
          <p:nvPr/>
        </p:nvSpPr>
        <p:spPr>
          <a:xfrm>
            <a:off x="2353365" y="1846181"/>
            <a:ext cx="3677055" cy="42728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D1A88-668E-417F-9737-5080EC2881F7}"/>
              </a:ext>
            </a:extLst>
          </p:cNvPr>
          <p:cNvSpPr txBox="1"/>
          <p:nvPr/>
        </p:nvSpPr>
        <p:spPr>
          <a:xfrm>
            <a:off x="2554041" y="2187943"/>
            <a:ext cx="32757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PARTIAL PIVOTING</a:t>
            </a:r>
          </a:p>
          <a:p>
            <a:pPr algn="ctr"/>
            <a:endParaRPr lang="hu-HU" sz="1600" i="1" dirty="0"/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partial pivoting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means selecting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row with the largest element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change the rows of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system if necessary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improves numerical stability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linear system</a:t>
            </a:r>
          </a:p>
          <a:p>
            <a:pPr algn="ctr"/>
            <a:endParaRPr lang="hu-HU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C7CA89-FA39-414D-A46A-76B49FA9BBBF}"/>
              </a:ext>
            </a:extLst>
          </p:cNvPr>
          <p:cNvSpPr/>
          <p:nvPr/>
        </p:nvSpPr>
        <p:spPr>
          <a:xfrm>
            <a:off x="6475947" y="1846181"/>
            <a:ext cx="3677055" cy="42728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94592-BCE9-4B85-AF13-44BC071CC868}"/>
              </a:ext>
            </a:extLst>
          </p:cNvPr>
          <p:cNvSpPr txBox="1"/>
          <p:nvPr/>
        </p:nvSpPr>
        <p:spPr>
          <a:xfrm>
            <a:off x="6584009" y="2187943"/>
            <a:ext cx="3460947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 PIVOTING</a:t>
            </a:r>
          </a:p>
          <a:p>
            <a:pPr algn="ctr"/>
            <a:endParaRPr lang="hu-HU" i="1" dirty="0"/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 pivoting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means selecting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row or the column with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largest element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change the rows or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columns of the linear system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necessary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improves numerical stability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usually partial pivoting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just fine</a:t>
            </a:r>
          </a:p>
          <a:p>
            <a:pPr algn="ctr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7154475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Singular Matrix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24462543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Singular Matrixes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008F-2B1C-4AEA-BF8E-842B334A21F5}"/>
              </a:ext>
            </a:extLst>
          </p:cNvPr>
          <p:cNvSpPr txBox="1"/>
          <p:nvPr/>
        </p:nvSpPr>
        <p:spPr>
          <a:xfrm>
            <a:off x="838200" y="1499834"/>
            <a:ext cx="9010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given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NxN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square matrix is singular if it is not invertible which means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the determinant is zero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433A29-183E-4CC6-88B6-09AFB3DA5FB6}"/>
              </a:ext>
            </a:extLst>
          </p:cNvPr>
          <p:cNvCxnSpPr/>
          <p:nvPr/>
        </p:nvCxnSpPr>
        <p:spPr>
          <a:xfrm>
            <a:off x="5600907" y="292464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19627C-BB35-40D5-9033-C27991779664}"/>
              </a:ext>
            </a:extLst>
          </p:cNvPr>
          <p:cNvCxnSpPr/>
          <p:nvPr/>
        </p:nvCxnSpPr>
        <p:spPr>
          <a:xfrm>
            <a:off x="6651232" y="2932887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0A268-7A9A-4705-96EF-A23B65DFFBF3}"/>
              </a:ext>
            </a:extLst>
          </p:cNvPr>
          <p:cNvCxnSpPr/>
          <p:nvPr/>
        </p:nvCxnSpPr>
        <p:spPr>
          <a:xfrm>
            <a:off x="5600907" y="292464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8A235C-AC01-4396-A4E7-D404D19D351F}"/>
              </a:ext>
            </a:extLst>
          </p:cNvPr>
          <p:cNvCxnSpPr/>
          <p:nvPr/>
        </p:nvCxnSpPr>
        <p:spPr>
          <a:xfrm>
            <a:off x="5600907" y="409030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CE0839-3167-4B24-A0CC-EB91FA7FE9B7}"/>
              </a:ext>
            </a:extLst>
          </p:cNvPr>
          <p:cNvCxnSpPr/>
          <p:nvPr/>
        </p:nvCxnSpPr>
        <p:spPr>
          <a:xfrm>
            <a:off x="6453524" y="292053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1F2920-04C1-407C-AFB2-516150EC9EB8}"/>
              </a:ext>
            </a:extLst>
          </p:cNvPr>
          <p:cNvCxnSpPr/>
          <p:nvPr/>
        </p:nvCxnSpPr>
        <p:spPr>
          <a:xfrm>
            <a:off x="6453524" y="408618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0A975C-07C3-4571-8F61-E17D1091E8AC}"/>
              </a:ext>
            </a:extLst>
          </p:cNvPr>
          <p:cNvSpPr txBox="1"/>
          <p:nvPr/>
        </p:nvSpPr>
        <p:spPr>
          <a:xfrm>
            <a:off x="5763738" y="30403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108A6F-B91B-441B-B77F-628B366CDE77}"/>
              </a:ext>
            </a:extLst>
          </p:cNvPr>
          <p:cNvSpPr txBox="1"/>
          <p:nvPr/>
        </p:nvSpPr>
        <p:spPr>
          <a:xfrm>
            <a:off x="6207485" y="30403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A0910-A8B1-4876-A51E-9DED4F7D6BBC}"/>
              </a:ext>
            </a:extLst>
          </p:cNvPr>
          <p:cNvSpPr txBox="1"/>
          <p:nvPr/>
        </p:nvSpPr>
        <p:spPr>
          <a:xfrm>
            <a:off x="5763738" y="35612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37FC15-32DD-4B48-9957-26F95D068F90}"/>
              </a:ext>
            </a:extLst>
          </p:cNvPr>
          <p:cNvSpPr txBox="1"/>
          <p:nvPr/>
        </p:nvSpPr>
        <p:spPr>
          <a:xfrm>
            <a:off x="6207485" y="35612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1AF3C5-128E-4552-8731-B0C4CFE877B7}"/>
              </a:ext>
            </a:extLst>
          </p:cNvPr>
          <p:cNvSpPr txBox="1"/>
          <p:nvPr/>
        </p:nvSpPr>
        <p:spPr>
          <a:xfrm>
            <a:off x="4835154" y="4386362"/>
            <a:ext cx="2677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det A = 2 * 3 – 6 * 1 = 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776BF-D9C5-4A6D-9682-42C058C45DD8}"/>
              </a:ext>
            </a:extLst>
          </p:cNvPr>
          <p:cNvSpPr txBox="1"/>
          <p:nvPr/>
        </p:nvSpPr>
        <p:spPr>
          <a:xfrm>
            <a:off x="2661526" y="5091759"/>
            <a:ext cx="7010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rgbClr val="FF9999"/>
                </a:solidFill>
              </a:rPr>
              <a:t>THERE IS NO SOLUTION FOR A LINEAR SYSTEM IF THE </a:t>
            </a:r>
            <a:br>
              <a:rPr lang="hu-HU" sz="2400" b="1" dirty="0">
                <a:solidFill>
                  <a:srgbClr val="FF9999"/>
                </a:solidFill>
              </a:rPr>
            </a:br>
            <a:r>
              <a:rPr lang="hu-HU" sz="2400" b="1" dirty="0">
                <a:solidFill>
                  <a:srgbClr val="FF9999"/>
                </a:solidFill>
              </a:rPr>
              <a:t>UNDERLYING MATRIX IS SINGULAR !!!!</a:t>
            </a:r>
            <a:endParaRPr lang="en-GB" sz="2400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34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43D810-B8BE-41B8-8EC2-179CEDCF93A6}"/>
              </a:ext>
            </a:extLst>
          </p:cNvPr>
          <p:cNvSpPr/>
          <p:nvPr/>
        </p:nvSpPr>
        <p:spPr>
          <a:xfrm>
            <a:off x="4185920" y="1879600"/>
            <a:ext cx="3180080" cy="1158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001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Doubles</a:t>
            </a:r>
            <a:endParaRPr lang="en-US" b="1" u="sn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B1F4F6-198A-45AD-B4A4-AB36F4C464D0}"/>
              </a:ext>
            </a:extLst>
          </p:cNvPr>
          <p:cNvSpPr txBox="1"/>
          <p:nvPr/>
        </p:nvSpPr>
        <p:spPr>
          <a:xfrm>
            <a:off x="4654981" y="2248207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(-1)     m    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4138CB-2FDC-41CB-99F6-D345D09D4E31}"/>
              </a:ext>
            </a:extLst>
          </p:cNvPr>
          <p:cNvSpPr txBox="1"/>
          <p:nvPr/>
        </p:nvSpPr>
        <p:spPr>
          <a:xfrm>
            <a:off x="5201309" y="231829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618946-EE3B-4AFE-A32C-665B247EAF39}"/>
              </a:ext>
            </a:extLst>
          </p:cNvPr>
          <p:cNvSpPr txBox="1"/>
          <p:nvPr/>
        </p:nvSpPr>
        <p:spPr>
          <a:xfrm>
            <a:off x="5819022" y="232156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F01677-CBC7-4F62-925D-1C0234307EBD}"/>
              </a:ext>
            </a:extLst>
          </p:cNvPr>
          <p:cNvSpPr txBox="1"/>
          <p:nvPr/>
        </p:nvSpPr>
        <p:spPr>
          <a:xfrm>
            <a:off x="5081397" y="2127614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DEE3E8-4D41-4D47-A8B5-7B3D8A4C213A}"/>
              </a:ext>
            </a:extLst>
          </p:cNvPr>
          <p:cNvSpPr txBox="1"/>
          <p:nvPr/>
        </p:nvSpPr>
        <p:spPr>
          <a:xfrm>
            <a:off x="6195006" y="2110795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(e-1023)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DE0B86-2850-40D4-B04D-99BEF513B368}"/>
              </a:ext>
            </a:extLst>
          </p:cNvPr>
          <p:cNvSpPr txBox="1"/>
          <p:nvPr/>
        </p:nvSpPr>
        <p:spPr>
          <a:xfrm>
            <a:off x="1537385" y="3406447"/>
            <a:ext cx="872059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to use 1023 bias?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bits to store the exponent – instead of storing it as a signed two’s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complement number it’s easier to add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-1023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(since the smallest value it can be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-1023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to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exponent and just store it as an unsigned number.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algn="ctr"/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range for doubles?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4.94E-324 to 1.797E308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103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Singular Matrixes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EA5241-C806-481D-A247-B63C5DF29A53}"/>
              </a:ext>
            </a:extLst>
          </p:cNvPr>
          <p:cNvCxnSpPr/>
          <p:nvPr/>
        </p:nvCxnSpPr>
        <p:spPr>
          <a:xfrm>
            <a:off x="5094144" y="233872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0B1683-6AA2-4BD4-8D1A-FE3181F4F55E}"/>
              </a:ext>
            </a:extLst>
          </p:cNvPr>
          <p:cNvCxnSpPr/>
          <p:nvPr/>
        </p:nvCxnSpPr>
        <p:spPr>
          <a:xfrm>
            <a:off x="5094144" y="233872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F7BD4E-28FC-4B35-A3AD-D292938FB2F1}"/>
              </a:ext>
            </a:extLst>
          </p:cNvPr>
          <p:cNvCxnSpPr/>
          <p:nvPr/>
        </p:nvCxnSpPr>
        <p:spPr>
          <a:xfrm>
            <a:off x="5101074" y="397805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1DF744-AAC0-4886-BB17-72DF180395C6}"/>
              </a:ext>
            </a:extLst>
          </p:cNvPr>
          <p:cNvSpPr txBox="1"/>
          <p:nvPr/>
        </p:nvSpPr>
        <p:spPr>
          <a:xfrm>
            <a:off x="5316013" y="2961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8FD9B9-A6E9-4150-8D1C-0A4D26FC02CB}"/>
              </a:ext>
            </a:extLst>
          </p:cNvPr>
          <p:cNvSpPr txBox="1"/>
          <p:nvPr/>
        </p:nvSpPr>
        <p:spPr>
          <a:xfrm>
            <a:off x="5661592" y="2953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AD3439-56A9-43F3-B6A5-CCD69B290135}"/>
              </a:ext>
            </a:extLst>
          </p:cNvPr>
          <p:cNvCxnSpPr/>
          <p:nvPr/>
        </p:nvCxnSpPr>
        <p:spPr>
          <a:xfrm>
            <a:off x="7190410" y="235519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965C76-1D68-466B-ABBD-D0B37B87F378}"/>
              </a:ext>
            </a:extLst>
          </p:cNvPr>
          <p:cNvCxnSpPr/>
          <p:nvPr/>
        </p:nvCxnSpPr>
        <p:spPr>
          <a:xfrm>
            <a:off x="6992702" y="234284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07BB2F-39E8-493D-BFEE-660DDFCC9700}"/>
              </a:ext>
            </a:extLst>
          </p:cNvPr>
          <p:cNvCxnSpPr/>
          <p:nvPr/>
        </p:nvCxnSpPr>
        <p:spPr>
          <a:xfrm>
            <a:off x="6992702" y="398629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53060CB-CC57-4953-97BE-D2456545BEE0}"/>
              </a:ext>
            </a:extLst>
          </p:cNvPr>
          <p:cNvSpPr txBox="1"/>
          <p:nvPr/>
        </p:nvSpPr>
        <p:spPr>
          <a:xfrm>
            <a:off x="6352752" y="2939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11C387-61D8-46E0-A627-7CFA773A670F}"/>
              </a:ext>
            </a:extLst>
          </p:cNvPr>
          <p:cNvSpPr txBox="1"/>
          <p:nvPr/>
        </p:nvSpPr>
        <p:spPr>
          <a:xfrm>
            <a:off x="6007172" y="2944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09B543-1D2C-49C2-9832-19D190F43174}"/>
              </a:ext>
            </a:extLst>
          </p:cNvPr>
          <p:cNvSpPr txBox="1"/>
          <p:nvPr/>
        </p:nvSpPr>
        <p:spPr>
          <a:xfrm>
            <a:off x="6698332" y="2939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6BDC6C-5C5A-49B6-9DCC-452B5E646F70}"/>
              </a:ext>
            </a:extLst>
          </p:cNvPr>
          <p:cNvSpPr txBox="1"/>
          <p:nvPr/>
        </p:nvSpPr>
        <p:spPr>
          <a:xfrm>
            <a:off x="2902874" y="4515158"/>
            <a:ext cx="6510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UNDERLYING MATRIX IS SINGULAR IF ONE OF</a:t>
            </a: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ITS ROWS CONTAINS ALL ZEROS !!!!</a:t>
            </a:r>
            <a:endParaRPr lang="en-GB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530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Singular Matrixes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EA5241-C806-481D-A247-B63C5DF29A53}"/>
              </a:ext>
            </a:extLst>
          </p:cNvPr>
          <p:cNvCxnSpPr/>
          <p:nvPr/>
        </p:nvCxnSpPr>
        <p:spPr>
          <a:xfrm>
            <a:off x="5094144" y="2338722"/>
            <a:ext cx="0" cy="163109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0B1683-6AA2-4BD4-8D1A-FE3181F4F55E}"/>
              </a:ext>
            </a:extLst>
          </p:cNvPr>
          <p:cNvCxnSpPr/>
          <p:nvPr/>
        </p:nvCxnSpPr>
        <p:spPr>
          <a:xfrm>
            <a:off x="5094144" y="233872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F7BD4E-28FC-4B35-A3AD-D292938FB2F1}"/>
              </a:ext>
            </a:extLst>
          </p:cNvPr>
          <p:cNvCxnSpPr/>
          <p:nvPr/>
        </p:nvCxnSpPr>
        <p:spPr>
          <a:xfrm>
            <a:off x="5101074" y="397805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1DF744-AAC0-4886-BB17-72DF180395C6}"/>
              </a:ext>
            </a:extLst>
          </p:cNvPr>
          <p:cNvSpPr txBox="1"/>
          <p:nvPr/>
        </p:nvSpPr>
        <p:spPr>
          <a:xfrm>
            <a:off x="5681912" y="2365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8FD9B9-A6E9-4150-8D1C-0A4D26FC02CB}"/>
              </a:ext>
            </a:extLst>
          </p:cNvPr>
          <p:cNvSpPr txBox="1"/>
          <p:nvPr/>
        </p:nvSpPr>
        <p:spPr>
          <a:xfrm>
            <a:off x="5681912" y="2764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AD3439-56A9-43F3-B6A5-CCD69B290135}"/>
              </a:ext>
            </a:extLst>
          </p:cNvPr>
          <p:cNvCxnSpPr/>
          <p:nvPr/>
        </p:nvCxnSpPr>
        <p:spPr>
          <a:xfrm>
            <a:off x="7190410" y="2355198"/>
            <a:ext cx="0" cy="1622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965C76-1D68-466B-ABBD-D0B37B87F378}"/>
              </a:ext>
            </a:extLst>
          </p:cNvPr>
          <p:cNvCxnSpPr/>
          <p:nvPr/>
        </p:nvCxnSpPr>
        <p:spPr>
          <a:xfrm>
            <a:off x="6992702" y="2342842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07BB2F-39E8-493D-BFEE-660DDFCC9700}"/>
              </a:ext>
            </a:extLst>
          </p:cNvPr>
          <p:cNvCxnSpPr/>
          <p:nvPr/>
        </p:nvCxnSpPr>
        <p:spPr>
          <a:xfrm>
            <a:off x="6992702" y="398629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53060CB-CC57-4953-97BE-D2456545BEE0}"/>
              </a:ext>
            </a:extLst>
          </p:cNvPr>
          <p:cNvSpPr txBox="1"/>
          <p:nvPr/>
        </p:nvSpPr>
        <p:spPr>
          <a:xfrm>
            <a:off x="5681912" y="3552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11C387-61D8-46E0-A627-7CFA773A670F}"/>
              </a:ext>
            </a:extLst>
          </p:cNvPr>
          <p:cNvSpPr txBox="1"/>
          <p:nvPr/>
        </p:nvSpPr>
        <p:spPr>
          <a:xfrm>
            <a:off x="5681912" y="3163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6BDC6C-5C5A-49B6-9DCC-452B5E646F70}"/>
              </a:ext>
            </a:extLst>
          </p:cNvPr>
          <p:cNvSpPr txBox="1"/>
          <p:nvPr/>
        </p:nvSpPr>
        <p:spPr>
          <a:xfrm>
            <a:off x="2902874" y="4515158"/>
            <a:ext cx="6510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UNDERLYING MATRIX IS SINGULAR IF ONE OF</a:t>
            </a: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ITS COLUMNS CONTAINS ALL ZEROS !!!!</a:t>
            </a:r>
            <a:endParaRPr lang="en-GB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9066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Portfolio Optimization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20588753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Portfolio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008F-2B1C-4AEA-BF8E-842B334A21F5}"/>
              </a:ext>
            </a:extLst>
          </p:cNvPr>
          <p:cNvSpPr txBox="1"/>
          <p:nvPr/>
        </p:nvSpPr>
        <p:spPr>
          <a:xfrm>
            <a:off x="838200" y="140777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total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$24 000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invested into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corporate bonds that pay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3.5%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5%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simple interest. The investor wants an annual interest incomeof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$930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the investment. What amount should be invested in the bonds?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D44073-1911-464D-989F-ECC6B600AFF0}"/>
              </a:ext>
            </a:extLst>
          </p:cNvPr>
          <p:cNvCxnSpPr/>
          <p:nvPr/>
        </p:nvCxnSpPr>
        <p:spPr>
          <a:xfrm flipV="1">
            <a:off x="1947129" y="3757413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4EA8A3-B7E0-429C-A355-7B55E4331B45}"/>
              </a:ext>
            </a:extLst>
          </p:cNvPr>
          <p:cNvCxnSpPr>
            <a:cxnSpLocks/>
          </p:cNvCxnSpPr>
          <p:nvPr/>
        </p:nvCxnSpPr>
        <p:spPr>
          <a:xfrm>
            <a:off x="1757659" y="5693304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A99A7B-7D67-4390-8ACD-1EB27757F87C}"/>
              </a:ext>
            </a:extLst>
          </p:cNvPr>
          <p:cNvSpPr txBox="1"/>
          <p:nvPr/>
        </p:nvSpPr>
        <p:spPr>
          <a:xfrm>
            <a:off x="1696961" y="335032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9FD126-1702-4944-A895-21133C28C10B}"/>
              </a:ext>
            </a:extLst>
          </p:cNvPr>
          <p:cNvSpPr txBox="1"/>
          <p:nvPr/>
        </p:nvSpPr>
        <p:spPr>
          <a:xfrm>
            <a:off x="5317662" y="550879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23C945CB-5F63-4E9B-B234-03A238FE6726}"/>
              </a:ext>
            </a:extLst>
          </p:cNvPr>
          <p:cNvSpPr/>
          <p:nvPr/>
        </p:nvSpPr>
        <p:spPr>
          <a:xfrm>
            <a:off x="2243610" y="4215298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68928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Portfolio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008F-2B1C-4AEA-BF8E-842B334A21F5}"/>
              </a:ext>
            </a:extLst>
          </p:cNvPr>
          <p:cNvSpPr txBox="1"/>
          <p:nvPr/>
        </p:nvSpPr>
        <p:spPr>
          <a:xfrm>
            <a:off x="838200" y="140777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total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$24 000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invested into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corporate bonds that pay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3.5%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5%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simple interest. The investor wants an annual interest incomeof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$930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the investment. What amount should be invested in the bonds?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D44073-1911-464D-989F-ECC6B600AFF0}"/>
              </a:ext>
            </a:extLst>
          </p:cNvPr>
          <p:cNvCxnSpPr/>
          <p:nvPr/>
        </p:nvCxnSpPr>
        <p:spPr>
          <a:xfrm flipV="1">
            <a:off x="1947129" y="3757413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4EA8A3-B7E0-429C-A355-7B55E4331B45}"/>
              </a:ext>
            </a:extLst>
          </p:cNvPr>
          <p:cNvCxnSpPr>
            <a:cxnSpLocks/>
          </p:cNvCxnSpPr>
          <p:nvPr/>
        </p:nvCxnSpPr>
        <p:spPr>
          <a:xfrm>
            <a:off x="1757659" y="5693304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A99A7B-7D67-4390-8ACD-1EB27757F87C}"/>
              </a:ext>
            </a:extLst>
          </p:cNvPr>
          <p:cNvSpPr txBox="1"/>
          <p:nvPr/>
        </p:nvSpPr>
        <p:spPr>
          <a:xfrm>
            <a:off x="1696961" y="335032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9FD126-1702-4944-A895-21133C28C10B}"/>
              </a:ext>
            </a:extLst>
          </p:cNvPr>
          <p:cNvSpPr txBox="1"/>
          <p:nvPr/>
        </p:nvSpPr>
        <p:spPr>
          <a:xfrm>
            <a:off x="5317662" y="550879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23C945CB-5F63-4E9B-B234-03A238FE6726}"/>
              </a:ext>
            </a:extLst>
          </p:cNvPr>
          <p:cNvSpPr/>
          <p:nvPr/>
        </p:nvSpPr>
        <p:spPr>
          <a:xfrm>
            <a:off x="2243610" y="4215298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CE585-9B38-4BFF-AEF7-A9039FCC80ED}"/>
              </a:ext>
            </a:extLst>
          </p:cNvPr>
          <p:cNvSpPr txBox="1"/>
          <p:nvPr/>
        </p:nvSpPr>
        <p:spPr>
          <a:xfrm>
            <a:off x="5864780" y="3511235"/>
            <a:ext cx="60201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the amount invested into the first corporate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bond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3.5%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return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the amount invested into the second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corporate bond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5%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return</a:t>
            </a:r>
          </a:p>
        </p:txBody>
      </p:sp>
    </p:spTree>
    <p:extLst>
      <p:ext uri="{BB962C8B-B14F-4D97-AF65-F5344CB8AC3E}">
        <p14:creationId xmlns:p14="http://schemas.microsoft.com/office/powerpoint/2010/main" val="3285641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Portfolio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008F-2B1C-4AEA-BF8E-842B334A21F5}"/>
              </a:ext>
            </a:extLst>
          </p:cNvPr>
          <p:cNvSpPr txBox="1"/>
          <p:nvPr/>
        </p:nvSpPr>
        <p:spPr>
          <a:xfrm>
            <a:off x="838200" y="140777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total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$24 000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invested into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corporate bonds that pay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3.5%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5%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simple interest. The investor wants an annual interest incomeof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$930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the investment. What amount should be invested in the bonds?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D44073-1911-464D-989F-ECC6B600AFF0}"/>
              </a:ext>
            </a:extLst>
          </p:cNvPr>
          <p:cNvCxnSpPr/>
          <p:nvPr/>
        </p:nvCxnSpPr>
        <p:spPr>
          <a:xfrm flipV="1">
            <a:off x="1947129" y="3757413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4EA8A3-B7E0-429C-A355-7B55E4331B45}"/>
              </a:ext>
            </a:extLst>
          </p:cNvPr>
          <p:cNvCxnSpPr>
            <a:cxnSpLocks/>
          </p:cNvCxnSpPr>
          <p:nvPr/>
        </p:nvCxnSpPr>
        <p:spPr>
          <a:xfrm>
            <a:off x="1757659" y="5693304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A99A7B-7D67-4390-8ACD-1EB27757F87C}"/>
              </a:ext>
            </a:extLst>
          </p:cNvPr>
          <p:cNvSpPr txBox="1"/>
          <p:nvPr/>
        </p:nvSpPr>
        <p:spPr>
          <a:xfrm>
            <a:off x="1696961" y="335032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9FD126-1702-4944-A895-21133C28C10B}"/>
              </a:ext>
            </a:extLst>
          </p:cNvPr>
          <p:cNvSpPr txBox="1"/>
          <p:nvPr/>
        </p:nvSpPr>
        <p:spPr>
          <a:xfrm>
            <a:off x="5317662" y="550879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23C945CB-5F63-4E9B-B234-03A238FE6726}"/>
              </a:ext>
            </a:extLst>
          </p:cNvPr>
          <p:cNvSpPr/>
          <p:nvPr/>
        </p:nvSpPr>
        <p:spPr>
          <a:xfrm>
            <a:off x="2243610" y="4215298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2985D-8FD1-4872-BFC3-A773EE37AF58}"/>
              </a:ext>
            </a:extLst>
          </p:cNvPr>
          <p:cNvSpPr txBox="1"/>
          <p:nvPr/>
        </p:nvSpPr>
        <p:spPr>
          <a:xfrm>
            <a:off x="7067498" y="3538302"/>
            <a:ext cx="3427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x +  y = 24 000       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3E45F3-8D8B-41E3-BFFA-246275BAFCB9}"/>
              </a:ext>
            </a:extLst>
          </p:cNvPr>
          <p:cNvCxnSpPr>
            <a:cxnSpLocks/>
          </p:cNvCxnSpPr>
          <p:nvPr/>
        </p:nvCxnSpPr>
        <p:spPr>
          <a:xfrm>
            <a:off x="7259325" y="4795255"/>
            <a:ext cx="49731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10CD3F-6295-4A2E-88FE-2D9720D57908}"/>
              </a:ext>
            </a:extLst>
          </p:cNvPr>
          <p:cNvSpPr txBox="1"/>
          <p:nvPr/>
        </p:nvSpPr>
        <p:spPr>
          <a:xfrm>
            <a:off x="7196449" y="4311623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5FB5F-F9A3-4F25-A613-F98F53A35C3E}"/>
              </a:ext>
            </a:extLst>
          </p:cNvPr>
          <p:cNvSpPr txBox="1"/>
          <p:nvPr/>
        </p:nvSpPr>
        <p:spPr>
          <a:xfrm>
            <a:off x="7161984" y="4772395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FF14D-465C-455F-AEC0-EA08EECA0E69}"/>
              </a:ext>
            </a:extLst>
          </p:cNvPr>
          <p:cNvSpPr txBox="1"/>
          <p:nvPr/>
        </p:nvSpPr>
        <p:spPr>
          <a:xfrm>
            <a:off x="7782113" y="4495671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 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84B4C7-30EA-481B-B202-E8CB853B6AD3}"/>
              </a:ext>
            </a:extLst>
          </p:cNvPr>
          <p:cNvSpPr txBox="1"/>
          <p:nvPr/>
        </p:nvSpPr>
        <p:spPr>
          <a:xfrm>
            <a:off x="8958706" y="4495545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 = 930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A5D78D-D7C7-4EA8-ABE9-77E6E0174A5E}"/>
              </a:ext>
            </a:extLst>
          </p:cNvPr>
          <p:cNvCxnSpPr>
            <a:cxnSpLocks/>
          </p:cNvCxnSpPr>
          <p:nvPr/>
        </p:nvCxnSpPr>
        <p:spPr>
          <a:xfrm>
            <a:off x="8430146" y="4780015"/>
            <a:ext cx="49731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28CDD7-BC24-4CD4-B9C9-10142C61CA34}"/>
              </a:ext>
            </a:extLst>
          </p:cNvPr>
          <p:cNvSpPr txBox="1"/>
          <p:nvPr/>
        </p:nvSpPr>
        <p:spPr>
          <a:xfrm>
            <a:off x="8484618" y="42963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092955-66C1-4499-85C5-6E4097ABD4A3}"/>
              </a:ext>
            </a:extLst>
          </p:cNvPr>
          <p:cNvSpPr txBox="1"/>
          <p:nvPr/>
        </p:nvSpPr>
        <p:spPr>
          <a:xfrm>
            <a:off x="8320613" y="4757155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5251012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Portfolio Optimization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008F-2B1C-4AEA-BF8E-842B334A21F5}"/>
              </a:ext>
            </a:extLst>
          </p:cNvPr>
          <p:cNvSpPr txBox="1"/>
          <p:nvPr/>
        </p:nvSpPr>
        <p:spPr>
          <a:xfrm>
            <a:off x="838200" y="140777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total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$24 000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invested into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corporate bonds that pay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3.5%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5%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simple interest. The investor wants an annual interest incomeof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$930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the investment. What amount should be invested in the bonds?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D44073-1911-464D-989F-ECC6B600AFF0}"/>
              </a:ext>
            </a:extLst>
          </p:cNvPr>
          <p:cNvCxnSpPr/>
          <p:nvPr/>
        </p:nvCxnSpPr>
        <p:spPr>
          <a:xfrm flipV="1">
            <a:off x="1947129" y="3757413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4EA8A3-B7E0-429C-A355-7B55E4331B45}"/>
              </a:ext>
            </a:extLst>
          </p:cNvPr>
          <p:cNvCxnSpPr>
            <a:cxnSpLocks/>
          </p:cNvCxnSpPr>
          <p:nvPr/>
        </p:nvCxnSpPr>
        <p:spPr>
          <a:xfrm>
            <a:off x="1757659" y="5693304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A99A7B-7D67-4390-8ACD-1EB27757F87C}"/>
              </a:ext>
            </a:extLst>
          </p:cNvPr>
          <p:cNvSpPr txBox="1"/>
          <p:nvPr/>
        </p:nvSpPr>
        <p:spPr>
          <a:xfrm>
            <a:off x="1696961" y="335032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9FD126-1702-4944-A895-21133C28C10B}"/>
              </a:ext>
            </a:extLst>
          </p:cNvPr>
          <p:cNvSpPr txBox="1"/>
          <p:nvPr/>
        </p:nvSpPr>
        <p:spPr>
          <a:xfrm>
            <a:off x="5317662" y="550879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23C945CB-5F63-4E9B-B234-03A238FE6726}"/>
              </a:ext>
            </a:extLst>
          </p:cNvPr>
          <p:cNvSpPr/>
          <p:nvPr/>
        </p:nvSpPr>
        <p:spPr>
          <a:xfrm>
            <a:off x="2243610" y="4215298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BCBC77-50CC-416D-9845-F2E6DEEADAB6}"/>
              </a:ext>
            </a:extLst>
          </p:cNvPr>
          <p:cNvCxnSpPr/>
          <p:nvPr/>
        </p:nvCxnSpPr>
        <p:spPr>
          <a:xfrm>
            <a:off x="6148687" y="37491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12F42E-0718-4C7B-BDFD-B7EFBB234611}"/>
              </a:ext>
            </a:extLst>
          </p:cNvPr>
          <p:cNvCxnSpPr/>
          <p:nvPr/>
        </p:nvCxnSpPr>
        <p:spPr>
          <a:xfrm>
            <a:off x="7849809" y="3757413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D67A22-B9B0-48C5-AFF8-25AECE47F25A}"/>
              </a:ext>
            </a:extLst>
          </p:cNvPr>
          <p:cNvCxnSpPr/>
          <p:nvPr/>
        </p:nvCxnSpPr>
        <p:spPr>
          <a:xfrm>
            <a:off x="6148687" y="3749175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D1E3BA-3B79-421B-B8C5-FB4010F1F275}"/>
              </a:ext>
            </a:extLst>
          </p:cNvPr>
          <p:cNvCxnSpPr/>
          <p:nvPr/>
        </p:nvCxnSpPr>
        <p:spPr>
          <a:xfrm>
            <a:off x="6148687" y="491482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1140F3-B061-4C86-A725-7C5FB79339E8}"/>
              </a:ext>
            </a:extLst>
          </p:cNvPr>
          <p:cNvCxnSpPr/>
          <p:nvPr/>
        </p:nvCxnSpPr>
        <p:spPr>
          <a:xfrm>
            <a:off x="7652101" y="374505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DA6C32-E2BB-4087-B7FC-17191C35FE5C}"/>
              </a:ext>
            </a:extLst>
          </p:cNvPr>
          <p:cNvCxnSpPr/>
          <p:nvPr/>
        </p:nvCxnSpPr>
        <p:spPr>
          <a:xfrm>
            <a:off x="7652101" y="491071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2BE7AF-8A40-4787-9899-946D5E6FCDC2}"/>
              </a:ext>
            </a:extLst>
          </p:cNvPr>
          <p:cNvSpPr txBox="1"/>
          <p:nvPr/>
        </p:nvSpPr>
        <p:spPr>
          <a:xfrm>
            <a:off x="6542183" y="3864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08FB3D-08CC-4762-85E4-D88FC79E7227}"/>
              </a:ext>
            </a:extLst>
          </p:cNvPr>
          <p:cNvSpPr txBox="1"/>
          <p:nvPr/>
        </p:nvSpPr>
        <p:spPr>
          <a:xfrm>
            <a:off x="7307206" y="3864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1B71DB-297E-4A60-8BF4-498BA9949BE4}"/>
              </a:ext>
            </a:extLst>
          </p:cNvPr>
          <p:cNvSpPr txBox="1"/>
          <p:nvPr/>
        </p:nvSpPr>
        <p:spPr>
          <a:xfrm>
            <a:off x="6303283" y="438575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0.035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A1BF9D-B803-4E3E-9431-09924D85ADF4}"/>
              </a:ext>
            </a:extLst>
          </p:cNvPr>
          <p:cNvSpPr txBox="1"/>
          <p:nvPr/>
        </p:nvSpPr>
        <p:spPr>
          <a:xfrm>
            <a:off x="7150684" y="438575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0.05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15ECD9-70D8-45CD-8A53-6718A8E1434B}"/>
              </a:ext>
            </a:extLst>
          </p:cNvPr>
          <p:cNvCxnSpPr/>
          <p:nvPr/>
        </p:nvCxnSpPr>
        <p:spPr>
          <a:xfrm>
            <a:off x="8528815" y="37491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56F3D1-93A0-41DE-BA08-2130FDC77285}"/>
              </a:ext>
            </a:extLst>
          </p:cNvPr>
          <p:cNvCxnSpPr/>
          <p:nvPr/>
        </p:nvCxnSpPr>
        <p:spPr>
          <a:xfrm>
            <a:off x="9159006" y="3757413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7A6BF9-6FE5-40B6-AA77-EAA1F90C1E45}"/>
              </a:ext>
            </a:extLst>
          </p:cNvPr>
          <p:cNvCxnSpPr/>
          <p:nvPr/>
        </p:nvCxnSpPr>
        <p:spPr>
          <a:xfrm>
            <a:off x="8528815" y="3749175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05E00F-D0C7-4615-B758-697DBBAF7B74}"/>
              </a:ext>
            </a:extLst>
          </p:cNvPr>
          <p:cNvCxnSpPr/>
          <p:nvPr/>
        </p:nvCxnSpPr>
        <p:spPr>
          <a:xfrm>
            <a:off x="8528815" y="491482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B068EF-A92C-47AD-A536-31AEFBC765B1}"/>
              </a:ext>
            </a:extLst>
          </p:cNvPr>
          <p:cNvCxnSpPr/>
          <p:nvPr/>
        </p:nvCxnSpPr>
        <p:spPr>
          <a:xfrm>
            <a:off x="8961298" y="374505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0AAC3E-E970-4F1F-B70D-5E2CDC49C4FF}"/>
              </a:ext>
            </a:extLst>
          </p:cNvPr>
          <p:cNvCxnSpPr/>
          <p:nvPr/>
        </p:nvCxnSpPr>
        <p:spPr>
          <a:xfrm>
            <a:off x="8961298" y="491071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A77D497-8773-4C53-8BCF-8A91A7E9A191}"/>
              </a:ext>
            </a:extLst>
          </p:cNvPr>
          <p:cNvSpPr txBox="1"/>
          <p:nvPr/>
        </p:nvSpPr>
        <p:spPr>
          <a:xfrm>
            <a:off x="8691646" y="386492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B5F689-44AC-4099-A3DF-717754EDE480}"/>
              </a:ext>
            </a:extLst>
          </p:cNvPr>
          <p:cNvSpPr txBox="1"/>
          <p:nvPr/>
        </p:nvSpPr>
        <p:spPr>
          <a:xfrm>
            <a:off x="8691646" y="438575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BB2160-81CB-46EC-A9BB-34121B97B5BF}"/>
              </a:ext>
            </a:extLst>
          </p:cNvPr>
          <p:cNvCxnSpPr/>
          <p:nvPr/>
        </p:nvCxnSpPr>
        <p:spPr>
          <a:xfrm>
            <a:off x="10018280" y="37491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05B6F2-EA81-4CBE-B8C4-B0B7F246D7F9}"/>
              </a:ext>
            </a:extLst>
          </p:cNvPr>
          <p:cNvCxnSpPr/>
          <p:nvPr/>
        </p:nvCxnSpPr>
        <p:spPr>
          <a:xfrm>
            <a:off x="11175701" y="3757413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E83D78F-8F62-4CF1-8695-9063B941AB44}"/>
              </a:ext>
            </a:extLst>
          </p:cNvPr>
          <p:cNvCxnSpPr/>
          <p:nvPr/>
        </p:nvCxnSpPr>
        <p:spPr>
          <a:xfrm>
            <a:off x="10018280" y="3749175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3E69EB-C0A3-4B82-A54C-25875F811968}"/>
              </a:ext>
            </a:extLst>
          </p:cNvPr>
          <p:cNvCxnSpPr/>
          <p:nvPr/>
        </p:nvCxnSpPr>
        <p:spPr>
          <a:xfrm>
            <a:off x="10018280" y="491482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7D178D7-2581-4140-AEE7-848D7F4D0ADB}"/>
              </a:ext>
            </a:extLst>
          </p:cNvPr>
          <p:cNvCxnSpPr/>
          <p:nvPr/>
        </p:nvCxnSpPr>
        <p:spPr>
          <a:xfrm>
            <a:off x="10977993" y="374505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9ED3C03-EBAE-4A57-A2FE-47EAA7FE4590}"/>
              </a:ext>
            </a:extLst>
          </p:cNvPr>
          <p:cNvCxnSpPr/>
          <p:nvPr/>
        </p:nvCxnSpPr>
        <p:spPr>
          <a:xfrm>
            <a:off x="10977993" y="491071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6B3E0CD-8E27-41D8-AAF9-45C328255DCB}"/>
              </a:ext>
            </a:extLst>
          </p:cNvPr>
          <p:cNvSpPr txBox="1"/>
          <p:nvPr/>
        </p:nvSpPr>
        <p:spPr>
          <a:xfrm>
            <a:off x="10181111" y="386492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24 000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1481DF-07E9-4BEA-B957-624340DAC445}"/>
              </a:ext>
            </a:extLst>
          </p:cNvPr>
          <p:cNvSpPr txBox="1"/>
          <p:nvPr/>
        </p:nvSpPr>
        <p:spPr>
          <a:xfrm>
            <a:off x="10304681" y="43857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930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7FD38F-DDE2-41D6-960C-D0D7E34247EF}"/>
              </a:ext>
            </a:extLst>
          </p:cNvPr>
          <p:cNvSpPr txBox="1"/>
          <p:nvPr/>
        </p:nvSpPr>
        <p:spPr>
          <a:xfrm>
            <a:off x="8073979" y="42342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DD7F1A-6018-4BF1-A0EA-724AAA7C44B4}"/>
              </a:ext>
            </a:extLst>
          </p:cNvPr>
          <p:cNvSpPr txBox="1"/>
          <p:nvPr/>
        </p:nvSpPr>
        <p:spPr>
          <a:xfrm>
            <a:off x="9422619" y="41237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CD7B4-E24F-49CE-BC51-935A29FBE46E}"/>
              </a:ext>
            </a:extLst>
          </p:cNvPr>
          <p:cNvSpPr txBox="1"/>
          <p:nvPr/>
        </p:nvSpPr>
        <p:spPr>
          <a:xfrm>
            <a:off x="6365880" y="5283314"/>
            <a:ext cx="4941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USE GAUSSIAN-ELIMINATION</a:t>
            </a:r>
            <a:b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OBTAIN THE EFFICIENT PORTFOLIO !!!</a:t>
            </a:r>
            <a:endParaRPr lang="en-GB" sz="22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372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Eigenvectors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1093718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Eigenvectors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B3949E-7142-4BE4-AD07-5149392665E5}"/>
              </a:ext>
            </a:extLst>
          </p:cNvPr>
          <p:cNvCxnSpPr>
            <a:cxnSpLocks/>
          </p:cNvCxnSpPr>
          <p:nvPr/>
        </p:nvCxnSpPr>
        <p:spPr>
          <a:xfrm>
            <a:off x="5314797" y="4082409"/>
            <a:ext cx="22104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FAC690-56E6-4332-B462-3A7E9F259F34}"/>
              </a:ext>
            </a:extLst>
          </p:cNvPr>
          <p:cNvSpPr txBox="1"/>
          <p:nvPr/>
        </p:nvSpPr>
        <p:spPr>
          <a:xfrm>
            <a:off x="5792523" y="4359682"/>
            <a:ext cx="1307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eigenvector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9DBEF94-82E0-447F-93D2-8B703782E342}"/>
              </a:ext>
            </a:extLst>
          </p:cNvPr>
          <p:cNvSpPr/>
          <p:nvPr/>
        </p:nvSpPr>
        <p:spPr>
          <a:xfrm rot="16200000">
            <a:off x="6046327" y="3320084"/>
            <a:ext cx="239697" cy="355107"/>
          </a:xfrm>
          <a:prstGeom prst="rightBrac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51EB14-6FC9-4241-AAC8-A8D0ABCE9E47}"/>
              </a:ext>
            </a:extLst>
          </p:cNvPr>
          <p:cNvSpPr txBox="1"/>
          <p:nvPr/>
        </p:nvSpPr>
        <p:spPr>
          <a:xfrm>
            <a:off x="4513667" y="2386021"/>
            <a:ext cx="3322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eigenvalue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the factor by which </a:t>
            </a:r>
            <a:endParaRPr lang="hu-HU" b="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eigenvector is scaled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8BACED37-674B-4845-8FA5-49F18A89EBF9}"/>
              </a:ext>
            </a:extLst>
          </p:cNvPr>
          <p:cNvSpPr/>
          <p:nvPr/>
        </p:nvSpPr>
        <p:spPr>
          <a:xfrm rot="5400000">
            <a:off x="6326316" y="4020476"/>
            <a:ext cx="239697" cy="355107"/>
          </a:xfrm>
          <a:prstGeom prst="rightBrac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CB671D-05A7-41A1-A7C8-3C9E1F1184F1}"/>
              </a:ext>
            </a:extLst>
          </p:cNvPr>
          <p:cNvSpPr txBox="1"/>
          <p:nvPr/>
        </p:nvSpPr>
        <p:spPr>
          <a:xfrm>
            <a:off x="838200" y="1424507"/>
            <a:ext cx="9628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linear algebra eigenvector is a non-zero vector whose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direction does not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a given linear transformation is applied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671F8F-183E-4D4E-993E-404B7E9DEB4D}"/>
              </a:ext>
            </a:extLst>
          </p:cNvPr>
          <p:cNvSpPr txBox="1"/>
          <p:nvPr/>
        </p:nvSpPr>
        <p:spPr>
          <a:xfrm>
            <a:off x="2477230" y="3189269"/>
            <a:ext cx="4191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8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r>
              <a:rPr lang="hu-HU" sz="2800" dirty="0">
                <a:solidFill>
                  <a:srgbClr val="FFC000"/>
                </a:solidFill>
                <a:sym typeface="Wingdings" panose="05000000000000000000" pitchFamily="2" charset="2"/>
              </a:rPr>
              <a:t>			</a:t>
            </a:r>
            <a:r>
              <a:rPr lang="hu-HU" sz="2800" b="1" u="sng" spc="60" dirty="0">
                <a:solidFill>
                  <a:srgbClr val="FFC000"/>
                </a:solidFill>
                <a:sym typeface="Wingdings" panose="05000000000000000000" pitchFamily="2" charset="2"/>
              </a:rPr>
              <a:t>A</a:t>
            </a:r>
            <a:r>
              <a:rPr lang="hu-HU" sz="2800" b="1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hu-HU" sz="2800" b="1" u="sng" dirty="0">
                <a:solidFill>
                  <a:srgbClr val="FFC000"/>
                </a:solidFill>
                <a:sym typeface="Wingdings" panose="05000000000000000000" pitchFamily="2" charset="2"/>
              </a:rPr>
              <a:t>x</a:t>
            </a:r>
            <a:r>
              <a:rPr lang="hu-HU" sz="2800" b="1" dirty="0">
                <a:solidFill>
                  <a:srgbClr val="FFC000"/>
                </a:solidFill>
                <a:sym typeface="Wingdings" panose="05000000000000000000" pitchFamily="2" charset="2"/>
              </a:rPr>
              <a:t> = </a:t>
            </a:r>
            <a:r>
              <a:rPr lang="el-GR" sz="2800" b="1" dirty="0">
                <a:solidFill>
                  <a:srgbClr val="FFC000"/>
                </a:solidFill>
                <a:sym typeface="Wingdings" panose="05000000000000000000" pitchFamily="2" charset="2"/>
              </a:rPr>
              <a:t>λ</a:t>
            </a:r>
            <a:r>
              <a:rPr lang="hu-HU" sz="2800" b="1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hu-HU" sz="2800" b="1" u="sng" dirty="0">
                <a:solidFill>
                  <a:srgbClr val="FFC000"/>
                </a:solidFill>
                <a:sym typeface="Wingdings" panose="05000000000000000000" pitchFamily="2" charset="2"/>
              </a:rPr>
              <a:t>x</a:t>
            </a:r>
            <a:endParaRPr lang="hu-HU" sz="2800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817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Eigenvectors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B3949E-7142-4BE4-AD07-5149392665E5}"/>
              </a:ext>
            </a:extLst>
          </p:cNvPr>
          <p:cNvCxnSpPr>
            <a:cxnSpLocks/>
          </p:cNvCxnSpPr>
          <p:nvPr/>
        </p:nvCxnSpPr>
        <p:spPr>
          <a:xfrm>
            <a:off x="5314797" y="4082409"/>
            <a:ext cx="22104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FAC690-56E6-4332-B462-3A7E9F259F34}"/>
              </a:ext>
            </a:extLst>
          </p:cNvPr>
          <p:cNvSpPr txBox="1"/>
          <p:nvPr/>
        </p:nvSpPr>
        <p:spPr>
          <a:xfrm>
            <a:off x="5792523" y="4359682"/>
            <a:ext cx="1307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eigenvector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9DBEF94-82E0-447F-93D2-8B703782E342}"/>
              </a:ext>
            </a:extLst>
          </p:cNvPr>
          <p:cNvSpPr/>
          <p:nvPr/>
        </p:nvSpPr>
        <p:spPr>
          <a:xfrm rot="16200000">
            <a:off x="6046327" y="3320084"/>
            <a:ext cx="239697" cy="355107"/>
          </a:xfrm>
          <a:prstGeom prst="rightBrac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51EB14-6FC9-4241-AAC8-A8D0ABCE9E47}"/>
              </a:ext>
            </a:extLst>
          </p:cNvPr>
          <p:cNvSpPr txBox="1"/>
          <p:nvPr/>
        </p:nvSpPr>
        <p:spPr>
          <a:xfrm>
            <a:off x="4513667" y="2386021"/>
            <a:ext cx="3322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eigenvalue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the factor by which </a:t>
            </a:r>
            <a:endParaRPr lang="hu-HU" b="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eigenvector is scaled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8BACED37-674B-4845-8FA5-49F18A89EBF9}"/>
              </a:ext>
            </a:extLst>
          </p:cNvPr>
          <p:cNvSpPr/>
          <p:nvPr/>
        </p:nvSpPr>
        <p:spPr>
          <a:xfrm rot="5400000">
            <a:off x="6326316" y="4020476"/>
            <a:ext cx="239697" cy="355107"/>
          </a:xfrm>
          <a:prstGeom prst="rightBrac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CB671D-05A7-41A1-A7C8-3C9E1F1184F1}"/>
              </a:ext>
            </a:extLst>
          </p:cNvPr>
          <p:cNvSpPr txBox="1"/>
          <p:nvPr/>
        </p:nvSpPr>
        <p:spPr>
          <a:xfrm>
            <a:off x="838200" y="1424507"/>
            <a:ext cx="9628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linear algebra eigenvector is a non-zero vector whose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direction does not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a given linear transformation is applied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671F8F-183E-4D4E-993E-404B7E9DEB4D}"/>
              </a:ext>
            </a:extLst>
          </p:cNvPr>
          <p:cNvSpPr txBox="1"/>
          <p:nvPr/>
        </p:nvSpPr>
        <p:spPr>
          <a:xfrm>
            <a:off x="2477230" y="3189269"/>
            <a:ext cx="4191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8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r>
              <a:rPr lang="hu-HU" sz="2800" dirty="0">
                <a:solidFill>
                  <a:srgbClr val="FFC000"/>
                </a:solidFill>
                <a:sym typeface="Wingdings" panose="05000000000000000000" pitchFamily="2" charset="2"/>
              </a:rPr>
              <a:t>			</a:t>
            </a:r>
            <a:r>
              <a:rPr lang="hu-HU" sz="2800" b="1" u="sng" spc="60" dirty="0">
                <a:solidFill>
                  <a:srgbClr val="FFC000"/>
                </a:solidFill>
                <a:sym typeface="Wingdings" panose="05000000000000000000" pitchFamily="2" charset="2"/>
              </a:rPr>
              <a:t>A</a:t>
            </a:r>
            <a:r>
              <a:rPr lang="hu-HU" sz="2800" b="1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hu-HU" sz="2800" b="1" u="sng" dirty="0">
                <a:solidFill>
                  <a:srgbClr val="FFC000"/>
                </a:solidFill>
                <a:sym typeface="Wingdings" panose="05000000000000000000" pitchFamily="2" charset="2"/>
              </a:rPr>
              <a:t>x</a:t>
            </a:r>
            <a:r>
              <a:rPr lang="hu-HU" sz="2800" b="1" dirty="0">
                <a:solidFill>
                  <a:srgbClr val="FFC000"/>
                </a:solidFill>
                <a:sym typeface="Wingdings" panose="05000000000000000000" pitchFamily="2" charset="2"/>
              </a:rPr>
              <a:t> = </a:t>
            </a:r>
            <a:r>
              <a:rPr lang="el-GR" sz="2800" b="1" dirty="0">
                <a:solidFill>
                  <a:srgbClr val="FFC000"/>
                </a:solidFill>
                <a:sym typeface="Wingdings" panose="05000000000000000000" pitchFamily="2" charset="2"/>
              </a:rPr>
              <a:t>λ</a:t>
            </a:r>
            <a:r>
              <a:rPr lang="hu-HU" sz="2800" b="1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hu-HU" sz="2800" b="1" u="sng" dirty="0">
                <a:solidFill>
                  <a:srgbClr val="FFC000"/>
                </a:solidFill>
                <a:sym typeface="Wingdings" panose="05000000000000000000" pitchFamily="2" charset="2"/>
              </a:rPr>
              <a:t>x</a:t>
            </a:r>
            <a:endParaRPr lang="hu-HU" sz="2800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5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Accuracy and Precision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6192348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Eigenvectors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B3949E-7142-4BE4-AD07-5149392665E5}"/>
              </a:ext>
            </a:extLst>
          </p:cNvPr>
          <p:cNvCxnSpPr>
            <a:cxnSpLocks/>
          </p:cNvCxnSpPr>
          <p:nvPr/>
        </p:nvCxnSpPr>
        <p:spPr>
          <a:xfrm>
            <a:off x="5496225" y="3524426"/>
            <a:ext cx="22104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B671D-05A7-41A1-A7C8-3C9E1F1184F1}"/>
              </a:ext>
            </a:extLst>
          </p:cNvPr>
          <p:cNvSpPr txBox="1"/>
          <p:nvPr/>
        </p:nvSpPr>
        <p:spPr>
          <a:xfrm>
            <a:off x="838200" y="1424507"/>
            <a:ext cx="9628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linear algebra eigenvector is a non-zero vector whose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direction does not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a given linear transformation is applied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671F8F-183E-4D4E-993E-404B7E9DEB4D}"/>
              </a:ext>
            </a:extLst>
          </p:cNvPr>
          <p:cNvSpPr txBox="1"/>
          <p:nvPr/>
        </p:nvSpPr>
        <p:spPr>
          <a:xfrm>
            <a:off x="4734602" y="3053276"/>
            <a:ext cx="2351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C000"/>
                </a:solidFill>
                <a:sym typeface="Wingdings" panose="05000000000000000000" pitchFamily="2" charset="2"/>
              </a:rPr>
              <a:t>det (</a:t>
            </a:r>
            <a:r>
              <a:rPr lang="hu-HU" sz="2800" b="1" u="sng" spc="60" dirty="0">
                <a:solidFill>
                  <a:srgbClr val="FFC000"/>
                </a:solidFill>
                <a:sym typeface="Wingdings" panose="05000000000000000000" pitchFamily="2" charset="2"/>
              </a:rPr>
              <a:t>A</a:t>
            </a:r>
            <a:r>
              <a:rPr lang="hu-HU" sz="2800" b="1" dirty="0">
                <a:solidFill>
                  <a:srgbClr val="FFC000"/>
                </a:solidFill>
                <a:sym typeface="Wingdings" panose="05000000000000000000" pitchFamily="2" charset="2"/>
              </a:rPr>
              <a:t> - </a:t>
            </a:r>
            <a:r>
              <a:rPr lang="el-GR" sz="2800" b="1" dirty="0">
                <a:solidFill>
                  <a:srgbClr val="FFC000"/>
                </a:solidFill>
                <a:sym typeface="Wingdings" panose="05000000000000000000" pitchFamily="2" charset="2"/>
              </a:rPr>
              <a:t>λ</a:t>
            </a:r>
            <a:r>
              <a:rPr lang="hu-HU" sz="2800" b="1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hu-HU" sz="2800" b="1" u="sng" dirty="0">
                <a:solidFill>
                  <a:srgbClr val="FFC000"/>
                </a:solidFill>
                <a:sym typeface="Wingdings" panose="05000000000000000000" pitchFamily="2" charset="2"/>
              </a:rPr>
              <a:t>I</a:t>
            </a:r>
            <a:r>
              <a:rPr lang="hu-HU" sz="2800" b="1" dirty="0">
                <a:solidFill>
                  <a:srgbClr val="FFC000"/>
                </a:solidFill>
                <a:sym typeface="Wingdings" panose="05000000000000000000" pitchFamily="2" charset="2"/>
              </a:rPr>
              <a:t>) = 0</a:t>
            </a:r>
            <a:endParaRPr lang="hu-HU" sz="2800" b="1" dirty="0">
              <a:solidFill>
                <a:srgbClr val="FFC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EDA24C-BD5A-46AA-8A54-B058FB86F145}"/>
              </a:ext>
            </a:extLst>
          </p:cNvPr>
          <p:cNvCxnSpPr>
            <a:cxnSpLocks/>
          </p:cNvCxnSpPr>
          <p:nvPr/>
        </p:nvCxnSpPr>
        <p:spPr>
          <a:xfrm>
            <a:off x="6240198" y="3517769"/>
            <a:ext cx="9311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C85BCA-2B3F-47B1-85AF-80265FF94CC1}"/>
              </a:ext>
            </a:extLst>
          </p:cNvPr>
          <p:cNvSpPr txBox="1"/>
          <p:nvPr/>
        </p:nvSpPr>
        <p:spPr>
          <a:xfrm>
            <a:off x="2565129" y="3982263"/>
            <a:ext cx="70617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equation we have to solve to get the </a:t>
            </a:r>
            <a:r>
              <a:rPr lang="el-G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λ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eigenvalues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then we can calculate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eigenvectors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solving a linear system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Gaussian elimination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example)</a:t>
            </a:r>
          </a:p>
        </p:txBody>
      </p:sp>
    </p:spTree>
    <p:extLst>
      <p:ext uri="{BB962C8B-B14F-4D97-AF65-F5344CB8AC3E}">
        <p14:creationId xmlns:p14="http://schemas.microsoft.com/office/powerpoint/2010/main" val="6072664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Eigenvectors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CB671D-05A7-41A1-A7C8-3C9E1F1184F1}"/>
              </a:ext>
            </a:extLst>
          </p:cNvPr>
          <p:cNvSpPr txBox="1"/>
          <p:nvPr/>
        </p:nvSpPr>
        <p:spPr>
          <a:xfrm>
            <a:off x="838200" y="1424507"/>
            <a:ext cx="9628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linear algebra eigenvector is a non-zero vector whose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direction does not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a given linear transformation is applied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23F469-6786-4CCE-B685-DB0BCA887A69}"/>
              </a:ext>
            </a:extLst>
          </p:cNvPr>
          <p:cNvCxnSpPr/>
          <p:nvPr/>
        </p:nvCxnSpPr>
        <p:spPr>
          <a:xfrm>
            <a:off x="4786416" y="3199137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BBA284-1718-4B7E-B2C6-69E0E9FDFE2B}"/>
              </a:ext>
            </a:extLst>
          </p:cNvPr>
          <p:cNvCxnSpPr/>
          <p:nvPr/>
        </p:nvCxnSpPr>
        <p:spPr>
          <a:xfrm>
            <a:off x="6487538" y="32073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49D33E-3EB8-4F31-B6CE-52644D32C6E9}"/>
              </a:ext>
            </a:extLst>
          </p:cNvPr>
          <p:cNvCxnSpPr/>
          <p:nvPr/>
        </p:nvCxnSpPr>
        <p:spPr>
          <a:xfrm>
            <a:off x="4786416" y="319913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56341E-27B4-4189-BEC2-0565B12F436C}"/>
              </a:ext>
            </a:extLst>
          </p:cNvPr>
          <p:cNvCxnSpPr/>
          <p:nvPr/>
        </p:nvCxnSpPr>
        <p:spPr>
          <a:xfrm>
            <a:off x="4786416" y="436479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6798BC-C854-453C-BE41-002A88688165}"/>
              </a:ext>
            </a:extLst>
          </p:cNvPr>
          <p:cNvCxnSpPr/>
          <p:nvPr/>
        </p:nvCxnSpPr>
        <p:spPr>
          <a:xfrm>
            <a:off x="6289830" y="319501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FF046D-B78D-42BB-A25C-513357823F65}"/>
              </a:ext>
            </a:extLst>
          </p:cNvPr>
          <p:cNvCxnSpPr/>
          <p:nvPr/>
        </p:nvCxnSpPr>
        <p:spPr>
          <a:xfrm>
            <a:off x="6289830" y="4360673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0E9758-6921-4681-AD03-A58CC70BCBFB}"/>
              </a:ext>
            </a:extLst>
          </p:cNvPr>
          <p:cNvSpPr txBox="1"/>
          <p:nvPr/>
        </p:nvSpPr>
        <p:spPr>
          <a:xfrm>
            <a:off x="5179912" y="3314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2198A2-F070-408B-8FBF-C2C084AB4329}"/>
              </a:ext>
            </a:extLst>
          </p:cNvPr>
          <p:cNvSpPr txBox="1"/>
          <p:nvPr/>
        </p:nvSpPr>
        <p:spPr>
          <a:xfrm>
            <a:off x="5803190" y="33148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361E99-C035-4FA6-964F-03F82BEEF15F}"/>
              </a:ext>
            </a:extLst>
          </p:cNvPr>
          <p:cNvSpPr txBox="1"/>
          <p:nvPr/>
        </p:nvSpPr>
        <p:spPr>
          <a:xfrm>
            <a:off x="5179912" y="3835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148B32-ACE9-40C7-BB1E-FA9674467D0E}"/>
              </a:ext>
            </a:extLst>
          </p:cNvPr>
          <p:cNvSpPr txBox="1"/>
          <p:nvPr/>
        </p:nvSpPr>
        <p:spPr>
          <a:xfrm>
            <a:off x="5803190" y="383572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-6</a:t>
            </a:r>
          </a:p>
        </p:txBody>
      </p:sp>
    </p:spTree>
    <p:extLst>
      <p:ext uri="{BB962C8B-B14F-4D97-AF65-F5344CB8AC3E}">
        <p14:creationId xmlns:p14="http://schemas.microsoft.com/office/powerpoint/2010/main" val="22465708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Eigenvectors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CB671D-05A7-41A1-A7C8-3C9E1F1184F1}"/>
              </a:ext>
            </a:extLst>
          </p:cNvPr>
          <p:cNvSpPr txBox="1"/>
          <p:nvPr/>
        </p:nvSpPr>
        <p:spPr>
          <a:xfrm>
            <a:off x="838200" y="1424507"/>
            <a:ext cx="9628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linear algebra eigenvector is a non-zero vector whose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direction does not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a given linear transformation is applied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23F469-6786-4CCE-B685-DB0BCA887A69}"/>
              </a:ext>
            </a:extLst>
          </p:cNvPr>
          <p:cNvCxnSpPr/>
          <p:nvPr/>
        </p:nvCxnSpPr>
        <p:spPr>
          <a:xfrm>
            <a:off x="5140980" y="3199137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BBA284-1718-4B7E-B2C6-69E0E9FDFE2B}"/>
              </a:ext>
            </a:extLst>
          </p:cNvPr>
          <p:cNvCxnSpPr/>
          <p:nvPr/>
        </p:nvCxnSpPr>
        <p:spPr>
          <a:xfrm>
            <a:off x="6842102" y="32073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49D33E-3EB8-4F31-B6CE-52644D32C6E9}"/>
              </a:ext>
            </a:extLst>
          </p:cNvPr>
          <p:cNvCxnSpPr/>
          <p:nvPr/>
        </p:nvCxnSpPr>
        <p:spPr>
          <a:xfrm>
            <a:off x="5140980" y="319913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56341E-27B4-4189-BEC2-0565B12F436C}"/>
              </a:ext>
            </a:extLst>
          </p:cNvPr>
          <p:cNvCxnSpPr/>
          <p:nvPr/>
        </p:nvCxnSpPr>
        <p:spPr>
          <a:xfrm>
            <a:off x="5140980" y="436479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6798BC-C854-453C-BE41-002A88688165}"/>
              </a:ext>
            </a:extLst>
          </p:cNvPr>
          <p:cNvCxnSpPr/>
          <p:nvPr/>
        </p:nvCxnSpPr>
        <p:spPr>
          <a:xfrm>
            <a:off x="6644394" y="319501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FF046D-B78D-42BB-A25C-513357823F65}"/>
              </a:ext>
            </a:extLst>
          </p:cNvPr>
          <p:cNvCxnSpPr/>
          <p:nvPr/>
        </p:nvCxnSpPr>
        <p:spPr>
          <a:xfrm>
            <a:off x="6644394" y="4360673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0E9758-6921-4681-AD03-A58CC70BCBFB}"/>
              </a:ext>
            </a:extLst>
          </p:cNvPr>
          <p:cNvSpPr txBox="1"/>
          <p:nvPr/>
        </p:nvSpPr>
        <p:spPr>
          <a:xfrm>
            <a:off x="5422506" y="331488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5-</a:t>
            </a:r>
            <a:r>
              <a:rPr lang="el-G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λ</a:t>
            </a:r>
            <a:endParaRPr lang="hu-HU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2198A2-F070-408B-8FBF-C2C084AB4329}"/>
              </a:ext>
            </a:extLst>
          </p:cNvPr>
          <p:cNvSpPr txBox="1"/>
          <p:nvPr/>
        </p:nvSpPr>
        <p:spPr>
          <a:xfrm>
            <a:off x="6157754" y="33148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361E99-C035-4FA6-964F-03F82BEEF15F}"/>
              </a:ext>
            </a:extLst>
          </p:cNvPr>
          <p:cNvSpPr txBox="1"/>
          <p:nvPr/>
        </p:nvSpPr>
        <p:spPr>
          <a:xfrm>
            <a:off x="5534476" y="3835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148B32-ACE9-40C7-BB1E-FA9674467D0E}"/>
              </a:ext>
            </a:extLst>
          </p:cNvPr>
          <p:cNvSpPr txBox="1"/>
          <p:nvPr/>
        </p:nvSpPr>
        <p:spPr>
          <a:xfrm>
            <a:off x="6111099" y="383572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-6-</a:t>
            </a:r>
            <a:r>
              <a:rPr lang="el-G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λ</a:t>
            </a:r>
            <a:endParaRPr lang="hu-HU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AE08E2-DEFB-47DF-B493-8D1F7FD54691}"/>
              </a:ext>
            </a:extLst>
          </p:cNvPr>
          <p:cNvSpPr txBox="1"/>
          <p:nvPr/>
        </p:nvSpPr>
        <p:spPr>
          <a:xfrm>
            <a:off x="4376955" y="3518295"/>
            <a:ext cx="315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det                         = 0</a:t>
            </a:r>
            <a:endParaRPr lang="hu-HU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91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Eigenvectors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CB671D-05A7-41A1-A7C8-3C9E1F1184F1}"/>
              </a:ext>
            </a:extLst>
          </p:cNvPr>
          <p:cNvSpPr txBox="1"/>
          <p:nvPr/>
        </p:nvSpPr>
        <p:spPr>
          <a:xfrm>
            <a:off x="838200" y="1424507"/>
            <a:ext cx="9628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linear algebra eigenvector is a non-zero vector whose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direction does not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a given linear transformation is applied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23F469-6786-4CCE-B685-DB0BCA887A69}"/>
              </a:ext>
            </a:extLst>
          </p:cNvPr>
          <p:cNvCxnSpPr/>
          <p:nvPr/>
        </p:nvCxnSpPr>
        <p:spPr>
          <a:xfrm>
            <a:off x="5140980" y="3199137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BBA284-1718-4B7E-B2C6-69E0E9FDFE2B}"/>
              </a:ext>
            </a:extLst>
          </p:cNvPr>
          <p:cNvCxnSpPr/>
          <p:nvPr/>
        </p:nvCxnSpPr>
        <p:spPr>
          <a:xfrm>
            <a:off x="6842102" y="32073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49D33E-3EB8-4F31-B6CE-52644D32C6E9}"/>
              </a:ext>
            </a:extLst>
          </p:cNvPr>
          <p:cNvCxnSpPr/>
          <p:nvPr/>
        </p:nvCxnSpPr>
        <p:spPr>
          <a:xfrm>
            <a:off x="5140980" y="319913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56341E-27B4-4189-BEC2-0565B12F436C}"/>
              </a:ext>
            </a:extLst>
          </p:cNvPr>
          <p:cNvCxnSpPr/>
          <p:nvPr/>
        </p:nvCxnSpPr>
        <p:spPr>
          <a:xfrm>
            <a:off x="5140980" y="436479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6798BC-C854-453C-BE41-002A88688165}"/>
              </a:ext>
            </a:extLst>
          </p:cNvPr>
          <p:cNvCxnSpPr/>
          <p:nvPr/>
        </p:nvCxnSpPr>
        <p:spPr>
          <a:xfrm>
            <a:off x="6644394" y="319501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FF046D-B78D-42BB-A25C-513357823F65}"/>
              </a:ext>
            </a:extLst>
          </p:cNvPr>
          <p:cNvCxnSpPr/>
          <p:nvPr/>
        </p:nvCxnSpPr>
        <p:spPr>
          <a:xfrm>
            <a:off x="6644394" y="4360673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0E9758-6921-4681-AD03-A58CC70BCBFB}"/>
              </a:ext>
            </a:extLst>
          </p:cNvPr>
          <p:cNvSpPr txBox="1"/>
          <p:nvPr/>
        </p:nvSpPr>
        <p:spPr>
          <a:xfrm>
            <a:off x="5422506" y="331488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5-</a:t>
            </a:r>
            <a:r>
              <a:rPr lang="el-G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λ</a:t>
            </a:r>
            <a:endParaRPr lang="hu-HU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2198A2-F070-408B-8FBF-C2C084AB4329}"/>
              </a:ext>
            </a:extLst>
          </p:cNvPr>
          <p:cNvSpPr txBox="1"/>
          <p:nvPr/>
        </p:nvSpPr>
        <p:spPr>
          <a:xfrm>
            <a:off x="6157754" y="33148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361E99-C035-4FA6-964F-03F82BEEF15F}"/>
              </a:ext>
            </a:extLst>
          </p:cNvPr>
          <p:cNvSpPr txBox="1"/>
          <p:nvPr/>
        </p:nvSpPr>
        <p:spPr>
          <a:xfrm>
            <a:off x="5534476" y="3835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148B32-ACE9-40C7-BB1E-FA9674467D0E}"/>
              </a:ext>
            </a:extLst>
          </p:cNvPr>
          <p:cNvSpPr txBox="1"/>
          <p:nvPr/>
        </p:nvSpPr>
        <p:spPr>
          <a:xfrm>
            <a:off x="6111099" y="383572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-6-</a:t>
            </a:r>
            <a:r>
              <a:rPr lang="el-G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λ</a:t>
            </a:r>
            <a:endParaRPr lang="hu-HU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AE08E2-DEFB-47DF-B493-8D1F7FD54691}"/>
              </a:ext>
            </a:extLst>
          </p:cNvPr>
          <p:cNvSpPr txBox="1"/>
          <p:nvPr/>
        </p:nvSpPr>
        <p:spPr>
          <a:xfrm>
            <a:off x="4376955" y="3518295"/>
            <a:ext cx="315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det                         = 0</a:t>
            </a:r>
            <a:endParaRPr lang="hu-HU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3394F-6598-434C-8436-22A0F7C1D529}"/>
              </a:ext>
            </a:extLst>
          </p:cNvPr>
          <p:cNvSpPr txBox="1"/>
          <p:nvPr/>
        </p:nvSpPr>
        <p:spPr>
          <a:xfrm>
            <a:off x="5209908" y="4825710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λ</a:t>
            </a:r>
            <a:r>
              <a:rPr lang="hu-HU" sz="2400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hu-HU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 3   </a:t>
            </a:r>
            <a:r>
              <a:rPr lang="el-G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λ</a:t>
            </a:r>
            <a:r>
              <a:rPr lang="hu-HU" sz="2400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hu-HU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=-4</a:t>
            </a:r>
            <a:endParaRPr lang="en-GB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485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Eigenvectors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CB671D-05A7-41A1-A7C8-3C9E1F1184F1}"/>
              </a:ext>
            </a:extLst>
          </p:cNvPr>
          <p:cNvSpPr txBox="1"/>
          <p:nvPr/>
        </p:nvSpPr>
        <p:spPr>
          <a:xfrm>
            <a:off x="838200" y="1424507"/>
            <a:ext cx="9628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linear algebra eigenvector is a non-zero vector whose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direction does not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a given linear transformation is applied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BDED52-8310-4523-896F-53C18CBFC5A2}"/>
              </a:ext>
            </a:extLst>
          </p:cNvPr>
          <p:cNvCxnSpPr/>
          <p:nvPr/>
        </p:nvCxnSpPr>
        <p:spPr>
          <a:xfrm>
            <a:off x="6280138" y="3199137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386959-138D-428F-A185-E805111D6F55}"/>
              </a:ext>
            </a:extLst>
          </p:cNvPr>
          <p:cNvCxnSpPr/>
          <p:nvPr/>
        </p:nvCxnSpPr>
        <p:spPr>
          <a:xfrm>
            <a:off x="6910329" y="32073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8843C7-C073-403B-8B21-7BA2126800A7}"/>
              </a:ext>
            </a:extLst>
          </p:cNvPr>
          <p:cNvCxnSpPr/>
          <p:nvPr/>
        </p:nvCxnSpPr>
        <p:spPr>
          <a:xfrm>
            <a:off x="6280138" y="319913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BEBE7A-9AF8-46A1-9735-E6DB230C3613}"/>
              </a:ext>
            </a:extLst>
          </p:cNvPr>
          <p:cNvCxnSpPr/>
          <p:nvPr/>
        </p:nvCxnSpPr>
        <p:spPr>
          <a:xfrm>
            <a:off x="6280138" y="436479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6170FC-C8DC-43A1-B30F-B95C90ACE192}"/>
              </a:ext>
            </a:extLst>
          </p:cNvPr>
          <p:cNvCxnSpPr/>
          <p:nvPr/>
        </p:nvCxnSpPr>
        <p:spPr>
          <a:xfrm>
            <a:off x="6712621" y="319501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3D58C6-6BA2-4B79-8741-283EC64D185F}"/>
              </a:ext>
            </a:extLst>
          </p:cNvPr>
          <p:cNvCxnSpPr/>
          <p:nvPr/>
        </p:nvCxnSpPr>
        <p:spPr>
          <a:xfrm>
            <a:off x="6712621" y="4360673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3F6724-6C14-481B-90F3-2DF666A99C0B}"/>
              </a:ext>
            </a:extLst>
          </p:cNvPr>
          <p:cNvSpPr txBox="1"/>
          <p:nvPr/>
        </p:nvSpPr>
        <p:spPr>
          <a:xfrm>
            <a:off x="6442969" y="33148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1A34D9-8150-4A65-8B96-CE11731A6766}"/>
              </a:ext>
            </a:extLst>
          </p:cNvPr>
          <p:cNvSpPr txBox="1"/>
          <p:nvPr/>
        </p:nvSpPr>
        <p:spPr>
          <a:xfrm>
            <a:off x="6442969" y="38357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856551-5954-4E95-B989-7EF4ED91C396}"/>
              </a:ext>
            </a:extLst>
          </p:cNvPr>
          <p:cNvCxnSpPr/>
          <p:nvPr/>
        </p:nvCxnSpPr>
        <p:spPr>
          <a:xfrm>
            <a:off x="7769603" y="3199137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CED763-7A29-41E6-8C9F-E56AC2A463A1}"/>
              </a:ext>
            </a:extLst>
          </p:cNvPr>
          <p:cNvCxnSpPr/>
          <p:nvPr/>
        </p:nvCxnSpPr>
        <p:spPr>
          <a:xfrm>
            <a:off x="8320536" y="32073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64B62C-6789-4E17-B2AD-97413B378D8E}"/>
              </a:ext>
            </a:extLst>
          </p:cNvPr>
          <p:cNvCxnSpPr/>
          <p:nvPr/>
        </p:nvCxnSpPr>
        <p:spPr>
          <a:xfrm>
            <a:off x="7769603" y="319913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AFD333-F040-42ED-B5ED-E8A5E4E92892}"/>
              </a:ext>
            </a:extLst>
          </p:cNvPr>
          <p:cNvCxnSpPr/>
          <p:nvPr/>
        </p:nvCxnSpPr>
        <p:spPr>
          <a:xfrm>
            <a:off x="7769603" y="436479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CC0626-0861-4B49-90A0-380E10CB30B3}"/>
              </a:ext>
            </a:extLst>
          </p:cNvPr>
          <p:cNvCxnSpPr/>
          <p:nvPr/>
        </p:nvCxnSpPr>
        <p:spPr>
          <a:xfrm>
            <a:off x="8122828" y="319501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BE916E-5904-40D8-9798-775E5543DE20}"/>
              </a:ext>
            </a:extLst>
          </p:cNvPr>
          <p:cNvCxnSpPr/>
          <p:nvPr/>
        </p:nvCxnSpPr>
        <p:spPr>
          <a:xfrm>
            <a:off x="8122828" y="4360673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9FE650-0A35-49BF-BFAD-42745EED2773}"/>
              </a:ext>
            </a:extLst>
          </p:cNvPr>
          <p:cNvSpPr txBox="1"/>
          <p:nvPr/>
        </p:nvSpPr>
        <p:spPr>
          <a:xfrm>
            <a:off x="7932434" y="3314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5F0E04-3152-4EF4-9E37-864072C90AA0}"/>
              </a:ext>
            </a:extLst>
          </p:cNvPr>
          <p:cNvSpPr txBox="1"/>
          <p:nvPr/>
        </p:nvSpPr>
        <p:spPr>
          <a:xfrm>
            <a:off x="7934701" y="3835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22D12E-5C74-476C-A6F0-C409A2245A45}"/>
              </a:ext>
            </a:extLst>
          </p:cNvPr>
          <p:cNvSpPr txBox="1"/>
          <p:nvPr/>
        </p:nvSpPr>
        <p:spPr>
          <a:xfrm>
            <a:off x="5825302" y="36842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89E862-A607-4871-BDE2-230D365FD01E}"/>
              </a:ext>
            </a:extLst>
          </p:cNvPr>
          <p:cNvSpPr txBox="1"/>
          <p:nvPr/>
        </p:nvSpPr>
        <p:spPr>
          <a:xfrm>
            <a:off x="7173942" y="35736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5635BD-5DD9-4272-B2AF-F83C3FC22A52}"/>
              </a:ext>
            </a:extLst>
          </p:cNvPr>
          <p:cNvCxnSpPr/>
          <p:nvPr/>
        </p:nvCxnSpPr>
        <p:spPr>
          <a:xfrm>
            <a:off x="4018753" y="3245622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5F7D9-314E-43F3-BD87-E8A9FBA08B8F}"/>
              </a:ext>
            </a:extLst>
          </p:cNvPr>
          <p:cNvCxnSpPr/>
          <p:nvPr/>
        </p:nvCxnSpPr>
        <p:spPr>
          <a:xfrm>
            <a:off x="5719875" y="3253860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594A7F-E3EA-4592-9899-DBC8BE70B82C}"/>
              </a:ext>
            </a:extLst>
          </p:cNvPr>
          <p:cNvCxnSpPr/>
          <p:nvPr/>
        </p:nvCxnSpPr>
        <p:spPr>
          <a:xfrm>
            <a:off x="4018753" y="3245622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C7C310-4C4C-4965-BB6C-9DF434AF14FD}"/>
              </a:ext>
            </a:extLst>
          </p:cNvPr>
          <p:cNvCxnSpPr/>
          <p:nvPr/>
        </p:nvCxnSpPr>
        <p:spPr>
          <a:xfrm>
            <a:off x="4018753" y="4411276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1BF03B-C9A8-4EF6-AEA3-616DBBED71BB}"/>
              </a:ext>
            </a:extLst>
          </p:cNvPr>
          <p:cNvCxnSpPr/>
          <p:nvPr/>
        </p:nvCxnSpPr>
        <p:spPr>
          <a:xfrm>
            <a:off x="5522167" y="3241504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76F953-F929-49DA-B770-C2A76926B34A}"/>
              </a:ext>
            </a:extLst>
          </p:cNvPr>
          <p:cNvCxnSpPr/>
          <p:nvPr/>
        </p:nvCxnSpPr>
        <p:spPr>
          <a:xfrm>
            <a:off x="5522167" y="4407158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2C3A603-18F4-4662-99BB-F11BEE5EB539}"/>
              </a:ext>
            </a:extLst>
          </p:cNvPr>
          <p:cNvSpPr txBox="1"/>
          <p:nvPr/>
        </p:nvSpPr>
        <p:spPr>
          <a:xfrm>
            <a:off x="4272286" y="33613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5-</a:t>
            </a:r>
            <a:r>
              <a:rPr lang="el-G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λ</a:t>
            </a:r>
            <a:r>
              <a:rPr lang="hu-HU" sz="18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hu-HU" b="1" baseline="-25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4C3037-4A38-4E54-A796-38DFFA36C7D2}"/>
              </a:ext>
            </a:extLst>
          </p:cNvPr>
          <p:cNvSpPr txBox="1"/>
          <p:nvPr/>
        </p:nvSpPr>
        <p:spPr>
          <a:xfrm>
            <a:off x="5035527" y="33613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DAD615-DA5B-45A1-9EF1-AE3D9782DE3D}"/>
              </a:ext>
            </a:extLst>
          </p:cNvPr>
          <p:cNvSpPr txBox="1"/>
          <p:nvPr/>
        </p:nvSpPr>
        <p:spPr>
          <a:xfrm>
            <a:off x="4412249" y="3882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EE55ED-BCA1-4A9A-8B26-C6DCD318409A}"/>
              </a:ext>
            </a:extLst>
          </p:cNvPr>
          <p:cNvSpPr txBox="1"/>
          <p:nvPr/>
        </p:nvSpPr>
        <p:spPr>
          <a:xfrm>
            <a:off x="4942217" y="388220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-6-</a:t>
            </a:r>
            <a:r>
              <a:rPr lang="el-G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λ</a:t>
            </a:r>
            <a:r>
              <a:rPr lang="hu-HU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36431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Eigenvectors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CB671D-05A7-41A1-A7C8-3C9E1F1184F1}"/>
              </a:ext>
            </a:extLst>
          </p:cNvPr>
          <p:cNvSpPr txBox="1"/>
          <p:nvPr/>
        </p:nvSpPr>
        <p:spPr>
          <a:xfrm>
            <a:off x="838200" y="1424507"/>
            <a:ext cx="9628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linear algebra eigenvector is a non-zero vector whose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direction does not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a given linear transformation is applied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BDED52-8310-4523-896F-53C18CBFC5A2}"/>
              </a:ext>
            </a:extLst>
          </p:cNvPr>
          <p:cNvCxnSpPr/>
          <p:nvPr/>
        </p:nvCxnSpPr>
        <p:spPr>
          <a:xfrm>
            <a:off x="6280138" y="3199137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386959-138D-428F-A185-E805111D6F55}"/>
              </a:ext>
            </a:extLst>
          </p:cNvPr>
          <p:cNvCxnSpPr/>
          <p:nvPr/>
        </p:nvCxnSpPr>
        <p:spPr>
          <a:xfrm>
            <a:off x="6910329" y="32073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8843C7-C073-403B-8B21-7BA2126800A7}"/>
              </a:ext>
            </a:extLst>
          </p:cNvPr>
          <p:cNvCxnSpPr/>
          <p:nvPr/>
        </p:nvCxnSpPr>
        <p:spPr>
          <a:xfrm>
            <a:off x="6280138" y="319913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BEBE7A-9AF8-46A1-9735-E6DB230C3613}"/>
              </a:ext>
            </a:extLst>
          </p:cNvPr>
          <p:cNvCxnSpPr/>
          <p:nvPr/>
        </p:nvCxnSpPr>
        <p:spPr>
          <a:xfrm>
            <a:off x="6280138" y="436479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6170FC-C8DC-43A1-B30F-B95C90ACE192}"/>
              </a:ext>
            </a:extLst>
          </p:cNvPr>
          <p:cNvCxnSpPr/>
          <p:nvPr/>
        </p:nvCxnSpPr>
        <p:spPr>
          <a:xfrm>
            <a:off x="6712621" y="319501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3D58C6-6BA2-4B79-8741-283EC64D185F}"/>
              </a:ext>
            </a:extLst>
          </p:cNvPr>
          <p:cNvCxnSpPr/>
          <p:nvPr/>
        </p:nvCxnSpPr>
        <p:spPr>
          <a:xfrm>
            <a:off x="6712621" y="4360673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3F6724-6C14-481B-90F3-2DF666A99C0B}"/>
              </a:ext>
            </a:extLst>
          </p:cNvPr>
          <p:cNvSpPr txBox="1"/>
          <p:nvPr/>
        </p:nvSpPr>
        <p:spPr>
          <a:xfrm>
            <a:off x="6442969" y="33148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1A34D9-8150-4A65-8B96-CE11731A6766}"/>
              </a:ext>
            </a:extLst>
          </p:cNvPr>
          <p:cNvSpPr txBox="1"/>
          <p:nvPr/>
        </p:nvSpPr>
        <p:spPr>
          <a:xfrm>
            <a:off x="6442969" y="38357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856551-5954-4E95-B989-7EF4ED91C396}"/>
              </a:ext>
            </a:extLst>
          </p:cNvPr>
          <p:cNvCxnSpPr/>
          <p:nvPr/>
        </p:nvCxnSpPr>
        <p:spPr>
          <a:xfrm>
            <a:off x="7769603" y="3199137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CED763-7A29-41E6-8C9F-E56AC2A463A1}"/>
              </a:ext>
            </a:extLst>
          </p:cNvPr>
          <p:cNvCxnSpPr/>
          <p:nvPr/>
        </p:nvCxnSpPr>
        <p:spPr>
          <a:xfrm>
            <a:off x="8320536" y="32073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64B62C-6789-4E17-B2AD-97413B378D8E}"/>
              </a:ext>
            </a:extLst>
          </p:cNvPr>
          <p:cNvCxnSpPr/>
          <p:nvPr/>
        </p:nvCxnSpPr>
        <p:spPr>
          <a:xfrm>
            <a:off x="7769603" y="319913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AFD333-F040-42ED-B5ED-E8A5E4E92892}"/>
              </a:ext>
            </a:extLst>
          </p:cNvPr>
          <p:cNvCxnSpPr/>
          <p:nvPr/>
        </p:nvCxnSpPr>
        <p:spPr>
          <a:xfrm>
            <a:off x="7769603" y="436479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CC0626-0861-4B49-90A0-380E10CB30B3}"/>
              </a:ext>
            </a:extLst>
          </p:cNvPr>
          <p:cNvCxnSpPr/>
          <p:nvPr/>
        </p:nvCxnSpPr>
        <p:spPr>
          <a:xfrm>
            <a:off x="8122828" y="319501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BE916E-5904-40D8-9798-775E5543DE20}"/>
              </a:ext>
            </a:extLst>
          </p:cNvPr>
          <p:cNvCxnSpPr/>
          <p:nvPr/>
        </p:nvCxnSpPr>
        <p:spPr>
          <a:xfrm>
            <a:off x="8122828" y="4360673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9FE650-0A35-49BF-BFAD-42745EED2773}"/>
              </a:ext>
            </a:extLst>
          </p:cNvPr>
          <p:cNvSpPr txBox="1"/>
          <p:nvPr/>
        </p:nvSpPr>
        <p:spPr>
          <a:xfrm>
            <a:off x="7932434" y="3314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5F0E04-3152-4EF4-9E37-864072C90AA0}"/>
              </a:ext>
            </a:extLst>
          </p:cNvPr>
          <p:cNvSpPr txBox="1"/>
          <p:nvPr/>
        </p:nvSpPr>
        <p:spPr>
          <a:xfrm>
            <a:off x="7934701" y="3835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22D12E-5C74-476C-A6F0-C409A2245A45}"/>
              </a:ext>
            </a:extLst>
          </p:cNvPr>
          <p:cNvSpPr txBox="1"/>
          <p:nvPr/>
        </p:nvSpPr>
        <p:spPr>
          <a:xfrm>
            <a:off x="5825302" y="36842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89E862-A607-4871-BDE2-230D365FD01E}"/>
              </a:ext>
            </a:extLst>
          </p:cNvPr>
          <p:cNvSpPr txBox="1"/>
          <p:nvPr/>
        </p:nvSpPr>
        <p:spPr>
          <a:xfrm>
            <a:off x="7173942" y="35736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5635BD-5DD9-4272-B2AF-F83C3FC22A52}"/>
              </a:ext>
            </a:extLst>
          </p:cNvPr>
          <p:cNvCxnSpPr/>
          <p:nvPr/>
        </p:nvCxnSpPr>
        <p:spPr>
          <a:xfrm>
            <a:off x="4018753" y="3245622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5F7D9-314E-43F3-BD87-E8A9FBA08B8F}"/>
              </a:ext>
            </a:extLst>
          </p:cNvPr>
          <p:cNvCxnSpPr/>
          <p:nvPr/>
        </p:nvCxnSpPr>
        <p:spPr>
          <a:xfrm>
            <a:off x="5719875" y="3253860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594A7F-E3EA-4592-9899-DBC8BE70B82C}"/>
              </a:ext>
            </a:extLst>
          </p:cNvPr>
          <p:cNvCxnSpPr/>
          <p:nvPr/>
        </p:nvCxnSpPr>
        <p:spPr>
          <a:xfrm>
            <a:off x="4018753" y="3245622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C7C310-4C4C-4965-BB6C-9DF434AF14FD}"/>
              </a:ext>
            </a:extLst>
          </p:cNvPr>
          <p:cNvCxnSpPr/>
          <p:nvPr/>
        </p:nvCxnSpPr>
        <p:spPr>
          <a:xfrm>
            <a:off x="4018753" y="4411276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1BF03B-C9A8-4EF6-AEA3-616DBBED71BB}"/>
              </a:ext>
            </a:extLst>
          </p:cNvPr>
          <p:cNvCxnSpPr/>
          <p:nvPr/>
        </p:nvCxnSpPr>
        <p:spPr>
          <a:xfrm>
            <a:off x="5522167" y="3241504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76F953-F929-49DA-B770-C2A76926B34A}"/>
              </a:ext>
            </a:extLst>
          </p:cNvPr>
          <p:cNvCxnSpPr/>
          <p:nvPr/>
        </p:nvCxnSpPr>
        <p:spPr>
          <a:xfrm>
            <a:off x="5522167" y="4407158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2C3A603-18F4-4662-99BB-F11BEE5EB539}"/>
              </a:ext>
            </a:extLst>
          </p:cNvPr>
          <p:cNvSpPr txBox="1"/>
          <p:nvPr/>
        </p:nvSpPr>
        <p:spPr>
          <a:xfrm>
            <a:off x="4402919" y="3361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hu-HU" b="1" baseline="-25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4C3037-4A38-4E54-A796-38DFFA36C7D2}"/>
              </a:ext>
            </a:extLst>
          </p:cNvPr>
          <p:cNvSpPr txBox="1"/>
          <p:nvPr/>
        </p:nvSpPr>
        <p:spPr>
          <a:xfrm>
            <a:off x="5035527" y="33613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DAD615-DA5B-45A1-9EF1-AE3D9782DE3D}"/>
              </a:ext>
            </a:extLst>
          </p:cNvPr>
          <p:cNvSpPr txBox="1"/>
          <p:nvPr/>
        </p:nvSpPr>
        <p:spPr>
          <a:xfrm>
            <a:off x="4412249" y="3882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EE55ED-BCA1-4A9A-8B26-C6DCD318409A}"/>
              </a:ext>
            </a:extLst>
          </p:cNvPr>
          <p:cNvSpPr txBox="1"/>
          <p:nvPr/>
        </p:nvSpPr>
        <p:spPr>
          <a:xfrm>
            <a:off x="5063517" y="38822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-9</a:t>
            </a:r>
            <a:endParaRPr lang="hu-HU" b="1" baseline="-25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499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Eigenvectors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CB671D-05A7-41A1-A7C8-3C9E1F1184F1}"/>
              </a:ext>
            </a:extLst>
          </p:cNvPr>
          <p:cNvSpPr txBox="1"/>
          <p:nvPr/>
        </p:nvSpPr>
        <p:spPr>
          <a:xfrm>
            <a:off x="838200" y="1424507"/>
            <a:ext cx="9628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linear algebra eigenvector is a non-zero vector whose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direction does not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a given linear transformation is applied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BDED52-8310-4523-896F-53C18CBFC5A2}"/>
              </a:ext>
            </a:extLst>
          </p:cNvPr>
          <p:cNvCxnSpPr/>
          <p:nvPr/>
        </p:nvCxnSpPr>
        <p:spPr>
          <a:xfrm>
            <a:off x="4768575" y="3199137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386959-138D-428F-A185-E805111D6F55}"/>
              </a:ext>
            </a:extLst>
          </p:cNvPr>
          <p:cNvCxnSpPr/>
          <p:nvPr/>
        </p:nvCxnSpPr>
        <p:spPr>
          <a:xfrm>
            <a:off x="5398766" y="32073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8843C7-C073-403B-8B21-7BA2126800A7}"/>
              </a:ext>
            </a:extLst>
          </p:cNvPr>
          <p:cNvCxnSpPr/>
          <p:nvPr/>
        </p:nvCxnSpPr>
        <p:spPr>
          <a:xfrm>
            <a:off x="4768575" y="319913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BEBE7A-9AF8-46A1-9735-E6DB230C3613}"/>
              </a:ext>
            </a:extLst>
          </p:cNvPr>
          <p:cNvCxnSpPr/>
          <p:nvPr/>
        </p:nvCxnSpPr>
        <p:spPr>
          <a:xfrm>
            <a:off x="4768575" y="436479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6170FC-C8DC-43A1-B30F-B95C90ACE192}"/>
              </a:ext>
            </a:extLst>
          </p:cNvPr>
          <p:cNvCxnSpPr/>
          <p:nvPr/>
        </p:nvCxnSpPr>
        <p:spPr>
          <a:xfrm>
            <a:off x="5201058" y="319501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3D58C6-6BA2-4B79-8741-283EC64D185F}"/>
              </a:ext>
            </a:extLst>
          </p:cNvPr>
          <p:cNvCxnSpPr/>
          <p:nvPr/>
        </p:nvCxnSpPr>
        <p:spPr>
          <a:xfrm>
            <a:off x="5201058" y="4360673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3F6724-6C14-481B-90F3-2DF666A99C0B}"/>
              </a:ext>
            </a:extLst>
          </p:cNvPr>
          <p:cNvSpPr txBox="1"/>
          <p:nvPr/>
        </p:nvSpPr>
        <p:spPr>
          <a:xfrm>
            <a:off x="4931406" y="33148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1A34D9-8150-4A65-8B96-CE11731A6766}"/>
              </a:ext>
            </a:extLst>
          </p:cNvPr>
          <p:cNvSpPr txBox="1"/>
          <p:nvPr/>
        </p:nvSpPr>
        <p:spPr>
          <a:xfrm>
            <a:off x="4931406" y="38357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856551-5954-4E95-B989-7EF4ED91C396}"/>
              </a:ext>
            </a:extLst>
          </p:cNvPr>
          <p:cNvCxnSpPr/>
          <p:nvPr/>
        </p:nvCxnSpPr>
        <p:spPr>
          <a:xfrm>
            <a:off x="6258040" y="3199137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CED763-7A29-41E6-8C9F-E56AC2A463A1}"/>
              </a:ext>
            </a:extLst>
          </p:cNvPr>
          <p:cNvCxnSpPr/>
          <p:nvPr/>
        </p:nvCxnSpPr>
        <p:spPr>
          <a:xfrm>
            <a:off x="6808973" y="32073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64B62C-6789-4E17-B2AD-97413B378D8E}"/>
              </a:ext>
            </a:extLst>
          </p:cNvPr>
          <p:cNvCxnSpPr/>
          <p:nvPr/>
        </p:nvCxnSpPr>
        <p:spPr>
          <a:xfrm>
            <a:off x="6258040" y="319913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AFD333-F040-42ED-B5ED-E8A5E4E92892}"/>
              </a:ext>
            </a:extLst>
          </p:cNvPr>
          <p:cNvCxnSpPr/>
          <p:nvPr/>
        </p:nvCxnSpPr>
        <p:spPr>
          <a:xfrm>
            <a:off x="6258040" y="436479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CC0626-0861-4B49-90A0-380E10CB30B3}"/>
              </a:ext>
            </a:extLst>
          </p:cNvPr>
          <p:cNvCxnSpPr/>
          <p:nvPr/>
        </p:nvCxnSpPr>
        <p:spPr>
          <a:xfrm>
            <a:off x="6611265" y="319501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BE916E-5904-40D8-9798-775E5543DE20}"/>
              </a:ext>
            </a:extLst>
          </p:cNvPr>
          <p:cNvCxnSpPr/>
          <p:nvPr/>
        </p:nvCxnSpPr>
        <p:spPr>
          <a:xfrm>
            <a:off x="6611265" y="4360673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9FE650-0A35-49BF-BFAD-42745EED2773}"/>
              </a:ext>
            </a:extLst>
          </p:cNvPr>
          <p:cNvSpPr txBox="1"/>
          <p:nvPr/>
        </p:nvSpPr>
        <p:spPr>
          <a:xfrm>
            <a:off x="6420871" y="3314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5F0E04-3152-4EF4-9E37-864072C90AA0}"/>
              </a:ext>
            </a:extLst>
          </p:cNvPr>
          <p:cNvSpPr txBox="1"/>
          <p:nvPr/>
        </p:nvSpPr>
        <p:spPr>
          <a:xfrm>
            <a:off x="6423138" y="3835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89E862-A607-4871-BDE2-230D365FD01E}"/>
              </a:ext>
            </a:extLst>
          </p:cNvPr>
          <p:cNvSpPr txBox="1"/>
          <p:nvPr/>
        </p:nvSpPr>
        <p:spPr>
          <a:xfrm>
            <a:off x="5662379" y="35736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520949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Eigenvectors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CB671D-05A7-41A1-A7C8-3C9E1F1184F1}"/>
              </a:ext>
            </a:extLst>
          </p:cNvPr>
          <p:cNvSpPr txBox="1"/>
          <p:nvPr/>
        </p:nvSpPr>
        <p:spPr>
          <a:xfrm>
            <a:off x="838200" y="1424507"/>
            <a:ext cx="9628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linear algebra eigenvector is a non-zero vector whose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direction does not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a given linear transformation is applied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3F6724-6C14-481B-90F3-2DF666A99C0B}"/>
              </a:ext>
            </a:extLst>
          </p:cNvPr>
          <p:cNvSpPr txBox="1"/>
          <p:nvPr/>
        </p:nvSpPr>
        <p:spPr>
          <a:xfrm>
            <a:off x="5082961" y="35762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856551-5954-4E95-B989-7EF4ED91C396}"/>
              </a:ext>
            </a:extLst>
          </p:cNvPr>
          <p:cNvCxnSpPr/>
          <p:nvPr/>
        </p:nvCxnSpPr>
        <p:spPr>
          <a:xfrm>
            <a:off x="6080757" y="3199137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CED763-7A29-41E6-8C9F-E56AC2A463A1}"/>
              </a:ext>
            </a:extLst>
          </p:cNvPr>
          <p:cNvCxnSpPr/>
          <p:nvPr/>
        </p:nvCxnSpPr>
        <p:spPr>
          <a:xfrm>
            <a:off x="6631690" y="32073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64B62C-6789-4E17-B2AD-97413B378D8E}"/>
              </a:ext>
            </a:extLst>
          </p:cNvPr>
          <p:cNvCxnSpPr/>
          <p:nvPr/>
        </p:nvCxnSpPr>
        <p:spPr>
          <a:xfrm>
            <a:off x="6080757" y="319913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AFD333-F040-42ED-B5ED-E8A5E4E92892}"/>
              </a:ext>
            </a:extLst>
          </p:cNvPr>
          <p:cNvCxnSpPr/>
          <p:nvPr/>
        </p:nvCxnSpPr>
        <p:spPr>
          <a:xfrm>
            <a:off x="6080757" y="436479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CC0626-0861-4B49-90A0-380E10CB30B3}"/>
              </a:ext>
            </a:extLst>
          </p:cNvPr>
          <p:cNvCxnSpPr/>
          <p:nvPr/>
        </p:nvCxnSpPr>
        <p:spPr>
          <a:xfrm>
            <a:off x="6433982" y="319501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BE916E-5904-40D8-9798-775E5543DE20}"/>
              </a:ext>
            </a:extLst>
          </p:cNvPr>
          <p:cNvCxnSpPr/>
          <p:nvPr/>
        </p:nvCxnSpPr>
        <p:spPr>
          <a:xfrm>
            <a:off x="6433982" y="4360673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9FE650-0A35-49BF-BFAD-42745EED2773}"/>
              </a:ext>
            </a:extLst>
          </p:cNvPr>
          <p:cNvSpPr txBox="1"/>
          <p:nvPr/>
        </p:nvSpPr>
        <p:spPr>
          <a:xfrm>
            <a:off x="6243588" y="3314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5F0E04-3152-4EF4-9E37-864072C90AA0}"/>
              </a:ext>
            </a:extLst>
          </p:cNvPr>
          <p:cNvSpPr txBox="1"/>
          <p:nvPr/>
        </p:nvSpPr>
        <p:spPr>
          <a:xfrm>
            <a:off x="6245855" y="3835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89E862-A607-4871-BDE2-230D365FD01E}"/>
              </a:ext>
            </a:extLst>
          </p:cNvPr>
          <p:cNvSpPr txBox="1"/>
          <p:nvPr/>
        </p:nvSpPr>
        <p:spPr>
          <a:xfrm>
            <a:off x="5485096" y="35736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796269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Eigenvectors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CB671D-05A7-41A1-A7C8-3C9E1F1184F1}"/>
              </a:ext>
            </a:extLst>
          </p:cNvPr>
          <p:cNvSpPr txBox="1"/>
          <p:nvPr/>
        </p:nvSpPr>
        <p:spPr>
          <a:xfrm>
            <a:off x="838200" y="1424507"/>
            <a:ext cx="9628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linear algebra eigenvector is a non-zero vector whose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direction does not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a given linear transformation is applied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BDED52-8310-4523-896F-53C18CBFC5A2}"/>
              </a:ext>
            </a:extLst>
          </p:cNvPr>
          <p:cNvCxnSpPr/>
          <p:nvPr/>
        </p:nvCxnSpPr>
        <p:spPr>
          <a:xfrm>
            <a:off x="6280138" y="3199137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386959-138D-428F-A185-E805111D6F55}"/>
              </a:ext>
            </a:extLst>
          </p:cNvPr>
          <p:cNvCxnSpPr/>
          <p:nvPr/>
        </p:nvCxnSpPr>
        <p:spPr>
          <a:xfrm>
            <a:off x="6910329" y="32073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8843C7-C073-403B-8B21-7BA2126800A7}"/>
              </a:ext>
            </a:extLst>
          </p:cNvPr>
          <p:cNvCxnSpPr/>
          <p:nvPr/>
        </p:nvCxnSpPr>
        <p:spPr>
          <a:xfrm>
            <a:off x="6280138" y="319913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BEBE7A-9AF8-46A1-9735-E6DB230C3613}"/>
              </a:ext>
            </a:extLst>
          </p:cNvPr>
          <p:cNvCxnSpPr/>
          <p:nvPr/>
        </p:nvCxnSpPr>
        <p:spPr>
          <a:xfrm>
            <a:off x="6280138" y="436479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6170FC-C8DC-43A1-B30F-B95C90ACE192}"/>
              </a:ext>
            </a:extLst>
          </p:cNvPr>
          <p:cNvCxnSpPr/>
          <p:nvPr/>
        </p:nvCxnSpPr>
        <p:spPr>
          <a:xfrm>
            <a:off x="6712621" y="319501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3D58C6-6BA2-4B79-8741-283EC64D185F}"/>
              </a:ext>
            </a:extLst>
          </p:cNvPr>
          <p:cNvCxnSpPr/>
          <p:nvPr/>
        </p:nvCxnSpPr>
        <p:spPr>
          <a:xfrm>
            <a:off x="6712621" y="4360673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3F6724-6C14-481B-90F3-2DF666A99C0B}"/>
              </a:ext>
            </a:extLst>
          </p:cNvPr>
          <p:cNvSpPr txBox="1"/>
          <p:nvPr/>
        </p:nvSpPr>
        <p:spPr>
          <a:xfrm>
            <a:off x="6442969" y="33148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1A34D9-8150-4A65-8B96-CE11731A6766}"/>
              </a:ext>
            </a:extLst>
          </p:cNvPr>
          <p:cNvSpPr txBox="1"/>
          <p:nvPr/>
        </p:nvSpPr>
        <p:spPr>
          <a:xfrm>
            <a:off x="6442969" y="38357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856551-5954-4E95-B989-7EF4ED91C396}"/>
              </a:ext>
            </a:extLst>
          </p:cNvPr>
          <p:cNvCxnSpPr/>
          <p:nvPr/>
        </p:nvCxnSpPr>
        <p:spPr>
          <a:xfrm>
            <a:off x="7769603" y="3199137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CED763-7A29-41E6-8C9F-E56AC2A463A1}"/>
              </a:ext>
            </a:extLst>
          </p:cNvPr>
          <p:cNvCxnSpPr/>
          <p:nvPr/>
        </p:nvCxnSpPr>
        <p:spPr>
          <a:xfrm>
            <a:off x="8320536" y="32073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64B62C-6789-4E17-B2AD-97413B378D8E}"/>
              </a:ext>
            </a:extLst>
          </p:cNvPr>
          <p:cNvCxnSpPr/>
          <p:nvPr/>
        </p:nvCxnSpPr>
        <p:spPr>
          <a:xfrm>
            <a:off x="7769603" y="319913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AFD333-F040-42ED-B5ED-E8A5E4E92892}"/>
              </a:ext>
            </a:extLst>
          </p:cNvPr>
          <p:cNvCxnSpPr/>
          <p:nvPr/>
        </p:nvCxnSpPr>
        <p:spPr>
          <a:xfrm>
            <a:off x="7769603" y="436479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CC0626-0861-4B49-90A0-380E10CB30B3}"/>
              </a:ext>
            </a:extLst>
          </p:cNvPr>
          <p:cNvCxnSpPr/>
          <p:nvPr/>
        </p:nvCxnSpPr>
        <p:spPr>
          <a:xfrm>
            <a:off x="8122828" y="319501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BE916E-5904-40D8-9798-775E5543DE20}"/>
              </a:ext>
            </a:extLst>
          </p:cNvPr>
          <p:cNvCxnSpPr/>
          <p:nvPr/>
        </p:nvCxnSpPr>
        <p:spPr>
          <a:xfrm>
            <a:off x="8122828" y="4360673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9FE650-0A35-49BF-BFAD-42745EED2773}"/>
              </a:ext>
            </a:extLst>
          </p:cNvPr>
          <p:cNvSpPr txBox="1"/>
          <p:nvPr/>
        </p:nvSpPr>
        <p:spPr>
          <a:xfrm>
            <a:off x="7932434" y="3314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5F0E04-3152-4EF4-9E37-864072C90AA0}"/>
              </a:ext>
            </a:extLst>
          </p:cNvPr>
          <p:cNvSpPr txBox="1"/>
          <p:nvPr/>
        </p:nvSpPr>
        <p:spPr>
          <a:xfrm>
            <a:off x="7934701" y="3835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22D12E-5C74-476C-A6F0-C409A2245A45}"/>
              </a:ext>
            </a:extLst>
          </p:cNvPr>
          <p:cNvSpPr txBox="1"/>
          <p:nvPr/>
        </p:nvSpPr>
        <p:spPr>
          <a:xfrm>
            <a:off x="5825302" y="36842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89E862-A607-4871-BDE2-230D365FD01E}"/>
              </a:ext>
            </a:extLst>
          </p:cNvPr>
          <p:cNvSpPr txBox="1"/>
          <p:nvPr/>
        </p:nvSpPr>
        <p:spPr>
          <a:xfrm>
            <a:off x="7173942" y="35736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5635BD-5DD9-4272-B2AF-F83C3FC22A52}"/>
              </a:ext>
            </a:extLst>
          </p:cNvPr>
          <p:cNvCxnSpPr/>
          <p:nvPr/>
        </p:nvCxnSpPr>
        <p:spPr>
          <a:xfrm>
            <a:off x="4018753" y="3245622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5F7D9-314E-43F3-BD87-E8A9FBA08B8F}"/>
              </a:ext>
            </a:extLst>
          </p:cNvPr>
          <p:cNvCxnSpPr/>
          <p:nvPr/>
        </p:nvCxnSpPr>
        <p:spPr>
          <a:xfrm>
            <a:off x="5719875" y="3253860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594A7F-E3EA-4592-9899-DBC8BE70B82C}"/>
              </a:ext>
            </a:extLst>
          </p:cNvPr>
          <p:cNvCxnSpPr/>
          <p:nvPr/>
        </p:nvCxnSpPr>
        <p:spPr>
          <a:xfrm>
            <a:off x="4018753" y="3245622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C7C310-4C4C-4965-BB6C-9DF434AF14FD}"/>
              </a:ext>
            </a:extLst>
          </p:cNvPr>
          <p:cNvCxnSpPr/>
          <p:nvPr/>
        </p:nvCxnSpPr>
        <p:spPr>
          <a:xfrm>
            <a:off x="4018753" y="4411276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1BF03B-C9A8-4EF6-AEA3-616DBBED71BB}"/>
              </a:ext>
            </a:extLst>
          </p:cNvPr>
          <p:cNvCxnSpPr/>
          <p:nvPr/>
        </p:nvCxnSpPr>
        <p:spPr>
          <a:xfrm>
            <a:off x="5522167" y="3241504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76F953-F929-49DA-B770-C2A76926B34A}"/>
              </a:ext>
            </a:extLst>
          </p:cNvPr>
          <p:cNvCxnSpPr/>
          <p:nvPr/>
        </p:nvCxnSpPr>
        <p:spPr>
          <a:xfrm>
            <a:off x="5522167" y="4407158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2C3A603-18F4-4662-99BB-F11BEE5EB539}"/>
              </a:ext>
            </a:extLst>
          </p:cNvPr>
          <p:cNvSpPr txBox="1"/>
          <p:nvPr/>
        </p:nvSpPr>
        <p:spPr>
          <a:xfrm>
            <a:off x="4272286" y="33613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5-</a:t>
            </a:r>
            <a:r>
              <a:rPr lang="el-G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λ</a:t>
            </a:r>
            <a:r>
              <a:rPr lang="hu-HU" sz="18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hu-HU" b="1" baseline="-25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4C3037-4A38-4E54-A796-38DFFA36C7D2}"/>
              </a:ext>
            </a:extLst>
          </p:cNvPr>
          <p:cNvSpPr txBox="1"/>
          <p:nvPr/>
        </p:nvSpPr>
        <p:spPr>
          <a:xfrm>
            <a:off x="5035527" y="33613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DAD615-DA5B-45A1-9EF1-AE3D9782DE3D}"/>
              </a:ext>
            </a:extLst>
          </p:cNvPr>
          <p:cNvSpPr txBox="1"/>
          <p:nvPr/>
        </p:nvSpPr>
        <p:spPr>
          <a:xfrm>
            <a:off x="4412249" y="3882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EE55ED-BCA1-4A9A-8B26-C6DCD318409A}"/>
              </a:ext>
            </a:extLst>
          </p:cNvPr>
          <p:cNvSpPr txBox="1"/>
          <p:nvPr/>
        </p:nvSpPr>
        <p:spPr>
          <a:xfrm>
            <a:off x="4942217" y="388220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-6-</a:t>
            </a:r>
            <a:r>
              <a:rPr lang="el-G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λ</a:t>
            </a:r>
            <a:r>
              <a:rPr lang="hu-HU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482277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Eigenvectors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CB671D-05A7-41A1-A7C8-3C9E1F1184F1}"/>
              </a:ext>
            </a:extLst>
          </p:cNvPr>
          <p:cNvSpPr txBox="1"/>
          <p:nvPr/>
        </p:nvSpPr>
        <p:spPr>
          <a:xfrm>
            <a:off x="838200" y="1424507"/>
            <a:ext cx="9628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linear algebra eigenvector is a non-zero vector whose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direction does not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a given linear transformation is applied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BDED52-8310-4523-896F-53C18CBFC5A2}"/>
              </a:ext>
            </a:extLst>
          </p:cNvPr>
          <p:cNvCxnSpPr/>
          <p:nvPr/>
        </p:nvCxnSpPr>
        <p:spPr>
          <a:xfrm>
            <a:off x="6280138" y="3199137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386959-138D-428F-A185-E805111D6F55}"/>
              </a:ext>
            </a:extLst>
          </p:cNvPr>
          <p:cNvCxnSpPr/>
          <p:nvPr/>
        </p:nvCxnSpPr>
        <p:spPr>
          <a:xfrm>
            <a:off x="6910329" y="32073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8843C7-C073-403B-8B21-7BA2126800A7}"/>
              </a:ext>
            </a:extLst>
          </p:cNvPr>
          <p:cNvCxnSpPr/>
          <p:nvPr/>
        </p:nvCxnSpPr>
        <p:spPr>
          <a:xfrm>
            <a:off x="6280138" y="319913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BEBE7A-9AF8-46A1-9735-E6DB230C3613}"/>
              </a:ext>
            </a:extLst>
          </p:cNvPr>
          <p:cNvCxnSpPr/>
          <p:nvPr/>
        </p:nvCxnSpPr>
        <p:spPr>
          <a:xfrm>
            <a:off x="6280138" y="436479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6170FC-C8DC-43A1-B30F-B95C90ACE192}"/>
              </a:ext>
            </a:extLst>
          </p:cNvPr>
          <p:cNvCxnSpPr/>
          <p:nvPr/>
        </p:nvCxnSpPr>
        <p:spPr>
          <a:xfrm>
            <a:off x="6712621" y="319501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3D58C6-6BA2-4B79-8741-283EC64D185F}"/>
              </a:ext>
            </a:extLst>
          </p:cNvPr>
          <p:cNvCxnSpPr/>
          <p:nvPr/>
        </p:nvCxnSpPr>
        <p:spPr>
          <a:xfrm>
            <a:off x="6712621" y="4360673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3F6724-6C14-481B-90F3-2DF666A99C0B}"/>
              </a:ext>
            </a:extLst>
          </p:cNvPr>
          <p:cNvSpPr txBox="1"/>
          <p:nvPr/>
        </p:nvSpPr>
        <p:spPr>
          <a:xfrm>
            <a:off x="6442969" y="33148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1A34D9-8150-4A65-8B96-CE11731A6766}"/>
              </a:ext>
            </a:extLst>
          </p:cNvPr>
          <p:cNvSpPr txBox="1"/>
          <p:nvPr/>
        </p:nvSpPr>
        <p:spPr>
          <a:xfrm>
            <a:off x="6442969" y="38357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856551-5954-4E95-B989-7EF4ED91C396}"/>
              </a:ext>
            </a:extLst>
          </p:cNvPr>
          <p:cNvCxnSpPr/>
          <p:nvPr/>
        </p:nvCxnSpPr>
        <p:spPr>
          <a:xfrm>
            <a:off x="7769603" y="3199137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CED763-7A29-41E6-8C9F-E56AC2A463A1}"/>
              </a:ext>
            </a:extLst>
          </p:cNvPr>
          <p:cNvCxnSpPr/>
          <p:nvPr/>
        </p:nvCxnSpPr>
        <p:spPr>
          <a:xfrm>
            <a:off x="8320536" y="32073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64B62C-6789-4E17-B2AD-97413B378D8E}"/>
              </a:ext>
            </a:extLst>
          </p:cNvPr>
          <p:cNvCxnSpPr/>
          <p:nvPr/>
        </p:nvCxnSpPr>
        <p:spPr>
          <a:xfrm>
            <a:off x="7769603" y="319913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AFD333-F040-42ED-B5ED-E8A5E4E92892}"/>
              </a:ext>
            </a:extLst>
          </p:cNvPr>
          <p:cNvCxnSpPr/>
          <p:nvPr/>
        </p:nvCxnSpPr>
        <p:spPr>
          <a:xfrm>
            <a:off x="7769603" y="436479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CC0626-0861-4B49-90A0-380E10CB30B3}"/>
              </a:ext>
            </a:extLst>
          </p:cNvPr>
          <p:cNvCxnSpPr/>
          <p:nvPr/>
        </p:nvCxnSpPr>
        <p:spPr>
          <a:xfrm>
            <a:off x="8122828" y="319501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BE916E-5904-40D8-9798-775E5543DE20}"/>
              </a:ext>
            </a:extLst>
          </p:cNvPr>
          <p:cNvCxnSpPr/>
          <p:nvPr/>
        </p:nvCxnSpPr>
        <p:spPr>
          <a:xfrm>
            <a:off x="8122828" y="4360673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9FE650-0A35-49BF-BFAD-42745EED2773}"/>
              </a:ext>
            </a:extLst>
          </p:cNvPr>
          <p:cNvSpPr txBox="1"/>
          <p:nvPr/>
        </p:nvSpPr>
        <p:spPr>
          <a:xfrm>
            <a:off x="7932434" y="3314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5F0E04-3152-4EF4-9E37-864072C90AA0}"/>
              </a:ext>
            </a:extLst>
          </p:cNvPr>
          <p:cNvSpPr txBox="1"/>
          <p:nvPr/>
        </p:nvSpPr>
        <p:spPr>
          <a:xfrm>
            <a:off x="7934701" y="3835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22D12E-5C74-476C-A6F0-C409A2245A45}"/>
              </a:ext>
            </a:extLst>
          </p:cNvPr>
          <p:cNvSpPr txBox="1"/>
          <p:nvPr/>
        </p:nvSpPr>
        <p:spPr>
          <a:xfrm>
            <a:off x="5825302" y="36842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89E862-A607-4871-BDE2-230D365FD01E}"/>
              </a:ext>
            </a:extLst>
          </p:cNvPr>
          <p:cNvSpPr txBox="1"/>
          <p:nvPr/>
        </p:nvSpPr>
        <p:spPr>
          <a:xfrm>
            <a:off x="7173942" y="35736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5635BD-5DD9-4272-B2AF-F83C3FC22A52}"/>
              </a:ext>
            </a:extLst>
          </p:cNvPr>
          <p:cNvCxnSpPr/>
          <p:nvPr/>
        </p:nvCxnSpPr>
        <p:spPr>
          <a:xfrm>
            <a:off x="4018753" y="3245622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5F7D9-314E-43F3-BD87-E8A9FBA08B8F}"/>
              </a:ext>
            </a:extLst>
          </p:cNvPr>
          <p:cNvCxnSpPr/>
          <p:nvPr/>
        </p:nvCxnSpPr>
        <p:spPr>
          <a:xfrm>
            <a:off x="5719875" y="3253860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594A7F-E3EA-4592-9899-DBC8BE70B82C}"/>
              </a:ext>
            </a:extLst>
          </p:cNvPr>
          <p:cNvCxnSpPr/>
          <p:nvPr/>
        </p:nvCxnSpPr>
        <p:spPr>
          <a:xfrm>
            <a:off x="4018753" y="3245622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C7C310-4C4C-4965-BB6C-9DF434AF14FD}"/>
              </a:ext>
            </a:extLst>
          </p:cNvPr>
          <p:cNvCxnSpPr/>
          <p:nvPr/>
        </p:nvCxnSpPr>
        <p:spPr>
          <a:xfrm>
            <a:off x="4018753" y="4411276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1BF03B-C9A8-4EF6-AEA3-616DBBED71BB}"/>
              </a:ext>
            </a:extLst>
          </p:cNvPr>
          <p:cNvCxnSpPr/>
          <p:nvPr/>
        </p:nvCxnSpPr>
        <p:spPr>
          <a:xfrm>
            <a:off x="5522167" y="3241504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76F953-F929-49DA-B770-C2A76926B34A}"/>
              </a:ext>
            </a:extLst>
          </p:cNvPr>
          <p:cNvCxnSpPr/>
          <p:nvPr/>
        </p:nvCxnSpPr>
        <p:spPr>
          <a:xfrm>
            <a:off x="5522167" y="4407158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2C3A603-18F4-4662-99BB-F11BEE5EB539}"/>
              </a:ext>
            </a:extLst>
          </p:cNvPr>
          <p:cNvSpPr txBox="1"/>
          <p:nvPr/>
        </p:nvSpPr>
        <p:spPr>
          <a:xfrm>
            <a:off x="4402919" y="3361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  <a:endParaRPr lang="hu-HU" b="1" baseline="-25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4C3037-4A38-4E54-A796-38DFFA36C7D2}"/>
              </a:ext>
            </a:extLst>
          </p:cNvPr>
          <p:cNvSpPr txBox="1"/>
          <p:nvPr/>
        </p:nvSpPr>
        <p:spPr>
          <a:xfrm>
            <a:off x="5035527" y="33613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DAD615-DA5B-45A1-9EF1-AE3D9782DE3D}"/>
              </a:ext>
            </a:extLst>
          </p:cNvPr>
          <p:cNvSpPr txBox="1"/>
          <p:nvPr/>
        </p:nvSpPr>
        <p:spPr>
          <a:xfrm>
            <a:off x="4412249" y="3882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EE55ED-BCA1-4A9A-8B26-C6DCD318409A}"/>
              </a:ext>
            </a:extLst>
          </p:cNvPr>
          <p:cNvSpPr txBox="1"/>
          <p:nvPr/>
        </p:nvSpPr>
        <p:spPr>
          <a:xfrm>
            <a:off x="5063517" y="38822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-2</a:t>
            </a:r>
            <a:endParaRPr lang="hu-HU" b="1" baseline="-25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3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Precision and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ccuracy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0591" y="1601610"/>
            <a:ext cx="81308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closeness of a measured value to the known value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independent of accuracy it is a measure of statistical variability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7146" y="3976678"/>
            <a:ext cx="519770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calculate it on our own and get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3.142345678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What is the precision?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10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digits of precision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What is the accuracy?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digits of accuracy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150038-0DBC-4E57-958B-977B962FFCA5}"/>
              </a:ext>
            </a:extLst>
          </p:cNvPr>
          <p:cNvSpPr/>
          <p:nvPr/>
        </p:nvSpPr>
        <p:spPr>
          <a:xfrm>
            <a:off x="4812890" y="3059735"/>
            <a:ext cx="2566219" cy="7669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π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3.14159265...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670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Eigenvectors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CB671D-05A7-41A1-A7C8-3C9E1F1184F1}"/>
              </a:ext>
            </a:extLst>
          </p:cNvPr>
          <p:cNvSpPr txBox="1"/>
          <p:nvPr/>
        </p:nvSpPr>
        <p:spPr>
          <a:xfrm>
            <a:off x="838200" y="1424507"/>
            <a:ext cx="9628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linear algebra eigenvector is a non-zero vector whose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direction does not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a given linear transformation is applied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BDED52-8310-4523-896F-53C18CBFC5A2}"/>
              </a:ext>
            </a:extLst>
          </p:cNvPr>
          <p:cNvCxnSpPr/>
          <p:nvPr/>
        </p:nvCxnSpPr>
        <p:spPr>
          <a:xfrm>
            <a:off x="4768575" y="3199137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386959-138D-428F-A185-E805111D6F55}"/>
              </a:ext>
            </a:extLst>
          </p:cNvPr>
          <p:cNvCxnSpPr/>
          <p:nvPr/>
        </p:nvCxnSpPr>
        <p:spPr>
          <a:xfrm>
            <a:off x="5398766" y="32073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8843C7-C073-403B-8B21-7BA2126800A7}"/>
              </a:ext>
            </a:extLst>
          </p:cNvPr>
          <p:cNvCxnSpPr/>
          <p:nvPr/>
        </p:nvCxnSpPr>
        <p:spPr>
          <a:xfrm>
            <a:off x="4768575" y="319913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BEBE7A-9AF8-46A1-9735-E6DB230C3613}"/>
              </a:ext>
            </a:extLst>
          </p:cNvPr>
          <p:cNvCxnSpPr/>
          <p:nvPr/>
        </p:nvCxnSpPr>
        <p:spPr>
          <a:xfrm>
            <a:off x="4768575" y="436479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6170FC-C8DC-43A1-B30F-B95C90ACE192}"/>
              </a:ext>
            </a:extLst>
          </p:cNvPr>
          <p:cNvCxnSpPr/>
          <p:nvPr/>
        </p:nvCxnSpPr>
        <p:spPr>
          <a:xfrm>
            <a:off x="5201058" y="319501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3D58C6-6BA2-4B79-8741-283EC64D185F}"/>
              </a:ext>
            </a:extLst>
          </p:cNvPr>
          <p:cNvCxnSpPr/>
          <p:nvPr/>
        </p:nvCxnSpPr>
        <p:spPr>
          <a:xfrm>
            <a:off x="5201058" y="4360673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3F6724-6C14-481B-90F3-2DF666A99C0B}"/>
              </a:ext>
            </a:extLst>
          </p:cNvPr>
          <p:cNvSpPr txBox="1"/>
          <p:nvPr/>
        </p:nvSpPr>
        <p:spPr>
          <a:xfrm>
            <a:off x="4931406" y="33148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1A34D9-8150-4A65-8B96-CE11731A6766}"/>
              </a:ext>
            </a:extLst>
          </p:cNvPr>
          <p:cNvSpPr txBox="1"/>
          <p:nvPr/>
        </p:nvSpPr>
        <p:spPr>
          <a:xfrm>
            <a:off x="4931406" y="38357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856551-5954-4E95-B989-7EF4ED91C396}"/>
              </a:ext>
            </a:extLst>
          </p:cNvPr>
          <p:cNvCxnSpPr/>
          <p:nvPr/>
        </p:nvCxnSpPr>
        <p:spPr>
          <a:xfrm>
            <a:off x="6258040" y="3199137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CED763-7A29-41E6-8C9F-E56AC2A463A1}"/>
              </a:ext>
            </a:extLst>
          </p:cNvPr>
          <p:cNvCxnSpPr/>
          <p:nvPr/>
        </p:nvCxnSpPr>
        <p:spPr>
          <a:xfrm>
            <a:off x="6808973" y="32073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64B62C-6789-4E17-B2AD-97413B378D8E}"/>
              </a:ext>
            </a:extLst>
          </p:cNvPr>
          <p:cNvCxnSpPr/>
          <p:nvPr/>
        </p:nvCxnSpPr>
        <p:spPr>
          <a:xfrm>
            <a:off x="6258040" y="319913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AFD333-F040-42ED-B5ED-E8A5E4E92892}"/>
              </a:ext>
            </a:extLst>
          </p:cNvPr>
          <p:cNvCxnSpPr/>
          <p:nvPr/>
        </p:nvCxnSpPr>
        <p:spPr>
          <a:xfrm>
            <a:off x="6258040" y="436479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CC0626-0861-4B49-90A0-380E10CB30B3}"/>
              </a:ext>
            </a:extLst>
          </p:cNvPr>
          <p:cNvCxnSpPr/>
          <p:nvPr/>
        </p:nvCxnSpPr>
        <p:spPr>
          <a:xfrm>
            <a:off x="6611265" y="319501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BE916E-5904-40D8-9798-775E5543DE20}"/>
              </a:ext>
            </a:extLst>
          </p:cNvPr>
          <p:cNvCxnSpPr/>
          <p:nvPr/>
        </p:nvCxnSpPr>
        <p:spPr>
          <a:xfrm>
            <a:off x="6611265" y="4360673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9FE650-0A35-49BF-BFAD-42745EED2773}"/>
              </a:ext>
            </a:extLst>
          </p:cNvPr>
          <p:cNvSpPr txBox="1"/>
          <p:nvPr/>
        </p:nvSpPr>
        <p:spPr>
          <a:xfrm>
            <a:off x="6420871" y="3314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5F0E04-3152-4EF4-9E37-864072C90AA0}"/>
              </a:ext>
            </a:extLst>
          </p:cNvPr>
          <p:cNvSpPr txBox="1"/>
          <p:nvPr/>
        </p:nvSpPr>
        <p:spPr>
          <a:xfrm>
            <a:off x="6423138" y="3835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89E862-A607-4871-BDE2-230D365FD01E}"/>
              </a:ext>
            </a:extLst>
          </p:cNvPr>
          <p:cNvSpPr txBox="1"/>
          <p:nvPr/>
        </p:nvSpPr>
        <p:spPr>
          <a:xfrm>
            <a:off x="5662379" y="35736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053308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Eigenvectors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CB671D-05A7-41A1-A7C8-3C9E1F1184F1}"/>
              </a:ext>
            </a:extLst>
          </p:cNvPr>
          <p:cNvSpPr txBox="1"/>
          <p:nvPr/>
        </p:nvSpPr>
        <p:spPr>
          <a:xfrm>
            <a:off x="838200" y="1424507"/>
            <a:ext cx="9628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linear algebra eigenvector is a non-zero vector whose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direction does not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a given linear transformation is applied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3F6724-6C14-481B-90F3-2DF666A99C0B}"/>
              </a:ext>
            </a:extLst>
          </p:cNvPr>
          <p:cNvSpPr txBox="1"/>
          <p:nvPr/>
        </p:nvSpPr>
        <p:spPr>
          <a:xfrm>
            <a:off x="5082961" y="35762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856551-5954-4E95-B989-7EF4ED91C396}"/>
              </a:ext>
            </a:extLst>
          </p:cNvPr>
          <p:cNvCxnSpPr/>
          <p:nvPr/>
        </p:nvCxnSpPr>
        <p:spPr>
          <a:xfrm>
            <a:off x="6080757" y="3199137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CED763-7A29-41E6-8C9F-E56AC2A463A1}"/>
              </a:ext>
            </a:extLst>
          </p:cNvPr>
          <p:cNvCxnSpPr/>
          <p:nvPr/>
        </p:nvCxnSpPr>
        <p:spPr>
          <a:xfrm>
            <a:off x="6631690" y="3207375"/>
            <a:ext cx="0" cy="114506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64B62C-6789-4E17-B2AD-97413B378D8E}"/>
              </a:ext>
            </a:extLst>
          </p:cNvPr>
          <p:cNvCxnSpPr/>
          <p:nvPr/>
        </p:nvCxnSpPr>
        <p:spPr>
          <a:xfrm>
            <a:off x="6080757" y="3199137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AFD333-F040-42ED-B5ED-E8A5E4E92892}"/>
              </a:ext>
            </a:extLst>
          </p:cNvPr>
          <p:cNvCxnSpPr/>
          <p:nvPr/>
        </p:nvCxnSpPr>
        <p:spPr>
          <a:xfrm>
            <a:off x="6080757" y="4364791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CC0626-0861-4B49-90A0-380E10CB30B3}"/>
              </a:ext>
            </a:extLst>
          </p:cNvPr>
          <p:cNvCxnSpPr/>
          <p:nvPr/>
        </p:nvCxnSpPr>
        <p:spPr>
          <a:xfrm>
            <a:off x="6433982" y="3195019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BE916E-5904-40D8-9798-775E5543DE20}"/>
              </a:ext>
            </a:extLst>
          </p:cNvPr>
          <p:cNvCxnSpPr/>
          <p:nvPr/>
        </p:nvCxnSpPr>
        <p:spPr>
          <a:xfrm>
            <a:off x="6433982" y="4360673"/>
            <a:ext cx="2059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9FE650-0A35-49BF-BFAD-42745EED2773}"/>
              </a:ext>
            </a:extLst>
          </p:cNvPr>
          <p:cNvSpPr txBox="1"/>
          <p:nvPr/>
        </p:nvSpPr>
        <p:spPr>
          <a:xfrm>
            <a:off x="6214340" y="3314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5F0E04-3152-4EF4-9E37-864072C90AA0}"/>
              </a:ext>
            </a:extLst>
          </p:cNvPr>
          <p:cNvSpPr txBox="1"/>
          <p:nvPr/>
        </p:nvSpPr>
        <p:spPr>
          <a:xfrm>
            <a:off x="6216607" y="3835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89E862-A607-4871-BDE2-230D365FD01E}"/>
              </a:ext>
            </a:extLst>
          </p:cNvPr>
          <p:cNvSpPr txBox="1"/>
          <p:nvPr/>
        </p:nvSpPr>
        <p:spPr>
          <a:xfrm>
            <a:off x="5485096" y="35736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9771687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Applications of Eigenvectors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2726680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Eigenvectors Applications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25CDF-498F-4986-99E9-19A970DAA9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61" y="1773398"/>
            <a:ext cx="949770" cy="629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BF5CAD-9CB6-4C2C-A700-B09E180D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37" y="2070811"/>
            <a:ext cx="1213525" cy="807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6DBA90-311F-409F-ACAD-0C3A126066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6" y="2382817"/>
            <a:ext cx="1075721" cy="983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FE518F-FC60-418E-89B4-76E241E681A3}"/>
              </a:ext>
            </a:extLst>
          </p:cNvPr>
          <p:cNvSpPr txBox="1"/>
          <p:nvPr/>
        </p:nvSpPr>
        <p:spPr>
          <a:xfrm>
            <a:off x="3339512" y="1547649"/>
            <a:ext cx="36901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we have the input images </a:t>
            </a:r>
          </a:p>
          <a:p>
            <a:pPr algn="ctr"/>
            <a:r>
              <a:rPr lang="hu-HU" i="1" dirty="0"/>
              <a:t>and we want to use machine learning</a:t>
            </a:r>
          </a:p>
          <a:p>
            <a:pPr algn="ctr"/>
            <a:r>
              <a:rPr lang="hu-HU" i="1" dirty="0"/>
              <a:t>algorithms to recignize these faces</a:t>
            </a:r>
          </a:p>
          <a:p>
            <a:pPr algn="ctr"/>
            <a:endParaRPr lang="hu-HU" i="1" dirty="0"/>
          </a:p>
          <a:p>
            <a:pPr algn="ctr"/>
            <a:endParaRPr lang="hu-HU" b="1" i="1" dirty="0"/>
          </a:p>
          <a:p>
            <a:pPr algn="ctr"/>
            <a:endParaRPr lang="en-GB" b="1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7A210D-834A-40E1-968A-D0ACD38B86E3}"/>
              </a:ext>
            </a:extLst>
          </p:cNvPr>
          <p:cNvCxnSpPr/>
          <p:nvPr/>
        </p:nvCxnSpPr>
        <p:spPr>
          <a:xfrm>
            <a:off x="7029688" y="2693024"/>
            <a:ext cx="75184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1EF0B4-DE45-43E8-8778-868EBA0CA1BD}"/>
              </a:ext>
            </a:extLst>
          </p:cNvPr>
          <p:cNvSpPr txBox="1"/>
          <p:nvPr/>
        </p:nvSpPr>
        <p:spPr>
          <a:xfrm>
            <a:off x="7878948" y="1301867"/>
            <a:ext cx="33041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/>
              <a:t>64 x 64 pixels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/>
              <a:t>let’s assume that a single image</a:t>
            </a:r>
          </a:p>
          <a:p>
            <a:pPr algn="ctr"/>
            <a:r>
              <a:rPr lang="hu-HU" i="1" dirty="0"/>
              <a:t>contains </a:t>
            </a:r>
            <a:r>
              <a:rPr lang="hu-HU" b="1" i="1" dirty="0"/>
              <a:t>64x64</a:t>
            </a:r>
            <a:r>
              <a:rPr lang="hu-HU" i="1" dirty="0"/>
              <a:t> pixels</a:t>
            </a:r>
          </a:p>
          <a:p>
            <a:pPr algn="ctr"/>
            <a:r>
              <a:rPr lang="hu-HU" i="1" dirty="0"/>
              <a:t>(there are </a:t>
            </a:r>
            <a:r>
              <a:rPr lang="hu-HU" b="1" i="1" dirty="0"/>
              <a:t>4096 </a:t>
            </a:r>
            <a:r>
              <a:rPr lang="hu-HU" i="1" dirty="0"/>
              <a:t>features to learn)</a:t>
            </a:r>
          </a:p>
          <a:p>
            <a:pPr algn="ctr"/>
            <a:endParaRPr lang="hu-HU" i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19FCB6-826B-49A8-ACD9-EE1C030A0E33}"/>
              </a:ext>
            </a:extLst>
          </p:cNvPr>
          <p:cNvCxnSpPr>
            <a:cxnSpLocks/>
          </p:cNvCxnSpPr>
          <p:nvPr/>
        </p:nvCxnSpPr>
        <p:spPr>
          <a:xfrm>
            <a:off x="9523448" y="2970245"/>
            <a:ext cx="0" cy="48208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9E70B9-D1AB-4B12-B11E-E1F94B4D677D}"/>
              </a:ext>
            </a:extLst>
          </p:cNvPr>
          <p:cNvSpPr txBox="1"/>
          <p:nvPr/>
        </p:nvSpPr>
        <p:spPr>
          <a:xfrm>
            <a:off x="7691825" y="5262591"/>
            <a:ext cx="3856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we can use </a:t>
            </a:r>
            <a:r>
              <a:rPr lang="hu-HU" b="1" i="1" dirty="0"/>
              <a:t>PCA</a:t>
            </a:r>
            <a:r>
              <a:rPr lang="hu-HU" i="1" dirty="0"/>
              <a:t> that can </a:t>
            </a:r>
          </a:p>
          <a:p>
            <a:pPr algn="ctr"/>
            <a:r>
              <a:rPr lang="hu-HU" i="1" dirty="0"/>
              <a:t>find the most relevant features</a:t>
            </a:r>
          </a:p>
          <a:p>
            <a:pPr algn="ctr"/>
            <a:r>
              <a:rPr lang="hu-HU" i="1" dirty="0"/>
              <a:t>(set of pixels) that are the</a:t>
            </a:r>
            <a:r>
              <a:rPr lang="hu-HU" b="1" i="1" dirty="0"/>
              <a:t> eigenvectors</a:t>
            </a:r>
          </a:p>
          <a:p>
            <a:pPr algn="ctr"/>
            <a:endParaRPr lang="hu-HU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8DD14A-B41B-497B-9714-3AA89BE3413F}"/>
              </a:ext>
            </a:extLst>
          </p:cNvPr>
          <p:cNvCxnSpPr>
            <a:cxnSpLocks/>
          </p:cNvCxnSpPr>
          <p:nvPr/>
        </p:nvCxnSpPr>
        <p:spPr>
          <a:xfrm flipH="1">
            <a:off x="6989230" y="5253344"/>
            <a:ext cx="80123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27F7EE-EAF3-45E0-9FB9-FD35B0ECF197}"/>
              </a:ext>
            </a:extLst>
          </p:cNvPr>
          <p:cNvSpPr txBox="1"/>
          <p:nvPr/>
        </p:nvSpPr>
        <p:spPr>
          <a:xfrm>
            <a:off x="3858411" y="4723073"/>
            <a:ext cx="2794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these principle components </a:t>
            </a:r>
          </a:p>
          <a:p>
            <a:pPr algn="ctr"/>
            <a:r>
              <a:rPr lang="hu-HU" i="1" dirty="0"/>
              <a:t>(eigenvectors) are the new </a:t>
            </a:r>
          </a:p>
          <a:p>
            <a:pPr algn="ctr"/>
            <a:r>
              <a:rPr lang="hu-HU" i="1" dirty="0"/>
              <a:t>input </a:t>
            </a:r>
            <a:r>
              <a:rPr lang="hu-HU" b="1" i="1" dirty="0"/>
              <a:t>features</a:t>
            </a:r>
          </a:p>
          <a:p>
            <a:pPr algn="ctr"/>
            <a:endParaRPr lang="hu-HU" b="1" i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D465B8-83C8-45AD-904C-6817E7727028}"/>
              </a:ext>
            </a:extLst>
          </p:cNvPr>
          <p:cNvCxnSpPr>
            <a:cxnSpLocks/>
          </p:cNvCxnSpPr>
          <p:nvPr/>
        </p:nvCxnSpPr>
        <p:spPr>
          <a:xfrm flipH="1">
            <a:off x="2779244" y="5263504"/>
            <a:ext cx="80123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33CE98E-488E-4A45-8963-D8977BF55B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89" y="5060631"/>
            <a:ext cx="1598899" cy="13029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1E455BB-04D6-472B-A5BC-0838E9A2768C}"/>
              </a:ext>
            </a:extLst>
          </p:cNvPr>
          <p:cNvSpPr txBox="1"/>
          <p:nvPr/>
        </p:nvSpPr>
        <p:spPr>
          <a:xfrm>
            <a:off x="819364" y="4318961"/>
            <a:ext cx="245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support vector classifier </a:t>
            </a:r>
          </a:p>
          <a:p>
            <a:pPr algn="ctr"/>
            <a:r>
              <a:rPr lang="hu-HU" b="1" i="1" dirty="0"/>
              <a:t>(SVM)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6501B95-FB3C-4BA0-B1D7-FC898BC7A3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869" t="36511" r="23470" b="15705"/>
          <a:stretch/>
        </p:blipFill>
        <p:spPr>
          <a:xfrm>
            <a:off x="8270789" y="3795365"/>
            <a:ext cx="2698566" cy="14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087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Eigenvectors Applications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E518F-FC60-418E-89B4-76E241E681A3}"/>
              </a:ext>
            </a:extLst>
          </p:cNvPr>
          <p:cNvSpPr txBox="1"/>
          <p:nvPr/>
        </p:nvSpPr>
        <p:spPr>
          <a:xfrm>
            <a:off x="3339512" y="1547649"/>
            <a:ext cx="36901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we have the input images </a:t>
            </a:r>
          </a:p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and we want to use machine learning</a:t>
            </a:r>
          </a:p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algorithms to recignize these faces</a:t>
            </a:r>
          </a:p>
          <a:p>
            <a:pPr algn="ctr"/>
            <a:endParaRPr lang="hu-HU" i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hu-HU" b="1" i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GB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7A210D-834A-40E1-968A-D0ACD38B86E3}"/>
              </a:ext>
            </a:extLst>
          </p:cNvPr>
          <p:cNvCxnSpPr/>
          <p:nvPr/>
        </p:nvCxnSpPr>
        <p:spPr>
          <a:xfrm>
            <a:off x="7029688" y="2693024"/>
            <a:ext cx="751840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1EF0B4-DE45-43E8-8778-868EBA0CA1BD}"/>
              </a:ext>
            </a:extLst>
          </p:cNvPr>
          <p:cNvSpPr txBox="1"/>
          <p:nvPr/>
        </p:nvSpPr>
        <p:spPr>
          <a:xfrm>
            <a:off x="7878948" y="1301867"/>
            <a:ext cx="33041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64 x 64 pixels</a:t>
            </a:r>
          </a:p>
          <a:p>
            <a:pPr algn="ctr"/>
            <a:endParaRPr lang="hu-HU" i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let’s assume that a single image</a:t>
            </a:r>
          </a:p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contains </a:t>
            </a:r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64x64</a:t>
            </a:r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 pixels</a:t>
            </a:r>
          </a:p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(there are </a:t>
            </a:r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4096 </a:t>
            </a:r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features to learn)</a:t>
            </a:r>
          </a:p>
          <a:p>
            <a:pPr algn="ctr"/>
            <a:endParaRPr lang="hu-HU" i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19FCB6-826B-49A8-ACD9-EE1C030A0E33}"/>
              </a:ext>
            </a:extLst>
          </p:cNvPr>
          <p:cNvCxnSpPr>
            <a:cxnSpLocks/>
          </p:cNvCxnSpPr>
          <p:nvPr/>
        </p:nvCxnSpPr>
        <p:spPr>
          <a:xfrm>
            <a:off x="9523448" y="2970245"/>
            <a:ext cx="0" cy="482081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9E70B9-D1AB-4B12-B11E-E1F94B4D677D}"/>
              </a:ext>
            </a:extLst>
          </p:cNvPr>
          <p:cNvSpPr txBox="1"/>
          <p:nvPr/>
        </p:nvSpPr>
        <p:spPr>
          <a:xfrm>
            <a:off x="7691825" y="5262591"/>
            <a:ext cx="3856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we can use </a:t>
            </a:r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PCA</a:t>
            </a:r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 that can </a:t>
            </a:r>
          </a:p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find the most relevant features</a:t>
            </a:r>
          </a:p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(set of pixels) that are the</a:t>
            </a:r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 eigenvectors</a:t>
            </a:r>
          </a:p>
          <a:p>
            <a:pPr algn="ctr"/>
            <a:endParaRPr lang="hu-HU" i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8DD14A-B41B-497B-9714-3AA89BE3413F}"/>
              </a:ext>
            </a:extLst>
          </p:cNvPr>
          <p:cNvCxnSpPr>
            <a:cxnSpLocks/>
          </p:cNvCxnSpPr>
          <p:nvPr/>
        </p:nvCxnSpPr>
        <p:spPr>
          <a:xfrm flipH="1">
            <a:off x="6989230" y="5253344"/>
            <a:ext cx="801236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27F7EE-EAF3-45E0-9FB9-FD35B0ECF197}"/>
              </a:ext>
            </a:extLst>
          </p:cNvPr>
          <p:cNvSpPr txBox="1"/>
          <p:nvPr/>
        </p:nvSpPr>
        <p:spPr>
          <a:xfrm>
            <a:off x="3858411" y="4723073"/>
            <a:ext cx="2794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these principle components </a:t>
            </a:r>
          </a:p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(eigenvectors) are the new </a:t>
            </a:r>
          </a:p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input </a:t>
            </a:r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features</a:t>
            </a:r>
          </a:p>
          <a:p>
            <a:pPr algn="ctr"/>
            <a:endParaRPr lang="hu-HU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D465B8-83C8-45AD-904C-6817E7727028}"/>
              </a:ext>
            </a:extLst>
          </p:cNvPr>
          <p:cNvCxnSpPr>
            <a:cxnSpLocks/>
          </p:cNvCxnSpPr>
          <p:nvPr/>
        </p:nvCxnSpPr>
        <p:spPr>
          <a:xfrm flipH="1">
            <a:off x="2779244" y="5263504"/>
            <a:ext cx="801236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E455BB-04D6-472B-A5BC-0838E9A2768C}"/>
              </a:ext>
            </a:extLst>
          </p:cNvPr>
          <p:cNvSpPr txBox="1"/>
          <p:nvPr/>
        </p:nvSpPr>
        <p:spPr>
          <a:xfrm>
            <a:off x="819364" y="4318961"/>
            <a:ext cx="245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support vector classifier </a:t>
            </a:r>
          </a:p>
          <a:p>
            <a:pPr algn="ctr"/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(SVM)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858D9B-B0A8-4E5E-8AC4-9DD112544007}"/>
              </a:ext>
            </a:extLst>
          </p:cNvPr>
          <p:cNvSpPr/>
          <p:nvPr/>
        </p:nvSpPr>
        <p:spPr>
          <a:xfrm>
            <a:off x="1270337" y="2702271"/>
            <a:ext cx="9651326" cy="21234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„We can transform </a:t>
            </a:r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higher dimensional problems </a:t>
            </a:r>
            <a:r>
              <a:rPr lang="hu-HU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lower dimensional ones with principle components and eigenvectors”</a:t>
            </a:r>
          </a:p>
        </p:txBody>
      </p:sp>
    </p:spTree>
    <p:extLst>
      <p:ext uri="{BB962C8B-B14F-4D97-AF65-F5344CB8AC3E}">
        <p14:creationId xmlns:p14="http://schemas.microsoft.com/office/powerpoint/2010/main" val="39233374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(Numerical Methods)</a:t>
            </a:r>
          </a:p>
        </p:txBody>
      </p:sp>
    </p:spTree>
    <p:extLst>
      <p:ext uri="{BB962C8B-B14F-4D97-AF65-F5344CB8AC3E}">
        <p14:creationId xmlns:p14="http://schemas.microsoft.com/office/powerpoint/2010/main" val="32167336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E76C52-5581-45B2-893A-5D6E7FA44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06" y="1474237"/>
            <a:ext cx="5713387" cy="21650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C2A7ABA-93D6-43CC-B434-7F6A88833F37}"/>
              </a:ext>
            </a:extLst>
          </p:cNvPr>
          <p:cNvSpPr txBox="1"/>
          <p:nvPr/>
        </p:nvSpPr>
        <p:spPr>
          <a:xfrm>
            <a:off x="2650536" y="4059188"/>
            <a:ext cx="6890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oiginal problem is that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 to rank websites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their search engine search results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793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554F3E-3130-4AAA-BB4A-F1EF2BB1A865}"/>
              </a:ext>
            </a:extLst>
          </p:cNvPr>
          <p:cNvSpPr/>
          <p:nvPr/>
        </p:nvSpPr>
        <p:spPr>
          <a:xfrm>
            <a:off x="2275084" y="1835827"/>
            <a:ext cx="7007352" cy="20898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HYPERTEXT INDUCED TOPIC SEARCH (HITS)</a:t>
            </a:r>
          </a:p>
          <a:p>
            <a:pPr algn="ctr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</a:t>
            </a:r>
            <a:r>
              <a:rPr lang="en-GB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a link analysis algorithm that rates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eb pages </a:t>
            </a:r>
            <a:endParaRPr lang="hu-HU" sz="20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developed by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Jon Kleinberg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4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554F3E-3130-4AAA-BB4A-F1EF2BB1A865}"/>
              </a:ext>
            </a:extLst>
          </p:cNvPr>
          <p:cNvSpPr/>
          <p:nvPr/>
        </p:nvSpPr>
        <p:spPr>
          <a:xfrm>
            <a:off x="2275084" y="1835827"/>
            <a:ext cx="7007352" cy="20898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HYPERTEXT INDUCED TOPIC SEARCH (HITS)</a:t>
            </a:r>
          </a:p>
          <a:p>
            <a:pPr algn="ctr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</a:t>
            </a:r>
            <a:r>
              <a:rPr lang="en-GB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a link analysis algorithm that rates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eb pages </a:t>
            </a:r>
            <a:endParaRPr lang="hu-HU" sz="20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developed by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Jon Kleinberg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D8336D-1823-4B9F-AEE9-8D74A8B47A58}"/>
              </a:ext>
            </a:extLst>
          </p:cNvPr>
          <p:cNvSpPr/>
          <p:nvPr/>
        </p:nvSpPr>
        <p:spPr>
          <a:xfrm>
            <a:off x="2275084" y="4145176"/>
            <a:ext cx="7007352" cy="20898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PAGERANK ALGORITHM</a:t>
            </a:r>
          </a:p>
          <a:p>
            <a:pPr algn="ctr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is a link analysis algorithm and it assigns a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 weighting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each element of a hyperlinked set of documents</a:t>
            </a:r>
            <a:endParaRPr lang="hu-HU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4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PageRank Algorithm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279414-E98B-408E-8B58-080CEEECFD7F}"/>
              </a:ext>
            </a:extLst>
          </p:cNvPr>
          <p:cNvSpPr txBox="1"/>
          <p:nvPr/>
        </p:nvSpPr>
        <p:spPr>
          <a:xfrm>
            <a:off x="838200" y="1451573"/>
            <a:ext cx="10681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 wide web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(WWW) hyperlink structure forms a huge directed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 represent web pages and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directed edges are the hyperlinks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94AAB0-89BE-4C41-BF90-C7DECF04BF82}"/>
              </a:ext>
            </a:extLst>
          </p:cNvPr>
          <p:cNvCxnSpPr>
            <a:cxnSpLocks/>
          </p:cNvCxnSpPr>
          <p:nvPr/>
        </p:nvCxnSpPr>
        <p:spPr>
          <a:xfrm flipV="1">
            <a:off x="5446718" y="3256856"/>
            <a:ext cx="2817670" cy="1555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7701EB-4C0C-45C1-B65A-B88F34DDF664}"/>
              </a:ext>
            </a:extLst>
          </p:cNvPr>
          <p:cNvCxnSpPr>
            <a:cxnSpLocks/>
          </p:cNvCxnSpPr>
          <p:nvPr/>
        </p:nvCxnSpPr>
        <p:spPr>
          <a:xfrm flipH="1" flipV="1">
            <a:off x="5417443" y="4877713"/>
            <a:ext cx="2932052" cy="48258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FC1C61-3C04-4504-851C-4EE2F97CE77E}"/>
              </a:ext>
            </a:extLst>
          </p:cNvPr>
          <p:cNvCxnSpPr>
            <a:cxnSpLocks/>
          </p:cNvCxnSpPr>
          <p:nvPr/>
        </p:nvCxnSpPr>
        <p:spPr>
          <a:xfrm flipH="1" flipV="1">
            <a:off x="4148308" y="3575807"/>
            <a:ext cx="3184306" cy="62642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007600-5B77-4648-AF50-3A0F0C5411B3}"/>
              </a:ext>
            </a:extLst>
          </p:cNvPr>
          <p:cNvCxnSpPr>
            <a:cxnSpLocks/>
          </p:cNvCxnSpPr>
          <p:nvPr/>
        </p:nvCxnSpPr>
        <p:spPr>
          <a:xfrm flipH="1">
            <a:off x="3593928" y="3084312"/>
            <a:ext cx="2969887" cy="271612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C6AE1B-486E-4A3B-BFD2-72E1F5C7DA49}"/>
              </a:ext>
            </a:extLst>
          </p:cNvPr>
          <p:cNvCxnSpPr>
            <a:cxnSpLocks/>
          </p:cNvCxnSpPr>
          <p:nvPr/>
        </p:nvCxnSpPr>
        <p:spPr>
          <a:xfrm flipH="1">
            <a:off x="7316995" y="3269543"/>
            <a:ext cx="950160" cy="9365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2D2839-7C09-4B33-BE65-3AE641D853AA}"/>
              </a:ext>
            </a:extLst>
          </p:cNvPr>
          <p:cNvCxnSpPr>
            <a:cxnSpLocks/>
          </p:cNvCxnSpPr>
          <p:nvPr/>
        </p:nvCxnSpPr>
        <p:spPr>
          <a:xfrm flipV="1">
            <a:off x="5407808" y="3095668"/>
            <a:ext cx="1157630" cy="174028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E5F3FC6-84F0-49EC-987B-2F15FA7FC7E1}"/>
              </a:ext>
            </a:extLst>
          </p:cNvPr>
          <p:cNvCxnSpPr>
            <a:cxnSpLocks/>
          </p:cNvCxnSpPr>
          <p:nvPr/>
        </p:nvCxnSpPr>
        <p:spPr>
          <a:xfrm flipV="1">
            <a:off x="6491482" y="4209037"/>
            <a:ext cx="828273" cy="200089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22EE6E-404C-4D57-A640-6973D4386616}"/>
              </a:ext>
            </a:extLst>
          </p:cNvPr>
          <p:cNvCxnSpPr>
            <a:cxnSpLocks/>
          </p:cNvCxnSpPr>
          <p:nvPr/>
        </p:nvCxnSpPr>
        <p:spPr>
          <a:xfrm flipH="1" flipV="1">
            <a:off x="7316995" y="4206091"/>
            <a:ext cx="1054466" cy="114739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BD6735-638A-48F5-8B5F-3B4B914D9164}"/>
              </a:ext>
            </a:extLst>
          </p:cNvPr>
          <p:cNvCxnSpPr>
            <a:cxnSpLocks/>
          </p:cNvCxnSpPr>
          <p:nvPr/>
        </p:nvCxnSpPr>
        <p:spPr>
          <a:xfrm flipH="1">
            <a:off x="6563815" y="5404546"/>
            <a:ext cx="1785680" cy="8053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6D7856-69BB-4F56-8E0F-8D637FFD756F}"/>
              </a:ext>
            </a:extLst>
          </p:cNvPr>
          <p:cNvCxnSpPr>
            <a:cxnSpLocks/>
          </p:cNvCxnSpPr>
          <p:nvPr/>
        </p:nvCxnSpPr>
        <p:spPr>
          <a:xfrm flipH="1" flipV="1">
            <a:off x="6501117" y="3106939"/>
            <a:ext cx="801395" cy="108402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E9F1C8-9240-413F-9A05-AE9BE0A4A24D}"/>
              </a:ext>
            </a:extLst>
          </p:cNvPr>
          <p:cNvCxnSpPr>
            <a:cxnSpLocks/>
          </p:cNvCxnSpPr>
          <p:nvPr/>
        </p:nvCxnSpPr>
        <p:spPr>
          <a:xfrm flipV="1">
            <a:off x="5405766" y="4228896"/>
            <a:ext cx="1896746" cy="5716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051D70-7878-4CF9-A751-B10E14508117}"/>
              </a:ext>
            </a:extLst>
          </p:cNvPr>
          <p:cNvCxnSpPr>
            <a:cxnSpLocks/>
          </p:cNvCxnSpPr>
          <p:nvPr/>
        </p:nvCxnSpPr>
        <p:spPr>
          <a:xfrm flipH="1">
            <a:off x="3603936" y="4811865"/>
            <a:ext cx="1803872" cy="9772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3E7256-EFD9-4755-924E-E669718C9E21}"/>
              </a:ext>
            </a:extLst>
          </p:cNvPr>
          <p:cNvCxnSpPr>
            <a:cxnSpLocks/>
          </p:cNvCxnSpPr>
          <p:nvPr/>
        </p:nvCxnSpPr>
        <p:spPr>
          <a:xfrm flipV="1">
            <a:off x="4122148" y="3095668"/>
            <a:ext cx="2415508" cy="4503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26E39D0-3EC3-4222-B18A-5584D679F601}"/>
              </a:ext>
            </a:extLst>
          </p:cNvPr>
          <p:cNvCxnSpPr>
            <a:cxnSpLocks/>
          </p:cNvCxnSpPr>
          <p:nvPr/>
        </p:nvCxnSpPr>
        <p:spPr>
          <a:xfrm>
            <a:off x="4162410" y="3545978"/>
            <a:ext cx="1228873" cy="128997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F9EC5D-9A99-413A-B5DA-B6711C5728AA}"/>
              </a:ext>
            </a:extLst>
          </p:cNvPr>
          <p:cNvCxnSpPr>
            <a:cxnSpLocks/>
          </p:cNvCxnSpPr>
          <p:nvPr/>
        </p:nvCxnSpPr>
        <p:spPr>
          <a:xfrm flipH="1">
            <a:off x="3604256" y="3545978"/>
            <a:ext cx="517892" cy="22431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D75FE-A106-4804-94CC-88FD9A0E965E}"/>
              </a:ext>
            </a:extLst>
          </p:cNvPr>
          <p:cNvCxnSpPr>
            <a:cxnSpLocks/>
          </p:cNvCxnSpPr>
          <p:nvPr/>
        </p:nvCxnSpPr>
        <p:spPr>
          <a:xfrm flipV="1">
            <a:off x="6517641" y="3095668"/>
            <a:ext cx="20015" cy="311426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0A85676-E98F-43B2-A95C-5B18D9777A7E}"/>
              </a:ext>
            </a:extLst>
          </p:cNvPr>
          <p:cNvCxnSpPr>
            <a:cxnSpLocks/>
          </p:cNvCxnSpPr>
          <p:nvPr/>
        </p:nvCxnSpPr>
        <p:spPr>
          <a:xfrm>
            <a:off x="5407808" y="4811865"/>
            <a:ext cx="1119840" cy="139806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091EFA-048B-4958-98D6-C1C981913335}"/>
              </a:ext>
            </a:extLst>
          </p:cNvPr>
          <p:cNvCxnSpPr>
            <a:cxnSpLocks/>
          </p:cNvCxnSpPr>
          <p:nvPr/>
        </p:nvCxnSpPr>
        <p:spPr>
          <a:xfrm flipH="1" flipV="1">
            <a:off x="6565439" y="3095669"/>
            <a:ext cx="1701715" cy="18009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EFEC85-A847-491F-A9C7-2AB4ADD24E6F}"/>
              </a:ext>
            </a:extLst>
          </p:cNvPr>
          <p:cNvCxnSpPr>
            <a:cxnSpLocks/>
          </p:cNvCxnSpPr>
          <p:nvPr/>
        </p:nvCxnSpPr>
        <p:spPr>
          <a:xfrm flipH="1" flipV="1">
            <a:off x="3563995" y="5789082"/>
            <a:ext cx="3001443" cy="42085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FC6C62-6AD7-4C14-965B-533D867F62D6}"/>
              </a:ext>
            </a:extLst>
          </p:cNvPr>
          <p:cNvCxnSpPr>
            <a:cxnSpLocks/>
          </p:cNvCxnSpPr>
          <p:nvPr/>
        </p:nvCxnSpPr>
        <p:spPr>
          <a:xfrm flipH="1" flipV="1">
            <a:off x="8267155" y="3256856"/>
            <a:ext cx="82340" cy="20966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3">
            <a:extLst>
              <a:ext uri="{FF2B5EF4-FFF2-40B4-BE49-F238E27FC236}">
                <a16:creationId xmlns:a16="http://schemas.microsoft.com/office/drawing/2014/main" id="{A58ECB61-7883-44C5-9C4F-3C968F541BD3}"/>
              </a:ext>
            </a:extLst>
          </p:cNvPr>
          <p:cNvSpPr/>
          <p:nvPr/>
        </p:nvSpPr>
        <p:spPr>
          <a:xfrm>
            <a:off x="3926305" y="335013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Oval 3">
            <a:extLst>
              <a:ext uri="{FF2B5EF4-FFF2-40B4-BE49-F238E27FC236}">
                <a16:creationId xmlns:a16="http://schemas.microsoft.com/office/drawing/2014/main" id="{50D1D2F8-C873-4BD3-8AC5-31C8280D3738}"/>
              </a:ext>
            </a:extLst>
          </p:cNvPr>
          <p:cNvSpPr/>
          <p:nvPr/>
        </p:nvSpPr>
        <p:spPr>
          <a:xfrm>
            <a:off x="7123912" y="39770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3EE58904-2F76-41AA-B088-047577AAB32D}"/>
              </a:ext>
            </a:extLst>
          </p:cNvPr>
          <p:cNvSpPr/>
          <p:nvPr/>
        </p:nvSpPr>
        <p:spPr>
          <a:xfrm>
            <a:off x="6341813" y="288702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C2E56F24-02A2-48E2-B860-7A65E584D666}"/>
              </a:ext>
            </a:extLst>
          </p:cNvPr>
          <p:cNvSpPr/>
          <p:nvPr/>
        </p:nvSpPr>
        <p:spPr>
          <a:xfrm>
            <a:off x="6341813" y="601409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84224A5C-1284-4BA6-9C9B-A5C107A4590B}"/>
              </a:ext>
            </a:extLst>
          </p:cNvPr>
          <p:cNvSpPr/>
          <p:nvPr/>
        </p:nvSpPr>
        <p:spPr>
          <a:xfrm>
            <a:off x="5214896" y="464010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5283A869-E432-4B7B-8203-F8F70418BF90}"/>
              </a:ext>
            </a:extLst>
          </p:cNvPr>
          <p:cNvSpPr/>
          <p:nvPr/>
        </p:nvSpPr>
        <p:spPr>
          <a:xfrm>
            <a:off x="8153652" y="51576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3A22582E-0A97-44D5-8B96-C6C3E666F5F6}"/>
              </a:ext>
            </a:extLst>
          </p:cNvPr>
          <p:cNvSpPr/>
          <p:nvPr/>
        </p:nvSpPr>
        <p:spPr>
          <a:xfrm>
            <a:off x="8071311" y="30610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Oval 3">
            <a:extLst>
              <a:ext uri="{FF2B5EF4-FFF2-40B4-BE49-F238E27FC236}">
                <a16:creationId xmlns:a16="http://schemas.microsoft.com/office/drawing/2014/main" id="{3C84F1FC-C414-4840-A369-7FBB4E420A8E}"/>
              </a:ext>
            </a:extLst>
          </p:cNvPr>
          <p:cNvSpPr/>
          <p:nvPr/>
        </p:nvSpPr>
        <p:spPr>
          <a:xfrm>
            <a:off x="3403476" y="559323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FAA4D0-B5A7-43B7-A942-533F9060786E}"/>
              </a:ext>
            </a:extLst>
          </p:cNvPr>
          <p:cNvSpPr txBox="1"/>
          <p:nvPr/>
        </p:nvSpPr>
        <p:spPr>
          <a:xfrm>
            <a:off x="3288921" y="2993771"/>
            <a:ext cx="1411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www.bbc.com</a:t>
            </a:r>
            <a:endParaRPr lang="en-GB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EC8F69-FCCE-4946-9898-462DCF227E98}"/>
              </a:ext>
            </a:extLst>
          </p:cNvPr>
          <p:cNvSpPr txBox="1"/>
          <p:nvPr/>
        </p:nvSpPr>
        <p:spPr>
          <a:xfrm>
            <a:off x="2186795" y="6014464"/>
            <a:ext cx="1675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www.udemy.com</a:t>
            </a:r>
            <a:endParaRPr lang="en-GB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22FFCF-0672-4EFC-AEF1-4F0C2FA8A678}"/>
              </a:ext>
            </a:extLst>
          </p:cNvPr>
          <p:cNvSpPr txBox="1"/>
          <p:nvPr/>
        </p:nvSpPr>
        <p:spPr>
          <a:xfrm>
            <a:off x="4721720" y="5121429"/>
            <a:ext cx="1325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www.hp.com</a:t>
            </a:r>
            <a:endParaRPr lang="en-GB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8DAA21-BBFE-4CF7-B02B-4E4CC711ED30}"/>
              </a:ext>
            </a:extLst>
          </p:cNvPr>
          <p:cNvSpPr txBox="1"/>
          <p:nvPr/>
        </p:nvSpPr>
        <p:spPr>
          <a:xfrm>
            <a:off x="5679260" y="2486036"/>
            <a:ext cx="1325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www.hp.com</a:t>
            </a:r>
            <a:endParaRPr lang="en-GB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55B6C4-2E9A-4D69-BA92-FA46ECE88358}"/>
              </a:ext>
            </a:extLst>
          </p:cNvPr>
          <p:cNvSpPr txBox="1"/>
          <p:nvPr/>
        </p:nvSpPr>
        <p:spPr>
          <a:xfrm>
            <a:off x="7883521" y="3479265"/>
            <a:ext cx="2379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www.globalsoftware.com</a:t>
            </a:r>
            <a:endParaRPr lang="en-GB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79EE89-24F2-4B97-A97C-E4FA9C187E29}"/>
              </a:ext>
            </a:extLst>
          </p:cNvPr>
          <p:cNvSpPr txBox="1"/>
          <p:nvPr/>
        </p:nvSpPr>
        <p:spPr>
          <a:xfrm>
            <a:off x="6733499" y="4377980"/>
            <a:ext cx="1411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www.cnn.com</a:t>
            </a:r>
            <a:endParaRPr lang="en-GB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ECDCB2-6CD7-4161-A916-E9BFA1B60141}"/>
              </a:ext>
            </a:extLst>
          </p:cNvPr>
          <p:cNvSpPr txBox="1"/>
          <p:nvPr/>
        </p:nvSpPr>
        <p:spPr>
          <a:xfrm>
            <a:off x="8053979" y="5619805"/>
            <a:ext cx="1808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www.youtube.com</a:t>
            </a:r>
            <a:endParaRPr lang="en-GB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C7CA8F-A8F7-4DB0-87F9-5A682AFC6560}"/>
              </a:ext>
            </a:extLst>
          </p:cNvPr>
          <p:cNvSpPr txBox="1"/>
          <p:nvPr/>
        </p:nvSpPr>
        <p:spPr>
          <a:xfrm>
            <a:off x="4676012" y="6229350"/>
            <a:ext cx="1673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www.google.com</a:t>
            </a:r>
            <a:endParaRPr lang="en-GB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91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92550</TotalTime>
  <Words>13046</Words>
  <Application>Microsoft Office PowerPoint</Application>
  <PresentationFormat>Widescreen</PresentationFormat>
  <Paragraphs>3387</Paragraphs>
  <Slides>335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335</vt:i4>
      </vt:variant>
    </vt:vector>
  </HeadingPairs>
  <TitlesOfParts>
    <vt:vector size="342" baseType="lpstr">
      <vt:lpstr>Arial</vt:lpstr>
      <vt:lpstr>Calibri</vt:lpstr>
      <vt:lpstr>Calibri Light</vt:lpstr>
      <vt:lpstr>Cambria Math</vt:lpstr>
      <vt:lpstr>Lucida Grande</vt:lpstr>
      <vt:lpstr>Wingdings</vt:lpstr>
      <vt:lpstr>Office Theme</vt:lpstr>
      <vt:lpstr>Floating Point Numbers (Numerical Methods)</vt:lpstr>
      <vt:lpstr>Floating Point Numbers</vt:lpstr>
      <vt:lpstr>Floating Point Numbers</vt:lpstr>
      <vt:lpstr>Floating Point Numbers</vt:lpstr>
      <vt:lpstr>Floating Point Numbers</vt:lpstr>
      <vt:lpstr>Doubles</vt:lpstr>
      <vt:lpstr>Doubles</vt:lpstr>
      <vt:lpstr>Accuracy and Precision (Numerical Methods)</vt:lpstr>
      <vt:lpstr>Precision and Accuracy</vt:lpstr>
      <vt:lpstr>Precision and Accuracy</vt:lpstr>
      <vt:lpstr>Rounding Errors</vt:lpstr>
      <vt:lpstr>Performance (Numerical Methods)</vt:lpstr>
      <vt:lpstr>Performance</vt:lpstr>
      <vt:lpstr>Performance</vt:lpstr>
      <vt:lpstr>Performance</vt:lpstr>
      <vt:lpstr>Python Programming Language</vt:lpstr>
      <vt:lpstr>Matrix Operations (Numerical Methods)</vt:lpstr>
      <vt:lpstr>Matrix Operations</vt:lpstr>
      <vt:lpstr>Matrix Operations</vt:lpstr>
      <vt:lpstr>Matrix Operations</vt:lpstr>
      <vt:lpstr>Matrix Operations</vt:lpstr>
      <vt:lpstr>Matrix Operations</vt:lpstr>
      <vt:lpstr>Matrix Operations</vt:lpstr>
      <vt:lpstr>Matrix Operations</vt:lpstr>
      <vt:lpstr>Matrix Operations (Numerical Methods)</vt:lpstr>
      <vt:lpstr>Matrix Multiplication</vt:lpstr>
      <vt:lpstr>Matrix Multiplication</vt:lpstr>
      <vt:lpstr>Matrix Multiplication</vt:lpstr>
      <vt:lpstr>Matrix Operations (Numerical Methods)</vt:lpstr>
      <vt:lpstr>Matrix Vector Multiplication</vt:lpstr>
      <vt:lpstr>Matrix Vector Multiplication</vt:lpstr>
      <vt:lpstr>Matrix Vector Multiplication</vt:lpstr>
      <vt:lpstr>Matrix Operations (Numerical Methods)</vt:lpstr>
      <vt:lpstr>Inner Product - Vector Vector Multiplication</vt:lpstr>
      <vt:lpstr>Gauss Elimination (Numerical Methods)</vt:lpstr>
      <vt:lpstr>Gauss Elimination</vt:lpstr>
      <vt:lpstr>Gauss Elimination</vt:lpstr>
      <vt:lpstr>Gauss Elimination</vt:lpstr>
      <vt:lpstr>Gauss Elimination</vt:lpstr>
      <vt:lpstr>Gauss Elimination</vt:lpstr>
      <vt:lpstr>Gauss Elimination</vt:lpstr>
      <vt:lpstr>Gauss Elimination</vt:lpstr>
      <vt:lpstr>Gauss Elimination</vt:lpstr>
      <vt:lpstr>Gauss Elimination</vt:lpstr>
      <vt:lpstr>Gauss Elimination</vt:lpstr>
      <vt:lpstr>Gauss Elimination</vt:lpstr>
      <vt:lpstr>Gauss Elimination</vt:lpstr>
      <vt:lpstr>Gauss Elimination</vt:lpstr>
      <vt:lpstr>Gauss Elimination</vt:lpstr>
      <vt:lpstr>Gauss Elimination</vt:lpstr>
      <vt:lpstr>Gauss Elimination</vt:lpstr>
      <vt:lpstr>Gauss Elimination</vt:lpstr>
      <vt:lpstr>Gauss Elimination</vt:lpstr>
      <vt:lpstr>Gauss Elimination</vt:lpstr>
      <vt:lpstr>Gauss Elimination</vt:lpstr>
      <vt:lpstr>Gauss Elimination</vt:lpstr>
      <vt:lpstr>Gauss Elimination</vt:lpstr>
      <vt:lpstr>Gauss Elimination</vt:lpstr>
      <vt:lpstr>Gauss Elimination</vt:lpstr>
      <vt:lpstr>Numerical Stability (Numerical Methods)</vt:lpstr>
      <vt:lpstr>Numerical Stability</vt:lpstr>
      <vt:lpstr>Numerical Stability</vt:lpstr>
      <vt:lpstr>Numerical Stability</vt:lpstr>
      <vt:lpstr>Numerical Stability</vt:lpstr>
      <vt:lpstr>Numerical Stability</vt:lpstr>
      <vt:lpstr>Numerical Stability</vt:lpstr>
      <vt:lpstr>Numerical Stability</vt:lpstr>
      <vt:lpstr>Singular Matrix (Numerical Methods)</vt:lpstr>
      <vt:lpstr>Singular Matrixes</vt:lpstr>
      <vt:lpstr>Singular Matrixes</vt:lpstr>
      <vt:lpstr>Singular Matrixes</vt:lpstr>
      <vt:lpstr>Portfolio Optimization (Numerical Methods)</vt:lpstr>
      <vt:lpstr>Portfolio Optimization</vt:lpstr>
      <vt:lpstr>Portfolio Optimization</vt:lpstr>
      <vt:lpstr>Portfolio Optimization</vt:lpstr>
      <vt:lpstr>Portfolio Optimization</vt:lpstr>
      <vt:lpstr>Eigenvectors (Numerical Methods)</vt:lpstr>
      <vt:lpstr>Eigenvectors</vt:lpstr>
      <vt:lpstr>Eigenvectors</vt:lpstr>
      <vt:lpstr>Eigenvectors</vt:lpstr>
      <vt:lpstr>Eigenvectors</vt:lpstr>
      <vt:lpstr>Eigenvectors</vt:lpstr>
      <vt:lpstr>Eigenvectors</vt:lpstr>
      <vt:lpstr>Eigenvectors</vt:lpstr>
      <vt:lpstr>Eigenvectors</vt:lpstr>
      <vt:lpstr>Eigenvectors</vt:lpstr>
      <vt:lpstr>Eigenvectors</vt:lpstr>
      <vt:lpstr>Eigenvectors</vt:lpstr>
      <vt:lpstr>Eigenvectors</vt:lpstr>
      <vt:lpstr>Eigenvectors</vt:lpstr>
      <vt:lpstr>Eigenvectors</vt:lpstr>
      <vt:lpstr>Applications of Eigenvectors (Numerical Methods)</vt:lpstr>
      <vt:lpstr>Eigenvectors Applications</vt:lpstr>
      <vt:lpstr>Eigenvectors Applications</vt:lpstr>
      <vt:lpstr>PageRank Algorithm (Numerical Methods)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- Matrix Representation</vt:lpstr>
      <vt:lpstr>PageRank - Matrix Representation</vt:lpstr>
      <vt:lpstr>PageRank - Matrix Representation</vt:lpstr>
      <vt:lpstr>PageRank - Matrix Representation</vt:lpstr>
      <vt:lpstr>PageRank - Matrix Representation</vt:lpstr>
      <vt:lpstr>PageRank - Matrix Representation</vt:lpstr>
      <vt:lpstr>PageRank - Matrix Representation</vt:lpstr>
      <vt:lpstr>Steady State Approach</vt:lpstr>
      <vt:lpstr>Steady State Approach</vt:lpstr>
      <vt:lpstr>Steady State Approach</vt:lpstr>
      <vt:lpstr>Steady State Approach</vt:lpstr>
      <vt:lpstr>Steady State Approach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PageRank Algorithm</vt:lpstr>
      <vt:lpstr>Interpolation (Numerical Methods)</vt:lpstr>
      <vt:lpstr>Interpolation</vt:lpstr>
      <vt:lpstr>Interpolation</vt:lpstr>
      <vt:lpstr>Interpolation</vt:lpstr>
      <vt:lpstr>Interpolation</vt:lpstr>
      <vt:lpstr>Interpolation</vt:lpstr>
      <vt:lpstr>Interpolation</vt:lpstr>
      <vt:lpstr>Interpolation</vt:lpstr>
      <vt:lpstr>Interpolation</vt:lpstr>
      <vt:lpstr>Interpolation</vt:lpstr>
      <vt:lpstr>Interpolation - Applications</vt:lpstr>
      <vt:lpstr>Interpolation - Applications</vt:lpstr>
      <vt:lpstr>Root Finding (Numerical Methods)</vt:lpstr>
      <vt:lpstr>Roots of Equations</vt:lpstr>
      <vt:lpstr>Roots of Equations</vt:lpstr>
      <vt:lpstr>Roots of Equations</vt:lpstr>
      <vt:lpstr>Roots of Equations</vt:lpstr>
      <vt:lpstr>Bisection Method (Numerical Methods)</vt:lpstr>
      <vt:lpstr>Bisection Method</vt:lpstr>
      <vt:lpstr>Bisection Method</vt:lpstr>
      <vt:lpstr>Bisection Method</vt:lpstr>
      <vt:lpstr>Bisection Method</vt:lpstr>
      <vt:lpstr>Bisection Method</vt:lpstr>
      <vt:lpstr>Bisection Method</vt:lpstr>
      <vt:lpstr>Bisection Method</vt:lpstr>
      <vt:lpstr>Bisection Method</vt:lpstr>
      <vt:lpstr>Bisection Method</vt:lpstr>
      <vt:lpstr>Newton-Raphson Method (Numerical Methods)</vt:lpstr>
      <vt:lpstr>Newton-Raphson Method</vt:lpstr>
      <vt:lpstr>Newton-Raphson Method</vt:lpstr>
      <vt:lpstr>Newton-Raphson Method</vt:lpstr>
      <vt:lpstr>Newton-Raphson Method</vt:lpstr>
      <vt:lpstr>Newton-Raphson Method</vt:lpstr>
      <vt:lpstr>Newton-Raphson Method</vt:lpstr>
      <vt:lpstr>Newton-Raphson Method</vt:lpstr>
      <vt:lpstr>Newton-Raphson Method</vt:lpstr>
      <vt:lpstr>Newton-Raphson Method</vt:lpstr>
      <vt:lpstr>Numerical Integral (Numerical Methods)</vt:lpstr>
      <vt:lpstr>Numerical Integral</vt:lpstr>
      <vt:lpstr>Numerical Integral</vt:lpstr>
      <vt:lpstr>Numerical Integral</vt:lpstr>
      <vt:lpstr>Numerical Integral</vt:lpstr>
      <vt:lpstr>Numerical Integral</vt:lpstr>
      <vt:lpstr>Numerical Integral</vt:lpstr>
      <vt:lpstr>Numerical Integral</vt:lpstr>
      <vt:lpstr>Rectangle Method (Numerical Methods)</vt:lpstr>
      <vt:lpstr>Rectangle Method</vt:lpstr>
      <vt:lpstr>Rectangle Method</vt:lpstr>
      <vt:lpstr>Rectangle Method</vt:lpstr>
      <vt:lpstr>Rectangle Method</vt:lpstr>
      <vt:lpstr>Rectangle Method</vt:lpstr>
      <vt:lpstr>Rectangle Method</vt:lpstr>
      <vt:lpstr>Rectangle Method</vt:lpstr>
      <vt:lpstr>Trapezoidal Method (Numerical Methods)</vt:lpstr>
      <vt:lpstr>Trapezoidal Method</vt:lpstr>
      <vt:lpstr>Trapezoidal Method</vt:lpstr>
      <vt:lpstr>Trapezoidal Method</vt:lpstr>
      <vt:lpstr>Trapezoidal Method</vt:lpstr>
      <vt:lpstr>Trapezoidal Method</vt:lpstr>
      <vt:lpstr>Trapezoidal Method</vt:lpstr>
      <vt:lpstr>Trapezoidal Method</vt:lpstr>
      <vt:lpstr>Trapezoidal Method</vt:lpstr>
      <vt:lpstr>Trapezoidal Method</vt:lpstr>
      <vt:lpstr>Trapezoidal Method</vt:lpstr>
      <vt:lpstr>Trapezoidal Method</vt:lpstr>
      <vt:lpstr>Simpson’s Method (Numerical Methods)</vt:lpstr>
      <vt:lpstr>Simpson’s Method</vt:lpstr>
      <vt:lpstr>Simpson’s Method</vt:lpstr>
      <vt:lpstr>Simpson’s Method</vt:lpstr>
      <vt:lpstr>Trapezoidal Method</vt:lpstr>
      <vt:lpstr>Trapezoidal Method</vt:lpstr>
      <vt:lpstr>Trapezoidal Method</vt:lpstr>
      <vt:lpstr>Monte-Carlo Method (Numerical Methods)</vt:lpstr>
      <vt:lpstr>Monte-Carlo Method</vt:lpstr>
      <vt:lpstr>Monte-Carlo Method</vt:lpstr>
      <vt:lpstr>Monte-Carlo Method</vt:lpstr>
      <vt:lpstr>Monte-Carlo Method</vt:lpstr>
      <vt:lpstr>Monte-Carlo Method</vt:lpstr>
      <vt:lpstr>Monte-Carlo Method</vt:lpstr>
      <vt:lpstr>Monte-Carlo Method</vt:lpstr>
      <vt:lpstr>Monte-Carlo Method</vt:lpstr>
      <vt:lpstr>Monte-Carlo Method</vt:lpstr>
      <vt:lpstr>Monte-Carlo Method</vt:lpstr>
      <vt:lpstr>Monte-Carlo Method</vt:lpstr>
      <vt:lpstr>Monte-Carlo Method</vt:lpstr>
      <vt:lpstr>Monte-Carlo Method</vt:lpstr>
      <vt:lpstr>Monte-Carlo Method</vt:lpstr>
      <vt:lpstr>Applications of the  Monte-Carlo Method (Numerical Methods)</vt:lpstr>
      <vt:lpstr>Monte-Carlo Simulations</vt:lpstr>
      <vt:lpstr>Monte-Carlo Simulations</vt:lpstr>
      <vt:lpstr>Monte-Carlo Simulations</vt:lpstr>
      <vt:lpstr>Differential Equations (Numerical Methods)</vt:lpstr>
      <vt:lpstr>Differential Equations</vt:lpstr>
      <vt:lpstr>Differential Equations</vt:lpstr>
      <vt:lpstr>Differential Equations</vt:lpstr>
      <vt:lpstr>Differential Equations</vt:lpstr>
      <vt:lpstr>Differential Equations</vt:lpstr>
      <vt:lpstr>Euler’s Method (Numerical Methods)</vt:lpstr>
      <vt:lpstr>Differential Equations</vt:lpstr>
      <vt:lpstr>Differential Equations</vt:lpstr>
      <vt:lpstr>Differential Equations</vt:lpstr>
      <vt:lpstr>Differential Equations</vt:lpstr>
      <vt:lpstr>Differential Equations</vt:lpstr>
      <vt:lpstr>Differential Equations</vt:lpstr>
      <vt:lpstr>Differential Equations</vt:lpstr>
      <vt:lpstr>Euler’s Method - Pendulum (Numerical Methods)</vt:lpstr>
      <vt:lpstr>Pendulum</vt:lpstr>
      <vt:lpstr>Pendulum</vt:lpstr>
      <vt:lpstr>Pendulum</vt:lpstr>
      <vt:lpstr>Pendulum</vt:lpstr>
      <vt:lpstr>Pendulum</vt:lpstr>
      <vt:lpstr>Pendulum with Drag</vt:lpstr>
      <vt:lpstr>Runge-Kutta Method (Numerical Methods)</vt:lpstr>
      <vt:lpstr>Runge-Kutta Method</vt:lpstr>
      <vt:lpstr>Runge-Kutta Method</vt:lpstr>
      <vt:lpstr>Runge-Kutta Method</vt:lpstr>
      <vt:lpstr>Runge-Kutta Method</vt:lpstr>
      <vt:lpstr>Gradient Descent (Numerical Methods)</vt:lpstr>
      <vt:lpstr>Gradient Descent</vt:lpstr>
      <vt:lpstr>Gradient Descent</vt:lpstr>
      <vt:lpstr>Gradient Descent</vt:lpstr>
      <vt:lpstr>Gradient Descent</vt:lpstr>
      <vt:lpstr>Gradient Descent</vt:lpstr>
      <vt:lpstr>Stochastic Gradient Descent (Numerical Methods)</vt:lpstr>
      <vt:lpstr>Linear Regression</vt:lpstr>
      <vt:lpstr>Linear Regression</vt:lpstr>
      <vt:lpstr>Linear Regression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Stochastic Gradient Descent (SGD)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Linear Regression</vt:lpstr>
      <vt:lpstr>Linear Regression</vt:lpstr>
      <vt:lpstr>Linear Regression</vt:lpstr>
      <vt:lpstr>Linear Regression</vt:lpstr>
      <vt:lpstr>Gradient Descent with Momentum (Numerical Methods)</vt:lpstr>
      <vt:lpstr>Gradient Descent with Momentum</vt:lpstr>
      <vt:lpstr>Gradient Descent with Momentum</vt:lpstr>
      <vt:lpstr>Gradient Descent with Momentum</vt:lpstr>
      <vt:lpstr>Gradient Descent with Momentum</vt:lpstr>
      <vt:lpstr>Gradient Descent with Momentum</vt:lpstr>
      <vt:lpstr>Gradient Descent with Momentum</vt:lpstr>
      <vt:lpstr>Gradient Descent with Momentum</vt:lpstr>
      <vt:lpstr>Gradient Descent with Momentum</vt:lpstr>
      <vt:lpstr>Gradient Descent with Momentum</vt:lpstr>
      <vt:lpstr>Gradient Descent with Momentum</vt:lpstr>
      <vt:lpstr>Gradient Descent with Momentum</vt:lpstr>
      <vt:lpstr>Gradient Descent with Momentum</vt:lpstr>
      <vt:lpstr>Gradient Descent with Momentum</vt:lpstr>
      <vt:lpstr>Gradient Descent with Momentum</vt:lpstr>
      <vt:lpstr>Gradient Descent with Momentum</vt:lpstr>
      <vt:lpstr>Gradient Descent with Momentum</vt:lpstr>
      <vt:lpstr>Gradient Descent with Momentum</vt:lpstr>
      <vt:lpstr>Gradient Descent with Momentum</vt:lpstr>
      <vt:lpstr>Adaptive Gradient (AdaGrad) (Numerical Methods)</vt:lpstr>
      <vt:lpstr>Adaptive Gradient (AdaGrad)</vt:lpstr>
      <vt:lpstr>Adaptive Gradient (AdaGrad)</vt:lpstr>
      <vt:lpstr>Adaptive Gradient (AdaGrad)</vt:lpstr>
      <vt:lpstr>Adaptive Gradient (AdaGrad)</vt:lpstr>
      <vt:lpstr>Adaptive Gradient (AdaGrad)</vt:lpstr>
      <vt:lpstr>Adaptive Gradient (AdaGrad)</vt:lpstr>
      <vt:lpstr>RMSProp Algorithm (Numerical Methods)</vt:lpstr>
      <vt:lpstr>RMSProp Algorithm</vt:lpstr>
      <vt:lpstr>RMSProp Algorithm</vt:lpstr>
      <vt:lpstr>RMSProp Algorithm</vt:lpstr>
      <vt:lpstr>ADAM Optimizer (Numerical Methods)</vt:lpstr>
      <vt:lpstr>ADAM</vt:lpstr>
      <vt:lpstr>ADAM</vt:lpstr>
      <vt:lpstr>ADAM</vt:lpstr>
      <vt:lpstr>ADAM</vt:lpstr>
      <vt:lpstr>ADAM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528</cp:revision>
  <dcterms:created xsi:type="dcterms:W3CDTF">2019-01-16T12:03:26Z</dcterms:created>
  <dcterms:modified xsi:type="dcterms:W3CDTF">2022-04-27T13:07:28Z</dcterms:modified>
</cp:coreProperties>
</file>