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Permutation &amp; Combinations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28B5B-F813-430D-A850-33B1B528F75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A5654-264F-45EE-A220-3A6D8ADA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075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Permutation &amp; Combinations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5B9E5-D5C4-463B-AE74-69905E06606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3F3C-95D0-4AC5-9BA4-E986D5FAA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05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3F3C-95D0-4AC5-9BA4-E986D5FAA261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3F3C-95D0-4AC5-9BA4-E986D5FAA261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Permutation &amp; Combinations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03F3C-95D0-4AC5-9BA4-E986D5FAA2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Permutation &amp; Combinations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03F3C-95D0-4AC5-9BA4-E986D5FAA2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5C83-7F75-49CC-87D1-39CEE2DD4F33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F81-ECA9-4155-A2FA-BDBA509CF73B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2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821-C3AC-4306-B45C-514EE514C4B5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14E1-6B91-47DD-9DA1-2C187769BA93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A863-DBF3-41B2-85EE-75F07259A5D1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77A6-38FA-4748-BFEA-54CEA927F306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6337-4912-4E76-870B-DBB4985BD945}" type="datetime1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1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FD84-03BA-414B-B191-669361455759}" type="datetime1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0ECA-B3FB-44C2-A7FF-9AE1CD3D2BB5}" type="datetime1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3B2A-BEDE-4C8A-9491-3B82AD29CF9D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52B0-6429-4373-B154-57EA34F3FB17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0519-79AE-4919-92C9-8EB63B59414C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BDCA-2F2E-4588-B371-4BEE68D9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Permutations &amp;</a:t>
            </a:r>
            <a:br>
              <a:rPr lang="en-US" dirty="0" smtClean="0"/>
            </a:br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Faisal Bin Ashraf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CSE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with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how many ways can 5 boys and 4 girls be arranged on a bench if - </a:t>
            </a:r>
          </a:p>
          <a:p>
            <a:r>
              <a:rPr lang="en-US" dirty="0" smtClean="0"/>
              <a:t>there are  no restrictions?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 : 9! or </a:t>
            </a:r>
            <a:r>
              <a:rPr lang="en-US" baseline="30000" dirty="0" smtClean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9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 smtClean="0"/>
              <a:t>boys and girls alternate?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×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 = </a:t>
            </a:r>
            <a:r>
              <a:rPr lang="en-US" b="1" dirty="0" smtClean="0">
                <a:solidFill>
                  <a:srgbClr val="0070C0"/>
                </a:solidFill>
              </a:rPr>
              <a:t>5!</a:t>
            </a:r>
            <a:r>
              <a:rPr lang="en-US" b="1" dirty="0" smtClean="0"/>
              <a:t> ×</a:t>
            </a:r>
            <a:r>
              <a:rPr lang="en-US" b="1" dirty="0" smtClean="0">
                <a:solidFill>
                  <a:srgbClr val="FF0000"/>
                </a:solidFill>
              </a:rPr>
              <a:t> 4!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2847975" cy="255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70818"/>
            <a:ext cx="8229600" cy="4525963"/>
          </a:xfrm>
        </p:spPr>
        <p:txBody>
          <a:bodyPr/>
          <a:lstStyle/>
          <a:p>
            <a:r>
              <a:rPr lang="en-US" dirty="0" smtClean="0"/>
              <a:t>boys and girls are in separate groups?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 Boys &amp; </a:t>
            </a:r>
            <a:r>
              <a:rPr lang="en-US" dirty="0">
                <a:solidFill>
                  <a:srgbClr val="FF0000"/>
                </a:solidFill>
              </a:rPr>
              <a:t>Girls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Girls </a:t>
            </a:r>
            <a:r>
              <a:rPr lang="en-US" dirty="0" smtClean="0">
                <a:solidFill>
                  <a:srgbClr val="FF0000"/>
                </a:solidFill>
              </a:rPr>
              <a:t>&amp; Boys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= 5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>
                <a:solidFill>
                  <a:srgbClr val="FF0000"/>
                </a:solidFill>
              </a:rPr>
              <a:t>× </a:t>
            </a:r>
            <a:r>
              <a:rPr lang="en-US" dirty="0">
                <a:solidFill>
                  <a:srgbClr val="FF0000"/>
                </a:solidFill>
              </a:rPr>
              <a:t>4! + 4! </a:t>
            </a:r>
            <a:r>
              <a:rPr lang="en-US" dirty="0" smtClean="0">
                <a:solidFill>
                  <a:srgbClr val="FF0000"/>
                </a:solidFill>
              </a:rPr>
              <a:t>×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>
                <a:solidFill>
                  <a:srgbClr val="FF0000"/>
                </a:solidFill>
              </a:rPr>
              <a:t>= 5! </a:t>
            </a:r>
            <a:r>
              <a:rPr lang="en-US" dirty="0" smtClean="0">
                <a:solidFill>
                  <a:srgbClr val="FF0000"/>
                </a:solidFill>
              </a:rPr>
              <a:t>× </a:t>
            </a:r>
            <a:r>
              <a:rPr lang="en-US" dirty="0">
                <a:solidFill>
                  <a:srgbClr val="FF0000"/>
                </a:solidFill>
              </a:rPr>
              <a:t>4! </a:t>
            </a:r>
            <a:r>
              <a:rPr lang="en-US" dirty="0" smtClean="0">
                <a:solidFill>
                  <a:srgbClr val="FF0000"/>
                </a:solidFill>
              </a:rPr>
              <a:t>× 2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×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× 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Anne and Jim wish to </a:t>
            </a:r>
            <a:r>
              <a:rPr lang="en-US" dirty="0" smtClean="0"/>
              <a:t>stay </a:t>
            </a:r>
            <a:r>
              <a:rPr lang="en-US" dirty="0"/>
              <a:t>together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(AJ</a:t>
            </a:r>
            <a:r>
              <a:rPr lang="en-US" dirty="0">
                <a:solidFill>
                  <a:srgbClr val="FF0000"/>
                </a:solidFill>
              </a:rPr>
              <a:t>) _ _ _ _ _ _ _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= </a:t>
            </a: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× </a:t>
            </a:r>
            <a:r>
              <a:rPr lang="en-US" dirty="0" smtClean="0">
                <a:solidFill>
                  <a:srgbClr val="FF0000"/>
                </a:solidFill>
              </a:rPr>
              <a:t>8!  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smtClean="0">
                <a:solidFill>
                  <a:srgbClr val="FF0000"/>
                </a:solidFill>
              </a:rPr>
              <a:t>×</a:t>
            </a:r>
            <a:r>
              <a:rPr lang="en-US" baseline="30000" smtClean="0">
                <a:solidFill>
                  <a:srgbClr val="FF0000"/>
                </a:solidFill>
              </a:rPr>
              <a:t>8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sz="1600" smtClean="0">
                <a:solidFill>
                  <a:srgbClr val="FF0000"/>
                </a:solidFill>
              </a:rPr>
              <a:t>8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2819400" cy="258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Arrangements with Repetitions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886200"/>
              </a:xfr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If we have </a:t>
                </a:r>
                <a:r>
                  <a:rPr lang="en-US" b="1" dirty="0">
                    <a:solidFill>
                      <a:srgbClr val="FF0000"/>
                    </a:solidFill>
                  </a:rPr>
                  <a:t>n</a:t>
                </a:r>
                <a:r>
                  <a:rPr lang="en-US" b="1" dirty="0"/>
                  <a:t> </a:t>
                </a:r>
                <a:r>
                  <a:rPr lang="en-US" dirty="0"/>
                  <a:t>elements of which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x </a:t>
                </a:r>
                <a:r>
                  <a:rPr lang="en-US" dirty="0"/>
                  <a:t>are alike of one</a:t>
                </a:r>
              </a:p>
              <a:p>
                <a:pPr marL="0" indent="0" algn="just">
                  <a:buNone/>
                </a:pPr>
                <a:r>
                  <a:rPr lang="en-US" dirty="0"/>
                  <a:t>kind,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</a:t>
                </a:r>
                <a:r>
                  <a:rPr lang="en-US" b="1" i="1" dirty="0"/>
                  <a:t> </a:t>
                </a:r>
                <a:r>
                  <a:rPr lang="en-US" dirty="0"/>
                  <a:t>are alike of another kind,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z</a:t>
                </a:r>
                <a:r>
                  <a:rPr lang="en-US" b="1" i="1" dirty="0"/>
                  <a:t> </a:t>
                </a:r>
                <a:r>
                  <a:rPr lang="en-US" dirty="0"/>
                  <a:t>are alike of </a:t>
                </a:r>
                <a:r>
                  <a:rPr lang="en-US" dirty="0" smtClean="0"/>
                  <a:t>another kind, then </a:t>
                </a:r>
                <a:r>
                  <a:rPr lang="en-US" dirty="0"/>
                  <a:t>the number of ordered selections </a:t>
                </a:r>
                <a:r>
                  <a:rPr lang="en-US" dirty="0" smtClean="0"/>
                  <a:t>or permutations </a:t>
                </a:r>
                <a:r>
                  <a:rPr lang="en-US" dirty="0"/>
                  <a:t>is given </a:t>
                </a:r>
                <a:r>
                  <a:rPr lang="en-US" dirty="0" smtClean="0"/>
                  <a:t>by: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4800" b="1" dirty="0" smtClean="0">
                    <a:solidFill>
                      <a:srgbClr val="FF0000"/>
                    </a:solidFill>
                  </a:rPr>
                  <a:t> </a:t>
                </a:r>
                <a:endParaRPr 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886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84" y="9144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different arrangements of the </a:t>
            </a:r>
            <a:r>
              <a:rPr lang="en-US" dirty="0" smtClean="0"/>
              <a:t>word </a:t>
            </a:r>
            <a:r>
              <a:rPr lang="en-US" b="1" dirty="0" smtClean="0"/>
              <a:t>PARRAMATTA </a:t>
            </a:r>
            <a:r>
              <a:rPr lang="en-US" dirty="0"/>
              <a:t>are possible?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09800"/>
            <a:ext cx="7544569" cy="401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There are no restrictions?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aseline="30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 = 720 or 6!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they </a:t>
            </a:r>
            <a:r>
              <a:rPr lang="en-US" dirty="0"/>
              <a:t>begin with RE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pt-BR" b="1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R </a:t>
            </a:r>
            <a:r>
              <a:rPr lang="pt-BR" dirty="0">
                <a:solidFill>
                  <a:srgbClr val="FF0000"/>
                </a:solidFill>
              </a:rPr>
              <a:t>E _ _ _ _ = </a:t>
            </a:r>
            <a:r>
              <a:rPr lang="pt-BR" baseline="30000" dirty="0">
                <a:solidFill>
                  <a:srgbClr val="FF0000"/>
                </a:solidFill>
              </a:rPr>
              <a:t>4</a:t>
            </a:r>
            <a:r>
              <a:rPr lang="pt-BR" dirty="0">
                <a:solidFill>
                  <a:srgbClr val="FF0000"/>
                </a:solidFill>
              </a:rPr>
              <a:t>P</a:t>
            </a:r>
            <a:r>
              <a:rPr lang="pt-BR" baseline="-25000" dirty="0">
                <a:solidFill>
                  <a:srgbClr val="FF0000"/>
                </a:solidFill>
              </a:rPr>
              <a:t>4</a:t>
            </a:r>
            <a:r>
              <a:rPr lang="pt-BR" dirty="0">
                <a:solidFill>
                  <a:srgbClr val="FF0000"/>
                </a:solidFill>
              </a:rPr>
              <a:t> = 24 or 4!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they do not begin </a:t>
            </a:r>
            <a:r>
              <a:rPr lang="en-US" dirty="0" smtClean="0"/>
              <a:t>with </a:t>
            </a:r>
            <a:r>
              <a:rPr lang="en-US" dirty="0"/>
              <a:t>RE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b="1" dirty="0" smtClean="0"/>
              <a:t> 	</a:t>
            </a:r>
            <a:r>
              <a:rPr lang="en-US" dirty="0" smtClean="0">
                <a:solidFill>
                  <a:srgbClr val="FF0000"/>
                </a:solidFill>
              </a:rPr>
              <a:t>Total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(begin with RE) </a:t>
            </a:r>
            <a:r>
              <a:rPr lang="en-US" dirty="0">
                <a:solidFill>
                  <a:srgbClr val="FF0000"/>
                </a:solidFill>
              </a:rPr>
              <a:t>= 6! – 4! = 696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Ex. </a:t>
            </a:r>
            <a:r>
              <a:rPr lang="en-US" sz="3200" dirty="0" smtClean="0"/>
              <a:t>How many arrangements of the letters of the word REMAND are possible if: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05200"/>
          </a:xfrm>
        </p:spPr>
        <p:txBody>
          <a:bodyPr/>
          <a:lstStyle/>
          <a:p>
            <a:r>
              <a:rPr lang="en-US" dirty="0"/>
              <a:t>they have RE together in order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(RE) _ _ _ _ = 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= 120 or 5!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they </a:t>
            </a:r>
            <a:r>
              <a:rPr lang="en-US" smtClean="0"/>
              <a:t>have R,E,M </a:t>
            </a:r>
            <a:r>
              <a:rPr lang="en-US" dirty="0" smtClean="0"/>
              <a:t>together in any order?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 (REM) _ _ </a:t>
            </a:r>
            <a:r>
              <a:rPr lang="en-US" dirty="0" smtClean="0">
                <a:solidFill>
                  <a:srgbClr val="FF0000"/>
                </a:solidFill>
              </a:rPr>
              <a:t>_ = </a:t>
            </a:r>
            <a:r>
              <a:rPr lang="en-US" sz="3200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sz="3200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× </a:t>
            </a:r>
            <a:r>
              <a:rPr lang="en-US" sz="3200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sz="3200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= 144</a:t>
            </a:r>
          </a:p>
          <a:p>
            <a:r>
              <a:rPr lang="en-US" dirty="0" smtClean="0"/>
              <a:t>R, E and M are not to be together?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pt-BR" dirty="0">
                <a:solidFill>
                  <a:srgbClr val="FF0000"/>
                </a:solidFill>
              </a:rPr>
              <a:t> Total – </a:t>
            </a:r>
            <a:r>
              <a:rPr lang="pt-BR" dirty="0" smtClean="0">
                <a:solidFill>
                  <a:srgbClr val="FF0000"/>
                </a:solidFill>
              </a:rPr>
              <a:t>(REM together) </a:t>
            </a:r>
            <a:r>
              <a:rPr lang="pt-BR" dirty="0">
                <a:solidFill>
                  <a:srgbClr val="FF0000"/>
                </a:solidFill>
              </a:rPr>
              <a:t>= 6! – 144 = 576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Ex. </a:t>
            </a:r>
            <a:r>
              <a:rPr lang="en-US" sz="3200" dirty="0" smtClean="0"/>
              <a:t>How many arrangements of the letters of the word REMAND are possible if: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2438400"/>
            <a:ext cx="82296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they sit anywhere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r>
              <a:rPr lang="en-US" sz="3200" b="1" baseline="30000" dirty="0" smtClean="0">
                <a:solidFill>
                  <a:srgbClr val="FF0000"/>
                </a:solidFill>
              </a:rPr>
              <a:t>8</a:t>
            </a:r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6</a:t>
            </a:r>
          </a:p>
          <a:p>
            <a:pPr marL="914400" lvl="2" indent="0">
              <a:buNone/>
            </a:pPr>
            <a:endParaRPr lang="en-US" sz="3200" b="1" baseline="-250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 smtClean="0"/>
              <a:t>two boys A and B sit on the port side and another boy W sit on the starboard side?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 &amp; B = 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 =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Others = 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Total =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×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 × 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Ex. </a:t>
            </a:r>
            <a:r>
              <a:rPr lang="en-US" sz="3200" dirty="0" smtClean="0"/>
              <a:t>There are 6 boys who enter a boat with 8</a:t>
            </a:r>
          </a:p>
          <a:p>
            <a:r>
              <a:rPr lang="en-US" sz="3200" dirty="0" smtClean="0"/>
              <a:t>seats, 4 on each side. In how many ways can - 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5814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727775"/>
            <a:ext cx="8229600" cy="4444425"/>
          </a:xfrm>
        </p:spPr>
        <p:txBody>
          <a:bodyPr>
            <a:normAutofit/>
          </a:bodyPr>
          <a:lstStyle/>
          <a:p>
            <a:r>
              <a:rPr lang="en-US" dirty="0"/>
              <a:t>how many numbers greater </a:t>
            </a:r>
            <a:r>
              <a:rPr lang="en-US" dirty="0" smtClean="0"/>
              <a:t>than </a:t>
            </a:r>
            <a:r>
              <a:rPr lang="en-US" dirty="0"/>
              <a:t>4 000 can </a:t>
            </a:r>
            <a:r>
              <a:rPr lang="en-US" dirty="0" smtClean="0"/>
              <a:t>be formed?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digits (any) = 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 digits ( must start with &gt;= 4) = 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×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Total = 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5 + 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×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 smtClean="0"/>
              <a:t>how many 4 digit numbers would be even?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Even (ends with 2, 4 or 6) = _ _ _ 3P1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		     = 4P3 × 3P1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Ex.   </a:t>
            </a:r>
            <a:r>
              <a:rPr lang="en-US" sz="3200" dirty="0"/>
              <a:t>From the digits 2, 3, 4, 5,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Arrangements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Circular arrangements are permutations in which objects are arranged in a circle.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2971800"/>
            <a:ext cx="873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arranging 5 objects (a, b, c, d, e) around a circular table.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34" y="3433465"/>
            <a:ext cx="4191866" cy="190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3934" y="5481935"/>
            <a:ext cx="893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arrangements are different in line but  identical around the circle.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5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44" y="1219200"/>
            <a:ext cx="8229600" cy="2285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calculate the number of ways in which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objects can be arranged in a circle, we arbitrarily fix the position of one object, so the remaining </a:t>
            </a:r>
            <a:r>
              <a:rPr lang="en-US" dirty="0" smtClean="0">
                <a:solidFill>
                  <a:srgbClr val="FF0000"/>
                </a:solidFill>
              </a:rPr>
              <a:t>(n-1) </a:t>
            </a:r>
            <a:r>
              <a:rPr lang="en-US" dirty="0" smtClean="0"/>
              <a:t>objects can be arranged as if they were on a straight line in </a:t>
            </a:r>
            <a:r>
              <a:rPr lang="en-US" b="1" dirty="0" smtClean="0">
                <a:solidFill>
                  <a:srgbClr val="FF0000"/>
                </a:solidFill>
              </a:rPr>
              <a:t>(n-1)! </a:t>
            </a:r>
            <a:r>
              <a:rPr lang="en-US" dirty="0" smtClean="0"/>
              <a:t>ways.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27574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 smtClean="0"/>
              <a:t>If one event can occur in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ways, a second event in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ways and a third event in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, then the three events can occur in </a:t>
            </a:r>
            <a:r>
              <a:rPr lang="en-US" b="1" dirty="0" smtClean="0">
                <a:solidFill>
                  <a:srgbClr val="FF0000"/>
                </a:solidFill>
              </a:rPr>
              <a:t>m × n × r </a:t>
            </a:r>
            <a:r>
              <a:rPr lang="en-US" dirty="0" smtClean="0"/>
              <a:t>ways.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769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 </a:t>
            </a:r>
            <a:r>
              <a:rPr lang="en-US" sz="3200" dirty="0"/>
              <a:t>Erin has 5 tops, 6 skirts and 4 </a:t>
            </a:r>
            <a:r>
              <a:rPr lang="en-US" sz="3200" dirty="0" smtClean="0"/>
              <a:t>caps from </a:t>
            </a:r>
            <a:r>
              <a:rPr lang="en-US" sz="3200" dirty="0"/>
              <a:t>which to choose an outfit.</a:t>
            </a:r>
          </a:p>
          <a:p>
            <a:r>
              <a:rPr lang="en-US" sz="3200" dirty="0"/>
              <a:t>In </a:t>
            </a:r>
            <a:r>
              <a:rPr lang="en-US" sz="3200" dirty="0" smtClean="0"/>
              <a:t>how many ways </a:t>
            </a:r>
            <a:r>
              <a:rPr lang="en-US" sz="3200" dirty="0"/>
              <a:t>can she select one top, </a:t>
            </a:r>
            <a:r>
              <a:rPr lang="en-US" sz="3200" dirty="0" smtClean="0"/>
              <a:t>one skirt </a:t>
            </a:r>
            <a:r>
              <a:rPr lang="en-US" sz="3200" dirty="0"/>
              <a:t>and one cap?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12" y="1965489"/>
            <a:ext cx="7651388" cy="45877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no </a:t>
            </a:r>
            <a:r>
              <a:rPr lang="en-US" dirty="0" smtClean="0"/>
              <a:t>restrictions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(12 – 1)! = 11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men and </a:t>
            </a:r>
            <a:r>
              <a:rPr lang="en-US" dirty="0" smtClean="0"/>
              <a:t>women alternate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(6 – 1)! × 6! = 5! × 6!</a:t>
            </a:r>
          </a:p>
          <a:p>
            <a:r>
              <a:rPr lang="en-US" dirty="0" smtClean="0"/>
              <a:t>Ted and Carol must sit </a:t>
            </a:r>
            <a:br>
              <a:rPr lang="en-US" dirty="0" smtClean="0"/>
            </a:br>
            <a:r>
              <a:rPr lang="en-US" dirty="0" smtClean="0"/>
              <a:t>together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(TC) &amp; other 10 = 2! × 10!</a:t>
            </a:r>
          </a:p>
          <a:p>
            <a:r>
              <a:rPr lang="en-US" dirty="0"/>
              <a:t>Bob, Ted and Carol must sit </a:t>
            </a:r>
            <a:r>
              <a:rPr lang="en-US" dirty="0" smtClean="0"/>
              <a:t>together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(BTC) &amp; other 9 = 3! × 9!</a:t>
            </a:r>
            <a:endParaRPr lang="en-US" dirty="0"/>
          </a:p>
          <a:p>
            <a:r>
              <a:rPr lang="en-US" dirty="0"/>
              <a:t>Neither Bob nor Carol can sit next to Ted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Sit 2 of other 9 beside Ted, then, rest of 9 including Bob and Carol = (9 × </a:t>
            </a:r>
            <a:r>
              <a:rPr lang="en-US" dirty="0">
                <a:solidFill>
                  <a:srgbClr val="FF0000"/>
                </a:solidFill>
              </a:rPr>
              <a:t>8) </a:t>
            </a:r>
            <a:r>
              <a:rPr lang="en-US" dirty="0" smtClean="0">
                <a:solidFill>
                  <a:srgbClr val="FF0000"/>
                </a:solidFill>
              </a:rPr>
              <a:t>×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Permutation &amp; Combination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990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Ex. </a:t>
            </a:r>
            <a:r>
              <a:rPr lang="en-US" sz="2800" dirty="0" smtClean="0"/>
              <a:t>At a dinner party 6 men and 6 women sit at a round table. In how many ways can they sit if: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10" y="1905000"/>
            <a:ext cx="326289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0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Permutation &amp; Combination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990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Ex. </a:t>
            </a:r>
            <a:r>
              <a:rPr lang="en-US" sz="2800" dirty="0" smtClean="0"/>
              <a:t>In how many ways can 8 differently colored beads be threaded on a string?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25622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39624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As necklace can be turned over, clockwise and anti-clockwise arrangements are the same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= (</a:t>
            </a:r>
            <a:r>
              <a:rPr lang="en-US" sz="2800" dirty="0" smtClean="0">
                <a:solidFill>
                  <a:srgbClr val="FF0000"/>
                </a:solidFill>
              </a:rPr>
              <a:t>8-1)! / 2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= </a:t>
            </a:r>
            <a:r>
              <a:rPr lang="en-US" sz="2800" dirty="0">
                <a:solidFill>
                  <a:srgbClr val="FF0000"/>
                </a:solidFill>
              </a:rPr>
              <a:t>7! </a:t>
            </a:r>
            <a:r>
              <a:rPr lang="en-US" sz="2800" dirty="0" smtClean="0">
                <a:solidFill>
                  <a:srgbClr val="FF0000"/>
                </a:solidFill>
              </a:rPr>
              <a:t>/ 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Unordered Selections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number of different combinations (i.e. unordered sets)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 objects from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distinct objects is represented by :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No. of Combinations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𝑁𝑜</m:t>
                        </m:r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𝑃𝑒𝑟𝑚𝑢𝑡𝑎𝑡𝑖𝑜𝑛𝑠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𝑎𝑟𝑟𝑎𝑛𝑔𝑒𝑚𝑒𝑛𝑡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𝑜𝑏𝑗𝑒𝑐𝑡𝑠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Denoted by : </a:t>
                </a:r>
              </a:p>
              <a:p>
                <a:pPr marL="0" indent="0" algn="ctr">
                  <a:buNone/>
                </a:pPr>
                <a:r>
                  <a:rPr lang="en-US" sz="4000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4000" b="1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en-US" sz="4000" b="1" baseline="-25000" dirty="0" err="1" smtClean="0">
                    <a:solidFill>
                      <a:srgbClr val="FF0000"/>
                    </a:solidFill>
                  </a:rPr>
                  <a:t>r</a:t>
                </a:r>
                <a:r>
                  <a:rPr lang="en-US" sz="4000" b="1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baseline="30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𝑷</m:t>
                        </m:r>
                        <m:r>
                          <a:rPr lang="en-US" sz="4000" b="1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4000" b="1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4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d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  </m:t>
                        </m:r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ways can a basketball team of 5 players be chosen from 8 players?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Solution:</a:t>
            </a: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4000" b="1" baseline="30000" dirty="0" smtClean="0">
                <a:solidFill>
                  <a:srgbClr val="FF0000"/>
                </a:solidFill>
              </a:rPr>
              <a:t>             8</a:t>
            </a: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5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60964"/>
            <a:ext cx="34766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9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997"/>
            <a:ext cx="8229600" cy="3687763"/>
          </a:xfrm>
        </p:spPr>
        <p:txBody>
          <a:bodyPr>
            <a:noAutofit/>
          </a:bodyPr>
          <a:lstStyle/>
          <a:p>
            <a:r>
              <a:rPr lang="en-US" sz="2000" dirty="0"/>
              <a:t>there are no restrictions</a:t>
            </a:r>
            <a:r>
              <a:rPr lang="en-US" sz="2000" dirty="0" smtClean="0"/>
              <a:t>?</a:t>
            </a:r>
          </a:p>
          <a:p>
            <a:pPr marL="457200" lvl="1" indent="0">
              <a:buNone/>
            </a:pPr>
            <a:r>
              <a:rPr lang="en-US" sz="2000" baseline="30000" dirty="0" smtClean="0">
                <a:solidFill>
                  <a:srgbClr val="FF0000"/>
                </a:solidFill>
              </a:rPr>
              <a:t>10</a:t>
            </a: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000" dirty="0" smtClean="0"/>
              <a:t>one particular person must be chosen on the committee?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1 </a:t>
            </a:r>
            <a:r>
              <a:rPr lang="en-US" sz="2000" dirty="0" smtClean="0">
                <a:solidFill>
                  <a:srgbClr val="FF0000"/>
                </a:solidFill>
              </a:rPr>
              <a:t>× </a:t>
            </a:r>
            <a:r>
              <a:rPr lang="en-US" sz="2000" baseline="30000" dirty="0">
                <a:solidFill>
                  <a:srgbClr val="FF000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  <a:endParaRPr lang="en-US" sz="2000" baseline="-250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one particular woman must be </a:t>
            </a:r>
            <a:r>
              <a:rPr lang="en-US" sz="2000" dirty="0" smtClean="0"/>
              <a:t>excluded </a:t>
            </a:r>
            <a:r>
              <a:rPr lang="en-US" sz="2000" dirty="0"/>
              <a:t>from </a:t>
            </a:r>
            <a:r>
              <a:rPr lang="en-US" sz="2000" dirty="0" smtClean="0"/>
              <a:t>the committee?</a:t>
            </a:r>
          </a:p>
          <a:p>
            <a:pPr marL="457200" lvl="1" indent="0">
              <a:buNone/>
            </a:pPr>
            <a:r>
              <a:rPr lang="en-US" sz="2000" baseline="30000" dirty="0">
                <a:solidFill>
                  <a:srgbClr val="FF000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</a:rPr>
              <a:t>5</a:t>
            </a:r>
            <a:endParaRPr lang="en-US" sz="2000" baseline="-250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there are to be 3 men and 2 women</a:t>
            </a:r>
            <a:r>
              <a:rPr lang="en-US" sz="2000" dirty="0" smtClean="0"/>
              <a:t>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Men &amp; Women = </a:t>
            </a:r>
            <a:r>
              <a:rPr lang="en-US" sz="2000" baseline="30000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 × </a:t>
            </a:r>
            <a:r>
              <a:rPr lang="en-US" sz="2000" baseline="30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000" dirty="0" smtClean="0"/>
              <a:t>here are to be men only?</a:t>
            </a:r>
          </a:p>
          <a:p>
            <a:pPr marL="457200" lvl="1" indent="0">
              <a:buNone/>
            </a:pPr>
            <a:r>
              <a:rPr lang="en-US" sz="2000" baseline="30000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baseline="-250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000" dirty="0"/>
              <a:t>there is to be a majority of women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3 </a:t>
            </a:r>
            <a:r>
              <a:rPr lang="en-US" sz="2000" dirty="0">
                <a:solidFill>
                  <a:srgbClr val="FF0000"/>
                </a:solidFill>
              </a:rPr>
              <a:t>Women &amp;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2 men Or 4 Women </a:t>
            </a:r>
            <a:r>
              <a:rPr lang="en-US" sz="2000" dirty="0" smtClean="0">
                <a:solidFill>
                  <a:srgbClr val="FF0000"/>
                </a:solidFill>
              </a:rPr>
              <a:t>&amp; </a:t>
            </a:r>
            <a:r>
              <a:rPr lang="en-US" sz="2000" dirty="0">
                <a:solidFill>
                  <a:srgbClr val="FF0000"/>
                </a:solidFill>
              </a:rPr>
              <a:t>1 man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= </a:t>
            </a:r>
            <a:r>
              <a:rPr lang="en-US" sz="2000" baseline="30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C3 × </a:t>
            </a:r>
            <a:r>
              <a:rPr lang="en-US" sz="2000" baseline="30000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C2 + </a:t>
            </a:r>
            <a:r>
              <a:rPr lang="en-US" sz="2000" baseline="30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C4 × </a:t>
            </a:r>
            <a:r>
              <a:rPr lang="en-US" sz="2000" baseline="30000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C1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Ex. </a:t>
            </a:r>
            <a:r>
              <a:rPr lang="en-US" sz="2400" dirty="0" smtClean="0"/>
              <a:t>A committee of 5 people is to be chosen from a group of 6 men and 4 women. How many committees are possible if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67200"/>
            <a:ext cx="2190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4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What is the total possible number of hands if there are no restrictions?</a:t>
            </a:r>
          </a:p>
          <a:p>
            <a:pPr marL="457200" lvl="1" indent="0"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>
                <a:solidFill>
                  <a:srgbClr val="FF0000"/>
                </a:solidFill>
              </a:rPr>
              <a:t>52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In how many of these hands are there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4 Kings?</a:t>
            </a:r>
          </a:p>
          <a:p>
            <a:pPr marL="914400" lvl="2" indent="0">
              <a:buNone/>
            </a:pP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× </a:t>
            </a:r>
            <a:r>
              <a:rPr lang="en-US" baseline="30000" dirty="0" smtClean="0">
                <a:solidFill>
                  <a:srgbClr val="FF0000"/>
                </a:solidFill>
              </a:rPr>
              <a:t>48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 smtClean="0"/>
              <a:t>2 Clubs and 3 Hearts?  </a:t>
            </a:r>
          </a:p>
          <a:p>
            <a:pPr marL="914400" lvl="2" indent="0">
              <a:buNone/>
            </a:pPr>
            <a:r>
              <a:rPr lang="en-US" baseline="30000" dirty="0" smtClean="0">
                <a:solidFill>
                  <a:srgbClr val="FF0000"/>
                </a:solidFill>
              </a:rPr>
              <a:t>13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× </a:t>
            </a:r>
            <a:r>
              <a:rPr lang="en-US" baseline="30000" dirty="0" smtClean="0">
                <a:solidFill>
                  <a:srgbClr val="FF0000"/>
                </a:solidFill>
              </a:rPr>
              <a:t>13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en-US" baseline="-25000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Permutation &amp; Combination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127" y="762000"/>
            <a:ext cx="80035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Ex.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In a hand of poker, 5 cards are dealt from a</a:t>
            </a:r>
          </a:p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regular pack of 52 cards.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91" y="4114800"/>
            <a:ext cx="24765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5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how many of these hands are there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Hearts?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aseline="30000" dirty="0" smtClean="0">
                <a:solidFill>
                  <a:srgbClr val="FF0000"/>
                </a:solidFill>
              </a:rPr>
              <a:t>13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all the same </a:t>
            </a:r>
            <a:r>
              <a:rPr lang="en-US" dirty="0" smtClean="0"/>
              <a:t>color?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Red or </a:t>
            </a:r>
            <a:r>
              <a:rPr lang="en-US" dirty="0" smtClean="0">
                <a:solidFill>
                  <a:srgbClr val="FF0000"/>
                </a:solidFill>
              </a:rPr>
              <a:t>Black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baseline="30000" dirty="0" smtClean="0">
                <a:solidFill>
                  <a:srgbClr val="FF0000"/>
                </a:solidFill>
              </a:rPr>
              <a:t>26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baseline="30000" dirty="0" smtClean="0">
                <a:solidFill>
                  <a:srgbClr val="FF0000"/>
                </a:solidFill>
              </a:rPr>
              <a:t>26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/>
              <a:t>In how many of these hands are there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four of the same kind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baseline="30000" dirty="0" smtClean="0">
                <a:solidFill>
                  <a:srgbClr val="FF0000"/>
                </a:solidFill>
              </a:rPr>
              <a:t>	4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× </a:t>
            </a:r>
            <a:r>
              <a:rPr lang="en-US" baseline="30000" dirty="0" smtClean="0">
                <a:solidFill>
                  <a:srgbClr val="FF0000"/>
                </a:solidFill>
              </a:rPr>
              <a:t>48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× 13</a:t>
            </a:r>
          </a:p>
          <a:p>
            <a:pPr lvl="1"/>
            <a:r>
              <a:rPr lang="en-US" dirty="0"/>
              <a:t>3 Aces and two Kings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baseline="30000" dirty="0" smtClean="0"/>
              <a:t>	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×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2579479" cy="188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599"/>
            <a:ext cx="1683218" cy="186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2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14799"/>
          </a:xfrm>
        </p:spPr>
        <p:txBody>
          <a:bodyPr>
            <a:noAutofit/>
          </a:bodyPr>
          <a:lstStyle/>
          <a:p>
            <a:r>
              <a:rPr lang="en-US" sz="1800" dirty="0"/>
              <a:t>If there are </a:t>
            </a:r>
            <a:r>
              <a:rPr lang="en-US" sz="1800" dirty="0" smtClean="0"/>
              <a:t>no </a:t>
            </a:r>
            <a:r>
              <a:rPr lang="en-US" sz="1800" dirty="0"/>
              <a:t>restrictions</a:t>
            </a:r>
            <a:r>
              <a:rPr lang="en-US" sz="1800" dirty="0" smtClean="0"/>
              <a:t>?</a:t>
            </a:r>
          </a:p>
          <a:p>
            <a:pPr marL="457200" lvl="1" indent="0">
              <a:buNone/>
            </a:pPr>
            <a:r>
              <a:rPr lang="en-US" sz="1800" baseline="30000" dirty="0" smtClean="0">
                <a:solidFill>
                  <a:srgbClr val="FF0000"/>
                </a:solidFill>
              </a:rPr>
              <a:t> 6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baseline="-25000" dirty="0" smtClean="0">
                <a:solidFill>
                  <a:srgbClr val="FF0000"/>
                </a:solidFill>
              </a:rPr>
              <a:t>4</a:t>
            </a:r>
            <a:r>
              <a:rPr lang="en-US" sz="1800" dirty="0" smtClean="0">
                <a:solidFill>
                  <a:srgbClr val="FF0000"/>
                </a:solidFill>
              </a:rPr>
              <a:t>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r>
              <a:rPr lang="en-US" sz="1800" dirty="0" smtClean="0">
                <a:solidFill>
                  <a:srgbClr val="FF0000"/>
                </a:solidFill>
              </a:rPr>
              <a:t> × 7!</a:t>
            </a:r>
          </a:p>
          <a:p>
            <a:r>
              <a:rPr lang="en-US" sz="1800" dirty="0"/>
              <a:t>If the 4 </a:t>
            </a:r>
            <a:r>
              <a:rPr lang="en-US" sz="1800" dirty="0" smtClean="0"/>
              <a:t>Math </a:t>
            </a:r>
            <a:r>
              <a:rPr lang="en-US" sz="1800" dirty="0"/>
              <a:t>books remain together</a:t>
            </a:r>
            <a:r>
              <a:rPr lang="en-US" sz="1800" dirty="0" smtClean="0"/>
              <a:t>?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= (MMMM) _ _ _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= </a:t>
            </a:r>
            <a:r>
              <a:rPr lang="en-US" sz="1800" baseline="300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>
                <a:solidFill>
                  <a:srgbClr val="FF0000"/>
                </a:solidFill>
              </a:rPr>
              <a:t>P</a:t>
            </a:r>
            <a:r>
              <a:rPr lang="en-US" sz="1800" baseline="-25000" dirty="0" smtClean="0">
                <a:solidFill>
                  <a:srgbClr val="FF0000"/>
                </a:solidFill>
              </a:rPr>
              <a:t>4</a:t>
            </a:r>
            <a:r>
              <a:rPr lang="en-US" sz="1800" dirty="0" smtClean="0">
                <a:solidFill>
                  <a:srgbClr val="FF0000"/>
                </a:solidFill>
              </a:rPr>
              <a:t>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r>
              <a:rPr lang="en-US" sz="1800" dirty="0" smtClean="0">
                <a:solidFill>
                  <a:srgbClr val="FF0000"/>
                </a:solidFill>
              </a:rPr>
              <a:t> × 4! or ( </a:t>
            </a:r>
            <a:r>
              <a:rPr lang="en-US" sz="1800" baseline="300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baseline="-25000" dirty="0" smtClean="0">
                <a:solidFill>
                  <a:srgbClr val="FF0000"/>
                </a:solidFill>
              </a:rPr>
              <a:t>4</a:t>
            </a:r>
            <a:r>
              <a:rPr lang="en-US" sz="1800" dirty="0" smtClean="0">
                <a:solidFill>
                  <a:srgbClr val="FF0000"/>
                </a:solidFill>
              </a:rPr>
              <a:t> × 4!)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r>
              <a:rPr lang="en-US" sz="1800" dirty="0" smtClean="0">
                <a:solidFill>
                  <a:srgbClr val="FF0000"/>
                </a:solidFill>
              </a:rPr>
              <a:t> × 4!</a:t>
            </a:r>
          </a:p>
          <a:p>
            <a:r>
              <a:rPr lang="en-US" sz="1800" dirty="0" smtClean="0"/>
              <a:t>A Math </a:t>
            </a:r>
            <a:r>
              <a:rPr lang="en-US" sz="1800" dirty="0"/>
              <a:t>book is </a:t>
            </a:r>
            <a:r>
              <a:rPr lang="en-US" sz="1800" dirty="0" smtClean="0"/>
              <a:t>at </a:t>
            </a:r>
            <a:r>
              <a:rPr lang="en-US" sz="1800" dirty="0"/>
              <a:t>the beginning </a:t>
            </a:r>
            <a:r>
              <a:rPr lang="en-US" sz="1800" dirty="0" smtClean="0"/>
              <a:t>of the </a:t>
            </a:r>
            <a:r>
              <a:rPr lang="en-US" sz="1800" dirty="0"/>
              <a:t>shelf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= M _ _ _ _ _ _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= 6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C3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C3 × 6!</a:t>
            </a:r>
            <a:endParaRPr lang="en-US" sz="1800" dirty="0" smtClean="0"/>
          </a:p>
          <a:p>
            <a:r>
              <a:rPr lang="en-US" sz="1800" dirty="0" smtClean="0"/>
              <a:t>Math and English books alternate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= M E M E M E M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= </a:t>
            </a:r>
            <a:r>
              <a:rPr lang="en-US" sz="1800" baseline="300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>
                <a:solidFill>
                  <a:srgbClr val="FF0000"/>
                </a:solidFill>
              </a:rPr>
              <a:t>P</a:t>
            </a:r>
            <a:r>
              <a:rPr lang="en-US" sz="1800" baseline="-25000" dirty="0" smtClean="0">
                <a:solidFill>
                  <a:srgbClr val="FF0000"/>
                </a:solidFill>
              </a:rPr>
              <a:t>4</a:t>
            </a:r>
            <a:r>
              <a:rPr lang="en-US" sz="1800" dirty="0" smtClean="0">
                <a:solidFill>
                  <a:srgbClr val="FF0000"/>
                </a:solidFill>
              </a:rPr>
              <a:t>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P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endParaRPr lang="en-US" sz="1800" baseline="-25000" dirty="0">
              <a:solidFill>
                <a:srgbClr val="FF0000"/>
              </a:solidFill>
            </a:endParaRPr>
          </a:p>
          <a:p>
            <a:r>
              <a:rPr lang="en-US" sz="1800" dirty="0"/>
              <a:t>A </a:t>
            </a:r>
            <a:r>
              <a:rPr lang="en-US" sz="1800" dirty="0" smtClean="0"/>
              <a:t>Math </a:t>
            </a:r>
            <a:r>
              <a:rPr lang="en-US" sz="1800" dirty="0"/>
              <a:t>is at the beginning and an English </a:t>
            </a:r>
            <a:r>
              <a:rPr lang="en-US" sz="1800" dirty="0" smtClean="0"/>
              <a:t>book is </a:t>
            </a:r>
            <a:r>
              <a:rPr lang="en-US" sz="1800" dirty="0"/>
              <a:t>in the middle of the shelf.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=  M _ _ E _ _ _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=  6 × 5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r>
              <a:rPr lang="en-US" sz="1800" dirty="0" smtClean="0">
                <a:solidFill>
                  <a:srgbClr val="FF0000"/>
                </a:solidFill>
              </a:rPr>
              <a:t> × </a:t>
            </a:r>
            <a:r>
              <a:rPr lang="en-US" sz="1800" baseline="30000" dirty="0" smtClean="0">
                <a:solidFill>
                  <a:srgbClr val="FF0000"/>
                </a:solidFill>
              </a:rPr>
              <a:t>4</a:t>
            </a:r>
            <a:r>
              <a:rPr lang="en-US" sz="1800" dirty="0" smtClean="0">
                <a:solidFill>
                  <a:srgbClr val="FF0000"/>
                </a:solidFill>
              </a:rPr>
              <a:t>C</a:t>
            </a:r>
            <a:r>
              <a:rPr lang="en-US" sz="1800" baseline="-25000" dirty="0" smtClean="0">
                <a:solidFill>
                  <a:srgbClr val="FF0000"/>
                </a:solidFill>
              </a:rPr>
              <a:t>2</a:t>
            </a:r>
            <a:r>
              <a:rPr lang="en-US" sz="1800" dirty="0" smtClean="0">
                <a:solidFill>
                  <a:srgbClr val="FF0000"/>
                </a:solidFill>
              </a:rPr>
              <a:t> × 5!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Permutation &amp; Combination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If 4 Math books are selected from 6 different Math books and 3 English books are chosen from 5 different English books, how many ways can the seven books be arranged on a shelf: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00745"/>
            <a:ext cx="340747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2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Homework???</a:t>
            </a:r>
          </a:p>
          <a:p>
            <a:endParaRPr lang="en-US" dirty="0"/>
          </a:p>
          <a:p>
            <a:r>
              <a:rPr lang="en-US" dirty="0" smtClean="0"/>
              <a:t>Class Test !!!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3345" y="2092045"/>
            <a:ext cx="2590800" cy="1085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8945" y="2092045"/>
            <a:ext cx="2590800" cy="1085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4545" y="2092045"/>
            <a:ext cx="2590800" cy="1085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127" y="1447800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6825" y="223098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T1, T2, T3, T4, T5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9132" y="2808100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Tops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7040" y="223098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S1, S2, S3, S4, S5, S6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7133" y="28081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Skirts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0800" y="223098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C1, C2, C3, C4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82734" y="2794027"/>
            <a:ext cx="6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Caps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10" y="3429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0059" y="43523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00724" y="43523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79110" y="43523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76930" y="43525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33744" y="435251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35539" y="43434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3345" y="55279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24016" y="55279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6187" y="553728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2865" y="553728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 flipH="1">
            <a:off x="1023801" y="3798332"/>
            <a:ext cx="1240557" cy="553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8" idx="0"/>
          </p:cNvCxnSpPr>
          <p:nvPr/>
        </p:nvCxnSpPr>
        <p:spPr>
          <a:xfrm flipH="1">
            <a:off x="1604466" y="3798332"/>
            <a:ext cx="659892" cy="553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19" idx="0"/>
          </p:cNvCxnSpPr>
          <p:nvPr/>
        </p:nvCxnSpPr>
        <p:spPr>
          <a:xfrm flipH="1">
            <a:off x="2182852" y="3798332"/>
            <a:ext cx="81506" cy="553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20" idx="0"/>
          </p:cNvCxnSpPr>
          <p:nvPr/>
        </p:nvCxnSpPr>
        <p:spPr>
          <a:xfrm>
            <a:off x="2264358" y="3798332"/>
            <a:ext cx="516314" cy="55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21" idx="0"/>
          </p:cNvCxnSpPr>
          <p:nvPr/>
        </p:nvCxnSpPr>
        <p:spPr>
          <a:xfrm>
            <a:off x="2264358" y="3798332"/>
            <a:ext cx="1073128" cy="55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2"/>
            <a:endCxn id="22" idx="0"/>
          </p:cNvCxnSpPr>
          <p:nvPr/>
        </p:nvCxnSpPr>
        <p:spPr>
          <a:xfrm>
            <a:off x="2264358" y="3798332"/>
            <a:ext cx="1574923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26" idx="0"/>
          </p:cNvCxnSpPr>
          <p:nvPr/>
        </p:nvCxnSpPr>
        <p:spPr>
          <a:xfrm>
            <a:off x="1023801" y="4721663"/>
            <a:ext cx="1241622" cy="81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2"/>
            <a:endCxn id="25" idx="0"/>
          </p:cNvCxnSpPr>
          <p:nvPr/>
        </p:nvCxnSpPr>
        <p:spPr>
          <a:xfrm>
            <a:off x="1023801" y="4721663"/>
            <a:ext cx="714944" cy="815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2"/>
            <a:endCxn id="24" idx="0"/>
          </p:cNvCxnSpPr>
          <p:nvPr/>
        </p:nvCxnSpPr>
        <p:spPr>
          <a:xfrm>
            <a:off x="1023801" y="4721663"/>
            <a:ext cx="212773" cy="80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2"/>
            <a:endCxn id="23" idx="0"/>
          </p:cNvCxnSpPr>
          <p:nvPr/>
        </p:nvCxnSpPr>
        <p:spPr>
          <a:xfrm flipH="1">
            <a:off x="655903" y="4721663"/>
            <a:ext cx="367898" cy="80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33744" y="3429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34000" y="34359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73278" y="346819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8" idx="2"/>
          </p:cNvCxnSpPr>
          <p:nvPr/>
        </p:nvCxnSpPr>
        <p:spPr>
          <a:xfrm flipH="1">
            <a:off x="1526187" y="4721663"/>
            <a:ext cx="78279" cy="155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8" idx="2"/>
          </p:cNvCxnSpPr>
          <p:nvPr/>
        </p:nvCxnSpPr>
        <p:spPr>
          <a:xfrm>
            <a:off x="1604466" y="4721663"/>
            <a:ext cx="67139" cy="20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634821" y="4712732"/>
            <a:ext cx="316482" cy="412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2"/>
          </p:cNvCxnSpPr>
          <p:nvPr/>
        </p:nvCxnSpPr>
        <p:spPr>
          <a:xfrm>
            <a:off x="2182852" y="4721663"/>
            <a:ext cx="394078" cy="44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9" idx="2"/>
          </p:cNvCxnSpPr>
          <p:nvPr/>
        </p:nvCxnSpPr>
        <p:spPr>
          <a:xfrm>
            <a:off x="2182852" y="4721663"/>
            <a:ext cx="82571" cy="30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9" idx="2"/>
          </p:cNvCxnSpPr>
          <p:nvPr/>
        </p:nvCxnSpPr>
        <p:spPr>
          <a:xfrm>
            <a:off x="2182852" y="4721663"/>
            <a:ext cx="618070" cy="44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0" idx="2"/>
          </p:cNvCxnSpPr>
          <p:nvPr/>
        </p:nvCxnSpPr>
        <p:spPr>
          <a:xfrm flipH="1">
            <a:off x="2576930" y="4721846"/>
            <a:ext cx="203742" cy="154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0" idx="2"/>
          </p:cNvCxnSpPr>
          <p:nvPr/>
        </p:nvCxnSpPr>
        <p:spPr>
          <a:xfrm>
            <a:off x="2780672" y="4721846"/>
            <a:ext cx="20250" cy="3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2"/>
          </p:cNvCxnSpPr>
          <p:nvPr/>
        </p:nvCxnSpPr>
        <p:spPr>
          <a:xfrm>
            <a:off x="2780672" y="4721846"/>
            <a:ext cx="271147" cy="22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1" idx="2"/>
          </p:cNvCxnSpPr>
          <p:nvPr/>
        </p:nvCxnSpPr>
        <p:spPr>
          <a:xfrm flipH="1">
            <a:off x="3051819" y="4721846"/>
            <a:ext cx="285667" cy="305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1" idx="2"/>
          </p:cNvCxnSpPr>
          <p:nvPr/>
        </p:nvCxnSpPr>
        <p:spPr>
          <a:xfrm>
            <a:off x="3337486" y="4721846"/>
            <a:ext cx="3206" cy="40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" idx="2"/>
          </p:cNvCxnSpPr>
          <p:nvPr/>
        </p:nvCxnSpPr>
        <p:spPr>
          <a:xfrm>
            <a:off x="3337486" y="4721846"/>
            <a:ext cx="501795" cy="44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2" idx="2"/>
          </p:cNvCxnSpPr>
          <p:nvPr/>
        </p:nvCxnSpPr>
        <p:spPr>
          <a:xfrm>
            <a:off x="3839281" y="4712732"/>
            <a:ext cx="0" cy="31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2" idx="2"/>
          </p:cNvCxnSpPr>
          <p:nvPr/>
        </p:nvCxnSpPr>
        <p:spPr>
          <a:xfrm>
            <a:off x="3839281" y="4712732"/>
            <a:ext cx="44785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41655" y="4583181"/>
            <a:ext cx="1567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5 × 6 × 4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= 120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8" name="Footer Placeholder 1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of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468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 1:  </a:t>
            </a:r>
          </a:p>
          <a:p>
            <a:pPr marL="0" indent="0">
              <a:buNone/>
            </a:pPr>
            <a:r>
              <a:rPr lang="en-US" dirty="0" smtClean="0"/>
              <a:t>What is the number of arrangements if a die is rolled? </a:t>
            </a:r>
          </a:p>
          <a:p>
            <a:pPr marL="0" indent="0">
              <a:buNone/>
            </a:pPr>
            <a:r>
              <a:rPr lang="en-US" dirty="0" smtClean="0"/>
              <a:t>(a) 2 times ? 		</a:t>
            </a:r>
            <a:r>
              <a:rPr lang="en-US" dirty="0" smtClean="0">
                <a:solidFill>
                  <a:srgbClr val="FF0000"/>
                </a:solidFill>
              </a:rPr>
              <a:t>6 × 6 = 6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(b) 3 times ? 		</a:t>
            </a:r>
            <a:r>
              <a:rPr lang="en-US" dirty="0" smtClean="0">
                <a:solidFill>
                  <a:srgbClr val="FF0000"/>
                </a:solidFill>
              </a:rPr>
              <a:t>6 × 6 × 6 = 6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(b) r times ? 		</a:t>
            </a:r>
            <a:r>
              <a:rPr lang="en-US" dirty="0" smtClean="0">
                <a:solidFill>
                  <a:srgbClr val="FF0000"/>
                </a:solidFill>
              </a:rPr>
              <a:t>6 × 6 × 6 × ……. = 6</a:t>
            </a:r>
            <a:r>
              <a:rPr lang="en-US" baseline="30000" dirty="0" smtClean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6200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If one event with </a:t>
            </a:r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/>
              <a:t> outcomes occurs </a:t>
            </a:r>
            <a:r>
              <a:rPr lang="en-US" sz="3200" b="1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 times with repetition allowed, then the number of ordered arrangements is </a:t>
            </a:r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r</a:t>
            </a:r>
            <a:endParaRPr lang="en-US" sz="3200" b="1" baseline="300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 2</a:t>
                </a:r>
              </a:p>
              <a:p>
                <a:r>
                  <a:rPr lang="en-US" dirty="0"/>
                  <a:t>How many different car </a:t>
                </a:r>
                <a:r>
                  <a:rPr lang="en-US" dirty="0" smtClean="0"/>
                  <a:t>number </a:t>
                </a:r>
                <a:r>
                  <a:rPr lang="en-US" dirty="0"/>
                  <a:t>plates </a:t>
                </a:r>
                <a:r>
                  <a:rPr lang="en-US" dirty="0" smtClean="0"/>
                  <a:t>are possible with 3 letters followed by 3 digits?</a:t>
                </a: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Solution:  26</a:t>
                </a:r>
                <a:r>
                  <a:rPr lang="en-US" dirty="0" smtClean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×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26 </a:t>
                </a:r>
                <a:r>
                  <a:rPr lang="en-US" b="1" dirty="0">
                    <a:solidFill>
                      <a:srgbClr val="FF0000"/>
                    </a:solidFill>
                  </a:rPr>
                  <a:t>×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26 </a:t>
                </a:r>
                <a:r>
                  <a:rPr lang="en-US" b="1" dirty="0">
                    <a:solidFill>
                      <a:srgbClr val="FF0000"/>
                    </a:solidFill>
                  </a:rPr>
                  <a:t>×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10 </a:t>
                </a:r>
                <a:r>
                  <a:rPr lang="en-US" b="1" dirty="0">
                    <a:solidFill>
                      <a:srgbClr val="FF0000"/>
                    </a:solidFill>
                  </a:rPr>
                  <a:t>×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10</a:t>
                </a:r>
                <a:r>
                  <a:rPr lang="en-US" b="1" dirty="0">
                    <a:solidFill>
                      <a:srgbClr val="FF0000"/>
                    </a:solidFill>
                  </a:rPr>
                  <a:t> ×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10 = 26</a:t>
                </a:r>
                <a:r>
                  <a:rPr lang="en-US" b="1" baseline="30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×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10</a:t>
                </a:r>
                <a:r>
                  <a:rPr lang="en-US" b="1" baseline="30000" dirty="0" smtClean="0">
                    <a:solidFill>
                      <a:srgbClr val="FF0000"/>
                    </a:solidFill>
                  </a:rPr>
                  <a:t>3</a:t>
                </a:r>
                <a:endParaRPr lang="en-US" dirty="0"/>
              </a:p>
              <a:p>
                <a:r>
                  <a:rPr lang="en-US" dirty="0"/>
                  <a:t>How many of these number plates begin with </a:t>
                </a:r>
                <a:r>
                  <a:rPr lang="en-US" dirty="0" smtClean="0"/>
                  <a:t>ABC?</a:t>
                </a:r>
              </a:p>
              <a:p>
                <a:pPr marL="0" lvl="1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Solution:  1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× 1 × 1× 10 × 10 × 10 = 10</a:t>
                </a:r>
                <a:r>
                  <a:rPr lang="en-US" b="1" baseline="30000" dirty="0" smtClean="0">
                    <a:solidFill>
                      <a:srgbClr val="FF0000"/>
                    </a:solidFill>
                  </a:rPr>
                  <a:t>3</a:t>
                </a:r>
                <a:endParaRPr lang="en-US" dirty="0"/>
              </a:p>
              <a:p>
                <a:r>
                  <a:rPr lang="en-US" dirty="0"/>
                  <a:t>If a plate is chosen at random, what is </a:t>
                </a:r>
                <a:r>
                  <a:rPr lang="en-US" dirty="0" smtClean="0"/>
                  <a:t>the probability </a:t>
                </a:r>
                <a:r>
                  <a:rPr lang="en-US" dirty="0"/>
                  <a:t>that it begins with ABC</a:t>
                </a:r>
                <a:r>
                  <a:rPr lang="en-US" dirty="0" smtClean="0"/>
                  <a:t>?</a:t>
                </a:r>
              </a:p>
              <a:p>
                <a:pPr marL="0"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    Solution: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b="1" baseline="30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</a:rPr>
                          <m:t>26</m:t>
                        </m:r>
                        <m:r>
                          <m:rPr>
                            <m:nor/>
                          </m:rPr>
                          <a:rPr lang="en-US" b="1" baseline="30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</a:rPr>
                          <m:t> × 10</m:t>
                        </m:r>
                        <m:r>
                          <m:rPr>
                            <m:nor/>
                          </m:rPr>
                          <a:rPr lang="en-US" b="1" baseline="30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</a:rPr>
                          <m:t>26</m:t>
                        </m:r>
                        <m:r>
                          <m:rPr>
                            <m:nor/>
                          </m:rPr>
                          <a:rPr lang="en-US" b="1" baseline="30000" dirty="0" smtClean="0">
                            <a:solidFill>
                              <a:srgbClr val="FF0000"/>
                            </a:solidFill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219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pt-BR" b="1" i="0" u="none" strike="noStrike" baseline="0" dirty="0" smtClean="0">
                <a:latin typeface="ArialMT"/>
              </a:rPr>
              <a:t>n! = n(n </a:t>
            </a:r>
            <a:r>
              <a:rPr lang="pt-BR" b="1" i="0" u="none" strike="noStrike" baseline="0" dirty="0" smtClean="0">
                <a:latin typeface="F871"/>
              </a:rPr>
              <a:t>– </a:t>
            </a:r>
            <a:r>
              <a:rPr lang="pt-BR" b="1" i="0" u="none" strike="noStrike" baseline="0" dirty="0" smtClean="0">
                <a:latin typeface="ArialMT"/>
              </a:rPr>
              <a:t>1)(n </a:t>
            </a:r>
            <a:r>
              <a:rPr lang="pt-BR" b="1" i="0" u="none" strike="noStrike" baseline="0" dirty="0" smtClean="0">
                <a:latin typeface="F871"/>
              </a:rPr>
              <a:t>– </a:t>
            </a:r>
            <a:r>
              <a:rPr lang="pt-BR" b="1" i="0" u="none" strike="noStrike" baseline="0" dirty="0" smtClean="0">
                <a:latin typeface="ArialMT"/>
              </a:rPr>
              <a:t>2)</a:t>
            </a:r>
            <a:r>
              <a:rPr lang="pt-BR" b="1" i="0" u="none" strike="noStrike" baseline="0" dirty="0" smtClean="0">
                <a:latin typeface="F871"/>
              </a:rPr>
              <a:t>………</a:t>
            </a:r>
            <a:r>
              <a:rPr lang="pt-BR" b="1" i="0" u="none" strike="noStrike" baseline="0" dirty="0" smtClean="0">
                <a:latin typeface="ArialMT"/>
              </a:rPr>
              <a:t>..3 × 2 × 1</a:t>
            </a:r>
          </a:p>
          <a:p>
            <a:pPr marL="0" indent="0" algn="ctr">
              <a:buNone/>
            </a:pP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ArialMT"/>
              </a:rPr>
              <a:t>For example 5! = 5.4.3.2.1  	</a:t>
            </a:r>
            <a:r>
              <a:rPr lang="en-US" sz="2800" b="1" i="0" u="none" strike="noStrike" baseline="0" dirty="0" smtClean="0">
                <a:solidFill>
                  <a:srgbClr val="FF0000"/>
                </a:solidFill>
                <a:latin typeface="Arial-BoldMT"/>
              </a:rPr>
              <a:t>Note </a:t>
            </a:r>
            <a:r>
              <a:rPr lang="en-US" sz="2800" b="0" i="0" u="none" strike="noStrike" baseline="0" dirty="0" smtClean="0">
                <a:solidFill>
                  <a:srgbClr val="FF0000"/>
                </a:solidFill>
                <a:latin typeface="ArialMT"/>
              </a:rPr>
              <a:t>0! = 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5814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 how many ways can 6 people be arranged in a row?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Solution : 6.5.4.3.2.1 = 6!</a:t>
            </a:r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How many arrangements are possible if only 3 of them are chosen?</a:t>
            </a:r>
            <a:endParaRPr lang="en-US" sz="2800" dirty="0"/>
          </a:p>
          <a:p>
            <a:r>
              <a:rPr lang="en-US" sz="2800" b="1" dirty="0"/>
              <a:t> </a:t>
            </a:r>
            <a:r>
              <a:rPr lang="en-US" sz="2800" b="1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>
                <a:solidFill>
                  <a:srgbClr val="FF0000"/>
                </a:solidFill>
              </a:rPr>
              <a:t>: 6.5.4 = 120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Arrangements or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Distinctly ordered sets </a:t>
            </a:r>
            <a:r>
              <a:rPr lang="en-US" dirty="0" smtClean="0"/>
              <a:t>are called </a:t>
            </a:r>
          </a:p>
          <a:p>
            <a:pPr marL="0" indent="0" algn="ctr">
              <a:buNone/>
            </a:pPr>
            <a:r>
              <a:rPr lang="en-US" dirty="0" smtClean="0"/>
              <a:t>arrangements or </a:t>
            </a:r>
            <a:r>
              <a:rPr lang="en-US" b="1" dirty="0" smtClean="0"/>
              <a:t>permutations.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273261"/>
            <a:ext cx="26479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31242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number of permutations of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 objects taken </a:t>
            </a:r>
            <a:r>
              <a:rPr lang="en-US" sz="2800" b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/>
              <a:t> at</a:t>
            </a:r>
          </a:p>
          <a:p>
            <a:r>
              <a:rPr lang="en-US" sz="2800" dirty="0" smtClean="0"/>
              <a:t>a time is given by: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168" y="528291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= number of objects</a:t>
            </a:r>
          </a:p>
          <a:p>
            <a:r>
              <a:rPr lang="en-US" sz="2400" dirty="0" smtClean="0"/>
              <a:t>r = number of positions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64008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how many ways can all 4 speakers be </a:t>
            </a:r>
            <a:r>
              <a:rPr lang="en-US" dirty="0" smtClean="0"/>
              <a:t>arranged in </a:t>
            </a:r>
            <a:r>
              <a:rPr lang="en-US" dirty="0"/>
              <a:t>a row for a photo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4.3.2.1 = 4! Or 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 smtClean="0"/>
              <a:t>How many ways can the captain and vice-captain be chosen?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Solution:     4.3 </a:t>
            </a:r>
            <a:r>
              <a:rPr lang="en-US" dirty="0">
                <a:solidFill>
                  <a:srgbClr val="FF0000"/>
                </a:solidFill>
              </a:rPr>
              <a:t>= 12 or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999" y="1741115"/>
            <a:ext cx="860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Ex.    </a:t>
            </a:r>
            <a:r>
              <a:rPr lang="en-US" sz="3200" dirty="0" smtClean="0"/>
              <a:t>A </a:t>
            </a:r>
            <a:r>
              <a:rPr lang="en-US" sz="3200" dirty="0" err="1" smtClean="0"/>
              <a:t>maths</a:t>
            </a:r>
            <a:r>
              <a:rPr lang="en-US" sz="3200" dirty="0" smtClean="0"/>
              <a:t> debating team consists of 4 speakers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7" y="2895600"/>
            <a:ext cx="1952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3505200"/>
          </a:xfrm>
        </p:spPr>
        <p:txBody>
          <a:bodyPr/>
          <a:lstStyle/>
          <a:p>
            <a:r>
              <a:rPr lang="en-US" dirty="0" smtClean="0"/>
              <a:t>In how many different orders can the horses finish?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7.6.5.4.3.2.1 = </a:t>
            </a:r>
            <a:r>
              <a:rPr lang="en-US" dirty="0">
                <a:solidFill>
                  <a:srgbClr val="FF0000"/>
                </a:solidFill>
              </a:rPr>
              <a:t>7! or </a:t>
            </a:r>
            <a:r>
              <a:rPr lang="en-US" baseline="30000" dirty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7</a:t>
            </a:r>
          </a:p>
          <a:p>
            <a:r>
              <a:rPr lang="en-US" dirty="0"/>
              <a:t>How many trifectas (1</a:t>
            </a:r>
            <a:r>
              <a:rPr lang="en-US" baseline="30000" dirty="0"/>
              <a:t>st</a:t>
            </a:r>
            <a:r>
              <a:rPr lang="en-US" dirty="0"/>
              <a:t> 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) are possible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 : 7.6.5 = 210 or </a:t>
            </a:r>
            <a:r>
              <a:rPr lang="en-US" baseline="30000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18" y="914400"/>
            <a:ext cx="588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Eg</a:t>
            </a:r>
            <a:r>
              <a:rPr lang="en-US" sz="3200" dirty="0" smtClean="0"/>
              <a:t> 2.  There are 7 horses in a race.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62400"/>
            <a:ext cx="2781300" cy="21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Permutation &amp; Combination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BDCA-2F2E-4588-B371-4BEE68D92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1555</Words>
  <Application>Microsoft Office PowerPoint</Application>
  <PresentationFormat>On-screen Show (4:3)</PresentationFormat>
  <Paragraphs>267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Arial-BoldMT</vt:lpstr>
      <vt:lpstr>ArialMT</vt:lpstr>
      <vt:lpstr>Calibri</vt:lpstr>
      <vt:lpstr>Cambria Math</vt:lpstr>
      <vt:lpstr>F871</vt:lpstr>
      <vt:lpstr>Office Theme</vt:lpstr>
      <vt:lpstr>Permutations &amp; Combinations</vt:lpstr>
      <vt:lpstr>Multiplication Rule</vt:lpstr>
      <vt:lpstr>PowerPoint Presentation</vt:lpstr>
      <vt:lpstr>Repetition of an Event</vt:lpstr>
      <vt:lpstr>PowerPoint Presentation</vt:lpstr>
      <vt:lpstr>Factorial Representation</vt:lpstr>
      <vt:lpstr>Arrangements or Permutations</vt:lpstr>
      <vt:lpstr>PowerPoint Presentation</vt:lpstr>
      <vt:lpstr>PowerPoint Presentation</vt:lpstr>
      <vt:lpstr>Permutations with Restrictions</vt:lpstr>
      <vt:lpstr>PowerPoint Presentation</vt:lpstr>
      <vt:lpstr>Arrangements with Repetitions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Arrangements</vt:lpstr>
      <vt:lpstr>PowerPoint Presentation</vt:lpstr>
      <vt:lpstr>PowerPoint Presentation</vt:lpstr>
      <vt:lpstr>PowerPoint Presentation</vt:lpstr>
      <vt:lpstr>Unordered Selections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Permutations &amp; Combinations</dc:title>
  <dc:creator>FaisalAshraf</dc:creator>
  <cp:lastModifiedBy>Faisal Bin	Ashraf</cp:lastModifiedBy>
  <cp:revision>22</cp:revision>
  <dcterms:created xsi:type="dcterms:W3CDTF">2018-06-04T10:37:47Z</dcterms:created>
  <dcterms:modified xsi:type="dcterms:W3CDTF">2018-06-05T02:14:19Z</dcterms:modified>
</cp:coreProperties>
</file>