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A5C6C6-B338-44C1-BE03-BC5F388B2879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5C726F-0756-4AB3-9ACC-9D21838169E1}" type="pres">
      <dgm:prSet presAssocID="{0AA5C6C6-B338-44C1-BE03-BC5F388B287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</dgm:ptLst>
  <dgm:cxnLst>
    <dgm:cxn modelId="{667C632E-C034-4A7D-87D4-DD2230369A5B}" type="presOf" srcId="{0AA5C6C6-B338-44C1-BE03-BC5F388B2879}" destId="{215C726F-0756-4AB3-9ACC-9D21838169E1}" srcOrd="0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EACE0E-3FF5-4B71-9801-EA4FA6821E50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31F36C-857C-47A0-9A6F-3270BC873FBD}">
      <dgm:prSet phldrT="[Текст]"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Первичное исследования общественного мнения</a:t>
          </a:r>
          <a:endParaRPr lang="ru-RU" sz="1400" dirty="0">
            <a:solidFill>
              <a:schemeClr val="tx1"/>
            </a:solidFill>
          </a:endParaRPr>
        </a:p>
      </dgm:t>
    </dgm:pt>
    <dgm:pt modelId="{5B64AA59-788E-4637-BA54-6970948C7D5B}" type="parTrans" cxnId="{D0753D2F-D9D3-473F-ABCD-D4E60360765B}">
      <dgm:prSet/>
      <dgm:spPr/>
      <dgm:t>
        <a:bodyPr/>
        <a:lstStyle/>
        <a:p>
          <a:endParaRPr lang="ru-RU"/>
        </a:p>
      </dgm:t>
    </dgm:pt>
    <dgm:pt modelId="{C41D449C-985E-4BAE-A5FF-6E1905D52AE7}" type="sibTrans" cxnId="{D0753D2F-D9D3-473F-ABCD-D4E60360765B}">
      <dgm:prSet/>
      <dgm:spPr/>
      <dgm:t>
        <a:bodyPr/>
        <a:lstStyle/>
        <a:p>
          <a:endParaRPr lang="ru-RU"/>
        </a:p>
      </dgm:t>
    </dgm:pt>
    <dgm:pt modelId="{B99A8981-7443-42E8-83CC-F53B65152704}">
      <dgm:prSet phldrT="[Текст]" custT="1"/>
      <dgm:spPr/>
      <dgm:t>
        <a:bodyPr/>
        <a:lstStyle/>
        <a:p>
          <a:r>
            <a:rPr lang="ru-RU" sz="1400" dirty="0" smtClean="0">
              <a:solidFill>
                <a:schemeClr val="tx1"/>
              </a:solidFill>
            </a:rPr>
            <a:t>Сравнение результатов после повторного опроса</a:t>
          </a:r>
          <a:endParaRPr lang="ru-RU" sz="1400" dirty="0">
            <a:solidFill>
              <a:schemeClr val="tx1"/>
            </a:solidFill>
          </a:endParaRPr>
        </a:p>
      </dgm:t>
    </dgm:pt>
    <dgm:pt modelId="{45F273A0-7FE6-45FA-82A8-3046537B4E5B}" type="parTrans" cxnId="{32AC870B-CA96-4E74-BFF3-C7B6A26016D2}">
      <dgm:prSet/>
      <dgm:spPr/>
      <dgm:t>
        <a:bodyPr/>
        <a:lstStyle/>
        <a:p>
          <a:endParaRPr lang="ru-RU"/>
        </a:p>
      </dgm:t>
    </dgm:pt>
    <dgm:pt modelId="{D427003A-B007-4BA4-96DE-FBC9AD92CB0C}" type="sibTrans" cxnId="{32AC870B-CA96-4E74-BFF3-C7B6A26016D2}">
      <dgm:prSet/>
      <dgm:spPr/>
      <dgm:t>
        <a:bodyPr/>
        <a:lstStyle/>
        <a:p>
          <a:endParaRPr lang="ru-RU"/>
        </a:p>
      </dgm:t>
    </dgm:pt>
    <dgm:pt modelId="{52A93348-8ECD-41BD-9301-298785E574D4}" type="pres">
      <dgm:prSet presAssocID="{E0EACE0E-3FF5-4B71-9801-EA4FA6821E5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7B0632D-529B-42A6-848E-C56D530C413F}" type="pres">
      <dgm:prSet presAssocID="{E0EACE0E-3FF5-4B71-9801-EA4FA6821E50}" presName="ribbon" presStyleLbl="node1" presStyleIdx="0" presStyleCnt="1" custLinFactNeighborX="22560" custLinFactNeighborY="-81688"/>
      <dgm:spPr/>
    </dgm:pt>
    <dgm:pt modelId="{78ED845F-697C-4293-AE34-CBBA93D0A0B2}" type="pres">
      <dgm:prSet presAssocID="{E0EACE0E-3FF5-4B71-9801-EA4FA6821E50}" presName="leftArrowText" presStyleLbl="node1" presStyleIdx="0" presStyleCnt="1" custScaleX="105285" custScaleY="128999" custLinFactNeighborX="4273" custLinFactNeighborY="-5938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D49200-07C8-49EF-B0BA-EEAF43D93543}" type="pres">
      <dgm:prSet presAssocID="{E0EACE0E-3FF5-4B71-9801-EA4FA6821E50}" presName="rightArrowText" presStyleLbl="node1" presStyleIdx="0" presStyleCnt="1" custLinFactNeighborX="-3369" custLinFactNeighborY="-6649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2AC870B-CA96-4E74-BFF3-C7B6A26016D2}" srcId="{E0EACE0E-3FF5-4B71-9801-EA4FA6821E50}" destId="{B99A8981-7443-42E8-83CC-F53B65152704}" srcOrd="1" destOrd="0" parTransId="{45F273A0-7FE6-45FA-82A8-3046537B4E5B}" sibTransId="{D427003A-B007-4BA4-96DE-FBC9AD92CB0C}"/>
    <dgm:cxn modelId="{4699B06F-00C0-41F6-A3C2-C62760F7E50B}" type="presOf" srcId="{D731F36C-857C-47A0-9A6F-3270BC873FBD}" destId="{78ED845F-697C-4293-AE34-CBBA93D0A0B2}" srcOrd="0" destOrd="0" presId="urn:microsoft.com/office/officeart/2005/8/layout/arrow6"/>
    <dgm:cxn modelId="{21A02782-40A5-4575-A06A-3EF897241C73}" type="presOf" srcId="{B99A8981-7443-42E8-83CC-F53B65152704}" destId="{C7D49200-07C8-49EF-B0BA-EEAF43D93543}" srcOrd="0" destOrd="0" presId="urn:microsoft.com/office/officeart/2005/8/layout/arrow6"/>
    <dgm:cxn modelId="{8CA2C44E-69D7-44EB-8DD1-30622F619E42}" type="presOf" srcId="{E0EACE0E-3FF5-4B71-9801-EA4FA6821E50}" destId="{52A93348-8ECD-41BD-9301-298785E574D4}" srcOrd="0" destOrd="0" presId="urn:microsoft.com/office/officeart/2005/8/layout/arrow6"/>
    <dgm:cxn modelId="{D0753D2F-D9D3-473F-ABCD-D4E60360765B}" srcId="{E0EACE0E-3FF5-4B71-9801-EA4FA6821E50}" destId="{D731F36C-857C-47A0-9A6F-3270BC873FBD}" srcOrd="0" destOrd="0" parTransId="{5B64AA59-788E-4637-BA54-6970948C7D5B}" sibTransId="{C41D449C-985E-4BAE-A5FF-6E1905D52AE7}"/>
    <dgm:cxn modelId="{4912F6CC-5A66-48B4-B0D7-4A3EA1F8BF3C}" type="presParOf" srcId="{52A93348-8ECD-41BD-9301-298785E574D4}" destId="{77B0632D-529B-42A6-848E-C56D530C413F}" srcOrd="0" destOrd="0" presId="urn:microsoft.com/office/officeart/2005/8/layout/arrow6"/>
    <dgm:cxn modelId="{3E2AB5A9-209D-4601-B4EC-8222B9D20AB0}" type="presParOf" srcId="{52A93348-8ECD-41BD-9301-298785E574D4}" destId="{78ED845F-697C-4293-AE34-CBBA93D0A0B2}" srcOrd="1" destOrd="0" presId="urn:microsoft.com/office/officeart/2005/8/layout/arrow6"/>
    <dgm:cxn modelId="{9EC5CCE2-E77B-4110-8B01-CC630AAA5ECA}" type="presParOf" srcId="{52A93348-8ECD-41BD-9301-298785E574D4}" destId="{C7D49200-07C8-49EF-B0BA-EEAF43D93543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0632D-529B-42A6-848E-C56D530C413F}">
      <dsp:nvSpPr>
        <dsp:cNvPr id="0" name=""/>
        <dsp:cNvSpPr/>
      </dsp:nvSpPr>
      <dsp:spPr>
        <a:xfrm>
          <a:off x="0" y="0"/>
          <a:ext cx="3977024" cy="1590809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D845F-697C-4293-AE34-CBBA93D0A0B2}">
      <dsp:nvSpPr>
        <dsp:cNvPr id="0" name=""/>
        <dsp:cNvSpPr/>
      </dsp:nvSpPr>
      <dsp:spPr>
        <a:xfrm>
          <a:off x="498641" y="158240"/>
          <a:ext cx="1381779" cy="100554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9784" rIns="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Первичное исследования общественного мнения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498641" y="158240"/>
        <a:ext cx="1381779" cy="1005542"/>
      </dsp:txXfrm>
    </dsp:sp>
    <dsp:sp modelId="{C7D49200-07C8-49EF-B0BA-EEAF43D93543}">
      <dsp:nvSpPr>
        <dsp:cNvPr id="0" name=""/>
        <dsp:cNvSpPr/>
      </dsp:nvSpPr>
      <dsp:spPr>
        <a:xfrm>
          <a:off x="1936257" y="470355"/>
          <a:ext cx="1551039" cy="77949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9784" rIns="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/>
              </a:solidFill>
            </a:rPr>
            <a:t>Сравнение результатов после повторного опроса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1936257" y="470355"/>
        <a:ext cx="1551039" cy="779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D9E55-7AE4-451C-A9E0-C367FF85CCBA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EC79B-34D9-4C00-96FC-B573291CA3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37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A3801-51EE-4202-869B-4BAC7374414F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F3FF-48EE-4C97-AF6A-35E8DE87DFA4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75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671B-080F-4299-B05D-F0015758C8F9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19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6534-5792-4866-84B3-BAEF123C972E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21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B81D-2CF9-4162-AB5F-FE7BA022C9DE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09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EC51-6CBE-4EFE-B6E4-7160F11AC0E2}" type="datetime1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79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7F1B-0D04-4E9F-8DE9-6A5F0C0C0679}" type="datetime1">
              <a:rPr lang="ru-RU" smtClean="0"/>
              <a:t>04.12.2023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1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E1B2-C735-4B70-BF36-0E9A131E3C4A}" type="datetime1">
              <a:rPr lang="ru-RU" smtClean="0"/>
              <a:t>04.12.2023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1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E845-4441-4A16-8DC5-7BE37A769608}" type="datetime1">
              <a:rPr lang="ru-RU" smtClean="0"/>
              <a:t>04.12.2023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88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47427A-4560-45B6-B36D-87A1F8DAF236}" type="datetime1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6EFEBD-6EEE-442E-9467-ED7EA13DF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8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3738-9A86-4D23-989B-20D2CB57FF07}" type="datetime1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51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8A2E69-2638-478F-89C7-8C2301BB4943}" type="datetime1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6EFEBD-6EEE-442E-9467-ED7EA13DF27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7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0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t.me/PolinaShibina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2187" y="1198011"/>
            <a:ext cx="10058400" cy="1478557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Физически правдоподобная оценка распределения освещённости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7303" y="4754796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ru-RU" sz="2000" dirty="0" smtClean="0"/>
              <a:t>Докладчик: Шибина Полина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95737" y="2435526"/>
            <a:ext cx="6331789" cy="14607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840" y="21335"/>
            <a:ext cx="1339144" cy="13391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6" y="42670"/>
            <a:ext cx="1296473" cy="12964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58911" y="5713130"/>
            <a:ext cx="433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04.12.23,</a:t>
            </a:r>
            <a:r>
              <a:rPr lang="en-US" dirty="0" smtClean="0"/>
              <a:t> Reading Club ITTP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651511" y="3061534"/>
            <a:ext cx="9145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Разбор работы </a:t>
            </a:r>
            <a:r>
              <a:rPr lang="en-US" dirty="0" err="1" smtClean="0"/>
              <a:t>Ershov</a:t>
            </a:r>
            <a:r>
              <a:rPr lang="ru-RU" dirty="0" smtClean="0"/>
              <a:t> </a:t>
            </a:r>
            <a:r>
              <a:rPr lang="en-US" dirty="0" err="1" smtClean="0"/>
              <a:t>Egor</a:t>
            </a:r>
            <a:r>
              <a:rPr lang="ru-RU" dirty="0" smtClean="0"/>
              <a:t>, </a:t>
            </a:r>
            <a:r>
              <a:rPr lang="en-US" dirty="0" err="1" smtClean="0"/>
              <a:t>Tesalin</a:t>
            </a:r>
            <a:r>
              <a:rPr lang="ru-RU" dirty="0" smtClean="0"/>
              <a:t> </a:t>
            </a:r>
            <a:r>
              <a:rPr lang="en-US" dirty="0" err="1" smtClean="0"/>
              <a:t>Vasily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Ermakov</a:t>
            </a:r>
            <a:r>
              <a:rPr lang="ru-RU" dirty="0" smtClean="0"/>
              <a:t> </a:t>
            </a:r>
            <a:r>
              <a:rPr lang="en-US" dirty="0" smtClean="0"/>
              <a:t>Ivan</a:t>
            </a:r>
            <a:r>
              <a:rPr lang="ru-RU" dirty="0" smtClean="0"/>
              <a:t>, </a:t>
            </a:r>
            <a:r>
              <a:rPr lang="en-US" dirty="0" smtClean="0"/>
              <a:t>Brown</a:t>
            </a:r>
            <a:r>
              <a:rPr lang="ru-RU" dirty="0" smtClean="0"/>
              <a:t> </a:t>
            </a:r>
            <a:r>
              <a:rPr lang="en-US" dirty="0" smtClean="0"/>
              <a:t>Michael </a:t>
            </a:r>
            <a:r>
              <a:rPr lang="en-US" dirty="0"/>
              <a:t>S</a:t>
            </a:r>
            <a:r>
              <a:rPr lang="en-US" dirty="0" smtClean="0"/>
              <a:t>.</a:t>
            </a:r>
            <a:r>
              <a:rPr lang="ru-RU" dirty="0" smtClean="0"/>
              <a:t>, </a:t>
            </a:r>
            <a:r>
              <a:rPr lang="en-US" dirty="0"/>
              <a:t>Physically-Plausible Illumination Distribution </a:t>
            </a:r>
            <a:r>
              <a:rPr lang="en-US" dirty="0" smtClean="0"/>
              <a:t>Estimation,</a:t>
            </a:r>
            <a:r>
              <a:rPr lang="ru-RU" dirty="0" smtClean="0"/>
              <a:t> </a:t>
            </a:r>
            <a:r>
              <a:rPr lang="en-US" dirty="0" smtClean="0"/>
              <a:t>Proceedings </a:t>
            </a:r>
            <a:r>
              <a:rPr lang="en-US" dirty="0"/>
              <a:t>of the IEEE/CVF International Conference on Computer Vision (ICCV</a:t>
            </a:r>
            <a:r>
              <a:rPr lang="en-US" dirty="0" smtClean="0"/>
              <a:t>), October,</a:t>
            </a:r>
            <a:r>
              <a:rPr lang="ru-RU" dirty="0" smtClean="0"/>
              <a:t> </a:t>
            </a:r>
            <a:r>
              <a:rPr lang="en-US" dirty="0" smtClean="0"/>
              <a:t>2023, 12928-12936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7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338592"/>
            <a:ext cx="10058400" cy="1450757"/>
          </a:xfrm>
        </p:spPr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89185"/>
            <a:ext cx="10058400" cy="42732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     </a:t>
            </a:r>
            <a:r>
              <a:rPr lang="ru-RU" dirty="0" smtClean="0">
                <a:solidFill>
                  <a:schemeClr val="tx2"/>
                </a:solidFill>
              </a:rPr>
              <a:t>1. Описание задачи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a.</a:t>
            </a:r>
            <a:r>
              <a:rPr lang="ru-RU" dirty="0" smtClean="0">
                <a:solidFill>
                  <a:schemeClr val="tx2"/>
                </a:solidFill>
              </a:rPr>
              <a:t> Введение в задачу </a:t>
            </a:r>
            <a:r>
              <a:rPr lang="ru-RU" dirty="0">
                <a:solidFill>
                  <a:schemeClr val="tx2"/>
                </a:solidFill>
              </a:rPr>
              <a:t>оценки распределения </a:t>
            </a:r>
            <a:r>
              <a:rPr lang="ru-RU" dirty="0" smtClean="0">
                <a:solidFill>
                  <a:schemeClr val="tx2"/>
                </a:solidFill>
              </a:rPr>
              <a:t>освещённости</a:t>
            </a:r>
          </a:p>
          <a:p>
            <a:pPr marL="292608" lvl="1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sz="2100" dirty="0">
                <a:solidFill>
                  <a:schemeClr val="tx2"/>
                </a:solidFill>
              </a:rPr>
              <a:t>b.</a:t>
            </a:r>
            <a:r>
              <a:rPr lang="ru-RU" sz="2100" dirty="0">
                <a:solidFill>
                  <a:schemeClr val="tx2"/>
                </a:solidFill>
              </a:rPr>
              <a:t> Примеры применения</a:t>
            </a:r>
          </a:p>
          <a:p>
            <a:pPr marL="292608" lvl="1" indent="0">
              <a:buNone/>
            </a:pPr>
            <a:r>
              <a:rPr lang="ru-RU" sz="2100" dirty="0">
                <a:solidFill>
                  <a:schemeClr val="tx2"/>
                </a:solidFill>
              </a:rPr>
              <a:t>	</a:t>
            </a:r>
            <a:r>
              <a:rPr lang="en-US" sz="2100" dirty="0">
                <a:solidFill>
                  <a:schemeClr val="tx2"/>
                </a:solidFill>
              </a:rPr>
              <a:t>c. </a:t>
            </a:r>
            <a:r>
              <a:rPr lang="ru-RU" sz="2100" dirty="0">
                <a:solidFill>
                  <a:schemeClr val="tx2"/>
                </a:solidFill>
              </a:rPr>
              <a:t>Методы оценки </a:t>
            </a:r>
            <a:r>
              <a:rPr lang="ru-RU" sz="2100" dirty="0" smtClean="0">
                <a:solidFill>
                  <a:schemeClr val="tx2"/>
                </a:solidFill>
              </a:rPr>
              <a:t>распределения </a:t>
            </a:r>
            <a:r>
              <a:rPr lang="ru-RU" sz="2100" dirty="0">
                <a:solidFill>
                  <a:schemeClr val="tx2"/>
                </a:solidFill>
              </a:rPr>
              <a:t>освещённости</a:t>
            </a:r>
            <a:endParaRPr lang="en-US" sz="2100" dirty="0">
              <a:solidFill>
                <a:schemeClr val="tx2"/>
              </a:solidFill>
            </a:endParaRPr>
          </a:p>
          <a:p>
            <a:pPr marL="292608" lvl="1" indent="0">
              <a:buNone/>
            </a:pPr>
            <a:r>
              <a:rPr lang="ru-RU" sz="2100" dirty="0">
                <a:solidFill>
                  <a:schemeClr val="tx2"/>
                </a:solidFill>
              </a:rPr>
              <a:t>2. Описание предложенного решения</a:t>
            </a:r>
          </a:p>
          <a:p>
            <a:pPr marL="292608" lvl="1" indent="0">
              <a:buNone/>
            </a:pPr>
            <a:r>
              <a:rPr lang="ru-RU" sz="2100" dirty="0">
                <a:solidFill>
                  <a:schemeClr val="tx2"/>
                </a:solidFill>
              </a:rPr>
              <a:t>	</a:t>
            </a:r>
            <a:r>
              <a:rPr lang="en-US" sz="2100" dirty="0">
                <a:solidFill>
                  <a:schemeClr val="tx2"/>
                </a:solidFill>
              </a:rPr>
              <a:t>a. </a:t>
            </a:r>
            <a:r>
              <a:rPr lang="ru-RU" sz="2100" dirty="0">
                <a:solidFill>
                  <a:schemeClr val="tx2"/>
                </a:solidFill>
              </a:rPr>
              <a:t>Как определяется качество предложенного метода</a:t>
            </a:r>
          </a:p>
          <a:p>
            <a:pPr marL="292608" lvl="1" indent="0">
              <a:buNone/>
            </a:pPr>
            <a:r>
              <a:rPr lang="ru-RU" sz="2100" dirty="0">
                <a:solidFill>
                  <a:schemeClr val="tx2"/>
                </a:solidFill>
              </a:rPr>
              <a:t>	</a:t>
            </a:r>
            <a:r>
              <a:rPr lang="en-US" sz="2100" dirty="0">
                <a:solidFill>
                  <a:schemeClr val="tx2"/>
                </a:solidFill>
              </a:rPr>
              <a:t>	</a:t>
            </a:r>
            <a:r>
              <a:rPr lang="en-US" sz="2100" dirty="0" err="1">
                <a:solidFill>
                  <a:schemeClr val="tx2"/>
                </a:solidFill>
              </a:rPr>
              <a:t>i</a:t>
            </a:r>
            <a:r>
              <a:rPr lang="en-US" sz="2100" dirty="0">
                <a:solidFill>
                  <a:schemeClr val="tx2"/>
                </a:solidFill>
              </a:rPr>
              <a:t>.    </a:t>
            </a:r>
            <a:r>
              <a:rPr lang="ru-RU" sz="2100" dirty="0">
                <a:solidFill>
                  <a:schemeClr val="tx2"/>
                </a:solidFill>
              </a:rPr>
              <a:t>Наборы данных</a:t>
            </a:r>
          </a:p>
          <a:p>
            <a:pPr marL="292608" lvl="1" indent="0">
              <a:buNone/>
            </a:pPr>
            <a:r>
              <a:rPr lang="ru-RU" sz="2100" dirty="0">
                <a:solidFill>
                  <a:schemeClr val="tx2"/>
                </a:solidFill>
              </a:rPr>
              <a:t>		</a:t>
            </a:r>
            <a:r>
              <a:rPr lang="en-US" sz="2100" dirty="0">
                <a:solidFill>
                  <a:schemeClr val="tx2"/>
                </a:solidFill>
              </a:rPr>
              <a:t>ii.   </a:t>
            </a:r>
            <a:r>
              <a:rPr lang="ru-RU" sz="2100" dirty="0">
                <a:solidFill>
                  <a:schemeClr val="tx2"/>
                </a:solidFill>
              </a:rPr>
              <a:t>Метрики</a:t>
            </a:r>
          </a:p>
          <a:p>
            <a:pPr marL="292608" lvl="1" indent="0">
              <a:buNone/>
            </a:pPr>
            <a:r>
              <a:rPr lang="en-US" sz="2100" dirty="0">
                <a:solidFill>
                  <a:schemeClr val="tx2"/>
                </a:solidFill>
              </a:rPr>
              <a:t>	b. </a:t>
            </a:r>
            <a:r>
              <a:rPr lang="ru-RU" sz="2100" dirty="0">
                <a:solidFill>
                  <a:schemeClr val="tx2"/>
                </a:solidFill>
              </a:rPr>
              <a:t>Описание метода</a:t>
            </a:r>
          </a:p>
          <a:p>
            <a:pPr marL="292608" lvl="1" indent="0">
              <a:buNone/>
            </a:pPr>
            <a:r>
              <a:rPr lang="ru-RU" sz="2100" dirty="0">
                <a:solidFill>
                  <a:schemeClr val="tx2"/>
                </a:solidFill>
              </a:rPr>
              <a:t>	с. Экспериментальные результаты</a:t>
            </a:r>
          </a:p>
          <a:p>
            <a:pPr marL="292608" lvl="1" indent="0">
              <a:buNone/>
            </a:pPr>
            <a:r>
              <a:rPr lang="ru-RU" sz="2100" dirty="0">
                <a:solidFill>
                  <a:schemeClr val="tx2"/>
                </a:solidFill>
              </a:rPr>
              <a:t>3. </a:t>
            </a:r>
            <a:r>
              <a:rPr lang="ru-RU" sz="2100" dirty="0" smtClean="0">
                <a:solidFill>
                  <a:schemeClr val="tx2"/>
                </a:solidFill>
              </a:rPr>
              <a:t>Анализ</a:t>
            </a:r>
          </a:p>
          <a:p>
            <a:pPr marL="292608" lvl="1" indent="0">
              <a:buNone/>
            </a:pPr>
            <a:r>
              <a:rPr lang="ru-RU" sz="2100" dirty="0">
                <a:solidFill>
                  <a:schemeClr val="tx2"/>
                </a:solidFill>
              </a:rPr>
              <a:t>	</a:t>
            </a:r>
            <a:r>
              <a:rPr lang="en-US" sz="2100" dirty="0">
                <a:solidFill>
                  <a:schemeClr val="tx2"/>
                </a:solidFill>
              </a:rPr>
              <a:t>a</a:t>
            </a:r>
            <a:r>
              <a:rPr lang="ru-RU" sz="2100" dirty="0" smtClean="0">
                <a:solidFill>
                  <a:schemeClr val="tx2"/>
                </a:solidFill>
              </a:rPr>
              <a:t>. Повторяемость результатов</a:t>
            </a:r>
            <a:endParaRPr lang="en-US" sz="2100" dirty="0" smtClean="0">
              <a:solidFill>
                <a:schemeClr val="tx2"/>
              </a:solidFill>
            </a:endParaRPr>
          </a:p>
          <a:p>
            <a:pPr marL="292608" lvl="1" indent="0">
              <a:buNone/>
            </a:pPr>
            <a:r>
              <a:rPr lang="en-US" sz="2100" dirty="0">
                <a:solidFill>
                  <a:schemeClr val="tx2"/>
                </a:solidFill>
              </a:rPr>
              <a:t>	</a:t>
            </a:r>
            <a:r>
              <a:rPr lang="en-US" sz="2100" dirty="0" smtClean="0">
                <a:solidFill>
                  <a:schemeClr val="tx2"/>
                </a:solidFill>
              </a:rPr>
              <a:t>b. </a:t>
            </a:r>
            <a:r>
              <a:rPr lang="ru-RU" sz="2100" dirty="0" smtClean="0">
                <a:solidFill>
                  <a:schemeClr val="tx2"/>
                </a:solidFill>
              </a:rPr>
              <a:t>Подведение итогов</a:t>
            </a:r>
            <a:endParaRPr lang="ru-RU" sz="2100" dirty="0">
              <a:solidFill>
                <a:schemeClr val="tx2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2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8814" y="353443"/>
            <a:ext cx="10058400" cy="1450757"/>
          </a:xfrm>
        </p:spPr>
        <p:txBody>
          <a:bodyPr/>
          <a:lstStyle/>
          <a:p>
            <a:r>
              <a:rPr lang="ru-RU" dirty="0" smtClean="0"/>
              <a:t>Оценка освещённости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2713" y="1964268"/>
            <a:ext cx="5812287" cy="4002975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200" dirty="0" smtClean="0">
                <a:solidFill>
                  <a:schemeClr val="tx1"/>
                </a:solidFill>
              </a:rPr>
              <a:t> Основная задача алгоритмов оценки освещённости – оценка реакции датчика прибора </a:t>
            </a:r>
            <a:r>
              <a:rPr lang="ru-RU" sz="2200" dirty="0">
                <a:solidFill>
                  <a:schemeClr val="tx1"/>
                </a:solidFill>
              </a:rPr>
              <a:t>на </a:t>
            </a:r>
            <a:r>
              <a:rPr lang="ru-RU" sz="2200" dirty="0" smtClean="0">
                <a:solidFill>
                  <a:schemeClr val="tx1"/>
                </a:solidFill>
              </a:rPr>
              <a:t>освещённость изображения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В</a:t>
            </a:r>
            <a:r>
              <a:rPr lang="ru-RU" sz="2200" dirty="0" smtClean="0">
                <a:solidFill>
                  <a:schemeClr val="tx1"/>
                </a:solidFill>
              </a:rPr>
              <a:t> </a:t>
            </a:r>
            <a:r>
              <a:rPr lang="ru-RU" sz="2200" dirty="0">
                <a:solidFill>
                  <a:schemeClr val="tx1"/>
                </a:solidFill>
              </a:rPr>
              <a:t>естественных условиях часто присутствует много источников света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8881" y="1857556"/>
            <a:ext cx="4721356" cy="3147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12000" y="5111839"/>
            <a:ext cx="484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Коррекция фотографии с использованием трёх различных белых точек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610" y="4201040"/>
            <a:ext cx="1861771" cy="12339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01381" y="4201040"/>
            <a:ext cx="1861771" cy="12339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0152" y="4203310"/>
            <a:ext cx="1829670" cy="12339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9478" y="5534336"/>
            <a:ext cx="605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Результаты баланса белого с использованием: </a:t>
            </a:r>
          </a:p>
          <a:p>
            <a:r>
              <a:rPr lang="ru-RU" dirty="0" smtClean="0"/>
              <a:t>1) белой точки №1, 2) белой точки №2, 3) белой точки №3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75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 </a:t>
            </a:r>
            <a:r>
              <a:rPr lang="ru-RU" dirty="0" smtClean="0"/>
              <a:t>источников света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48" y="4338722"/>
            <a:ext cx="3096754" cy="6519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969" y="1845733"/>
            <a:ext cx="4795144" cy="8551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697" y="4930027"/>
            <a:ext cx="4267419" cy="76203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113" y="4311185"/>
            <a:ext cx="3149762" cy="6794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6"/>
          <a:srcRect t="13924" b="2802"/>
          <a:stretch/>
        </p:blipFill>
        <p:spPr>
          <a:xfrm>
            <a:off x="442035" y="1992145"/>
            <a:ext cx="2609298" cy="236901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7"/>
          <a:srcRect t="9085" b="3116"/>
          <a:stretch/>
        </p:blipFill>
        <p:spPr>
          <a:xfrm>
            <a:off x="4754359" y="2861732"/>
            <a:ext cx="2432096" cy="223520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8"/>
          <a:srcRect t="21035" b="6572"/>
          <a:stretch/>
        </p:blipFill>
        <p:spPr>
          <a:xfrm>
            <a:off x="8891886" y="2042119"/>
            <a:ext cx="2578147" cy="2269066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3665969" y="2767904"/>
            <a:ext cx="485996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779176" y="5096933"/>
            <a:ext cx="270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Один источник света </a:t>
            </a:r>
            <a:r>
              <a:rPr lang="en-US" dirty="0" smtClean="0"/>
              <a:t>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970867" y="5692066"/>
                <a:ext cx="3979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dirty="0" smtClean="0"/>
                  <a:t>Два источника света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867" y="5692066"/>
                <a:ext cx="3979333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525933" y="5143099"/>
                <a:ext cx="36133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Несколько источников света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933" y="5143099"/>
                <a:ext cx="3613381" cy="646331"/>
              </a:xfrm>
              <a:prstGeom prst="rect">
                <a:avLst/>
              </a:prstGeom>
              <a:blipFill>
                <a:blip r:embed="rId10"/>
                <a:stretch>
                  <a:fillRect l="-1520" t="-5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5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337403"/>
            <a:ext cx="10058400" cy="1450757"/>
          </a:xfrm>
        </p:spPr>
        <p:txBody>
          <a:bodyPr/>
          <a:lstStyle/>
          <a:p>
            <a:r>
              <a:rPr lang="ru-RU" dirty="0" smtClean="0"/>
              <a:t>Распределение освещённости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947" t="21371" r="3964" b="4491"/>
          <a:stretch/>
        </p:blipFill>
        <p:spPr>
          <a:xfrm>
            <a:off x="864983" y="1792846"/>
            <a:ext cx="7738014" cy="21298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401" y="3751161"/>
            <a:ext cx="2303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Примеры изображений из набора данных </a:t>
            </a:r>
            <a:r>
              <a:rPr lang="en-US" sz="1600" dirty="0" smtClean="0"/>
              <a:t>Cube++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847665" y="3777318"/>
            <a:ext cx="2065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Увеличенная область с хромированным шариком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100" y="3825877"/>
            <a:ext cx="256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Итоговое распределение освещённости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98357" y="1960726"/>
                <a:ext cx="1803074" cy="819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357" y="1960726"/>
                <a:ext cx="1803074" cy="819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322291" y="2827473"/>
                <a:ext cx="1555207" cy="587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291" y="2827473"/>
                <a:ext cx="1555207" cy="587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805582" y="3879959"/>
            <a:ext cx="2108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Сегментированная маска</a:t>
            </a:r>
            <a:endParaRPr lang="ru-RU" sz="1600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l="3464" t="21014" r="4595" b="7494"/>
          <a:stretch/>
        </p:blipFill>
        <p:spPr>
          <a:xfrm>
            <a:off x="3916262" y="4460829"/>
            <a:ext cx="8188135" cy="1874775"/>
          </a:xfrm>
          <a:prstGeom prst="rect">
            <a:avLst/>
          </a:prstGeom>
        </p:spPr>
      </p:pic>
      <p:cxnSp>
        <p:nvCxnSpPr>
          <p:cNvPr id="26" name="Прямая соединительная линия 25"/>
          <p:cNvCxnSpPr/>
          <p:nvPr/>
        </p:nvCxnSpPr>
        <p:spPr>
          <a:xfrm>
            <a:off x="30480" y="4543676"/>
            <a:ext cx="12192000" cy="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4713" y="4936551"/>
            <a:ext cx="364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Этапы обработки гистограммы с помощью морфологических операций</a:t>
            </a:r>
            <a:endParaRPr lang="ru-RU" dirty="0"/>
          </a:p>
        </p:txBody>
      </p:sp>
      <p:sp>
        <p:nvSpPr>
          <p:cNvPr id="30" name="Номер слайда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805582" y="3609109"/>
            <a:ext cx="1352763" cy="2708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9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328936"/>
            <a:ext cx="10058400" cy="1450757"/>
          </a:xfrm>
        </p:spPr>
        <p:txBody>
          <a:bodyPr/>
          <a:lstStyle/>
          <a:p>
            <a:r>
              <a:rPr lang="ru-RU" dirty="0" smtClean="0"/>
              <a:t>Нейронная сеть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87379"/>
              </p:ext>
            </p:extLst>
          </p:nvPr>
        </p:nvGraphicFramePr>
        <p:xfrm>
          <a:off x="-26716" y="2321559"/>
          <a:ext cx="5409228" cy="1490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7"/>
          <a:srcRect t="29784" b="5413"/>
          <a:stretch/>
        </p:blipFill>
        <p:spPr>
          <a:xfrm>
            <a:off x="332929" y="1803400"/>
            <a:ext cx="7024604" cy="114546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16010" y="2680184"/>
            <a:ext cx="1707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Входное изображение</a:t>
            </a:r>
            <a:endParaRPr lang="ru-R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0616" y="2918152"/>
            <a:ext cx="1490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Гистограмма</a:t>
            </a:r>
            <a:endParaRPr lang="ru-RU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0395" y="2927622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 smtClean="0"/>
              <a:t>Свёрточные</a:t>
            </a:r>
            <a:r>
              <a:rPr lang="ru-RU" sz="1600" dirty="0" smtClean="0"/>
              <a:t> слои</a:t>
            </a:r>
            <a:endParaRPr lang="ru-RU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715000" y="2829542"/>
            <a:ext cx="3285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Прогнозируемое распределение освещённости</a:t>
            </a:r>
            <a:endParaRPr lang="ru-RU" sz="1600" dirty="0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7800" y="3256706"/>
            <a:ext cx="8204200" cy="3127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3" name="Прямая соединительная линия 32"/>
          <p:cNvCxnSpPr/>
          <p:nvPr/>
        </p:nvCxnSpPr>
        <p:spPr>
          <a:xfrm>
            <a:off x="-26716" y="3331901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3427" y="4044024"/>
            <a:ext cx="3671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Предложенная </a:t>
            </a:r>
            <a:r>
              <a:rPr lang="ru-RU" dirty="0" smtClean="0"/>
              <a:t>авторами </a:t>
            </a:r>
            <a:r>
              <a:rPr lang="ru-RU" dirty="0"/>
              <a:t>нейронная </a:t>
            </a:r>
            <a:r>
              <a:rPr lang="ru-RU" dirty="0" smtClean="0"/>
              <a:t>сеть выполняет </a:t>
            </a:r>
            <a:r>
              <a:rPr lang="ru-RU" dirty="0"/>
              <a:t>все базовые методы с заметным </a:t>
            </a:r>
            <a:r>
              <a:rPr lang="ru-RU" dirty="0" smtClean="0"/>
              <a:t>отрывом</a:t>
            </a:r>
            <a:endParaRPr lang="ru-RU" dirty="0"/>
          </a:p>
          <a:p>
            <a: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36" name="Номер слайда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1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351868"/>
            <a:ext cx="10058400" cy="1450757"/>
          </a:xfrm>
        </p:spPr>
        <p:txBody>
          <a:bodyPr/>
          <a:lstStyle/>
          <a:p>
            <a:r>
              <a:rPr lang="ru-RU" dirty="0" smtClean="0"/>
              <a:t>Изучение </a:t>
            </a:r>
            <a:r>
              <a:rPr lang="ru-RU" dirty="0" smtClean="0"/>
              <a:t>предпочтений и заключение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4" t="3425"/>
          <a:stretch/>
        </p:blipFill>
        <p:spPr>
          <a:xfrm>
            <a:off x="16933" y="1871133"/>
            <a:ext cx="4199466" cy="30750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67" y="2673917"/>
            <a:ext cx="4639733" cy="2184401"/>
          </a:xfrm>
          <a:prstGeom prst="rect">
            <a:avLst/>
          </a:prstGeom>
        </p:spPr>
      </p:pic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277912507"/>
              </p:ext>
            </p:extLst>
          </p:nvPr>
        </p:nvGraphicFramePr>
        <p:xfrm>
          <a:off x="3761510" y="2840182"/>
          <a:ext cx="3977024" cy="2502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33" y="5079972"/>
            <a:ext cx="6468533" cy="1202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 smtClean="0"/>
              <a:t>Каждая точка соответствует одной коррекции</a:t>
            </a:r>
          </a:p>
          <a:p>
            <a:pPr marL="285750" indent="-28575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ru-RU" dirty="0"/>
              <a:t>Угловое расстояние для каждой коррекции измеряется между белой точкой и ближайшей точкой в пределах распределения освещенности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2267" y="5079972"/>
            <a:ext cx="444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smtClean="0"/>
              <a:t>Подтверждена стабильность и надёжность результатов исследования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1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4709620"/>
            <a:ext cx="10058400" cy="1143000"/>
          </a:xfrm>
        </p:spPr>
        <p:txBody>
          <a:bodyPr>
            <a:normAutofit/>
          </a:bodyPr>
          <a:lstStyle/>
          <a:p>
            <a:pPr algn="ctr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800" dirty="0"/>
              <a:t>Telegram: </a:t>
            </a:r>
            <a:r>
              <a:rPr lang="en-US" sz="1800" dirty="0">
                <a:hlinkClick r:id="rId2"/>
              </a:rPr>
              <a:t>https://t.me/PolinaShibina</a:t>
            </a:r>
            <a:endParaRPr lang="en-US" sz="1800" dirty="0"/>
          </a:p>
          <a:p>
            <a:pPr algn="ctr">
              <a:buClr>
                <a:schemeClr val="tx1">
                  <a:lumMod val="65000"/>
                  <a:lumOff val="35000"/>
                </a:schemeClr>
              </a:buClr>
            </a:pPr>
            <a:r>
              <a:rPr lang="en-US" sz="1800" dirty="0"/>
              <a:t>VK: https://vk.com/polya_shibina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6473" cy="12964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473" y="0"/>
            <a:ext cx="1339144" cy="13391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95737" y="2435526"/>
            <a:ext cx="6331789" cy="1460738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FEBD-6EEE-442E-9467-ED7EA13DF27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1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</TotalTime>
  <Words>359</Words>
  <Application>Microsoft Office PowerPoint</Application>
  <PresentationFormat>Широкоэкранный</PresentationFormat>
  <Paragraphs>59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Ретро</vt:lpstr>
      <vt:lpstr>Физически правдоподобная оценка распределения освещённости</vt:lpstr>
      <vt:lpstr>Содержание</vt:lpstr>
      <vt:lpstr>Оценка освещённости</vt:lpstr>
      <vt:lpstr>N источников света</vt:lpstr>
      <vt:lpstr>Распределение освещённости</vt:lpstr>
      <vt:lpstr>Нейронная сеть</vt:lpstr>
      <vt:lpstr>Изучение предпочтений и 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Физически правдоподобная оценка распределения освещённости</dc:title>
  <dc:creator>Полина Шибина</dc:creator>
  <cp:lastModifiedBy>Полина Шибина</cp:lastModifiedBy>
  <cp:revision>51</cp:revision>
  <dcterms:created xsi:type="dcterms:W3CDTF">2023-12-02T22:34:43Z</dcterms:created>
  <dcterms:modified xsi:type="dcterms:W3CDTF">2023-12-04T10:45:27Z</dcterms:modified>
</cp:coreProperties>
</file>