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57" r:id="rId3"/>
    <p:sldId id="258" r:id="rId4"/>
    <p:sldId id="260" r:id="rId5"/>
    <p:sldId id="259" r:id="rId6"/>
    <p:sldId id="268" r:id="rId7"/>
    <p:sldId id="267"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80" d="100"/>
          <a:sy n="80" d="100"/>
        </p:scale>
        <p:origin x="58" y="134"/>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5/18/2024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5/18/2024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5/18/2024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5/18/2024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5/18/2024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5/18/2024</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5/18/2024</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5/18/2024</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5/18/2024</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5/18/2024</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Shibli-Nomani" TargetMode="External"/><Relationship Id="rId2" Type="http://schemas.openxmlformats.org/officeDocument/2006/relationships/hyperlink" Target="https://www.linkedin.com/in/khan-md-shibli-nomani-45445612b/" TargetMode="External"/><Relationship Id="rId1" Type="http://schemas.openxmlformats.org/officeDocument/2006/relationships/slideLayout" Target="../slideLayouts/slideLayout1.xml"/><Relationship Id="rId4" Type="http://schemas.openxmlformats.org/officeDocument/2006/relationships/hyperlink" Target="https://www.kaggle.com/shiblinoman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066800"/>
            <a:ext cx="8991600" cy="1348580"/>
          </a:xfrm>
        </p:spPr>
        <p:txBody>
          <a:bodyPr>
            <a:normAutofit/>
          </a:bodyPr>
          <a:lstStyle/>
          <a:p>
            <a:r>
              <a:rPr lang="en-US" sz="4400" dirty="0"/>
              <a:t>Predictive Modeling for Disease Diagnosis</a:t>
            </a:r>
          </a:p>
        </p:txBody>
      </p:sp>
      <p:sp>
        <p:nvSpPr>
          <p:cNvPr id="3" name="Subtitle 2"/>
          <p:cNvSpPr>
            <a:spLocks noGrp="1"/>
          </p:cNvSpPr>
          <p:nvPr>
            <p:ph type="subTitle" idx="1"/>
          </p:nvPr>
        </p:nvSpPr>
        <p:spPr>
          <a:xfrm>
            <a:off x="381000" y="3276600"/>
            <a:ext cx="8839200" cy="1262854"/>
          </a:xfrm>
        </p:spPr>
        <p:txBody>
          <a:bodyPr>
            <a:noAutofit/>
          </a:bodyPr>
          <a:lstStyle/>
          <a:p>
            <a:pPr algn="l">
              <a:buFont typeface="Arial" panose="020B0604020202020204" pitchFamily="34" charset="0"/>
              <a:buChar char="•"/>
            </a:pPr>
            <a:r>
              <a:rPr lang="en-GB" sz="1600" b="0" i="0" dirty="0">
                <a:effectLst/>
                <a:highlight>
                  <a:srgbClr val="FFFFFF"/>
                </a:highlight>
                <a:latin typeface="Stencil" panose="040409050D0802020404" pitchFamily="82" charset="0"/>
              </a:rPr>
              <a:t>Name: Khan Md Shibli Nomani</a:t>
            </a:r>
          </a:p>
          <a:p>
            <a:pPr algn="l">
              <a:buFont typeface="Arial" panose="020B0604020202020204" pitchFamily="34" charset="0"/>
              <a:buChar char="•"/>
            </a:pPr>
            <a:r>
              <a:rPr lang="en-GB" sz="1600" b="0" i="0" dirty="0">
                <a:effectLst/>
                <a:highlight>
                  <a:srgbClr val="FFFFFF"/>
                </a:highlight>
                <a:latin typeface="Stencil" panose="040409050D0802020404" pitchFamily="82" charset="0"/>
              </a:rPr>
              <a:t>email: kmshiblinomanii@gmail.com</a:t>
            </a:r>
          </a:p>
          <a:p>
            <a:pPr algn="l">
              <a:buFont typeface="Arial" panose="020B0604020202020204" pitchFamily="34" charset="0"/>
              <a:buChar char="•"/>
            </a:pPr>
            <a:r>
              <a:rPr lang="en-GB" sz="1600" b="0" i="0" dirty="0">
                <a:effectLst/>
                <a:highlight>
                  <a:srgbClr val="FFFFFF"/>
                </a:highlight>
                <a:latin typeface="Stencil" panose="040409050D0802020404" pitchFamily="82" charset="0"/>
              </a:rPr>
              <a:t>LinkedIn: </a:t>
            </a:r>
            <a:r>
              <a:rPr lang="en-GB" sz="1600" b="0" i="0" u="none" strike="noStrike" dirty="0">
                <a:effectLst/>
                <a:highlight>
                  <a:srgbClr val="FFFFFF"/>
                </a:highlight>
                <a:latin typeface="Stencil" panose="040409050D0802020404" pitchFamily="82" charset="0"/>
                <a:hlinkClick r:id="rId2"/>
              </a:rPr>
              <a:t>https://www.linkedin.com/in/khan-md-shibli-nomani-45445612b/</a:t>
            </a:r>
            <a:endParaRPr lang="en-GB" sz="1600" b="0" i="0" dirty="0">
              <a:effectLst/>
              <a:highlight>
                <a:srgbClr val="FFFFFF"/>
              </a:highlight>
              <a:latin typeface="Stencil" panose="040409050D0802020404" pitchFamily="82" charset="0"/>
            </a:endParaRPr>
          </a:p>
          <a:p>
            <a:pPr algn="l">
              <a:buFont typeface="Arial" panose="020B0604020202020204" pitchFamily="34" charset="0"/>
              <a:buChar char="•"/>
            </a:pPr>
            <a:r>
              <a:rPr lang="en-GB" sz="1600" b="0" i="0" dirty="0" err="1">
                <a:effectLst/>
                <a:highlight>
                  <a:srgbClr val="FFFFFF"/>
                </a:highlight>
                <a:latin typeface="Stencil" panose="040409050D0802020404" pitchFamily="82" charset="0"/>
              </a:rPr>
              <a:t>whatsApp</a:t>
            </a:r>
            <a:r>
              <a:rPr lang="en-GB" sz="1600" b="0" i="0" dirty="0">
                <a:effectLst/>
                <a:highlight>
                  <a:srgbClr val="FFFFFF"/>
                </a:highlight>
                <a:latin typeface="Stencil" panose="040409050D0802020404" pitchFamily="82" charset="0"/>
              </a:rPr>
              <a:t>: +8801672403057</a:t>
            </a:r>
          </a:p>
          <a:p>
            <a:pPr algn="l">
              <a:buFont typeface="Arial" panose="020B0604020202020204" pitchFamily="34" charset="0"/>
              <a:buChar char="•"/>
            </a:pPr>
            <a:r>
              <a:rPr lang="en-GB" sz="1600" b="0" i="0" dirty="0" err="1">
                <a:effectLst/>
                <a:highlight>
                  <a:srgbClr val="FFFFFF"/>
                </a:highlight>
                <a:latin typeface="Stencil" panose="040409050D0802020404" pitchFamily="82" charset="0"/>
              </a:rPr>
              <a:t>Github</a:t>
            </a:r>
            <a:r>
              <a:rPr lang="en-GB" sz="1600" b="0" i="0" dirty="0">
                <a:effectLst/>
                <a:highlight>
                  <a:srgbClr val="FFFFFF"/>
                </a:highlight>
                <a:latin typeface="Stencil" panose="040409050D0802020404" pitchFamily="82" charset="0"/>
              </a:rPr>
              <a:t>: </a:t>
            </a:r>
            <a:r>
              <a:rPr lang="en-GB" sz="1600" b="0" i="0" u="none" strike="noStrike" dirty="0">
                <a:effectLst/>
                <a:highlight>
                  <a:srgbClr val="FFFFFF"/>
                </a:highlight>
                <a:latin typeface="Stencil" panose="040409050D0802020404" pitchFamily="82" charset="0"/>
                <a:hlinkClick r:id="rId3"/>
              </a:rPr>
              <a:t>https://github.com/Shibli-Nomani</a:t>
            </a:r>
            <a:endParaRPr lang="en-GB" sz="1600" b="0" i="0" dirty="0">
              <a:effectLst/>
              <a:highlight>
                <a:srgbClr val="FFFFFF"/>
              </a:highlight>
              <a:latin typeface="Stencil" panose="040409050D0802020404" pitchFamily="82" charset="0"/>
            </a:endParaRPr>
          </a:p>
          <a:p>
            <a:pPr algn="l">
              <a:buFont typeface="Arial" panose="020B0604020202020204" pitchFamily="34" charset="0"/>
              <a:buChar char="•"/>
            </a:pPr>
            <a:r>
              <a:rPr lang="en-GB" sz="1600" b="0" i="0" dirty="0" err="1">
                <a:effectLst/>
                <a:highlight>
                  <a:srgbClr val="FFFFFF"/>
                </a:highlight>
                <a:latin typeface="Stencil" panose="040409050D0802020404" pitchFamily="82" charset="0"/>
              </a:rPr>
              <a:t>kaggle</a:t>
            </a:r>
            <a:r>
              <a:rPr lang="en-GB" sz="1600" b="0" i="0" dirty="0">
                <a:effectLst/>
                <a:highlight>
                  <a:srgbClr val="FFFFFF"/>
                </a:highlight>
                <a:latin typeface="Stencil" panose="040409050D0802020404" pitchFamily="82" charset="0"/>
              </a:rPr>
              <a:t>: </a:t>
            </a:r>
            <a:r>
              <a:rPr lang="en-GB" sz="1600" b="0" i="0" u="none" strike="noStrike" dirty="0">
                <a:effectLst/>
                <a:highlight>
                  <a:srgbClr val="FFFFFF"/>
                </a:highlight>
                <a:latin typeface="Stencil" panose="040409050D0802020404" pitchFamily="82" charset="0"/>
                <a:hlinkClick r:id="rId4"/>
              </a:rPr>
              <a:t>https://www.kaggle.com/shiblinomani</a:t>
            </a:r>
            <a:endParaRPr lang="en-GB" sz="1600" b="0" i="0" dirty="0">
              <a:effectLst/>
              <a:highlight>
                <a:srgbClr val="FFFFFF"/>
              </a:highlight>
              <a:latin typeface="Stencil" panose="040409050D0802020404" pitchFamily="82" charset="0"/>
            </a:endParaRPr>
          </a:p>
        </p:txBody>
      </p:sp>
      <p:sp>
        <p:nvSpPr>
          <p:cNvPr id="4" name="Rectangle 3">
            <a:extLst>
              <a:ext uri="{FF2B5EF4-FFF2-40B4-BE49-F238E27FC236}">
                <a16:creationId xmlns:a16="http://schemas.microsoft.com/office/drawing/2014/main" id="{B1A9BC35-6AD9-BB61-D93A-AD0571AE10CC}"/>
              </a:ext>
            </a:extLst>
          </p:cNvPr>
          <p:cNvSpPr/>
          <p:nvPr/>
        </p:nvSpPr>
        <p:spPr>
          <a:xfrm>
            <a:off x="9829800" y="0"/>
            <a:ext cx="13716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r>
              <a:rPr lang="en-US" dirty="0"/>
              <a:t>Why Disease Diagnoses is Important </a:t>
            </a:r>
          </a:p>
          <a:p>
            <a:r>
              <a:rPr lang="en-US" dirty="0"/>
              <a:t>About Dataset</a:t>
            </a:r>
          </a:p>
          <a:p>
            <a:r>
              <a:rPr lang="en-US" dirty="0"/>
              <a:t> Workflow</a:t>
            </a:r>
          </a:p>
          <a:p>
            <a:r>
              <a:rPr lang="en-US" dirty="0"/>
              <a:t>Limitation and Improvement of Dataset</a:t>
            </a:r>
          </a:p>
          <a:p>
            <a:r>
              <a:rPr lang="en-US" dirty="0"/>
              <a:t>How Does the Predictive Model Help in Healthcare</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Disease Diagnoses is Important </a:t>
            </a:r>
          </a:p>
        </p:txBody>
      </p:sp>
      <p:sp>
        <p:nvSpPr>
          <p:cNvPr id="5" name="TextBox 4">
            <a:extLst>
              <a:ext uri="{FF2B5EF4-FFF2-40B4-BE49-F238E27FC236}">
                <a16:creationId xmlns:a16="http://schemas.microsoft.com/office/drawing/2014/main" id="{99D27690-4D1B-1E39-7448-2C01496711CE}"/>
              </a:ext>
            </a:extLst>
          </p:cNvPr>
          <p:cNvSpPr txBox="1"/>
          <p:nvPr/>
        </p:nvSpPr>
        <p:spPr>
          <a:xfrm>
            <a:off x="1524000" y="2690336"/>
            <a:ext cx="9067800" cy="3046988"/>
          </a:xfrm>
          <a:prstGeom prst="rect">
            <a:avLst/>
          </a:prstGeom>
          <a:noFill/>
        </p:spPr>
        <p:txBody>
          <a:bodyPr wrap="square" rtlCol="0">
            <a:spAutoFit/>
          </a:bodyPr>
          <a:lstStyle/>
          <a:p>
            <a:pPr algn="just"/>
            <a:r>
              <a:rPr lang="en-GB" sz="3200" dirty="0"/>
              <a:t>Disease diagnoses are essential in healthcare because they help doctors figure out what's wrong with patients, so they can give the right treatment. This improves patient health, helps track diseases in communities, and supports medical research to find better treatments in the future.</a:t>
            </a:r>
            <a:endParaRPr lang="en-US" sz="3200" dirty="0"/>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About Dataset</a:t>
            </a:r>
            <a:endParaRPr lang="en-US" dirty="0"/>
          </a:p>
        </p:txBody>
      </p:sp>
      <p:graphicFrame>
        <p:nvGraphicFramePr>
          <p:cNvPr id="11" name="Content Placeholder 10">
            <a:extLst>
              <a:ext uri="{FF2B5EF4-FFF2-40B4-BE49-F238E27FC236}">
                <a16:creationId xmlns:a16="http://schemas.microsoft.com/office/drawing/2014/main" id="{E9A2704F-3085-FE51-5270-6161927E109B}"/>
              </a:ext>
            </a:extLst>
          </p:cNvPr>
          <p:cNvGraphicFramePr>
            <a:graphicFrameLocks noGrp="1"/>
          </p:cNvGraphicFramePr>
          <p:nvPr>
            <p:ph sz="half" idx="2"/>
            <p:extLst>
              <p:ext uri="{D42A27DB-BD31-4B8C-83A1-F6EECF244321}">
                <p14:modId xmlns:p14="http://schemas.microsoft.com/office/powerpoint/2010/main" val="2550297347"/>
              </p:ext>
            </p:extLst>
          </p:nvPr>
        </p:nvGraphicFramePr>
        <p:xfrm>
          <a:off x="152400" y="1600200"/>
          <a:ext cx="8229600" cy="4955329"/>
        </p:xfrm>
        <a:graphic>
          <a:graphicData uri="http://schemas.openxmlformats.org/drawingml/2006/table">
            <a:tbl>
              <a:tblPr>
                <a:tableStyleId>{21E4AEA4-8DFA-4A89-87EB-49C32662AFE0}</a:tableStyleId>
              </a:tblPr>
              <a:tblGrid>
                <a:gridCol w="253728">
                  <a:extLst>
                    <a:ext uri="{9D8B030D-6E8A-4147-A177-3AD203B41FA5}">
                      <a16:colId xmlns:a16="http://schemas.microsoft.com/office/drawing/2014/main" val="2897384515"/>
                    </a:ext>
                  </a:extLst>
                </a:gridCol>
                <a:gridCol w="3794882">
                  <a:extLst>
                    <a:ext uri="{9D8B030D-6E8A-4147-A177-3AD203B41FA5}">
                      <a16:colId xmlns:a16="http://schemas.microsoft.com/office/drawing/2014/main" val="817845174"/>
                    </a:ext>
                  </a:extLst>
                </a:gridCol>
                <a:gridCol w="253728">
                  <a:extLst>
                    <a:ext uri="{9D8B030D-6E8A-4147-A177-3AD203B41FA5}">
                      <a16:colId xmlns:a16="http://schemas.microsoft.com/office/drawing/2014/main" val="3456482396"/>
                    </a:ext>
                  </a:extLst>
                </a:gridCol>
                <a:gridCol w="3927262">
                  <a:extLst>
                    <a:ext uri="{9D8B030D-6E8A-4147-A177-3AD203B41FA5}">
                      <a16:colId xmlns:a16="http://schemas.microsoft.com/office/drawing/2014/main" val="2178398796"/>
                    </a:ext>
                  </a:extLst>
                </a:gridCol>
              </a:tblGrid>
              <a:tr h="304800">
                <a:tc>
                  <a:txBody>
                    <a:bodyPr/>
                    <a:lstStyle/>
                    <a:p>
                      <a:pPr algn="ctr" fontAlgn="b"/>
                      <a:r>
                        <a:rPr lang="en-US" sz="1400" u="none" strike="noStrike">
                          <a:effectLst/>
                        </a:rPr>
                        <a:t>SL</a:t>
                      </a:r>
                      <a:endParaRPr lang="en-US" sz="1400" b="0" i="0" u="none" strike="noStrike">
                        <a:solidFill>
                          <a:srgbClr val="002060"/>
                        </a:solidFill>
                        <a:effectLst/>
                        <a:latin typeface="Calibri" panose="020F0502020204030204" pitchFamily="34" charset="0"/>
                      </a:endParaRPr>
                    </a:p>
                  </a:txBody>
                  <a:tcPr marL="3861" marR="3861" marT="3861" marB="0" anchor="b"/>
                </a:tc>
                <a:tc>
                  <a:txBody>
                    <a:bodyPr/>
                    <a:lstStyle/>
                    <a:p>
                      <a:pPr algn="ctr" fontAlgn="ctr"/>
                      <a:r>
                        <a:rPr lang="en-US" sz="1400" u="none" strike="noStrike" dirty="0">
                          <a:effectLst/>
                        </a:rPr>
                        <a:t>Column Description</a:t>
                      </a:r>
                      <a:endParaRPr lang="en-US" sz="1400" b="0" i="0" u="none" strike="noStrike" dirty="0">
                        <a:solidFill>
                          <a:srgbClr val="002060"/>
                        </a:solidFill>
                        <a:effectLst/>
                        <a:latin typeface="Segoe UI" panose="020B0502040204020203" pitchFamily="34" charset="0"/>
                      </a:endParaRPr>
                    </a:p>
                  </a:txBody>
                  <a:tcPr marL="3861" marR="3861" marT="3861" marB="0" anchor="ctr"/>
                </a:tc>
                <a:tc>
                  <a:txBody>
                    <a:bodyPr/>
                    <a:lstStyle/>
                    <a:p>
                      <a:pPr algn="ctr" fontAlgn="b"/>
                      <a:r>
                        <a:rPr lang="en-US" sz="1400" u="none" strike="noStrike">
                          <a:effectLst/>
                        </a:rPr>
                        <a:t>SL</a:t>
                      </a:r>
                      <a:endParaRPr lang="en-US" sz="1400" b="0" i="0" u="none" strike="noStrike">
                        <a:solidFill>
                          <a:srgbClr val="002060"/>
                        </a:solidFill>
                        <a:effectLst/>
                        <a:latin typeface="Calibri" panose="020F0502020204030204" pitchFamily="34" charset="0"/>
                      </a:endParaRPr>
                    </a:p>
                  </a:txBody>
                  <a:tcPr marL="3861" marR="3861" marT="3861" marB="0" anchor="b"/>
                </a:tc>
                <a:tc>
                  <a:txBody>
                    <a:bodyPr/>
                    <a:lstStyle/>
                    <a:p>
                      <a:pPr algn="ctr" fontAlgn="ctr"/>
                      <a:r>
                        <a:rPr lang="en-US" sz="1400" u="none" strike="noStrike" dirty="0">
                          <a:effectLst/>
                        </a:rPr>
                        <a:t>Column Description</a:t>
                      </a:r>
                      <a:endParaRPr lang="en-US" sz="1400" b="0" i="0" u="none" strike="noStrike" dirty="0">
                        <a:solidFill>
                          <a:srgbClr val="002060"/>
                        </a:solidFill>
                        <a:effectLst/>
                        <a:latin typeface="Segoe UI" panose="020B0502040204020203" pitchFamily="34" charset="0"/>
                      </a:endParaRPr>
                    </a:p>
                  </a:txBody>
                  <a:tcPr marL="3861" marR="3861" marT="3861" marB="0" anchor="ctr"/>
                </a:tc>
                <a:extLst>
                  <a:ext uri="{0D108BD9-81ED-4DB2-BD59-A6C34878D82A}">
                    <a16:rowId xmlns:a16="http://schemas.microsoft.com/office/drawing/2014/main" val="4232971257"/>
                  </a:ext>
                </a:extLst>
              </a:tr>
              <a:tr h="463520">
                <a:tc>
                  <a:txBody>
                    <a:bodyPr/>
                    <a:lstStyle/>
                    <a:p>
                      <a:pPr algn="ctr" fontAlgn="b"/>
                      <a:r>
                        <a:rPr lang="en-US" sz="1100" u="none" strike="noStrike">
                          <a:effectLst/>
                        </a:rPr>
                        <a:t>1</a:t>
                      </a:r>
                      <a:endParaRPr lang="en-US" sz="1100" b="0" i="0" u="none" strike="noStrike">
                        <a:solidFill>
                          <a:srgbClr val="002060"/>
                        </a:solidFill>
                        <a:effectLst/>
                        <a:latin typeface="Calibri" panose="020F0502020204030204" pitchFamily="34" charset="0"/>
                      </a:endParaRPr>
                    </a:p>
                  </a:txBody>
                  <a:tcPr marL="3861" marR="3861" marT="3861" marB="0" anchor="b"/>
                </a:tc>
                <a:tc>
                  <a:txBody>
                    <a:bodyPr/>
                    <a:lstStyle/>
                    <a:p>
                      <a:pPr algn="l" fontAlgn="ctr"/>
                      <a:r>
                        <a:rPr lang="en-GB" sz="1100" u="none" strike="noStrike">
                          <a:effectLst/>
                        </a:rPr>
                        <a:t>Cholesterol: Level of cholesterol in the blood (mg/dL)</a:t>
                      </a:r>
                      <a:endParaRPr lang="en-GB" sz="1100" b="0" i="0" u="none" strike="noStrike">
                        <a:solidFill>
                          <a:srgbClr val="002060"/>
                        </a:solidFill>
                        <a:effectLst/>
                        <a:latin typeface="Segoe UI" panose="020B0502040204020203" pitchFamily="34" charset="0"/>
                      </a:endParaRPr>
                    </a:p>
                  </a:txBody>
                  <a:tcPr marL="46333" marR="3861" marT="3861" marB="0" anchor="ctr"/>
                </a:tc>
                <a:tc>
                  <a:txBody>
                    <a:bodyPr/>
                    <a:lstStyle/>
                    <a:p>
                      <a:pPr algn="ctr" fontAlgn="b"/>
                      <a:r>
                        <a:rPr lang="en-US" sz="1100" u="none" strike="noStrike">
                          <a:effectLst/>
                        </a:rPr>
                        <a:t>13</a:t>
                      </a:r>
                      <a:endParaRPr lang="en-US" sz="1100" b="0" i="0" u="none" strike="noStrike">
                        <a:solidFill>
                          <a:srgbClr val="002060"/>
                        </a:solidFill>
                        <a:effectLst/>
                        <a:latin typeface="Calibri" panose="020F0502020204030204" pitchFamily="34" charset="0"/>
                      </a:endParaRPr>
                    </a:p>
                  </a:txBody>
                  <a:tcPr marL="3861" marR="3861" marT="3861" marB="0" anchor="b"/>
                </a:tc>
                <a:tc>
                  <a:txBody>
                    <a:bodyPr/>
                    <a:lstStyle/>
                    <a:p>
                      <a:pPr algn="l" fontAlgn="ctr"/>
                      <a:r>
                        <a:rPr lang="en-GB" sz="1100" u="none" strike="noStrike">
                          <a:effectLst/>
                        </a:rPr>
                        <a:t>Diastolic Blood Pressure (DBP): Pressure in arteries at rest between beats</a:t>
                      </a:r>
                      <a:endParaRPr lang="en-GB" sz="1100" b="0" i="0" u="none" strike="noStrike">
                        <a:solidFill>
                          <a:srgbClr val="002060"/>
                        </a:solidFill>
                        <a:effectLst/>
                        <a:latin typeface="Segoe UI" panose="020B0502040204020203" pitchFamily="34" charset="0"/>
                      </a:endParaRPr>
                    </a:p>
                  </a:txBody>
                  <a:tcPr marL="46333" marR="3861" marT="3861" marB="0" anchor="ctr"/>
                </a:tc>
                <a:extLst>
                  <a:ext uri="{0D108BD9-81ED-4DB2-BD59-A6C34878D82A}">
                    <a16:rowId xmlns:a16="http://schemas.microsoft.com/office/drawing/2014/main" val="4255369941"/>
                  </a:ext>
                </a:extLst>
              </a:tr>
              <a:tr h="231759">
                <a:tc>
                  <a:txBody>
                    <a:bodyPr/>
                    <a:lstStyle/>
                    <a:p>
                      <a:pPr algn="ctr" fontAlgn="b"/>
                      <a:r>
                        <a:rPr lang="en-US" sz="1100" u="none" strike="noStrike">
                          <a:effectLst/>
                        </a:rPr>
                        <a:t>2</a:t>
                      </a:r>
                      <a:endParaRPr lang="en-US" sz="1100" b="0" i="0" u="none" strike="noStrike">
                        <a:solidFill>
                          <a:srgbClr val="002060"/>
                        </a:solidFill>
                        <a:effectLst/>
                        <a:latin typeface="Calibri" panose="020F0502020204030204" pitchFamily="34" charset="0"/>
                      </a:endParaRPr>
                    </a:p>
                  </a:txBody>
                  <a:tcPr marL="3861" marR="3861" marT="3861" marB="0" anchor="b"/>
                </a:tc>
                <a:tc>
                  <a:txBody>
                    <a:bodyPr/>
                    <a:lstStyle/>
                    <a:p>
                      <a:pPr algn="l" fontAlgn="ctr"/>
                      <a:r>
                        <a:rPr lang="en-GB" sz="1100" u="none" strike="noStrike">
                          <a:effectLst/>
                        </a:rPr>
                        <a:t>Hemoglobin: Protein in red blood cells carrying oxygen</a:t>
                      </a:r>
                      <a:endParaRPr lang="en-GB" sz="1100" b="0" i="0" u="none" strike="noStrike">
                        <a:solidFill>
                          <a:srgbClr val="002060"/>
                        </a:solidFill>
                        <a:effectLst/>
                        <a:latin typeface="Segoe UI" panose="020B0502040204020203" pitchFamily="34" charset="0"/>
                      </a:endParaRPr>
                    </a:p>
                  </a:txBody>
                  <a:tcPr marL="46333" marR="3861" marT="3861" marB="0" anchor="ctr"/>
                </a:tc>
                <a:tc>
                  <a:txBody>
                    <a:bodyPr/>
                    <a:lstStyle/>
                    <a:p>
                      <a:pPr algn="ctr" fontAlgn="b"/>
                      <a:r>
                        <a:rPr lang="en-US" sz="1100" u="none" strike="noStrike">
                          <a:effectLst/>
                        </a:rPr>
                        <a:t>14</a:t>
                      </a:r>
                      <a:endParaRPr lang="en-US" sz="1100" b="0" i="0" u="none" strike="noStrike">
                        <a:solidFill>
                          <a:srgbClr val="002060"/>
                        </a:solidFill>
                        <a:effectLst/>
                        <a:latin typeface="Calibri" panose="020F0502020204030204" pitchFamily="34" charset="0"/>
                      </a:endParaRPr>
                    </a:p>
                  </a:txBody>
                  <a:tcPr marL="3861" marR="3861" marT="3861" marB="0" anchor="b"/>
                </a:tc>
                <a:tc>
                  <a:txBody>
                    <a:bodyPr/>
                    <a:lstStyle/>
                    <a:p>
                      <a:pPr algn="l" fontAlgn="ctr"/>
                      <a:r>
                        <a:rPr lang="en-GB" sz="1100" u="none" strike="noStrike">
                          <a:effectLst/>
                        </a:rPr>
                        <a:t>Triglycerides: Type of fat found in blood (mg/dL)</a:t>
                      </a:r>
                      <a:endParaRPr lang="en-GB" sz="1100" b="0" i="0" u="none" strike="noStrike">
                        <a:solidFill>
                          <a:srgbClr val="002060"/>
                        </a:solidFill>
                        <a:effectLst/>
                        <a:latin typeface="Segoe UI" panose="020B0502040204020203" pitchFamily="34" charset="0"/>
                      </a:endParaRPr>
                    </a:p>
                  </a:txBody>
                  <a:tcPr marL="46333" marR="3861" marT="3861" marB="0" anchor="ctr"/>
                </a:tc>
                <a:extLst>
                  <a:ext uri="{0D108BD9-81ED-4DB2-BD59-A6C34878D82A}">
                    <a16:rowId xmlns:a16="http://schemas.microsoft.com/office/drawing/2014/main" val="4128557974"/>
                  </a:ext>
                </a:extLst>
              </a:tr>
              <a:tr h="463520">
                <a:tc>
                  <a:txBody>
                    <a:bodyPr/>
                    <a:lstStyle/>
                    <a:p>
                      <a:pPr algn="ctr" fontAlgn="b"/>
                      <a:r>
                        <a:rPr lang="en-US" sz="1100" u="none" strike="noStrike">
                          <a:effectLst/>
                        </a:rPr>
                        <a:t>3</a:t>
                      </a:r>
                      <a:endParaRPr lang="en-US" sz="1100" b="0" i="0" u="none" strike="noStrike">
                        <a:solidFill>
                          <a:srgbClr val="002060"/>
                        </a:solidFill>
                        <a:effectLst/>
                        <a:latin typeface="Calibri" panose="020F0502020204030204" pitchFamily="34" charset="0"/>
                      </a:endParaRPr>
                    </a:p>
                  </a:txBody>
                  <a:tcPr marL="3861" marR="3861" marT="3861" marB="0" anchor="b"/>
                </a:tc>
                <a:tc>
                  <a:txBody>
                    <a:bodyPr/>
                    <a:lstStyle/>
                    <a:p>
                      <a:pPr algn="l" fontAlgn="ctr"/>
                      <a:r>
                        <a:rPr lang="en-GB" sz="1100" u="none" strike="noStrike">
                          <a:effectLst/>
                        </a:rPr>
                        <a:t>Platelets: Blood cells aiding in clotting</a:t>
                      </a:r>
                      <a:endParaRPr lang="en-GB" sz="1100" b="0" i="0" u="none" strike="noStrike">
                        <a:solidFill>
                          <a:srgbClr val="002060"/>
                        </a:solidFill>
                        <a:effectLst/>
                        <a:latin typeface="Segoe UI" panose="020B0502040204020203" pitchFamily="34" charset="0"/>
                      </a:endParaRPr>
                    </a:p>
                  </a:txBody>
                  <a:tcPr marL="46333" marR="3861" marT="3861" marB="0" anchor="ctr"/>
                </a:tc>
                <a:tc>
                  <a:txBody>
                    <a:bodyPr/>
                    <a:lstStyle/>
                    <a:p>
                      <a:pPr algn="ctr" fontAlgn="b"/>
                      <a:r>
                        <a:rPr lang="en-US" sz="1100" u="none" strike="noStrike">
                          <a:effectLst/>
                        </a:rPr>
                        <a:t>15</a:t>
                      </a:r>
                      <a:endParaRPr lang="en-US" sz="1100" b="0" i="0" u="none" strike="noStrike">
                        <a:solidFill>
                          <a:srgbClr val="002060"/>
                        </a:solidFill>
                        <a:effectLst/>
                        <a:latin typeface="Calibri" panose="020F0502020204030204" pitchFamily="34" charset="0"/>
                      </a:endParaRPr>
                    </a:p>
                  </a:txBody>
                  <a:tcPr marL="3861" marR="3861" marT="3861" marB="0" anchor="b"/>
                </a:tc>
                <a:tc>
                  <a:txBody>
                    <a:bodyPr/>
                    <a:lstStyle/>
                    <a:p>
                      <a:pPr algn="l" fontAlgn="ctr"/>
                      <a:r>
                        <a:rPr lang="en-GB" sz="1100" u="none" strike="noStrike">
                          <a:effectLst/>
                        </a:rPr>
                        <a:t>HbA1c (Glycated Hemoglobin): Measure of average blood sugar levels over past 2-3 months</a:t>
                      </a:r>
                      <a:endParaRPr lang="en-GB" sz="1100" b="0" i="0" u="none" strike="noStrike">
                        <a:solidFill>
                          <a:srgbClr val="002060"/>
                        </a:solidFill>
                        <a:effectLst/>
                        <a:latin typeface="Segoe UI" panose="020B0502040204020203" pitchFamily="34" charset="0"/>
                      </a:endParaRPr>
                    </a:p>
                  </a:txBody>
                  <a:tcPr marL="46333" marR="3861" marT="3861" marB="0" anchor="ctr"/>
                </a:tc>
                <a:extLst>
                  <a:ext uri="{0D108BD9-81ED-4DB2-BD59-A6C34878D82A}">
                    <a16:rowId xmlns:a16="http://schemas.microsoft.com/office/drawing/2014/main" val="724512384"/>
                  </a:ext>
                </a:extLst>
              </a:tr>
              <a:tr h="231759">
                <a:tc>
                  <a:txBody>
                    <a:bodyPr/>
                    <a:lstStyle/>
                    <a:p>
                      <a:pPr algn="ctr" fontAlgn="b"/>
                      <a:r>
                        <a:rPr lang="en-US" sz="1100" u="none" strike="noStrike">
                          <a:effectLst/>
                        </a:rPr>
                        <a:t>4</a:t>
                      </a:r>
                      <a:endParaRPr lang="en-US" sz="1100" b="0" i="0" u="none" strike="noStrike">
                        <a:solidFill>
                          <a:srgbClr val="002060"/>
                        </a:solidFill>
                        <a:effectLst/>
                        <a:latin typeface="Calibri" panose="020F0502020204030204" pitchFamily="34" charset="0"/>
                      </a:endParaRPr>
                    </a:p>
                  </a:txBody>
                  <a:tcPr marL="3861" marR="3861" marT="3861" marB="0" anchor="b"/>
                </a:tc>
                <a:tc>
                  <a:txBody>
                    <a:bodyPr/>
                    <a:lstStyle/>
                    <a:p>
                      <a:pPr algn="l" fontAlgn="ctr"/>
                      <a:r>
                        <a:rPr lang="en-GB" sz="1100" u="none" strike="noStrike">
                          <a:effectLst/>
                        </a:rPr>
                        <a:t>White Blood Cells (WBC): Immune system cells fighting infections</a:t>
                      </a:r>
                      <a:endParaRPr lang="en-GB" sz="1100" b="0" i="0" u="none" strike="noStrike">
                        <a:solidFill>
                          <a:srgbClr val="002060"/>
                        </a:solidFill>
                        <a:effectLst/>
                        <a:latin typeface="Segoe UI" panose="020B0502040204020203" pitchFamily="34" charset="0"/>
                      </a:endParaRPr>
                    </a:p>
                  </a:txBody>
                  <a:tcPr marL="46333" marR="3861" marT="3861" marB="0" anchor="ctr"/>
                </a:tc>
                <a:tc>
                  <a:txBody>
                    <a:bodyPr/>
                    <a:lstStyle/>
                    <a:p>
                      <a:pPr algn="ctr" fontAlgn="b"/>
                      <a:r>
                        <a:rPr lang="en-US" sz="1100" u="none" strike="noStrike">
                          <a:effectLst/>
                        </a:rPr>
                        <a:t>16</a:t>
                      </a:r>
                      <a:endParaRPr lang="en-US" sz="1100" b="0" i="0" u="none" strike="noStrike">
                        <a:solidFill>
                          <a:srgbClr val="002060"/>
                        </a:solidFill>
                        <a:effectLst/>
                        <a:latin typeface="Calibri" panose="020F0502020204030204" pitchFamily="34" charset="0"/>
                      </a:endParaRPr>
                    </a:p>
                  </a:txBody>
                  <a:tcPr marL="3861" marR="3861" marT="3861" marB="0" anchor="b"/>
                </a:tc>
                <a:tc>
                  <a:txBody>
                    <a:bodyPr/>
                    <a:lstStyle/>
                    <a:p>
                      <a:pPr algn="l" fontAlgn="ctr"/>
                      <a:r>
                        <a:rPr lang="en-GB" sz="1100" u="none" strike="noStrike">
                          <a:effectLst/>
                        </a:rPr>
                        <a:t>LDL (Low-Density Lipoprotein) Cholesterol: "Bad" cholesterol</a:t>
                      </a:r>
                      <a:endParaRPr lang="en-GB" sz="1100" b="0" i="0" u="none" strike="noStrike">
                        <a:solidFill>
                          <a:srgbClr val="002060"/>
                        </a:solidFill>
                        <a:effectLst/>
                        <a:latin typeface="Segoe UI" panose="020B0502040204020203" pitchFamily="34" charset="0"/>
                      </a:endParaRPr>
                    </a:p>
                  </a:txBody>
                  <a:tcPr marL="46333" marR="3861" marT="3861" marB="0" anchor="ctr"/>
                </a:tc>
                <a:extLst>
                  <a:ext uri="{0D108BD9-81ED-4DB2-BD59-A6C34878D82A}">
                    <a16:rowId xmlns:a16="http://schemas.microsoft.com/office/drawing/2014/main" val="2991746654"/>
                  </a:ext>
                </a:extLst>
              </a:tr>
              <a:tr h="231759">
                <a:tc>
                  <a:txBody>
                    <a:bodyPr/>
                    <a:lstStyle/>
                    <a:p>
                      <a:pPr algn="ctr" fontAlgn="b"/>
                      <a:r>
                        <a:rPr lang="en-US" sz="1100" u="none" strike="noStrike">
                          <a:effectLst/>
                        </a:rPr>
                        <a:t>5</a:t>
                      </a:r>
                      <a:endParaRPr lang="en-US" sz="1100" b="0" i="0" u="none" strike="noStrike">
                        <a:solidFill>
                          <a:srgbClr val="002060"/>
                        </a:solidFill>
                        <a:effectLst/>
                        <a:latin typeface="Calibri" panose="020F0502020204030204" pitchFamily="34" charset="0"/>
                      </a:endParaRPr>
                    </a:p>
                  </a:txBody>
                  <a:tcPr marL="3861" marR="3861" marT="3861" marB="0" anchor="b"/>
                </a:tc>
                <a:tc>
                  <a:txBody>
                    <a:bodyPr/>
                    <a:lstStyle/>
                    <a:p>
                      <a:pPr algn="l" fontAlgn="ctr"/>
                      <a:r>
                        <a:rPr lang="en-GB" sz="1100" u="none" strike="noStrike">
                          <a:effectLst/>
                        </a:rPr>
                        <a:t>Red Blood Cells (RBC): Cells carrying oxygen</a:t>
                      </a:r>
                      <a:endParaRPr lang="en-GB" sz="1100" b="0" i="0" u="none" strike="noStrike">
                        <a:solidFill>
                          <a:srgbClr val="002060"/>
                        </a:solidFill>
                        <a:effectLst/>
                        <a:latin typeface="Segoe UI" panose="020B0502040204020203" pitchFamily="34" charset="0"/>
                      </a:endParaRPr>
                    </a:p>
                  </a:txBody>
                  <a:tcPr marL="46333" marR="3861" marT="3861" marB="0" anchor="ctr"/>
                </a:tc>
                <a:tc>
                  <a:txBody>
                    <a:bodyPr/>
                    <a:lstStyle/>
                    <a:p>
                      <a:pPr algn="ctr" fontAlgn="b"/>
                      <a:r>
                        <a:rPr lang="en-US" sz="1100" u="none" strike="noStrike">
                          <a:effectLst/>
                        </a:rPr>
                        <a:t>17</a:t>
                      </a:r>
                      <a:endParaRPr lang="en-US" sz="1100" b="0" i="0" u="none" strike="noStrike">
                        <a:solidFill>
                          <a:srgbClr val="002060"/>
                        </a:solidFill>
                        <a:effectLst/>
                        <a:latin typeface="Calibri" panose="020F0502020204030204" pitchFamily="34" charset="0"/>
                      </a:endParaRPr>
                    </a:p>
                  </a:txBody>
                  <a:tcPr marL="3861" marR="3861" marT="3861" marB="0" anchor="b"/>
                </a:tc>
                <a:tc>
                  <a:txBody>
                    <a:bodyPr/>
                    <a:lstStyle/>
                    <a:p>
                      <a:pPr algn="l" fontAlgn="ctr"/>
                      <a:r>
                        <a:rPr lang="en-GB" sz="1100" u="none" strike="noStrike">
                          <a:effectLst/>
                        </a:rPr>
                        <a:t>HDL (High-Density Lipoprotein) Cholesterol: "Good" cholesterol</a:t>
                      </a:r>
                      <a:endParaRPr lang="en-GB" sz="1100" b="0" i="0" u="none" strike="noStrike">
                        <a:solidFill>
                          <a:srgbClr val="002060"/>
                        </a:solidFill>
                        <a:effectLst/>
                        <a:latin typeface="Segoe UI" panose="020B0502040204020203" pitchFamily="34" charset="0"/>
                      </a:endParaRPr>
                    </a:p>
                  </a:txBody>
                  <a:tcPr marL="46333" marR="3861" marT="3861" marB="0" anchor="ctr"/>
                </a:tc>
                <a:extLst>
                  <a:ext uri="{0D108BD9-81ED-4DB2-BD59-A6C34878D82A}">
                    <a16:rowId xmlns:a16="http://schemas.microsoft.com/office/drawing/2014/main" val="4171757773"/>
                  </a:ext>
                </a:extLst>
              </a:tr>
              <a:tr h="231759">
                <a:tc>
                  <a:txBody>
                    <a:bodyPr/>
                    <a:lstStyle/>
                    <a:p>
                      <a:pPr algn="ctr" fontAlgn="b"/>
                      <a:r>
                        <a:rPr lang="en-US" sz="1100" u="none" strike="noStrike">
                          <a:effectLst/>
                        </a:rPr>
                        <a:t>6</a:t>
                      </a:r>
                      <a:endParaRPr lang="en-US" sz="1100" b="0" i="0" u="none" strike="noStrike">
                        <a:solidFill>
                          <a:srgbClr val="002060"/>
                        </a:solidFill>
                        <a:effectLst/>
                        <a:latin typeface="Calibri" panose="020F0502020204030204" pitchFamily="34" charset="0"/>
                      </a:endParaRPr>
                    </a:p>
                  </a:txBody>
                  <a:tcPr marL="3861" marR="3861" marT="3861" marB="0" anchor="b"/>
                </a:tc>
                <a:tc>
                  <a:txBody>
                    <a:bodyPr/>
                    <a:lstStyle/>
                    <a:p>
                      <a:pPr algn="l" fontAlgn="ctr"/>
                      <a:r>
                        <a:rPr lang="en-GB" sz="1100" u="none" strike="noStrike">
                          <a:effectLst/>
                        </a:rPr>
                        <a:t>Hematocrit: Percentage of blood volume occupied by RBC</a:t>
                      </a:r>
                      <a:endParaRPr lang="en-GB" sz="1100" b="0" i="0" u="none" strike="noStrike">
                        <a:solidFill>
                          <a:srgbClr val="002060"/>
                        </a:solidFill>
                        <a:effectLst/>
                        <a:latin typeface="Segoe UI" panose="020B0502040204020203" pitchFamily="34" charset="0"/>
                      </a:endParaRPr>
                    </a:p>
                  </a:txBody>
                  <a:tcPr marL="46333" marR="3861" marT="3861" marB="0" anchor="ctr"/>
                </a:tc>
                <a:tc>
                  <a:txBody>
                    <a:bodyPr/>
                    <a:lstStyle/>
                    <a:p>
                      <a:pPr algn="ctr" fontAlgn="b"/>
                      <a:r>
                        <a:rPr lang="en-US" sz="1100" u="none" strike="noStrike">
                          <a:effectLst/>
                        </a:rPr>
                        <a:t>18</a:t>
                      </a:r>
                      <a:endParaRPr lang="en-US" sz="1100" b="0" i="0" u="none" strike="noStrike">
                        <a:solidFill>
                          <a:srgbClr val="002060"/>
                        </a:solidFill>
                        <a:effectLst/>
                        <a:latin typeface="Calibri" panose="020F0502020204030204" pitchFamily="34" charset="0"/>
                      </a:endParaRPr>
                    </a:p>
                  </a:txBody>
                  <a:tcPr marL="3861" marR="3861" marT="3861" marB="0" anchor="b"/>
                </a:tc>
                <a:tc>
                  <a:txBody>
                    <a:bodyPr/>
                    <a:lstStyle/>
                    <a:p>
                      <a:pPr algn="l" fontAlgn="ctr"/>
                      <a:r>
                        <a:rPr lang="en-US" sz="1100" u="none" strike="noStrike">
                          <a:effectLst/>
                        </a:rPr>
                        <a:t>ALT (Alanine Aminotransferase): Liver enzyme</a:t>
                      </a:r>
                      <a:endParaRPr lang="en-US" sz="1100" b="0" i="0" u="none" strike="noStrike">
                        <a:solidFill>
                          <a:srgbClr val="002060"/>
                        </a:solidFill>
                        <a:effectLst/>
                        <a:latin typeface="Segoe UI" panose="020B0502040204020203" pitchFamily="34" charset="0"/>
                      </a:endParaRPr>
                    </a:p>
                  </a:txBody>
                  <a:tcPr marL="46333" marR="3861" marT="3861" marB="0" anchor="ctr"/>
                </a:tc>
                <a:extLst>
                  <a:ext uri="{0D108BD9-81ED-4DB2-BD59-A6C34878D82A}">
                    <a16:rowId xmlns:a16="http://schemas.microsoft.com/office/drawing/2014/main" val="3050951144"/>
                  </a:ext>
                </a:extLst>
              </a:tr>
              <a:tr h="231759">
                <a:tc>
                  <a:txBody>
                    <a:bodyPr/>
                    <a:lstStyle/>
                    <a:p>
                      <a:pPr algn="ctr" fontAlgn="b"/>
                      <a:r>
                        <a:rPr lang="en-US" sz="1100" u="none" strike="noStrike">
                          <a:effectLst/>
                        </a:rPr>
                        <a:t>7</a:t>
                      </a:r>
                      <a:endParaRPr lang="en-US" sz="1100" b="0" i="0" u="none" strike="noStrike">
                        <a:solidFill>
                          <a:srgbClr val="002060"/>
                        </a:solidFill>
                        <a:effectLst/>
                        <a:latin typeface="Calibri" panose="020F0502020204030204" pitchFamily="34" charset="0"/>
                      </a:endParaRPr>
                    </a:p>
                  </a:txBody>
                  <a:tcPr marL="3861" marR="3861" marT="3861" marB="0" anchor="b"/>
                </a:tc>
                <a:tc>
                  <a:txBody>
                    <a:bodyPr/>
                    <a:lstStyle/>
                    <a:p>
                      <a:pPr algn="l" fontAlgn="ctr"/>
                      <a:r>
                        <a:rPr lang="en-GB" sz="1100" u="none" strike="noStrike">
                          <a:effectLst/>
                        </a:rPr>
                        <a:t>Mean Corpuscular Volume (MCV): Average volume of RBC</a:t>
                      </a:r>
                      <a:endParaRPr lang="en-GB" sz="1100" b="0" i="0" u="none" strike="noStrike">
                        <a:solidFill>
                          <a:srgbClr val="002060"/>
                        </a:solidFill>
                        <a:effectLst/>
                        <a:latin typeface="Segoe UI" panose="020B0502040204020203" pitchFamily="34" charset="0"/>
                      </a:endParaRPr>
                    </a:p>
                  </a:txBody>
                  <a:tcPr marL="46333" marR="3861" marT="3861" marB="0" anchor="ctr"/>
                </a:tc>
                <a:tc>
                  <a:txBody>
                    <a:bodyPr/>
                    <a:lstStyle/>
                    <a:p>
                      <a:pPr algn="ctr" fontAlgn="b"/>
                      <a:r>
                        <a:rPr lang="en-US" sz="1100" u="none" strike="noStrike">
                          <a:effectLst/>
                        </a:rPr>
                        <a:t>19</a:t>
                      </a:r>
                      <a:endParaRPr lang="en-US" sz="1100" b="0" i="0" u="none" strike="noStrike">
                        <a:solidFill>
                          <a:srgbClr val="002060"/>
                        </a:solidFill>
                        <a:effectLst/>
                        <a:latin typeface="Calibri" panose="020F0502020204030204" pitchFamily="34" charset="0"/>
                      </a:endParaRPr>
                    </a:p>
                  </a:txBody>
                  <a:tcPr marL="3861" marR="3861" marT="3861" marB="0" anchor="b"/>
                </a:tc>
                <a:tc>
                  <a:txBody>
                    <a:bodyPr/>
                    <a:lstStyle/>
                    <a:p>
                      <a:pPr algn="l" fontAlgn="ctr"/>
                      <a:r>
                        <a:rPr lang="en-GB" sz="1100" u="none" strike="noStrike">
                          <a:effectLst/>
                        </a:rPr>
                        <a:t>AST (Aspartate Aminotransferase): Enzyme found in liver and heart</a:t>
                      </a:r>
                      <a:endParaRPr lang="en-GB" sz="1100" b="0" i="0" u="none" strike="noStrike">
                        <a:solidFill>
                          <a:srgbClr val="002060"/>
                        </a:solidFill>
                        <a:effectLst/>
                        <a:latin typeface="Segoe UI" panose="020B0502040204020203" pitchFamily="34" charset="0"/>
                      </a:endParaRPr>
                    </a:p>
                  </a:txBody>
                  <a:tcPr marL="46333" marR="3861" marT="3861" marB="0" anchor="ctr"/>
                </a:tc>
                <a:extLst>
                  <a:ext uri="{0D108BD9-81ED-4DB2-BD59-A6C34878D82A}">
                    <a16:rowId xmlns:a16="http://schemas.microsoft.com/office/drawing/2014/main" val="2499042914"/>
                  </a:ext>
                </a:extLst>
              </a:tr>
              <a:tr h="463520">
                <a:tc>
                  <a:txBody>
                    <a:bodyPr/>
                    <a:lstStyle/>
                    <a:p>
                      <a:pPr algn="ctr" fontAlgn="b"/>
                      <a:r>
                        <a:rPr lang="en-US" sz="1100" u="none" strike="noStrike">
                          <a:effectLst/>
                        </a:rPr>
                        <a:t>8</a:t>
                      </a:r>
                      <a:endParaRPr lang="en-US" sz="1100" b="0" i="0" u="none" strike="noStrike">
                        <a:solidFill>
                          <a:srgbClr val="002060"/>
                        </a:solidFill>
                        <a:effectLst/>
                        <a:latin typeface="Calibri" panose="020F0502020204030204" pitchFamily="34" charset="0"/>
                      </a:endParaRPr>
                    </a:p>
                  </a:txBody>
                  <a:tcPr marL="3861" marR="3861" marT="3861" marB="0" anchor="b"/>
                </a:tc>
                <a:tc>
                  <a:txBody>
                    <a:bodyPr/>
                    <a:lstStyle/>
                    <a:p>
                      <a:pPr algn="l" fontAlgn="ctr"/>
                      <a:r>
                        <a:rPr lang="en-GB" sz="1100" u="none" strike="noStrike">
                          <a:effectLst/>
                        </a:rPr>
                        <a:t>Mean Corpuscular Hemoglobin (MCH): Average amount of hemoglobin in RBC</a:t>
                      </a:r>
                      <a:endParaRPr lang="en-GB" sz="1100" b="0" i="0" u="none" strike="noStrike">
                        <a:solidFill>
                          <a:srgbClr val="002060"/>
                        </a:solidFill>
                        <a:effectLst/>
                        <a:latin typeface="Segoe UI" panose="020B0502040204020203" pitchFamily="34" charset="0"/>
                      </a:endParaRPr>
                    </a:p>
                  </a:txBody>
                  <a:tcPr marL="46333" marR="3861" marT="3861" marB="0" anchor="ctr"/>
                </a:tc>
                <a:tc>
                  <a:txBody>
                    <a:bodyPr/>
                    <a:lstStyle/>
                    <a:p>
                      <a:pPr algn="ctr" fontAlgn="b"/>
                      <a:r>
                        <a:rPr lang="en-US" sz="1100" u="none" strike="noStrike">
                          <a:effectLst/>
                        </a:rPr>
                        <a:t>20</a:t>
                      </a:r>
                      <a:endParaRPr lang="en-US" sz="1100" b="0" i="0" u="none" strike="noStrike">
                        <a:solidFill>
                          <a:srgbClr val="002060"/>
                        </a:solidFill>
                        <a:effectLst/>
                        <a:latin typeface="Calibri" panose="020F0502020204030204" pitchFamily="34" charset="0"/>
                      </a:endParaRPr>
                    </a:p>
                  </a:txBody>
                  <a:tcPr marL="3861" marR="3861" marT="3861" marB="0" anchor="b"/>
                </a:tc>
                <a:tc>
                  <a:txBody>
                    <a:bodyPr/>
                    <a:lstStyle/>
                    <a:p>
                      <a:pPr algn="l" fontAlgn="ctr"/>
                      <a:r>
                        <a:rPr lang="en-GB" sz="1100" u="none" strike="noStrike" dirty="0">
                          <a:effectLst/>
                        </a:rPr>
                        <a:t>Heart Rate: Number of heartbeats per minute (bpm)</a:t>
                      </a:r>
                      <a:endParaRPr lang="en-GB" sz="1100" b="0" i="0" u="none" strike="noStrike" dirty="0">
                        <a:solidFill>
                          <a:srgbClr val="002060"/>
                        </a:solidFill>
                        <a:effectLst/>
                        <a:latin typeface="Segoe UI" panose="020B0502040204020203" pitchFamily="34" charset="0"/>
                      </a:endParaRPr>
                    </a:p>
                  </a:txBody>
                  <a:tcPr marL="46333" marR="3861" marT="3861" marB="0" anchor="ctr"/>
                </a:tc>
                <a:extLst>
                  <a:ext uri="{0D108BD9-81ED-4DB2-BD59-A6C34878D82A}">
                    <a16:rowId xmlns:a16="http://schemas.microsoft.com/office/drawing/2014/main" val="1292749584"/>
                  </a:ext>
                </a:extLst>
              </a:tr>
              <a:tr h="463520">
                <a:tc>
                  <a:txBody>
                    <a:bodyPr/>
                    <a:lstStyle/>
                    <a:p>
                      <a:pPr algn="ctr" fontAlgn="b"/>
                      <a:r>
                        <a:rPr lang="en-US" sz="1100" u="none" strike="noStrike">
                          <a:effectLst/>
                        </a:rPr>
                        <a:t>9</a:t>
                      </a:r>
                      <a:endParaRPr lang="en-US" sz="1100" b="0" i="0" u="none" strike="noStrike">
                        <a:solidFill>
                          <a:srgbClr val="002060"/>
                        </a:solidFill>
                        <a:effectLst/>
                        <a:latin typeface="Calibri" panose="020F0502020204030204" pitchFamily="34" charset="0"/>
                      </a:endParaRPr>
                    </a:p>
                  </a:txBody>
                  <a:tcPr marL="3861" marR="3861" marT="3861" marB="0" anchor="b"/>
                </a:tc>
                <a:tc>
                  <a:txBody>
                    <a:bodyPr/>
                    <a:lstStyle/>
                    <a:p>
                      <a:pPr algn="l" fontAlgn="ctr"/>
                      <a:r>
                        <a:rPr lang="en-GB" sz="1100" u="none" strike="noStrike">
                          <a:effectLst/>
                        </a:rPr>
                        <a:t>Mean Corpuscular Hemoglobin Concentration (MCHC): Average concentration of hemoglobin in RBC</a:t>
                      </a:r>
                      <a:endParaRPr lang="en-GB" sz="1100" b="0" i="0" u="none" strike="noStrike">
                        <a:solidFill>
                          <a:srgbClr val="002060"/>
                        </a:solidFill>
                        <a:effectLst/>
                        <a:latin typeface="Segoe UI" panose="020B0502040204020203" pitchFamily="34" charset="0"/>
                      </a:endParaRPr>
                    </a:p>
                  </a:txBody>
                  <a:tcPr marL="46333" marR="3861" marT="3861" marB="0" anchor="ctr"/>
                </a:tc>
                <a:tc>
                  <a:txBody>
                    <a:bodyPr/>
                    <a:lstStyle/>
                    <a:p>
                      <a:pPr algn="ctr" fontAlgn="b"/>
                      <a:r>
                        <a:rPr lang="en-US" sz="1100" u="none" strike="noStrike">
                          <a:effectLst/>
                        </a:rPr>
                        <a:t>21</a:t>
                      </a:r>
                      <a:endParaRPr lang="en-US" sz="1100" b="0" i="0" u="none" strike="noStrike">
                        <a:solidFill>
                          <a:srgbClr val="002060"/>
                        </a:solidFill>
                        <a:effectLst/>
                        <a:latin typeface="Calibri" panose="020F0502020204030204" pitchFamily="34" charset="0"/>
                      </a:endParaRPr>
                    </a:p>
                  </a:txBody>
                  <a:tcPr marL="3861" marR="3861" marT="3861" marB="0" anchor="b"/>
                </a:tc>
                <a:tc>
                  <a:txBody>
                    <a:bodyPr/>
                    <a:lstStyle/>
                    <a:p>
                      <a:pPr algn="l" fontAlgn="ctr"/>
                      <a:r>
                        <a:rPr lang="en-GB" sz="1100" u="none" strike="noStrike">
                          <a:effectLst/>
                        </a:rPr>
                        <a:t>Creatinine: Waste product produced by muscles and filtered by kidneys</a:t>
                      </a:r>
                      <a:endParaRPr lang="en-GB" sz="1100" b="0" i="0" u="none" strike="noStrike">
                        <a:solidFill>
                          <a:srgbClr val="002060"/>
                        </a:solidFill>
                        <a:effectLst/>
                        <a:latin typeface="Segoe UI" panose="020B0502040204020203" pitchFamily="34" charset="0"/>
                      </a:endParaRPr>
                    </a:p>
                  </a:txBody>
                  <a:tcPr marL="46333" marR="3861" marT="3861" marB="0" anchor="ctr"/>
                </a:tc>
                <a:extLst>
                  <a:ext uri="{0D108BD9-81ED-4DB2-BD59-A6C34878D82A}">
                    <a16:rowId xmlns:a16="http://schemas.microsoft.com/office/drawing/2014/main" val="1094195729"/>
                  </a:ext>
                </a:extLst>
              </a:tr>
              <a:tr h="463520">
                <a:tc>
                  <a:txBody>
                    <a:bodyPr/>
                    <a:lstStyle/>
                    <a:p>
                      <a:pPr algn="ctr" fontAlgn="b"/>
                      <a:r>
                        <a:rPr lang="en-US" sz="1100" u="none" strike="noStrike">
                          <a:effectLst/>
                        </a:rPr>
                        <a:t>10</a:t>
                      </a:r>
                      <a:endParaRPr lang="en-US" sz="1100" b="0" i="0" u="none" strike="noStrike">
                        <a:solidFill>
                          <a:srgbClr val="002060"/>
                        </a:solidFill>
                        <a:effectLst/>
                        <a:latin typeface="Calibri" panose="020F0502020204030204" pitchFamily="34" charset="0"/>
                      </a:endParaRPr>
                    </a:p>
                  </a:txBody>
                  <a:tcPr marL="3861" marR="3861" marT="3861" marB="0" anchor="b"/>
                </a:tc>
                <a:tc>
                  <a:txBody>
                    <a:bodyPr/>
                    <a:lstStyle/>
                    <a:p>
                      <a:pPr algn="l" fontAlgn="ctr"/>
                      <a:r>
                        <a:rPr lang="en-GB" sz="1100" u="none" strike="noStrike">
                          <a:effectLst/>
                        </a:rPr>
                        <a:t>Insulin: Hormone regulating blood sugar levels</a:t>
                      </a:r>
                      <a:endParaRPr lang="en-GB" sz="1100" b="0" i="0" u="none" strike="noStrike">
                        <a:solidFill>
                          <a:srgbClr val="002060"/>
                        </a:solidFill>
                        <a:effectLst/>
                        <a:latin typeface="Segoe UI" panose="020B0502040204020203" pitchFamily="34" charset="0"/>
                      </a:endParaRPr>
                    </a:p>
                  </a:txBody>
                  <a:tcPr marL="46333" marR="3861" marT="3861" marB="0" anchor="ctr"/>
                </a:tc>
                <a:tc>
                  <a:txBody>
                    <a:bodyPr/>
                    <a:lstStyle/>
                    <a:p>
                      <a:pPr algn="ctr" fontAlgn="b"/>
                      <a:r>
                        <a:rPr lang="en-US" sz="1100" u="none" strike="noStrike">
                          <a:effectLst/>
                        </a:rPr>
                        <a:t>22</a:t>
                      </a:r>
                      <a:endParaRPr lang="en-US" sz="1100" b="0" i="0" u="none" strike="noStrike">
                        <a:solidFill>
                          <a:srgbClr val="002060"/>
                        </a:solidFill>
                        <a:effectLst/>
                        <a:latin typeface="Calibri" panose="020F0502020204030204" pitchFamily="34" charset="0"/>
                      </a:endParaRPr>
                    </a:p>
                  </a:txBody>
                  <a:tcPr marL="3861" marR="3861" marT="3861" marB="0" anchor="b"/>
                </a:tc>
                <a:tc>
                  <a:txBody>
                    <a:bodyPr/>
                    <a:lstStyle/>
                    <a:p>
                      <a:pPr algn="l" fontAlgn="ctr"/>
                      <a:r>
                        <a:rPr lang="en-GB" sz="1100" u="none" strike="noStrike">
                          <a:effectLst/>
                        </a:rPr>
                        <a:t>Troponin: Protein released into bloodstream during heart muscle damage</a:t>
                      </a:r>
                      <a:endParaRPr lang="en-GB" sz="1100" b="0" i="0" u="none" strike="noStrike">
                        <a:solidFill>
                          <a:srgbClr val="002060"/>
                        </a:solidFill>
                        <a:effectLst/>
                        <a:latin typeface="Segoe UI" panose="020B0502040204020203" pitchFamily="34" charset="0"/>
                      </a:endParaRPr>
                    </a:p>
                  </a:txBody>
                  <a:tcPr marL="46333" marR="3861" marT="3861" marB="0" anchor="ctr"/>
                </a:tc>
                <a:extLst>
                  <a:ext uri="{0D108BD9-81ED-4DB2-BD59-A6C34878D82A}">
                    <a16:rowId xmlns:a16="http://schemas.microsoft.com/office/drawing/2014/main" val="4288958282"/>
                  </a:ext>
                </a:extLst>
              </a:tr>
              <a:tr h="559046">
                <a:tc>
                  <a:txBody>
                    <a:bodyPr/>
                    <a:lstStyle/>
                    <a:p>
                      <a:pPr algn="ctr" fontAlgn="b"/>
                      <a:r>
                        <a:rPr lang="en-US" sz="1100" u="none" strike="noStrike">
                          <a:effectLst/>
                        </a:rPr>
                        <a:t>11</a:t>
                      </a:r>
                      <a:endParaRPr lang="en-US" sz="1100" b="0" i="0" u="none" strike="noStrike">
                        <a:solidFill>
                          <a:srgbClr val="002060"/>
                        </a:solidFill>
                        <a:effectLst/>
                        <a:latin typeface="Calibri" panose="020F0502020204030204" pitchFamily="34" charset="0"/>
                      </a:endParaRPr>
                    </a:p>
                  </a:txBody>
                  <a:tcPr marL="3861" marR="3861" marT="3861" marB="0" anchor="b"/>
                </a:tc>
                <a:tc>
                  <a:txBody>
                    <a:bodyPr/>
                    <a:lstStyle/>
                    <a:p>
                      <a:pPr algn="l" fontAlgn="ctr"/>
                      <a:r>
                        <a:rPr lang="en-GB" sz="1100" u="none" strike="noStrike">
                          <a:effectLst/>
                        </a:rPr>
                        <a:t>BMI (Body Mass Index): Measure of body fat based on height and weight</a:t>
                      </a:r>
                      <a:endParaRPr lang="en-GB" sz="1100" b="0" i="0" u="none" strike="noStrike">
                        <a:solidFill>
                          <a:srgbClr val="002060"/>
                        </a:solidFill>
                        <a:effectLst/>
                        <a:latin typeface="Segoe UI" panose="020B0502040204020203" pitchFamily="34" charset="0"/>
                      </a:endParaRPr>
                    </a:p>
                  </a:txBody>
                  <a:tcPr marL="46333" marR="3861" marT="3861" marB="0" anchor="ctr"/>
                </a:tc>
                <a:tc>
                  <a:txBody>
                    <a:bodyPr/>
                    <a:lstStyle/>
                    <a:p>
                      <a:pPr algn="ctr" fontAlgn="b"/>
                      <a:r>
                        <a:rPr lang="en-US" sz="1100" u="none" strike="noStrike">
                          <a:effectLst/>
                        </a:rPr>
                        <a:t>23</a:t>
                      </a:r>
                      <a:endParaRPr lang="en-US" sz="1100" b="0" i="0" u="none" strike="noStrike">
                        <a:solidFill>
                          <a:srgbClr val="002060"/>
                        </a:solidFill>
                        <a:effectLst/>
                        <a:latin typeface="Calibri" panose="020F0502020204030204" pitchFamily="34" charset="0"/>
                      </a:endParaRPr>
                    </a:p>
                  </a:txBody>
                  <a:tcPr marL="3861" marR="3861" marT="3861" marB="0" anchor="b"/>
                </a:tc>
                <a:tc>
                  <a:txBody>
                    <a:bodyPr/>
                    <a:lstStyle/>
                    <a:p>
                      <a:pPr algn="l" fontAlgn="ctr"/>
                      <a:r>
                        <a:rPr lang="en-GB" sz="1100" u="none" strike="noStrike">
                          <a:effectLst/>
                        </a:rPr>
                        <a:t>C-reactive Protein (CRP): Marker of inflammation in the body</a:t>
                      </a:r>
                      <a:endParaRPr lang="en-GB" sz="1100" b="0" i="0" u="none" strike="noStrike">
                        <a:solidFill>
                          <a:srgbClr val="002060"/>
                        </a:solidFill>
                        <a:effectLst/>
                        <a:latin typeface="Segoe UI" panose="020B0502040204020203" pitchFamily="34" charset="0"/>
                      </a:endParaRPr>
                    </a:p>
                  </a:txBody>
                  <a:tcPr marL="46333" marR="3861" marT="3861" marB="0" anchor="ctr"/>
                </a:tc>
                <a:extLst>
                  <a:ext uri="{0D108BD9-81ED-4DB2-BD59-A6C34878D82A}">
                    <a16:rowId xmlns:a16="http://schemas.microsoft.com/office/drawing/2014/main" val="4121689498"/>
                  </a:ext>
                </a:extLst>
              </a:tr>
              <a:tr h="400324">
                <a:tc>
                  <a:txBody>
                    <a:bodyPr/>
                    <a:lstStyle/>
                    <a:p>
                      <a:pPr algn="ctr" fontAlgn="b"/>
                      <a:r>
                        <a:rPr lang="en-US" sz="1100" u="none" strike="noStrike">
                          <a:effectLst/>
                        </a:rPr>
                        <a:t>12</a:t>
                      </a:r>
                      <a:endParaRPr lang="en-US" sz="1100" b="0" i="0" u="none" strike="noStrike">
                        <a:solidFill>
                          <a:srgbClr val="002060"/>
                        </a:solidFill>
                        <a:effectLst/>
                        <a:latin typeface="Calibri" panose="020F0502020204030204" pitchFamily="34" charset="0"/>
                      </a:endParaRPr>
                    </a:p>
                  </a:txBody>
                  <a:tcPr marL="3861" marR="3861" marT="3861" marB="0" anchor="b"/>
                </a:tc>
                <a:tc>
                  <a:txBody>
                    <a:bodyPr/>
                    <a:lstStyle/>
                    <a:p>
                      <a:pPr algn="l" fontAlgn="ctr"/>
                      <a:r>
                        <a:rPr lang="en-GB" sz="1100" u="none" strike="noStrike">
                          <a:effectLst/>
                        </a:rPr>
                        <a:t>Systolic Blood Pressure (SBP): Pressure in arteries during heartbeats</a:t>
                      </a:r>
                      <a:endParaRPr lang="en-GB" sz="1100" b="0" i="0" u="none" strike="noStrike">
                        <a:solidFill>
                          <a:srgbClr val="002060"/>
                        </a:solidFill>
                        <a:effectLst/>
                        <a:latin typeface="Segoe UI" panose="020B0502040204020203" pitchFamily="34" charset="0"/>
                      </a:endParaRPr>
                    </a:p>
                  </a:txBody>
                  <a:tcPr marL="46333" marR="3861" marT="3861" marB="0" anchor="ctr"/>
                </a:tc>
                <a:tc>
                  <a:txBody>
                    <a:bodyPr/>
                    <a:lstStyle/>
                    <a:p>
                      <a:pPr algn="ctr" fontAlgn="b"/>
                      <a:r>
                        <a:rPr lang="en-US" sz="1100" u="none" strike="noStrike">
                          <a:effectLst/>
                        </a:rPr>
                        <a:t>24</a:t>
                      </a:r>
                      <a:endParaRPr lang="en-US" sz="1100" b="0" i="0" u="none" strike="noStrike">
                        <a:solidFill>
                          <a:srgbClr val="002060"/>
                        </a:solidFill>
                        <a:effectLst/>
                        <a:latin typeface="Calibri" panose="020F0502020204030204" pitchFamily="34" charset="0"/>
                      </a:endParaRPr>
                    </a:p>
                  </a:txBody>
                  <a:tcPr marL="3861" marR="3861" marT="3861" marB="0" anchor="b"/>
                </a:tc>
                <a:tc>
                  <a:txBody>
                    <a:bodyPr/>
                    <a:lstStyle/>
                    <a:p>
                      <a:pPr algn="l" fontAlgn="ctr"/>
                      <a:r>
                        <a:rPr lang="en-GB" sz="1100" u="none" strike="noStrike" dirty="0">
                          <a:effectLst/>
                          <a:highlight>
                            <a:srgbClr val="FFFF00"/>
                          </a:highlight>
                        </a:rPr>
                        <a:t>Disease: Binary indicator (1: Diseased, 0: Non-diseased)</a:t>
                      </a:r>
                      <a:endParaRPr lang="en-GB" sz="1100" b="1" i="0" u="none" strike="noStrike" dirty="0">
                        <a:solidFill>
                          <a:srgbClr val="002060"/>
                        </a:solidFill>
                        <a:effectLst/>
                        <a:highlight>
                          <a:srgbClr val="FFFF00"/>
                        </a:highlight>
                        <a:latin typeface="Segoe UI" panose="020B0502040204020203" pitchFamily="34" charset="0"/>
                      </a:endParaRPr>
                    </a:p>
                  </a:txBody>
                  <a:tcPr marL="46333" marR="3861" marT="3861" marB="0" anchor="ctr"/>
                </a:tc>
                <a:extLst>
                  <a:ext uri="{0D108BD9-81ED-4DB2-BD59-A6C34878D82A}">
                    <a16:rowId xmlns:a16="http://schemas.microsoft.com/office/drawing/2014/main" val="3659983520"/>
                  </a:ext>
                </a:extLst>
              </a:tr>
            </a:tbl>
          </a:graphicData>
        </a:graphic>
      </p:graphicFrame>
      <p:sp>
        <p:nvSpPr>
          <p:cNvPr id="12" name="TextBox 11">
            <a:extLst>
              <a:ext uri="{FF2B5EF4-FFF2-40B4-BE49-F238E27FC236}">
                <a16:creationId xmlns:a16="http://schemas.microsoft.com/office/drawing/2014/main" id="{81EA3DEF-4F9A-D6C2-735B-4B4427967670}"/>
              </a:ext>
            </a:extLst>
          </p:cNvPr>
          <p:cNvSpPr txBox="1"/>
          <p:nvPr/>
        </p:nvSpPr>
        <p:spPr>
          <a:xfrm>
            <a:off x="8534400" y="2743200"/>
            <a:ext cx="3515178" cy="1477328"/>
          </a:xfrm>
          <a:prstGeom prst="rect">
            <a:avLst/>
          </a:prstGeom>
          <a:noFill/>
        </p:spPr>
        <p:txBody>
          <a:bodyPr wrap="square" rtlCol="0">
            <a:spAutoFit/>
          </a:bodyPr>
          <a:lstStyle/>
          <a:p>
            <a:r>
              <a:rPr lang="en-US" dirty="0"/>
              <a:t>Number of Samples: </a:t>
            </a:r>
            <a:r>
              <a:rPr lang="en-US" b="0" i="0" dirty="0">
                <a:effectLst/>
                <a:latin typeface="system-ui"/>
              </a:rPr>
              <a:t>2351</a:t>
            </a:r>
          </a:p>
          <a:p>
            <a:r>
              <a:rPr lang="en-US" b="1" dirty="0">
                <a:latin typeface="system-ui"/>
              </a:rPr>
              <a:t>Feature Columns: </a:t>
            </a:r>
            <a:r>
              <a:rPr lang="en-US" dirty="0">
                <a:latin typeface="system-ui"/>
              </a:rPr>
              <a:t>23</a:t>
            </a:r>
          </a:p>
          <a:p>
            <a:r>
              <a:rPr lang="en-US" b="1" dirty="0">
                <a:latin typeface="system-ui"/>
              </a:rPr>
              <a:t>Target Column: </a:t>
            </a:r>
            <a:r>
              <a:rPr lang="en-US" dirty="0">
                <a:latin typeface="system-ui"/>
              </a:rPr>
              <a:t>1 (Disease)</a:t>
            </a:r>
          </a:p>
          <a:p>
            <a:r>
              <a:rPr lang="en-US" b="1" dirty="0">
                <a:latin typeface="system-ui"/>
              </a:rPr>
              <a:t>Disease Data Sample: </a:t>
            </a:r>
            <a:r>
              <a:rPr lang="en-US" dirty="0">
                <a:latin typeface="system-ui"/>
              </a:rPr>
              <a:t>1795</a:t>
            </a:r>
          </a:p>
          <a:p>
            <a:r>
              <a:rPr lang="en-US" b="1" dirty="0">
                <a:latin typeface="system-ui"/>
              </a:rPr>
              <a:t>No Disease Data Sample: </a:t>
            </a:r>
            <a:r>
              <a:rPr lang="en-US" dirty="0">
                <a:latin typeface="system-ui"/>
              </a:rPr>
              <a:t>556</a:t>
            </a:r>
            <a:r>
              <a:rPr lang="en-US" dirty="0"/>
              <a:t> </a:t>
            </a:r>
          </a:p>
        </p:txBody>
      </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Workflow</a:t>
            </a:r>
          </a:p>
        </p:txBody>
      </p:sp>
      <p:sp>
        <p:nvSpPr>
          <p:cNvPr id="6" name="Rectangle 5">
            <a:extLst>
              <a:ext uri="{FF2B5EF4-FFF2-40B4-BE49-F238E27FC236}">
                <a16:creationId xmlns:a16="http://schemas.microsoft.com/office/drawing/2014/main" id="{2A2AEB8B-4B71-188E-E4D6-AFBDE1B52BC5}"/>
              </a:ext>
            </a:extLst>
          </p:cNvPr>
          <p:cNvSpPr/>
          <p:nvPr/>
        </p:nvSpPr>
        <p:spPr>
          <a:xfrm>
            <a:off x="609600" y="2362200"/>
            <a:ext cx="1828800" cy="91440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Data Loading</a:t>
            </a:r>
          </a:p>
        </p:txBody>
      </p:sp>
      <p:sp>
        <p:nvSpPr>
          <p:cNvPr id="10" name="Rectangle 9">
            <a:extLst>
              <a:ext uri="{FF2B5EF4-FFF2-40B4-BE49-F238E27FC236}">
                <a16:creationId xmlns:a16="http://schemas.microsoft.com/office/drawing/2014/main" id="{A97E9E1E-6949-974B-5C1D-CC50712730DB}"/>
              </a:ext>
            </a:extLst>
          </p:cNvPr>
          <p:cNvSpPr/>
          <p:nvPr/>
        </p:nvSpPr>
        <p:spPr>
          <a:xfrm>
            <a:off x="3200400" y="2362200"/>
            <a:ext cx="1828800" cy="91440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Data Analysis and Preprocessing</a:t>
            </a:r>
          </a:p>
        </p:txBody>
      </p:sp>
      <p:cxnSp>
        <p:nvCxnSpPr>
          <p:cNvPr id="14" name="Straight Arrow Connector 13">
            <a:extLst>
              <a:ext uri="{FF2B5EF4-FFF2-40B4-BE49-F238E27FC236}">
                <a16:creationId xmlns:a16="http://schemas.microsoft.com/office/drawing/2014/main" id="{873E3A5F-52E6-EE87-F050-A086F2E5EEA0}"/>
              </a:ext>
            </a:extLst>
          </p:cNvPr>
          <p:cNvCxnSpPr/>
          <p:nvPr/>
        </p:nvCxnSpPr>
        <p:spPr>
          <a:xfrm>
            <a:off x="3200400" y="3505200"/>
            <a:ext cx="3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C80EAF6-F774-068E-2985-5EC154A2EBCC}"/>
              </a:ext>
            </a:extLst>
          </p:cNvPr>
          <p:cNvSpPr txBox="1"/>
          <p:nvPr/>
        </p:nvSpPr>
        <p:spPr>
          <a:xfrm>
            <a:off x="3581400" y="3352800"/>
            <a:ext cx="2133600" cy="276999"/>
          </a:xfrm>
          <a:prstGeom prst="rect">
            <a:avLst/>
          </a:prstGeom>
          <a:noFill/>
        </p:spPr>
        <p:txBody>
          <a:bodyPr wrap="square">
            <a:spAutoFit/>
          </a:bodyPr>
          <a:lstStyle/>
          <a:p>
            <a:pPr algn="l"/>
            <a:r>
              <a:rPr lang="en-US" sz="1200" b="1" i="0" dirty="0">
                <a:effectLst/>
                <a:highlight>
                  <a:srgbClr val="FFFFFF"/>
                </a:highlight>
                <a:latin typeface="system-ui"/>
              </a:rPr>
              <a:t>Outliers Detection</a:t>
            </a:r>
          </a:p>
        </p:txBody>
      </p:sp>
      <p:cxnSp>
        <p:nvCxnSpPr>
          <p:cNvPr id="17" name="Straight Arrow Connector 16">
            <a:extLst>
              <a:ext uri="{FF2B5EF4-FFF2-40B4-BE49-F238E27FC236}">
                <a16:creationId xmlns:a16="http://schemas.microsoft.com/office/drawing/2014/main" id="{34039434-8C54-1132-14B5-8A887EF14DDD}"/>
              </a:ext>
            </a:extLst>
          </p:cNvPr>
          <p:cNvCxnSpPr/>
          <p:nvPr/>
        </p:nvCxnSpPr>
        <p:spPr>
          <a:xfrm>
            <a:off x="3200400" y="3733800"/>
            <a:ext cx="3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D70E28B-5735-0D13-86AF-64B465C74530}"/>
              </a:ext>
            </a:extLst>
          </p:cNvPr>
          <p:cNvSpPr txBox="1"/>
          <p:nvPr/>
        </p:nvSpPr>
        <p:spPr>
          <a:xfrm>
            <a:off x="3581400" y="3581400"/>
            <a:ext cx="2133600" cy="276999"/>
          </a:xfrm>
          <a:prstGeom prst="rect">
            <a:avLst/>
          </a:prstGeom>
          <a:noFill/>
        </p:spPr>
        <p:txBody>
          <a:bodyPr wrap="square">
            <a:spAutoFit/>
          </a:bodyPr>
          <a:lstStyle/>
          <a:p>
            <a:pPr algn="l"/>
            <a:r>
              <a:rPr lang="en-US" sz="1200" b="1" i="0" dirty="0">
                <a:effectLst/>
                <a:highlight>
                  <a:srgbClr val="FFFFFF"/>
                </a:highlight>
                <a:latin typeface="system-ui"/>
              </a:rPr>
              <a:t>Correlation Heatmap</a:t>
            </a:r>
          </a:p>
        </p:txBody>
      </p:sp>
      <p:sp>
        <p:nvSpPr>
          <p:cNvPr id="19" name="TextBox 18">
            <a:extLst>
              <a:ext uri="{FF2B5EF4-FFF2-40B4-BE49-F238E27FC236}">
                <a16:creationId xmlns:a16="http://schemas.microsoft.com/office/drawing/2014/main" id="{B142C5CC-9DA8-9A82-E369-ABF9C88786C2}"/>
              </a:ext>
            </a:extLst>
          </p:cNvPr>
          <p:cNvSpPr txBox="1"/>
          <p:nvPr/>
        </p:nvSpPr>
        <p:spPr>
          <a:xfrm>
            <a:off x="3581400" y="3837802"/>
            <a:ext cx="2133600" cy="461665"/>
          </a:xfrm>
          <a:prstGeom prst="rect">
            <a:avLst/>
          </a:prstGeom>
          <a:noFill/>
        </p:spPr>
        <p:txBody>
          <a:bodyPr wrap="square">
            <a:spAutoFit/>
          </a:bodyPr>
          <a:lstStyle/>
          <a:p>
            <a:pPr algn="l"/>
            <a:r>
              <a:rPr lang="en-US" sz="1200" b="1" dirty="0">
                <a:highlight>
                  <a:srgbClr val="FFFFFF"/>
                </a:highlight>
                <a:latin typeface="system-ui"/>
              </a:rPr>
              <a:t>Oversampling on Imbalance Dataset</a:t>
            </a:r>
            <a:endParaRPr lang="en-US" sz="1200" b="1" i="0" dirty="0">
              <a:effectLst/>
              <a:highlight>
                <a:srgbClr val="FFFFFF"/>
              </a:highlight>
              <a:latin typeface="system-ui"/>
            </a:endParaRPr>
          </a:p>
        </p:txBody>
      </p:sp>
      <p:cxnSp>
        <p:nvCxnSpPr>
          <p:cNvPr id="20" name="Straight Arrow Connector 19">
            <a:extLst>
              <a:ext uri="{FF2B5EF4-FFF2-40B4-BE49-F238E27FC236}">
                <a16:creationId xmlns:a16="http://schemas.microsoft.com/office/drawing/2014/main" id="{5055AEAF-0D6E-81C4-13F0-948858BF725B}"/>
              </a:ext>
            </a:extLst>
          </p:cNvPr>
          <p:cNvCxnSpPr/>
          <p:nvPr/>
        </p:nvCxnSpPr>
        <p:spPr>
          <a:xfrm>
            <a:off x="3200400" y="3962400"/>
            <a:ext cx="3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92A0BFE-409B-EADA-3282-CCFEB0DFD291}"/>
              </a:ext>
            </a:extLst>
          </p:cNvPr>
          <p:cNvSpPr txBox="1"/>
          <p:nvPr/>
        </p:nvSpPr>
        <p:spPr>
          <a:xfrm>
            <a:off x="3552825" y="4276637"/>
            <a:ext cx="2133600" cy="276999"/>
          </a:xfrm>
          <a:prstGeom prst="rect">
            <a:avLst/>
          </a:prstGeom>
          <a:noFill/>
        </p:spPr>
        <p:txBody>
          <a:bodyPr wrap="square">
            <a:spAutoFit/>
          </a:bodyPr>
          <a:lstStyle/>
          <a:p>
            <a:pPr algn="l"/>
            <a:r>
              <a:rPr lang="en-US" sz="1200" b="1" dirty="0">
                <a:highlight>
                  <a:srgbClr val="FFFFFF"/>
                </a:highlight>
                <a:latin typeface="system-ui"/>
              </a:rPr>
              <a:t>Standard Scaling</a:t>
            </a:r>
            <a:endParaRPr lang="en-US" sz="1200" b="1" i="0" dirty="0">
              <a:effectLst/>
              <a:highlight>
                <a:srgbClr val="FFFFFF"/>
              </a:highlight>
              <a:latin typeface="system-ui"/>
            </a:endParaRPr>
          </a:p>
        </p:txBody>
      </p:sp>
      <p:cxnSp>
        <p:nvCxnSpPr>
          <p:cNvPr id="22" name="Straight Arrow Connector 21">
            <a:extLst>
              <a:ext uri="{FF2B5EF4-FFF2-40B4-BE49-F238E27FC236}">
                <a16:creationId xmlns:a16="http://schemas.microsoft.com/office/drawing/2014/main" id="{07BC2166-D67A-1DD9-5FB5-252F1DF230A0}"/>
              </a:ext>
            </a:extLst>
          </p:cNvPr>
          <p:cNvCxnSpPr/>
          <p:nvPr/>
        </p:nvCxnSpPr>
        <p:spPr>
          <a:xfrm>
            <a:off x="3200400" y="4405611"/>
            <a:ext cx="3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B3E9610-826B-45D2-4A1E-469A6ADA7C6A}"/>
              </a:ext>
            </a:extLst>
          </p:cNvPr>
          <p:cNvSpPr/>
          <p:nvPr/>
        </p:nvSpPr>
        <p:spPr>
          <a:xfrm>
            <a:off x="5638800" y="2362200"/>
            <a:ext cx="1828800" cy="91440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Model Selection</a:t>
            </a:r>
          </a:p>
        </p:txBody>
      </p:sp>
      <p:sp>
        <p:nvSpPr>
          <p:cNvPr id="24" name="Rectangle 23">
            <a:extLst>
              <a:ext uri="{FF2B5EF4-FFF2-40B4-BE49-F238E27FC236}">
                <a16:creationId xmlns:a16="http://schemas.microsoft.com/office/drawing/2014/main" id="{35B71762-F1A5-323B-B8D0-60B585827942}"/>
              </a:ext>
            </a:extLst>
          </p:cNvPr>
          <p:cNvSpPr/>
          <p:nvPr/>
        </p:nvSpPr>
        <p:spPr>
          <a:xfrm>
            <a:off x="8153400" y="2362200"/>
            <a:ext cx="1828800" cy="91440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Model Evaluation </a:t>
            </a:r>
          </a:p>
        </p:txBody>
      </p:sp>
      <p:cxnSp>
        <p:nvCxnSpPr>
          <p:cNvPr id="25" name="Straight Arrow Connector 24">
            <a:extLst>
              <a:ext uri="{FF2B5EF4-FFF2-40B4-BE49-F238E27FC236}">
                <a16:creationId xmlns:a16="http://schemas.microsoft.com/office/drawing/2014/main" id="{67308FD4-9442-F9AD-5428-CB11470D262E}"/>
              </a:ext>
            </a:extLst>
          </p:cNvPr>
          <p:cNvCxnSpPr/>
          <p:nvPr/>
        </p:nvCxnSpPr>
        <p:spPr>
          <a:xfrm>
            <a:off x="8153400" y="3505200"/>
            <a:ext cx="3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FDE8C88-527A-0B37-0384-FB546870A723}"/>
              </a:ext>
            </a:extLst>
          </p:cNvPr>
          <p:cNvSpPr txBox="1"/>
          <p:nvPr/>
        </p:nvSpPr>
        <p:spPr>
          <a:xfrm>
            <a:off x="8534400" y="3352800"/>
            <a:ext cx="2133600" cy="276999"/>
          </a:xfrm>
          <a:prstGeom prst="rect">
            <a:avLst/>
          </a:prstGeom>
          <a:noFill/>
        </p:spPr>
        <p:txBody>
          <a:bodyPr wrap="square">
            <a:spAutoFit/>
          </a:bodyPr>
          <a:lstStyle/>
          <a:p>
            <a:pPr algn="l"/>
            <a:r>
              <a:rPr lang="en-US" sz="1200" b="1" dirty="0">
                <a:highlight>
                  <a:srgbClr val="FFFFFF"/>
                </a:highlight>
                <a:latin typeface="system-ui"/>
              </a:rPr>
              <a:t>Confusion Matrix</a:t>
            </a:r>
            <a:endParaRPr lang="en-US" sz="1200" b="1" i="0" dirty="0">
              <a:effectLst/>
              <a:highlight>
                <a:srgbClr val="FFFFFF"/>
              </a:highlight>
              <a:latin typeface="system-ui"/>
            </a:endParaRPr>
          </a:p>
        </p:txBody>
      </p:sp>
      <p:cxnSp>
        <p:nvCxnSpPr>
          <p:cNvPr id="27" name="Straight Arrow Connector 26">
            <a:extLst>
              <a:ext uri="{FF2B5EF4-FFF2-40B4-BE49-F238E27FC236}">
                <a16:creationId xmlns:a16="http://schemas.microsoft.com/office/drawing/2014/main" id="{C56D36F2-E618-D6D5-69C6-687615FA4621}"/>
              </a:ext>
            </a:extLst>
          </p:cNvPr>
          <p:cNvCxnSpPr/>
          <p:nvPr/>
        </p:nvCxnSpPr>
        <p:spPr>
          <a:xfrm>
            <a:off x="8153400" y="3733800"/>
            <a:ext cx="3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0D337BA-97CA-E528-56E6-C0B9AAFE41F3}"/>
              </a:ext>
            </a:extLst>
          </p:cNvPr>
          <p:cNvSpPr txBox="1"/>
          <p:nvPr/>
        </p:nvSpPr>
        <p:spPr>
          <a:xfrm>
            <a:off x="8534400" y="3581400"/>
            <a:ext cx="2590800" cy="276999"/>
          </a:xfrm>
          <a:prstGeom prst="rect">
            <a:avLst/>
          </a:prstGeom>
          <a:noFill/>
        </p:spPr>
        <p:txBody>
          <a:bodyPr wrap="square">
            <a:spAutoFit/>
          </a:bodyPr>
          <a:lstStyle/>
          <a:p>
            <a:pPr algn="l"/>
            <a:r>
              <a:rPr lang="en-US" sz="1200" b="1" dirty="0">
                <a:highlight>
                  <a:srgbClr val="FFFFFF"/>
                </a:highlight>
                <a:latin typeface="system-ui"/>
              </a:rPr>
              <a:t>Accuracy, F1-Score, </a:t>
            </a:r>
            <a:r>
              <a:rPr lang="en-US" sz="1200" b="1" i="0" dirty="0">
                <a:effectLst/>
                <a:highlight>
                  <a:srgbClr val="FFFFFF"/>
                </a:highlight>
                <a:latin typeface="system-ui"/>
              </a:rPr>
              <a:t>Pre</a:t>
            </a:r>
            <a:r>
              <a:rPr lang="en-US" sz="1200" b="1" dirty="0">
                <a:highlight>
                  <a:srgbClr val="FFFFFF"/>
                </a:highlight>
                <a:latin typeface="system-ui"/>
              </a:rPr>
              <a:t>cision, Recall</a:t>
            </a:r>
            <a:endParaRPr lang="en-US" sz="1200" b="1" i="0" dirty="0">
              <a:effectLst/>
              <a:highlight>
                <a:srgbClr val="FFFFFF"/>
              </a:highlight>
              <a:latin typeface="system-ui"/>
            </a:endParaRPr>
          </a:p>
        </p:txBody>
      </p:sp>
      <p:sp>
        <p:nvSpPr>
          <p:cNvPr id="29" name="Rectangle 28">
            <a:extLst>
              <a:ext uri="{FF2B5EF4-FFF2-40B4-BE49-F238E27FC236}">
                <a16:creationId xmlns:a16="http://schemas.microsoft.com/office/drawing/2014/main" id="{7084CB5C-7782-739C-CDE5-39AD5D7B4333}"/>
              </a:ext>
            </a:extLst>
          </p:cNvPr>
          <p:cNvSpPr/>
          <p:nvPr/>
        </p:nvSpPr>
        <p:spPr>
          <a:xfrm>
            <a:off x="552450" y="4953000"/>
            <a:ext cx="1828800" cy="91440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Apply the Best Model on Unseen Data</a:t>
            </a:r>
          </a:p>
        </p:txBody>
      </p:sp>
      <p:sp>
        <p:nvSpPr>
          <p:cNvPr id="30" name="Rectangle 29">
            <a:extLst>
              <a:ext uri="{FF2B5EF4-FFF2-40B4-BE49-F238E27FC236}">
                <a16:creationId xmlns:a16="http://schemas.microsoft.com/office/drawing/2014/main" id="{C0214D91-D5F1-A4D5-EA46-815E09CECD4C}"/>
              </a:ext>
            </a:extLst>
          </p:cNvPr>
          <p:cNvSpPr/>
          <p:nvPr/>
        </p:nvSpPr>
        <p:spPr>
          <a:xfrm>
            <a:off x="3124200" y="4943475"/>
            <a:ext cx="1828800" cy="91440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Hyperparameter Tuning </a:t>
            </a:r>
          </a:p>
          <a:p>
            <a:pPr algn="ctr"/>
            <a:r>
              <a:rPr lang="en-US" sz="1400" dirty="0"/>
              <a:t>(avoid overfitting)</a:t>
            </a:r>
          </a:p>
        </p:txBody>
      </p:sp>
      <p:sp>
        <p:nvSpPr>
          <p:cNvPr id="31" name="Arrow: Right 30">
            <a:extLst>
              <a:ext uri="{FF2B5EF4-FFF2-40B4-BE49-F238E27FC236}">
                <a16:creationId xmlns:a16="http://schemas.microsoft.com/office/drawing/2014/main" id="{2FD37850-095B-25F2-B1B7-B46B479EA83F}"/>
              </a:ext>
            </a:extLst>
          </p:cNvPr>
          <p:cNvSpPr/>
          <p:nvPr/>
        </p:nvSpPr>
        <p:spPr>
          <a:xfrm>
            <a:off x="2590800" y="2667000"/>
            <a:ext cx="457200" cy="304800"/>
          </a:xfrm>
          <a:prstGeom prst="rightArrow">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42491FC2-7FB7-0BD0-E1A9-C0C2AC1D353F}"/>
              </a:ext>
            </a:extLst>
          </p:cNvPr>
          <p:cNvSpPr/>
          <p:nvPr/>
        </p:nvSpPr>
        <p:spPr>
          <a:xfrm>
            <a:off x="5105400" y="2667000"/>
            <a:ext cx="457200" cy="304800"/>
          </a:xfrm>
          <a:prstGeom prst="rightArrow">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Right 32">
            <a:extLst>
              <a:ext uri="{FF2B5EF4-FFF2-40B4-BE49-F238E27FC236}">
                <a16:creationId xmlns:a16="http://schemas.microsoft.com/office/drawing/2014/main" id="{D0B84377-EB11-4786-4325-0D2DD7344C3C}"/>
              </a:ext>
            </a:extLst>
          </p:cNvPr>
          <p:cNvSpPr/>
          <p:nvPr/>
        </p:nvSpPr>
        <p:spPr>
          <a:xfrm>
            <a:off x="7543800" y="2667000"/>
            <a:ext cx="457200" cy="304800"/>
          </a:xfrm>
          <a:prstGeom prst="rightArrow">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Right 33">
            <a:extLst>
              <a:ext uri="{FF2B5EF4-FFF2-40B4-BE49-F238E27FC236}">
                <a16:creationId xmlns:a16="http://schemas.microsoft.com/office/drawing/2014/main" id="{8850F4D4-3089-6D70-0467-4D20B79DBF99}"/>
              </a:ext>
            </a:extLst>
          </p:cNvPr>
          <p:cNvSpPr/>
          <p:nvPr/>
        </p:nvSpPr>
        <p:spPr>
          <a:xfrm>
            <a:off x="2524125" y="5248275"/>
            <a:ext cx="457200" cy="304800"/>
          </a:xfrm>
          <a:prstGeom prst="rightArrow">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Right 34">
            <a:extLst>
              <a:ext uri="{FF2B5EF4-FFF2-40B4-BE49-F238E27FC236}">
                <a16:creationId xmlns:a16="http://schemas.microsoft.com/office/drawing/2014/main" id="{057CB468-7168-52AE-FA0F-B8937489BE7A}"/>
              </a:ext>
            </a:extLst>
          </p:cNvPr>
          <p:cNvSpPr/>
          <p:nvPr/>
        </p:nvSpPr>
        <p:spPr>
          <a:xfrm>
            <a:off x="10144125" y="2657475"/>
            <a:ext cx="457200" cy="304800"/>
          </a:xfrm>
          <a:prstGeom prst="rightArrow">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Right 35">
            <a:extLst>
              <a:ext uri="{FF2B5EF4-FFF2-40B4-BE49-F238E27FC236}">
                <a16:creationId xmlns:a16="http://schemas.microsoft.com/office/drawing/2014/main" id="{BC3BECEB-1E20-A447-997F-C89E001EAAD7}"/>
              </a:ext>
            </a:extLst>
          </p:cNvPr>
          <p:cNvSpPr/>
          <p:nvPr/>
        </p:nvSpPr>
        <p:spPr>
          <a:xfrm>
            <a:off x="5067300" y="5204617"/>
            <a:ext cx="457200" cy="304800"/>
          </a:xfrm>
          <a:prstGeom prst="rightArrow">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6CB96970-1BC2-066A-F460-BBE38C342206}"/>
              </a:ext>
            </a:extLst>
          </p:cNvPr>
          <p:cNvSpPr/>
          <p:nvPr/>
        </p:nvSpPr>
        <p:spPr>
          <a:xfrm>
            <a:off x="5676900" y="4918867"/>
            <a:ext cx="1828800" cy="91440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Final Model Evaluation</a:t>
            </a:r>
          </a:p>
        </p:txBody>
      </p:sp>
      <p:sp>
        <p:nvSpPr>
          <p:cNvPr id="38" name="Rectangle 37">
            <a:extLst>
              <a:ext uri="{FF2B5EF4-FFF2-40B4-BE49-F238E27FC236}">
                <a16:creationId xmlns:a16="http://schemas.microsoft.com/office/drawing/2014/main" id="{C979FD71-08C4-AFAD-87E0-2EB682ADB55F}"/>
              </a:ext>
            </a:extLst>
          </p:cNvPr>
          <p:cNvSpPr/>
          <p:nvPr/>
        </p:nvSpPr>
        <p:spPr>
          <a:xfrm>
            <a:off x="8153400" y="4899817"/>
            <a:ext cx="1828800" cy="91440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Save the Model</a:t>
            </a:r>
          </a:p>
        </p:txBody>
      </p:sp>
      <p:sp>
        <p:nvSpPr>
          <p:cNvPr id="39" name="Arrow: Right 38">
            <a:extLst>
              <a:ext uri="{FF2B5EF4-FFF2-40B4-BE49-F238E27FC236}">
                <a16:creationId xmlns:a16="http://schemas.microsoft.com/office/drawing/2014/main" id="{1F3EA3B9-FB4E-9C77-866C-0EA596D43BF1}"/>
              </a:ext>
            </a:extLst>
          </p:cNvPr>
          <p:cNvSpPr/>
          <p:nvPr/>
        </p:nvSpPr>
        <p:spPr>
          <a:xfrm>
            <a:off x="7600950" y="5223667"/>
            <a:ext cx="457200" cy="304800"/>
          </a:xfrm>
          <a:prstGeom prst="rightArrow">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a:extLst>
              <a:ext uri="{FF2B5EF4-FFF2-40B4-BE49-F238E27FC236}">
                <a16:creationId xmlns:a16="http://schemas.microsoft.com/office/drawing/2014/main" id="{9A088836-9F69-4697-5E64-186C3F1A983C}"/>
              </a:ext>
            </a:extLst>
          </p:cNvPr>
          <p:cNvCxnSpPr/>
          <p:nvPr/>
        </p:nvCxnSpPr>
        <p:spPr>
          <a:xfrm>
            <a:off x="5715000" y="6073899"/>
            <a:ext cx="3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3EC8AB1-E901-CA8B-75FA-1E616E406071}"/>
              </a:ext>
            </a:extLst>
          </p:cNvPr>
          <p:cNvSpPr txBox="1"/>
          <p:nvPr/>
        </p:nvSpPr>
        <p:spPr>
          <a:xfrm>
            <a:off x="6096000" y="5921499"/>
            <a:ext cx="2133600" cy="276999"/>
          </a:xfrm>
          <a:prstGeom prst="rect">
            <a:avLst/>
          </a:prstGeom>
          <a:noFill/>
        </p:spPr>
        <p:txBody>
          <a:bodyPr wrap="square">
            <a:spAutoFit/>
          </a:bodyPr>
          <a:lstStyle/>
          <a:p>
            <a:pPr algn="l"/>
            <a:r>
              <a:rPr lang="en-US" sz="1200" b="1" dirty="0">
                <a:highlight>
                  <a:srgbClr val="FFFFFF"/>
                </a:highlight>
                <a:latin typeface="system-ui"/>
              </a:rPr>
              <a:t>Confusion Matrix</a:t>
            </a:r>
            <a:endParaRPr lang="en-US" sz="1200" b="1" i="0" dirty="0">
              <a:effectLst/>
              <a:highlight>
                <a:srgbClr val="FFFFFF"/>
              </a:highlight>
              <a:latin typeface="system-ui"/>
            </a:endParaRPr>
          </a:p>
        </p:txBody>
      </p:sp>
      <p:cxnSp>
        <p:nvCxnSpPr>
          <p:cNvPr id="42" name="Straight Arrow Connector 41">
            <a:extLst>
              <a:ext uri="{FF2B5EF4-FFF2-40B4-BE49-F238E27FC236}">
                <a16:creationId xmlns:a16="http://schemas.microsoft.com/office/drawing/2014/main" id="{E62072C7-D3AD-51E3-555C-831FCBD67A8A}"/>
              </a:ext>
            </a:extLst>
          </p:cNvPr>
          <p:cNvCxnSpPr/>
          <p:nvPr/>
        </p:nvCxnSpPr>
        <p:spPr>
          <a:xfrm>
            <a:off x="5715000" y="6302499"/>
            <a:ext cx="3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4AFE5B8B-2B28-4711-CD3E-B743EEB28025}"/>
              </a:ext>
            </a:extLst>
          </p:cNvPr>
          <p:cNvSpPr txBox="1"/>
          <p:nvPr/>
        </p:nvSpPr>
        <p:spPr>
          <a:xfrm>
            <a:off x="6095999" y="6150100"/>
            <a:ext cx="2590801" cy="276999"/>
          </a:xfrm>
          <a:prstGeom prst="rect">
            <a:avLst/>
          </a:prstGeom>
          <a:noFill/>
        </p:spPr>
        <p:txBody>
          <a:bodyPr wrap="square">
            <a:spAutoFit/>
          </a:bodyPr>
          <a:lstStyle/>
          <a:p>
            <a:pPr algn="l"/>
            <a:r>
              <a:rPr lang="en-US" sz="1200" b="1" dirty="0">
                <a:highlight>
                  <a:srgbClr val="FFFFFF"/>
                </a:highlight>
                <a:latin typeface="system-ui"/>
              </a:rPr>
              <a:t>Accuracy, F1-Score, </a:t>
            </a:r>
            <a:r>
              <a:rPr lang="en-US" sz="1200" b="1" i="0" dirty="0">
                <a:effectLst/>
                <a:highlight>
                  <a:srgbClr val="FFFFFF"/>
                </a:highlight>
                <a:latin typeface="system-ui"/>
              </a:rPr>
              <a:t>Pre</a:t>
            </a:r>
            <a:r>
              <a:rPr lang="en-US" sz="1200" b="1" dirty="0">
                <a:highlight>
                  <a:srgbClr val="FFFFFF"/>
                </a:highlight>
                <a:latin typeface="system-ui"/>
              </a:rPr>
              <a:t>cision, Recall</a:t>
            </a:r>
            <a:endParaRPr lang="en-US" sz="1200" b="1" i="0" dirty="0">
              <a:effectLst/>
              <a:highlight>
                <a:srgbClr val="FFFFFF"/>
              </a:highlight>
              <a:latin typeface="system-ui"/>
            </a:endParaRPr>
          </a:p>
        </p:txBody>
      </p:sp>
      <p:cxnSp>
        <p:nvCxnSpPr>
          <p:cNvPr id="44" name="Straight Arrow Connector 43">
            <a:extLst>
              <a:ext uri="{FF2B5EF4-FFF2-40B4-BE49-F238E27FC236}">
                <a16:creationId xmlns:a16="http://schemas.microsoft.com/office/drawing/2014/main" id="{281C605A-732C-EAC3-442D-DCB9548B2CD5}"/>
              </a:ext>
            </a:extLst>
          </p:cNvPr>
          <p:cNvCxnSpPr/>
          <p:nvPr/>
        </p:nvCxnSpPr>
        <p:spPr>
          <a:xfrm>
            <a:off x="5705475" y="6539850"/>
            <a:ext cx="3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0D7628C-DD77-5455-C0EE-308F7AAEE768}"/>
              </a:ext>
            </a:extLst>
          </p:cNvPr>
          <p:cNvSpPr txBox="1"/>
          <p:nvPr/>
        </p:nvSpPr>
        <p:spPr>
          <a:xfrm>
            <a:off x="6096000" y="6401351"/>
            <a:ext cx="2133600" cy="276999"/>
          </a:xfrm>
          <a:prstGeom prst="rect">
            <a:avLst/>
          </a:prstGeom>
          <a:noFill/>
        </p:spPr>
        <p:txBody>
          <a:bodyPr wrap="square">
            <a:spAutoFit/>
          </a:bodyPr>
          <a:lstStyle/>
          <a:p>
            <a:pPr algn="l"/>
            <a:r>
              <a:rPr lang="en-US" sz="1200" b="1" dirty="0">
                <a:highlight>
                  <a:srgbClr val="FFFFFF"/>
                </a:highlight>
                <a:latin typeface="system-ui"/>
              </a:rPr>
              <a:t>Classification Table</a:t>
            </a:r>
            <a:endParaRPr lang="en-US" sz="1200" b="1" i="0" dirty="0">
              <a:effectLst/>
              <a:highlight>
                <a:srgbClr val="FFFFFF"/>
              </a:highlight>
              <a:latin typeface="system-ui"/>
            </a:endParaRPr>
          </a:p>
        </p:txBody>
      </p:sp>
      <p:sp>
        <p:nvSpPr>
          <p:cNvPr id="48" name="TextBox 47">
            <a:extLst>
              <a:ext uri="{FF2B5EF4-FFF2-40B4-BE49-F238E27FC236}">
                <a16:creationId xmlns:a16="http://schemas.microsoft.com/office/drawing/2014/main" id="{113B7B5B-9FBF-F6DE-E581-EC7170A8C8C4}"/>
              </a:ext>
            </a:extLst>
          </p:cNvPr>
          <p:cNvSpPr txBox="1"/>
          <p:nvPr/>
        </p:nvSpPr>
        <p:spPr>
          <a:xfrm>
            <a:off x="5524500" y="3365557"/>
            <a:ext cx="2552700" cy="1061829"/>
          </a:xfrm>
          <a:prstGeom prst="rect">
            <a:avLst/>
          </a:prstGeom>
          <a:noFill/>
        </p:spPr>
        <p:txBody>
          <a:bodyPr wrap="square">
            <a:spAutoFit/>
          </a:bodyPr>
          <a:lstStyle/>
          <a:p>
            <a:r>
              <a:rPr lang="en-US" sz="1050" b="0" i="0" dirty="0">
                <a:solidFill>
                  <a:schemeClr val="accent5">
                    <a:lumMod val="75000"/>
                  </a:schemeClr>
                </a:solidFill>
                <a:effectLst/>
                <a:latin typeface="Courier New" panose="02070309020205020404" pitchFamily="49" charset="0"/>
              </a:rPr>
              <a:t>Logistic Regression</a:t>
            </a:r>
            <a:r>
              <a:rPr lang="en-US" sz="1050" b="0" i="0" dirty="0">
                <a:solidFill>
                  <a:schemeClr val="accent5">
                    <a:lumMod val="75000"/>
                  </a:schemeClr>
                </a:solidFill>
                <a:effectLst/>
                <a:highlight>
                  <a:srgbClr val="FEFEFE"/>
                </a:highlight>
                <a:latin typeface="Courier New" panose="02070309020205020404" pitchFamily="49" charset="0"/>
              </a:rPr>
              <a:t>, </a:t>
            </a:r>
            <a:r>
              <a:rPr lang="en-US" sz="1050" b="0" i="0" dirty="0" err="1">
                <a:solidFill>
                  <a:schemeClr val="accent5">
                    <a:lumMod val="75000"/>
                  </a:schemeClr>
                </a:solidFill>
                <a:effectLst/>
                <a:latin typeface="Courier New" panose="02070309020205020404" pitchFamily="49" charset="0"/>
              </a:rPr>
              <a:t>SVMLinear</a:t>
            </a:r>
            <a:r>
              <a:rPr lang="en-US" sz="1050" b="0" i="0" dirty="0">
                <a:solidFill>
                  <a:schemeClr val="accent5">
                    <a:lumMod val="75000"/>
                  </a:schemeClr>
                </a:solidFill>
                <a:effectLst/>
                <a:highlight>
                  <a:srgbClr val="FEFEFE"/>
                </a:highlight>
                <a:latin typeface="Courier New" panose="02070309020205020404" pitchFamily="49" charset="0"/>
              </a:rPr>
              <a:t>, </a:t>
            </a:r>
            <a:r>
              <a:rPr lang="en-US" sz="1050" b="0" i="0" dirty="0">
                <a:solidFill>
                  <a:schemeClr val="accent5">
                    <a:lumMod val="75000"/>
                  </a:schemeClr>
                </a:solidFill>
                <a:effectLst/>
                <a:latin typeface="Courier New" panose="02070309020205020404" pitchFamily="49" charset="0"/>
              </a:rPr>
              <a:t>SGD</a:t>
            </a:r>
            <a:r>
              <a:rPr lang="en-US" sz="1050" b="0" i="0" dirty="0">
                <a:solidFill>
                  <a:schemeClr val="accent5">
                    <a:lumMod val="75000"/>
                  </a:schemeClr>
                </a:solidFill>
                <a:effectLst/>
                <a:highlight>
                  <a:srgbClr val="FEFEFE"/>
                </a:highlight>
                <a:latin typeface="Courier New" panose="02070309020205020404" pitchFamily="49" charset="0"/>
              </a:rPr>
              <a:t>, </a:t>
            </a:r>
            <a:r>
              <a:rPr lang="en-US" sz="1050" b="0" i="0" dirty="0">
                <a:solidFill>
                  <a:schemeClr val="accent5">
                    <a:lumMod val="75000"/>
                  </a:schemeClr>
                </a:solidFill>
                <a:effectLst/>
                <a:latin typeface="Courier New" panose="02070309020205020404" pitchFamily="49" charset="0"/>
              </a:rPr>
              <a:t>KNN</a:t>
            </a:r>
            <a:r>
              <a:rPr lang="en-US" sz="1050" b="0" i="0" dirty="0">
                <a:solidFill>
                  <a:schemeClr val="accent5">
                    <a:lumMod val="75000"/>
                  </a:schemeClr>
                </a:solidFill>
                <a:effectLst/>
                <a:highlight>
                  <a:srgbClr val="FEFEFE"/>
                </a:highlight>
                <a:latin typeface="Courier New" panose="02070309020205020404" pitchFamily="49" charset="0"/>
              </a:rPr>
              <a:t>, </a:t>
            </a:r>
            <a:r>
              <a:rPr lang="en-US" sz="1050" b="0" i="0" dirty="0" err="1">
                <a:solidFill>
                  <a:schemeClr val="accent5">
                    <a:lumMod val="75000"/>
                  </a:schemeClr>
                </a:solidFill>
                <a:effectLst/>
                <a:latin typeface="Courier New" panose="02070309020205020404" pitchFamily="49" charset="0"/>
              </a:rPr>
              <a:t>RandomForest</a:t>
            </a:r>
            <a:r>
              <a:rPr lang="en-US" sz="1050" b="0" i="0" dirty="0">
                <a:solidFill>
                  <a:schemeClr val="accent5">
                    <a:lumMod val="75000"/>
                  </a:schemeClr>
                </a:solidFill>
                <a:effectLst/>
                <a:highlight>
                  <a:srgbClr val="FEFEFE"/>
                </a:highlight>
                <a:latin typeface="Courier New" panose="02070309020205020404" pitchFamily="49" charset="0"/>
              </a:rPr>
              <a:t>, </a:t>
            </a:r>
            <a:r>
              <a:rPr lang="en-US" sz="1050" b="0" i="0" dirty="0" err="1">
                <a:solidFill>
                  <a:schemeClr val="accent5">
                    <a:lumMod val="75000"/>
                  </a:schemeClr>
                </a:solidFill>
                <a:effectLst/>
                <a:latin typeface="Courier New" panose="02070309020205020404" pitchFamily="49" charset="0"/>
              </a:rPr>
              <a:t>DecisionTree</a:t>
            </a:r>
            <a:r>
              <a:rPr lang="en-US" sz="1050" b="0" i="0" dirty="0">
                <a:solidFill>
                  <a:schemeClr val="accent5">
                    <a:lumMod val="75000"/>
                  </a:schemeClr>
                </a:solidFill>
                <a:effectLst/>
                <a:highlight>
                  <a:srgbClr val="FEFEFE"/>
                </a:highlight>
                <a:latin typeface="Courier New" panose="02070309020205020404" pitchFamily="49" charset="0"/>
              </a:rPr>
              <a:t>, </a:t>
            </a:r>
            <a:r>
              <a:rPr lang="en-US" sz="1050" b="0" i="0" dirty="0" err="1">
                <a:solidFill>
                  <a:schemeClr val="accent5">
                    <a:lumMod val="75000"/>
                  </a:schemeClr>
                </a:solidFill>
                <a:effectLst/>
                <a:latin typeface="Courier New" panose="02070309020205020404" pitchFamily="49" charset="0"/>
              </a:rPr>
              <a:t>GradientBoost</a:t>
            </a:r>
            <a:r>
              <a:rPr lang="en-US" sz="1050" b="0" i="0" dirty="0">
                <a:solidFill>
                  <a:schemeClr val="accent5">
                    <a:lumMod val="75000"/>
                  </a:schemeClr>
                </a:solidFill>
                <a:effectLst/>
                <a:highlight>
                  <a:srgbClr val="FEFEFE"/>
                </a:highlight>
                <a:latin typeface="Courier New" panose="02070309020205020404" pitchFamily="49" charset="0"/>
              </a:rPr>
              <a:t>, </a:t>
            </a:r>
            <a:r>
              <a:rPr lang="en-US" sz="1050" b="0" i="0" dirty="0">
                <a:solidFill>
                  <a:schemeClr val="accent5">
                    <a:lumMod val="75000"/>
                  </a:schemeClr>
                </a:solidFill>
                <a:effectLst/>
                <a:latin typeface="Courier New" panose="02070309020205020404" pitchFamily="49" charset="0"/>
              </a:rPr>
              <a:t>XGBOOST</a:t>
            </a:r>
            <a:r>
              <a:rPr lang="en-US" sz="1050" b="0" i="0" dirty="0">
                <a:solidFill>
                  <a:schemeClr val="accent5">
                    <a:lumMod val="75000"/>
                  </a:schemeClr>
                </a:solidFill>
                <a:effectLst/>
                <a:highlight>
                  <a:srgbClr val="FEFEFE"/>
                </a:highlight>
                <a:latin typeface="Courier New" panose="02070309020205020404" pitchFamily="49" charset="0"/>
              </a:rPr>
              <a:t>, </a:t>
            </a:r>
            <a:r>
              <a:rPr lang="en-US" sz="1050" b="0" i="0" dirty="0" err="1">
                <a:solidFill>
                  <a:schemeClr val="accent5">
                    <a:lumMod val="75000"/>
                  </a:schemeClr>
                </a:solidFill>
                <a:effectLst/>
                <a:latin typeface="Courier New" panose="02070309020205020404" pitchFamily="49" charset="0"/>
              </a:rPr>
              <a:t>ADABoost</a:t>
            </a:r>
            <a:r>
              <a:rPr lang="en-US" sz="1050" b="0" i="0" dirty="0">
                <a:solidFill>
                  <a:schemeClr val="accent5">
                    <a:lumMod val="75000"/>
                  </a:schemeClr>
                </a:solidFill>
                <a:effectLst/>
                <a:highlight>
                  <a:srgbClr val="FEFEFE"/>
                </a:highlight>
                <a:latin typeface="Courier New" panose="02070309020205020404" pitchFamily="49" charset="0"/>
              </a:rPr>
              <a:t>, </a:t>
            </a:r>
            <a:r>
              <a:rPr lang="en-US" sz="1050" b="0" i="0" dirty="0">
                <a:solidFill>
                  <a:schemeClr val="accent5">
                    <a:lumMod val="75000"/>
                  </a:schemeClr>
                </a:solidFill>
                <a:effectLst/>
                <a:latin typeface="Courier New" panose="02070309020205020404" pitchFamily="49" charset="0"/>
              </a:rPr>
              <a:t>LDA</a:t>
            </a:r>
          </a:p>
          <a:p>
            <a:endParaRPr lang="en-US" sz="1050" dirty="0">
              <a:solidFill>
                <a:srgbClr val="008000"/>
              </a:solidFill>
              <a:latin typeface="Courier New" panose="02070309020205020404" pitchFamily="49" charset="0"/>
            </a:endParaRPr>
          </a:p>
        </p:txBody>
      </p:sp>
      <p:sp>
        <p:nvSpPr>
          <p:cNvPr id="50" name="TextBox 49">
            <a:extLst>
              <a:ext uri="{FF2B5EF4-FFF2-40B4-BE49-F238E27FC236}">
                <a16:creationId xmlns:a16="http://schemas.microsoft.com/office/drawing/2014/main" id="{36784385-A86E-BEB2-AF37-1F8FBB7B835A}"/>
              </a:ext>
            </a:extLst>
          </p:cNvPr>
          <p:cNvSpPr txBox="1"/>
          <p:nvPr/>
        </p:nvSpPr>
        <p:spPr>
          <a:xfrm>
            <a:off x="8001000" y="3930135"/>
            <a:ext cx="3581400" cy="369332"/>
          </a:xfrm>
          <a:prstGeom prst="rect">
            <a:avLst/>
          </a:prstGeom>
          <a:noFill/>
        </p:spPr>
        <p:txBody>
          <a:bodyPr wrap="square">
            <a:spAutoFit/>
          </a:bodyPr>
          <a:lstStyle/>
          <a:p>
            <a:r>
              <a:rPr lang="en-US" sz="1800" b="1" dirty="0">
                <a:solidFill>
                  <a:schemeClr val="accent3">
                    <a:lumMod val="50000"/>
                  </a:schemeClr>
                </a:solidFill>
                <a:latin typeface="Courier New" panose="02070309020205020404" pitchFamily="49" charset="0"/>
              </a:rPr>
              <a:t>BEST MODEL: </a:t>
            </a:r>
            <a:r>
              <a:rPr lang="en-US" sz="1800" b="1" i="0" dirty="0" err="1">
                <a:solidFill>
                  <a:schemeClr val="accent3">
                    <a:lumMod val="50000"/>
                  </a:schemeClr>
                </a:solidFill>
                <a:effectLst/>
                <a:latin typeface="Courier New" panose="02070309020205020404" pitchFamily="49" charset="0"/>
              </a:rPr>
              <a:t>RandomForest</a:t>
            </a:r>
            <a:endParaRPr lang="en-US" sz="1800" b="1" dirty="0">
              <a:solidFill>
                <a:schemeClr val="accent3">
                  <a:lumMod val="50000"/>
                </a:schemeClr>
              </a:solidFill>
            </a:endParaRPr>
          </a:p>
        </p:txBody>
      </p:sp>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 and Improvement of Dataset</a:t>
            </a:r>
          </a:p>
        </p:txBody>
      </p:sp>
      <p:sp>
        <p:nvSpPr>
          <p:cNvPr id="7" name="TextBox 6">
            <a:extLst>
              <a:ext uri="{FF2B5EF4-FFF2-40B4-BE49-F238E27FC236}">
                <a16:creationId xmlns:a16="http://schemas.microsoft.com/office/drawing/2014/main" id="{C01D2BCD-637F-AF20-ED5C-CEAD5BF9D44A}"/>
              </a:ext>
            </a:extLst>
          </p:cNvPr>
          <p:cNvSpPr txBox="1"/>
          <p:nvPr/>
        </p:nvSpPr>
        <p:spPr>
          <a:xfrm>
            <a:off x="685800" y="1905000"/>
            <a:ext cx="10896600" cy="1569660"/>
          </a:xfrm>
          <a:prstGeom prst="rect">
            <a:avLst/>
          </a:prstGeom>
          <a:noFill/>
        </p:spPr>
        <p:txBody>
          <a:bodyPr wrap="square">
            <a:spAutoFit/>
          </a:bodyPr>
          <a:lstStyle/>
          <a:p>
            <a:pPr algn="just"/>
            <a:r>
              <a:rPr lang="en-US" sz="2400" dirty="0"/>
              <a:t>Limitations: 📉 The small dataset of 2351 samples and 23 feature columns may not fully capture the complexity of the underlying patterns, potentially leading to overfitting or limited model performance, especially in scenarios with rare diseases or diverse demographics.</a:t>
            </a:r>
          </a:p>
        </p:txBody>
      </p:sp>
      <p:sp>
        <p:nvSpPr>
          <p:cNvPr id="9" name="TextBox 8">
            <a:extLst>
              <a:ext uri="{FF2B5EF4-FFF2-40B4-BE49-F238E27FC236}">
                <a16:creationId xmlns:a16="http://schemas.microsoft.com/office/drawing/2014/main" id="{3663384F-E6CD-E3AF-AA1C-88E84BDA0A73}"/>
              </a:ext>
            </a:extLst>
          </p:cNvPr>
          <p:cNvSpPr txBox="1"/>
          <p:nvPr/>
        </p:nvSpPr>
        <p:spPr>
          <a:xfrm>
            <a:off x="685800" y="3973927"/>
            <a:ext cx="11277600" cy="1200329"/>
          </a:xfrm>
          <a:prstGeom prst="rect">
            <a:avLst/>
          </a:prstGeom>
          <a:noFill/>
        </p:spPr>
        <p:txBody>
          <a:bodyPr wrap="square">
            <a:spAutoFit/>
          </a:bodyPr>
          <a:lstStyle/>
          <a:p>
            <a:pPr algn="just"/>
            <a:r>
              <a:rPr lang="en-US" sz="2400" dirty="0"/>
              <a:t>Improvements: 🛠️ Enhance model robustness by augmenting the dataset with more diverse samples, especially those representing underrepresented groups or rare diseases.</a:t>
            </a:r>
          </a:p>
        </p:txBody>
      </p:sp>
    </p:spTree>
    <p:extLst>
      <p:ext uri="{BB962C8B-B14F-4D97-AF65-F5344CB8AC3E}">
        <p14:creationId xmlns:p14="http://schemas.microsoft.com/office/powerpoint/2010/main" val="12554987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the Predictive Model Help in Healthcare</a:t>
            </a:r>
          </a:p>
        </p:txBody>
      </p:sp>
      <p:sp>
        <p:nvSpPr>
          <p:cNvPr id="7" name="TextBox 6">
            <a:extLst>
              <a:ext uri="{FF2B5EF4-FFF2-40B4-BE49-F238E27FC236}">
                <a16:creationId xmlns:a16="http://schemas.microsoft.com/office/drawing/2014/main" id="{C941EA8F-27C2-0511-4F5C-392A8E4B0B5A}"/>
              </a:ext>
            </a:extLst>
          </p:cNvPr>
          <p:cNvSpPr txBox="1"/>
          <p:nvPr/>
        </p:nvSpPr>
        <p:spPr>
          <a:xfrm>
            <a:off x="514350" y="1699517"/>
            <a:ext cx="5562600" cy="4247317"/>
          </a:xfrm>
          <a:prstGeom prst="rect">
            <a:avLst/>
          </a:prstGeom>
          <a:noFill/>
        </p:spPr>
        <p:txBody>
          <a:bodyPr wrap="square">
            <a:spAutoFit/>
          </a:bodyPr>
          <a:lstStyle/>
          <a:p>
            <a:r>
              <a:rPr lang="en-US" dirty="0"/>
              <a:t>🕒 Timely Alerts: Predictive models swiftly identify potential health risks, alerting healthcare providers early to intervene before conditions worsen.</a:t>
            </a:r>
          </a:p>
          <a:p>
            <a:endParaRPr lang="en-US" dirty="0"/>
          </a:p>
          <a:p>
            <a:r>
              <a:rPr lang="en-US" dirty="0"/>
              <a:t>💊 Targeted Care: These models enable personalized interventions, ensuring treatments are tailored to individual patient needs, maximizing efficacy and minimizing unnecessary procedures.</a:t>
            </a:r>
          </a:p>
          <a:p>
            <a:endParaRPr lang="en-US" dirty="0"/>
          </a:p>
          <a:p>
            <a:r>
              <a:rPr lang="en-US" dirty="0"/>
              <a:t>💰 Economic Benefits: By catching diseases early, healthcare costs can be significantly reduced as treatments for advanced stages are often more expensive than preventive measures or early interventions.</a:t>
            </a:r>
          </a:p>
          <a:p>
            <a:endParaRPr lang="en-US" dirty="0"/>
          </a:p>
        </p:txBody>
      </p:sp>
      <p:sp>
        <p:nvSpPr>
          <p:cNvPr id="8" name="TextBox 7">
            <a:extLst>
              <a:ext uri="{FF2B5EF4-FFF2-40B4-BE49-F238E27FC236}">
                <a16:creationId xmlns:a16="http://schemas.microsoft.com/office/drawing/2014/main" id="{ACF4A5C7-484C-AC17-01FE-ED750DC68D2E}"/>
              </a:ext>
            </a:extLst>
          </p:cNvPr>
          <p:cNvSpPr txBox="1"/>
          <p:nvPr/>
        </p:nvSpPr>
        <p:spPr>
          <a:xfrm>
            <a:off x="6115052" y="1661417"/>
            <a:ext cx="5562600" cy="4247317"/>
          </a:xfrm>
          <a:prstGeom prst="rect">
            <a:avLst/>
          </a:prstGeom>
          <a:noFill/>
        </p:spPr>
        <p:txBody>
          <a:bodyPr wrap="square">
            <a:spAutoFit/>
          </a:bodyPr>
          <a:lstStyle/>
          <a:p>
            <a:r>
              <a:rPr lang="en-US" dirty="0"/>
              <a:t>🎓 Informed Choices: Healthcare professionals armed with data-driven insights can make informed decisions regarding patient care.</a:t>
            </a:r>
          </a:p>
          <a:p>
            <a:endParaRPr lang="en-US" dirty="0"/>
          </a:p>
          <a:p>
            <a:r>
              <a:rPr lang="en-GB" dirty="0"/>
              <a:t>📉 Enhanced Health: Predictive models help patients stay healthier by spotting risks early and guiding proactive care.</a:t>
            </a:r>
          </a:p>
          <a:p>
            <a:endParaRPr lang="en-GB" dirty="0"/>
          </a:p>
          <a:p>
            <a:r>
              <a:rPr lang="en-GB" dirty="0"/>
              <a:t>🌍 Public Health Impact: By leveraging predictive analytics, healthcare systems can implement targeted preventive measures, such as vaccination campaigns and health education initiatives, to address community health needs effectively, promoting disease prevention, and improve public help as well as well-being for everyone.</a:t>
            </a:r>
            <a:endParaRPr lang="en-US" dirty="0"/>
          </a:p>
        </p:txBody>
      </p:sp>
    </p:spTree>
    <p:extLst>
      <p:ext uri="{BB962C8B-B14F-4D97-AF65-F5344CB8AC3E}">
        <p14:creationId xmlns:p14="http://schemas.microsoft.com/office/powerpoint/2010/main" val="32632456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 Everyone</a:t>
            </a:r>
          </a:p>
        </p:txBody>
      </p:sp>
      <p:sp>
        <p:nvSpPr>
          <p:cNvPr id="3" name="Text Placeholder 2"/>
          <p:cNvSpPr>
            <a:spLocks noGrp="1"/>
          </p:cNvSpPr>
          <p:nvPr>
            <p:ph type="body" idx="1"/>
          </p:nvPr>
        </p:nvSpPr>
        <p:spPr/>
        <p:txBody>
          <a:bodyPr/>
          <a:lstStyle/>
          <a:p>
            <a:r>
              <a:rPr lang="en-US" dirty="0"/>
              <a:t>Khan MD SHIBLI NOMANI</a:t>
            </a:r>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1811</TotalTime>
  <Words>791</Words>
  <Application>Microsoft Office PowerPoint</Application>
  <PresentationFormat>Widescreen</PresentationFormat>
  <Paragraphs>110</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Courier New</vt:lpstr>
      <vt:lpstr>Franklin Gothic Medium</vt:lpstr>
      <vt:lpstr>Segoe UI</vt:lpstr>
      <vt:lpstr>Stencil</vt:lpstr>
      <vt:lpstr>system-ui</vt:lpstr>
      <vt:lpstr>Medical Design 16x9</vt:lpstr>
      <vt:lpstr>Predictive Modeling for Disease Diagnosis</vt:lpstr>
      <vt:lpstr>Objectives</vt:lpstr>
      <vt:lpstr>Why Disease Diagnoses is Important </vt:lpstr>
      <vt:lpstr>About Dataset</vt:lpstr>
      <vt:lpstr>Workflow</vt:lpstr>
      <vt:lpstr>Limitation and Improvement of Dataset</vt:lpstr>
      <vt:lpstr>How Does the Predictive Model Help in Healthcare</vt:lpstr>
      <vt:lpstr>Thank You, Everyone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Modeling for Disease Diagnosis</dc:title>
  <dc:creator>Shibli Nomani</dc:creator>
  <cp:lastModifiedBy>Shibli Nomani</cp:lastModifiedBy>
  <cp:revision>4</cp:revision>
  <dcterms:created xsi:type="dcterms:W3CDTF">2024-05-18T12:12:53Z</dcterms:created>
  <dcterms:modified xsi:type="dcterms:W3CDTF">2024-05-19T18:23:56Z</dcterms:modified>
</cp:coreProperties>
</file>