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anva Sans" panose="020B0604020202020204" charset="0"/>
      <p:regular r:id="rId19"/>
    </p:embeddedFont>
    <p:embeddedFont>
      <p:font typeface="Proxima Nova" panose="020B0604020202020204" charset="0"/>
      <p:regular r:id="rId20"/>
    </p:embeddedFont>
    <p:embeddedFont>
      <p:font typeface="Proxima Nova Bold" panose="020B0604020202020204" charset="0"/>
      <p:regular r:id="rId21"/>
    </p:embeddedFont>
    <p:embeddedFont>
      <p:font typeface="Proxima Nova Condensed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65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Freeform 2"/>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270064" y="-1590951"/>
            <a:ext cx="13736816" cy="12098007"/>
          </a:xfrm>
          <a:custGeom>
            <a:avLst/>
            <a:gdLst/>
            <a:ahLst/>
            <a:cxnLst/>
            <a:rect l="l" t="t" r="r" b="b"/>
            <a:pathLst>
              <a:path w="13736816" h="12098007">
                <a:moveTo>
                  <a:pt x="0" y="0"/>
                </a:moveTo>
                <a:lnTo>
                  <a:pt x="13736817" y="0"/>
                </a:lnTo>
                <a:lnTo>
                  <a:pt x="13736817" y="12098007"/>
                </a:lnTo>
                <a:lnTo>
                  <a:pt x="0" y="12098007"/>
                </a:lnTo>
                <a:lnTo>
                  <a:pt x="0" y="0"/>
                </a:lnTo>
                <a:close/>
              </a:path>
            </a:pathLst>
          </a:custGeom>
          <a:blipFill>
            <a:blip r:embed="rId4">
              <a:extLst>
                <a:ext uri="{96DAC541-7B7A-43D3-8B79-37D633B846F1}">
                  <asvg:svgBlip xmlns:asvg="http://schemas.microsoft.com/office/drawing/2016/SVG/main" r:embed="rId5"/>
                </a:ext>
              </a:extLst>
            </a:blip>
            <a:stretch>
              <a:fillRect r="-86301"/>
            </a:stretch>
          </a:blipFill>
        </p:spPr>
      </p:sp>
      <p:sp>
        <p:nvSpPr>
          <p:cNvPr id="4" name="TextBox 4"/>
          <p:cNvSpPr txBox="1"/>
          <p:nvPr/>
        </p:nvSpPr>
        <p:spPr>
          <a:xfrm>
            <a:off x="4692695" y="-1619986"/>
            <a:ext cx="13335628" cy="15002808"/>
          </a:xfrm>
          <a:prstGeom prst="rect">
            <a:avLst/>
          </a:prstGeom>
        </p:spPr>
        <p:txBody>
          <a:bodyPr lIns="0" tIns="0" rIns="0" bIns="0" rtlCol="0" anchor="t">
            <a:spAutoFit/>
          </a:bodyPr>
          <a:lstStyle/>
          <a:p>
            <a:pPr algn="r">
              <a:lnSpc>
                <a:spcPts val="115580"/>
              </a:lnSpc>
            </a:pPr>
            <a:r>
              <a:rPr lang="en-US" sz="105073">
                <a:solidFill>
                  <a:srgbClr val="D1E2E4"/>
                </a:solidFill>
                <a:latin typeface="Proxima Nova Condensed Bold"/>
              </a:rPr>
              <a:t>AI</a:t>
            </a:r>
          </a:p>
        </p:txBody>
      </p:sp>
      <p:sp>
        <p:nvSpPr>
          <p:cNvPr id="5" name="TextBox 5"/>
          <p:cNvSpPr txBox="1"/>
          <p:nvPr/>
        </p:nvSpPr>
        <p:spPr>
          <a:xfrm>
            <a:off x="1028700" y="1304925"/>
            <a:ext cx="13915557" cy="3696052"/>
          </a:xfrm>
          <a:prstGeom prst="rect">
            <a:avLst/>
          </a:prstGeom>
        </p:spPr>
        <p:txBody>
          <a:bodyPr lIns="0" tIns="0" rIns="0" bIns="0" rtlCol="0" anchor="t">
            <a:spAutoFit/>
          </a:bodyPr>
          <a:lstStyle/>
          <a:p>
            <a:pPr algn="l">
              <a:lnSpc>
                <a:spcPts val="14259"/>
              </a:lnSpc>
            </a:pPr>
            <a:r>
              <a:rPr lang="en-US" sz="14259">
                <a:solidFill>
                  <a:srgbClr val="141E20"/>
                </a:solidFill>
                <a:latin typeface="Proxima Nova Bold"/>
              </a:rPr>
              <a:t>AI: </a:t>
            </a:r>
          </a:p>
          <a:p>
            <a:pPr algn="l">
              <a:lnSpc>
                <a:spcPts val="14259"/>
              </a:lnSpc>
            </a:pPr>
            <a:r>
              <a:rPr lang="en-US" sz="14259">
                <a:solidFill>
                  <a:srgbClr val="141E20"/>
                </a:solidFill>
                <a:latin typeface="Proxima Nova Bold"/>
              </a:rPr>
              <a:t>Beyond the Buzz</a:t>
            </a:r>
          </a:p>
        </p:txBody>
      </p:sp>
      <p:sp>
        <p:nvSpPr>
          <p:cNvPr id="6" name="TextBox 6"/>
          <p:cNvSpPr txBox="1"/>
          <p:nvPr/>
        </p:nvSpPr>
        <p:spPr>
          <a:xfrm>
            <a:off x="1769474" y="7751378"/>
            <a:ext cx="8115300" cy="563881"/>
          </a:xfrm>
          <a:prstGeom prst="rect">
            <a:avLst/>
          </a:prstGeom>
        </p:spPr>
        <p:txBody>
          <a:bodyPr lIns="0" tIns="0" rIns="0" bIns="0" rtlCol="0" anchor="t">
            <a:spAutoFit/>
          </a:bodyPr>
          <a:lstStyle/>
          <a:p>
            <a:pPr algn="l">
              <a:lnSpc>
                <a:spcPts val="4619"/>
              </a:lnSpc>
              <a:spcBef>
                <a:spcPct val="0"/>
              </a:spcBef>
            </a:pPr>
            <a:r>
              <a:rPr lang="en-US" sz="3299">
                <a:solidFill>
                  <a:srgbClr val="141E20"/>
                </a:solidFill>
                <a:latin typeface="Proxima Nova Bold"/>
              </a:rPr>
              <a:t>Muhammed Hidash</a:t>
            </a:r>
          </a:p>
        </p:txBody>
      </p:sp>
      <p:sp>
        <p:nvSpPr>
          <p:cNvPr id="7" name="TextBox 7"/>
          <p:cNvSpPr txBox="1"/>
          <p:nvPr/>
        </p:nvSpPr>
        <p:spPr>
          <a:xfrm>
            <a:off x="1769474" y="8266413"/>
            <a:ext cx="8115300" cy="563881"/>
          </a:xfrm>
          <a:prstGeom prst="rect">
            <a:avLst/>
          </a:prstGeom>
        </p:spPr>
        <p:txBody>
          <a:bodyPr lIns="0" tIns="0" rIns="0" bIns="0" rtlCol="0" anchor="t">
            <a:spAutoFit/>
          </a:bodyPr>
          <a:lstStyle/>
          <a:p>
            <a:pPr algn="l">
              <a:lnSpc>
                <a:spcPts val="4619"/>
              </a:lnSpc>
              <a:spcBef>
                <a:spcPct val="0"/>
              </a:spcBef>
            </a:pPr>
            <a:r>
              <a:rPr lang="en-US" sz="3299">
                <a:solidFill>
                  <a:srgbClr val="141E20"/>
                </a:solidFill>
                <a:latin typeface="Proxima Nova Bold"/>
              </a:rPr>
              <a:t>NSTI Calicut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Freeform 2"/>
          <p:cNvSpPr/>
          <p:nvPr/>
        </p:nvSpPr>
        <p:spPr>
          <a:xfrm>
            <a:off x="7061684" y="-13072"/>
            <a:ext cx="11945196" cy="10520128"/>
          </a:xfrm>
          <a:custGeom>
            <a:avLst/>
            <a:gdLst/>
            <a:ahLst/>
            <a:cxnLst/>
            <a:rect l="l" t="t" r="r" b="b"/>
            <a:pathLst>
              <a:path w="11945196" h="10520128">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r="-86301"/>
            </a:stretch>
          </a:blipFill>
        </p:spPr>
      </p:sp>
      <p:sp>
        <p:nvSpPr>
          <p:cNvPr id="3" name="TextBox 3"/>
          <p:cNvSpPr txBox="1"/>
          <p:nvPr/>
        </p:nvSpPr>
        <p:spPr>
          <a:xfrm>
            <a:off x="1028700" y="1123370"/>
            <a:ext cx="16230600" cy="1038225"/>
          </a:xfrm>
          <a:prstGeom prst="rect">
            <a:avLst/>
          </a:prstGeom>
        </p:spPr>
        <p:txBody>
          <a:bodyPr lIns="0" tIns="0" rIns="0" bIns="0" rtlCol="0" anchor="t">
            <a:spAutoFit/>
          </a:bodyPr>
          <a:lstStyle/>
          <a:p>
            <a:pPr algn="l">
              <a:lnSpc>
                <a:spcPts val="8400"/>
              </a:lnSpc>
              <a:spcBef>
                <a:spcPct val="0"/>
              </a:spcBef>
            </a:pPr>
            <a:r>
              <a:rPr lang="en-US" sz="6000" dirty="0">
                <a:solidFill>
                  <a:srgbClr val="141E20"/>
                </a:solidFill>
                <a:latin typeface="Proxima Nova Bold"/>
              </a:rPr>
              <a:t>AI in Customer Experience</a:t>
            </a:r>
          </a:p>
        </p:txBody>
      </p:sp>
      <p:sp>
        <p:nvSpPr>
          <p:cNvPr id="4" name="TextBox 4"/>
          <p:cNvSpPr txBox="1"/>
          <p:nvPr/>
        </p:nvSpPr>
        <p:spPr>
          <a:xfrm>
            <a:off x="1028700" y="2780253"/>
            <a:ext cx="7901038" cy="5498941"/>
          </a:xfrm>
          <a:prstGeom prst="rect">
            <a:avLst/>
          </a:prstGeom>
        </p:spPr>
        <p:txBody>
          <a:bodyPr lIns="0" tIns="0" rIns="0" bIns="0" rtlCol="0" anchor="t">
            <a:spAutoFit/>
          </a:bodyPr>
          <a:lstStyle/>
          <a:p>
            <a:pPr>
              <a:lnSpc>
                <a:spcPts val="3640"/>
              </a:lnSpc>
              <a:spcBef>
                <a:spcPct val="0"/>
              </a:spcBef>
            </a:pPr>
            <a:r>
              <a:rPr lang="en-US" sz="2600" spc="52" dirty="0">
                <a:solidFill>
                  <a:srgbClr val="141E20"/>
                </a:solidFill>
                <a:latin typeface="Proxima Nova"/>
              </a:rPr>
              <a:t>AI plays a crucial role in enhancing customer experience by providing personalized interactions, efficient support, and tailored recommendations. Through AI-powered chatbots, predictive analytics, and sentiment analysis, businesses can better understand customer needs and preferences, leading to improved satisfaction and loyalty. AI enables companies to deliver seamless and proactive customer service, anticipate customer queries, and offer relevant solutions in real-time, ultimately creating a more engaging and satisfying experience for customers.</a:t>
            </a:r>
          </a:p>
        </p:txBody>
      </p:sp>
      <p:sp>
        <p:nvSpPr>
          <p:cNvPr id="5" name="TextBox 5"/>
          <p:cNvSpPr txBox="1"/>
          <p:nvPr/>
        </p:nvSpPr>
        <p:spPr>
          <a:xfrm>
            <a:off x="9358363" y="2780253"/>
            <a:ext cx="7901038" cy="5498941"/>
          </a:xfrm>
          <a:prstGeom prst="rect">
            <a:avLst/>
          </a:prstGeom>
        </p:spPr>
        <p:txBody>
          <a:bodyPr lIns="0" tIns="0" rIns="0" bIns="0" rtlCol="0" anchor="t">
            <a:spAutoFit/>
          </a:bodyPr>
          <a:lstStyle/>
          <a:p>
            <a:pPr marL="561341" lvl="1" indent="-280670">
              <a:lnSpc>
                <a:spcPts val="3640"/>
              </a:lnSpc>
              <a:buFont typeface="Arial"/>
              <a:buChar char="•"/>
            </a:pPr>
            <a:r>
              <a:rPr lang="en-US" sz="2600" spc="52" dirty="0">
                <a:solidFill>
                  <a:srgbClr val="141E20"/>
                </a:solidFill>
                <a:latin typeface="Proxima Nova"/>
              </a:rPr>
              <a:t>AI enables personalized customer experiences by analyzing data to tailor recommendations, offers, and communications based on individual preferences and behavior.</a:t>
            </a:r>
          </a:p>
          <a:p>
            <a:pPr marL="561341" lvl="1" indent="-280670">
              <a:lnSpc>
                <a:spcPts val="3640"/>
              </a:lnSpc>
              <a:buFont typeface="Arial"/>
              <a:buChar char="•"/>
            </a:pPr>
            <a:r>
              <a:rPr lang="en-US" sz="2600" spc="52" dirty="0">
                <a:solidFill>
                  <a:srgbClr val="141E20"/>
                </a:solidFill>
                <a:latin typeface="Proxima Nova"/>
              </a:rPr>
              <a:t> AI tools can extract valuable insights from customer data, helping businesses understand trends, preferences, and pain points to improve products and services.</a:t>
            </a:r>
          </a:p>
          <a:p>
            <a:pPr marL="561341" lvl="1" indent="-280670">
              <a:lnSpc>
                <a:spcPts val="3640"/>
              </a:lnSpc>
              <a:buFont typeface="Arial"/>
              <a:buChar char="•"/>
            </a:pPr>
            <a:r>
              <a:rPr lang="en-US" sz="2600" spc="52" dirty="0">
                <a:solidFill>
                  <a:srgbClr val="141E20"/>
                </a:solidFill>
                <a:latin typeface="Proxima Nova"/>
              </a:rPr>
              <a:t>AI can analyze customer feedback from surveys, reviews, and social media to identify trends, sentiment, and areas for improvement in the customer experience.</a:t>
            </a:r>
          </a:p>
        </p:txBody>
      </p:sp>
      <p:sp>
        <p:nvSpPr>
          <p:cNvPr id="6" name="Freeform 6"/>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Freeform 2"/>
          <p:cNvSpPr/>
          <p:nvPr/>
        </p:nvSpPr>
        <p:spPr>
          <a:xfrm>
            <a:off x="7061684" y="-13072"/>
            <a:ext cx="11945196" cy="10520128"/>
          </a:xfrm>
          <a:custGeom>
            <a:avLst/>
            <a:gdLst/>
            <a:ahLst/>
            <a:cxnLst/>
            <a:rect l="l" t="t" r="r" b="b"/>
            <a:pathLst>
              <a:path w="11945196" h="10520128">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r="-86301"/>
            </a:stretch>
          </a:blipFill>
        </p:spPr>
      </p:sp>
      <p:graphicFrame>
        <p:nvGraphicFramePr>
          <p:cNvPr id="3" name="Table 3"/>
          <p:cNvGraphicFramePr>
            <a:graphicFrameLocks noGrp="1"/>
          </p:cNvGraphicFramePr>
          <p:nvPr>
            <p:extLst>
              <p:ext uri="{D42A27DB-BD31-4B8C-83A1-F6EECF244321}">
                <p14:modId xmlns:p14="http://schemas.microsoft.com/office/powerpoint/2010/main" val="1528313085"/>
              </p:ext>
            </p:extLst>
          </p:nvPr>
        </p:nvGraphicFramePr>
        <p:xfrm>
          <a:off x="1028700" y="2517872"/>
          <a:ext cx="16211651" cy="5553072"/>
        </p:xfrm>
        <a:graphic>
          <a:graphicData uri="http://schemas.openxmlformats.org/drawingml/2006/table">
            <a:tbl>
              <a:tblPr/>
              <a:tblGrid>
                <a:gridCol w="3330723">
                  <a:extLst>
                    <a:ext uri="{9D8B030D-6E8A-4147-A177-3AD203B41FA5}">
                      <a16:colId xmlns:a16="http://schemas.microsoft.com/office/drawing/2014/main" val="20000"/>
                    </a:ext>
                  </a:extLst>
                </a:gridCol>
                <a:gridCol w="4784583">
                  <a:extLst>
                    <a:ext uri="{9D8B030D-6E8A-4147-A177-3AD203B41FA5}">
                      <a16:colId xmlns:a16="http://schemas.microsoft.com/office/drawing/2014/main" val="20001"/>
                    </a:ext>
                  </a:extLst>
                </a:gridCol>
                <a:gridCol w="8096345">
                  <a:extLst>
                    <a:ext uri="{9D8B030D-6E8A-4147-A177-3AD203B41FA5}">
                      <a16:colId xmlns:a16="http://schemas.microsoft.com/office/drawing/2014/main" val="20002"/>
                    </a:ext>
                  </a:extLst>
                </a:gridCol>
              </a:tblGrid>
              <a:tr h="925512">
                <a:tc>
                  <a:txBody>
                    <a:bodyPr/>
                    <a:lstStyle/>
                    <a:p>
                      <a:pPr algn="l">
                        <a:lnSpc>
                          <a:spcPts val="3640"/>
                        </a:lnSpc>
                        <a:defRPr/>
                      </a:pPr>
                      <a:r>
                        <a:rPr lang="en-US" sz="2600">
                          <a:solidFill>
                            <a:srgbClr val="141E20"/>
                          </a:solidFill>
                          <a:latin typeface="Proxima Nova Bold"/>
                        </a:rPr>
                        <a:t>Consideration</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3640"/>
                        </a:lnSpc>
                        <a:defRPr/>
                      </a:pPr>
                      <a:r>
                        <a:rPr lang="en-US" sz="2600">
                          <a:solidFill>
                            <a:srgbClr val="141E20"/>
                          </a:solidFill>
                          <a:latin typeface="Proxima Nova Bold"/>
                        </a:rPr>
                        <a:t>Potential Challenge</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3640"/>
                        </a:lnSpc>
                        <a:defRPr/>
                      </a:pPr>
                      <a:r>
                        <a:rPr lang="en-US" sz="2600" dirty="0">
                          <a:solidFill>
                            <a:srgbClr val="141E20"/>
                          </a:solidFill>
                          <a:latin typeface="Proxima Nova Bold"/>
                        </a:rPr>
                        <a:t>Proposed Solution</a:t>
                      </a:r>
                      <a:endParaRPr lang="en-US" sz="1100" dirty="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extLst>
                  <a:ext uri="{0D108BD9-81ED-4DB2-BD59-A6C34878D82A}">
                    <a16:rowId xmlns:a16="http://schemas.microsoft.com/office/drawing/2014/main" val="10000"/>
                  </a:ext>
                </a:extLst>
              </a:tr>
              <a:tr h="925512">
                <a:tc>
                  <a:txBody>
                    <a:bodyPr/>
                    <a:lstStyle/>
                    <a:p>
                      <a:pPr algn="l">
                        <a:lnSpc>
                          <a:spcPts val="2940"/>
                        </a:lnSpc>
                        <a:defRPr/>
                      </a:pPr>
                      <a:r>
                        <a:rPr lang="en-US" sz="2100">
                          <a:solidFill>
                            <a:srgbClr val="141E20"/>
                          </a:solidFill>
                          <a:latin typeface="Proxima Nova"/>
                        </a:rPr>
                        <a:t>Data Privacy</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2940"/>
                        </a:lnSpc>
                        <a:defRPr/>
                      </a:pPr>
                      <a:r>
                        <a:rPr lang="en-US" sz="2100">
                          <a:solidFill>
                            <a:srgbClr val="141E20"/>
                          </a:solidFill>
                          <a:latin typeface="Proxima Nova"/>
                        </a:rPr>
                        <a:t>Risk of sensitive data exposure</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1960"/>
                        </a:lnSpc>
                        <a:defRPr/>
                      </a:pPr>
                      <a:r>
                        <a:rPr lang="en-US" sz="1400" dirty="0">
                          <a:solidFill>
                            <a:srgbClr val="141E20"/>
                          </a:solidFill>
                          <a:latin typeface="Proxima Nova"/>
                        </a:rPr>
                        <a:t>Implement robust data privacy measures to safeguard sensitive information and ensure compliance with regulations.</a:t>
                      </a:r>
                      <a:endParaRPr lang="en-US" sz="1100" dirty="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extLst>
                  <a:ext uri="{0D108BD9-81ED-4DB2-BD59-A6C34878D82A}">
                    <a16:rowId xmlns:a16="http://schemas.microsoft.com/office/drawing/2014/main" val="10001"/>
                  </a:ext>
                </a:extLst>
              </a:tr>
              <a:tr h="925512">
                <a:tc>
                  <a:txBody>
                    <a:bodyPr/>
                    <a:lstStyle/>
                    <a:p>
                      <a:pPr algn="l">
                        <a:lnSpc>
                          <a:spcPts val="2940"/>
                        </a:lnSpc>
                        <a:defRPr/>
                      </a:pPr>
                      <a:r>
                        <a:rPr lang="en-US" sz="2100">
                          <a:solidFill>
                            <a:srgbClr val="141E20"/>
                          </a:solidFill>
                          <a:latin typeface="Proxima Nova"/>
                        </a:rPr>
                        <a:t>AI Bias</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2940"/>
                        </a:lnSpc>
                        <a:defRPr/>
                      </a:pPr>
                      <a:r>
                        <a:rPr lang="en-US" sz="2100">
                          <a:solidFill>
                            <a:srgbClr val="141E20"/>
                          </a:solidFill>
                          <a:latin typeface="Proxima Nova"/>
                        </a:rPr>
                        <a:t>AI models reflecting human biases</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1960"/>
                        </a:lnSpc>
                        <a:defRPr/>
                      </a:pPr>
                      <a:r>
                        <a:rPr lang="en-US" sz="1400" dirty="0">
                          <a:solidFill>
                            <a:srgbClr val="141E20"/>
                          </a:solidFill>
                          <a:latin typeface="Proxima Nova"/>
                        </a:rPr>
                        <a:t>Develop AI models with built-in bias detection and mitigation mechanisms to address potential biases in decision-making processes.</a:t>
                      </a:r>
                      <a:endParaRPr lang="en-US" sz="1100" dirty="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extLst>
                  <a:ext uri="{0D108BD9-81ED-4DB2-BD59-A6C34878D82A}">
                    <a16:rowId xmlns:a16="http://schemas.microsoft.com/office/drawing/2014/main" val="10002"/>
                  </a:ext>
                </a:extLst>
              </a:tr>
              <a:tr h="925512">
                <a:tc>
                  <a:txBody>
                    <a:bodyPr/>
                    <a:lstStyle/>
                    <a:p>
                      <a:pPr algn="l">
                        <a:lnSpc>
                          <a:spcPts val="2940"/>
                        </a:lnSpc>
                        <a:defRPr/>
                      </a:pPr>
                      <a:r>
                        <a:rPr lang="en-US" sz="2100">
                          <a:solidFill>
                            <a:srgbClr val="141E20"/>
                          </a:solidFill>
                          <a:latin typeface="Proxima Nova"/>
                        </a:rPr>
                        <a:t>Job Displacement</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2940"/>
                        </a:lnSpc>
                        <a:defRPr/>
                      </a:pPr>
                      <a:r>
                        <a:rPr lang="en-US" sz="2100">
                          <a:solidFill>
                            <a:srgbClr val="141E20"/>
                          </a:solidFill>
                          <a:latin typeface="Proxima Nova"/>
                        </a:rPr>
                        <a:t>AI replacing certain job roles</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1960"/>
                        </a:lnSpc>
                        <a:defRPr/>
                      </a:pPr>
                      <a:r>
                        <a:rPr lang="en-US" sz="1400" dirty="0">
                          <a:solidFill>
                            <a:srgbClr val="141E20"/>
                          </a:solidFill>
                          <a:latin typeface="Proxima Nova"/>
                        </a:rPr>
                        <a:t>Provide retraining programs and support for employees affected by job displacement due to AI automation.</a:t>
                      </a:r>
                      <a:endParaRPr lang="en-US" sz="1100" dirty="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extLst>
                  <a:ext uri="{0D108BD9-81ED-4DB2-BD59-A6C34878D82A}">
                    <a16:rowId xmlns:a16="http://schemas.microsoft.com/office/drawing/2014/main" val="10003"/>
                  </a:ext>
                </a:extLst>
              </a:tr>
              <a:tr h="925512">
                <a:tc>
                  <a:txBody>
                    <a:bodyPr/>
                    <a:lstStyle/>
                    <a:p>
                      <a:pPr algn="l">
                        <a:lnSpc>
                          <a:spcPts val="2940"/>
                        </a:lnSpc>
                        <a:defRPr/>
                      </a:pPr>
                      <a:r>
                        <a:rPr lang="en-US" sz="2100">
                          <a:solidFill>
                            <a:srgbClr val="141E20"/>
                          </a:solidFill>
                          <a:latin typeface="Proxima Nova"/>
                        </a:rPr>
                        <a:t>Transparency</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2940"/>
                        </a:lnSpc>
                        <a:defRPr/>
                      </a:pPr>
                      <a:r>
                        <a:rPr lang="en-US" sz="2100">
                          <a:solidFill>
                            <a:srgbClr val="141E20"/>
                          </a:solidFill>
                          <a:latin typeface="Proxima Nova"/>
                        </a:rPr>
                        <a:t>Explainability</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1960"/>
                        </a:lnSpc>
                        <a:defRPr/>
                      </a:pPr>
                      <a:r>
                        <a:rPr lang="en-US" sz="1400" dirty="0">
                          <a:solidFill>
                            <a:srgbClr val="141E20"/>
                          </a:solidFill>
                          <a:latin typeface="Proxima Nova"/>
                        </a:rPr>
                        <a:t>Enhance transparency in AI algorithms and decision-making processes to build trust with stakeholders and users.</a:t>
                      </a:r>
                      <a:endParaRPr lang="en-US" sz="1100" dirty="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extLst>
                  <a:ext uri="{0D108BD9-81ED-4DB2-BD59-A6C34878D82A}">
                    <a16:rowId xmlns:a16="http://schemas.microsoft.com/office/drawing/2014/main" val="10004"/>
                  </a:ext>
                </a:extLst>
              </a:tr>
              <a:tr h="925512">
                <a:tc>
                  <a:txBody>
                    <a:bodyPr/>
                    <a:lstStyle/>
                    <a:p>
                      <a:pPr algn="l">
                        <a:lnSpc>
                          <a:spcPts val="2940"/>
                        </a:lnSpc>
                        <a:defRPr/>
                      </a:pPr>
                      <a:r>
                        <a:rPr lang="en-US" sz="2100">
                          <a:solidFill>
                            <a:srgbClr val="141E20"/>
                          </a:solidFill>
                          <a:latin typeface="Proxima Nova"/>
                        </a:rPr>
                        <a:t>Accountability</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2940"/>
                        </a:lnSpc>
                        <a:defRPr/>
                      </a:pPr>
                      <a:r>
                        <a:rPr lang="en-US" sz="2100">
                          <a:solidFill>
                            <a:srgbClr val="141E20"/>
                          </a:solidFill>
                          <a:latin typeface="Proxima Nova"/>
                        </a:rPr>
                        <a:t>Determining responsibility</a:t>
                      </a:r>
                      <a:endParaRPr lang="en-US" sz="110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tc>
                  <a:txBody>
                    <a:bodyPr/>
                    <a:lstStyle/>
                    <a:p>
                      <a:pPr algn="l">
                        <a:lnSpc>
                          <a:spcPts val="1960"/>
                        </a:lnSpc>
                        <a:defRPr/>
                      </a:pPr>
                      <a:r>
                        <a:rPr lang="en-US" sz="1400" dirty="0">
                          <a:solidFill>
                            <a:srgbClr val="141E20"/>
                          </a:solidFill>
                          <a:latin typeface="Proxima Nova"/>
                        </a:rPr>
                        <a:t>Establish clear accountability frameworks to determine responsibility and oversight for AI systems and their outcomes.</a:t>
                      </a:r>
                      <a:endParaRPr lang="en-US" sz="1100" dirty="0"/>
                    </a:p>
                  </a:txBody>
                  <a:tcPr marL="180975" marR="180975" marT="180975" marB="180975" anchor="ctr">
                    <a:lnL w="9525" cap="flat" cmpd="sng" algn="ctr">
                      <a:solidFill>
                        <a:srgbClr val="141E20"/>
                      </a:solidFill>
                      <a:prstDash val="solid"/>
                      <a:round/>
                      <a:headEnd type="none" w="med" len="med"/>
                      <a:tailEnd type="none" w="med" len="med"/>
                    </a:lnL>
                    <a:lnR w="9525" cap="flat" cmpd="sng" algn="ctr">
                      <a:solidFill>
                        <a:srgbClr val="141E20"/>
                      </a:solidFill>
                      <a:prstDash val="solid"/>
                      <a:round/>
                      <a:headEnd type="none" w="med" len="med"/>
                      <a:tailEnd type="none" w="med" len="med"/>
                    </a:lnR>
                    <a:lnT w="9525" cap="flat" cmpd="sng" algn="ctr">
                      <a:solidFill>
                        <a:srgbClr val="141E20"/>
                      </a:solidFill>
                      <a:prstDash val="solid"/>
                      <a:round/>
                      <a:headEnd type="none" w="med" len="med"/>
                      <a:tailEnd type="none" w="med" len="med"/>
                    </a:lnT>
                    <a:lnB w="9525" cap="flat" cmpd="sng" algn="ctr">
                      <a:solidFill>
                        <a:srgbClr val="141E2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4"/>
          <p:cNvSpPr txBox="1"/>
          <p:nvPr/>
        </p:nvSpPr>
        <p:spPr>
          <a:xfrm>
            <a:off x="1028700" y="1123370"/>
            <a:ext cx="16230600" cy="1038225"/>
          </a:xfrm>
          <a:prstGeom prst="rect">
            <a:avLst/>
          </a:prstGeom>
        </p:spPr>
        <p:txBody>
          <a:bodyPr lIns="0" tIns="0" rIns="0" bIns="0" rtlCol="0" anchor="t">
            <a:spAutoFit/>
          </a:bodyPr>
          <a:lstStyle/>
          <a:p>
            <a:pPr algn="l">
              <a:lnSpc>
                <a:spcPts val="8400"/>
              </a:lnSpc>
              <a:spcBef>
                <a:spcPct val="0"/>
              </a:spcBef>
            </a:pPr>
            <a:r>
              <a:rPr lang="en-US" sz="6000">
                <a:solidFill>
                  <a:srgbClr val="141E20"/>
                </a:solidFill>
                <a:latin typeface="Proxima Nova Bold"/>
              </a:rPr>
              <a:t>AI Ethics and Responsible Use</a:t>
            </a:r>
          </a:p>
        </p:txBody>
      </p:sp>
      <p:sp>
        <p:nvSpPr>
          <p:cNvPr id="5" name="Freeform 5"/>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TextBox 2"/>
          <p:cNvSpPr txBox="1"/>
          <p:nvPr/>
        </p:nvSpPr>
        <p:spPr>
          <a:xfrm>
            <a:off x="2476186" y="-1619986"/>
            <a:ext cx="13335628" cy="15002808"/>
          </a:xfrm>
          <a:prstGeom prst="rect">
            <a:avLst/>
          </a:prstGeom>
        </p:spPr>
        <p:txBody>
          <a:bodyPr lIns="0" tIns="0" rIns="0" bIns="0" rtlCol="0" anchor="t">
            <a:spAutoFit/>
          </a:bodyPr>
          <a:lstStyle/>
          <a:p>
            <a:pPr algn="ctr">
              <a:lnSpc>
                <a:spcPts val="115580"/>
              </a:lnSpc>
            </a:pPr>
            <a:r>
              <a:rPr lang="en-US" sz="105073">
                <a:solidFill>
                  <a:srgbClr val="DBE7E8"/>
                </a:solidFill>
                <a:latin typeface="Proxima Nova Condensed Bold"/>
              </a:rPr>
              <a:t>AI</a:t>
            </a:r>
          </a:p>
        </p:txBody>
      </p:sp>
      <p:sp>
        <p:nvSpPr>
          <p:cNvPr id="3" name="TextBox 3"/>
          <p:cNvSpPr txBox="1"/>
          <p:nvPr/>
        </p:nvSpPr>
        <p:spPr>
          <a:xfrm>
            <a:off x="2476186" y="2834005"/>
            <a:ext cx="13335628" cy="4495165"/>
          </a:xfrm>
          <a:prstGeom prst="rect">
            <a:avLst/>
          </a:prstGeom>
        </p:spPr>
        <p:txBody>
          <a:bodyPr lIns="0" tIns="0" rIns="0" bIns="0" rtlCol="0" anchor="t">
            <a:spAutoFit/>
          </a:bodyPr>
          <a:lstStyle/>
          <a:p>
            <a:pPr algn="ctr">
              <a:lnSpc>
                <a:spcPts val="8959"/>
              </a:lnSpc>
            </a:pPr>
            <a:r>
              <a:rPr lang="en-US" sz="6399">
                <a:solidFill>
                  <a:srgbClr val="141E20"/>
                </a:solidFill>
                <a:latin typeface="Proxima Nova Bold"/>
              </a:rPr>
              <a:t>Let's lead with curiosity,</a:t>
            </a:r>
          </a:p>
          <a:p>
            <a:pPr algn="ctr">
              <a:lnSpc>
                <a:spcPts val="8959"/>
              </a:lnSpc>
            </a:pPr>
            <a:r>
              <a:rPr lang="en-US" sz="6399">
                <a:solidFill>
                  <a:srgbClr val="141E20"/>
                </a:solidFill>
                <a:latin typeface="Proxima Nova Bold"/>
              </a:rPr>
              <a:t>innovate with purpose, </a:t>
            </a:r>
          </a:p>
          <a:p>
            <a:pPr algn="ctr">
              <a:lnSpc>
                <a:spcPts val="8959"/>
              </a:lnSpc>
            </a:pPr>
            <a:r>
              <a:rPr lang="en-US" sz="6399">
                <a:solidFill>
                  <a:srgbClr val="141E20"/>
                </a:solidFill>
                <a:latin typeface="Proxima Nova Bold"/>
              </a:rPr>
              <a:t>and shape a future we are </a:t>
            </a:r>
          </a:p>
          <a:p>
            <a:pPr algn="ctr">
              <a:lnSpc>
                <a:spcPts val="8959"/>
              </a:lnSpc>
              <a:spcBef>
                <a:spcPct val="0"/>
              </a:spcBef>
            </a:pPr>
            <a:r>
              <a:rPr lang="en-US" sz="6399">
                <a:solidFill>
                  <a:srgbClr val="141E20"/>
                </a:solidFill>
                <a:latin typeface="Proxima Nova Bold"/>
              </a:rPr>
              <a:t>really proud to be part of.</a:t>
            </a:r>
          </a:p>
        </p:txBody>
      </p:sp>
      <p:sp>
        <p:nvSpPr>
          <p:cNvPr id="4" name="Freeform 4"/>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Freeform 2"/>
          <p:cNvSpPr/>
          <p:nvPr/>
        </p:nvSpPr>
        <p:spPr>
          <a:xfrm>
            <a:off x="7061684" y="-13072"/>
            <a:ext cx="11945196" cy="10520128"/>
          </a:xfrm>
          <a:custGeom>
            <a:avLst/>
            <a:gdLst/>
            <a:ahLst/>
            <a:cxnLst/>
            <a:rect l="l" t="t" r="r" b="b"/>
            <a:pathLst>
              <a:path w="11945196" h="10520128">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r="-86301"/>
            </a:stretch>
          </a:blipFill>
        </p:spPr>
      </p:sp>
      <p:sp>
        <p:nvSpPr>
          <p:cNvPr id="3" name="Freeform 3"/>
          <p:cNvSpPr/>
          <p:nvPr/>
        </p:nvSpPr>
        <p:spPr>
          <a:xfrm>
            <a:off x="80582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4071498" y="4472305"/>
            <a:ext cx="13187802" cy="1551941"/>
          </a:xfrm>
          <a:prstGeom prst="rect">
            <a:avLst/>
          </a:prstGeom>
        </p:spPr>
        <p:txBody>
          <a:bodyPr lIns="0" tIns="0" rIns="0" bIns="0" rtlCol="0" anchor="t">
            <a:spAutoFit/>
          </a:bodyPr>
          <a:lstStyle/>
          <a:p>
            <a:pPr algn="l">
              <a:lnSpc>
                <a:spcPts val="11600"/>
              </a:lnSpc>
            </a:pPr>
            <a:r>
              <a:rPr lang="en-US" sz="11600">
                <a:solidFill>
                  <a:srgbClr val="141E20"/>
                </a:solidFill>
                <a:latin typeface="Proxima Nova Bold"/>
              </a:rPr>
              <a:t>THANK YOU</a:t>
            </a:r>
          </a:p>
        </p:txBody>
      </p:sp>
      <p:sp>
        <p:nvSpPr>
          <p:cNvPr id="6" name="TextBox 6"/>
          <p:cNvSpPr txBox="1"/>
          <p:nvPr/>
        </p:nvSpPr>
        <p:spPr>
          <a:xfrm>
            <a:off x="13940879" y="8097310"/>
            <a:ext cx="3318421" cy="1471930"/>
          </a:xfrm>
          <a:prstGeom prst="rect">
            <a:avLst/>
          </a:prstGeom>
        </p:spPr>
        <p:txBody>
          <a:bodyPr lIns="0" tIns="0" rIns="0" bIns="0" rtlCol="0" anchor="t">
            <a:spAutoFit/>
          </a:bodyPr>
          <a:lstStyle/>
          <a:p>
            <a:pPr algn="ctr">
              <a:lnSpc>
                <a:spcPts val="3919"/>
              </a:lnSpc>
            </a:pPr>
            <a:r>
              <a:rPr lang="en-US" sz="2799">
                <a:solidFill>
                  <a:srgbClr val="141E20"/>
                </a:solidFill>
                <a:latin typeface="Canva Sans"/>
              </a:rPr>
              <a:t>Submitted by,</a:t>
            </a:r>
          </a:p>
          <a:p>
            <a:pPr algn="ctr">
              <a:lnSpc>
                <a:spcPts val="3919"/>
              </a:lnSpc>
            </a:pPr>
            <a:r>
              <a:rPr lang="en-US" sz="2799">
                <a:solidFill>
                  <a:srgbClr val="141E20"/>
                </a:solidFill>
                <a:latin typeface="Canva Sans"/>
              </a:rPr>
              <a:t>Muhammed Hidash</a:t>
            </a:r>
          </a:p>
          <a:p>
            <a:pPr algn="ctr">
              <a:lnSpc>
                <a:spcPts val="3919"/>
              </a:lnSpc>
            </a:pPr>
            <a:r>
              <a:rPr lang="en-US" sz="2799">
                <a:solidFill>
                  <a:srgbClr val="141E20"/>
                </a:solidFill>
                <a:latin typeface="Canva Sans"/>
              </a:rPr>
              <a:t>NSTI Calicut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Freeform 2"/>
          <p:cNvSpPr/>
          <p:nvPr/>
        </p:nvSpPr>
        <p:spPr>
          <a:xfrm>
            <a:off x="2452299" y="-45112"/>
            <a:ext cx="21532506" cy="10705963"/>
          </a:xfrm>
          <a:custGeom>
            <a:avLst/>
            <a:gdLst/>
            <a:ahLst/>
            <a:cxnLst/>
            <a:rect l="l" t="t" r="r" b="b"/>
            <a:pathLst>
              <a:path w="21532506" h="10705963">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id="3" name="TextBox 3"/>
          <p:cNvSpPr txBox="1"/>
          <p:nvPr/>
        </p:nvSpPr>
        <p:spPr>
          <a:xfrm>
            <a:off x="1028700" y="3863058"/>
            <a:ext cx="16230600" cy="1038225"/>
          </a:xfrm>
          <a:prstGeom prst="rect">
            <a:avLst/>
          </a:prstGeom>
        </p:spPr>
        <p:txBody>
          <a:bodyPr lIns="0" tIns="0" rIns="0" bIns="0" rtlCol="0" anchor="t">
            <a:spAutoFit/>
          </a:bodyPr>
          <a:lstStyle/>
          <a:p>
            <a:pPr algn="ctr">
              <a:lnSpc>
                <a:spcPts val="8400"/>
              </a:lnSpc>
              <a:spcBef>
                <a:spcPct val="0"/>
              </a:spcBef>
            </a:pPr>
            <a:r>
              <a:rPr lang="en-US" sz="6000">
                <a:solidFill>
                  <a:srgbClr val="141E20"/>
                </a:solidFill>
                <a:latin typeface="Proxima Nova Bold"/>
              </a:rPr>
              <a:t>AI IS NOT THE FUTURE OF TECHNOLOGY</a:t>
            </a:r>
          </a:p>
        </p:txBody>
      </p:sp>
      <p:sp>
        <p:nvSpPr>
          <p:cNvPr id="4" name="TextBox 4"/>
          <p:cNvSpPr txBox="1"/>
          <p:nvPr/>
        </p:nvSpPr>
        <p:spPr>
          <a:xfrm>
            <a:off x="1028700" y="4968179"/>
            <a:ext cx="16230600" cy="745490"/>
          </a:xfrm>
          <a:prstGeom prst="rect">
            <a:avLst/>
          </a:prstGeom>
        </p:spPr>
        <p:txBody>
          <a:bodyPr lIns="0" tIns="0" rIns="0" bIns="0" rtlCol="0" anchor="t">
            <a:spAutoFit/>
          </a:bodyPr>
          <a:lstStyle/>
          <a:p>
            <a:pPr algn="ctr">
              <a:lnSpc>
                <a:spcPts val="6160"/>
              </a:lnSpc>
              <a:spcBef>
                <a:spcPct val="0"/>
              </a:spcBef>
            </a:pPr>
            <a:r>
              <a:rPr lang="en-US" sz="4400">
                <a:solidFill>
                  <a:srgbClr val="141E20"/>
                </a:solidFill>
                <a:latin typeface="Proxima Nova Bold"/>
              </a:rPr>
              <a:t>it's the technology of today that's shaping our future.</a:t>
            </a:r>
          </a:p>
        </p:txBody>
      </p:sp>
      <p:sp>
        <p:nvSpPr>
          <p:cNvPr id="5" name="Freeform 5"/>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Freeform 2"/>
          <p:cNvSpPr/>
          <p:nvPr/>
        </p:nvSpPr>
        <p:spPr>
          <a:xfrm>
            <a:off x="7061684" y="-13072"/>
            <a:ext cx="11945196" cy="10520128"/>
          </a:xfrm>
          <a:custGeom>
            <a:avLst/>
            <a:gdLst/>
            <a:ahLst/>
            <a:cxnLst/>
            <a:rect l="l" t="t" r="r" b="b"/>
            <a:pathLst>
              <a:path w="11945196" h="10520128">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r="-86301"/>
            </a:stretch>
          </a:blipFill>
        </p:spPr>
      </p:sp>
      <p:sp>
        <p:nvSpPr>
          <p:cNvPr id="3" name="TextBox 3"/>
          <p:cNvSpPr txBox="1"/>
          <p:nvPr/>
        </p:nvSpPr>
        <p:spPr>
          <a:xfrm>
            <a:off x="1028700" y="1123370"/>
            <a:ext cx="16230600" cy="1038225"/>
          </a:xfrm>
          <a:prstGeom prst="rect">
            <a:avLst/>
          </a:prstGeom>
        </p:spPr>
        <p:txBody>
          <a:bodyPr lIns="0" tIns="0" rIns="0" bIns="0" rtlCol="0" anchor="t">
            <a:spAutoFit/>
          </a:bodyPr>
          <a:lstStyle/>
          <a:p>
            <a:pPr algn="l">
              <a:lnSpc>
                <a:spcPts val="8400"/>
              </a:lnSpc>
              <a:spcBef>
                <a:spcPct val="0"/>
              </a:spcBef>
            </a:pPr>
            <a:r>
              <a:rPr lang="en-US" sz="6000">
                <a:solidFill>
                  <a:srgbClr val="141E20"/>
                </a:solidFill>
                <a:latin typeface="Proxima Nova Bold"/>
              </a:rPr>
              <a:t>The AI Landscape</a:t>
            </a:r>
          </a:p>
        </p:txBody>
      </p:sp>
      <p:grpSp>
        <p:nvGrpSpPr>
          <p:cNvPr id="4" name="Group 4"/>
          <p:cNvGrpSpPr/>
          <p:nvPr/>
        </p:nvGrpSpPr>
        <p:grpSpPr>
          <a:xfrm>
            <a:off x="1028700" y="2794541"/>
            <a:ext cx="3736106" cy="3195937"/>
            <a:chOff x="0" y="-57150"/>
            <a:chExt cx="4981475" cy="4261250"/>
          </a:xfrm>
        </p:grpSpPr>
        <p:sp>
          <p:nvSpPr>
            <p:cNvPr id="5" name="TextBox 5"/>
            <p:cNvSpPr txBox="1"/>
            <p:nvPr/>
          </p:nvSpPr>
          <p:spPr>
            <a:xfrm>
              <a:off x="0" y="-57150"/>
              <a:ext cx="4981475" cy="578697"/>
            </a:xfrm>
            <a:prstGeom prst="rect">
              <a:avLst/>
            </a:prstGeom>
          </p:spPr>
          <p:txBody>
            <a:bodyPr lIns="0" tIns="0" rIns="0" bIns="0" rtlCol="0" anchor="t">
              <a:spAutoFit/>
            </a:bodyPr>
            <a:lstStyle/>
            <a:p>
              <a:pPr algn="l">
                <a:lnSpc>
                  <a:spcPts val="3640"/>
                </a:lnSpc>
                <a:spcBef>
                  <a:spcPct val="0"/>
                </a:spcBef>
              </a:pPr>
              <a:r>
                <a:rPr lang="en-US" sz="2600" spc="52">
                  <a:solidFill>
                    <a:srgbClr val="141E20"/>
                  </a:solidFill>
                  <a:latin typeface="Proxima Nova Bold"/>
                </a:rPr>
                <a:t>Current State of AI</a:t>
              </a:r>
            </a:p>
          </p:txBody>
        </p:sp>
        <p:sp>
          <p:nvSpPr>
            <p:cNvPr id="6" name="TextBox 6"/>
            <p:cNvSpPr txBox="1"/>
            <p:nvPr/>
          </p:nvSpPr>
          <p:spPr>
            <a:xfrm>
              <a:off x="0" y="776921"/>
              <a:ext cx="4981475" cy="3427179"/>
            </a:xfrm>
            <a:prstGeom prst="rect">
              <a:avLst/>
            </a:prstGeom>
          </p:spPr>
          <p:txBody>
            <a:bodyPr lIns="0" tIns="0" rIns="0" bIns="0" rtlCol="0" anchor="t">
              <a:spAutoFit/>
            </a:bodyPr>
            <a:lstStyle/>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Overview of the current state of artificial intelligence.</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Key developments and advancements in AI technology.</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Impact of AI on various industries and sectors.</a:t>
              </a:r>
            </a:p>
          </p:txBody>
        </p:sp>
      </p:grpSp>
      <p:grpSp>
        <p:nvGrpSpPr>
          <p:cNvPr id="7" name="Group 7"/>
          <p:cNvGrpSpPr/>
          <p:nvPr/>
        </p:nvGrpSpPr>
        <p:grpSpPr>
          <a:xfrm>
            <a:off x="9358363" y="2794541"/>
            <a:ext cx="3736106" cy="3195937"/>
            <a:chOff x="0" y="-57150"/>
            <a:chExt cx="4981475" cy="4261250"/>
          </a:xfrm>
        </p:grpSpPr>
        <p:sp>
          <p:nvSpPr>
            <p:cNvPr id="8" name="TextBox 8"/>
            <p:cNvSpPr txBox="1"/>
            <p:nvPr/>
          </p:nvSpPr>
          <p:spPr>
            <a:xfrm>
              <a:off x="0" y="-57150"/>
              <a:ext cx="4981475" cy="578697"/>
            </a:xfrm>
            <a:prstGeom prst="rect">
              <a:avLst/>
            </a:prstGeom>
          </p:spPr>
          <p:txBody>
            <a:bodyPr lIns="0" tIns="0" rIns="0" bIns="0" rtlCol="0" anchor="t">
              <a:spAutoFit/>
            </a:bodyPr>
            <a:lstStyle/>
            <a:p>
              <a:pPr algn="l">
                <a:lnSpc>
                  <a:spcPts val="3640"/>
                </a:lnSpc>
                <a:spcBef>
                  <a:spcPct val="0"/>
                </a:spcBef>
              </a:pPr>
              <a:r>
                <a:rPr lang="en-US" sz="2600" spc="52">
                  <a:solidFill>
                    <a:srgbClr val="141E20"/>
                  </a:solidFill>
                  <a:latin typeface="Proxima Nova Bold"/>
                </a:rPr>
                <a:t>AI in Marketing</a:t>
              </a:r>
            </a:p>
          </p:txBody>
        </p:sp>
        <p:sp>
          <p:nvSpPr>
            <p:cNvPr id="9" name="TextBox 9"/>
            <p:cNvSpPr txBox="1"/>
            <p:nvPr/>
          </p:nvSpPr>
          <p:spPr>
            <a:xfrm>
              <a:off x="0" y="776921"/>
              <a:ext cx="4981475" cy="3427179"/>
            </a:xfrm>
            <a:prstGeom prst="rect">
              <a:avLst/>
            </a:prstGeom>
          </p:spPr>
          <p:txBody>
            <a:bodyPr lIns="0" tIns="0" rIns="0" bIns="0" rtlCol="0" anchor="t">
              <a:spAutoFit/>
            </a:bodyPr>
            <a:lstStyle/>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Applications of AI in marketing and advertising.</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Benefits of using AI tools for marketing strategies.</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Case studies or examples of successful AI marketing campaigns.</a:t>
              </a:r>
            </a:p>
          </p:txBody>
        </p:sp>
      </p:grpSp>
      <p:grpSp>
        <p:nvGrpSpPr>
          <p:cNvPr id="10" name="Group 10"/>
          <p:cNvGrpSpPr/>
          <p:nvPr/>
        </p:nvGrpSpPr>
        <p:grpSpPr>
          <a:xfrm>
            <a:off x="5193631" y="2794541"/>
            <a:ext cx="3736106" cy="3567833"/>
            <a:chOff x="0" y="-57150"/>
            <a:chExt cx="4981475" cy="4757113"/>
          </a:xfrm>
        </p:grpSpPr>
        <p:sp>
          <p:nvSpPr>
            <p:cNvPr id="11" name="TextBox 11"/>
            <p:cNvSpPr txBox="1"/>
            <p:nvPr/>
          </p:nvSpPr>
          <p:spPr>
            <a:xfrm>
              <a:off x="0" y="-57150"/>
              <a:ext cx="4981475" cy="578697"/>
            </a:xfrm>
            <a:prstGeom prst="rect">
              <a:avLst/>
            </a:prstGeom>
          </p:spPr>
          <p:txBody>
            <a:bodyPr lIns="0" tIns="0" rIns="0" bIns="0" rtlCol="0" anchor="t">
              <a:spAutoFit/>
            </a:bodyPr>
            <a:lstStyle/>
            <a:p>
              <a:pPr algn="l">
                <a:lnSpc>
                  <a:spcPts val="3640"/>
                </a:lnSpc>
                <a:spcBef>
                  <a:spcPct val="0"/>
                </a:spcBef>
              </a:pPr>
              <a:r>
                <a:rPr lang="en-US" sz="2600" spc="52">
                  <a:solidFill>
                    <a:srgbClr val="141E20"/>
                  </a:solidFill>
                  <a:latin typeface="Proxima Nova Bold"/>
                </a:rPr>
                <a:t>AI Trends</a:t>
              </a:r>
            </a:p>
          </p:txBody>
        </p:sp>
        <p:sp>
          <p:nvSpPr>
            <p:cNvPr id="12" name="TextBox 12"/>
            <p:cNvSpPr txBox="1"/>
            <p:nvPr/>
          </p:nvSpPr>
          <p:spPr>
            <a:xfrm>
              <a:off x="0" y="776921"/>
              <a:ext cx="4981475" cy="3923042"/>
            </a:xfrm>
            <a:prstGeom prst="rect">
              <a:avLst/>
            </a:prstGeom>
          </p:spPr>
          <p:txBody>
            <a:bodyPr lIns="0" tIns="0" rIns="0" bIns="0" rtlCol="0" anchor="t">
              <a:spAutoFit/>
            </a:bodyPr>
            <a:lstStyle/>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Emerging trends and patterns in the field of artificial intelligence.</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Predictions for the future of AI technology.</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Potential areas of growth and innovation in AI research.</a:t>
              </a:r>
            </a:p>
          </p:txBody>
        </p:sp>
      </p:grpSp>
      <p:grpSp>
        <p:nvGrpSpPr>
          <p:cNvPr id="13" name="Group 13"/>
          <p:cNvGrpSpPr/>
          <p:nvPr/>
        </p:nvGrpSpPr>
        <p:grpSpPr>
          <a:xfrm>
            <a:off x="13523294" y="2794541"/>
            <a:ext cx="3736106" cy="3939731"/>
            <a:chOff x="0" y="-57150"/>
            <a:chExt cx="4981475" cy="5252974"/>
          </a:xfrm>
        </p:grpSpPr>
        <p:sp>
          <p:nvSpPr>
            <p:cNvPr id="14" name="TextBox 14"/>
            <p:cNvSpPr txBox="1"/>
            <p:nvPr/>
          </p:nvSpPr>
          <p:spPr>
            <a:xfrm>
              <a:off x="0" y="-57150"/>
              <a:ext cx="4981475" cy="578697"/>
            </a:xfrm>
            <a:prstGeom prst="rect">
              <a:avLst/>
            </a:prstGeom>
          </p:spPr>
          <p:txBody>
            <a:bodyPr lIns="0" tIns="0" rIns="0" bIns="0" rtlCol="0" anchor="t">
              <a:spAutoFit/>
            </a:bodyPr>
            <a:lstStyle/>
            <a:p>
              <a:pPr algn="l">
                <a:lnSpc>
                  <a:spcPts val="3640"/>
                </a:lnSpc>
                <a:spcBef>
                  <a:spcPct val="0"/>
                </a:spcBef>
              </a:pPr>
              <a:r>
                <a:rPr lang="en-US" sz="2600" spc="52">
                  <a:solidFill>
                    <a:srgbClr val="141E20"/>
                  </a:solidFill>
                  <a:latin typeface="Proxima Nova Bold"/>
                </a:rPr>
                <a:t>The Future of AI</a:t>
              </a:r>
            </a:p>
          </p:txBody>
        </p:sp>
        <p:sp>
          <p:nvSpPr>
            <p:cNvPr id="15" name="TextBox 15"/>
            <p:cNvSpPr txBox="1"/>
            <p:nvPr/>
          </p:nvSpPr>
          <p:spPr>
            <a:xfrm>
              <a:off x="0" y="776921"/>
              <a:ext cx="4981475" cy="4418903"/>
            </a:xfrm>
            <a:prstGeom prst="rect">
              <a:avLst/>
            </a:prstGeom>
          </p:spPr>
          <p:txBody>
            <a:bodyPr lIns="0" tIns="0" rIns="0" bIns="0" rtlCol="0" anchor="t">
              <a:spAutoFit/>
            </a:bodyPr>
            <a:lstStyle/>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Speculations on the future trajectory of artificial intelligence.</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Ethical considerations and challenges in AI development.</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Opportunities for further exploration and expansion in AI technologies.</a:t>
              </a:r>
            </a:p>
          </p:txBody>
        </p:sp>
      </p:grpSp>
      <p:sp>
        <p:nvSpPr>
          <p:cNvPr id="16" name="Freeform 16"/>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TextBox 2"/>
          <p:cNvSpPr txBox="1"/>
          <p:nvPr/>
        </p:nvSpPr>
        <p:spPr>
          <a:xfrm>
            <a:off x="1028700" y="2780253"/>
            <a:ext cx="3736106" cy="448310"/>
          </a:xfrm>
          <a:prstGeom prst="rect">
            <a:avLst/>
          </a:prstGeom>
        </p:spPr>
        <p:txBody>
          <a:bodyPr lIns="0" tIns="0" rIns="0" bIns="0" rtlCol="0" anchor="t">
            <a:spAutoFit/>
          </a:bodyPr>
          <a:lstStyle/>
          <a:p>
            <a:pPr algn="ctr">
              <a:lnSpc>
                <a:spcPts val="3640"/>
              </a:lnSpc>
              <a:spcBef>
                <a:spcPct val="0"/>
              </a:spcBef>
            </a:pPr>
            <a:r>
              <a:rPr lang="en-US" sz="2600" spc="52">
                <a:solidFill>
                  <a:srgbClr val="141E20"/>
                </a:solidFill>
                <a:latin typeface="Proxima Nova Bold"/>
              </a:rPr>
              <a:t>Awareness</a:t>
            </a:r>
          </a:p>
        </p:txBody>
      </p:sp>
      <p:sp>
        <p:nvSpPr>
          <p:cNvPr id="3" name="Freeform 3"/>
          <p:cNvSpPr/>
          <p:nvPr/>
        </p:nvSpPr>
        <p:spPr>
          <a:xfrm>
            <a:off x="7061684" y="-13072"/>
            <a:ext cx="11945196" cy="10520128"/>
          </a:xfrm>
          <a:custGeom>
            <a:avLst/>
            <a:gdLst/>
            <a:ahLst/>
            <a:cxnLst/>
            <a:rect l="l" t="t" r="r" b="b"/>
            <a:pathLst>
              <a:path w="11945196" h="10520128">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r="-86301"/>
            </a:stretch>
          </a:blipFill>
        </p:spPr>
      </p:sp>
      <p:sp>
        <p:nvSpPr>
          <p:cNvPr id="4" name="TextBox 4"/>
          <p:cNvSpPr txBox="1"/>
          <p:nvPr/>
        </p:nvSpPr>
        <p:spPr>
          <a:xfrm>
            <a:off x="11024375" y="2780253"/>
            <a:ext cx="3736106" cy="448310"/>
          </a:xfrm>
          <a:prstGeom prst="rect">
            <a:avLst/>
          </a:prstGeom>
        </p:spPr>
        <p:txBody>
          <a:bodyPr lIns="0" tIns="0" rIns="0" bIns="0" rtlCol="0" anchor="t">
            <a:spAutoFit/>
          </a:bodyPr>
          <a:lstStyle/>
          <a:p>
            <a:pPr algn="ctr">
              <a:lnSpc>
                <a:spcPts val="3640"/>
              </a:lnSpc>
              <a:spcBef>
                <a:spcPct val="0"/>
              </a:spcBef>
            </a:pPr>
            <a:r>
              <a:rPr lang="en-US" sz="2600" spc="52">
                <a:solidFill>
                  <a:srgbClr val="141E20"/>
                </a:solidFill>
                <a:latin typeface="Proxima Nova Bold"/>
              </a:rPr>
              <a:t>Strategy</a:t>
            </a:r>
          </a:p>
        </p:txBody>
      </p:sp>
      <p:sp>
        <p:nvSpPr>
          <p:cNvPr id="5" name="Freeform 5"/>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6026538" y="2780253"/>
            <a:ext cx="3736106" cy="448310"/>
          </a:xfrm>
          <a:prstGeom prst="rect">
            <a:avLst/>
          </a:prstGeom>
        </p:spPr>
        <p:txBody>
          <a:bodyPr lIns="0" tIns="0" rIns="0" bIns="0" rtlCol="0" anchor="t">
            <a:spAutoFit/>
          </a:bodyPr>
          <a:lstStyle/>
          <a:p>
            <a:pPr algn="ctr">
              <a:lnSpc>
                <a:spcPts val="3640"/>
              </a:lnSpc>
              <a:spcBef>
                <a:spcPct val="0"/>
              </a:spcBef>
            </a:pPr>
            <a:r>
              <a:rPr lang="en-US" sz="2600" spc="52">
                <a:solidFill>
                  <a:srgbClr val="141E20"/>
                </a:solidFill>
                <a:latin typeface="Proxima Nova Bold"/>
              </a:rPr>
              <a:t>Skill Acquisition</a:t>
            </a:r>
          </a:p>
        </p:txBody>
      </p:sp>
      <p:sp>
        <p:nvSpPr>
          <p:cNvPr id="7" name="AutoShape 7"/>
          <p:cNvSpPr/>
          <p:nvPr/>
        </p:nvSpPr>
        <p:spPr>
          <a:xfrm>
            <a:off x="4158484" y="3037746"/>
            <a:ext cx="1892844" cy="0"/>
          </a:xfrm>
          <a:prstGeom prst="line">
            <a:avLst/>
          </a:prstGeom>
          <a:ln w="19050" cap="flat">
            <a:solidFill>
              <a:srgbClr val="141E20"/>
            </a:solidFill>
            <a:prstDash val="solid"/>
            <a:headEnd type="none" w="sm" len="sm"/>
            <a:tailEnd type="none" w="sm" len="sm"/>
          </a:ln>
        </p:spPr>
      </p:sp>
      <p:sp>
        <p:nvSpPr>
          <p:cNvPr id="8" name="AutoShape 8"/>
          <p:cNvSpPr/>
          <p:nvPr/>
        </p:nvSpPr>
        <p:spPr>
          <a:xfrm>
            <a:off x="2327722" y="5000610"/>
            <a:ext cx="1138062" cy="0"/>
          </a:xfrm>
          <a:prstGeom prst="line">
            <a:avLst/>
          </a:prstGeom>
          <a:ln w="19050" cap="flat">
            <a:solidFill>
              <a:srgbClr val="141E20"/>
            </a:solidFill>
            <a:prstDash val="solid"/>
            <a:headEnd type="none" w="sm" len="sm"/>
            <a:tailEnd type="none" w="sm" len="sm"/>
          </a:ln>
        </p:spPr>
      </p:sp>
      <p:sp>
        <p:nvSpPr>
          <p:cNvPr id="9" name="AutoShape 9"/>
          <p:cNvSpPr/>
          <p:nvPr/>
        </p:nvSpPr>
        <p:spPr>
          <a:xfrm>
            <a:off x="9762644" y="3037746"/>
            <a:ext cx="1892844" cy="0"/>
          </a:xfrm>
          <a:prstGeom prst="line">
            <a:avLst/>
          </a:prstGeom>
          <a:ln w="19050" cap="flat">
            <a:solidFill>
              <a:srgbClr val="141E20"/>
            </a:solidFill>
            <a:prstDash val="solid"/>
            <a:headEnd type="none" w="sm" len="sm"/>
            <a:tailEnd type="none" w="sm" len="sm"/>
          </a:ln>
        </p:spPr>
      </p:sp>
      <p:sp>
        <p:nvSpPr>
          <p:cNvPr id="10" name="AutoShape 10"/>
          <p:cNvSpPr/>
          <p:nvPr/>
        </p:nvSpPr>
        <p:spPr>
          <a:xfrm>
            <a:off x="7151664" y="5000610"/>
            <a:ext cx="1892844" cy="0"/>
          </a:xfrm>
          <a:prstGeom prst="line">
            <a:avLst/>
          </a:prstGeom>
          <a:ln w="19050" cap="flat">
            <a:solidFill>
              <a:srgbClr val="141E20"/>
            </a:solidFill>
            <a:prstDash val="solid"/>
            <a:headEnd type="none" w="sm" len="sm"/>
            <a:tailEnd type="none" w="sm" len="sm"/>
          </a:ln>
        </p:spPr>
      </p:sp>
      <p:sp>
        <p:nvSpPr>
          <p:cNvPr id="11" name="AutoShape 11"/>
          <p:cNvSpPr/>
          <p:nvPr/>
        </p:nvSpPr>
        <p:spPr>
          <a:xfrm flipV="1">
            <a:off x="6316959" y="6976996"/>
            <a:ext cx="971310" cy="9525"/>
          </a:xfrm>
          <a:prstGeom prst="line">
            <a:avLst/>
          </a:prstGeom>
          <a:ln w="19050" cap="flat">
            <a:solidFill>
              <a:srgbClr val="141E20"/>
            </a:solidFill>
            <a:prstDash val="solid"/>
            <a:headEnd type="none" w="sm" len="sm"/>
            <a:tailEnd type="none" w="sm" len="sm"/>
          </a:ln>
        </p:spPr>
      </p:sp>
      <p:sp>
        <p:nvSpPr>
          <p:cNvPr id="12" name="AutoShape 12"/>
          <p:cNvSpPr/>
          <p:nvPr/>
        </p:nvSpPr>
        <p:spPr>
          <a:xfrm>
            <a:off x="10967225" y="6986521"/>
            <a:ext cx="1892844" cy="0"/>
          </a:xfrm>
          <a:prstGeom prst="line">
            <a:avLst/>
          </a:prstGeom>
          <a:ln w="19050" cap="flat">
            <a:solidFill>
              <a:srgbClr val="141E20"/>
            </a:solidFill>
            <a:prstDash val="solid"/>
            <a:headEnd type="none" w="sm" len="sm"/>
            <a:tailEnd type="none" w="sm" len="sm"/>
          </a:ln>
        </p:spPr>
      </p:sp>
      <p:sp>
        <p:nvSpPr>
          <p:cNvPr id="13" name="AutoShape 13"/>
          <p:cNvSpPr/>
          <p:nvPr/>
        </p:nvSpPr>
        <p:spPr>
          <a:xfrm>
            <a:off x="14444925" y="3037746"/>
            <a:ext cx="1591406" cy="0"/>
          </a:xfrm>
          <a:prstGeom prst="line">
            <a:avLst/>
          </a:prstGeom>
          <a:ln w="19050" cap="flat">
            <a:solidFill>
              <a:srgbClr val="141E20"/>
            </a:solidFill>
            <a:prstDash val="solid"/>
            <a:headEnd type="none" w="sm" len="sm"/>
            <a:tailEnd type="none" w="sm" len="sm"/>
          </a:ln>
        </p:spPr>
      </p:sp>
      <p:sp>
        <p:nvSpPr>
          <p:cNvPr id="14" name="AutoShape 14"/>
          <p:cNvSpPr/>
          <p:nvPr/>
        </p:nvSpPr>
        <p:spPr>
          <a:xfrm>
            <a:off x="11630353" y="5000610"/>
            <a:ext cx="1261731" cy="0"/>
          </a:xfrm>
          <a:prstGeom prst="line">
            <a:avLst/>
          </a:prstGeom>
          <a:ln w="19050" cap="flat">
            <a:solidFill>
              <a:srgbClr val="141E20"/>
            </a:solidFill>
            <a:prstDash val="solid"/>
            <a:headEnd type="none" w="sm" len="sm"/>
            <a:tailEnd type="none" w="sm" len="sm"/>
          </a:ln>
        </p:spPr>
      </p:sp>
      <p:sp>
        <p:nvSpPr>
          <p:cNvPr id="15" name="Freeform 15"/>
          <p:cNvSpPr/>
          <p:nvPr/>
        </p:nvSpPr>
        <p:spPr>
          <a:xfrm rot="5400000">
            <a:off x="15736011" y="3486845"/>
            <a:ext cx="1981914" cy="1064665"/>
          </a:xfrm>
          <a:custGeom>
            <a:avLst/>
            <a:gdLst/>
            <a:ahLst/>
            <a:cxnLst/>
            <a:rect l="l" t="t" r="r" b="b"/>
            <a:pathLst>
              <a:path w="1981914" h="1064665">
                <a:moveTo>
                  <a:pt x="0" y="0"/>
                </a:moveTo>
                <a:lnTo>
                  <a:pt x="1981914" y="0"/>
                </a:lnTo>
                <a:lnTo>
                  <a:pt x="1981914" y="1064665"/>
                </a:lnTo>
                <a:lnTo>
                  <a:pt x="0" y="10646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5400000">
            <a:off x="570075" y="5449709"/>
            <a:ext cx="1981914" cy="1064665"/>
          </a:xfrm>
          <a:custGeom>
            <a:avLst/>
            <a:gdLst/>
            <a:ahLst/>
            <a:cxnLst/>
            <a:rect l="l" t="t" r="r" b="b"/>
            <a:pathLst>
              <a:path w="1981914" h="1064665">
                <a:moveTo>
                  <a:pt x="0" y="0"/>
                </a:moveTo>
                <a:lnTo>
                  <a:pt x="1981914" y="0"/>
                </a:lnTo>
                <a:lnTo>
                  <a:pt x="1981914" y="1064665"/>
                </a:lnTo>
                <a:lnTo>
                  <a:pt x="0" y="10646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rot="-5400000">
            <a:off x="12803075" y="6897410"/>
            <a:ext cx="292210" cy="178221"/>
            <a:chOff x="0" y="0"/>
            <a:chExt cx="812800" cy="495733"/>
          </a:xfrm>
        </p:grpSpPr>
        <p:sp>
          <p:nvSpPr>
            <p:cNvPr id="18" name="Freeform 18"/>
            <p:cNvSpPr/>
            <p:nvPr/>
          </p:nvSpPr>
          <p:spPr>
            <a:xfrm>
              <a:off x="0" y="0"/>
              <a:ext cx="812800" cy="495733"/>
            </a:xfrm>
            <a:custGeom>
              <a:avLst/>
              <a:gdLst/>
              <a:ahLst/>
              <a:cxnLst/>
              <a:rect l="l" t="t" r="r" b="b"/>
              <a:pathLst>
                <a:path w="812800" h="495733">
                  <a:moveTo>
                    <a:pt x="406400" y="495733"/>
                  </a:moveTo>
                  <a:lnTo>
                    <a:pt x="812800" y="0"/>
                  </a:lnTo>
                  <a:lnTo>
                    <a:pt x="0" y="0"/>
                  </a:lnTo>
                  <a:lnTo>
                    <a:pt x="406400" y="495733"/>
                  </a:lnTo>
                  <a:close/>
                </a:path>
              </a:pathLst>
            </a:custGeom>
            <a:solidFill>
              <a:srgbClr val="141E20"/>
            </a:solidFill>
          </p:spPr>
        </p:sp>
        <p:sp>
          <p:nvSpPr>
            <p:cNvPr id="19" name="TextBox 19"/>
            <p:cNvSpPr txBox="1"/>
            <p:nvPr/>
          </p:nvSpPr>
          <p:spPr>
            <a:xfrm>
              <a:off x="127000" y="-21740"/>
              <a:ext cx="558800" cy="287312"/>
            </a:xfrm>
            <a:prstGeom prst="rect">
              <a:avLst/>
            </a:prstGeom>
          </p:spPr>
          <p:txBody>
            <a:bodyPr lIns="50800" tIns="50800" rIns="50800" bIns="50800" rtlCol="0" anchor="ctr"/>
            <a:lstStyle/>
            <a:p>
              <a:pPr algn="ctr">
                <a:lnSpc>
                  <a:spcPts val="3640"/>
                </a:lnSpc>
              </a:pPr>
              <a:endParaRPr/>
            </a:p>
          </p:txBody>
        </p:sp>
      </p:grpSp>
      <p:sp>
        <p:nvSpPr>
          <p:cNvPr id="20" name="TextBox 20"/>
          <p:cNvSpPr txBox="1"/>
          <p:nvPr/>
        </p:nvSpPr>
        <p:spPr>
          <a:xfrm>
            <a:off x="1028700" y="1123370"/>
            <a:ext cx="16230600" cy="1038225"/>
          </a:xfrm>
          <a:prstGeom prst="rect">
            <a:avLst/>
          </a:prstGeom>
        </p:spPr>
        <p:txBody>
          <a:bodyPr lIns="0" tIns="0" rIns="0" bIns="0" rtlCol="0" anchor="t">
            <a:spAutoFit/>
          </a:bodyPr>
          <a:lstStyle/>
          <a:p>
            <a:pPr algn="l">
              <a:lnSpc>
                <a:spcPts val="8400"/>
              </a:lnSpc>
              <a:spcBef>
                <a:spcPct val="0"/>
              </a:spcBef>
            </a:pPr>
            <a:r>
              <a:rPr lang="en-US" sz="6000">
                <a:solidFill>
                  <a:srgbClr val="141E20"/>
                </a:solidFill>
                <a:latin typeface="Proxima Nova Bold"/>
              </a:rPr>
              <a:t>Our AI Journey</a:t>
            </a:r>
          </a:p>
        </p:txBody>
      </p:sp>
      <p:sp>
        <p:nvSpPr>
          <p:cNvPr id="21" name="TextBox 21"/>
          <p:cNvSpPr txBox="1"/>
          <p:nvPr/>
        </p:nvSpPr>
        <p:spPr>
          <a:xfrm>
            <a:off x="2290431" y="6724266"/>
            <a:ext cx="3736106" cy="448310"/>
          </a:xfrm>
          <a:prstGeom prst="rect">
            <a:avLst/>
          </a:prstGeom>
        </p:spPr>
        <p:txBody>
          <a:bodyPr lIns="0" tIns="0" rIns="0" bIns="0" rtlCol="0" anchor="t">
            <a:spAutoFit/>
          </a:bodyPr>
          <a:lstStyle/>
          <a:p>
            <a:pPr algn="ctr">
              <a:lnSpc>
                <a:spcPts val="3640"/>
              </a:lnSpc>
              <a:spcBef>
                <a:spcPct val="0"/>
              </a:spcBef>
            </a:pPr>
            <a:r>
              <a:rPr lang="en-US" sz="2600" spc="52">
                <a:solidFill>
                  <a:srgbClr val="141E20"/>
                </a:solidFill>
                <a:latin typeface="Proxima Nova Bold"/>
              </a:rPr>
              <a:t>Continual Improvement</a:t>
            </a:r>
          </a:p>
        </p:txBody>
      </p:sp>
      <p:sp>
        <p:nvSpPr>
          <p:cNvPr id="22" name="TextBox 22"/>
          <p:cNvSpPr txBox="1"/>
          <p:nvPr/>
        </p:nvSpPr>
        <p:spPr>
          <a:xfrm>
            <a:off x="7288269" y="6724266"/>
            <a:ext cx="3736106" cy="448310"/>
          </a:xfrm>
          <a:prstGeom prst="rect">
            <a:avLst/>
          </a:prstGeom>
        </p:spPr>
        <p:txBody>
          <a:bodyPr lIns="0" tIns="0" rIns="0" bIns="0" rtlCol="0" anchor="t">
            <a:spAutoFit/>
          </a:bodyPr>
          <a:lstStyle/>
          <a:p>
            <a:pPr algn="ctr">
              <a:lnSpc>
                <a:spcPts val="3640"/>
              </a:lnSpc>
              <a:spcBef>
                <a:spcPct val="0"/>
              </a:spcBef>
            </a:pPr>
            <a:r>
              <a:rPr lang="en-US" sz="2600" spc="52">
                <a:solidFill>
                  <a:srgbClr val="141E20"/>
                </a:solidFill>
                <a:latin typeface="Proxima Nova Bold"/>
              </a:rPr>
              <a:t>Future Monitoring</a:t>
            </a:r>
          </a:p>
        </p:txBody>
      </p:sp>
      <p:sp>
        <p:nvSpPr>
          <p:cNvPr id="23" name="TextBox 23"/>
          <p:cNvSpPr txBox="1"/>
          <p:nvPr/>
        </p:nvSpPr>
        <p:spPr>
          <a:xfrm>
            <a:off x="1028700" y="3334370"/>
            <a:ext cx="3736106" cy="727710"/>
          </a:xfrm>
          <a:prstGeom prst="rect">
            <a:avLst/>
          </a:prstGeom>
        </p:spPr>
        <p:txBody>
          <a:bodyPr lIns="0" tIns="0" rIns="0" bIns="0" rtlCol="0" anchor="t">
            <a:spAutoFit/>
          </a:bodyPr>
          <a:lstStyle/>
          <a:p>
            <a:pPr algn="ctr">
              <a:lnSpc>
                <a:spcPts val="2940"/>
              </a:lnSpc>
              <a:spcBef>
                <a:spcPct val="0"/>
              </a:spcBef>
            </a:pPr>
            <a:r>
              <a:rPr lang="en-US" sz="2100">
                <a:solidFill>
                  <a:srgbClr val="141E20"/>
                </a:solidFill>
                <a:latin typeface="Proxima Nova"/>
              </a:rPr>
              <a:t>Understanding the basics of AI and its potential implications</a:t>
            </a:r>
          </a:p>
        </p:txBody>
      </p:sp>
      <p:sp>
        <p:nvSpPr>
          <p:cNvPr id="24" name="TextBox 24"/>
          <p:cNvSpPr txBox="1"/>
          <p:nvPr/>
        </p:nvSpPr>
        <p:spPr>
          <a:xfrm>
            <a:off x="2290431" y="7278383"/>
            <a:ext cx="3736106" cy="727710"/>
          </a:xfrm>
          <a:prstGeom prst="rect">
            <a:avLst/>
          </a:prstGeom>
        </p:spPr>
        <p:txBody>
          <a:bodyPr lIns="0" tIns="0" rIns="0" bIns="0" rtlCol="0" anchor="t">
            <a:spAutoFit/>
          </a:bodyPr>
          <a:lstStyle/>
          <a:p>
            <a:pPr algn="ctr">
              <a:lnSpc>
                <a:spcPts val="2940"/>
              </a:lnSpc>
              <a:spcBef>
                <a:spcPct val="0"/>
              </a:spcBef>
            </a:pPr>
            <a:r>
              <a:rPr lang="en-US" sz="2100">
                <a:solidFill>
                  <a:srgbClr val="141E20"/>
                </a:solidFill>
                <a:latin typeface="Proxima Nova"/>
              </a:rPr>
              <a:t>Continually improving and expanding AI integration</a:t>
            </a:r>
          </a:p>
        </p:txBody>
      </p:sp>
      <p:sp>
        <p:nvSpPr>
          <p:cNvPr id="25" name="TextBox 25"/>
          <p:cNvSpPr txBox="1"/>
          <p:nvPr/>
        </p:nvSpPr>
        <p:spPr>
          <a:xfrm>
            <a:off x="7288269" y="7278383"/>
            <a:ext cx="3736106" cy="727710"/>
          </a:xfrm>
          <a:prstGeom prst="rect">
            <a:avLst/>
          </a:prstGeom>
        </p:spPr>
        <p:txBody>
          <a:bodyPr lIns="0" tIns="0" rIns="0" bIns="0" rtlCol="0" anchor="t">
            <a:spAutoFit/>
          </a:bodyPr>
          <a:lstStyle/>
          <a:p>
            <a:pPr algn="ctr">
              <a:lnSpc>
                <a:spcPts val="2940"/>
              </a:lnSpc>
              <a:spcBef>
                <a:spcPct val="0"/>
              </a:spcBef>
            </a:pPr>
            <a:r>
              <a:rPr lang="en-US" sz="2100">
                <a:solidFill>
                  <a:srgbClr val="141E20"/>
                </a:solidFill>
                <a:latin typeface="Proxima Nova"/>
              </a:rPr>
              <a:t>Monitoring trends, industries and technological development</a:t>
            </a:r>
          </a:p>
        </p:txBody>
      </p:sp>
      <p:sp>
        <p:nvSpPr>
          <p:cNvPr id="26" name="TextBox 26"/>
          <p:cNvSpPr txBox="1"/>
          <p:nvPr/>
        </p:nvSpPr>
        <p:spPr>
          <a:xfrm>
            <a:off x="11024375" y="3334370"/>
            <a:ext cx="3736106" cy="727710"/>
          </a:xfrm>
          <a:prstGeom prst="rect">
            <a:avLst/>
          </a:prstGeom>
        </p:spPr>
        <p:txBody>
          <a:bodyPr lIns="0" tIns="0" rIns="0" bIns="0" rtlCol="0" anchor="t">
            <a:spAutoFit/>
          </a:bodyPr>
          <a:lstStyle/>
          <a:p>
            <a:pPr algn="ctr">
              <a:lnSpc>
                <a:spcPts val="2940"/>
              </a:lnSpc>
            </a:pPr>
            <a:r>
              <a:rPr lang="en-US" sz="2100">
                <a:solidFill>
                  <a:srgbClr val="141E20"/>
                </a:solidFill>
                <a:latin typeface="Proxima Nova"/>
              </a:rPr>
              <a:t>Creating a clear and robust strategy for AI integration</a:t>
            </a:r>
          </a:p>
        </p:txBody>
      </p:sp>
      <p:sp>
        <p:nvSpPr>
          <p:cNvPr id="27" name="TextBox 27"/>
          <p:cNvSpPr txBox="1"/>
          <p:nvPr/>
        </p:nvSpPr>
        <p:spPr>
          <a:xfrm>
            <a:off x="13272224" y="4757405"/>
            <a:ext cx="2975827" cy="448310"/>
          </a:xfrm>
          <a:prstGeom prst="rect">
            <a:avLst/>
          </a:prstGeom>
        </p:spPr>
        <p:txBody>
          <a:bodyPr lIns="0" tIns="0" rIns="0" bIns="0" rtlCol="0" anchor="t">
            <a:spAutoFit/>
          </a:bodyPr>
          <a:lstStyle/>
          <a:p>
            <a:pPr algn="ctr">
              <a:lnSpc>
                <a:spcPts val="3640"/>
              </a:lnSpc>
              <a:spcBef>
                <a:spcPct val="0"/>
              </a:spcBef>
            </a:pPr>
            <a:r>
              <a:rPr lang="en-US" sz="2600" spc="52">
                <a:solidFill>
                  <a:srgbClr val="141E20"/>
                </a:solidFill>
                <a:latin typeface="Proxima Nova Bold"/>
              </a:rPr>
              <a:t>Implementation</a:t>
            </a:r>
          </a:p>
        </p:txBody>
      </p:sp>
      <p:sp>
        <p:nvSpPr>
          <p:cNvPr id="28" name="TextBox 28"/>
          <p:cNvSpPr txBox="1"/>
          <p:nvPr/>
        </p:nvSpPr>
        <p:spPr>
          <a:xfrm>
            <a:off x="12892084" y="5311521"/>
            <a:ext cx="3736106" cy="727710"/>
          </a:xfrm>
          <a:prstGeom prst="rect">
            <a:avLst/>
          </a:prstGeom>
        </p:spPr>
        <p:txBody>
          <a:bodyPr lIns="0" tIns="0" rIns="0" bIns="0" rtlCol="0" anchor="t">
            <a:spAutoFit/>
          </a:bodyPr>
          <a:lstStyle/>
          <a:p>
            <a:pPr algn="ctr">
              <a:lnSpc>
                <a:spcPts val="2940"/>
              </a:lnSpc>
              <a:spcBef>
                <a:spcPct val="0"/>
              </a:spcBef>
            </a:pPr>
            <a:r>
              <a:rPr lang="en-US" sz="2100">
                <a:solidFill>
                  <a:srgbClr val="141E20"/>
                </a:solidFill>
                <a:latin typeface="Proxima Nova"/>
              </a:rPr>
              <a:t>Starting to implement AI in specific areas of our operations</a:t>
            </a:r>
          </a:p>
        </p:txBody>
      </p:sp>
      <p:sp>
        <p:nvSpPr>
          <p:cNvPr id="29" name="TextBox 29"/>
          <p:cNvSpPr txBox="1"/>
          <p:nvPr/>
        </p:nvSpPr>
        <p:spPr>
          <a:xfrm>
            <a:off x="3527275" y="4757405"/>
            <a:ext cx="3736106" cy="448310"/>
          </a:xfrm>
          <a:prstGeom prst="rect">
            <a:avLst/>
          </a:prstGeom>
        </p:spPr>
        <p:txBody>
          <a:bodyPr lIns="0" tIns="0" rIns="0" bIns="0" rtlCol="0" anchor="t">
            <a:spAutoFit/>
          </a:bodyPr>
          <a:lstStyle/>
          <a:p>
            <a:pPr algn="ctr">
              <a:lnSpc>
                <a:spcPts val="3640"/>
              </a:lnSpc>
              <a:spcBef>
                <a:spcPct val="0"/>
              </a:spcBef>
            </a:pPr>
            <a:r>
              <a:rPr lang="en-US" sz="2600" spc="52">
                <a:solidFill>
                  <a:srgbClr val="141E20"/>
                </a:solidFill>
                <a:latin typeface="Proxima Nova Bold"/>
              </a:rPr>
              <a:t>Full Integration</a:t>
            </a:r>
          </a:p>
        </p:txBody>
      </p:sp>
      <p:sp>
        <p:nvSpPr>
          <p:cNvPr id="30" name="TextBox 30"/>
          <p:cNvSpPr txBox="1"/>
          <p:nvPr/>
        </p:nvSpPr>
        <p:spPr>
          <a:xfrm>
            <a:off x="3527275" y="5311521"/>
            <a:ext cx="3736106" cy="727710"/>
          </a:xfrm>
          <a:prstGeom prst="rect">
            <a:avLst/>
          </a:prstGeom>
        </p:spPr>
        <p:txBody>
          <a:bodyPr lIns="0" tIns="0" rIns="0" bIns="0" rtlCol="0" anchor="t">
            <a:spAutoFit/>
          </a:bodyPr>
          <a:lstStyle/>
          <a:p>
            <a:pPr algn="ctr">
              <a:lnSpc>
                <a:spcPts val="2940"/>
              </a:lnSpc>
              <a:spcBef>
                <a:spcPct val="0"/>
              </a:spcBef>
            </a:pPr>
            <a:r>
              <a:rPr lang="en-US" sz="2100">
                <a:solidFill>
                  <a:srgbClr val="141E20"/>
                </a:solidFill>
                <a:latin typeface="Proxima Nova"/>
              </a:rPr>
              <a:t>Integrating AI in order of business needs</a:t>
            </a:r>
          </a:p>
        </p:txBody>
      </p:sp>
      <p:sp>
        <p:nvSpPr>
          <p:cNvPr id="31" name="TextBox 31"/>
          <p:cNvSpPr txBox="1"/>
          <p:nvPr/>
        </p:nvSpPr>
        <p:spPr>
          <a:xfrm>
            <a:off x="6026538" y="3334370"/>
            <a:ext cx="3736106" cy="727710"/>
          </a:xfrm>
          <a:prstGeom prst="rect">
            <a:avLst/>
          </a:prstGeom>
        </p:spPr>
        <p:txBody>
          <a:bodyPr lIns="0" tIns="0" rIns="0" bIns="0" rtlCol="0" anchor="t">
            <a:spAutoFit/>
          </a:bodyPr>
          <a:lstStyle/>
          <a:p>
            <a:pPr algn="ctr">
              <a:lnSpc>
                <a:spcPts val="2940"/>
              </a:lnSpc>
              <a:spcBef>
                <a:spcPct val="0"/>
              </a:spcBef>
            </a:pPr>
            <a:r>
              <a:rPr lang="en-US" sz="2100">
                <a:solidFill>
                  <a:srgbClr val="141E20"/>
                </a:solidFill>
                <a:latin typeface="Proxima Nova"/>
              </a:rPr>
              <a:t>Up-skilling the team and attending workshops on AI</a:t>
            </a:r>
          </a:p>
        </p:txBody>
      </p:sp>
      <p:sp>
        <p:nvSpPr>
          <p:cNvPr id="32" name="TextBox 32"/>
          <p:cNvSpPr txBox="1"/>
          <p:nvPr/>
        </p:nvSpPr>
        <p:spPr>
          <a:xfrm>
            <a:off x="8525112" y="4757405"/>
            <a:ext cx="3736106" cy="448310"/>
          </a:xfrm>
          <a:prstGeom prst="rect">
            <a:avLst/>
          </a:prstGeom>
        </p:spPr>
        <p:txBody>
          <a:bodyPr lIns="0" tIns="0" rIns="0" bIns="0" rtlCol="0" anchor="t">
            <a:spAutoFit/>
          </a:bodyPr>
          <a:lstStyle/>
          <a:p>
            <a:pPr algn="ctr">
              <a:lnSpc>
                <a:spcPts val="3640"/>
              </a:lnSpc>
              <a:spcBef>
                <a:spcPct val="0"/>
              </a:spcBef>
            </a:pPr>
            <a:r>
              <a:rPr lang="en-US" sz="2600" spc="52">
                <a:solidFill>
                  <a:srgbClr val="141E20"/>
                </a:solidFill>
                <a:latin typeface="Proxima Nova Bold"/>
              </a:rPr>
              <a:t>Evaluation</a:t>
            </a:r>
          </a:p>
        </p:txBody>
      </p:sp>
      <p:sp>
        <p:nvSpPr>
          <p:cNvPr id="33" name="TextBox 33"/>
          <p:cNvSpPr txBox="1"/>
          <p:nvPr/>
        </p:nvSpPr>
        <p:spPr>
          <a:xfrm>
            <a:off x="8525112" y="5311521"/>
            <a:ext cx="3736106" cy="727710"/>
          </a:xfrm>
          <a:prstGeom prst="rect">
            <a:avLst/>
          </a:prstGeom>
        </p:spPr>
        <p:txBody>
          <a:bodyPr lIns="0" tIns="0" rIns="0" bIns="0" rtlCol="0" anchor="t">
            <a:spAutoFit/>
          </a:bodyPr>
          <a:lstStyle/>
          <a:p>
            <a:pPr algn="ctr">
              <a:lnSpc>
                <a:spcPts val="2940"/>
              </a:lnSpc>
            </a:pPr>
            <a:r>
              <a:rPr lang="en-US" sz="2100">
                <a:solidFill>
                  <a:srgbClr val="141E20"/>
                </a:solidFill>
                <a:latin typeface="Proxima Nova"/>
              </a:rPr>
              <a:t>Reviewing AI performance and making necessary adjustments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Freeform 2"/>
          <p:cNvSpPr/>
          <p:nvPr/>
        </p:nvSpPr>
        <p:spPr>
          <a:xfrm>
            <a:off x="7061684" y="-13072"/>
            <a:ext cx="11945196" cy="10520128"/>
          </a:xfrm>
          <a:custGeom>
            <a:avLst/>
            <a:gdLst/>
            <a:ahLst/>
            <a:cxnLst/>
            <a:rect l="l" t="t" r="r" b="b"/>
            <a:pathLst>
              <a:path w="11945196" h="10520128">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r="-86301"/>
            </a:stretch>
          </a:blipFill>
        </p:spPr>
      </p:sp>
      <p:sp>
        <p:nvSpPr>
          <p:cNvPr id="3" name="TextBox 3"/>
          <p:cNvSpPr txBox="1"/>
          <p:nvPr/>
        </p:nvSpPr>
        <p:spPr>
          <a:xfrm>
            <a:off x="1028700" y="1123370"/>
            <a:ext cx="16230600" cy="1038225"/>
          </a:xfrm>
          <a:prstGeom prst="rect">
            <a:avLst/>
          </a:prstGeom>
        </p:spPr>
        <p:txBody>
          <a:bodyPr lIns="0" tIns="0" rIns="0" bIns="0" rtlCol="0" anchor="t">
            <a:spAutoFit/>
          </a:bodyPr>
          <a:lstStyle/>
          <a:p>
            <a:pPr algn="l">
              <a:lnSpc>
                <a:spcPts val="8400"/>
              </a:lnSpc>
              <a:spcBef>
                <a:spcPct val="0"/>
              </a:spcBef>
            </a:pPr>
            <a:r>
              <a:rPr lang="en-US" sz="6000">
                <a:solidFill>
                  <a:srgbClr val="141E20"/>
                </a:solidFill>
                <a:latin typeface="Proxima Nova Bold"/>
              </a:rPr>
              <a:t>AI Impact on Various Industries</a:t>
            </a:r>
          </a:p>
        </p:txBody>
      </p:sp>
      <p:sp>
        <p:nvSpPr>
          <p:cNvPr id="4" name="TextBox 4"/>
          <p:cNvSpPr txBox="1"/>
          <p:nvPr/>
        </p:nvSpPr>
        <p:spPr>
          <a:xfrm>
            <a:off x="1028700" y="2780253"/>
            <a:ext cx="14820900" cy="3652282"/>
          </a:xfrm>
          <a:prstGeom prst="rect">
            <a:avLst/>
          </a:prstGeom>
        </p:spPr>
        <p:txBody>
          <a:bodyPr wrap="square" lIns="0" tIns="0" rIns="0" bIns="0" rtlCol="0" anchor="t">
            <a:spAutoFit/>
          </a:bodyPr>
          <a:lstStyle/>
          <a:p>
            <a:pPr>
              <a:lnSpc>
                <a:spcPts val="3640"/>
              </a:lnSpc>
              <a:spcBef>
                <a:spcPct val="0"/>
              </a:spcBef>
            </a:pPr>
            <a:r>
              <a:rPr lang="en-US" sz="2600" spc="52" dirty="0">
                <a:solidFill>
                  <a:srgbClr val="141E20"/>
                </a:solidFill>
                <a:latin typeface="Proxima Nova"/>
              </a:rPr>
              <a:t>It will delve into the transformative effects of artificial intelligence across different sectors. It will showcase how AI technologies have revolutionized industries like healthcare, finance, and retail, bringing about significant changes in operations and services. It will highlight specific examples of successful AI implementations in various sectors, demonstrating the practical benefits and challenges faced. Additionally, it will discuss the future prospects of AI integration in industries, emphasizing potential growth opportunities and innovative applications. This will also address the challenges of AI adoption, providing insights into overcoming barriers and ensuring ethical considerations in the evolving landscape of AI technology in industries.</a:t>
            </a:r>
          </a:p>
        </p:txBody>
      </p:sp>
      <p:sp>
        <p:nvSpPr>
          <p:cNvPr id="6" name="Freeform 6"/>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Freeform 2"/>
          <p:cNvSpPr/>
          <p:nvPr/>
        </p:nvSpPr>
        <p:spPr>
          <a:xfrm>
            <a:off x="7061684" y="-13072"/>
            <a:ext cx="11945196" cy="10520128"/>
          </a:xfrm>
          <a:custGeom>
            <a:avLst/>
            <a:gdLst/>
            <a:ahLst/>
            <a:cxnLst/>
            <a:rect l="l" t="t" r="r" b="b"/>
            <a:pathLst>
              <a:path w="11945196" h="10520128">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r="-86301"/>
            </a:stretch>
          </a:blipFill>
        </p:spPr>
      </p:sp>
      <p:grpSp>
        <p:nvGrpSpPr>
          <p:cNvPr id="3" name="Group 3"/>
          <p:cNvGrpSpPr/>
          <p:nvPr/>
        </p:nvGrpSpPr>
        <p:grpSpPr>
          <a:xfrm rot="-10800000">
            <a:off x="9789863" y="3635632"/>
            <a:ext cx="7469437" cy="7469437"/>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141E20"/>
              </a:solidFill>
              <a:prstDash val="solid"/>
              <a:miter/>
            </a:ln>
          </p:spPr>
        </p:sp>
        <p:sp>
          <p:nvSpPr>
            <p:cNvPr id="5" name="TextBox 5"/>
            <p:cNvSpPr txBox="1"/>
            <p:nvPr/>
          </p:nvSpPr>
          <p:spPr>
            <a:xfrm>
              <a:off x="76200" y="19050"/>
              <a:ext cx="660400" cy="717550"/>
            </a:xfrm>
            <a:prstGeom prst="rect">
              <a:avLst/>
            </a:prstGeom>
          </p:spPr>
          <p:txBody>
            <a:bodyPr lIns="50800" tIns="50800" rIns="50800" bIns="50800" rtlCol="0" anchor="ctr"/>
            <a:lstStyle/>
            <a:p>
              <a:pPr algn="ctr">
                <a:lnSpc>
                  <a:spcPts val="3640"/>
                </a:lnSpc>
              </a:pPr>
              <a:endParaRPr/>
            </a:p>
          </p:txBody>
        </p:sp>
      </p:grpSp>
      <p:grpSp>
        <p:nvGrpSpPr>
          <p:cNvPr id="6" name="Group 6"/>
          <p:cNvGrpSpPr/>
          <p:nvPr/>
        </p:nvGrpSpPr>
        <p:grpSpPr>
          <a:xfrm rot="-10800000">
            <a:off x="4959485" y="3635632"/>
            <a:ext cx="7469437" cy="746943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141E20"/>
              </a:solidFill>
              <a:prstDash val="solid"/>
              <a:miter/>
            </a:ln>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3640"/>
                </a:lnSpc>
              </a:pPr>
              <a:endParaRPr/>
            </a:p>
          </p:txBody>
        </p:sp>
      </p:grpSp>
      <p:grpSp>
        <p:nvGrpSpPr>
          <p:cNvPr id="9" name="Group 9"/>
          <p:cNvGrpSpPr/>
          <p:nvPr/>
        </p:nvGrpSpPr>
        <p:grpSpPr>
          <a:xfrm rot="-10800000">
            <a:off x="7374674" y="-818069"/>
            <a:ext cx="7469437" cy="74694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141E20"/>
              </a:solidFill>
              <a:prstDash val="solid"/>
              <a:miter/>
            </a:ln>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640"/>
                </a:lnSpc>
              </a:pPr>
              <a:endParaRPr/>
            </a:p>
          </p:txBody>
        </p:sp>
      </p:grpSp>
      <p:sp>
        <p:nvSpPr>
          <p:cNvPr id="12" name="Freeform 12"/>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1028700" y="1123370"/>
            <a:ext cx="4092212" cy="2105025"/>
          </a:xfrm>
          <a:prstGeom prst="rect">
            <a:avLst/>
          </a:prstGeom>
        </p:spPr>
        <p:txBody>
          <a:bodyPr lIns="0" tIns="0" rIns="0" bIns="0" rtlCol="0" anchor="t">
            <a:spAutoFit/>
          </a:bodyPr>
          <a:lstStyle/>
          <a:p>
            <a:pPr algn="l">
              <a:lnSpc>
                <a:spcPts val="8400"/>
              </a:lnSpc>
              <a:spcBef>
                <a:spcPct val="0"/>
              </a:spcBef>
            </a:pPr>
            <a:r>
              <a:rPr lang="en-US" sz="6000">
                <a:solidFill>
                  <a:srgbClr val="141E20"/>
                </a:solidFill>
                <a:latin typeface="Proxima Nova Bold"/>
              </a:rPr>
              <a:t>The Value Proposition</a:t>
            </a:r>
          </a:p>
        </p:txBody>
      </p:sp>
      <p:sp>
        <p:nvSpPr>
          <p:cNvPr id="14" name="TextBox 14"/>
          <p:cNvSpPr txBox="1"/>
          <p:nvPr/>
        </p:nvSpPr>
        <p:spPr>
          <a:xfrm>
            <a:off x="10593507" y="5153025"/>
            <a:ext cx="1031771" cy="1038225"/>
          </a:xfrm>
          <a:prstGeom prst="rect">
            <a:avLst/>
          </a:prstGeom>
        </p:spPr>
        <p:txBody>
          <a:bodyPr lIns="0" tIns="0" rIns="0" bIns="0" rtlCol="0" anchor="t">
            <a:spAutoFit/>
          </a:bodyPr>
          <a:lstStyle/>
          <a:p>
            <a:pPr algn="ctr">
              <a:lnSpc>
                <a:spcPts val="8400"/>
              </a:lnSpc>
              <a:spcBef>
                <a:spcPct val="0"/>
              </a:spcBef>
            </a:pPr>
            <a:r>
              <a:rPr lang="en-US" sz="6000">
                <a:solidFill>
                  <a:srgbClr val="141E20"/>
                </a:solidFill>
                <a:latin typeface="Proxima Nova Bold"/>
              </a:rPr>
              <a:t>AI</a:t>
            </a:r>
          </a:p>
        </p:txBody>
      </p:sp>
      <p:sp>
        <p:nvSpPr>
          <p:cNvPr id="15" name="TextBox 15"/>
          <p:cNvSpPr txBox="1"/>
          <p:nvPr/>
        </p:nvSpPr>
        <p:spPr>
          <a:xfrm>
            <a:off x="9789863" y="1237670"/>
            <a:ext cx="2639059" cy="790575"/>
          </a:xfrm>
          <a:prstGeom prst="rect">
            <a:avLst/>
          </a:prstGeom>
        </p:spPr>
        <p:txBody>
          <a:bodyPr lIns="0" tIns="0" rIns="0" bIns="0" rtlCol="0" anchor="t">
            <a:spAutoFit/>
          </a:bodyPr>
          <a:lstStyle/>
          <a:p>
            <a:pPr algn="ctr">
              <a:lnSpc>
                <a:spcPts val="3120"/>
              </a:lnSpc>
            </a:pPr>
            <a:r>
              <a:rPr lang="en-US" sz="2600" spc="52">
                <a:solidFill>
                  <a:srgbClr val="141E20"/>
                </a:solidFill>
                <a:latin typeface="Proxima Nova Bold"/>
              </a:rPr>
              <a:t>Operational Efficiency</a:t>
            </a:r>
          </a:p>
        </p:txBody>
      </p:sp>
      <p:sp>
        <p:nvSpPr>
          <p:cNvPr id="16" name="TextBox 16"/>
          <p:cNvSpPr txBox="1"/>
          <p:nvPr/>
        </p:nvSpPr>
        <p:spPr>
          <a:xfrm>
            <a:off x="5236355" y="6400091"/>
            <a:ext cx="4276638" cy="790575"/>
          </a:xfrm>
          <a:prstGeom prst="rect">
            <a:avLst/>
          </a:prstGeom>
        </p:spPr>
        <p:txBody>
          <a:bodyPr lIns="0" tIns="0" rIns="0" bIns="0" rtlCol="0" anchor="t">
            <a:spAutoFit/>
          </a:bodyPr>
          <a:lstStyle/>
          <a:p>
            <a:pPr algn="ctr">
              <a:lnSpc>
                <a:spcPts val="3120"/>
              </a:lnSpc>
            </a:pPr>
            <a:r>
              <a:rPr lang="en-US" sz="2600" spc="52">
                <a:solidFill>
                  <a:srgbClr val="141E20"/>
                </a:solidFill>
                <a:latin typeface="Proxima Nova Bold"/>
              </a:rPr>
              <a:t>Enhanced</a:t>
            </a:r>
          </a:p>
          <a:p>
            <a:pPr algn="ctr">
              <a:lnSpc>
                <a:spcPts val="3120"/>
              </a:lnSpc>
            </a:pPr>
            <a:r>
              <a:rPr lang="en-US" sz="2600" spc="52">
                <a:solidFill>
                  <a:srgbClr val="141E20"/>
                </a:solidFill>
                <a:latin typeface="Proxima Nova Bold"/>
              </a:rPr>
              <a:t>Decision Making</a:t>
            </a:r>
          </a:p>
        </p:txBody>
      </p:sp>
      <p:sp>
        <p:nvSpPr>
          <p:cNvPr id="17" name="TextBox 17"/>
          <p:cNvSpPr txBox="1"/>
          <p:nvPr/>
        </p:nvSpPr>
        <p:spPr>
          <a:xfrm>
            <a:off x="12705792" y="6400091"/>
            <a:ext cx="4276638" cy="790575"/>
          </a:xfrm>
          <a:prstGeom prst="rect">
            <a:avLst/>
          </a:prstGeom>
        </p:spPr>
        <p:txBody>
          <a:bodyPr lIns="0" tIns="0" rIns="0" bIns="0" rtlCol="0" anchor="t">
            <a:spAutoFit/>
          </a:bodyPr>
          <a:lstStyle/>
          <a:p>
            <a:pPr algn="ctr">
              <a:lnSpc>
                <a:spcPts val="3120"/>
              </a:lnSpc>
            </a:pPr>
            <a:r>
              <a:rPr lang="en-US" sz="2600" spc="52">
                <a:solidFill>
                  <a:srgbClr val="141E20"/>
                </a:solidFill>
                <a:latin typeface="Proxima Nova Bold"/>
              </a:rPr>
              <a:t>Improved Customer Experience</a:t>
            </a:r>
          </a:p>
        </p:txBody>
      </p:sp>
      <p:sp>
        <p:nvSpPr>
          <p:cNvPr id="18" name="TextBox 18"/>
          <p:cNvSpPr txBox="1"/>
          <p:nvPr/>
        </p:nvSpPr>
        <p:spPr>
          <a:xfrm>
            <a:off x="9241339" y="2117134"/>
            <a:ext cx="3736106" cy="1099185"/>
          </a:xfrm>
          <a:prstGeom prst="rect">
            <a:avLst/>
          </a:prstGeom>
        </p:spPr>
        <p:txBody>
          <a:bodyPr lIns="0" tIns="0" rIns="0" bIns="0" rtlCol="0" anchor="t">
            <a:spAutoFit/>
          </a:bodyPr>
          <a:lstStyle/>
          <a:p>
            <a:pPr algn="ctr">
              <a:lnSpc>
                <a:spcPts val="2940"/>
              </a:lnSpc>
            </a:pPr>
            <a:r>
              <a:rPr lang="en-US" sz="2100">
                <a:solidFill>
                  <a:srgbClr val="141E20"/>
                </a:solidFill>
                <a:latin typeface="Proxima Nova"/>
              </a:rPr>
              <a:t>Such as process automation, resource optimisation, and increased productivity.</a:t>
            </a:r>
          </a:p>
        </p:txBody>
      </p:sp>
      <p:sp>
        <p:nvSpPr>
          <p:cNvPr id="19" name="TextBox 19"/>
          <p:cNvSpPr txBox="1"/>
          <p:nvPr/>
        </p:nvSpPr>
        <p:spPr>
          <a:xfrm>
            <a:off x="5506621" y="7279555"/>
            <a:ext cx="3736106" cy="1099185"/>
          </a:xfrm>
          <a:prstGeom prst="rect">
            <a:avLst/>
          </a:prstGeom>
        </p:spPr>
        <p:txBody>
          <a:bodyPr lIns="0" tIns="0" rIns="0" bIns="0" rtlCol="0" anchor="t">
            <a:spAutoFit/>
          </a:bodyPr>
          <a:lstStyle/>
          <a:p>
            <a:pPr algn="ctr">
              <a:lnSpc>
                <a:spcPts val="2940"/>
              </a:lnSpc>
            </a:pPr>
            <a:r>
              <a:rPr lang="en-US" sz="2100">
                <a:solidFill>
                  <a:srgbClr val="141E20"/>
                </a:solidFill>
                <a:latin typeface="Proxima Nova"/>
              </a:rPr>
              <a:t>Consists of elements like data analysis, predictive analytics, and decision automation.</a:t>
            </a:r>
          </a:p>
        </p:txBody>
      </p:sp>
      <p:sp>
        <p:nvSpPr>
          <p:cNvPr id="20" name="TextBox 20"/>
          <p:cNvSpPr txBox="1"/>
          <p:nvPr/>
        </p:nvSpPr>
        <p:spPr>
          <a:xfrm>
            <a:off x="8276754" y="4152900"/>
            <a:ext cx="2024421" cy="1066800"/>
          </a:xfrm>
          <a:prstGeom prst="rect">
            <a:avLst/>
          </a:prstGeom>
        </p:spPr>
        <p:txBody>
          <a:bodyPr lIns="0" tIns="0" rIns="0" bIns="0" rtlCol="0" anchor="t">
            <a:spAutoFit/>
          </a:bodyPr>
          <a:lstStyle/>
          <a:p>
            <a:pPr algn="ctr">
              <a:lnSpc>
                <a:spcPts val="2160"/>
              </a:lnSpc>
            </a:pPr>
            <a:r>
              <a:rPr lang="en-US" sz="1800">
                <a:solidFill>
                  <a:srgbClr val="141E20"/>
                </a:solidFill>
                <a:latin typeface="Proxima Nova"/>
              </a:rPr>
              <a:t>AI can streamline operations while improving the quality of decisions</a:t>
            </a:r>
          </a:p>
        </p:txBody>
      </p:sp>
      <p:sp>
        <p:nvSpPr>
          <p:cNvPr id="21" name="TextBox 21"/>
          <p:cNvSpPr txBox="1"/>
          <p:nvPr/>
        </p:nvSpPr>
        <p:spPr>
          <a:xfrm>
            <a:off x="11875146" y="4152900"/>
            <a:ext cx="2204599" cy="1066800"/>
          </a:xfrm>
          <a:prstGeom prst="rect">
            <a:avLst/>
          </a:prstGeom>
        </p:spPr>
        <p:txBody>
          <a:bodyPr lIns="0" tIns="0" rIns="0" bIns="0" rtlCol="0" anchor="t">
            <a:spAutoFit/>
          </a:bodyPr>
          <a:lstStyle/>
          <a:p>
            <a:pPr algn="ctr">
              <a:lnSpc>
                <a:spcPts val="2160"/>
              </a:lnSpc>
            </a:pPr>
            <a:r>
              <a:rPr lang="en-US" sz="1800">
                <a:solidFill>
                  <a:srgbClr val="141E20"/>
                </a:solidFill>
                <a:latin typeface="Proxima Nova"/>
              </a:rPr>
              <a:t>Efficient operations can lead to better customer services and experiences.</a:t>
            </a:r>
          </a:p>
        </p:txBody>
      </p:sp>
      <p:sp>
        <p:nvSpPr>
          <p:cNvPr id="22" name="TextBox 22"/>
          <p:cNvSpPr txBox="1"/>
          <p:nvPr/>
        </p:nvSpPr>
        <p:spPr>
          <a:xfrm>
            <a:off x="9917004" y="7045240"/>
            <a:ext cx="2384776" cy="1333500"/>
          </a:xfrm>
          <a:prstGeom prst="rect">
            <a:avLst/>
          </a:prstGeom>
        </p:spPr>
        <p:txBody>
          <a:bodyPr lIns="0" tIns="0" rIns="0" bIns="0" rtlCol="0" anchor="t">
            <a:spAutoFit/>
          </a:bodyPr>
          <a:lstStyle/>
          <a:p>
            <a:pPr algn="ctr">
              <a:lnSpc>
                <a:spcPts val="2160"/>
              </a:lnSpc>
            </a:pPr>
            <a:r>
              <a:rPr lang="en-US" sz="1800">
                <a:solidFill>
                  <a:srgbClr val="141E20"/>
                </a:solidFill>
                <a:latin typeface="Proxima Nova"/>
              </a:rPr>
              <a:t>AI-enabled decision making can tailor customer experiences and drive customer satisfaction.</a:t>
            </a:r>
          </a:p>
        </p:txBody>
      </p:sp>
      <p:sp>
        <p:nvSpPr>
          <p:cNvPr id="23" name="TextBox 23"/>
          <p:cNvSpPr txBox="1"/>
          <p:nvPr/>
        </p:nvSpPr>
        <p:spPr>
          <a:xfrm>
            <a:off x="12976058" y="7279555"/>
            <a:ext cx="3736106" cy="1099185"/>
          </a:xfrm>
          <a:prstGeom prst="rect">
            <a:avLst/>
          </a:prstGeom>
        </p:spPr>
        <p:txBody>
          <a:bodyPr lIns="0" tIns="0" rIns="0" bIns="0" rtlCol="0" anchor="t">
            <a:spAutoFit/>
          </a:bodyPr>
          <a:lstStyle/>
          <a:p>
            <a:pPr algn="ctr">
              <a:lnSpc>
                <a:spcPts val="2940"/>
              </a:lnSpc>
            </a:pPr>
            <a:r>
              <a:rPr lang="en-US" sz="2100">
                <a:solidFill>
                  <a:srgbClr val="141E20"/>
                </a:solidFill>
                <a:latin typeface="Proxima Nova"/>
              </a:rPr>
              <a:t>Such as personalisation, 24/7 customer support, and predictive behaviour.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Freeform 2"/>
          <p:cNvSpPr/>
          <p:nvPr/>
        </p:nvSpPr>
        <p:spPr>
          <a:xfrm>
            <a:off x="698398" y="-45112"/>
            <a:ext cx="21532506" cy="10705963"/>
          </a:xfrm>
          <a:custGeom>
            <a:avLst/>
            <a:gdLst/>
            <a:ahLst/>
            <a:cxnLst/>
            <a:rect l="l" t="t" r="r" b="b"/>
            <a:pathLst>
              <a:path w="21532506" h="10705963">
                <a:moveTo>
                  <a:pt x="0" y="0"/>
                </a:moveTo>
                <a:lnTo>
                  <a:pt x="21532506" y="0"/>
                </a:lnTo>
                <a:lnTo>
                  <a:pt x="21532506" y="10705962"/>
                </a:lnTo>
                <a:lnTo>
                  <a:pt x="0" y="10705962"/>
                </a:lnTo>
                <a:lnTo>
                  <a:pt x="0" y="0"/>
                </a:lnTo>
                <a:close/>
              </a:path>
            </a:pathLst>
          </a:custGeom>
          <a:blipFill>
            <a:blip r:embed="rId2">
              <a:extLst>
                <a:ext uri="{96DAC541-7B7A-43D3-8B79-37D633B846F1}">
                  <asvg:svgBlip xmlns:asvg="http://schemas.microsoft.com/office/drawing/2016/SVG/main" r:embed="rId3"/>
                </a:ext>
              </a:extLst>
            </a:blip>
            <a:stretch>
              <a:fillRect l="-2457" t="-35562" r="-65391" b="-24024"/>
            </a:stretch>
          </a:blipFill>
        </p:spPr>
      </p:sp>
      <p:sp>
        <p:nvSpPr>
          <p:cNvPr id="3" name="TextBox 3"/>
          <p:cNvSpPr txBox="1"/>
          <p:nvPr/>
        </p:nvSpPr>
        <p:spPr>
          <a:xfrm>
            <a:off x="2476186" y="-1619986"/>
            <a:ext cx="13335628" cy="15002808"/>
          </a:xfrm>
          <a:prstGeom prst="rect">
            <a:avLst/>
          </a:prstGeom>
        </p:spPr>
        <p:txBody>
          <a:bodyPr lIns="0" tIns="0" rIns="0" bIns="0" rtlCol="0" anchor="t">
            <a:spAutoFit/>
          </a:bodyPr>
          <a:lstStyle/>
          <a:p>
            <a:pPr algn="ctr">
              <a:lnSpc>
                <a:spcPts val="115580"/>
              </a:lnSpc>
            </a:pPr>
            <a:r>
              <a:rPr lang="en-US" sz="105073">
                <a:solidFill>
                  <a:srgbClr val="D1E2E4"/>
                </a:solidFill>
                <a:latin typeface="Proxima Nova Condensed Bold"/>
              </a:rPr>
              <a:t>AI</a:t>
            </a:r>
          </a:p>
        </p:txBody>
      </p:sp>
      <p:sp>
        <p:nvSpPr>
          <p:cNvPr id="4" name="TextBox 4"/>
          <p:cNvSpPr txBox="1"/>
          <p:nvPr/>
        </p:nvSpPr>
        <p:spPr>
          <a:xfrm>
            <a:off x="2715797" y="3418522"/>
            <a:ext cx="12856407" cy="3535680"/>
          </a:xfrm>
          <a:prstGeom prst="rect">
            <a:avLst/>
          </a:prstGeom>
        </p:spPr>
        <p:txBody>
          <a:bodyPr lIns="0" tIns="0" rIns="0" bIns="0" rtlCol="0" anchor="t">
            <a:spAutoFit/>
          </a:bodyPr>
          <a:lstStyle/>
          <a:p>
            <a:pPr algn="ctr">
              <a:lnSpc>
                <a:spcPts val="9240"/>
              </a:lnSpc>
            </a:pPr>
            <a:r>
              <a:rPr lang="en-US" sz="8400" spc="252">
                <a:solidFill>
                  <a:srgbClr val="141E20"/>
                </a:solidFill>
                <a:latin typeface="Proxima Nova Bold"/>
              </a:rPr>
              <a:t>AI DOESN'T REPLACE</a:t>
            </a:r>
          </a:p>
          <a:p>
            <a:pPr algn="ctr">
              <a:lnSpc>
                <a:spcPts val="9240"/>
              </a:lnSpc>
            </a:pPr>
            <a:r>
              <a:rPr lang="en-US" sz="8400" spc="252">
                <a:solidFill>
                  <a:srgbClr val="141E20"/>
                </a:solidFill>
                <a:latin typeface="Proxima Nova Bold"/>
              </a:rPr>
              <a:t>OUR CREATIVITY,</a:t>
            </a:r>
          </a:p>
          <a:p>
            <a:pPr algn="ctr">
              <a:lnSpc>
                <a:spcPts val="9240"/>
              </a:lnSpc>
            </a:pPr>
            <a:r>
              <a:rPr lang="en-US" sz="8400" spc="252">
                <a:solidFill>
                  <a:srgbClr val="141E20"/>
                </a:solidFill>
                <a:latin typeface="Proxima Nova Bold"/>
              </a:rPr>
              <a:t>IT EMPOWERS IT.</a:t>
            </a:r>
          </a:p>
        </p:txBody>
      </p:sp>
      <p:sp>
        <p:nvSpPr>
          <p:cNvPr id="5" name="Freeform 5"/>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Freeform 2"/>
          <p:cNvSpPr/>
          <p:nvPr/>
        </p:nvSpPr>
        <p:spPr>
          <a:xfrm>
            <a:off x="7061684" y="-13072"/>
            <a:ext cx="11945196" cy="10520128"/>
          </a:xfrm>
          <a:custGeom>
            <a:avLst/>
            <a:gdLst/>
            <a:ahLst/>
            <a:cxnLst/>
            <a:rect l="l" t="t" r="r" b="b"/>
            <a:pathLst>
              <a:path w="11945196" h="10520128">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r="-86301"/>
            </a:stretch>
          </a:blipFill>
        </p:spPr>
      </p:sp>
      <p:sp>
        <p:nvSpPr>
          <p:cNvPr id="3" name="TextBox 3"/>
          <p:cNvSpPr txBox="1"/>
          <p:nvPr/>
        </p:nvSpPr>
        <p:spPr>
          <a:xfrm>
            <a:off x="1028700" y="1123370"/>
            <a:ext cx="16230600" cy="1038225"/>
          </a:xfrm>
          <a:prstGeom prst="rect">
            <a:avLst/>
          </a:prstGeom>
        </p:spPr>
        <p:txBody>
          <a:bodyPr lIns="0" tIns="0" rIns="0" bIns="0" rtlCol="0" anchor="t">
            <a:spAutoFit/>
          </a:bodyPr>
          <a:lstStyle/>
          <a:p>
            <a:pPr algn="l">
              <a:lnSpc>
                <a:spcPts val="8400"/>
              </a:lnSpc>
              <a:spcBef>
                <a:spcPct val="0"/>
              </a:spcBef>
            </a:pPr>
            <a:r>
              <a:rPr lang="en-US" sz="6000">
                <a:solidFill>
                  <a:srgbClr val="141E20"/>
                </a:solidFill>
                <a:latin typeface="Proxima Nova Bold"/>
              </a:rPr>
              <a:t>Role of AI in Decision Making</a:t>
            </a:r>
          </a:p>
        </p:txBody>
      </p:sp>
      <p:grpSp>
        <p:nvGrpSpPr>
          <p:cNvPr id="4" name="Group 4"/>
          <p:cNvGrpSpPr/>
          <p:nvPr/>
        </p:nvGrpSpPr>
        <p:grpSpPr>
          <a:xfrm>
            <a:off x="1028700" y="2794541"/>
            <a:ext cx="3736106" cy="5140724"/>
            <a:chOff x="0" y="-57150"/>
            <a:chExt cx="4981475" cy="6854299"/>
          </a:xfrm>
        </p:grpSpPr>
        <p:sp>
          <p:nvSpPr>
            <p:cNvPr id="5" name="TextBox 5"/>
            <p:cNvSpPr txBox="1"/>
            <p:nvPr/>
          </p:nvSpPr>
          <p:spPr>
            <a:xfrm>
              <a:off x="0" y="-57150"/>
              <a:ext cx="4981475" cy="1188297"/>
            </a:xfrm>
            <a:prstGeom prst="rect">
              <a:avLst/>
            </a:prstGeom>
          </p:spPr>
          <p:txBody>
            <a:bodyPr lIns="0" tIns="0" rIns="0" bIns="0" rtlCol="0" anchor="t">
              <a:spAutoFit/>
            </a:bodyPr>
            <a:lstStyle/>
            <a:p>
              <a:pPr algn="l">
                <a:lnSpc>
                  <a:spcPts val="3640"/>
                </a:lnSpc>
                <a:spcBef>
                  <a:spcPct val="0"/>
                </a:spcBef>
              </a:pPr>
              <a:r>
                <a:rPr lang="en-US" sz="2600" spc="52">
                  <a:solidFill>
                    <a:srgbClr val="141E20"/>
                  </a:solidFill>
                  <a:latin typeface="Proxima Nova Bold"/>
                </a:rPr>
                <a:t>Data Analysis and Insight Generation</a:t>
              </a:r>
            </a:p>
          </p:txBody>
        </p:sp>
        <p:sp>
          <p:nvSpPr>
            <p:cNvPr id="6" name="TextBox 6"/>
            <p:cNvSpPr txBox="1"/>
            <p:nvPr/>
          </p:nvSpPr>
          <p:spPr>
            <a:xfrm>
              <a:off x="0" y="1386522"/>
              <a:ext cx="4981475" cy="5410627"/>
            </a:xfrm>
            <a:prstGeom prst="rect">
              <a:avLst/>
            </a:prstGeom>
          </p:spPr>
          <p:txBody>
            <a:bodyPr lIns="0" tIns="0" rIns="0" bIns="0" rtlCol="0" anchor="t">
              <a:spAutoFit/>
            </a:bodyPr>
            <a:lstStyle/>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Discuss the role of AI in analyzing data and generating valuable insights.</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Highlight how AI technologies can process large datasets efficiently for decision-making.</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Showcase examples of how AI-driven insights can enhance strategic decision-making processes.</a:t>
              </a:r>
            </a:p>
          </p:txBody>
        </p:sp>
      </p:grpSp>
      <p:grpSp>
        <p:nvGrpSpPr>
          <p:cNvPr id="7" name="Group 7"/>
          <p:cNvGrpSpPr/>
          <p:nvPr/>
        </p:nvGrpSpPr>
        <p:grpSpPr>
          <a:xfrm>
            <a:off x="9358363" y="2794541"/>
            <a:ext cx="3736106" cy="5055420"/>
            <a:chOff x="0" y="-57150"/>
            <a:chExt cx="4981475" cy="6740562"/>
          </a:xfrm>
        </p:grpSpPr>
        <p:sp>
          <p:nvSpPr>
            <p:cNvPr id="8" name="TextBox 8"/>
            <p:cNvSpPr txBox="1"/>
            <p:nvPr/>
          </p:nvSpPr>
          <p:spPr>
            <a:xfrm>
              <a:off x="0" y="-57150"/>
              <a:ext cx="4981475" cy="578697"/>
            </a:xfrm>
            <a:prstGeom prst="rect">
              <a:avLst/>
            </a:prstGeom>
          </p:spPr>
          <p:txBody>
            <a:bodyPr lIns="0" tIns="0" rIns="0" bIns="0" rtlCol="0" anchor="t">
              <a:spAutoFit/>
            </a:bodyPr>
            <a:lstStyle/>
            <a:p>
              <a:pPr algn="l">
                <a:lnSpc>
                  <a:spcPts val="3640"/>
                </a:lnSpc>
                <a:spcBef>
                  <a:spcPct val="0"/>
                </a:spcBef>
              </a:pPr>
              <a:r>
                <a:rPr lang="en-US" sz="2600" spc="52">
                  <a:solidFill>
                    <a:srgbClr val="141E20"/>
                  </a:solidFill>
                  <a:latin typeface="Proxima Nova Bold"/>
                </a:rPr>
                <a:t>Decision Automation</a:t>
              </a:r>
            </a:p>
          </p:txBody>
        </p:sp>
        <p:sp>
          <p:nvSpPr>
            <p:cNvPr id="9" name="TextBox 9"/>
            <p:cNvSpPr txBox="1"/>
            <p:nvPr/>
          </p:nvSpPr>
          <p:spPr>
            <a:xfrm>
              <a:off x="0" y="776921"/>
              <a:ext cx="4981475" cy="5906491"/>
            </a:xfrm>
            <a:prstGeom prst="rect">
              <a:avLst/>
            </a:prstGeom>
          </p:spPr>
          <p:txBody>
            <a:bodyPr lIns="0" tIns="0" rIns="0" bIns="0" rtlCol="0" anchor="t">
              <a:spAutoFit/>
            </a:bodyPr>
            <a:lstStyle/>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Address the concept of decision automation and its significance in AI applications.</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Describe how AI systems can automate routine decision-making tasks for efficiency.</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Provide examples of decision automation in various industries and its impact.</a:t>
              </a:r>
            </a:p>
          </p:txBody>
        </p:sp>
      </p:grpSp>
      <p:grpSp>
        <p:nvGrpSpPr>
          <p:cNvPr id="10" name="Group 10"/>
          <p:cNvGrpSpPr/>
          <p:nvPr/>
        </p:nvGrpSpPr>
        <p:grpSpPr>
          <a:xfrm>
            <a:off x="5193631" y="2794541"/>
            <a:ext cx="3736106" cy="4683523"/>
            <a:chOff x="0" y="-57150"/>
            <a:chExt cx="4981475" cy="6244698"/>
          </a:xfrm>
        </p:grpSpPr>
        <p:sp>
          <p:nvSpPr>
            <p:cNvPr id="11" name="TextBox 11"/>
            <p:cNvSpPr txBox="1"/>
            <p:nvPr/>
          </p:nvSpPr>
          <p:spPr>
            <a:xfrm>
              <a:off x="0" y="-57150"/>
              <a:ext cx="4981475" cy="578697"/>
            </a:xfrm>
            <a:prstGeom prst="rect">
              <a:avLst/>
            </a:prstGeom>
          </p:spPr>
          <p:txBody>
            <a:bodyPr lIns="0" tIns="0" rIns="0" bIns="0" rtlCol="0" anchor="t">
              <a:spAutoFit/>
            </a:bodyPr>
            <a:lstStyle/>
            <a:p>
              <a:pPr algn="l">
                <a:lnSpc>
                  <a:spcPts val="3640"/>
                </a:lnSpc>
                <a:spcBef>
                  <a:spcPct val="0"/>
                </a:spcBef>
              </a:pPr>
              <a:r>
                <a:rPr lang="en-US" sz="2600" spc="52">
                  <a:solidFill>
                    <a:srgbClr val="141E20"/>
                  </a:solidFill>
                  <a:latin typeface="Proxima Nova Bold"/>
                </a:rPr>
                <a:t>Predictive Analytics</a:t>
              </a:r>
            </a:p>
          </p:txBody>
        </p:sp>
        <p:sp>
          <p:nvSpPr>
            <p:cNvPr id="12" name="TextBox 12"/>
            <p:cNvSpPr txBox="1"/>
            <p:nvPr/>
          </p:nvSpPr>
          <p:spPr>
            <a:xfrm>
              <a:off x="0" y="776921"/>
              <a:ext cx="4981475" cy="5410627"/>
            </a:xfrm>
            <a:prstGeom prst="rect">
              <a:avLst/>
            </a:prstGeom>
          </p:spPr>
          <p:txBody>
            <a:bodyPr lIns="0" tIns="0" rIns="0" bIns="0" rtlCol="0" anchor="t">
              <a:spAutoFit/>
            </a:bodyPr>
            <a:lstStyle/>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Explore the use of predictive analytics in decision-making with AI.</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Explain how AI algorithms can forecast future trends and outcomes based on historical data.</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Illustrate the benefits of incorporating predictive analytics into decision-making processes.</a:t>
              </a:r>
            </a:p>
          </p:txBody>
        </p:sp>
      </p:grpSp>
      <p:grpSp>
        <p:nvGrpSpPr>
          <p:cNvPr id="13" name="Group 13"/>
          <p:cNvGrpSpPr/>
          <p:nvPr/>
        </p:nvGrpSpPr>
        <p:grpSpPr>
          <a:xfrm>
            <a:off x="13523294" y="2794541"/>
            <a:ext cx="3736106" cy="4683523"/>
            <a:chOff x="0" y="-57150"/>
            <a:chExt cx="4981475" cy="6244699"/>
          </a:xfrm>
        </p:grpSpPr>
        <p:sp>
          <p:nvSpPr>
            <p:cNvPr id="14" name="TextBox 14"/>
            <p:cNvSpPr txBox="1"/>
            <p:nvPr/>
          </p:nvSpPr>
          <p:spPr>
            <a:xfrm>
              <a:off x="0" y="-57150"/>
              <a:ext cx="4981475" cy="578697"/>
            </a:xfrm>
            <a:prstGeom prst="rect">
              <a:avLst/>
            </a:prstGeom>
          </p:spPr>
          <p:txBody>
            <a:bodyPr lIns="0" tIns="0" rIns="0" bIns="0" rtlCol="0" anchor="t">
              <a:spAutoFit/>
            </a:bodyPr>
            <a:lstStyle/>
            <a:p>
              <a:pPr algn="l">
                <a:lnSpc>
                  <a:spcPts val="3640"/>
                </a:lnSpc>
                <a:spcBef>
                  <a:spcPct val="0"/>
                </a:spcBef>
              </a:pPr>
              <a:r>
                <a:rPr lang="en-US" sz="2600" spc="52">
                  <a:solidFill>
                    <a:srgbClr val="141E20"/>
                  </a:solidFill>
                  <a:latin typeface="Proxima Nova Bold"/>
                </a:rPr>
                <a:t>Risk Assessment</a:t>
              </a:r>
            </a:p>
          </p:txBody>
        </p:sp>
        <p:sp>
          <p:nvSpPr>
            <p:cNvPr id="15" name="TextBox 15"/>
            <p:cNvSpPr txBox="1"/>
            <p:nvPr/>
          </p:nvSpPr>
          <p:spPr>
            <a:xfrm>
              <a:off x="0" y="776921"/>
              <a:ext cx="4981475" cy="5410628"/>
            </a:xfrm>
            <a:prstGeom prst="rect">
              <a:avLst/>
            </a:prstGeom>
          </p:spPr>
          <p:txBody>
            <a:bodyPr lIns="0" tIns="0" rIns="0" bIns="0" rtlCol="0" anchor="t">
              <a:spAutoFit/>
            </a:bodyPr>
            <a:lstStyle/>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Discuss the role of AI in risk assessment and mitigation strategies.</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Explain how AI models can analyze risks and uncertainties to support decision-making.</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Highlight the importance of AI-driven risk assessment in improving decision outcomes.</a:t>
              </a:r>
            </a:p>
          </p:txBody>
        </p:sp>
      </p:grpSp>
      <p:sp>
        <p:nvSpPr>
          <p:cNvPr id="16" name="Freeform 16"/>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1E2E4"/>
        </a:solidFill>
        <a:effectLst/>
      </p:bgPr>
    </p:bg>
    <p:spTree>
      <p:nvGrpSpPr>
        <p:cNvPr id="1" name=""/>
        <p:cNvGrpSpPr/>
        <p:nvPr/>
      </p:nvGrpSpPr>
      <p:grpSpPr>
        <a:xfrm>
          <a:off x="0" y="0"/>
          <a:ext cx="0" cy="0"/>
          <a:chOff x="0" y="0"/>
          <a:chExt cx="0" cy="0"/>
        </a:xfrm>
      </p:grpSpPr>
      <p:sp>
        <p:nvSpPr>
          <p:cNvPr id="2" name="Freeform 2"/>
          <p:cNvSpPr/>
          <p:nvPr/>
        </p:nvSpPr>
        <p:spPr>
          <a:xfrm>
            <a:off x="7061684" y="-13072"/>
            <a:ext cx="11945196" cy="10520128"/>
          </a:xfrm>
          <a:custGeom>
            <a:avLst/>
            <a:gdLst/>
            <a:ahLst/>
            <a:cxnLst/>
            <a:rect l="l" t="t" r="r" b="b"/>
            <a:pathLst>
              <a:path w="11945196" h="10520128">
                <a:moveTo>
                  <a:pt x="0" y="0"/>
                </a:moveTo>
                <a:lnTo>
                  <a:pt x="11945197" y="0"/>
                </a:lnTo>
                <a:lnTo>
                  <a:pt x="11945197" y="10520128"/>
                </a:lnTo>
                <a:lnTo>
                  <a:pt x="0" y="10520128"/>
                </a:lnTo>
                <a:lnTo>
                  <a:pt x="0" y="0"/>
                </a:lnTo>
                <a:close/>
              </a:path>
            </a:pathLst>
          </a:custGeom>
          <a:blipFill>
            <a:blip r:embed="rId2">
              <a:extLst>
                <a:ext uri="{96DAC541-7B7A-43D3-8B79-37D633B846F1}">
                  <asvg:svgBlip xmlns:asvg="http://schemas.microsoft.com/office/drawing/2016/SVG/main" r:embed="rId3"/>
                </a:ext>
              </a:extLst>
            </a:blip>
            <a:stretch>
              <a:fillRect r="-86301"/>
            </a:stretch>
          </a:blipFill>
        </p:spPr>
      </p:sp>
      <p:sp>
        <p:nvSpPr>
          <p:cNvPr id="3" name="TextBox 3"/>
          <p:cNvSpPr txBox="1"/>
          <p:nvPr/>
        </p:nvSpPr>
        <p:spPr>
          <a:xfrm>
            <a:off x="1028700" y="1123370"/>
            <a:ext cx="16230600" cy="1038225"/>
          </a:xfrm>
          <a:prstGeom prst="rect">
            <a:avLst/>
          </a:prstGeom>
        </p:spPr>
        <p:txBody>
          <a:bodyPr lIns="0" tIns="0" rIns="0" bIns="0" rtlCol="0" anchor="t">
            <a:spAutoFit/>
          </a:bodyPr>
          <a:lstStyle/>
          <a:p>
            <a:pPr algn="l">
              <a:lnSpc>
                <a:spcPts val="8400"/>
              </a:lnSpc>
              <a:spcBef>
                <a:spcPct val="0"/>
              </a:spcBef>
            </a:pPr>
            <a:r>
              <a:rPr lang="en-US" sz="6000">
                <a:solidFill>
                  <a:srgbClr val="141E20"/>
                </a:solidFill>
                <a:latin typeface="Proxima Nova Bold"/>
              </a:rPr>
              <a:t>AI and Efficiency</a:t>
            </a:r>
          </a:p>
        </p:txBody>
      </p:sp>
      <p:grpSp>
        <p:nvGrpSpPr>
          <p:cNvPr id="4" name="Group 4"/>
          <p:cNvGrpSpPr/>
          <p:nvPr/>
        </p:nvGrpSpPr>
        <p:grpSpPr>
          <a:xfrm>
            <a:off x="1028700" y="2794541"/>
            <a:ext cx="5098862" cy="4311627"/>
            <a:chOff x="0" y="-57150"/>
            <a:chExt cx="6798482" cy="5748838"/>
          </a:xfrm>
        </p:grpSpPr>
        <p:sp>
          <p:nvSpPr>
            <p:cNvPr id="5" name="TextBox 5"/>
            <p:cNvSpPr txBox="1"/>
            <p:nvPr/>
          </p:nvSpPr>
          <p:spPr>
            <a:xfrm>
              <a:off x="0" y="-57150"/>
              <a:ext cx="6798482" cy="578697"/>
            </a:xfrm>
            <a:prstGeom prst="rect">
              <a:avLst/>
            </a:prstGeom>
          </p:spPr>
          <p:txBody>
            <a:bodyPr lIns="0" tIns="0" rIns="0" bIns="0" rtlCol="0" anchor="t">
              <a:spAutoFit/>
            </a:bodyPr>
            <a:lstStyle/>
            <a:p>
              <a:pPr algn="l">
                <a:lnSpc>
                  <a:spcPts val="3640"/>
                </a:lnSpc>
                <a:spcBef>
                  <a:spcPct val="0"/>
                </a:spcBef>
              </a:pPr>
              <a:r>
                <a:rPr lang="en-US" sz="2600" spc="52">
                  <a:solidFill>
                    <a:srgbClr val="141E20"/>
                  </a:solidFill>
                  <a:latin typeface="Proxima Nova Bold"/>
                </a:rPr>
                <a:t>Process Automation</a:t>
              </a:r>
            </a:p>
          </p:txBody>
        </p:sp>
        <p:sp>
          <p:nvSpPr>
            <p:cNvPr id="6" name="TextBox 6"/>
            <p:cNvSpPr txBox="1"/>
            <p:nvPr/>
          </p:nvSpPr>
          <p:spPr>
            <a:xfrm>
              <a:off x="0" y="776921"/>
              <a:ext cx="6798482" cy="4914767"/>
            </a:xfrm>
            <a:prstGeom prst="rect">
              <a:avLst/>
            </a:prstGeom>
          </p:spPr>
          <p:txBody>
            <a:bodyPr lIns="0" tIns="0" rIns="0" bIns="0" rtlCol="0" anchor="t">
              <a:spAutoFit/>
            </a:bodyPr>
            <a:lstStyle/>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Explore how AI enables process automation to streamline repetitive tasks and workflows.</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Discuss the benefits of automating processes using AI technologies for increased efficiency and productivity.</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Provide examples of industries or functions where process automation with AI has led to significant improvements.</a:t>
              </a:r>
            </a:p>
          </p:txBody>
        </p:sp>
      </p:grpSp>
      <p:grpSp>
        <p:nvGrpSpPr>
          <p:cNvPr id="7" name="Group 7"/>
          <p:cNvGrpSpPr/>
          <p:nvPr/>
        </p:nvGrpSpPr>
        <p:grpSpPr>
          <a:xfrm>
            <a:off x="12160438" y="2794541"/>
            <a:ext cx="5098862" cy="3939730"/>
            <a:chOff x="0" y="-57150"/>
            <a:chExt cx="6798482" cy="5252974"/>
          </a:xfrm>
        </p:grpSpPr>
        <p:sp>
          <p:nvSpPr>
            <p:cNvPr id="8" name="TextBox 8"/>
            <p:cNvSpPr txBox="1"/>
            <p:nvPr/>
          </p:nvSpPr>
          <p:spPr>
            <a:xfrm>
              <a:off x="0" y="-57150"/>
              <a:ext cx="6798482" cy="578697"/>
            </a:xfrm>
            <a:prstGeom prst="rect">
              <a:avLst/>
            </a:prstGeom>
          </p:spPr>
          <p:txBody>
            <a:bodyPr lIns="0" tIns="0" rIns="0" bIns="0" rtlCol="0" anchor="t">
              <a:spAutoFit/>
            </a:bodyPr>
            <a:lstStyle/>
            <a:p>
              <a:pPr algn="l">
                <a:lnSpc>
                  <a:spcPts val="3640"/>
                </a:lnSpc>
                <a:spcBef>
                  <a:spcPct val="0"/>
                </a:spcBef>
              </a:pPr>
              <a:r>
                <a:rPr lang="en-US" sz="2600" spc="52">
                  <a:solidFill>
                    <a:srgbClr val="141E20"/>
                  </a:solidFill>
                  <a:latin typeface="Proxima Nova Bold"/>
                </a:rPr>
                <a:t>Resource Optimisation</a:t>
              </a:r>
            </a:p>
          </p:txBody>
        </p:sp>
        <p:sp>
          <p:nvSpPr>
            <p:cNvPr id="9" name="TextBox 9"/>
            <p:cNvSpPr txBox="1"/>
            <p:nvPr/>
          </p:nvSpPr>
          <p:spPr>
            <a:xfrm>
              <a:off x="0" y="776921"/>
              <a:ext cx="6798482" cy="4418903"/>
            </a:xfrm>
            <a:prstGeom prst="rect">
              <a:avLst/>
            </a:prstGeom>
          </p:spPr>
          <p:txBody>
            <a:bodyPr lIns="0" tIns="0" rIns="0" bIns="0" rtlCol="0" anchor="t">
              <a:spAutoFit/>
            </a:bodyPr>
            <a:lstStyle/>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Discuss how AI aids in optimizing resources such as time, manpower, and materials for efficient operations.</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Illustrate how AI algorithms can analyze data to allocate resources effectively and minimize waste.</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Explore the impact of resource optimization through AI on cost savings and overall operational efficiency.</a:t>
              </a:r>
            </a:p>
          </p:txBody>
        </p:sp>
      </p:grpSp>
      <p:grpSp>
        <p:nvGrpSpPr>
          <p:cNvPr id="10" name="Group 10"/>
          <p:cNvGrpSpPr/>
          <p:nvPr/>
        </p:nvGrpSpPr>
        <p:grpSpPr>
          <a:xfrm>
            <a:off x="6594287" y="2794541"/>
            <a:ext cx="5099427" cy="3939730"/>
            <a:chOff x="0" y="-57150"/>
            <a:chExt cx="6799236" cy="5252974"/>
          </a:xfrm>
        </p:grpSpPr>
        <p:sp>
          <p:nvSpPr>
            <p:cNvPr id="11" name="TextBox 11"/>
            <p:cNvSpPr txBox="1"/>
            <p:nvPr/>
          </p:nvSpPr>
          <p:spPr>
            <a:xfrm>
              <a:off x="0" y="-57150"/>
              <a:ext cx="6799236" cy="578697"/>
            </a:xfrm>
            <a:prstGeom prst="rect">
              <a:avLst/>
            </a:prstGeom>
          </p:spPr>
          <p:txBody>
            <a:bodyPr lIns="0" tIns="0" rIns="0" bIns="0" rtlCol="0" anchor="t">
              <a:spAutoFit/>
            </a:bodyPr>
            <a:lstStyle/>
            <a:p>
              <a:pPr algn="l">
                <a:lnSpc>
                  <a:spcPts val="3640"/>
                </a:lnSpc>
                <a:spcBef>
                  <a:spcPct val="0"/>
                </a:spcBef>
              </a:pPr>
              <a:r>
                <a:rPr lang="en-US" sz="2600" spc="52">
                  <a:solidFill>
                    <a:srgbClr val="141E20"/>
                  </a:solidFill>
                  <a:latin typeface="Proxima Nova Bold"/>
                </a:rPr>
                <a:t>Performance Improvement</a:t>
              </a:r>
            </a:p>
          </p:txBody>
        </p:sp>
        <p:sp>
          <p:nvSpPr>
            <p:cNvPr id="12" name="TextBox 12"/>
            <p:cNvSpPr txBox="1"/>
            <p:nvPr/>
          </p:nvSpPr>
          <p:spPr>
            <a:xfrm>
              <a:off x="0" y="776921"/>
              <a:ext cx="6799236" cy="4418903"/>
            </a:xfrm>
            <a:prstGeom prst="rect">
              <a:avLst/>
            </a:prstGeom>
          </p:spPr>
          <p:txBody>
            <a:bodyPr lIns="0" tIns="0" rIns="0" bIns="0" rtlCol="0" anchor="t">
              <a:spAutoFit/>
            </a:bodyPr>
            <a:lstStyle/>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Highlight how AI contributes to enhancing performance metrics and outcomes in various domains.</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Explain the role of AI in optimizing processes to achieve higher levels of performance and effectiveness.</a:t>
              </a:r>
            </a:p>
            <a:p>
              <a:pPr marL="342900" indent="-342900">
                <a:lnSpc>
                  <a:spcPts val="2940"/>
                </a:lnSpc>
                <a:spcBef>
                  <a:spcPct val="0"/>
                </a:spcBef>
                <a:buFont typeface="Arial" panose="020B0604020202020204" pitchFamily="34" charset="0"/>
                <a:buChar char="•"/>
              </a:pPr>
              <a:r>
                <a:rPr lang="en-US" sz="2100" dirty="0">
                  <a:solidFill>
                    <a:srgbClr val="141E20"/>
                  </a:solidFill>
                  <a:latin typeface="Proxima Nova"/>
                </a:rPr>
                <a:t>Showcase case studies or examples of performance improvements driven by AI solutions.</a:t>
              </a:r>
            </a:p>
          </p:txBody>
        </p:sp>
      </p:grpSp>
      <p:sp>
        <p:nvSpPr>
          <p:cNvPr id="13" name="Freeform 13"/>
          <p:cNvSpPr/>
          <p:nvPr/>
        </p:nvSpPr>
        <p:spPr>
          <a:xfrm rot="2700000">
            <a:off x="926548" y="8726314"/>
            <a:ext cx="698303" cy="698303"/>
          </a:xfrm>
          <a:custGeom>
            <a:avLst/>
            <a:gdLst/>
            <a:ahLst/>
            <a:cxnLst/>
            <a:rect l="l" t="t" r="r" b="b"/>
            <a:pathLst>
              <a:path w="698303" h="698303">
                <a:moveTo>
                  <a:pt x="0" y="0"/>
                </a:moveTo>
                <a:lnTo>
                  <a:pt x="698303" y="0"/>
                </a:lnTo>
                <a:lnTo>
                  <a:pt x="698303" y="698303"/>
                </a:lnTo>
                <a:lnTo>
                  <a:pt x="0" y="6983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1066</Words>
  <Application>Microsoft Office PowerPoint</Application>
  <PresentationFormat>Custom</PresentationFormat>
  <Paragraphs>122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Proxima Nova Bold</vt:lpstr>
      <vt:lpstr>Canva Sans</vt:lpstr>
      <vt:lpstr>Proxima Nova Condensed Bold</vt:lpstr>
      <vt:lpstr>Proxima Nova</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Blue Neon Green Gradient AI Technology Business Presentation</dc:title>
  <cp:lastModifiedBy>adit</cp:lastModifiedBy>
  <cp:revision>3</cp:revision>
  <dcterms:created xsi:type="dcterms:W3CDTF">2006-08-16T00:00:00Z</dcterms:created>
  <dcterms:modified xsi:type="dcterms:W3CDTF">2024-05-20T05:28:41Z</dcterms:modified>
  <dc:identifier>DAGFj3lC3MI</dc:identifier>
</cp:coreProperties>
</file>