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1162" r:id="rId3"/>
    <p:sldId id="1164" r:id="rId4"/>
    <p:sldId id="1167" r:id="rId5"/>
    <p:sldId id="1168" r:id="rId6"/>
    <p:sldId id="1169" r:id="rId7"/>
    <p:sldId id="1171" r:id="rId8"/>
    <p:sldId id="1172" r:id="rId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3FF"/>
    <a:srgbClr val="FC0080"/>
    <a:srgbClr val="8000FF"/>
    <a:srgbClr val="FF7D00"/>
    <a:srgbClr val="00348F"/>
    <a:srgbClr val="082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58"/>
    <p:restoredTop sz="94674"/>
  </p:normalViewPr>
  <p:slideViewPr>
    <p:cSldViewPr snapToGrid="0" snapToObjects="1">
      <p:cViewPr varScale="1">
        <p:scale>
          <a:sx n="80" d="100"/>
          <a:sy n="80" d="100"/>
        </p:scale>
        <p:origin x="192" y="10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EF89F-0128-0A48-BD32-2A6613018E50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02D5B-763A-BE48-BD17-9D08DF378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22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62032-6812-3D45-B517-D5993B4E4035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F2A1D-CEBE-574B-BF24-3375383A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503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34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03326"/>
            <a:ext cx="10363200" cy="1470025"/>
          </a:xfrm>
          <a:solidFill>
            <a:srgbClr val="00348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13100"/>
            <a:ext cx="8534400" cy="17526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66E46-02FD-5C47-BAA5-5E019A437C48}"/>
              </a:ext>
            </a:extLst>
          </p:cNvPr>
          <p:cNvSpPr txBox="1"/>
          <p:nvPr userDrawn="1"/>
        </p:nvSpPr>
        <p:spPr>
          <a:xfrm>
            <a:off x="4863664" y="5769544"/>
            <a:ext cx="7046461" cy="90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33" dirty="0">
                <a:solidFill>
                  <a:schemeClr val="bg1"/>
                </a:solidFill>
                <a:latin typeface="Cambria" panose="02040503050406030204" pitchFamily="18" charset="0"/>
              </a:rPr>
              <a:t>Computer Science Department</a:t>
            </a:r>
          </a:p>
          <a:p>
            <a:pPr algn="r">
              <a:spcBef>
                <a:spcPts val="1200"/>
              </a:spcBef>
            </a:pPr>
            <a:r>
              <a:rPr lang="en-US" sz="2133" dirty="0">
                <a:solidFill>
                  <a:schemeClr val="bg1"/>
                </a:solidFill>
                <a:latin typeface="Cambria" panose="02040503050406030204" pitchFamily="18" charset="0"/>
              </a:rPr>
              <a:t>School of Computing and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9033EA-3579-E748-98A9-F944DAC5B8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876" y="5472498"/>
            <a:ext cx="4084177" cy="126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3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09/08/2021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Tutorial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1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09/08/2021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Tutorial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5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6201"/>
            <a:ext cx="10972800" cy="4779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09/08/2021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Tutorial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2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09/08/2021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Tutorial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8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09/08/2021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Tutorial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9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09/08/2021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Tutorial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7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09/08/2021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Tutorial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3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09/08/2021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Tutorial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09/08/2021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Tutorial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4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09/08/2021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Tutorial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2199"/>
          </a:xfrm>
          <a:prstGeom prst="rect">
            <a:avLst/>
          </a:prstGeom>
          <a:solidFill>
            <a:srgbClr val="00348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1501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09/08/2021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0392" y="6356351"/>
            <a:ext cx="83478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2520: Tutorial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8245" y="6356351"/>
            <a:ext cx="1267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7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9825"/>
            <a:ext cx="12192000" cy="1470025"/>
          </a:xfrm>
        </p:spPr>
        <p:txBody>
          <a:bodyPr>
            <a:normAutofit/>
          </a:bodyPr>
          <a:lstStyle/>
          <a:p>
            <a:r>
              <a:rPr lang="en-US" sz="4000" dirty="0"/>
              <a:t>CS 2520: Wide Area Networks (and Internet Services)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406401"/>
            <a:ext cx="6400800" cy="611073"/>
          </a:xfrm>
        </p:spPr>
        <p:txBody>
          <a:bodyPr>
            <a:normAutofit/>
          </a:bodyPr>
          <a:lstStyle/>
          <a:p>
            <a:r>
              <a:rPr lang="en-US" dirty="0"/>
              <a:t>Dr. Amy </a:t>
            </a:r>
            <a:r>
              <a:rPr lang="en-US" dirty="0" err="1"/>
              <a:t>Babay</a:t>
            </a:r>
            <a:r>
              <a:rPr lang="en-US" dirty="0"/>
              <a:t>, Fall 2021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AA082E-BDD7-254D-95B5-6019B648BDBE}"/>
              </a:ext>
            </a:extLst>
          </p:cNvPr>
          <p:cNvSpPr txBox="1">
            <a:spLocks/>
          </p:cNvSpPr>
          <p:nvPr/>
        </p:nvSpPr>
        <p:spPr>
          <a:xfrm>
            <a:off x="1524000" y="2451601"/>
            <a:ext cx="9144000" cy="1470025"/>
          </a:xfrm>
          <a:prstGeom prst="rect">
            <a:avLst/>
          </a:prstGeom>
          <a:solidFill>
            <a:srgbClr val="00348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Tutorial 1: Socket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6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42FE-809D-1A4E-A009-EBD4226E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socket?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2D430-36A8-7243-AB35-9FDD01F7A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346201"/>
            <a:ext cx="11648661" cy="2690238"/>
          </a:xfrm>
        </p:spPr>
        <p:txBody>
          <a:bodyPr>
            <a:normAutofit fontScale="92500"/>
          </a:bodyPr>
          <a:lstStyle/>
          <a:p>
            <a:r>
              <a:rPr lang="en-US" dirty="0"/>
              <a:t>Interface between the </a:t>
            </a:r>
            <a:r>
              <a:rPr lang="en-US" b="1" dirty="0"/>
              <a:t>application layer </a:t>
            </a:r>
            <a:r>
              <a:rPr lang="en-US" dirty="0"/>
              <a:t>and the </a:t>
            </a:r>
            <a:r>
              <a:rPr lang="en-US" b="1" dirty="0"/>
              <a:t>transport layer</a:t>
            </a:r>
            <a:endParaRPr lang="en-US" dirty="0"/>
          </a:p>
          <a:p>
            <a:r>
              <a:rPr lang="en-US" dirty="0"/>
              <a:t>At a high level:</a:t>
            </a:r>
          </a:p>
          <a:p>
            <a:pPr lvl="1"/>
            <a:r>
              <a:rPr lang="en-US" dirty="0"/>
              <a:t>Program </a:t>
            </a:r>
            <a:r>
              <a:rPr lang="en-US" b="1" dirty="0"/>
              <a:t>opens</a:t>
            </a:r>
            <a:r>
              <a:rPr lang="en-US" dirty="0"/>
              <a:t> a socket, specifying which transport layer </a:t>
            </a:r>
            <a:r>
              <a:rPr lang="en-US" b="1" dirty="0"/>
              <a:t>service </a:t>
            </a:r>
            <a:r>
              <a:rPr lang="en-US" dirty="0"/>
              <a:t>it wants to use</a:t>
            </a:r>
          </a:p>
          <a:p>
            <a:pPr lvl="1"/>
            <a:r>
              <a:rPr lang="en-US" dirty="0"/>
              <a:t>Can use </a:t>
            </a:r>
            <a:r>
              <a:rPr lang="en-US" b="1" dirty="0"/>
              <a:t>send </a:t>
            </a:r>
            <a:r>
              <a:rPr lang="en-US" dirty="0"/>
              <a:t>and </a:t>
            </a:r>
            <a:r>
              <a:rPr lang="en-US" b="1" dirty="0"/>
              <a:t>receive</a:t>
            </a:r>
            <a:r>
              <a:rPr lang="en-US" dirty="0"/>
              <a:t> functions on that socket</a:t>
            </a:r>
          </a:p>
          <a:p>
            <a:pPr lvl="1"/>
            <a:r>
              <a:rPr lang="en-US" b="1" dirty="0"/>
              <a:t>Closes</a:t>
            </a:r>
            <a:r>
              <a:rPr lang="en-US" dirty="0"/>
              <a:t> socket to release resources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42E6-3403-E94C-B6DD-3A003F6C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6C564-3533-164A-8F4B-69A8F6D6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Tutorial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DF5DE-9AE0-B948-AE35-A621C25D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1C653D-E6A9-5C4F-B372-08CF875A2A8C}"/>
              </a:ext>
            </a:extLst>
          </p:cNvPr>
          <p:cNvGrpSpPr/>
          <p:nvPr/>
        </p:nvGrpSpPr>
        <p:grpSpPr>
          <a:xfrm>
            <a:off x="3929270" y="3987626"/>
            <a:ext cx="8077200" cy="2354262"/>
            <a:chOff x="2318218" y="4088827"/>
            <a:chExt cx="8077200" cy="2354262"/>
          </a:xfrm>
        </p:grpSpPr>
        <p:sp>
          <p:nvSpPr>
            <p:cNvPr id="8" name="Freeform 66">
              <a:extLst>
                <a:ext uri="{FF2B5EF4-FFF2-40B4-BE49-F238E27FC236}">
                  <a16:creationId xmlns:a16="http://schemas.microsoft.com/office/drawing/2014/main" id="{AE7FCD21-5769-0944-8161-17C956D7F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2481" y="4098352"/>
              <a:ext cx="736600" cy="1998662"/>
            </a:xfrm>
            <a:custGeom>
              <a:avLst/>
              <a:gdLst>
                <a:gd name="T0" fmla="*/ 2147483647 w 464"/>
                <a:gd name="T1" fmla="*/ 2147483647 h 1259"/>
                <a:gd name="T2" fmla="*/ 0 w 464"/>
                <a:gd name="T3" fmla="*/ 0 h 1259"/>
                <a:gd name="T4" fmla="*/ 2147483647 w 464"/>
                <a:gd name="T5" fmla="*/ 2147483647 h 1259"/>
                <a:gd name="T6" fmla="*/ 2147483647 w 464"/>
                <a:gd name="T7" fmla="*/ 2147483647 h 1259"/>
                <a:gd name="T8" fmla="*/ 2147483647 w 464"/>
                <a:gd name="T9" fmla="*/ 2147483647 h 1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4"/>
                <a:gd name="T16" fmla="*/ 0 h 1259"/>
                <a:gd name="T17" fmla="*/ 464 w 464"/>
                <a:gd name="T18" fmla="*/ 1259 h 1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4" h="1259">
                  <a:moveTo>
                    <a:pt x="464" y="1060"/>
                  </a:moveTo>
                  <a:lnTo>
                    <a:pt x="0" y="0"/>
                  </a:lnTo>
                  <a:lnTo>
                    <a:pt x="6" y="1258"/>
                  </a:lnTo>
                  <a:lnTo>
                    <a:pt x="382" y="1259"/>
                  </a:lnTo>
                  <a:lnTo>
                    <a:pt x="464" y="106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4585593D-440E-D14B-90AC-AEC15D5F7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7781" y="5395339"/>
              <a:ext cx="1808162" cy="1031875"/>
            </a:xfrm>
            <a:custGeom>
              <a:avLst/>
              <a:gdLst>
                <a:gd name="T0" fmla="*/ 2147483647 w 2135"/>
                <a:gd name="T1" fmla="*/ 2147483647 h 1662"/>
                <a:gd name="T2" fmla="*/ 2147483647 w 2135"/>
                <a:gd name="T3" fmla="*/ 2147483647 h 1662"/>
                <a:gd name="T4" fmla="*/ 2147483647 w 2135"/>
                <a:gd name="T5" fmla="*/ 2147483647 h 1662"/>
                <a:gd name="T6" fmla="*/ 2147483647 w 2135"/>
                <a:gd name="T7" fmla="*/ 2147483647 h 1662"/>
                <a:gd name="T8" fmla="*/ 2147483647 w 2135"/>
                <a:gd name="T9" fmla="*/ 2147483647 h 1662"/>
                <a:gd name="T10" fmla="*/ 2147483647 w 2135"/>
                <a:gd name="T11" fmla="*/ 2147483647 h 1662"/>
                <a:gd name="T12" fmla="*/ 2147483647 w 2135"/>
                <a:gd name="T13" fmla="*/ 2147483647 h 1662"/>
                <a:gd name="T14" fmla="*/ 2147483647 w 2135"/>
                <a:gd name="T15" fmla="*/ 2147483647 h 1662"/>
                <a:gd name="T16" fmla="*/ 2147483647 w 2135"/>
                <a:gd name="T17" fmla="*/ 2147483647 h 1662"/>
                <a:gd name="T18" fmla="*/ 2147483647 w 2135"/>
                <a:gd name="T19" fmla="*/ 2147483647 h 1662"/>
                <a:gd name="T20" fmla="*/ 2147483647 w 2135"/>
                <a:gd name="T21" fmla="*/ 214748364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" name="Text Box 51">
              <a:extLst>
                <a:ext uri="{FF2B5EF4-FFF2-40B4-BE49-F238E27FC236}">
                  <a16:creationId xmlns:a16="http://schemas.microsoft.com/office/drawing/2014/main" id="{E5262E41-2D28-174F-A9D5-20EBD73C2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5931" y="5527102"/>
              <a:ext cx="8747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Internet</a:t>
              </a:r>
            </a:p>
          </p:txBody>
        </p:sp>
        <p:sp>
          <p:nvSpPr>
            <p:cNvPr id="11" name="Line 52">
              <a:extLst>
                <a:ext uri="{FF2B5EF4-FFF2-40B4-BE49-F238E27FC236}">
                  <a16:creationId xmlns:a16="http://schemas.microsoft.com/office/drawing/2014/main" id="{F32A5EA4-4450-654A-8466-82BDFF6D3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6481" y="5938264"/>
              <a:ext cx="22113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" name="Text Box 53">
              <a:extLst>
                <a:ext uri="{FF2B5EF4-FFF2-40B4-BE49-F238E27FC236}">
                  <a16:creationId xmlns:a16="http://schemas.microsoft.com/office/drawing/2014/main" id="{64C2F625-E2AC-854B-90FB-40AA9D9A7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618" y="5163564"/>
              <a:ext cx="10636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controlled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by OS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" name="Text Box 56">
              <a:extLst>
                <a:ext uri="{FF2B5EF4-FFF2-40B4-BE49-F238E27FC236}">
                  <a16:creationId xmlns:a16="http://schemas.microsoft.com/office/drawing/2014/main" id="{742E9EBB-80D8-BE43-8E6D-CCE85A32E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5393" y="4263452"/>
              <a:ext cx="1470025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controlled by</a:t>
              </a:r>
            </a:p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app developer</a:t>
              </a:r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76C15199-C5E5-3F40-BA45-4FC83C92C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2081" y="4161852"/>
              <a:ext cx="758825" cy="1997075"/>
            </a:xfrm>
            <a:custGeom>
              <a:avLst/>
              <a:gdLst>
                <a:gd name="T0" fmla="*/ 0 w 478"/>
                <a:gd name="T1" fmla="*/ 2147483647 h 1258"/>
                <a:gd name="T2" fmla="*/ 2147483647 w 478"/>
                <a:gd name="T3" fmla="*/ 0 h 1258"/>
                <a:gd name="T4" fmla="*/ 2147483647 w 478"/>
                <a:gd name="T5" fmla="*/ 2147483647 h 1258"/>
                <a:gd name="T6" fmla="*/ 2147483647 w 478"/>
                <a:gd name="T7" fmla="*/ 2147483647 h 1258"/>
                <a:gd name="T8" fmla="*/ 0 w 478"/>
                <a:gd name="T9" fmla="*/ 2147483647 h 1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258"/>
                <a:gd name="T17" fmla="*/ 478 w 478"/>
                <a:gd name="T18" fmla="*/ 1258 h 1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258">
                  <a:moveTo>
                    <a:pt x="0" y="1040"/>
                  </a:moveTo>
                  <a:lnTo>
                    <a:pt x="478" y="0"/>
                  </a:lnTo>
                  <a:lnTo>
                    <a:pt x="472" y="1258"/>
                  </a:lnTo>
                  <a:lnTo>
                    <a:pt x="41" y="1246"/>
                  </a:lnTo>
                  <a:lnTo>
                    <a:pt x="0" y="104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430D2074-D08F-564F-8832-C5B2B75BE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356" y="411740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24">
              <a:extLst>
                <a:ext uri="{FF2B5EF4-FFF2-40B4-BE49-F238E27FC236}">
                  <a16:creationId xmlns:a16="http://schemas.microsoft.com/office/drawing/2014/main" id="{CC948403-4859-CA49-B9BA-E7F63CE75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256" y="417137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" name="Line 25">
              <a:extLst>
                <a:ext uri="{FF2B5EF4-FFF2-40B4-BE49-F238E27FC236}">
                  <a16:creationId xmlns:a16="http://schemas.microsoft.com/office/drawing/2014/main" id="{0E4CE952-A8B2-A147-BF8C-60E0FE264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6781" y="493178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" name="Text Box 26">
              <a:extLst>
                <a:ext uri="{FF2B5EF4-FFF2-40B4-BE49-F238E27FC236}">
                  <a16:creationId xmlns:a16="http://schemas.microsoft.com/office/drawing/2014/main" id="{BED1C2C5-F892-2042-ADD5-B7A1EC3F1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3918" y="4914327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anose="020B0604030504040204" pitchFamily="34" charset="0"/>
                </a:rPr>
                <a:t>transport</a:t>
              </a:r>
            </a:p>
          </p:txBody>
        </p:sp>
        <p:sp>
          <p:nvSpPr>
            <p:cNvPr id="19" name="Line 27">
              <a:extLst>
                <a:ext uri="{FF2B5EF4-FFF2-40B4-BE49-F238E27FC236}">
                  <a16:creationId xmlns:a16="http://schemas.microsoft.com/office/drawing/2014/main" id="{22C43E0D-6C6F-8D42-AA3F-C9D14AF8B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718" y="525246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" name="Line 28">
              <a:extLst>
                <a:ext uri="{FF2B5EF4-FFF2-40B4-BE49-F238E27FC236}">
                  <a16:creationId xmlns:a16="http://schemas.microsoft.com/office/drawing/2014/main" id="{E7CD2EF9-F7D8-7041-AABB-069C5AC62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0431" y="556202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1" name="Line 29">
              <a:extLst>
                <a:ext uri="{FF2B5EF4-FFF2-40B4-BE49-F238E27FC236}">
                  <a16:creationId xmlns:a16="http://schemas.microsoft.com/office/drawing/2014/main" id="{33D2C6B9-4B7D-D741-8553-CC96A805C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0431" y="584777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300F23A0-B1FC-964F-8C74-65F097B56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8843" y="4161852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23" name="Text Box 26">
              <a:extLst>
                <a:ext uri="{FF2B5EF4-FFF2-40B4-BE49-F238E27FC236}">
                  <a16:creationId xmlns:a16="http://schemas.microsoft.com/office/drawing/2014/main" id="{F9A71AFC-158A-BE41-A6E8-7AD4BAC65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4393" y="5819202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anose="020B0604030504040204" pitchFamily="34" charset="0"/>
                </a:rPr>
                <a:t>physical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4EE066B7-9A7A-5848-880F-7FB50050D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3443" y="5533452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969696"/>
                  </a:solidFill>
                  <a:latin typeface="Tahoma" panose="020B0604030504040204" pitchFamily="34" charset="0"/>
                </a:rPr>
                <a:t>link</a:t>
              </a:r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CEB6B98F-F449-274E-890C-051BA766D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3918" y="5238177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26" name="Oval 57">
              <a:extLst>
                <a:ext uri="{FF2B5EF4-FFF2-40B4-BE49-F238E27FC236}">
                  <a16:creationId xmlns:a16="http://schemas.microsoft.com/office/drawing/2014/main" id="{EC28F8E6-FF3D-A74F-A806-65D13AB4C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193" y="4436489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process</a:t>
              </a:r>
            </a:p>
          </p:txBody>
        </p:sp>
        <p:grpSp>
          <p:nvGrpSpPr>
            <p:cNvPr id="27" name="Group 58">
              <a:extLst>
                <a:ext uri="{FF2B5EF4-FFF2-40B4-BE49-F238E27FC236}">
                  <a16:creationId xmlns:a16="http://schemas.microsoft.com/office/drawing/2014/main" id="{544FAFD8-A87D-F44B-A970-7EAD30F9D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9843" y="4796852"/>
              <a:ext cx="546100" cy="225425"/>
              <a:chOff x="1287" y="2524"/>
              <a:chExt cx="260" cy="100"/>
            </a:xfrm>
          </p:grpSpPr>
          <p:sp>
            <p:nvSpPr>
              <p:cNvPr id="57" name="Rectangle 59">
                <a:extLst>
                  <a:ext uri="{FF2B5EF4-FFF2-40B4-BE49-F238E27FC236}">
                    <a16:creationId xmlns:a16="http://schemas.microsoft.com/office/drawing/2014/main" id="{0670FB03-2B9F-BA41-AB37-7F27FE4F3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C96B7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8" name="Rectangle 60">
                <a:extLst>
                  <a:ext uri="{FF2B5EF4-FFF2-40B4-BE49-F238E27FC236}">
                    <a16:creationId xmlns:a16="http://schemas.microsoft.com/office/drawing/2014/main" id="{19453683-481D-2C40-AD86-63872CB25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9" name="Rectangle 61">
                <a:extLst>
                  <a:ext uri="{FF2B5EF4-FFF2-40B4-BE49-F238E27FC236}">
                    <a16:creationId xmlns:a16="http://schemas.microsoft.com/office/drawing/2014/main" id="{9605DB66-DADF-B841-871A-5281D1DCB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0" name="Rectangle 62">
                <a:extLst>
                  <a:ext uri="{FF2B5EF4-FFF2-40B4-BE49-F238E27FC236}">
                    <a16:creationId xmlns:a16="http://schemas.microsoft.com/office/drawing/2014/main" id="{EDEC77F1-2C36-3246-9F82-10A8B0FEF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EB0E5DB-BCDA-DB4F-A833-41D10ACA8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718" y="4088827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CC71E95B-5CFD-8E42-96A9-E819BECFC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9618" y="4142802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DA55F91F-7AA4-2648-84D7-BEFCBC387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9143" y="490321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Text Box 26">
              <a:extLst>
                <a:ext uri="{FF2B5EF4-FFF2-40B4-BE49-F238E27FC236}">
                  <a16:creationId xmlns:a16="http://schemas.microsoft.com/office/drawing/2014/main" id="{FA93F803-A072-A24E-B1C5-B4C006F6E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6281" y="4885752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anose="020B0604030504040204" pitchFamily="34" charset="0"/>
                </a:rPr>
                <a:t>transport</a:t>
              </a:r>
            </a:p>
          </p:txBody>
        </p:sp>
        <p:sp>
          <p:nvSpPr>
            <p:cNvPr id="32" name="Line 27">
              <a:extLst>
                <a:ext uri="{FF2B5EF4-FFF2-40B4-BE49-F238E27FC236}">
                  <a16:creationId xmlns:a16="http://schemas.microsoft.com/office/drawing/2014/main" id="{36D5E289-6A9C-964D-9304-3C75C9F46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7081" y="522388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" name="Line 28">
              <a:extLst>
                <a:ext uri="{FF2B5EF4-FFF2-40B4-BE49-F238E27FC236}">
                  <a16:creationId xmlns:a16="http://schemas.microsoft.com/office/drawing/2014/main" id="{545250DC-B5AA-874B-94D6-C9282017C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2793" y="553345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" name="Line 29">
              <a:extLst>
                <a:ext uri="{FF2B5EF4-FFF2-40B4-BE49-F238E27FC236}">
                  <a16:creationId xmlns:a16="http://schemas.microsoft.com/office/drawing/2014/main" id="{084B32B2-5D69-B84D-A669-018631D00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2793" y="581920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" name="Text Box 26">
              <a:extLst>
                <a:ext uri="{FF2B5EF4-FFF2-40B4-BE49-F238E27FC236}">
                  <a16:creationId xmlns:a16="http://schemas.microsoft.com/office/drawing/2014/main" id="{5F6ADC82-A427-9044-83A4-E8D140A2F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1206" y="4133277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36" name="Text Box 26">
              <a:extLst>
                <a:ext uri="{FF2B5EF4-FFF2-40B4-BE49-F238E27FC236}">
                  <a16:creationId xmlns:a16="http://schemas.microsoft.com/office/drawing/2014/main" id="{B7FD9026-7315-374F-8A58-8DC3FC304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6756" y="5790627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anose="020B0604030504040204" pitchFamily="34" charset="0"/>
                </a:rPr>
                <a:t>physical</a:t>
              </a:r>
            </a:p>
          </p:txBody>
        </p:sp>
        <p:sp>
          <p:nvSpPr>
            <p:cNvPr id="37" name="Text Box 26">
              <a:extLst>
                <a:ext uri="{FF2B5EF4-FFF2-40B4-BE49-F238E27FC236}">
                  <a16:creationId xmlns:a16="http://schemas.microsoft.com/office/drawing/2014/main" id="{00B301FD-0495-2E47-842B-1E204298A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5806" y="5504877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anose="020B0604030504040204" pitchFamily="34" charset="0"/>
                </a:rPr>
                <a:t>link</a:t>
              </a:r>
            </a:p>
          </p:txBody>
        </p:sp>
        <p:sp>
          <p:nvSpPr>
            <p:cNvPr id="38" name="Text Box 26">
              <a:extLst>
                <a:ext uri="{FF2B5EF4-FFF2-40B4-BE49-F238E27FC236}">
                  <a16:creationId xmlns:a16="http://schemas.microsoft.com/office/drawing/2014/main" id="{7D1FBDA7-012A-B546-B500-B4F7030F0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6281" y="5209602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39" name="Oval 78">
              <a:extLst>
                <a:ext uri="{FF2B5EF4-FFF2-40B4-BE49-F238E27FC236}">
                  <a16:creationId xmlns:a16="http://schemas.microsoft.com/office/drawing/2014/main" id="{CA64ECE8-7E50-744F-B1C9-C45AC4EC5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4556" y="4407914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process</a:t>
              </a:r>
            </a:p>
          </p:txBody>
        </p:sp>
        <p:grpSp>
          <p:nvGrpSpPr>
            <p:cNvPr id="40" name="Group 79">
              <a:extLst>
                <a:ext uri="{FF2B5EF4-FFF2-40B4-BE49-F238E27FC236}">
                  <a16:creationId xmlns:a16="http://schemas.microsoft.com/office/drawing/2014/main" id="{C601C670-134E-6A4F-BA49-D12396E95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2206" y="4768277"/>
              <a:ext cx="546100" cy="225425"/>
              <a:chOff x="1287" y="2524"/>
              <a:chExt cx="260" cy="100"/>
            </a:xfrm>
          </p:grpSpPr>
          <p:sp>
            <p:nvSpPr>
              <p:cNvPr id="53" name="Rectangle 80">
                <a:extLst>
                  <a:ext uri="{FF2B5EF4-FFF2-40B4-BE49-F238E27FC236}">
                    <a16:creationId xmlns:a16="http://schemas.microsoft.com/office/drawing/2014/main" id="{CBC46B09-E47D-6E4C-A40A-3E0B6E1B3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C96B7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4" name="Rectangle 81">
                <a:extLst>
                  <a:ext uri="{FF2B5EF4-FFF2-40B4-BE49-F238E27FC236}">
                    <a16:creationId xmlns:a16="http://schemas.microsoft.com/office/drawing/2014/main" id="{D47B9B5A-4EDC-A546-B22B-0F1EFE5CE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5" name="Rectangle 82">
                <a:extLst>
                  <a:ext uri="{FF2B5EF4-FFF2-40B4-BE49-F238E27FC236}">
                    <a16:creationId xmlns:a16="http://schemas.microsoft.com/office/drawing/2014/main" id="{0ECAF5BA-9943-B443-939A-F09C46678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6" name="Rectangle 83">
                <a:extLst>
                  <a:ext uri="{FF2B5EF4-FFF2-40B4-BE49-F238E27FC236}">
                    <a16:creationId xmlns:a16="http://schemas.microsoft.com/office/drawing/2014/main" id="{AD7B6692-E149-C945-B128-6F935763D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1" name="Line 88">
              <a:extLst>
                <a:ext uri="{FF2B5EF4-FFF2-40B4-BE49-F238E27FC236}">
                  <a16:creationId xmlns:a16="http://schemas.microsoft.com/office/drawing/2014/main" id="{7874882E-4AE4-B248-840C-116DD7F595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61831" y="4539677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2" name="Line 89">
              <a:extLst>
                <a:ext uri="{FF2B5EF4-FFF2-40B4-BE49-F238E27FC236}">
                  <a16:creationId xmlns:a16="http://schemas.microsoft.com/office/drawing/2014/main" id="{69E41263-E937-204A-A2CE-5453D0670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56" y="4965127"/>
              <a:ext cx="0" cy="10223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" name="Line 90">
              <a:extLst>
                <a:ext uri="{FF2B5EF4-FFF2-40B4-BE49-F238E27FC236}">
                  <a16:creationId xmlns:a16="http://schemas.microsoft.com/office/drawing/2014/main" id="{52A07572-ABAC-BF4B-ABD7-FFDADAE73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11068" y="5465189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" name="Text Box 56">
              <a:extLst>
                <a:ext uri="{FF2B5EF4-FFF2-40B4-BE49-F238E27FC236}">
                  <a16:creationId xmlns:a16="http://schemas.microsoft.com/office/drawing/2014/main" id="{DB6232BD-BBF3-E74C-8A33-B35AC8613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4968" y="4220589"/>
              <a:ext cx="9175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socket</a:t>
              </a:r>
            </a:p>
          </p:txBody>
        </p:sp>
        <p:sp>
          <p:nvSpPr>
            <p:cNvPr id="45" name="Line 92">
              <a:extLst>
                <a:ext uri="{FF2B5EF4-FFF2-40B4-BE49-F238E27FC236}">
                  <a16:creationId xmlns:a16="http://schemas.microsoft.com/office/drawing/2014/main" id="{BC4CA47C-1439-544C-BFFB-0FEA8618B5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8018" y="4420614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6" name="Line 93">
              <a:extLst>
                <a:ext uri="{FF2B5EF4-FFF2-40B4-BE49-F238E27FC236}">
                  <a16:creationId xmlns:a16="http://schemas.microsoft.com/office/drawing/2014/main" id="{4BF70AB5-9806-8543-AFC1-2387EBA93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63181" y="4409502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7" name="Group 96">
              <a:extLst>
                <a:ext uri="{FF2B5EF4-FFF2-40B4-BE49-F238E27FC236}">
                  <a16:creationId xmlns:a16="http://schemas.microsoft.com/office/drawing/2014/main" id="{C715A944-C421-BA4B-8D1B-51183269BE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8218" y="5474714"/>
              <a:ext cx="719138" cy="773113"/>
              <a:chOff x="-44" y="1473"/>
              <a:chExt cx="981" cy="1105"/>
            </a:xfrm>
          </p:grpSpPr>
          <p:pic>
            <p:nvPicPr>
              <p:cNvPr id="51" name="Picture 97" descr="desktop_computer_stylized_medium">
                <a:extLst>
                  <a:ext uri="{FF2B5EF4-FFF2-40B4-BE49-F238E27FC236}">
                    <a16:creationId xmlns:a16="http://schemas.microsoft.com/office/drawing/2014/main" id="{447418C1-C8CC-3846-9269-973F03A2AB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Freeform 98">
                <a:extLst>
                  <a:ext uri="{FF2B5EF4-FFF2-40B4-BE49-F238E27FC236}">
                    <a16:creationId xmlns:a16="http://schemas.microsoft.com/office/drawing/2014/main" id="{0D95032B-608D-AB40-BF83-54B877F43DB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48" name="Group 99">
              <a:extLst>
                <a:ext uri="{FF2B5EF4-FFF2-40B4-BE49-F238E27FC236}">
                  <a16:creationId xmlns:a16="http://schemas.microsoft.com/office/drawing/2014/main" id="{2E1563E2-043A-D54F-8597-6CAA3EBBBB6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014293" y="5669977"/>
              <a:ext cx="719138" cy="773112"/>
              <a:chOff x="-44" y="1473"/>
              <a:chExt cx="981" cy="1105"/>
            </a:xfrm>
          </p:grpSpPr>
          <p:pic>
            <p:nvPicPr>
              <p:cNvPr id="49" name="Picture 100" descr="desktop_computer_stylized_medium">
                <a:extLst>
                  <a:ext uri="{FF2B5EF4-FFF2-40B4-BE49-F238E27FC236}">
                    <a16:creationId xmlns:a16="http://schemas.microsoft.com/office/drawing/2014/main" id="{233A7825-4D3B-C04F-A86D-871C380C68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Freeform 101">
                <a:extLst>
                  <a:ext uri="{FF2B5EF4-FFF2-40B4-BE49-F238E27FC236}">
                    <a16:creationId xmlns:a16="http://schemas.microsoft.com/office/drawing/2014/main" id="{2CDF807F-6921-3442-9856-A6147E7BA9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790BFF6-0E31-724C-9D39-BE6B9F69EDF5}"/>
              </a:ext>
            </a:extLst>
          </p:cNvPr>
          <p:cNvSpPr txBox="1"/>
          <p:nvPr/>
        </p:nvSpPr>
        <p:spPr>
          <a:xfrm>
            <a:off x="340379" y="4423964"/>
            <a:ext cx="3017011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 a programming perspective, similar to APIs for </a:t>
            </a:r>
            <a:r>
              <a:rPr lang="en-US" b="1" dirty="0"/>
              <a:t>file I/O</a:t>
            </a:r>
          </a:p>
        </p:txBody>
      </p:sp>
    </p:spTree>
    <p:extLst>
      <p:ext uri="{BB962C8B-B14F-4D97-AF65-F5344CB8AC3E}">
        <p14:creationId xmlns:p14="http://schemas.microsoft.com/office/powerpoint/2010/main" val="347697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42FE-809D-1A4E-A009-EBD4226E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identify sockets?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2D430-36A8-7243-AB35-9FDD01F7A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346201"/>
            <a:ext cx="11648661" cy="26902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socket is identified by:</a:t>
            </a:r>
          </a:p>
          <a:p>
            <a:pPr lvl="1"/>
            <a:r>
              <a:rPr lang="en-US" b="1" dirty="0">
                <a:solidFill>
                  <a:srgbClr val="0713FF"/>
                </a:solidFill>
              </a:rPr>
              <a:t>IP address</a:t>
            </a:r>
            <a:r>
              <a:rPr lang="en-US" dirty="0"/>
              <a:t>: 32-bit number (in IPv4) that uniquely identifies the host</a:t>
            </a:r>
          </a:p>
          <a:p>
            <a:pPr lvl="2"/>
            <a:r>
              <a:rPr lang="en-US" dirty="0"/>
              <a:t>e.g. </a:t>
            </a:r>
            <a:r>
              <a:rPr lang="en-US" b="1" dirty="0"/>
              <a:t>136.142.227.11 </a:t>
            </a:r>
            <a:r>
              <a:rPr lang="en-US" dirty="0"/>
              <a:t>= </a:t>
            </a:r>
            <a:r>
              <a:rPr lang="en-US" dirty="0" err="1"/>
              <a:t>hydrogen.cs.pitt.edu</a:t>
            </a:r>
            <a:r>
              <a:rPr lang="en-US" dirty="0"/>
              <a:t>, one of the machines in the CS elements cluster</a:t>
            </a:r>
            <a:endParaRPr lang="en-US" b="1" dirty="0">
              <a:solidFill>
                <a:srgbClr val="00B050"/>
              </a:solidFill>
            </a:endParaRPr>
          </a:p>
          <a:p>
            <a:pPr lvl="3"/>
            <a:r>
              <a:rPr lang="en-US" dirty="0"/>
              <a:t>2291065611 = </a:t>
            </a:r>
            <a:r>
              <a:rPr lang="en-US" dirty="0">
                <a:solidFill>
                  <a:srgbClr val="0070C0"/>
                </a:solidFill>
              </a:rPr>
              <a:t>10001000</a:t>
            </a:r>
            <a:r>
              <a:rPr lang="en-US" dirty="0">
                <a:solidFill>
                  <a:srgbClr val="FC0080"/>
                </a:solidFill>
              </a:rPr>
              <a:t>10001110</a:t>
            </a:r>
            <a:r>
              <a:rPr lang="en-US" dirty="0">
                <a:solidFill>
                  <a:srgbClr val="7030A0"/>
                </a:solidFill>
              </a:rPr>
              <a:t>11100011</a:t>
            </a:r>
            <a:r>
              <a:rPr lang="en-US" dirty="0">
                <a:solidFill>
                  <a:srgbClr val="00B050"/>
                </a:solidFill>
              </a:rPr>
              <a:t>00001011</a:t>
            </a:r>
            <a:r>
              <a:rPr lang="en-US" dirty="0"/>
              <a:t> = </a:t>
            </a:r>
            <a:r>
              <a:rPr lang="en-US" b="1" dirty="0">
                <a:solidFill>
                  <a:srgbClr val="0070C0"/>
                </a:solidFill>
              </a:rPr>
              <a:t>136</a:t>
            </a:r>
            <a:r>
              <a:rPr lang="en-US" b="1" dirty="0"/>
              <a:t>.</a:t>
            </a:r>
            <a:r>
              <a:rPr lang="en-US" b="1" dirty="0">
                <a:solidFill>
                  <a:srgbClr val="FC0080"/>
                </a:solidFill>
              </a:rPr>
              <a:t>142</a:t>
            </a:r>
            <a:r>
              <a:rPr lang="en-US" b="1" dirty="0"/>
              <a:t>.</a:t>
            </a:r>
            <a:r>
              <a:rPr lang="en-US" b="1" dirty="0">
                <a:solidFill>
                  <a:srgbClr val="7030A0"/>
                </a:solidFill>
              </a:rPr>
              <a:t>227</a:t>
            </a:r>
            <a:r>
              <a:rPr lang="en-US" b="1" dirty="0"/>
              <a:t>.</a:t>
            </a:r>
            <a:r>
              <a:rPr lang="en-US" b="1" dirty="0">
                <a:solidFill>
                  <a:srgbClr val="00B050"/>
                </a:solidFill>
              </a:rPr>
              <a:t>11</a:t>
            </a:r>
            <a:endParaRPr lang="en-US" dirty="0"/>
          </a:p>
          <a:p>
            <a:pPr lvl="1"/>
            <a:r>
              <a:rPr lang="en-US" b="1" dirty="0">
                <a:solidFill>
                  <a:srgbClr val="0713FF"/>
                </a:solidFill>
              </a:rPr>
              <a:t>Port</a:t>
            </a:r>
            <a:r>
              <a:rPr lang="en-US" dirty="0"/>
              <a:t>: 16-bit number (between 0 and 65535) that identifies this socket (vs all other network applications running on this host)</a:t>
            </a:r>
          </a:p>
          <a:p>
            <a:pPr lvl="1"/>
            <a:r>
              <a:rPr lang="en-US" b="1" dirty="0">
                <a:solidFill>
                  <a:srgbClr val="0713FF"/>
                </a:solidFill>
              </a:rPr>
              <a:t>Service</a:t>
            </a:r>
            <a:r>
              <a:rPr lang="en-US" dirty="0"/>
              <a:t>: transport layer protocol (TCP vs UDP)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42E6-3403-E94C-B6DD-3A003F6C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6C564-3533-164A-8F4B-69A8F6D6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Tutorial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DF5DE-9AE0-B948-AE35-A621C25D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3</a:t>
            </a:fld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BF7702-2E77-3544-92DF-42A94465467A}"/>
              </a:ext>
            </a:extLst>
          </p:cNvPr>
          <p:cNvSpPr txBox="1"/>
          <p:nvPr/>
        </p:nvSpPr>
        <p:spPr>
          <a:xfrm>
            <a:off x="242878" y="4101570"/>
            <a:ext cx="418659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Compared to file I/O,</a:t>
            </a:r>
          </a:p>
          <a:p>
            <a:r>
              <a:rPr lang="en-US" dirty="0"/>
              <a:t>IP address + port ~= filename</a:t>
            </a:r>
            <a:endParaRPr lang="en-US" b="1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F8339DC-067D-5D47-A1F7-8B6BFA776445}"/>
              </a:ext>
            </a:extLst>
          </p:cNvPr>
          <p:cNvGrpSpPr/>
          <p:nvPr/>
        </p:nvGrpSpPr>
        <p:grpSpPr>
          <a:xfrm>
            <a:off x="3929270" y="3987626"/>
            <a:ext cx="8077200" cy="2354262"/>
            <a:chOff x="2318218" y="4088827"/>
            <a:chExt cx="8077200" cy="2354262"/>
          </a:xfrm>
        </p:grpSpPr>
        <p:sp>
          <p:nvSpPr>
            <p:cNvPr id="63" name="Freeform 66">
              <a:extLst>
                <a:ext uri="{FF2B5EF4-FFF2-40B4-BE49-F238E27FC236}">
                  <a16:creationId xmlns:a16="http://schemas.microsoft.com/office/drawing/2014/main" id="{64163CC1-7625-6F4A-B3C5-B2F61CF94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2481" y="4098352"/>
              <a:ext cx="736600" cy="1998662"/>
            </a:xfrm>
            <a:custGeom>
              <a:avLst/>
              <a:gdLst>
                <a:gd name="T0" fmla="*/ 2147483647 w 464"/>
                <a:gd name="T1" fmla="*/ 2147483647 h 1259"/>
                <a:gd name="T2" fmla="*/ 0 w 464"/>
                <a:gd name="T3" fmla="*/ 0 h 1259"/>
                <a:gd name="T4" fmla="*/ 2147483647 w 464"/>
                <a:gd name="T5" fmla="*/ 2147483647 h 1259"/>
                <a:gd name="T6" fmla="*/ 2147483647 w 464"/>
                <a:gd name="T7" fmla="*/ 2147483647 h 1259"/>
                <a:gd name="T8" fmla="*/ 2147483647 w 464"/>
                <a:gd name="T9" fmla="*/ 2147483647 h 1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4"/>
                <a:gd name="T16" fmla="*/ 0 h 1259"/>
                <a:gd name="T17" fmla="*/ 464 w 464"/>
                <a:gd name="T18" fmla="*/ 1259 h 1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4" h="1259">
                  <a:moveTo>
                    <a:pt x="464" y="1060"/>
                  </a:moveTo>
                  <a:lnTo>
                    <a:pt x="0" y="0"/>
                  </a:lnTo>
                  <a:lnTo>
                    <a:pt x="6" y="1258"/>
                  </a:lnTo>
                  <a:lnTo>
                    <a:pt x="382" y="1259"/>
                  </a:lnTo>
                  <a:lnTo>
                    <a:pt x="464" y="106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5264D938-A82F-D349-8838-EB4C2A567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7781" y="5395339"/>
              <a:ext cx="1808162" cy="1031875"/>
            </a:xfrm>
            <a:custGeom>
              <a:avLst/>
              <a:gdLst>
                <a:gd name="T0" fmla="*/ 2147483647 w 2135"/>
                <a:gd name="T1" fmla="*/ 2147483647 h 1662"/>
                <a:gd name="T2" fmla="*/ 2147483647 w 2135"/>
                <a:gd name="T3" fmla="*/ 2147483647 h 1662"/>
                <a:gd name="T4" fmla="*/ 2147483647 w 2135"/>
                <a:gd name="T5" fmla="*/ 2147483647 h 1662"/>
                <a:gd name="T6" fmla="*/ 2147483647 w 2135"/>
                <a:gd name="T7" fmla="*/ 2147483647 h 1662"/>
                <a:gd name="T8" fmla="*/ 2147483647 w 2135"/>
                <a:gd name="T9" fmla="*/ 2147483647 h 1662"/>
                <a:gd name="T10" fmla="*/ 2147483647 w 2135"/>
                <a:gd name="T11" fmla="*/ 2147483647 h 1662"/>
                <a:gd name="T12" fmla="*/ 2147483647 w 2135"/>
                <a:gd name="T13" fmla="*/ 2147483647 h 1662"/>
                <a:gd name="T14" fmla="*/ 2147483647 w 2135"/>
                <a:gd name="T15" fmla="*/ 2147483647 h 1662"/>
                <a:gd name="T16" fmla="*/ 2147483647 w 2135"/>
                <a:gd name="T17" fmla="*/ 2147483647 h 1662"/>
                <a:gd name="T18" fmla="*/ 2147483647 w 2135"/>
                <a:gd name="T19" fmla="*/ 2147483647 h 1662"/>
                <a:gd name="T20" fmla="*/ 2147483647 w 2135"/>
                <a:gd name="T21" fmla="*/ 214748364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5" name="Text Box 51">
              <a:extLst>
                <a:ext uri="{FF2B5EF4-FFF2-40B4-BE49-F238E27FC236}">
                  <a16:creationId xmlns:a16="http://schemas.microsoft.com/office/drawing/2014/main" id="{EDE0776E-FB1C-CC4C-90EB-536EFB475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5931" y="5527102"/>
              <a:ext cx="8747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Internet</a:t>
              </a:r>
            </a:p>
          </p:txBody>
        </p:sp>
        <p:sp>
          <p:nvSpPr>
            <p:cNvPr id="66" name="Line 52">
              <a:extLst>
                <a:ext uri="{FF2B5EF4-FFF2-40B4-BE49-F238E27FC236}">
                  <a16:creationId xmlns:a16="http://schemas.microsoft.com/office/drawing/2014/main" id="{1B488216-95F4-E14C-95E9-7C9AF5355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6481" y="5938264"/>
              <a:ext cx="22113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7" name="Text Box 53">
              <a:extLst>
                <a:ext uri="{FF2B5EF4-FFF2-40B4-BE49-F238E27FC236}">
                  <a16:creationId xmlns:a16="http://schemas.microsoft.com/office/drawing/2014/main" id="{F71C462A-2257-EB43-A206-9C753ACA9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618" y="5163564"/>
              <a:ext cx="10636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controlled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by OS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" name="Text Box 56">
              <a:extLst>
                <a:ext uri="{FF2B5EF4-FFF2-40B4-BE49-F238E27FC236}">
                  <a16:creationId xmlns:a16="http://schemas.microsoft.com/office/drawing/2014/main" id="{39CD55B9-1CA1-0D4E-AC8E-870E1D493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5393" y="4263452"/>
              <a:ext cx="1470025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controlled by</a:t>
              </a:r>
            </a:p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app developer</a:t>
              </a:r>
            </a:p>
          </p:txBody>
        </p:sp>
        <p:sp>
          <p:nvSpPr>
            <p:cNvPr id="69" name="Freeform 45">
              <a:extLst>
                <a:ext uri="{FF2B5EF4-FFF2-40B4-BE49-F238E27FC236}">
                  <a16:creationId xmlns:a16="http://schemas.microsoft.com/office/drawing/2014/main" id="{C814DECD-1C69-5545-8CB5-0CBC3C810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2081" y="4161852"/>
              <a:ext cx="758825" cy="1997075"/>
            </a:xfrm>
            <a:custGeom>
              <a:avLst/>
              <a:gdLst>
                <a:gd name="T0" fmla="*/ 0 w 478"/>
                <a:gd name="T1" fmla="*/ 2147483647 h 1258"/>
                <a:gd name="T2" fmla="*/ 2147483647 w 478"/>
                <a:gd name="T3" fmla="*/ 0 h 1258"/>
                <a:gd name="T4" fmla="*/ 2147483647 w 478"/>
                <a:gd name="T5" fmla="*/ 2147483647 h 1258"/>
                <a:gd name="T6" fmla="*/ 2147483647 w 478"/>
                <a:gd name="T7" fmla="*/ 2147483647 h 1258"/>
                <a:gd name="T8" fmla="*/ 0 w 478"/>
                <a:gd name="T9" fmla="*/ 2147483647 h 1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258"/>
                <a:gd name="T17" fmla="*/ 478 w 478"/>
                <a:gd name="T18" fmla="*/ 1258 h 1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258">
                  <a:moveTo>
                    <a:pt x="0" y="1040"/>
                  </a:moveTo>
                  <a:lnTo>
                    <a:pt x="478" y="0"/>
                  </a:lnTo>
                  <a:lnTo>
                    <a:pt x="472" y="1258"/>
                  </a:lnTo>
                  <a:lnTo>
                    <a:pt x="41" y="1246"/>
                  </a:lnTo>
                  <a:lnTo>
                    <a:pt x="0" y="104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0" name="Rectangle 23">
              <a:extLst>
                <a:ext uri="{FF2B5EF4-FFF2-40B4-BE49-F238E27FC236}">
                  <a16:creationId xmlns:a16="http://schemas.microsoft.com/office/drawing/2014/main" id="{50A99B54-66D6-B34F-8D7E-26C31317C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356" y="411740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" name="Rectangle 24">
              <a:extLst>
                <a:ext uri="{FF2B5EF4-FFF2-40B4-BE49-F238E27FC236}">
                  <a16:creationId xmlns:a16="http://schemas.microsoft.com/office/drawing/2014/main" id="{DC0C5EA0-37FF-7D42-9218-CBD7D7F1F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256" y="417137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2" name="Line 25">
              <a:extLst>
                <a:ext uri="{FF2B5EF4-FFF2-40B4-BE49-F238E27FC236}">
                  <a16:creationId xmlns:a16="http://schemas.microsoft.com/office/drawing/2014/main" id="{4E2FA824-35B3-254B-A7ED-B61C29409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6781" y="493178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3" name="Text Box 26">
              <a:extLst>
                <a:ext uri="{FF2B5EF4-FFF2-40B4-BE49-F238E27FC236}">
                  <a16:creationId xmlns:a16="http://schemas.microsoft.com/office/drawing/2014/main" id="{FC523801-D277-8E4C-8E85-7C32B1C22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3918" y="4914327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anose="020B0604030504040204" pitchFamily="34" charset="0"/>
                </a:rPr>
                <a:t>transport</a:t>
              </a:r>
            </a:p>
          </p:txBody>
        </p:sp>
        <p:sp>
          <p:nvSpPr>
            <p:cNvPr id="74" name="Line 27">
              <a:extLst>
                <a:ext uri="{FF2B5EF4-FFF2-40B4-BE49-F238E27FC236}">
                  <a16:creationId xmlns:a16="http://schemas.microsoft.com/office/drawing/2014/main" id="{0E35A240-19C0-4842-A337-0F8313627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718" y="525246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5" name="Line 28">
              <a:extLst>
                <a:ext uri="{FF2B5EF4-FFF2-40B4-BE49-F238E27FC236}">
                  <a16:creationId xmlns:a16="http://schemas.microsoft.com/office/drawing/2014/main" id="{538C55B0-70E9-A041-82C7-D30C4A218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0431" y="556202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" name="Line 29">
              <a:extLst>
                <a:ext uri="{FF2B5EF4-FFF2-40B4-BE49-F238E27FC236}">
                  <a16:creationId xmlns:a16="http://schemas.microsoft.com/office/drawing/2014/main" id="{2F698C09-6CCE-D045-8381-1043B4375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0431" y="584777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" name="Text Box 26">
              <a:extLst>
                <a:ext uri="{FF2B5EF4-FFF2-40B4-BE49-F238E27FC236}">
                  <a16:creationId xmlns:a16="http://schemas.microsoft.com/office/drawing/2014/main" id="{02E14C98-08D2-7A46-8330-E08488431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8843" y="4161852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78" name="Text Box 26">
              <a:extLst>
                <a:ext uri="{FF2B5EF4-FFF2-40B4-BE49-F238E27FC236}">
                  <a16:creationId xmlns:a16="http://schemas.microsoft.com/office/drawing/2014/main" id="{7498DC96-BD44-514E-9194-3D969841A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4393" y="5819202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anose="020B0604030504040204" pitchFamily="34" charset="0"/>
                </a:rPr>
                <a:t>physical</a:t>
              </a:r>
            </a:p>
          </p:txBody>
        </p:sp>
        <p:sp>
          <p:nvSpPr>
            <p:cNvPr id="79" name="Text Box 26">
              <a:extLst>
                <a:ext uri="{FF2B5EF4-FFF2-40B4-BE49-F238E27FC236}">
                  <a16:creationId xmlns:a16="http://schemas.microsoft.com/office/drawing/2014/main" id="{348701D5-6640-A948-BC09-78891C31D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3443" y="5533452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969696"/>
                  </a:solidFill>
                  <a:latin typeface="Tahoma" panose="020B0604030504040204" pitchFamily="34" charset="0"/>
                </a:rPr>
                <a:t>link</a:t>
              </a: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9825CB41-608B-764E-8BB1-DD3502192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3918" y="5238177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81" name="Oval 57">
              <a:extLst>
                <a:ext uri="{FF2B5EF4-FFF2-40B4-BE49-F238E27FC236}">
                  <a16:creationId xmlns:a16="http://schemas.microsoft.com/office/drawing/2014/main" id="{EE6FB796-7043-F043-9555-816CA848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193" y="4436489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process</a:t>
              </a:r>
            </a:p>
          </p:txBody>
        </p:sp>
        <p:grpSp>
          <p:nvGrpSpPr>
            <p:cNvPr id="82" name="Group 58">
              <a:extLst>
                <a:ext uri="{FF2B5EF4-FFF2-40B4-BE49-F238E27FC236}">
                  <a16:creationId xmlns:a16="http://schemas.microsoft.com/office/drawing/2014/main" id="{A75A4524-3773-3D48-9437-E5B6DD4144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9843" y="4796852"/>
              <a:ext cx="546100" cy="225425"/>
              <a:chOff x="1287" y="2524"/>
              <a:chExt cx="260" cy="100"/>
            </a:xfrm>
          </p:grpSpPr>
          <p:sp>
            <p:nvSpPr>
              <p:cNvPr id="112" name="Rectangle 59">
                <a:extLst>
                  <a:ext uri="{FF2B5EF4-FFF2-40B4-BE49-F238E27FC236}">
                    <a16:creationId xmlns:a16="http://schemas.microsoft.com/office/drawing/2014/main" id="{C4ABFE19-C0E4-2C41-AFCD-824A8F492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C96B7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3" name="Rectangle 60">
                <a:extLst>
                  <a:ext uri="{FF2B5EF4-FFF2-40B4-BE49-F238E27FC236}">
                    <a16:creationId xmlns:a16="http://schemas.microsoft.com/office/drawing/2014/main" id="{A99704CB-B00C-E745-937F-604AAF845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4" name="Rectangle 61">
                <a:extLst>
                  <a:ext uri="{FF2B5EF4-FFF2-40B4-BE49-F238E27FC236}">
                    <a16:creationId xmlns:a16="http://schemas.microsoft.com/office/drawing/2014/main" id="{73DBB7E5-4B5A-6A44-B526-8EFEDBBBD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5" name="Rectangle 62">
                <a:extLst>
                  <a:ext uri="{FF2B5EF4-FFF2-40B4-BE49-F238E27FC236}">
                    <a16:creationId xmlns:a16="http://schemas.microsoft.com/office/drawing/2014/main" id="{BE38400C-A23E-9D48-8017-DCF854EEC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7D8A6445-4497-4C45-958F-E2638430B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718" y="4088827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" name="Rectangle 24">
              <a:extLst>
                <a:ext uri="{FF2B5EF4-FFF2-40B4-BE49-F238E27FC236}">
                  <a16:creationId xmlns:a16="http://schemas.microsoft.com/office/drawing/2014/main" id="{0398587E-45CC-4A45-B442-ED787BE01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9618" y="4142802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5" name="Line 25">
              <a:extLst>
                <a:ext uri="{FF2B5EF4-FFF2-40B4-BE49-F238E27FC236}">
                  <a16:creationId xmlns:a16="http://schemas.microsoft.com/office/drawing/2014/main" id="{55F931F7-3CD3-1B45-8F15-8023FCC1C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9143" y="490321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6" name="Text Box 26">
              <a:extLst>
                <a:ext uri="{FF2B5EF4-FFF2-40B4-BE49-F238E27FC236}">
                  <a16:creationId xmlns:a16="http://schemas.microsoft.com/office/drawing/2014/main" id="{DC0AF957-A308-2842-9CCB-C0DB97C39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6281" y="4885752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anose="020B0604030504040204" pitchFamily="34" charset="0"/>
                </a:rPr>
                <a:t>transport</a:t>
              </a:r>
            </a:p>
          </p:txBody>
        </p:sp>
        <p:sp>
          <p:nvSpPr>
            <p:cNvPr id="87" name="Line 27">
              <a:extLst>
                <a:ext uri="{FF2B5EF4-FFF2-40B4-BE49-F238E27FC236}">
                  <a16:creationId xmlns:a16="http://schemas.microsoft.com/office/drawing/2014/main" id="{8D593887-0DB9-634A-BFDF-DC8A3BE7F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7081" y="522388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8" name="Line 28">
              <a:extLst>
                <a:ext uri="{FF2B5EF4-FFF2-40B4-BE49-F238E27FC236}">
                  <a16:creationId xmlns:a16="http://schemas.microsoft.com/office/drawing/2014/main" id="{34440AFB-15FF-1C41-A14D-50269BF12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2793" y="553345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9" name="Line 29">
              <a:extLst>
                <a:ext uri="{FF2B5EF4-FFF2-40B4-BE49-F238E27FC236}">
                  <a16:creationId xmlns:a16="http://schemas.microsoft.com/office/drawing/2014/main" id="{CD5C9488-DA1F-074D-AF30-5968ED9D4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2793" y="581920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0" name="Text Box 26">
              <a:extLst>
                <a:ext uri="{FF2B5EF4-FFF2-40B4-BE49-F238E27FC236}">
                  <a16:creationId xmlns:a16="http://schemas.microsoft.com/office/drawing/2014/main" id="{541DAE6E-52E0-7043-8566-09DF13A3D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1206" y="4133277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91" name="Text Box 26">
              <a:extLst>
                <a:ext uri="{FF2B5EF4-FFF2-40B4-BE49-F238E27FC236}">
                  <a16:creationId xmlns:a16="http://schemas.microsoft.com/office/drawing/2014/main" id="{537A873D-E2DC-9B4A-94B1-C37252DD6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6756" y="5790627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anose="020B0604030504040204" pitchFamily="34" charset="0"/>
                </a:rPr>
                <a:t>physical</a:t>
              </a:r>
            </a:p>
          </p:txBody>
        </p:sp>
        <p:sp>
          <p:nvSpPr>
            <p:cNvPr id="92" name="Text Box 26">
              <a:extLst>
                <a:ext uri="{FF2B5EF4-FFF2-40B4-BE49-F238E27FC236}">
                  <a16:creationId xmlns:a16="http://schemas.microsoft.com/office/drawing/2014/main" id="{6391915F-AA3C-1F46-ABCF-BFFB545BD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5806" y="5504877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anose="020B0604030504040204" pitchFamily="34" charset="0"/>
                </a:rPr>
                <a:t>link</a:t>
              </a:r>
            </a:p>
          </p:txBody>
        </p:sp>
        <p:sp>
          <p:nvSpPr>
            <p:cNvPr id="93" name="Text Box 26">
              <a:extLst>
                <a:ext uri="{FF2B5EF4-FFF2-40B4-BE49-F238E27FC236}">
                  <a16:creationId xmlns:a16="http://schemas.microsoft.com/office/drawing/2014/main" id="{0CF0A3EC-4E95-6F44-AC1B-BEDFCF59D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6281" y="5209602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94" name="Oval 78">
              <a:extLst>
                <a:ext uri="{FF2B5EF4-FFF2-40B4-BE49-F238E27FC236}">
                  <a16:creationId xmlns:a16="http://schemas.microsoft.com/office/drawing/2014/main" id="{86D4A4F9-3817-2D4B-A650-F9A608CF8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4556" y="4407914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process</a:t>
              </a:r>
            </a:p>
          </p:txBody>
        </p:sp>
        <p:grpSp>
          <p:nvGrpSpPr>
            <p:cNvPr id="95" name="Group 79">
              <a:extLst>
                <a:ext uri="{FF2B5EF4-FFF2-40B4-BE49-F238E27FC236}">
                  <a16:creationId xmlns:a16="http://schemas.microsoft.com/office/drawing/2014/main" id="{51FEB31F-0197-A245-BDA3-D7F130D699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2206" y="4768277"/>
              <a:ext cx="546100" cy="225425"/>
              <a:chOff x="1287" y="2524"/>
              <a:chExt cx="260" cy="100"/>
            </a:xfrm>
          </p:grpSpPr>
          <p:sp>
            <p:nvSpPr>
              <p:cNvPr id="108" name="Rectangle 80">
                <a:extLst>
                  <a:ext uri="{FF2B5EF4-FFF2-40B4-BE49-F238E27FC236}">
                    <a16:creationId xmlns:a16="http://schemas.microsoft.com/office/drawing/2014/main" id="{71BDAA19-CDB5-7944-9B51-6673394E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C96B7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9" name="Rectangle 81">
                <a:extLst>
                  <a:ext uri="{FF2B5EF4-FFF2-40B4-BE49-F238E27FC236}">
                    <a16:creationId xmlns:a16="http://schemas.microsoft.com/office/drawing/2014/main" id="{052202CB-6DFF-5B41-9E0C-51612EBFA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0" name="Rectangle 82">
                <a:extLst>
                  <a:ext uri="{FF2B5EF4-FFF2-40B4-BE49-F238E27FC236}">
                    <a16:creationId xmlns:a16="http://schemas.microsoft.com/office/drawing/2014/main" id="{CA8E0AAC-534F-5947-8A24-C4B705006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1" name="Rectangle 83">
                <a:extLst>
                  <a:ext uri="{FF2B5EF4-FFF2-40B4-BE49-F238E27FC236}">
                    <a16:creationId xmlns:a16="http://schemas.microsoft.com/office/drawing/2014/main" id="{01D09285-F3A0-7746-8C38-80921B595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6" name="Line 88">
              <a:extLst>
                <a:ext uri="{FF2B5EF4-FFF2-40B4-BE49-F238E27FC236}">
                  <a16:creationId xmlns:a16="http://schemas.microsoft.com/office/drawing/2014/main" id="{45A44125-967F-194E-93CC-F084CB8071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61831" y="4539677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7" name="Line 89">
              <a:extLst>
                <a:ext uri="{FF2B5EF4-FFF2-40B4-BE49-F238E27FC236}">
                  <a16:creationId xmlns:a16="http://schemas.microsoft.com/office/drawing/2014/main" id="{09A0E0CC-1573-EF4B-963C-B915EEDE8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56" y="4965127"/>
              <a:ext cx="0" cy="10223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" name="Line 90">
              <a:extLst>
                <a:ext uri="{FF2B5EF4-FFF2-40B4-BE49-F238E27FC236}">
                  <a16:creationId xmlns:a16="http://schemas.microsoft.com/office/drawing/2014/main" id="{804A2413-AC18-614E-9C86-3B8EEB435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11068" y="5465189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9" name="Text Box 56">
              <a:extLst>
                <a:ext uri="{FF2B5EF4-FFF2-40B4-BE49-F238E27FC236}">
                  <a16:creationId xmlns:a16="http://schemas.microsoft.com/office/drawing/2014/main" id="{E577830D-DD56-2647-A22C-EF0BE6E5D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4968" y="4220589"/>
              <a:ext cx="9175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socket</a:t>
              </a:r>
            </a:p>
          </p:txBody>
        </p:sp>
        <p:sp>
          <p:nvSpPr>
            <p:cNvPr id="100" name="Line 92">
              <a:extLst>
                <a:ext uri="{FF2B5EF4-FFF2-40B4-BE49-F238E27FC236}">
                  <a16:creationId xmlns:a16="http://schemas.microsoft.com/office/drawing/2014/main" id="{36A1E6CD-E9BD-3242-9A1C-26AEFEB25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8018" y="4420614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1" name="Line 93">
              <a:extLst>
                <a:ext uri="{FF2B5EF4-FFF2-40B4-BE49-F238E27FC236}">
                  <a16:creationId xmlns:a16="http://schemas.microsoft.com/office/drawing/2014/main" id="{A44FE107-59BF-4C4E-96EC-ABE0AB86A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63181" y="4409502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02" name="Group 96">
              <a:extLst>
                <a:ext uri="{FF2B5EF4-FFF2-40B4-BE49-F238E27FC236}">
                  <a16:creationId xmlns:a16="http://schemas.microsoft.com/office/drawing/2014/main" id="{B1B9D1B0-87C7-4E48-8D2B-1E8FF4A53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8218" y="5474714"/>
              <a:ext cx="719138" cy="773113"/>
              <a:chOff x="-44" y="1473"/>
              <a:chExt cx="981" cy="1105"/>
            </a:xfrm>
          </p:grpSpPr>
          <p:pic>
            <p:nvPicPr>
              <p:cNvPr id="106" name="Picture 97" descr="desktop_computer_stylized_medium">
                <a:extLst>
                  <a:ext uri="{FF2B5EF4-FFF2-40B4-BE49-F238E27FC236}">
                    <a16:creationId xmlns:a16="http://schemas.microsoft.com/office/drawing/2014/main" id="{1C81DD9D-2898-9C4D-BC46-427B764C8F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98">
                <a:extLst>
                  <a:ext uri="{FF2B5EF4-FFF2-40B4-BE49-F238E27FC236}">
                    <a16:creationId xmlns:a16="http://schemas.microsoft.com/office/drawing/2014/main" id="{EDD4F3E6-7793-364B-9C4A-43E9B64BD8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03" name="Group 99">
              <a:extLst>
                <a:ext uri="{FF2B5EF4-FFF2-40B4-BE49-F238E27FC236}">
                  <a16:creationId xmlns:a16="http://schemas.microsoft.com/office/drawing/2014/main" id="{6D52906D-4825-8A48-8556-D8141BBF07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014293" y="5669977"/>
              <a:ext cx="719138" cy="773112"/>
              <a:chOff x="-44" y="1473"/>
              <a:chExt cx="981" cy="1105"/>
            </a:xfrm>
          </p:grpSpPr>
          <p:pic>
            <p:nvPicPr>
              <p:cNvPr id="104" name="Picture 100" descr="desktop_computer_stylized_medium">
                <a:extLst>
                  <a:ext uri="{FF2B5EF4-FFF2-40B4-BE49-F238E27FC236}">
                    <a16:creationId xmlns:a16="http://schemas.microsoft.com/office/drawing/2014/main" id="{FF8411EE-2981-3948-A535-C48C6300DC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5" name="Freeform 101">
                <a:extLst>
                  <a:ext uri="{FF2B5EF4-FFF2-40B4-BE49-F238E27FC236}">
                    <a16:creationId xmlns:a16="http://schemas.microsoft.com/office/drawing/2014/main" id="{01125F5E-A1EC-2740-B2AC-39270B60324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636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B22B-B10F-7D41-815D-86152C5F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transport services can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25D6-A7E5-B744-9A8D-1A2DE427B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C0080"/>
                </a:solidFill>
              </a:rPr>
              <a:t>UDP (User Datagram Protocol)</a:t>
            </a:r>
          </a:p>
          <a:p>
            <a:pPr lvl="1"/>
            <a:r>
              <a:rPr lang="en-US" b="1" dirty="0">
                <a:solidFill>
                  <a:srgbClr val="0713FF"/>
                </a:solidFill>
              </a:rPr>
              <a:t>Best-effort</a:t>
            </a:r>
            <a:r>
              <a:rPr lang="en-US" dirty="0">
                <a:solidFill>
                  <a:srgbClr val="0713FF"/>
                </a:solidFill>
              </a:rPr>
              <a:t> (unreliable) data transfer</a:t>
            </a:r>
          </a:p>
          <a:p>
            <a:pPr lvl="1"/>
            <a:r>
              <a:rPr lang="en-US" dirty="0"/>
              <a:t>Sender can inject messages at whatever rate they choose, and UDP will pass them to the network layer. But it does </a:t>
            </a:r>
            <a:r>
              <a:rPr lang="en-US" b="1" dirty="0"/>
              <a:t>not </a:t>
            </a:r>
            <a:r>
              <a:rPr lang="en-US" dirty="0"/>
              <a:t>provide delivery guarantees (no recovery of lost packets)</a:t>
            </a:r>
          </a:p>
          <a:p>
            <a:r>
              <a:rPr lang="en-US" dirty="0">
                <a:solidFill>
                  <a:srgbClr val="FC0080"/>
                </a:solidFill>
              </a:rPr>
              <a:t>TCP (Transmission Control Protocol)</a:t>
            </a:r>
          </a:p>
          <a:p>
            <a:pPr lvl="1"/>
            <a:r>
              <a:rPr lang="en-US" dirty="0">
                <a:solidFill>
                  <a:srgbClr val="0713FF"/>
                </a:solidFill>
              </a:rPr>
              <a:t>Connection-oriented </a:t>
            </a:r>
            <a:r>
              <a:rPr lang="en-US" b="1" dirty="0">
                <a:solidFill>
                  <a:srgbClr val="0713FF"/>
                </a:solidFill>
              </a:rPr>
              <a:t>reliable, in-order</a:t>
            </a:r>
            <a:r>
              <a:rPr lang="en-US" dirty="0">
                <a:solidFill>
                  <a:srgbClr val="0713FF"/>
                </a:solidFill>
              </a:rPr>
              <a:t> data transfer</a:t>
            </a:r>
          </a:p>
          <a:p>
            <a:pPr lvl="1"/>
            <a:r>
              <a:rPr lang="en-US" dirty="0"/>
              <a:t>Guarantees that sent data is received (unless connection breaks)</a:t>
            </a:r>
          </a:p>
          <a:p>
            <a:pPr lvl="1"/>
            <a:r>
              <a:rPr lang="en-US" b="1" dirty="0"/>
              <a:t>Flow control </a:t>
            </a:r>
            <a:r>
              <a:rPr lang="en-US" dirty="0"/>
              <a:t>to avoid overwhelming receiver</a:t>
            </a:r>
          </a:p>
          <a:p>
            <a:pPr lvl="1"/>
            <a:r>
              <a:rPr lang="en-US" b="1" dirty="0"/>
              <a:t>Congestion control </a:t>
            </a:r>
            <a:r>
              <a:rPr lang="en-US" dirty="0"/>
              <a:t>to throttle sending when network is overloaded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2DF09-0A7A-4C43-BF48-81D0B97A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5182-90B5-AB4F-9F6B-59C129FB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Tutorial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4D2C3-7DEC-A844-9DC8-D4061379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9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0F69-C279-0140-AC95-BEFAC994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UDP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70F3F-AAE2-FE40-944D-79467AB2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B56DD-C5C1-FA4B-98D2-6291F5D3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Tutorial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14F71-F576-9246-8A86-E6F615A9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50B849-2F55-E84B-B625-7AC7B6DC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434" y="2125854"/>
            <a:ext cx="7109767" cy="3790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AE8228-9526-7043-8F99-FA71C4E3A0DC}"/>
              </a:ext>
            </a:extLst>
          </p:cNvPr>
          <p:cNvSpPr txBox="1"/>
          <p:nvPr/>
        </p:nvSpPr>
        <p:spPr>
          <a:xfrm>
            <a:off x="2111259" y="1455474"/>
            <a:ext cx="279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713FF"/>
                </a:solidFill>
              </a:rPr>
              <a:t>Receiver/Server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EFE1A-1E66-7A4E-A491-0CEF522F08D1}"/>
              </a:ext>
            </a:extLst>
          </p:cNvPr>
          <p:cNvSpPr txBox="1"/>
          <p:nvPr/>
        </p:nvSpPr>
        <p:spPr>
          <a:xfrm>
            <a:off x="7162231" y="1455474"/>
            <a:ext cx="279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713FF"/>
                </a:solidFill>
              </a:rPr>
              <a:t>Sender/Client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2D40E2-A922-194D-8FE9-4C8E49B29BFC}"/>
              </a:ext>
            </a:extLst>
          </p:cNvPr>
          <p:cNvGrpSpPr/>
          <p:nvPr/>
        </p:nvGrpSpPr>
        <p:grpSpPr>
          <a:xfrm>
            <a:off x="129321" y="3429000"/>
            <a:ext cx="3034984" cy="1477328"/>
            <a:chOff x="129321" y="3429000"/>
            <a:chExt cx="3034984" cy="14773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6602E9-DC60-DA4E-87FD-7FEC32494639}"/>
                </a:ext>
              </a:extLst>
            </p:cNvPr>
            <p:cNvSpPr txBox="1"/>
            <p:nvPr/>
          </p:nvSpPr>
          <p:spPr>
            <a:xfrm>
              <a:off x="129321" y="3429000"/>
              <a:ext cx="212533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specify port (and optionally IP address) that this socket should receive 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2DA1BC-DE43-6C49-B132-C600B4742168}"/>
                </a:ext>
              </a:extLst>
            </p:cNvPr>
            <p:cNvCxnSpPr>
              <a:cxnSpLocks/>
            </p:cNvCxnSpPr>
            <p:nvPr/>
          </p:nvCxnSpPr>
          <p:spPr>
            <a:xfrm>
              <a:off x="1806008" y="4021329"/>
              <a:ext cx="1358297" cy="78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AD5949-FAEB-9C40-A4BC-1648F4B7B0B0}"/>
              </a:ext>
            </a:extLst>
          </p:cNvPr>
          <p:cNvGrpSpPr/>
          <p:nvPr/>
        </p:nvGrpSpPr>
        <p:grpSpPr>
          <a:xfrm>
            <a:off x="9095876" y="4716475"/>
            <a:ext cx="3096124" cy="923330"/>
            <a:chOff x="9095876" y="4716475"/>
            <a:chExt cx="3096124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4E8C1E-754C-E64A-8E94-29BDC0275D51}"/>
                </a:ext>
              </a:extLst>
            </p:cNvPr>
            <p:cNvSpPr txBox="1"/>
            <p:nvPr/>
          </p:nvSpPr>
          <p:spPr>
            <a:xfrm>
              <a:off x="10066668" y="4716475"/>
              <a:ext cx="21253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needs to specify port and IP address to send to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6DC4E2-5016-4C40-8533-CCE5F53C2E5E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9095876" y="5178140"/>
              <a:ext cx="970792" cy="224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257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0738-22B2-6D41-8D98-A8226EB9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TCP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0C2BF-853C-1C4E-9065-4EE79D61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AC31C-FD64-BC4B-86CF-6835A536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Tutorial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1AE36-A10F-B645-BF1F-A7D6F91C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0FF21B-6D8E-1B49-8437-CD6896D8E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174" y="2047730"/>
            <a:ext cx="6725652" cy="4308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F32F21-1A39-AF4C-8553-4E7AEEF6DD05}"/>
              </a:ext>
            </a:extLst>
          </p:cNvPr>
          <p:cNvSpPr txBox="1"/>
          <p:nvPr/>
        </p:nvSpPr>
        <p:spPr>
          <a:xfrm>
            <a:off x="2237584" y="1520769"/>
            <a:ext cx="279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713FF"/>
                </a:solidFill>
              </a:rPr>
              <a:t>Receiver/Server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A3AE0-E077-994D-A3EA-4305D60EF5F8}"/>
              </a:ext>
            </a:extLst>
          </p:cNvPr>
          <p:cNvSpPr txBox="1"/>
          <p:nvPr/>
        </p:nvSpPr>
        <p:spPr>
          <a:xfrm>
            <a:off x="7162231" y="1455474"/>
            <a:ext cx="279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713FF"/>
                </a:solidFill>
              </a:rPr>
              <a:t>Sender/Client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CDEBE3-EED8-9845-99F8-7D8D8BC26CC1}"/>
              </a:ext>
            </a:extLst>
          </p:cNvPr>
          <p:cNvGrpSpPr/>
          <p:nvPr/>
        </p:nvGrpSpPr>
        <p:grpSpPr>
          <a:xfrm>
            <a:off x="153384" y="2659417"/>
            <a:ext cx="3034984" cy="1477328"/>
            <a:chOff x="129321" y="3429000"/>
            <a:chExt cx="3034984" cy="14773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D0A20F-33AA-1741-B918-4C6964F51C32}"/>
                </a:ext>
              </a:extLst>
            </p:cNvPr>
            <p:cNvSpPr txBox="1"/>
            <p:nvPr/>
          </p:nvSpPr>
          <p:spPr>
            <a:xfrm>
              <a:off x="129321" y="3429000"/>
              <a:ext cx="212533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specify port (and optionally IP address) to listen for incoming connections 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C1BFD8B-07FE-354D-B882-3F99903B49EC}"/>
                </a:ext>
              </a:extLst>
            </p:cNvPr>
            <p:cNvCxnSpPr>
              <a:cxnSpLocks/>
            </p:cNvCxnSpPr>
            <p:nvPr/>
          </p:nvCxnSpPr>
          <p:spPr>
            <a:xfrm>
              <a:off x="2254653" y="4029164"/>
              <a:ext cx="9096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FE0EB2-DB54-3746-81F2-430C983ABEDA}"/>
              </a:ext>
            </a:extLst>
          </p:cNvPr>
          <p:cNvGrpSpPr/>
          <p:nvPr/>
        </p:nvGrpSpPr>
        <p:grpSpPr>
          <a:xfrm>
            <a:off x="9095876" y="4493591"/>
            <a:ext cx="3096124" cy="923330"/>
            <a:chOff x="9095876" y="4716475"/>
            <a:chExt cx="3096124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82C0C5-F4CF-1E45-88E6-79D2895E0D6D}"/>
                </a:ext>
              </a:extLst>
            </p:cNvPr>
            <p:cNvSpPr txBox="1"/>
            <p:nvPr/>
          </p:nvSpPr>
          <p:spPr>
            <a:xfrm>
              <a:off x="10066668" y="4716475"/>
              <a:ext cx="21253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needs to specify port and IP address to connect to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1EF772C-002A-F144-8757-3C71180108BB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9095876" y="5178140"/>
              <a:ext cx="970792" cy="224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DF8DA9-59D0-254B-BFEE-4C111A830781}"/>
              </a:ext>
            </a:extLst>
          </p:cNvPr>
          <p:cNvGrpSpPr/>
          <p:nvPr/>
        </p:nvGrpSpPr>
        <p:grpSpPr>
          <a:xfrm>
            <a:off x="153384" y="4578941"/>
            <a:ext cx="3034984" cy="1200329"/>
            <a:chOff x="129321" y="3429000"/>
            <a:chExt cx="3034984" cy="12003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7E945F-4F95-414B-A1B2-7A9177C551E1}"/>
                </a:ext>
              </a:extLst>
            </p:cNvPr>
            <p:cNvSpPr txBox="1"/>
            <p:nvPr/>
          </p:nvSpPr>
          <p:spPr>
            <a:xfrm>
              <a:off x="129321" y="3429000"/>
              <a:ext cx="21253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creates new socket to send/receive on for this specific connection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F880F1-BFFC-E84C-9475-8A2D760083B4}"/>
                </a:ext>
              </a:extLst>
            </p:cNvPr>
            <p:cNvCxnSpPr>
              <a:cxnSpLocks/>
            </p:cNvCxnSpPr>
            <p:nvPr/>
          </p:nvCxnSpPr>
          <p:spPr>
            <a:xfrm>
              <a:off x="2254653" y="4029164"/>
              <a:ext cx="9096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080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4372-E348-3C46-BDD5-217999AD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2ED9-38C1-4A4F-A45E-4A49D6F9BB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C0080"/>
                </a:solidFill>
              </a:rPr>
              <a:t>socket(): </a:t>
            </a:r>
            <a:r>
              <a:rPr lang="en-US" dirty="0"/>
              <a:t>creates a new socket</a:t>
            </a:r>
          </a:p>
          <a:p>
            <a:r>
              <a:rPr lang="en-US" dirty="0">
                <a:solidFill>
                  <a:srgbClr val="FC0080"/>
                </a:solidFill>
              </a:rPr>
              <a:t>bind(): </a:t>
            </a:r>
            <a:r>
              <a:rPr lang="en-US" dirty="0"/>
              <a:t>associates a socket with a port + address</a:t>
            </a:r>
          </a:p>
          <a:p>
            <a:r>
              <a:rPr lang="en-US" dirty="0" err="1">
                <a:solidFill>
                  <a:srgbClr val="FC0080"/>
                </a:solidFill>
              </a:rPr>
              <a:t>gethostbyname</a:t>
            </a:r>
            <a:r>
              <a:rPr lang="en-US" dirty="0">
                <a:solidFill>
                  <a:srgbClr val="FC0080"/>
                </a:solidFill>
              </a:rPr>
              <a:t>(): </a:t>
            </a:r>
            <a:r>
              <a:rPr lang="en-US" dirty="0"/>
              <a:t>get IP address associated with a given name</a:t>
            </a:r>
          </a:p>
          <a:p>
            <a:pPr lvl="1"/>
            <a:r>
              <a:rPr lang="en-US" dirty="0"/>
              <a:t>Can translate dotted decimal notation to numerical IP address; can use DNS to lookup IP address for a given hostname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0713FF"/>
                </a:solidFill>
              </a:rPr>
              <a:t>sendto</a:t>
            </a:r>
            <a:r>
              <a:rPr lang="en-US" dirty="0">
                <a:solidFill>
                  <a:srgbClr val="0713FF"/>
                </a:solidFill>
              </a:rPr>
              <a:t>(): </a:t>
            </a:r>
            <a:r>
              <a:rPr lang="en-US" dirty="0"/>
              <a:t>send data on a given socket</a:t>
            </a:r>
          </a:p>
          <a:p>
            <a:pPr lvl="1"/>
            <a:r>
              <a:rPr lang="en-US" dirty="0"/>
              <a:t>Need to specify socket to use + IP address and port to send to</a:t>
            </a:r>
          </a:p>
          <a:p>
            <a:r>
              <a:rPr lang="en-US" dirty="0" err="1">
                <a:solidFill>
                  <a:srgbClr val="0713FF"/>
                </a:solidFill>
              </a:rPr>
              <a:t>recvfrom</a:t>
            </a:r>
            <a:r>
              <a:rPr lang="en-US" dirty="0">
                <a:solidFill>
                  <a:srgbClr val="0713FF"/>
                </a:solidFill>
              </a:rPr>
              <a:t>(): </a:t>
            </a:r>
            <a:r>
              <a:rPr lang="en-US" dirty="0"/>
              <a:t>receive data on a given socket</a:t>
            </a:r>
          </a:p>
          <a:p>
            <a:pPr lvl="1"/>
            <a:r>
              <a:rPr lang="en-US" dirty="0"/>
              <a:t>Need to specify socket to use; returns address the data came from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0FD6F-D6D4-5641-AF7E-7B8FC43F76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8000FF"/>
                </a:solidFill>
              </a:rPr>
              <a:t>listen(): </a:t>
            </a:r>
            <a:r>
              <a:rPr lang="en-US" dirty="0"/>
              <a:t>listen for incoming connections</a:t>
            </a:r>
          </a:p>
          <a:p>
            <a:r>
              <a:rPr lang="en-US" dirty="0">
                <a:solidFill>
                  <a:srgbClr val="8000FF"/>
                </a:solidFill>
              </a:rPr>
              <a:t>connect(): </a:t>
            </a:r>
            <a:r>
              <a:rPr lang="en-US" dirty="0"/>
              <a:t>initiate a connection to another machine</a:t>
            </a:r>
          </a:p>
          <a:p>
            <a:pPr lvl="1"/>
            <a:r>
              <a:rPr lang="en-US" dirty="0"/>
              <a:t>Machine to connect to must be listening for connections</a:t>
            </a:r>
          </a:p>
          <a:p>
            <a:r>
              <a:rPr lang="en-US" dirty="0">
                <a:solidFill>
                  <a:srgbClr val="8000FF"/>
                </a:solidFill>
              </a:rPr>
              <a:t>accept():</a:t>
            </a:r>
            <a:r>
              <a:rPr lang="en-US" dirty="0"/>
              <a:t> accept a connection</a:t>
            </a:r>
          </a:p>
          <a:p>
            <a:r>
              <a:rPr lang="en-US" dirty="0">
                <a:solidFill>
                  <a:srgbClr val="8000FF"/>
                </a:solidFill>
              </a:rPr>
              <a:t>send(): </a:t>
            </a:r>
            <a:r>
              <a:rPr lang="en-US" dirty="0"/>
              <a:t>send data on a connected socket</a:t>
            </a:r>
          </a:p>
          <a:p>
            <a:r>
              <a:rPr lang="en-US" dirty="0" err="1">
                <a:solidFill>
                  <a:srgbClr val="8000FF"/>
                </a:solidFill>
              </a:rPr>
              <a:t>recv</a:t>
            </a:r>
            <a:r>
              <a:rPr lang="en-US" dirty="0">
                <a:solidFill>
                  <a:srgbClr val="8000FF"/>
                </a:solidFill>
              </a:rPr>
              <a:t>(): </a:t>
            </a:r>
            <a:r>
              <a:rPr lang="en-US" dirty="0"/>
              <a:t>received data from a socket</a:t>
            </a:r>
          </a:p>
          <a:p>
            <a:pPr lvl="1"/>
            <a:r>
              <a:rPr lang="en-US" dirty="0"/>
              <a:t>socket can be connected (TCP) or unconnected (UDP), but usually we want </a:t>
            </a:r>
            <a:r>
              <a:rPr lang="en-US" dirty="0" err="1"/>
              <a:t>recvfrom</a:t>
            </a:r>
            <a:r>
              <a:rPr lang="en-US" dirty="0"/>
              <a:t>() for unconnected socket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C0080"/>
                </a:solidFill>
              </a:rPr>
              <a:t>select(): </a:t>
            </a:r>
            <a:r>
              <a:rPr lang="en-US" dirty="0"/>
              <a:t>multiplex IO operations and timeouts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04116-B723-F249-934B-DBF0BFCE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09/08/2021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DF89A-E000-5F4C-AA70-BE197E0A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Tutorial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F7A53-5AE2-9E48-A69C-36BF1426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5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BB9E-DDA0-3948-AC4E-810C5391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544FB-8D33-AD45-ABEE-CAB7E9AB58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713FF"/>
                </a:solidFill>
              </a:rPr>
              <a:t>udp_server.c</a:t>
            </a:r>
            <a:r>
              <a:rPr lang="en-US" dirty="0">
                <a:solidFill>
                  <a:srgbClr val="0713FF"/>
                </a:solidFill>
              </a:rPr>
              <a:t> / </a:t>
            </a:r>
            <a:r>
              <a:rPr lang="en-US" dirty="0" err="1">
                <a:solidFill>
                  <a:srgbClr val="0713FF"/>
                </a:solidFill>
              </a:rPr>
              <a:t>udp_client.c</a:t>
            </a:r>
            <a:endParaRPr lang="en-US" dirty="0">
              <a:solidFill>
                <a:srgbClr val="0713FF"/>
              </a:solidFill>
            </a:endParaRPr>
          </a:p>
          <a:p>
            <a:pPr lvl="1"/>
            <a:r>
              <a:rPr lang="en-US" dirty="0"/>
              <a:t>UDP server binds to a given port and waits for message from UDP client. Server echoes received messages back to client.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0713FF"/>
                </a:solidFill>
              </a:rPr>
              <a:t>simple_tcp_server.c</a:t>
            </a:r>
            <a:r>
              <a:rPr lang="en-US" dirty="0">
                <a:solidFill>
                  <a:srgbClr val="0713FF"/>
                </a:solidFill>
              </a:rPr>
              <a:t> / </a:t>
            </a:r>
            <a:r>
              <a:rPr lang="en-US" dirty="0" err="1">
                <a:solidFill>
                  <a:srgbClr val="0713FF"/>
                </a:solidFill>
              </a:rPr>
              <a:t>simple_tcp_client.c</a:t>
            </a:r>
            <a:endParaRPr lang="en-US" dirty="0">
              <a:solidFill>
                <a:srgbClr val="0713FF"/>
              </a:solidFill>
            </a:endParaRPr>
          </a:p>
          <a:p>
            <a:pPr lvl="1"/>
            <a:r>
              <a:rPr lang="en-US" dirty="0"/>
              <a:t>TCP server listens for ONE incoming connection on a given port, receives messages sent by connected client.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9B577-4EB0-934B-B1A6-34C1BAF973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713FF"/>
                </a:solidFill>
              </a:rPr>
              <a:t>tcp_server.c</a:t>
            </a:r>
            <a:r>
              <a:rPr lang="en-US" dirty="0">
                <a:solidFill>
                  <a:srgbClr val="0713FF"/>
                </a:solidFill>
              </a:rPr>
              <a:t> / </a:t>
            </a:r>
            <a:r>
              <a:rPr lang="en-US" dirty="0" err="1">
                <a:solidFill>
                  <a:srgbClr val="0713FF"/>
                </a:solidFill>
              </a:rPr>
              <a:t>tcp_client.c</a:t>
            </a:r>
            <a:endParaRPr lang="en-US" dirty="0">
              <a:solidFill>
                <a:srgbClr val="0713FF"/>
              </a:solidFill>
            </a:endParaRPr>
          </a:p>
          <a:p>
            <a:pPr lvl="1"/>
            <a:r>
              <a:rPr lang="en-US" dirty="0"/>
              <a:t>TCP server listens for incoming client connections on a given port, and can receive messages from multiple connected clients simultaneously</a:t>
            </a:r>
          </a:p>
          <a:p>
            <a:r>
              <a:rPr lang="en-US" dirty="0" err="1">
                <a:solidFill>
                  <a:srgbClr val="0713FF"/>
                </a:solidFill>
              </a:rPr>
              <a:t>file_copy.c</a:t>
            </a:r>
            <a:endParaRPr lang="en-US" dirty="0">
              <a:solidFill>
                <a:srgbClr val="0713FF"/>
              </a:solidFill>
            </a:endParaRPr>
          </a:p>
          <a:p>
            <a:pPr lvl="1"/>
            <a:r>
              <a:rPr lang="en-US" dirty="0"/>
              <a:t>Example of file I/O in C. Not directly relevant to this tutorial, but useful for project 1.</a:t>
            </a:r>
          </a:p>
          <a:p>
            <a:r>
              <a:rPr lang="en-US" b="1" dirty="0"/>
              <a:t>You can use these as starter code for project 1!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69F9B-C8B1-FC4A-8F2C-2E65B98A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09/08/2021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C3CB1-B017-D646-8900-78D55343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Tutorial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86065-582C-2743-80D4-4DE6D9B1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8854"/>
      </p:ext>
    </p:extLst>
  </p:cSld>
  <p:clrMapOvr>
    <a:masterClrMapping/>
  </p:clrMapOvr>
</p:sld>
</file>

<file path=ppt/theme/theme1.xml><?xml version="1.0" encoding="utf-8"?>
<a:theme xmlns:a="http://schemas.openxmlformats.org/drawingml/2006/main" name="dsn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E8870391-5537-DA42-A77E-E27711F8CD2E}" vid="{330DC1E9-C794-1949-A92D-DD4FBE9BA4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dsn2017</Template>
  <TotalTime>2705</TotalTime>
  <Words>747</Words>
  <Application>Microsoft Macintosh PowerPoint</Application>
  <PresentationFormat>Widescreen</PresentationFormat>
  <Paragraphs>126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</vt:lpstr>
      <vt:lpstr>Tahoma</vt:lpstr>
      <vt:lpstr>Times New Roman</vt:lpstr>
      <vt:lpstr>ZapfDingbats</vt:lpstr>
      <vt:lpstr>dsn2017</vt:lpstr>
      <vt:lpstr>CS 2520: Wide Area Networks (and Internet Services)</vt:lpstr>
      <vt:lpstr>What is a socket?</vt:lpstr>
      <vt:lpstr>How do we identify sockets?</vt:lpstr>
      <vt:lpstr>What transport services can we use?</vt:lpstr>
      <vt:lpstr>Using UDP</vt:lpstr>
      <vt:lpstr>Using TCP</vt:lpstr>
      <vt:lpstr>Some Important Functions</vt:lpstr>
      <vt:lpstr>Sample Programs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INFSCI 1630: Communication Networks TELECOM 2310: Applications of Networks</dc:title>
  <dc:subject/>
  <dc:creator>Amy Babay</dc:creator>
  <cp:keywords/>
  <dc:description/>
  <cp:lastModifiedBy>Amy Babay</cp:lastModifiedBy>
  <cp:revision>165</cp:revision>
  <dcterms:created xsi:type="dcterms:W3CDTF">2020-07-19T18:12:52Z</dcterms:created>
  <dcterms:modified xsi:type="dcterms:W3CDTF">2021-09-07T21:51:25Z</dcterms:modified>
  <cp:category/>
</cp:coreProperties>
</file>