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536" r:id="rId3"/>
    <p:sldId id="526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9" r:id="rId14"/>
    <p:sldId id="537" r:id="rId15"/>
    <p:sldId id="538" r:id="rId16"/>
    <p:sldId id="540" r:id="rId17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3FF"/>
    <a:srgbClr val="FC0080"/>
    <a:srgbClr val="00348F"/>
    <a:srgbClr val="FF7D00"/>
    <a:srgbClr val="082F71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8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F89F-0128-0A48-BD32-2A6613018E5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02D5B-763A-BE48-BD17-9D08DF37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2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62032-6812-3D45-B517-D5993B4E403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F2A1D-CEBE-574B-BF24-3375383A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0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34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03326"/>
            <a:ext cx="10363200" cy="1470025"/>
          </a:xfrm>
          <a:solidFill>
            <a:srgbClr val="00348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13100"/>
            <a:ext cx="8534400" cy="17526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66E46-02FD-5C47-BAA5-5E019A437C48}"/>
              </a:ext>
            </a:extLst>
          </p:cNvPr>
          <p:cNvSpPr txBox="1"/>
          <p:nvPr userDrawn="1"/>
        </p:nvSpPr>
        <p:spPr>
          <a:xfrm>
            <a:off x="4863664" y="5769544"/>
            <a:ext cx="7046461" cy="90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Computer Science Department</a:t>
            </a:r>
          </a:p>
          <a:p>
            <a:pPr algn="r">
              <a:spcBef>
                <a:spcPts val="1200"/>
              </a:spcBef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School of Computing and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033EA-3579-E748-98A9-F944DAC5B8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76" y="5472498"/>
            <a:ext cx="4084177" cy="12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477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3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1501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09/20/2021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0392" y="6356351"/>
            <a:ext cx="83478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2520: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8245" y="6356351"/>
            <a:ext cx="1267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9825"/>
            <a:ext cx="121920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CS 2520: Wide Area Networks (and Internet Services)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846668"/>
            <a:ext cx="6400800" cy="611073"/>
          </a:xfrm>
        </p:spPr>
        <p:txBody>
          <a:bodyPr>
            <a:normAutofit/>
          </a:bodyPr>
          <a:lstStyle/>
          <a:p>
            <a:r>
              <a:rPr lang="en-US" dirty="0"/>
              <a:t>Dr. Amy </a:t>
            </a:r>
            <a:r>
              <a:rPr lang="en-US" dirty="0" err="1"/>
              <a:t>Babay</a:t>
            </a:r>
            <a:r>
              <a:rPr lang="en-US" dirty="0"/>
              <a:t>, Fall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AA082E-BDD7-254D-95B5-6019B648BDBE}"/>
              </a:ext>
            </a:extLst>
          </p:cNvPr>
          <p:cNvSpPr txBox="1">
            <a:spLocks/>
          </p:cNvSpPr>
          <p:nvPr/>
        </p:nvSpPr>
        <p:spPr>
          <a:xfrm>
            <a:off x="1524000" y="2451601"/>
            <a:ext cx="9144000" cy="1954800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Paper Discussion: BBR</a:t>
            </a:r>
          </a:p>
          <a:p>
            <a:endParaRPr lang="en-US" sz="4000" dirty="0"/>
          </a:p>
          <a:p>
            <a:r>
              <a:rPr lang="en-US" sz="3500" dirty="0"/>
              <a:t>Cardwell, Neal, </a:t>
            </a:r>
            <a:r>
              <a:rPr lang="en-US" sz="3500" dirty="0" err="1"/>
              <a:t>Yuchung</a:t>
            </a:r>
            <a:r>
              <a:rPr lang="en-US" sz="3500" dirty="0"/>
              <a:t> Cheng, C. Stephen Gunn, Soheil </a:t>
            </a:r>
            <a:r>
              <a:rPr lang="en-US" sz="3500" dirty="0" err="1"/>
              <a:t>Hassas</a:t>
            </a:r>
            <a:r>
              <a:rPr lang="en-US" sz="3500" dirty="0"/>
              <a:t> Yeganeh, and Van Jacobson. "BBR: congestion-based congestion control." </a:t>
            </a:r>
            <a:r>
              <a:rPr lang="en-US" sz="3500" i="1" dirty="0"/>
              <a:t>Communications of the ACM</a:t>
            </a:r>
            <a:r>
              <a:rPr lang="en-US" sz="3500" dirty="0"/>
              <a:t> 60, no. 2 (2017): 58-66.</a:t>
            </a:r>
          </a:p>
        </p:txBody>
      </p:sp>
    </p:spTree>
    <p:extLst>
      <p:ext uri="{BB962C8B-B14F-4D97-AF65-F5344CB8AC3E}">
        <p14:creationId xmlns:p14="http://schemas.microsoft.com/office/powerpoint/2010/main" val="153316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4ED8-47F6-5D48-9EB2-F6DF14E8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do it? – 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572-B219-DC46-AB15-1A74AA34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713FF"/>
                </a:solidFill>
              </a:rPr>
              <a:t>Estimate </a:t>
            </a:r>
            <a:r>
              <a:rPr lang="en-US" dirty="0" err="1">
                <a:solidFill>
                  <a:srgbClr val="0713FF"/>
                </a:solidFill>
              </a:rPr>
              <a:t>RTprop</a:t>
            </a:r>
            <a:r>
              <a:rPr lang="en-US" dirty="0"/>
              <a:t>: </a:t>
            </a:r>
            <a:r>
              <a:rPr lang="en-US" b="1" dirty="0"/>
              <a:t>minimum RTT observed </a:t>
            </a:r>
            <a:r>
              <a:rPr lang="en-US" dirty="0"/>
              <a:t>over last window (10s of seconds to minutes)</a:t>
            </a:r>
          </a:p>
          <a:p>
            <a:pPr lvl="1"/>
            <a:r>
              <a:rPr lang="en-US" dirty="0"/>
              <a:t>How to measure RTT? Time from sending data to getting ACK</a:t>
            </a:r>
          </a:p>
          <a:p>
            <a:r>
              <a:rPr lang="en-US" dirty="0">
                <a:solidFill>
                  <a:srgbClr val="0713FF"/>
                </a:solidFill>
              </a:rPr>
              <a:t>Estimate </a:t>
            </a:r>
            <a:r>
              <a:rPr lang="en-US" dirty="0" err="1">
                <a:solidFill>
                  <a:srgbClr val="0713FF"/>
                </a:solidFill>
              </a:rPr>
              <a:t>BtlBw</a:t>
            </a:r>
            <a:r>
              <a:rPr lang="en-US" dirty="0"/>
              <a:t>: </a:t>
            </a:r>
            <a:r>
              <a:rPr lang="en-US" b="1" dirty="0"/>
              <a:t>max delivery rate observed </a:t>
            </a:r>
            <a:r>
              <a:rPr lang="en-US" dirty="0"/>
              <a:t>over last window (~10 RTTs)</a:t>
            </a:r>
          </a:p>
          <a:p>
            <a:pPr lvl="1"/>
            <a:r>
              <a:rPr lang="en-US" dirty="0"/>
              <a:t>How to measure delivery rate? </a:t>
            </a:r>
            <a:r>
              <a:rPr lang="en-US" dirty="0" err="1"/>
              <a:t>Change_in_Data_ACKed</a:t>
            </a:r>
            <a:r>
              <a:rPr lang="en-US" dirty="0"/>
              <a:t> / </a:t>
            </a:r>
            <a:r>
              <a:rPr lang="en-US" dirty="0" err="1"/>
              <a:t>Time_to_recv_ACK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But, we can’t measure both at the same time…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EF3B9-D8D8-6845-BBCF-C31ED8EC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9FC4-9CD1-1543-A697-AA69119E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6232-C0A9-CB42-B1F9-D09652D2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0A1B-744E-AF4E-879B-425D230F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do it? – Big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8F10-D4EA-184E-9C56-34B7A6A1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542B-FFB9-4742-87AF-FC517BE7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F8BD-EDE4-A243-A126-EBE437B7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2E3CF-AE50-574E-AA1F-DC04AF33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092200"/>
            <a:ext cx="5740400" cy="5402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96836A-474C-2E4D-AC6B-AD2D9E70C6B9}"/>
              </a:ext>
            </a:extLst>
          </p:cNvPr>
          <p:cNvSpPr txBox="1"/>
          <p:nvPr/>
        </p:nvSpPr>
        <p:spPr>
          <a:xfrm>
            <a:off x="223626" y="5104768"/>
            <a:ext cx="272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with TCP “sawtooth”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62EE5-CAC7-EB47-B3D4-F4F3DB2042CE}"/>
              </a:ext>
            </a:extLst>
          </p:cNvPr>
          <p:cNvSpPr txBox="1"/>
          <p:nvPr/>
        </p:nvSpPr>
        <p:spPr>
          <a:xfrm>
            <a:off x="253999" y="1337733"/>
            <a:ext cx="2269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ProbeBW</a:t>
            </a:r>
            <a:r>
              <a:rPr lang="en-US" dirty="0"/>
              <a:t>: increase sending rate to 1.25x current estimate to try to update </a:t>
            </a:r>
            <a:r>
              <a:rPr lang="en-US" dirty="0" err="1"/>
              <a:t>BtlBw</a:t>
            </a:r>
            <a:r>
              <a:rPr lang="en-US" dirty="0"/>
              <a:t> estimate, then reduce to drain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87313-4BA3-A240-8D6F-0E5CD394B8DD}"/>
              </a:ext>
            </a:extLst>
          </p:cNvPr>
          <p:cNvSpPr txBox="1"/>
          <p:nvPr/>
        </p:nvSpPr>
        <p:spPr>
          <a:xfrm>
            <a:off x="9313333" y="1337733"/>
            <a:ext cx="2624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ProbeRTT</a:t>
            </a:r>
            <a:r>
              <a:rPr lang="en-US" dirty="0"/>
              <a:t>: </a:t>
            </a:r>
            <a:r>
              <a:rPr lang="en-US" i="1" dirty="0"/>
              <a:t>if</a:t>
            </a:r>
            <a:r>
              <a:rPr lang="en-US" dirty="0"/>
              <a:t> I haven’t been able to update RTT for awhile, dramatically cut sending rate to drain queue and see if you see a new </a:t>
            </a:r>
            <a:r>
              <a:rPr lang="en-US" dirty="0" err="1"/>
              <a:t>minRTT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745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9FC8-9708-7146-B7C3-3EB58E3C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work? How do they show it? Is it convincing?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2C50-89F5-E441-91DE-D1AAE664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Deployment experiences:</a:t>
            </a:r>
          </a:p>
          <a:p>
            <a:pPr lvl="1"/>
            <a:r>
              <a:rPr lang="en-US" dirty="0"/>
              <a:t>Google B4 WAN</a:t>
            </a:r>
          </a:p>
          <a:p>
            <a:pPr lvl="2"/>
            <a:r>
              <a:rPr lang="en-US" dirty="0"/>
              <a:t>Switched from CUBIC to BBR </a:t>
            </a:r>
          </a:p>
          <a:p>
            <a:pPr lvl="2"/>
            <a:r>
              <a:rPr lang="en-US" i="1" dirty="0"/>
              <a:t>Implies </a:t>
            </a:r>
            <a:r>
              <a:rPr lang="en-US" dirty="0"/>
              <a:t>BBR and CUBIC coexist well, though not explicitly discussed</a:t>
            </a:r>
          </a:p>
          <a:p>
            <a:pPr lvl="2"/>
            <a:r>
              <a:rPr lang="en-US" dirty="0"/>
              <a:t>Benchmarks:</a:t>
            </a:r>
          </a:p>
          <a:p>
            <a:pPr lvl="3"/>
            <a:r>
              <a:rPr lang="en-US" dirty="0"/>
              <a:t>Show 2-25x throughput improvement vs CUBIC</a:t>
            </a:r>
          </a:p>
          <a:p>
            <a:pPr lvl="3"/>
            <a:r>
              <a:rPr lang="en-US" dirty="0"/>
              <a:t>Tolerates (non-congestion) loss well (figure 10)</a:t>
            </a:r>
          </a:p>
          <a:p>
            <a:pPr lvl="1"/>
            <a:r>
              <a:rPr lang="en-US" dirty="0"/>
              <a:t>YouTube</a:t>
            </a:r>
          </a:p>
          <a:p>
            <a:pPr lvl="2"/>
            <a:r>
              <a:rPr lang="en-US" dirty="0"/>
              <a:t>Randomly assigned users to CUBIC or BBR</a:t>
            </a:r>
          </a:p>
          <a:p>
            <a:pPr lvl="2"/>
            <a:r>
              <a:rPr lang="en-US" dirty="0"/>
              <a:t>BBR showed </a:t>
            </a:r>
            <a:r>
              <a:rPr lang="en-US" dirty="0" err="1"/>
              <a:t>QoE</a:t>
            </a:r>
            <a:r>
              <a:rPr lang="en-US" dirty="0"/>
              <a:t> improvements, reduced median RTT</a:t>
            </a:r>
          </a:p>
          <a:p>
            <a:pPr lvl="2"/>
            <a:r>
              <a:rPr lang="en-US" dirty="0"/>
              <a:t>Big improvement in cases where buffer is much larger than BDP (prevent connection timeout)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C5461-01BD-E54D-8331-4D0404D4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61D8-FB92-E141-BD16-543C9697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21E6-1AB2-3D45-9E06-2A79B653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940A-D92C-CE4C-AE75-A43BFDDB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138A-7119-4847-9F47-EED40488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didn’t you understand?</a:t>
            </a:r>
          </a:p>
          <a:p>
            <a:r>
              <a:rPr lang="en-US" dirty="0"/>
              <a:t>What did you think was interesting?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94CA-C28A-D34C-ADD2-D6EF8FA7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436D-D0F8-DB41-9B18-F346B433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AF02-B502-D647-A3B6-C1C3BBB9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CBDD-2A40-C745-B8B5-33EA4F67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63E6-E721-6B46-9BCD-72FD1193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E737-0B38-F847-8DB8-58F6CA16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859B-7993-CF47-8694-BE0E8A4E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9BB9-2B15-8848-8989-23A8DB06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2E0B-F8E7-BC40-AC11-65F61178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33C1-AC9E-FC4E-AD00-213B578A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AD02D-98BB-544B-BB3B-DAB36031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4E85-10DF-3249-9D74-E1448517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E001-E220-F245-B240-8BA2614C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6EB7-BB66-3A46-9DAE-E94BBE68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7AC2-2B1F-5443-92E2-AF59990B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D699-58F0-AA46-A869-E00A0EAC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154C-6F0E-0A4B-8A97-B0842AB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B589-1E06-934F-B74B-425366FE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87D7-ECD6-C34E-AD1D-C6D9DA83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(or writing) a paper…Big picture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3BE0-6E25-0C4C-916A-A3E209FD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problem is the paper trying to address?</a:t>
            </a:r>
          </a:p>
          <a:p>
            <a:pPr lvl="1"/>
            <a:r>
              <a:rPr lang="en-US" dirty="0"/>
              <a:t>Why is it important?</a:t>
            </a:r>
          </a:p>
          <a:p>
            <a:r>
              <a:rPr lang="en-US" dirty="0"/>
              <a:t>What is the main idea behind how the authors try to solve it? (key new insight, contribution)</a:t>
            </a:r>
          </a:p>
          <a:p>
            <a:endParaRPr lang="en-US" dirty="0"/>
          </a:p>
          <a:p>
            <a:r>
              <a:rPr lang="en-US" dirty="0"/>
              <a:t>How has this problem been addressed before? What is new about the authors’ approach? Why hasn’t it been done that way before?</a:t>
            </a:r>
          </a:p>
          <a:p>
            <a:r>
              <a:rPr lang="en-US" dirty="0"/>
              <a:t>What are some of the main challenges that needed to be overcome to do it? (technical details/innovations/insights)</a:t>
            </a:r>
          </a:p>
          <a:p>
            <a:r>
              <a:rPr lang="en-US" dirty="0"/>
              <a:t>Does it work? How well? Under what circumstances?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B3E8-8F66-904C-A00E-8C9D94F6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08F9-3300-8040-B2EB-8706AEBF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099A-7585-894F-8F62-47E2B0AB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1AEF-6368-6E43-B9F1-0C8EDEB1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problem is the paper trying to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C676-6E86-654C-B9FA-729AF00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authors’ words:</a:t>
            </a:r>
          </a:p>
          <a:p>
            <a:pPr lvl="1"/>
            <a:r>
              <a:rPr lang="en-US" dirty="0"/>
              <a:t>‘By all accounts</a:t>
            </a:r>
            <a:r>
              <a:rPr lang="en-US" b="1" dirty="0"/>
              <a:t>, </a:t>
            </a:r>
            <a:r>
              <a:rPr lang="en-US" dirty="0">
                <a:solidFill>
                  <a:srgbClr val="C00000"/>
                </a:solidFill>
              </a:rPr>
              <a:t>today’s Internet is not moving data as well as it should</a:t>
            </a:r>
            <a:r>
              <a:rPr lang="en-US" dirty="0"/>
              <a:t>. […] These problems result from a design choice made when TCP congestion control was created in the 1980s—interpreting packet loss as “congestion.”’</a:t>
            </a:r>
          </a:p>
          <a:p>
            <a:pPr lvl="1"/>
            <a:r>
              <a:rPr lang="en-US" dirty="0"/>
              <a:t>‘When </a:t>
            </a:r>
            <a:r>
              <a:rPr lang="en-US" dirty="0">
                <a:solidFill>
                  <a:srgbClr val="C00000"/>
                </a:solidFill>
              </a:rPr>
              <a:t>bottleneck buffers are </a:t>
            </a:r>
            <a:r>
              <a:rPr lang="en-US" b="1" dirty="0">
                <a:solidFill>
                  <a:srgbClr val="C00000"/>
                </a:solidFill>
              </a:rPr>
              <a:t>large</a:t>
            </a:r>
            <a:r>
              <a:rPr lang="en-US" dirty="0">
                <a:solidFill>
                  <a:srgbClr val="C00000"/>
                </a:solidFill>
              </a:rPr>
              <a:t>, loss-based congestion control keeps them full, causing </a:t>
            </a:r>
            <a:r>
              <a:rPr lang="en-US" b="1" dirty="0" err="1">
                <a:solidFill>
                  <a:srgbClr val="C00000"/>
                </a:solidFill>
              </a:rPr>
              <a:t>bufferbloat</a:t>
            </a:r>
            <a:r>
              <a:rPr lang="en-US" dirty="0"/>
              <a:t>. When </a:t>
            </a:r>
            <a:r>
              <a:rPr lang="en-US" dirty="0">
                <a:solidFill>
                  <a:srgbClr val="C00000"/>
                </a:solidFill>
              </a:rPr>
              <a:t>bottleneck buffers are </a:t>
            </a:r>
            <a:r>
              <a:rPr lang="en-US" b="1" dirty="0">
                <a:solidFill>
                  <a:srgbClr val="C00000"/>
                </a:solidFill>
              </a:rPr>
              <a:t>small</a:t>
            </a:r>
            <a:r>
              <a:rPr lang="en-US" dirty="0">
                <a:solidFill>
                  <a:srgbClr val="C00000"/>
                </a:solidFill>
              </a:rPr>
              <a:t>, loss-based congestion control misinterprets loss as a signal of congestion, leading to </a:t>
            </a:r>
            <a:r>
              <a:rPr lang="en-US" b="1" dirty="0">
                <a:solidFill>
                  <a:srgbClr val="C00000"/>
                </a:solidFill>
              </a:rPr>
              <a:t>low throughput</a:t>
            </a:r>
            <a:r>
              <a:rPr lang="en-US" dirty="0"/>
              <a:t>. Fixing these problems requires an </a:t>
            </a:r>
            <a:r>
              <a:rPr lang="en-US" dirty="0">
                <a:solidFill>
                  <a:srgbClr val="0713FF"/>
                </a:solidFill>
              </a:rPr>
              <a:t>alternative to loss-based congestion control</a:t>
            </a:r>
            <a:r>
              <a:rPr lang="en-US" dirty="0"/>
              <a:t>.’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323E-8DDD-D142-939F-8BDEA36E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2C15-6D6F-9D40-BF57-DC4261A3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348B-22FF-524D-B4FD-C07EA62C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1AEF-6368-6E43-B9F1-0C8EDEB1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problem is the paper trying to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C676-6E86-654C-B9FA-729AF00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713FF"/>
                </a:solidFill>
              </a:rPr>
              <a:t>TCP’s traditional assumption that loss == congestion is no longer true</a:t>
            </a:r>
          </a:p>
          <a:p>
            <a:pPr lvl="1"/>
            <a:r>
              <a:rPr lang="en-US" dirty="0"/>
              <a:t>It’s possible to have congestion before loss is seen (large buffers)</a:t>
            </a:r>
          </a:p>
          <a:p>
            <a:pPr lvl="1"/>
            <a:r>
              <a:rPr lang="en-US" dirty="0"/>
              <a:t>It’s possible to have loss due to temporary traffic bursts, rather than real congestion (small buffers)</a:t>
            </a:r>
          </a:p>
          <a:p>
            <a:r>
              <a:rPr lang="en-US" dirty="0">
                <a:solidFill>
                  <a:srgbClr val="0713FF"/>
                </a:solidFill>
              </a:rPr>
              <a:t>This reduces performance</a:t>
            </a:r>
          </a:p>
          <a:p>
            <a:pPr lvl="1"/>
            <a:r>
              <a:rPr lang="en-US" b="1" dirty="0"/>
              <a:t>Large buffer case</a:t>
            </a:r>
            <a:r>
              <a:rPr lang="en-US" dirty="0"/>
              <a:t>: high delay, since buffer needs to fill before loss is seen</a:t>
            </a:r>
          </a:p>
          <a:p>
            <a:pPr lvl="1"/>
            <a:r>
              <a:rPr lang="en-US" b="1" dirty="0"/>
              <a:t>Small buffer case</a:t>
            </a:r>
            <a:r>
              <a:rPr lang="en-US" dirty="0"/>
              <a:t>: TCP reduces sending rate unnecessarily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323E-8DDD-D142-939F-8BDEA36E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2C15-6D6F-9D40-BF57-DC4261A3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348B-22FF-524D-B4FD-C07EA62C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62A3-DEB0-2A47-A5E0-E4A70A65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authors’ contribution?</a:t>
            </a:r>
            <a:br>
              <a:rPr lang="en-US" dirty="0"/>
            </a:br>
            <a:r>
              <a:rPr lang="en-US" dirty="0"/>
              <a:t>How are they trying to solve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B7A7-D9E2-2C4D-8417-3B2B8DDE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introduce a </a:t>
            </a:r>
            <a:r>
              <a:rPr lang="en-US" dirty="0">
                <a:solidFill>
                  <a:srgbClr val="0713FF"/>
                </a:solidFill>
              </a:rPr>
              <a:t>new congestion control algorithm </a:t>
            </a:r>
            <a:r>
              <a:rPr lang="en-US" dirty="0"/>
              <a:t>that </a:t>
            </a:r>
            <a:r>
              <a:rPr lang="en-US" b="1" dirty="0"/>
              <a:t>doesn’t rely on loss to signal congestion</a:t>
            </a:r>
          </a:p>
          <a:p>
            <a:r>
              <a:rPr lang="en-US" dirty="0"/>
              <a:t>Specifically, they note that the optimal operating point is when:</a:t>
            </a:r>
          </a:p>
          <a:p>
            <a:pPr lvl="1"/>
            <a:r>
              <a:rPr lang="en-US" dirty="0"/>
              <a:t>Sending rate == bottleneck bandwidth</a:t>
            </a:r>
          </a:p>
          <a:p>
            <a:pPr lvl="1"/>
            <a:r>
              <a:rPr lang="en-US" dirty="0"/>
              <a:t>Data in flight == bandwidth delay product</a:t>
            </a:r>
          </a:p>
          <a:p>
            <a:r>
              <a:rPr lang="en-US" dirty="0"/>
              <a:t>So, their key idea is to </a:t>
            </a:r>
            <a:r>
              <a:rPr lang="en-US" b="1" dirty="0"/>
              <a:t>measure</a:t>
            </a:r>
            <a:r>
              <a:rPr lang="en-US" dirty="0"/>
              <a:t> the </a:t>
            </a:r>
            <a:r>
              <a:rPr lang="en-US" dirty="0">
                <a:solidFill>
                  <a:srgbClr val="0713FF"/>
                </a:solidFill>
              </a:rPr>
              <a:t>bottleneck bandwidth and round-trip propagation delay</a:t>
            </a:r>
          </a:p>
          <a:p>
            <a:pPr lvl="1"/>
            <a:r>
              <a:rPr lang="en-US" dirty="0"/>
              <a:t>Then, directly compute ideal sending rate and data-in-flight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E2C78-F875-4A44-9C13-A97A9307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0A20-9920-F944-8673-49FC0105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1B93-8D5F-0844-8B17-471573A7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4DF7-FD99-9F48-837A-E49538BF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B448-554E-424E-BE77-595360A3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new about this approach?</a:t>
            </a:r>
          </a:p>
          <a:p>
            <a:r>
              <a:rPr lang="en-US" dirty="0"/>
              <a:t>Why hasn’t it been used before?</a:t>
            </a:r>
          </a:p>
          <a:p>
            <a:r>
              <a:rPr lang="en-US" dirty="0"/>
              <a:t>What are the challenges in getting it to work?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EE21-3844-AD45-9020-92DE2262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2BD94-9542-4840-A78D-9AAD02F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DA1B-8146-C848-89A5-653F321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B020-1FB2-1E40-9100-7B362763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about this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3300-F246-1347-A851-1169C69C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regular conference paper, this would be addressed more explicitly in a “Related Work” section</a:t>
            </a:r>
          </a:p>
          <a:p>
            <a:endParaRPr lang="en-US" dirty="0"/>
          </a:p>
          <a:p>
            <a:r>
              <a:rPr lang="en-US" dirty="0"/>
              <a:t>The paper generally presents non-loss-based congestion control as new, but it </a:t>
            </a:r>
            <a:r>
              <a:rPr lang="en-US" b="1" dirty="0"/>
              <a:t>has </a:t>
            </a:r>
            <a:r>
              <a:rPr lang="en-US" dirty="0"/>
              <a:t>been tried before (but not seen large scale adoption)</a:t>
            </a:r>
          </a:p>
          <a:p>
            <a:pPr lvl="1"/>
            <a:r>
              <a:rPr lang="en-US" dirty="0">
                <a:solidFill>
                  <a:srgbClr val="0713FF"/>
                </a:solidFill>
              </a:rPr>
              <a:t>TCP Vegas (1994): </a:t>
            </a:r>
            <a:r>
              <a:rPr lang="en-US" dirty="0"/>
              <a:t>delay-based congestion control, uses increasing RTT as sign that queues are filling and congestion is increasing</a:t>
            </a:r>
          </a:p>
          <a:p>
            <a:pPr lvl="1"/>
            <a:r>
              <a:rPr lang="en-US" dirty="0"/>
              <a:t>Main downfall: being “too nice” to competing TCP Reno flows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FD65-E9D6-C647-A1EA-6A19A860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DA71-4517-C64A-8348-43A24E3D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0AC10-0F29-8D40-BF49-0C3AD9CA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2F45-735D-854C-9E64-D621EF02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hasn’t it been used before? / </a:t>
            </a:r>
            <a:br>
              <a:rPr lang="en-US" dirty="0"/>
            </a:br>
            <a:r>
              <a:rPr lang="en-US" dirty="0"/>
              <a:t>What’s the challenge in getting it to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3B5C-52ED-A04D-A364-318F5395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it sort of has (TCP Vegas), but prior attempts didn’t work well enough in practice to see widespread adoption</a:t>
            </a:r>
          </a:p>
          <a:p>
            <a:pPr lvl="1"/>
            <a:r>
              <a:rPr lang="en-US" dirty="0"/>
              <a:t>didn’t handle the reality of needing to compete with existing TCP (Reno) implementations</a:t>
            </a:r>
          </a:p>
          <a:p>
            <a:pPr lvl="1"/>
            <a:endParaRPr lang="en-US" dirty="0"/>
          </a:p>
          <a:p>
            <a:r>
              <a:rPr lang="en-US" dirty="0"/>
              <a:t>But why wasn’t it pursued further?</a:t>
            </a:r>
          </a:p>
          <a:p>
            <a:pPr lvl="1"/>
            <a:r>
              <a:rPr lang="en-US" dirty="0"/>
              <a:t>Authors’ answer: impossibility results</a:t>
            </a:r>
          </a:p>
          <a:p>
            <a:pPr lvl="2"/>
            <a:r>
              <a:rPr lang="en-US" b="1" dirty="0"/>
              <a:t>We can’t actually measure </a:t>
            </a:r>
            <a:r>
              <a:rPr lang="en-US" b="1" dirty="0" err="1"/>
              <a:t>RTprop</a:t>
            </a:r>
            <a:r>
              <a:rPr lang="en-US" b="1" dirty="0"/>
              <a:t> and </a:t>
            </a:r>
            <a:r>
              <a:rPr lang="en-US" b="1" dirty="0" err="1"/>
              <a:t>BtlBw</a:t>
            </a:r>
            <a:r>
              <a:rPr lang="en-US" b="1" dirty="0"/>
              <a:t> accurately…</a:t>
            </a:r>
          </a:p>
          <a:p>
            <a:pPr lvl="1"/>
            <a:r>
              <a:rPr lang="en-US" dirty="0"/>
              <a:t>Another answer: engineering effort, ability to force adoption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B3AA-3806-704B-A2E4-531C9D99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D410-BE73-DE4C-B984-B328744F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EDED-8800-5F4B-937C-4517E55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84D5-3C3B-EE47-9B52-C5055FFC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BD7D-9704-744D-B8A1-57E33225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measure </a:t>
            </a:r>
            <a:r>
              <a:rPr lang="en-US" dirty="0" err="1"/>
              <a:t>RTprop</a:t>
            </a:r>
            <a:r>
              <a:rPr lang="en-US" dirty="0"/>
              <a:t> and </a:t>
            </a:r>
            <a:r>
              <a:rPr lang="en-US" dirty="0" err="1"/>
              <a:t>BtlBw</a:t>
            </a:r>
            <a:r>
              <a:rPr lang="en-US" dirty="0"/>
              <a:t> perfectly, but we can measure them </a:t>
            </a:r>
            <a:r>
              <a:rPr lang="en-US" b="1" dirty="0"/>
              <a:t>well enough</a:t>
            </a:r>
            <a:r>
              <a:rPr lang="en-US" dirty="0"/>
              <a:t> in practice</a:t>
            </a:r>
          </a:p>
          <a:p>
            <a:r>
              <a:rPr lang="en-US" dirty="0"/>
              <a:t>Then, we can use them to calculate the ideal sending rate and data-in-flight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26A1-ACAE-4649-861D-1DE4CA4C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B6FA-4125-6242-91B7-2B3DDA7D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67EE-9B1B-8F46-B885-7BE17E4C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sn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8870391-5537-DA42-A77E-E27711F8CD2E}" vid="{330DC1E9-C794-1949-A92D-DD4FBE9BA4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dsn2017</Template>
  <TotalTime>3871</TotalTime>
  <Words>1028</Words>
  <Application>Microsoft Macintosh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</vt:lpstr>
      <vt:lpstr>dsn2017</vt:lpstr>
      <vt:lpstr>CS 2520: Wide Area Networks (and Internet Services)</vt:lpstr>
      <vt:lpstr>Reading (or writing) a paper…Big picture questions</vt:lpstr>
      <vt:lpstr>What problem is the paper trying to address?</vt:lpstr>
      <vt:lpstr>What problem is the paper trying to address?</vt:lpstr>
      <vt:lpstr>What is the authors’ contribution? How are they trying to solve the problem?</vt:lpstr>
      <vt:lpstr>Novelty…</vt:lpstr>
      <vt:lpstr>What’s new about this approach?</vt:lpstr>
      <vt:lpstr>Why hasn’t it been used before? /  What’s the challenge in getting it to work?</vt:lpstr>
      <vt:lpstr>Key insight</vt:lpstr>
      <vt:lpstr>How do they do it? – Big Idea</vt:lpstr>
      <vt:lpstr>How do they do it? – Big Idea</vt:lpstr>
      <vt:lpstr>Does it work? How do they show it? Is it convincing?</vt:lpstr>
      <vt:lpstr>Questions / Discussion Points</vt:lpstr>
      <vt:lpstr>Strengths?</vt:lpstr>
      <vt:lpstr>Weaknesses?</vt:lpstr>
      <vt:lpstr>Outcome?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1630: Communication Networks TELECOM 2310: Applications of Networks</dc:title>
  <dc:subject/>
  <dc:creator>Amy Babay</dc:creator>
  <cp:keywords/>
  <dc:description/>
  <cp:lastModifiedBy>Amy Babay</cp:lastModifiedBy>
  <cp:revision>188</cp:revision>
  <dcterms:created xsi:type="dcterms:W3CDTF">2020-07-19T18:12:52Z</dcterms:created>
  <dcterms:modified xsi:type="dcterms:W3CDTF">2021-09-20T16:01:09Z</dcterms:modified>
  <cp:category/>
</cp:coreProperties>
</file>