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5" r:id="rId3"/>
    <p:sldId id="376" r:id="rId4"/>
    <p:sldId id="513" r:id="rId5"/>
    <p:sldId id="340" r:id="rId6"/>
    <p:sldId id="503" r:id="rId7"/>
    <p:sldId id="377" r:id="rId8"/>
    <p:sldId id="378" r:id="rId9"/>
    <p:sldId id="345" r:id="rId10"/>
    <p:sldId id="344" r:id="rId11"/>
    <p:sldId id="346" r:id="rId12"/>
    <p:sldId id="347" r:id="rId13"/>
    <p:sldId id="350" r:id="rId14"/>
    <p:sldId id="366" r:id="rId15"/>
    <p:sldId id="368" r:id="rId16"/>
    <p:sldId id="369" r:id="rId17"/>
    <p:sldId id="370" r:id="rId18"/>
    <p:sldId id="381" r:id="rId19"/>
    <p:sldId id="371" r:id="rId20"/>
    <p:sldId id="372" r:id="rId21"/>
    <p:sldId id="373" r:id="rId22"/>
    <p:sldId id="374" r:id="rId23"/>
    <p:sldId id="382" r:id="rId24"/>
    <p:sldId id="506" r:id="rId25"/>
    <p:sldId id="507" r:id="rId26"/>
    <p:sldId id="508" r:id="rId27"/>
    <p:sldId id="380" r:id="rId28"/>
    <p:sldId id="386" r:id="rId29"/>
    <p:sldId id="509" r:id="rId30"/>
    <p:sldId id="315" r:id="rId31"/>
    <p:sldId id="510" r:id="rId32"/>
    <p:sldId id="387" r:id="rId3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80"/>
    <a:srgbClr val="0713FF"/>
    <a:srgbClr val="00348F"/>
    <a:srgbClr val="FF7D00"/>
    <a:srgbClr val="082F71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96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F89F-0128-0A48-BD32-2A6613018E5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2D5B-763A-BE48-BD17-9D08DF37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2032-6812-3D45-B517-D5993B4E403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F2A1D-CEBE-574B-BF24-3375383A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3326"/>
            <a:ext cx="10363200" cy="1470025"/>
          </a:xfrm>
          <a:solidFill>
            <a:srgbClr val="00348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6E46-02FD-5C47-BAA5-5E019A437C48}"/>
              </a:ext>
            </a:extLst>
          </p:cNvPr>
          <p:cNvSpPr txBox="1"/>
          <p:nvPr userDrawn="1"/>
        </p:nvSpPr>
        <p:spPr>
          <a:xfrm>
            <a:off x="4863664" y="5769544"/>
            <a:ext cx="7046461" cy="90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Computer Science Department</a:t>
            </a:r>
          </a:p>
          <a:p>
            <a:pPr algn="r">
              <a:spcBef>
                <a:spcPts val="1200"/>
              </a:spcBef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School of Computing and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033EA-3579-E748-98A9-F944DAC5B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76" y="5472498"/>
            <a:ext cx="4084177" cy="12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77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50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09/13/2021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0392" y="6356351"/>
            <a:ext cx="8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2520: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8245" y="6356351"/>
            <a:ext cx="126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9825"/>
            <a:ext cx="121920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CS 2520: Wide Area Networks (and Internet Services)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06401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Dr. Amy </a:t>
            </a:r>
            <a:r>
              <a:rPr lang="en-US" dirty="0" err="1"/>
              <a:t>Babay</a:t>
            </a:r>
            <a:r>
              <a:rPr lang="en-US" dirty="0"/>
              <a:t>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1524000" y="2451601"/>
            <a:ext cx="9144000" cy="1470025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Lecture 3: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06B173-4BC9-6547-B2DA-06AA21BA2220}"/>
              </a:ext>
            </a:extLst>
          </p:cNvPr>
          <p:cNvSpPr/>
          <p:nvPr/>
        </p:nvSpPr>
        <p:spPr>
          <a:xfrm>
            <a:off x="3923763" y="3637432"/>
            <a:ext cx="2064012" cy="552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330C0-7CC5-924E-BC3F-56004DF0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D30D-C6B2-E145-B19A-56469607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876799"/>
          </a:xfrm>
        </p:spPr>
        <p:txBody>
          <a:bodyPr/>
          <a:lstStyle/>
          <a:p>
            <a:r>
              <a:rPr lang="en-US" dirty="0"/>
              <a:t>Recall our discussion from last week on reliable data transfer</a:t>
            </a:r>
          </a:p>
          <a:p>
            <a:pPr lvl="1"/>
            <a:r>
              <a:rPr lang="en-US" dirty="0"/>
              <a:t>Receiver maintains a </a:t>
            </a:r>
            <a:r>
              <a:rPr lang="en-US" b="1" dirty="0"/>
              <a:t>buffer</a:t>
            </a:r>
            <a:r>
              <a:rPr lang="en-US" dirty="0"/>
              <a:t> that stores received but not-yet-delivered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have finite storage space, so </a:t>
            </a:r>
            <a:r>
              <a:rPr lang="en-US" dirty="0">
                <a:solidFill>
                  <a:srgbClr val="0713FF"/>
                </a:solidFill>
              </a:rPr>
              <a:t>what would happen if sender sends more data than the receiver can fit in its buffer?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05D7-6F93-014C-A3F1-75E649BA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43FF-E049-6040-8294-A7E41666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329-04DB-504F-AF0A-E273EA4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30DF7-59F0-5C4A-B1C1-27F1EA8ED7F7}"/>
              </a:ext>
            </a:extLst>
          </p:cNvPr>
          <p:cNvSpPr/>
          <p:nvPr/>
        </p:nvSpPr>
        <p:spPr bwMode="auto">
          <a:xfrm>
            <a:off x="25935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953E8-08CB-9746-999C-B3A1BE5124DF}"/>
              </a:ext>
            </a:extLst>
          </p:cNvPr>
          <p:cNvSpPr/>
          <p:nvPr/>
        </p:nvSpPr>
        <p:spPr bwMode="auto">
          <a:xfrm>
            <a:off x="28221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F9AF6-E97B-684B-A0B9-B15306B0A88E}"/>
              </a:ext>
            </a:extLst>
          </p:cNvPr>
          <p:cNvSpPr/>
          <p:nvPr/>
        </p:nvSpPr>
        <p:spPr bwMode="auto">
          <a:xfrm>
            <a:off x="30507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141FD-292F-C54F-8C29-73D823678DF6}"/>
              </a:ext>
            </a:extLst>
          </p:cNvPr>
          <p:cNvSpPr/>
          <p:nvPr/>
        </p:nvSpPr>
        <p:spPr bwMode="auto">
          <a:xfrm>
            <a:off x="32793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F06336-3CBE-D64D-B849-8DAA6B9FA416}"/>
              </a:ext>
            </a:extLst>
          </p:cNvPr>
          <p:cNvSpPr/>
          <p:nvPr/>
        </p:nvSpPr>
        <p:spPr bwMode="auto">
          <a:xfrm>
            <a:off x="35079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80730-BE70-AD4B-AB0D-E71BC33707F3}"/>
              </a:ext>
            </a:extLst>
          </p:cNvPr>
          <p:cNvSpPr/>
          <p:nvPr/>
        </p:nvSpPr>
        <p:spPr bwMode="auto">
          <a:xfrm>
            <a:off x="37365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36F3D-98A8-F641-9871-D4EDAF020A89}"/>
              </a:ext>
            </a:extLst>
          </p:cNvPr>
          <p:cNvSpPr/>
          <p:nvPr/>
        </p:nvSpPr>
        <p:spPr bwMode="auto">
          <a:xfrm>
            <a:off x="3965169" y="37425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C9D2D-EAA0-D44F-A49A-D4630209BB41}"/>
              </a:ext>
            </a:extLst>
          </p:cNvPr>
          <p:cNvSpPr/>
          <p:nvPr/>
        </p:nvSpPr>
        <p:spPr bwMode="auto">
          <a:xfrm>
            <a:off x="41937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0DFBA-47BA-C645-9CB7-B691024E0F07}"/>
              </a:ext>
            </a:extLst>
          </p:cNvPr>
          <p:cNvSpPr/>
          <p:nvPr/>
        </p:nvSpPr>
        <p:spPr bwMode="auto">
          <a:xfrm>
            <a:off x="4422369" y="37425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3E70F-B39B-7747-A569-BA4511469D97}"/>
              </a:ext>
            </a:extLst>
          </p:cNvPr>
          <p:cNvSpPr/>
          <p:nvPr/>
        </p:nvSpPr>
        <p:spPr bwMode="auto">
          <a:xfrm>
            <a:off x="4650969" y="37425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05324-5EAA-D141-B040-0F363B52777C}"/>
              </a:ext>
            </a:extLst>
          </p:cNvPr>
          <p:cNvSpPr/>
          <p:nvPr/>
        </p:nvSpPr>
        <p:spPr bwMode="auto">
          <a:xfrm>
            <a:off x="48795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EEE26-2034-F44D-BBA7-EACFB0492B28}"/>
              </a:ext>
            </a:extLst>
          </p:cNvPr>
          <p:cNvSpPr/>
          <p:nvPr/>
        </p:nvSpPr>
        <p:spPr bwMode="auto">
          <a:xfrm>
            <a:off x="51081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042EF-BD9C-1244-A722-159995AC1D0B}"/>
              </a:ext>
            </a:extLst>
          </p:cNvPr>
          <p:cNvSpPr/>
          <p:nvPr/>
        </p:nvSpPr>
        <p:spPr bwMode="auto">
          <a:xfrm>
            <a:off x="53367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7098E-38A9-DC40-B326-1F7BC5F2B082}"/>
              </a:ext>
            </a:extLst>
          </p:cNvPr>
          <p:cNvSpPr/>
          <p:nvPr/>
        </p:nvSpPr>
        <p:spPr bwMode="auto">
          <a:xfrm>
            <a:off x="55653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9C0F7-AAFA-534F-A52A-7FE76CC1086D}"/>
              </a:ext>
            </a:extLst>
          </p:cNvPr>
          <p:cNvSpPr/>
          <p:nvPr/>
        </p:nvSpPr>
        <p:spPr bwMode="auto">
          <a:xfrm>
            <a:off x="57939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BC894D-0E61-3648-9F28-0EDE134CEA2B}"/>
              </a:ext>
            </a:extLst>
          </p:cNvPr>
          <p:cNvSpPr/>
          <p:nvPr/>
        </p:nvSpPr>
        <p:spPr bwMode="auto">
          <a:xfrm>
            <a:off x="60225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84403-D9F2-E14B-8AA7-629C3A283BD5}"/>
              </a:ext>
            </a:extLst>
          </p:cNvPr>
          <p:cNvSpPr/>
          <p:nvPr/>
        </p:nvSpPr>
        <p:spPr bwMode="auto">
          <a:xfrm>
            <a:off x="62511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FA55F1-E90D-3144-BBDB-3F38B4A3C772}"/>
              </a:ext>
            </a:extLst>
          </p:cNvPr>
          <p:cNvSpPr/>
          <p:nvPr/>
        </p:nvSpPr>
        <p:spPr bwMode="auto">
          <a:xfrm>
            <a:off x="6479769" y="37425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3246979-E416-834C-BAA2-EEB5F364E0FB}"/>
              </a:ext>
            </a:extLst>
          </p:cNvPr>
          <p:cNvSpPr/>
          <p:nvPr/>
        </p:nvSpPr>
        <p:spPr bwMode="auto">
          <a:xfrm rot="5400000">
            <a:off x="4698025" y="2485269"/>
            <a:ext cx="5334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CD8C9-9FCB-1942-9C29-1BD7F5A2D74A}"/>
              </a:ext>
            </a:extLst>
          </p:cNvPr>
          <p:cNvSpPr txBox="1"/>
          <p:nvPr/>
        </p:nvSpPr>
        <p:spPr>
          <a:xfrm>
            <a:off x="4758539" y="280905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DA1B8-3C4C-794A-88CB-ACC6522805ED}"/>
              </a:ext>
            </a:extLst>
          </p:cNvPr>
          <p:cNvSpPr/>
          <p:nvPr/>
        </p:nvSpPr>
        <p:spPr bwMode="auto">
          <a:xfrm>
            <a:off x="7517990" y="3087245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4B514-0161-B04B-8343-3A8369631CAC}"/>
              </a:ext>
            </a:extLst>
          </p:cNvPr>
          <p:cNvSpPr txBox="1"/>
          <p:nvPr/>
        </p:nvSpPr>
        <p:spPr>
          <a:xfrm>
            <a:off x="7710055" y="306813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66E789-A253-124D-9DB9-0CB2FD4D2906}"/>
              </a:ext>
            </a:extLst>
          </p:cNvPr>
          <p:cNvSpPr/>
          <p:nvPr/>
        </p:nvSpPr>
        <p:spPr bwMode="auto">
          <a:xfrm>
            <a:off x="7517990" y="3563555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673A6E-15E5-B448-906E-7CA912E4FE9D}"/>
              </a:ext>
            </a:extLst>
          </p:cNvPr>
          <p:cNvSpPr txBox="1"/>
          <p:nvPr/>
        </p:nvSpPr>
        <p:spPr>
          <a:xfrm>
            <a:off x="7723539" y="354444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received (but expected)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7200D-6394-D144-985F-B86BABF37F0B}"/>
              </a:ext>
            </a:extLst>
          </p:cNvPr>
          <p:cNvSpPr/>
          <p:nvPr/>
        </p:nvSpPr>
        <p:spPr bwMode="auto">
          <a:xfrm>
            <a:off x="7534566" y="4077845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BB7F1F-840A-5441-B4E8-D6F1503D3B36}"/>
              </a:ext>
            </a:extLst>
          </p:cNvPr>
          <p:cNvSpPr txBox="1"/>
          <p:nvPr/>
        </p:nvSpPr>
        <p:spPr>
          <a:xfrm>
            <a:off x="7721760" y="4089513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</a:t>
            </a:r>
            <a:r>
              <a:rPr lang="en-US" sz="1800" dirty="0"/>
              <a:t>received</a:t>
            </a:r>
            <a:endParaRPr lang="en-US" sz="1800" b="0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883959-7892-4C4D-A977-29910B034697}"/>
              </a:ext>
            </a:extLst>
          </p:cNvPr>
          <p:cNvSpPr txBox="1"/>
          <p:nvPr/>
        </p:nvSpPr>
        <p:spPr>
          <a:xfrm>
            <a:off x="2462964" y="4123569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latin typeface="+mn-lt"/>
              </a:rPr>
              <a:t>sequence number </a:t>
            </a:r>
            <a:r>
              <a:rPr lang="en-US" sz="1600" b="0" i="1" dirty="0">
                <a:latin typeface="+mn-lt"/>
                <a:sym typeface="Wingdings"/>
              </a:rPr>
              <a:t></a:t>
            </a:r>
            <a:endParaRPr lang="en-US" sz="1600" b="0" i="1" dirty="0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4580D8-5FA3-BE4F-9E45-23C869410A9B}"/>
              </a:ext>
            </a:extLst>
          </p:cNvPr>
          <p:cNvSpPr txBox="1"/>
          <p:nvPr/>
        </p:nvSpPr>
        <p:spPr>
          <a:xfrm>
            <a:off x="2713469" y="2891089"/>
            <a:ext cx="129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recvbase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3D30BD-4554-AF4F-84DF-C070CF736B7E}"/>
              </a:ext>
            </a:extLst>
          </p:cNvPr>
          <p:cNvCxnSpPr>
            <a:cxnSpLocks/>
            <a:stCxn id="67" idx="2"/>
          </p:cNvCxnSpPr>
          <p:nvPr/>
        </p:nvCxnSpPr>
        <p:spPr bwMode="auto">
          <a:xfrm>
            <a:off x="3360826" y="3352754"/>
            <a:ext cx="613299" cy="389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2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0A0A1D9-DA33-0846-B495-76F6C0A92132}"/>
              </a:ext>
            </a:extLst>
          </p:cNvPr>
          <p:cNvSpPr/>
          <p:nvPr/>
        </p:nvSpPr>
        <p:spPr>
          <a:xfrm>
            <a:off x="3477558" y="4106314"/>
            <a:ext cx="2064012" cy="552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81D8F-82DF-7740-8B00-99FCAD55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F8F0-4F8F-B444-8A1C-45DFA599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2345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a </a:t>
            </a:r>
            <a:r>
              <a:rPr lang="en-US" b="1" dirty="0"/>
              <a:t>limited form</a:t>
            </a:r>
            <a:r>
              <a:rPr lang="en-US" dirty="0"/>
              <a:t> of flow control in the Go-Back-N and Selective Repeat protocols we looked at:</a:t>
            </a:r>
          </a:p>
          <a:p>
            <a:pPr lvl="1"/>
            <a:r>
              <a:rPr lang="en-US" dirty="0"/>
              <a:t>Receiver maintains a </a:t>
            </a:r>
            <a:r>
              <a:rPr lang="en-US" b="1" dirty="0"/>
              <a:t>buffer</a:t>
            </a:r>
            <a:r>
              <a:rPr lang="en-US" dirty="0"/>
              <a:t> that </a:t>
            </a:r>
            <a:r>
              <a:rPr lang="en-US" b="1" dirty="0"/>
              <a:t>can hold N packets</a:t>
            </a:r>
          </a:p>
          <a:p>
            <a:pPr lvl="1"/>
            <a:r>
              <a:rPr lang="en-US" dirty="0"/>
              <a:t>Sender is allowed to have </a:t>
            </a:r>
            <a:r>
              <a:rPr lang="en-US" b="1" dirty="0"/>
              <a:t>up to N</a:t>
            </a:r>
            <a:r>
              <a:rPr lang="en-US" dirty="0"/>
              <a:t> unacknowledged packets out at any time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3173-B6EF-6C48-BCD2-BA7FF6F5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105D-E0C9-3D4F-9E71-8A0FE98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F558-1C31-FC40-8703-297830D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67A26-DD60-804A-919A-2443B4E01AB3}"/>
              </a:ext>
            </a:extLst>
          </p:cNvPr>
          <p:cNvSpPr/>
          <p:nvPr/>
        </p:nvSpPr>
        <p:spPr>
          <a:xfrm>
            <a:off x="3923763" y="5618632"/>
            <a:ext cx="2064012" cy="552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341706-41CF-164A-BAD7-1E240F20907F}"/>
              </a:ext>
            </a:extLst>
          </p:cNvPr>
          <p:cNvSpPr/>
          <p:nvPr/>
        </p:nvSpPr>
        <p:spPr bwMode="auto">
          <a:xfrm>
            <a:off x="25935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EC118-5FB2-4441-A9F6-C4A362DC73E3}"/>
              </a:ext>
            </a:extLst>
          </p:cNvPr>
          <p:cNvSpPr/>
          <p:nvPr/>
        </p:nvSpPr>
        <p:spPr bwMode="auto">
          <a:xfrm>
            <a:off x="28221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61A8-3ED5-D448-A094-1F79CECDAE1E}"/>
              </a:ext>
            </a:extLst>
          </p:cNvPr>
          <p:cNvSpPr/>
          <p:nvPr/>
        </p:nvSpPr>
        <p:spPr bwMode="auto">
          <a:xfrm>
            <a:off x="30507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8DA9B-242C-024A-B52E-0135850A09F8}"/>
              </a:ext>
            </a:extLst>
          </p:cNvPr>
          <p:cNvSpPr/>
          <p:nvPr/>
        </p:nvSpPr>
        <p:spPr bwMode="auto">
          <a:xfrm>
            <a:off x="32793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E7D0DE-3289-B848-9F53-0280EE929DA5}"/>
              </a:ext>
            </a:extLst>
          </p:cNvPr>
          <p:cNvSpPr/>
          <p:nvPr/>
        </p:nvSpPr>
        <p:spPr bwMode="auto">
          <a:xfrm>
            <a:off x="35079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65886-44E1-D846-95C5-AE0965BD188E}"/>
              </a:ext>
            </a:extLst>
          </p:cNvPr>
          <p:cNvSpPr/>
          <p:nvPr/>
        </p:nvSpPr>
        <p:spPr bwMode="auto">
          <a:xfrm>
            <a:off x="37365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7D13A-F5E7-6548-808D-A21188AE8F79}"/>
              </a:ext>
            </a:extLst>
          </p:cNvPr>
          <p:cNvSpPr/>
          <p:nvPr/>
        </p:nvSpPr>
        <p:spPr bwMode="auto">
          <a:xfrm>
            <a:off x="3965169" y="57237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FD62B-779A-5F4C-AADB-528622D9127F}"/>
              </a:ext>
            </a:extLst>
          </p:cNvPr>
          <p:cNvSpPr/>
          <p:nvPr/>
        </p:nvSpPr>
        <p:spPr bwMode="auto">
          <a:xfrm>
            <a:off x="41937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237E6-9BCE-2F4F-978D-6C226AADCF91}"/>
              </a:ext>
            </a:extLst>
          </p:cNvPr>
          <p:cNvSpPr/>
          <p:nvPr/>
        </p:nvSpPr>
        <p:spPr bwMode="auto">
          <a:xfrm>
            <a:off x="4422369" y="57237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0F842-9891-1647-BD95-14FB1CC2CAA7}"/>
              </a:ext>
            </a:extLst>
          </p:cNvPr>
          <p:cNvSpPr/>
          <p:nvPr/>
        </p:nvSpPr>
        <p:spPr bwMode="auto">
          <a:xfrm>
            <a:off x="4650969" y="57237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10DE7-397E-6B4E-B55C-3813FF1B6E4A}"/>
              </a:ext>
            </a:extLst>
          </p:cNvPr>
          <p:cNvSpPr/>
          <p:nvPr/>
        </p:nvSpPr>
        <p:spPr bwMode="auto">
          <a:xfrm>
            <a:off x="48795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D9911-892F-294D-998C-818D684FA3EA}"/>
              </a:ext>
            </a:extLst>
          </p:cNvPr>
          <p:cNvSpPr/>
          <p:nvPr/>
        </p:nvSpPr>
        <p:spPr bwMode="auto">
          <a:xfrm>
            <a:off x="51081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FD618E-617F-254C-B484-AA0E10121B67}"/>
              </a:ext>
            </a:extLst>
          </p:cNvPr>
          <p:cNvSpPr/>
          <p:nvPr/>
        </p:nvSpPr>
        <p:spPr bwMode="auto">
          <a:xfrm>
            <a:off x="53367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AD129-8A9B-974C-B57F-DC4B0021780D}"/>
              </a:ext>
            </a:extLst>
          </p:cNvPr>
          <p:cNvSpPr/>
          <p:nvPr/>
        </p:nvSpPr>
        <p:spPr bwMode="auto">
          <a:xfrm>
            <a:off x="55653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CC964-3D5D-9E45-BF8A-E1D4288B0859}"/>
              </a:ext>
            </a:extLst>
          </p:cNvPr>
          <p:cNvSpPr/>
          <p:nvPr/>
        </p:nvSpPr>
        <p:spPr bwMode="auto">
          <a:xfrm>
            <a:off x="57939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02108-A3EF-5F45-9790-3C80C153B9A7}"/>
              </a:ext>
            </a:extLst>
          </p:cNvPr>
          <p:cNvSpPr/>
          <p:nvPr/>
        </p:nvSpPr>
        <p:spPr bwMode="auto">
          <a:xfrm>
            <a:off x="60225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26BBF-A901-8F4F-B8CF-CC5395CFE766}"/>
              </a:ext>
            </a:extLst>
          </p:cNvPr>
          <p:cNvSpPr/>
          <p:nvPr/>
        </p:nvSpPr>
        <p:spPr bwMode="auto">
          <a:xfrm>
            <a:off x="62511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FCA17A-8664-3848-9458-DA47B5E31697}"/>
              </a:ext>
            </a:extLst>
          </p:cNvPr>
          <p:cNvSpPr/>
          <p:nvPr/>
        </p:nvSpPr>
        <p:spPr bwMode="auto">
          <a:xfrm>
            <a:off x="6479769" y="57237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05D976B-3862-B544-84BA-A2C98C2F5F30}"/>
              </a:ext>
            </a:extLst>
          </p:cNvPr>
          <p:cNvSpPr/>
          <p:nvPr/>
        </p:nvSpPr>
        <p:spPr bwMode="auto">
          <a:xfrm rot="5400000">
            <a:off x="4698025" y="4466469"/>
            <a:ext cx="5334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057A6-D61A-1B4B-BD0A-356B9F008B9A}"/>
              </a:ext>
            </a:extLst>
          </p:cNvPr>
          <p:cNvSpPr txBox="1"/>
          <p:nvPr/>
        </p:nvSpPr>
        <p:spPr>
          <a:xfrm>
            <a:off x="4758539" y="479025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2FDCB3-A215-A345-8C32-F16B2AC7EEED}"/>
              </a:ext>
            </a:extLst>
          </p:cNvPr>
          <p:cNvSpPr/>
          <p:nvPr/>
        </p:nvSpPr>
        <p:spPr bwMode="auto">
          <a:xfrm>
            <a:off x="7517990" y="5131945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51F9D-C351-D74F-B212-F053AE12054B}"/>
              </a:ext>
            </a:extLst>
          </p:cNvPr>
          <p:cNvSpPr txBox="1"/>
          <p:nvPr/>
        </p:nvSpPr>
        <p:spPr>
          <a:xfrm>
            <a:off x="7710055" y="511283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382D5-9B7C-9646-B88B-048E3B90AB0C}"/>
              </a:ext>
            </a:extLst>
          </p:cNvPr>
          <p:cNvSpPr/>
          <p:nvPr/>
        </p:nvSpPr>
        <p:spPr bwMode="auto">
          <a:xfrm>
            <a:off x="7517990" y="5608255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C9547-B7E9-DF4A-BE5F-1934E79652A9}"/>
              </a:ext>
            </a:extLst>
          </p:cNvPr>
          <p:cNvSpPr txBox="1"/>
          <p:nvPr/>
        </p:nvSpPr>
        <p:spPr>
          <a:xfrm>
            <a:off x="7723539" y="558914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received (but expected)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6848B6-DCBD-814B-B2F3-BA56D3E17F12}"/>
              </a:ext>
            </a:extLst>
          </p:cNvPr>
          <p:cNvSpPr/>
          <p:nvPr/>
        </p:nvSpPr>
        <p:spPr bwMode="auto">
          <a:xfrm>
            <a:off x="7534566" y="6122545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74994-4986-4448-86FF-64EBC69DB143}"/>
              </a:ext>
            </a:extLst>
          </p:cNvPr>
          <p:cNvSpPr txBox="1"/>
          <p:nvPr/>
        </p:nvSpPr>
        <p:spPr>
          <a:xfrm>
            <a:off x="7721760" y="6134213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</a:t>
            </a:r>
            <a:r>
              <a:rPr lang="en-US" sz="1800" dirty="0"/>
              <a:t>received</a:t>
            </a:r>
            <a:endParaRPr lang="en-US" sz="1800" b="0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740C3-AE0C-FB42-8B60-3D44BCE0E89C}"/>
              </a:ext>
            </a:extLst>
          </p:cNvPr>
          <p:cNvSpPr txBox="1"/>
          <p:nvPr/>
        </p:nvSpPr>
        <p:spPr>
          <a:xfrm>
            <a:off x="2462964" y="6104769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latin typeface="+mn-lt"/>
              </a:rPr>
              <a:t>sequence number </a:t>
            </a:r>
            <a:r>
              <a:rPr lang="en-US" sz="1600" b="0" i="1" dirty="0">
                <a:latin typeface="+mn-lt"/>
                <a:sym typeface="Wingdings"/>
              </a:rPr>
              <a:t></a:t>
            </a:r>
            <a:endParaRPr lang="en-US" sz="1600" b="0" i="1" dirty="0">
              <a:latin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A2CCD9-DAB3-5C45-89F1-F228232B9782}"/>
              </a:ext>
            </a:extLst>
          </p:cNvPr>
          <p:cNvSpPr/>
          <p:nvPr/>
        </p:nvSpPr>
        <p:spPr bwMode="auto">
          <a:xfrm>
            <a:off x="2596344" y="42097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BDA14B-C499-F745-922E-CB130379AD27}"/>
              </a:ext>
            </a:extLst>
          </p:cNvPr>
          <p:cNvSpPr/>
          <p:nvPr/>
        </p:nvSpPr>
        <p:spPr bwMode="auto">
          <a:xfrm>
            <a:off x="2824944" y="42097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611A9E-6DF8-BF42-B90B-EDDAA96C6C2A}"/>
              </a:ext>
            </a:extLst>
          </p:cNvPr>
          <p:cNvSpPr/>
          <p:nvPr/>
        </p:nvSpPr>
        <p:spPr bwMode="auto">
          <a:xfrm>
            <a:off x="3053544" y="42097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283F4F-21EA-5747-9AB0-ACA46D2AC444}"/>
              </a:ext>
            </a:extLst>
          </p:cNvPr>
          <p:cNvSpPr/>
          <p:nvPr/>
        </p:nvSpPr>
        <p:spPr bwMode="auto">
          <a:xfrm>
            <a:off x="3282144" y="42097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D2C23F-0A41-BB43-B7E1-0BEDB37F3222}"/>
              </a:ext>
            </a:extLst>
          </p:cNvPr>
          <p:cNvSpPr/>
          <p:nvPr/>
        </p:nvSpPr>
        <p:spPr bwMode="auto">
          <a:xfrm>
            <a:off x="35107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9224F9-FDE2-2C4B-9F91-B5B513B9DFB9}"/>
              </a:ext>
            </a:extLst>
          </p:cNvPr>
          <p:cNvSpPr/>
          <p:nvPr/>
        </p:nvSpPr>
        <p:spPr bwMode="auto">
          <a:xfrm>
            <a:off x="37393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2C6860-983C-624B-9E62-5C2A511C24B6}"/>
              </a:ext>
            </a:extLst>
          </p:cNvPr>
          <p:cNvSpPr/>
          <p:nvPr/>
        </p:nvSpPr>
        <p:spPr bwMode="auto">
          <a:xfrm>
            <a:off x="39679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D2B00C-8D2A-8B4F-B252-D1E1A35AA243}"/>
              </a:ext>
            </a:extLst>
          </p:cNvPr>
          <p:cNvSpPr/>
          <p:nvPr/>
        </p:nvSpPr>
        <p:spPr bwMode="auto">
          <a:xfrm>
            <a:off x="41965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1355CE-7A62-CC48-B5EB-650198E095A0}"/>
              </a:ext>
            </a:extLst>
          </p:cNvPr>
          <p:cNvSpPr/>
          <p:nvPr/>
        </p:nvSpPr>
        <p:spPr bwMode="auto">
          <a:xfrm>
            <a:off x="44251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852A32-3FA6-BD43-B0A6-588C81B064CE}"/>
              </a:ext>
            </a:extLst>
          </p:cNvPr>
          <p:cNvSpPr/>
          <p:nvPr/>
        </p:nvSpPr>
        <p:spPr bwMode="auto">
          <a:xfrm>
            <a:off x="4653744" y="42097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51F86B-D3FF-8A44-A38A-57EA4F5F711D}"/>
              </a:ext>
            </a:extLst>
          </p:cNvPr>
          <p:cNvSpPr/>
          <p:nvPr/>
        </p:nvSpPr>
        <p:spPr bwMode="auto">
          <a:xfrm>
            <a:off x="48823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B9DA00-829D-1348-B8D4-FB27F6EAD31F}"/>
              </a:ext>
            </a:extLst>
          </p:cNvPr>
          <p:cNvSpPr/>
          <p:nvPr/>
        </p:nvSpPr>
        <p:spPr bwMode="auto">
          <a:xfrm>
            <a:off x="51109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76A9F-D906-7E4A-BADC-B5D526AF8293}"/>
              </a:ext>
            </a:extLst>
          </p:cNvPr>
          <p:cNvSpPr/>
          <p:nvPr/>
        </p:nvSpPr>
        <p:spPr bwMode="auto">
          <a:xfrm>
            <a:off x="53395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8469F0-9376-E742-9477-B7F91ECE37BC}"/>
              </a:ext>
            </a:extLst>
          </p:cNvPr>
          <p:cNvSpPr/>
          <p:nvPr/>
        </p:nvSpPr>
        <p:spPr bwMode="auto">
          <a:xfrm>
            <a:off x="55681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52E77C-638F-2843-8EC6-7F2645BF9774}"/>
              </a:ext>
            </a:extLst>
          </p:cNvPr>
          <p:cNvSpPr/>
          <p:nvPr/>
        </p:nvSpPr>
        <p:spPr bwMode="auto">
          <a:xfrm>
            <a:off x="57967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C91AC1-C34C-284D-A0AC-9D5129DBB4FB}"/>
              </a:ext>
            </a:extLst>
          </p:cNvPr>
          <p:cNvSpPr/>
          <p:nvPr/>
        </p:nvSpPr>
        <p:spPr bwMode="auto">
          <a:xfrm>
            <a:off x="60253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6578CF-01F9-CF4A-835D-38C110268A26}"/>
              </a:ext>
            </a:extLst>
          </p:cNvPr>
          <p:cNvSpPr/>
          <p:nvPr/>
        </p:nvSpPr>
        <p:spPr bwMode="auto">
          <a:xfrm>
            <a:off x="62539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0F534A-E3F8-4340-A6D8-137F4A2B7EE8}"/>
              </a:ext>
            </a:extLst>
          </p:cNvPr>
          <p:cNvSpPr/>
          <p:nvPr/>
        </p:nvSpPr>
        <p:spPr bwMode="auto">
          <a:xfrm>
            <a:off x="6482544" y="42097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35A8157F-FACD-BB4D-8989-6AF696F9BC29}"/>
              </a:ext>
            </a:extLst>
          </p:cNvPr>
          <p:cNvSpPr/>
          <p:nvPr/>
        </p:nvSpPr>
        <p:spPr bwMode="auto">
          <a:xfrm rot="5400000">
            <a:off x="4234644" y="2952406"/>
            <a:ext cx="5334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DBA7F-7A60-8B4C-AB86-A1E3F9DF9EFF}"/>
              </a:ext>
            </a:extLst>
          </p:cNvPr>
          <p:cNvSpPr txBox="1"/>
          <p:nvPr/>
        </p:nvSpPr>
        <p:spPr>
          <a:xfrm>
            <a:off x="4348944" y="327619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E302A6-AFFD-8C48-9A8B-2BDEEC76E556}"/>
              </a:ext>
            </a:extLst>
          </p:cNvPr>
          <p:cNvSpPr/>
          <p:nvPr/>
        </p:nvSpPr>
        <p:spPr bwMode="auto">
          <a:xfrm>
            <a:off x="7520765" y="3554382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8A15F8-8F84-F04D-8E3D-6C5E3E9CC46D}"/>
              </a:ext>
            </a:extLst>
          </p:cNvPr>
          <p:cNvSpPr txBox="1"/>
          <p:nvPr/>
        </p:nvSpPr>
        <p:spPr>
          <a:xfrm>
            <a:off x="7712830" y="3535272"/>
            <a:ext cx="16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9428A6-3FB4-B64C-9B0F-074721453965}"/>
              </a:ext>
            </a:extLst>
          </p:cNvPr>
          <p:cNvSpPr/>
          <p:nvPr/>
        </p:nvSpPr>
        <p:spPr bwMode="auto">
          <a:xfrm>
            <a:off x="7520765" y="4030692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225E7-229E-3C4C-9F32-38B73B861D9E}"/>
              </a:ext>
            </a:extLst>
          </p:cNvPr>
          <p:cNvSpPr txBox="1"/>
          <p:nvPr/>
        </p:nvSpPr>
        <p:spPr>
          <a:xfrm>
            <a:off x="7726314" y="4011582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9C7054-C065-234E-AEB3-CA6D03766500}"/>
              </a:ext>
            </a:extLst>
          </p:cNvPr>
          <p:cNvSpPr/>
          <p:nvPr/>
        </p:nvSpPr>
        <p:spPr bwMode="auto">
          <a:xfrm>
            <a:off x="7537341" y="4544982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6D7AA3-3BB1-8B4A-8601-D098EF37BC4E}"/>
              </a:ext>
            </a:extLst>
          </p:cNvPr>
          <p:cNvSpPr txBox="1"/>
          <p:nvPr/>
        </p:nvSpPr>
        <p:spPr>
          <a:xfrm>
            <a:off x="7724535" y="4556650"/>
            <a:ext cx="133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yet sent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4E395C-CD51-BD41-96AF-F78D40651C17}"/>
              </a:ext>
            </a:extLst>
          </p:cNvPr>
          <p:cNvSpPr txBox="1"/>
          <p:nvPr/>
        </p:nvSpPr>
        <p:spPr>
          <a:xfrm>
            <a:off x="2465739" y="4590706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latin typeface="+mn-lt"/>
              </a:rPr>
              <a:t>sequence number </a:t>
            </a:r>
            <a:r>
              <a:rPr lang="en-US" sz="1600" b="0" i="1" dirty="0">
                <a:latin typeface="+mn-lt"/>
                <a:sym typeface="Wingdings"/>
              </a:rPr>
              <a:t></a:t>
            </a:r>
            <a:endParaRPr lang="en-US" sz="16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20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D4D-8B15-B949-B249-E0660FDB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D51C-728A-1949-9F40-B016F4FF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36" y="1346201"/>
            <a:ext cx="6671564" cy="4779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flexible, but same basic idea: </a:t>
            </a:r>
            <a:r>
              <a:rPr lang="en-US" b="1" dirty="0"/>
              <a:t>sender only sends as much data as it knows receiver can accept</a:t>
            </a:r>
          </a:p>
          <a:p>
            <a:endParaRPr lang="en-US" dirty="0"/>
          </a:p>
          <a:p>
            <a:r>
              <a:rPr lang="en-US" dirty="0"/>
              <a:t>Receiver uses an “</a:t>
            </a:r>
            <a:r>
              <a:rPr lang="en-US" dirty="0">
                <a:solidFill>
                  <a:srgbClr val="FC0080"/>
                </a:solidFill>
              </a:rPr>
              <a:t>Advertised Window</a:t>
            </a:r>
            <a:r>
              <a:rPr lang="en-US" dirty="0"/>
              <a:t>” (RWND) to tell the sender how many bytes it can accept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713FF"/>
                </a:solidFill>
              </a:rPr>
              <a:t>number of bytes in flight &lt;= RWND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4AD7-26FB-7545-AC99-C764905D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4239-E9E6-5143-87EE-A31DFA29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B5B2-AEBB-224D-BDFD-E4304E54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F583F9-A68A-7B44-9806-3E19227F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1765300"/>
            <a:ext cx="2362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48B8551-2F2E-1548-B581-CF7FBC37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902" y="1811338"/>
            <a:ext cx="1497012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Source port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5FED6C-B3F3-8845-B479-89A1F161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102" y="1765300"/>
            <a:ext cx="2514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055CE06-CFB7-584C-A0D7-1D26859D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0502" y="1811338"/>
            <a:ext cx="1963737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EEF4894-B2EE-E94F-A27C-D190C32F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2298700"/>
            <a:ext cx="4876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F96C53A8-597D-694C-8865-B712A4B0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302" y="2344738"/>
            <a:ext cx="2260600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7B9C230-D0CD-2349-825C-E7E9A531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2755900"/>
            <a:ext cx="4876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55B0B565-4800-AF46-A88A-19A33768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302" y="2801938"/>
            <a:ext cx="21387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C0019A2-BC3C-534D-89BD-352ED7A2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3213100"/>
            <a:ext cx="2438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C90A3A1-A625-604B-A163-77931259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302" y="3213100"/>
            <a:ext cx="2438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162A6364-7EB7-554A-A0AB-EBB0751C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389" y="3286125"/>
            <a:ext cx="232467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2670101-372D-004D-A10D-D0A3D814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052" y="3289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B56EBFD0-1BC8-F94A-BDC4-E5AD1E417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0302" y="3213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336778A5-35F4-754D-95F7-149D727F4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7502" y="3213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BEB73817-51C4-8C43-B37A-B1B2B6852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227" y="3300413"/>
            <a:ext cx="804862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E179F361-A404-A44B-8C0C-4B029123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502" y="3335338"/>
            <a:ext cx="325437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9B75E35F-3814-6E4D-BB26-F2F05F496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3746500"/>
            <a:ext cx="2438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F346C80B-9FD4-1141-AF36-34353713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302" y="3746500"/>
            <a:ext cx="2438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DECCD2AB-4089-6340-929C-75EDA8BC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027" y="3833813"/>
            <a:ext cx="1384300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C0080"/>
                </a:solidFill>
                <a:latin typeface="Arial" charset="0"/>
              </a:rPr>
              <a:t>Checksum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3A0117CB-3AC2-A14A-BC36-A4656C22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27" y="3833813"/>
            <a:ext cx="1793875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01C0B42B-5DD5-4C4B-AAD8-0F7F4CB3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4279900"/>
            <a:ext cx="4876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64AC4EC3-4F5C-F342-8F62-8D3D3B371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2" y="4325938"/>
            <a:ext cx="2189162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1D3FFCEA-D1AF-5847-A7A6-39E759FC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02" y="47371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8880C303-F0D7-5A46-A515-CA8F8B02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302" y="3194049"/>
            <a:ext cx="2514600" cy="609600"/>
          </a:xfrm>
          <a:prstGeom prst="ellipse">
            <a:avLst/>
          </a:prstGeom>
          <a:noFill/>
          <a:ln w="25400">
            <a:solidFill>
              <a:srgbClr val="FC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A142B3-D016-8942-80C3-21C4367AF4EC}"/>
              </a:ext>
            </a:extLst>
          </p:cNvPr>
          <p:cNvGrpSpPr/>
          <p:nvPr/>
        </p:nvGrpSpPr>
        <p:grpSpPr>
          <a:xfrm>
            <a:off x="7073202" y="1391445"/>
            <a:ext cx="4876799" cy="366712"/>
            <a:chOff x="6625938" y="2005015"/>
            <a:chExt cx="4876799" cy="366712"/>
          </a:xfrm>
        </p:grpSpPr>
        <p:sp>
          <p:nvSpPr>
            <p:cNvPr id="33" name="Text Box 70">
              <a:extLst>
                <a:ext uri="{FF2B5EF4-FFF2-40B4-BE49-F238E27FC236}">
                  <a16:creationId xmlns:a16="http://schemas.microsoft.com/office/drawing/2014/main" id="{CF25BD38-1305-E64E-9449-68C44191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2751" y="2005015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37FA5A87-F280-D043-8188-34002B13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5562" y="2211390"/>
              <a:ext cx="1997175" cy="9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C62CC53A-9223-3A4F-963E-DB43D97FC2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625938" y="2211390"/>
              <a:ext cx="1898550" cy="95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66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79B1-EF9F-6643-BB1E-3EE2A65A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6986-3110-8F47-8D78-1588CDEE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C0080"/>
                </a:solidFill>
              </a:rPr>
              <a:t>Advertised window limits rate</a:t>
            </a:r>
            <a:r>
              <a:rPr lang="en-US" dirty="0"/>
              <a:t>: Sender can send no faster than </a:t>
            </a:r>
            <a:r>
              <a:rPr lang="en-US" dirty="0">
                <a:solidFill>
                  <a:srgbClr val="0713FF"/>
                </a:solidFill>
              </a:rPr>
              <a:t>RWND/RTT </a:t>
            </a:r>
            <a:r>
              <a:rPr lang="en-US" dirty="0"/>
              <a:t>bytes/sec</a:t>
            </a:r>
          </a:p>
          <a:p>
            <a:r>
              <a:rPr lang="en-US" dirty="0"/>
              <a:t>Receiver only advertises more space when application has consumed old arriving data</a:t>
            </a:r>
          </a:p>
          <a:p>
            <a:endParaRPr lang="en-US" dirty="0"/>
          </a:p>
          <a:p>
            <a:r>
              <a:rPr lang="en-US" dirty="0">
                <a:solidFill>
                  <a:srgbClr val="0713FF"/>
                </a:solidFill>
              </a:rPr>
              <a:t>Edge case: What happens when RWND=0?</a:t>
            </a:r>
          </a:p>
          <a:p>
            <a:pPr lvl="1"/>
            <a:r>
              <a:rPr lang="en-US" dirty="0"/>
              <a:t>Sender keeps probing by sending segments with one byte of data</a:t>
            </a:r>
          </a:p>
          <a:p>
            <a:pPr lvl="1"/>
            <a:r>
              <a:rPr lang="en-US" dirty="0"/>
              <a:t>Receiver can ACK, but won’t increase RWND until application reads some data and buffer space opens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A01E-5628-5F4E-8940-0F813BEE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44BF-1AD1-B84B-BECB-EA65D961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EAF2-782A-684D-8E5C-7A3E06E2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6F74-31EF-A84E-8921-2724F731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Flow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3B00-38F4-A043-A5AD-FD2075FE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B800-4B39-6C43-8A83-A27E7323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B253-85AF-E44F-B57A-315F1C2D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14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860B1F-FBD4-904B-BFBB-B28218AF3836}"/>
              </a:ext>
            </a:extLst>
          </p:cNvPr>
          <p:cNvGrpSpPr/>
          <p:nvPr/>
        </p:nvGrpSpPr>
        <p:grpSpPr>
          <a:xfrm>
            <a:off x="9375490" y="2437777"/>
            <a:ext cx="2064012" cy="552690"/>
            <a:chOff x="3923763" y="3637432"/>
            <a:chExt cx="2064012" cy="5526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C9172-43C1-8243-B072-FF9397FA45B9}"/>
                </a:ext>
              </a:extLst>
            </p:cNvPr>
            <p:cNvSpPr/>
            <p:nvPr/>
          </p:nvSpPr>
          <p:spPr>
            <a:xfrm>
              <a:off x="3923763" y="3637432"/>
              <a:ext cx="2064012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040CB9-4C94-5644-A207-09641A253ACB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037993-B35E-7E4F-8D05-2A2775CD8F9C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7FBE54-3024-4849-9951-5C09F4E35F3F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F48BA9-1F8F-B14E-808D-924B05F207CA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9D6DF2-55EC-E941-B492-EBCF4EDF0B4D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12365C-44A7-614C-B83F-C452305D0156}"/>
                </a:ext>
              </a:extLst>
            </p:cNvPr>
            <p:cNvSpPr/>
            <p:nvPr/>
          </p:nvSpPr>
          <p:spPr bwMode="auto">
            <a:xfrm>
              <a:off x="51081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4DF712-9551-BC45-A111-9D98F5FA8396}"/>
                </a:ext>
              </a:extLst>
            </p:cNvPr>
            <p:cNvSpPr/>
            <p:nvPr/>
          </p:nvSpPr>
          <p:spPr bwMode="auto">
            <a:xfrm>
              <a:off x="53367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F49C9-FE3E-BA40-8922-56EE5B5F045F}"/>
                </a:ext>
              </a:extLst>
            </p:cNvPr>
            <p:cNvSpPr/>
            <p:nvPr/>
          </p:nvSpPr>
          <p:spPr bwMode="auto">
            <a:xfrm>
              <a:off x="5565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2AFB8C-0681-2C49-9C33-DBF2E8A0E869}"/>
                </a:ext>
              </a:extLst>
            </p:cNvPr>
            <p:cNvSpPr/>
            <p:nvPr/>
          </p:nvSpPr>
          <p:spPr bwMode="auto">
            <a:xfrm>
              <a:off x="5793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0D781A-2DA3-B64A-960C-67D7F20271BB}"/>
              </a:ext>
            </a:extLst>
          </p:cNvPr>
          <p:cNvSpPr txBox="1"/>
          <p:nvPr/>
        </p:nvSpPr>
        <p:spPr>
          <a:xfrm>
            <a:off x="9648265" y="1185592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grpSp>
        <p:nvGrpSpPr>
          <p:cNvPr id="40" name="Group 96">
            <a:extLst>
              <a:ext uri="{FF2B5EF4-FFF2-40B4-BE49-F238E27FC236}">
                <a16:creationId xmlns:a16="http://schemas.microsoft.com/office/drawing/2014/main" id="{FB61B242-83DF-C84B-ADD6-36FEDBBBE5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343609" y="1673778"/>
            <a:ext cx="749093" cy="672617"/>
            <a:chOff x="-44" y="1473"/>
            <a:chExt cx="981" cy="1105"/>
          </a:xfrm>
        </p:grpSpPr>
        <p:pic>
          <p:nvPicPr>
            <p:cNvPr id="41" name="Picture 97" descr="desktop_computer_stylized_medium">
              <a:extLst>
                <a:ext uri="{FF2B5EF4-FFF2-40B4-BE49-F238E27FC236}">
                  <a16:creationId xmlns:a16="http://schemas.microsoft.com/office/drawing/2014/main" id="{8FE19D72-F0BF-BA43-8897-617591635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98">
              <a:extLst>
                <a:ext uri="{FF2B5EF4-FFF2-40B4-BE49-F238E27FC236}">
                  <a16:creationId xmlns:a16="http://schemas.microsoft.com/office/drawing/2014/main" id="{F4068066-BF48-EF4D-BD80-D5A412F15B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3" name="Group 93">
            <a:extLst>
              <a:ext uri="{FF2B5EF4-FFF2-40B4-BE49-F238E27FC236}">
                <a16:creationId xmlns:a16="http://schemas.microsoft.com/office/drawing/2014/main" id="{0FBD66A5-72EA-F84A-BE71-9FDADA6B5B84}"/>
              </a:ext>
            </a:extLst>
          </p:cNvPr>
          <p:cNvGrpSpPr>
            <a:grpSpLocks/>
          </p:cNvGrpSpPr>
          <p:nvPr/>
        </p:nvGrpSpPr>
        <p:grpSpPr bwMode="auto">
          <a:xfrm>
            <a:off x="5468944" y="1668658"/>
            <a:ext cx="810044" cy="619176"/>
            <a:chOff x="-44" y="1473"/>
            <a:chExt cx="981" cy="1105"/>
          </a:xfrm>
        </p:grpSpPr>
        <p:pic>
          <p:nvPicPr>
            <p:cNvPr id="44" name="Picture 94" descr="desktop_computer_stylized_medium">
              <a:extLst>
                <a:ext uri="{FF2B5EF4-FFF2-40B4-BE49-F238E27FC236}">
                  <a16:creationId xmlns:a16="http://schemas.microsoft.com/office/drawing/2014/main" id="{55337599-18A9-404D-8F49-40F1CFF99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95">
              <a:extLst>
                <a:ext uri="{FF2B5EF4-FFF2-40B4-BE49-F238E27FC236}">
                  <a16:creationId xmlns:a16="http://schemas.microsoft.com/office/drawing/2014/main" id="{6521F021-805E-B346-80EC-B5F57D5D32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35CFB7-4920-074E-8C48-B85317A96741}"/>
              </a:ext>
            </a:extLst>
          </p:cNvPr>
          <p:cNvSpPr txBox="1"/>
          <p:nvPr/>
        </p:nvSpPr>
        <p:spPr>
          <a:xfrm>
            <a:off x="5136121" y="1177295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F8A623-6D08-894F-852B-B6E5F07DE30A}"/>
              </a:ext>
            </a:extLst>
          </p:cNvPr>
          <p:cNvCxnSpPr>
            <a:cxnSpLocks/>
          </p:cNvCxnSpPr>
          <p:nvPr/>
        </p:nvCxnSpPr>
        <p:spPr>
          <a:xfrm>
            <a:off x="5741229" y="2733414"/>
            <a:ext cx="3417760" cy="0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1B792-E787-3449-83CF-05F8C8DF032F}"/>
              </a:ext>
            </a:extLst>
          </p:cNvPr>
          <p:cNvSpPr/>
          <p:nvPr/>
        </p:nvSpPr>
        <p:spPr bwMode="auto">
          <a:xfrm>
            <a:off x="6646214" y="256040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0B9F5E-7C89-9D44-973C-D37F955E2E59}"/>
              </a:ext>
            </a:extLst>
          </p:cNvPr>
          <p:cNvSpPr/>
          <p:nvPr/>
        </p:nvSpPr>
        <p:spPr bwMode="auto">
          <a:xfrm>
            <a:off x="8504996" y="256040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BBA495-120A-F942-ABDD-1DFCC1D63F16}"/>
              </a:ext>
            </a:extLst>
          </p:cNvPr>
          <p:cNvSpPr txBox="1"/>
          <p:nvPr/>
        </p:nvSpPr>
        <p:spPr>
          <a:xfrm>
            <a:off x="5659655" y="3591096"/>
            <a:ext cx="6365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0713FF"/>
                </a:solidFill>
              </a:rPr>
              <a:t>Flow control</a:t>
            </a:r>
            <a:r>
              <a:rPr lang="en-US" dirty="0"/>
              <a:t>!</a:t>
            </a:r>
          </a:p>
          <a:p>
            <a:pPr marL="342900" indent="-342900">
              <a:buFontTx/>
              <a:buChar char="-"/>
            </a:pPr>
            <a:r>
              <a:rPr lang="en-US" dirty="0"/>
              <a:t>Receiver </a:t>
            </a:r>
            <a:r>
              <a:rPr lang="en-US" dirty="0">
                <a:solidFill>
                  <a:srgbClr val="0713FF"/>
                </a:solidFill>
              </a:rPr>
              <a:t>tells sender how much new data it can accept</a:t>
            </a:r>
            <a:r>
              <a:rPr lang="en-US" dirty="0"/>
              <a:t>, and sender agrees not to send more than that</a:t>
            </a:r>
          </a:p>
          <a:p>
            <a:pPr marL="342900" indent="-342900">
              <a:buFontTx/>
              <a:buChar char="-"/>
            </a:pPr>
            <a:r>
              <a:rPr lang="en-US" dirty="0"/>
              <a:t>Results in “</a:t>
            </a:r>
            <a:r>
              <a:rPr lang="en-US" dirty="0">
                <a:solidFill>
                  <a:srgbClr val="0713FF"/>
                </a:solidFill>
              </a:rPr>
              <a:t>speed matching</a:t>
            </a:r>
            <a:r>
              <a:rPr lang="en-US" dirty="0"/>
              <a:t>” of sending and processing/delivering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8140D-CC21-1945-9AE9-931D9A9F9F5A}"/>
              </a:ext>
            </a:extLst>
          </p:cNvPr>
          <p:cNvSpPr txBox="1"/>
          <p:nvPr/>
        </p:nvSpPr>
        <p:spPr>
          <a:xfrm>
            <a:off x="480823" y="1408127"/>
            <a:ext cx="4153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Problem:</a:t>
            </a:r>
          </a:p>
          <a:p>
            <a:pPr marL="342900" indent="-342900">
              <a:buFontTx/>
              <a:buChar char="-"/>
            </a:pPr>
            <a:r>
              <a:rPr lang="en-US" dirty="0"/>
              <a:t>New data arriving at a receiver with </a:t>
            </a:r>
            <a:r>
              <a:rPr lang="en-US" dirty="0">
                <a:solidFill>
                  <a:srgbClr val="FF0000"/>
                </a:solidFill>
              </a:rPr>
              <a:t>a full buffer </a:t>
            </a:r>
            <a:r>
              <a:rPr lang="en-US" dirty="0"/>
              <a:t>will be </a:t>
            </a:r>
            <a:r>
              <a:rPr lang="en-US" dirty="0">
                <a:solidFill>
                  <a:srgbClr val="FF0000"/>
                </a:solidFill>
              </a:rPr>
              <a:t>dropped</a:t>
            </a:r>
          </a:p>
          <a:p>
            <a:pPr marL="342900" indent="-342900">
              <a:buFontTx/>
              <a:buChar char="-"/>
            </a:pPr>
            <a:r>
              <a:rPr lang="en-US" dirty="0"/>
              <a:t>To provide reliable transfer, it will need to be </a:t>
            </a:r>
            <a:r>
              <a:rPr lang="en-US" dirty="0">
                <a:solidFill>
                  <a:srgbClr val="FF0000"/>
                </a:solidFill>
              </a:rPr>
              <a:t>retransmitted</a:t>
            </a:r>
            <a:r>
              <a:rPr lang="en-US" dirty="0"/>
              <a:t>…</a:t>
            </a:r>
          </a:p>
          <a:p>
            <a:pPr marL="342900" indent="-342900">
              <a:buFontTx/>
              <a:buChar char="-"/>
            </a:pPr>
            <a:r>
              <a:rPr lang="en-US" dirty="0"/>
              <a:t>Sender needs to do a lot of </a:t>
            </a:r>
            <a:r>
              <a:rPr lang="en-US" dirty="0">
                <a:solidFill>
                  <a:srgbClr val="FF0000"/>
                </a:solidFill>
              </a:rPr>
              <a:t>extra work</a:t>
            </a:r>
            <a:r>
              <a:rPr lang="en-US" dirty="0"/>
              <a:t>, and we </a:t>
            </a:r>
            <a:r>
              <a:rPr lang="en-US" dirty="0">
                <a:solidFill>
                  <a:srgbClr val="FF0000"/>
                </a:solidFill>
              </a:rPr>
              <a:t>waste bandwidth</a:t>
            </a:r>
            <a:r>
              <a:rPr lang="en-US" dirty="0"/>
              <a:t> transmitting the same data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8AD7-B0DA-C34D-9854-072E2E1C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9860-C80F-4045-8212-0FFA8900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buffers at the receiver aren’t the only ones we need to worry about…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2E57-C49A-6D40-9A10-9D82AC1A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6D98-8C32-6E43-A016-FA5BBCE8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D06B-A8A7-7849-AC95-0B174D8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1BE040-F4C2-B14B-97F7-F12AD3D5DFA9}"/>
              </a:ext>
            </a:extLst>
          </p:cNvPr>
          <p:cNvGrpSpPr/>
          <p:nvPr/>
        </p:nvGrpSpPr>
        <p:grpSpPr>
          <a:xfrm>
            <a:off x="8041364" y="3861841"/>
            <a:ext cx="2064012" cy="552690"/>
            <a:chOff x="3923763" y="3637432"/>
            <a:chExt cx="2064012" cy="552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DEDCB-6FB8-8B4B-BD0A-D7AD640CA31A}"/>
                </a:ext>
              </a:extLst>
            </p:cNvPr>
            <p:cNvSpPr/>
            <p:nvPr/>
          </p:nvSpPr>
          <p:spPr>
            <a:xfrm>
              <a:off x="3923763" y="3637432"/>
              <a:ext cx="2064012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041A0D-A08B-4947-ADC5-3EB4469663BE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E186AE-46DB-9043-8226-14403709728E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762321-078F-B346-9D05-85268FDF16D5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5C163-087D-6442-9A0F-07EC132EDB40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E393D2-DC00-F342-B102-1A560DCFB61C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AB0D4-2BCD-CE42-88CA-49AF52D00C7A}"/>
                </a:ext>
              </a:extLst>
            </p:cNvPr>
            <p:cNvSpPr/>
            <p:nvPr/>
          </p:nvSpPr>
          <p:spPr bwMode="auto">
            <a:xfrm>
              <a:off x="5108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FE72DF-6EF5-BB44-A411-1D4009FBC358}"/>
                </a:ext>
              </a:extLst>
            </p:cNvPr>
            <p:cNvSpPr/>
            <p:nvPr/>
          </p:nvSpPr>
          <p:spPr bwMode="auto">
            <a:xfrm>
              <a:off x="5336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FC9B8-4DBD-8B4D-9191-E2EC644D4370}"/>
                </a:ext>
              </a:extLst>
            </p:cNvPr>
            <p:cNvSpPr/>
            <p:nvPr/>
          </p:nvSpPr>
          <p:spPr bwMode="auto">
            <a:xfrm>
              <a:off x="5565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ED762A-4576-8E41-A404-1CAB18073568}"/>
                </a:ext>
              </a:extLst>
            </p:cNvPr>
            <p:cNvSpPr/>
            <p:nvPr/>
          </p:nvSpPr>
          <p:spPr bwMode="auto">
            <a:xfrm>
              <a:off x="5793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C970D2-1937-5A41-82CE-E5B5D0D7F2F1}"/>
              </a:ext>
            </a:extLst>
          </p:cNvPr>
          <p:cNvSpPr txBox="1"/>
          <p:nvPr/>
        </p:nvSpPr>
        <p:spPr>
          <a:xfrm>
            <a:off x="8089289" y="2609656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grpSp>
        <p:nvGrpSpPr>
          <p:cNvPr id="19" name="Group 96">
            <a:extLst>
              <a:ext uri="{FF2B5EF4-FFF2-40B4-BE49-F238E27FC236}">
                <a16:creationId xmlns:a16="http://schemas.microsoft.com/office/drawing/2014/main" id="{290B0E45-CAC6-6E48-9D82-AA433BB371D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84633" y="3097842"/>
            <a:ext cx="749093" cy="672617"/>
            <a:chOff x="-44" y="1473"/>
            <a:chExt cx="981" cy="1105"/>
          </a:xfrm>
        </p:grpSpPr>
        <p:pic>
          <p:nvPicPr>
            <p:cNvPr id="20" name="Picture 97" descr="desktop_computer_stylized_medium">
              <a:extLst>
                <a:ext uri="{FF2B5EF4-FFF2-40B4-BE49-F238E27FC236}">
                  <a16:creationId xmlns:a16="http://schemas.microsoft.com/office/drawing/2014/main" id="{34B27115-9FAB-5348-998E-2E04CC65E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F6C79507-3B4B-8548-91A1-A64C4B28B4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" name="Group 93">
            <a:extLst>
              <a:ext uri="{FF2B5EF4-FFF2-40B4-BE49-F238E27FC236}">
                <a16:creationId xmlns:a16="http://schemas.microsoft.com/office/drawing/2014/main" id="{4567FA51-CEDA-AE44-A6C4-9C3581593711}"/>
              </a:ext>
            </a:extLst>
          </p:cNvPr>
          <p:cNvGrpSpPr>
            <a:grpSpLocks/>
          </p:cNvGrpSpPr>
          <p:nvPr/>
        </p:nvGrpSpPr>
        <p:grpSpPr bwMode="auto">
          <a:xfrm>
            <a:off x="2297417" y="3151283"/>
            <a:ext cx="810044" cy="619176"/>
            <a:chOff x="-44" y="1473"/>
            <a:chExt cx="981" cy="1105"/>
          </a:xfrm>
        </p:grpSpPr>
        <p:pic>
          <p:nvPicPr>
            <p:cNvPr id="23" name="Picture 94" descr="desktop_computer_stylized_medium">
              <a:extLst>
                <a:ext uri="{FF2B5EF4-FFF2-40B4-BE49-F238E27FC236}">
                  <a16:creationId xmlns:a16="http://schemas.microsoft.com/office/drawing/2014/main" id="{F2268F97-3C03-924F-BEEA-21FE58D07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F9660596-BC7C-4F4F-963E-4F03391BB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5C428E-38F9-8641-9938-CBD25263855F}"/>
              </a:ext>
            </a:extLst>
          </p:cNvPr>
          <p:cNvSpPr txBox="1"/>
          <p:nvPr/>
        </p:nvSpPr>
        <p:spPr>
          <a:xfrm>
            <a:off x="1964594" y="2659920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B578D6-C0D2-A94B-8EC4-71D2EDE26074}"/>
              </a:ext>
            </a:extLst>
          </p:cNvPr>
          <p:cNvCxnSpPr>
            <a:cxnSpLocks/>
            <a:stCxn id="31" idx="6"/>
            <a:endCxn id="38" idx="4"/>
          </p:cNvCxnSpPr>
          <p:nvPr/>
        </p:nvCxnSpPr>
        <p:spPr>
          <a:xfrm>
            <a:off x="3174084" y="5213586"/>
            <a:ext cx="2441887" cy="13343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E04FA2-007A-7241-A928-561B78152779}"/>
              </a:ext>
            </a:extLst>
          </p:cNvPr>
          <p:cNvSpPr/>
          <p:nvPr/>
        </p:nvSpPr>
        <p:spPr bwMode="auto">
          <a:xfrm>
            <a:off x="4892070" y="5025239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7D1C6-D7D9-6143-A317-D9D2E3691BE4}"/>
              </a:ext>
            </a:extLst>
          </p:cNvPr>
          <p:cNvSpPr/>
          <p:nvPr/>
        </p:nvSpPr>
        <p:spPr bwMode="auto">
          <a:xfrm>
            <a:off x="3906662" y="5036429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FCF837-12B3-824B-BF8E-6D6BA7AB3586}"/>
              </a:ext>
            </a:extLst>
          </p:cNvPr>
          <p:cNvGrpSpPr/>
          <p:nvPr/>
        </p:nvGrpSpPr>
        <p:grpSpPr>
          <a:xfrm>
            <a:off x="2234515" y="5021341"/>
            <a:ext cx="940167" cy="593938"/>
            <a:chOff x="7493876" y="2774731"/>
            <a:chExt cx="1481958" cy="89462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B3821D-3009-E540-A911-5A8D292BF12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83E6E4-1561-134B-BCDE-F478BB609DA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8E3702-E096-C44F-A7D3-3DF9350E29C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507E939-3020-CD47-844E-E3BF3FA2BC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726C127-B27F-AC49-BE33-74B498C49FF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A21C70D-58AA-EA4E-B33E-A0021F47E1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4413FCB0-1487-F845-8419-4A86FA7F808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2BFD5A-ACC8-3547-A8E0-CD781CEBBC1D}"/>
              </a:ext>
            </a:extLst>
          </p:cNvPr>
          <p:cNvGrpSpPr/>
          <p:nvPr/>
        </p:nvGrpSpPr>
        <p:grpSpPr>
          <a:xfrm>
            <a:off x="5615919" y="5021341"/>
            <a:ext cx="940167" cy="593938"/>
            <a:chOff x="7493876" y="2774731"/>
            <a:chExt cx="1481958" cy="894622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FBFD5C6-C639-FD40-BB92-8E6D912A55B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28B0D5D-59B7-A848-A4AD-8E2D8B4279A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4359B9B-E787-5E49-B7EF-C0C7B719BD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7D8A07-3CE7-5047-980D-A2B6F21792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016F75-BBF1-DE41-8FDA-CADD7FE305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991B231-ACCA-4D4D-8642-F99403BA4E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D9ADE0-177A-CC43-9877-6AF1A2EE73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331F6-EB2F-CA48-AE4F-27D547671ECF}"/>
              </a:ext>
            </a:extLst>
          </p:cNvPr>
          <p:cNvGrpSpPr/>
          <p:nvPr/>
        </p:nvGrpSpPr>
        <p:grpSpPr>
          <a:xfrm>
            <a:off x="8604067" y="5021341"/>
            <a:ext cx="940167" cy="593938"/>
            <a:chOff x="7493876" y="2774731"/>
            <a:chExt cx="1481958" cy="894622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23AF29-7BB9-1A42-9092-62A54C800F5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3C0362-815D-F848-837D-51C9DFE162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641A1D-055E-6D47-BFF9-E49820F79F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DA4A4EA-9465-AC46-8924-690D705EF2E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5F7FBDA-555F-CA4E-9E7B-4E2DB44DD9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6D7F559-76CD-1345-970F-96AD1AAD0AF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50B1967A-32D7-7A4C-99FC-966C18E644A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39C6EA-D821-2041-B351-A249ACBBDC63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555488" y="5213586"/>
            <a:ext cx="2049120" cy="0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0D4F15-628F-DC4C-93E9-0288F7372D90}"/>
              </a:ext>
            </a:extLst>
          </p:cNvPr>
          <p:cNvCxnSpPr>
            <a:cxnSpLocks/>
            <a:stCxn id="47" idx="0"/>
            <a:endCxn id="8" idx="2"/>
          </p:cNvCxnSpPr>
          <p:nvPr/>
        </p:nvCxnSpPr>
        <p:spPr>
          <a:xfrm flipH="1" flipV="1">
            <a:off x="9073370" y="4414531"/>
            <a:ext cx="752" cy="606810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1328BE-292F-A24E-B505-56090455ACAF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2702439" y="3770459"/>
            <a:ext cx="2131" cy="1250882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126ED6-396C-6949-93A4-386A28B31503}"/>
              </a:ext>
            </a:extLst>
          </p:cNvPr>
          <p:cNvGrpSpPr/>
          <p:nvPr/>
        </p:nvGrpSpPr>
        <p:grpSpPr>
          <a:xfrm>
            <a:off x="5479471" y="5632867"/>
            <a:ext cx="1209490" cy="552690"/>
            <a:chOff x="3923763" y="3637432"/>
            <a:chExt cx="1209490" cy="5526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D80A60-4ECF-8048-AECA-8F3D01B5745B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0B6649-C29B-0C4B-8018-3A9FDC1D0C8F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8F9F4B-9F81-8D46-B423-23EA5ADC154B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3C1C86-C1F8-E745-9E22-47370944D50F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B26F2C7-6436-064B-B19D-1C7FAD2173D6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7C887FA-7590-B94A-AE40-7B8D3042BC28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AD7BA94-8398-664D-B9C4-8C6C297EEBAC}"/>
              </a:ext>
            </a:extLst>
          </p:cNvPr>
          <p:cNvGrpSpPr/>
          <p:nvPr/>
        </p:nvGrpSpPr>
        <p:grpSpPr>
          <a:xfrm>
            <a:off x="8539970" y="5651763"/>
            <a:ext cx="1209490" cy="552690"/>
            <a:chOff x="3923763" y="3637432"/>
            <a:chExt cx="1209490" cy="5526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09F647-667C-1344-BDEB-6CE6DAA1ACFF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019473-BDAB-2D4E-933B-75170FC2246F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5B889C-9341-D943-B71D-26029C61D1E8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CC00D6-4930-4A41-ACAB-4EEB755848AA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D598C6-7941-6242-B773-CF0DC389220C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EC26F6-F7C7-1045-94CD-1F1B5D5A8557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8D4B21-F048-1E47-A32D-49F15DF41AFF}"/>
              </a:ext>
            </a:extLst>
          </p:cNvPr>
          <p:cNvGrpSpPr/>
          <p:nvPr/>
        </p:nvGrpSpPr>
        <p:grpSpPr>
          <a:xfrm>
            <a:off x="2124933" y="5670215"/>
            <a:ext cx="1209490" cy="552690"/>
            <a:chOff x="3923763" y="3637432"/>
            <a:chExt cx="1209490" cy="55269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FF486-336B-0D4F-BA07-E65CB3CA95FF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26DB78A-AE9F-8146-8EF6-0762507F7ABC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8C6433-BF6A-E040-BB16-49D06BD91593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35A08E-B383-534D-9903-61EB4D759B6C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BA750F8-F551-DB47-959D-D387B994F0A0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5BD3E0-A85B-5046-AF38-57C54C0FAC1C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0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8AD7-B0DA-C34D-9854-072E2E1C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9860-C80F-4045-8212-0FFA8900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…and many senders may “compete” for the same network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2E57-C49A-6D40-9A10-9D82AC1A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6D98-8C32-6E43-A016-FA5BBCE8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D06B-A8A7-7849-AC95-0B174D8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1BE040-F4C2-B14B-97F7-F12AD3D5DFA9}"/>
              </a:ext>
            </a:extLst>
          </p:cNvPr>
          <p:cNvGrpSpPr/>
          <p:nvPr/>
        </p:nvGrpSpPr>
        <p:grpSpPr>
          <a:xfrm>
            <a:off x="8041364" y="3861841"/>
            <a:ext cx="2064012" cy="552690"/>
            <a:chOff x="3923763" y="3637432"/>
            <a:chExt cx="2064012" cy="552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DEDCB-6FB8-8B4B-BD0A-D7AD640CA31A}"/>
                </a:ext>
              </a:extLst>
            </p:cNvPr>
            <p:cNvSpPr/>
            <p:nvPr/>
          </p:nvSpPr>
          <p:spPr>
            <a:xfrm>
              <a:off x="3923763" y="3637432"/>
              <a:ext cx="2064012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041A0D-A08B-4947-ADC5-3EB4469663BE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E186AE-46DB-9043-8226-14403709728E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762321-078F-B346-9D05-85268FDF16D5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5C163-087D-6442-9A0F-07EC132EDB40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E393D2-DC00-F342-B102-1A560DCFB61C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AB0D4-2BCD-CE42-88CA-49AF52D00C7A}"/>
                </a:ext>
              </a:extLst>
            </p:cNvPr>
            <p:cNvSpPr/>
            <p:nvPr/>
          </p:nvSpPr>
          <p:spPr bwMode="auto">
            <a:xfrm>
              <a:off x="5108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FE72DF-6EF5-BB44-A411-1D4009FBC358}"/>
                </a:ext>
              </a:extLst>
            </p:cNvPr>
            <p:cNvSpPr/>
            <p:nvPr/>
          </p:nvSpPr>
          <p:spPr bwMode="auto">
            <a:xfrm>
              <a:off x="5336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FC9B8-4DBD-8B4D-9191-E2EC644D4370}"/>
                </a:ext>
              </a:extLst>
            </p:cNvPr>
            <p:cNvSpPr/>
            <p:nvPr/>
          </p:nvSpPr>
          <p:spPr bwMode="auto">
            <a:xfrm>
              <a:off x="5565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ED762A-4576-8E41-A404-1CAB18073568}"/>
                </a:ext>
              </a:extLst>
            </p:cNvPr>
            <p:cNvSpPr/>
            <p:nvPr/>
          </p:nvSpPr>
          <p:spPr bwMode="auto">
            <a:xfrm>
              <a:off x="5793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C970D2-1937-5A41-82CE-E5B5D0D7F2F1}"/>
              </a:ext>
            </a:extLst>
          </p:cNvPr>
          <p:cNvSpPr txBox="1"/>
          <p:nvPr/>
        </p:nvSpPr>
        <p:spPr>
          <a:xfrm>
            <a:off x="8089289" y="2609656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grpSp>
        <p:nvGrpSpPr>
          <p:cNvPr id="19" name="Group 96">
            <a:extLst>
              <a:ext uri="{FF2B5EF4-FFF2-40B4-BE49-F238E27FC236}">
                <a16:creationId xmlns:a16="http://schemas.microsoft.com/office/drawing/2014/main" id="{290B0E45-CAC6-6E48-9D82-AA433BB371D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84633" y="3097842"/>
            <a:ext cx="749093" cy="672617"/>
            <a:chOff x="-44" y="1473"/>
            <a:chExt cx="981" cy="1105"/>
          </a:xfrm>
        </p:grpSpPr>
        <p:pic>
          <p:nvPicPr>
            <p:cNvPr id="20" name="Picture 97" descr="desktop_computer_stylized_medium">
              <a:extLst>
                <a:ext uri="{FF2B5EF4-FFF2-40B4-BE49-F238E27FC236}">
                  <a16:creationId xmlns:a16="http://schemas.microsoft.com/office/drawing/2014/main" id="{34B27115-9FAB-5348-998E-2E04CC65E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F6C79507-3B4B-8548-91A1-A64C4B28B4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" name="Group 93">
            <a:extLst>
              <a:ext uri="{FF2B5EF4-FFF2-40B4-BE49-F238E27FC236}">
                <a16:creationId xmlns:a16="http://schemas.microsoft.com/office/drawing/2014/main" id="{4567FA51-CEDA-AE44-A6C4-9C3581593711}"/>
              </a:ext>
            </a:extLst>
          </p:cNvPr>
          <p:cNvGrpSpPr>
            <a:grpSpLocks/>
          </p:cNvGrpSpPr>
          <p:nvPr/>
        </p:nvGrpSpPr>
        <p:grpSpPr bwMode="auto">
          <a:xfrm>
            <a:off x="2297417" y="3151283"/>
            <a:ext cx="810044" cy="619176"/>
            <a:chOff x="-44" y="1473"/>
            <a:chExt cx="981" cy="1105"/>
          </a:xfrm>
        </p:grpSpPr>
        <p:pic>
          <p:nvPicPr>
            <p:cNvPr id="23" name="Picture 94" descr="desktop_computer_stylized_medium">
              <a:extLst>
                <a:ext uri="{FF2B5EF4-FFF2-40B4-BE49-F238E27FC236}">
                  <a16:creationId xmlns:a16="http://schemas.microsoft.com/office/drawing/2014/main" id="{F2268F97-3C03-924F-BEEA-21FE58D07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F9660596-BC7C-4F4F-963E-4F03391BB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5C428E-38F9-8641-9938-CBD25263855F}"/>
              </a:ext>
            </a:extLst>
          </p:cNvPr>
          <p:cNvSpPr txBox="1"/>
          <p:nvPr/>
        </p:nvSpPr>
        <p:spPr>
          <a:xfrm>
            <a:off x="1964594" y="2659920"/>
            <a:ext cx="17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B578D6-C0D2-A94B-8EC4-71D2EDE26074}"/>
              </a:ext>
            </a:extLst>
          </p:cNvPr>
          <p:cNvCxnSpPr>
            <a:cxnSpLocks/>
            <a:stCxn id="31" idx="6"/>
            <a:endCxn id="38" idx="4"/>
          </p:cNvCxnSpPr>
          <p:nvPr/>
        </p:nvCxnSpPr>
        <p:spPr>
          <a:xfrm>
            <a:off x="3174084" y="5213586"/>
            <a:ext cx="2441887" cy="13343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E04FA2-007A-7241-A928-561B78152779}"/>
              </a:ext>
            </a:extLst>
          </p:cNvPr>
          <p:cNvSpPr/>
          <p:nvPr/>
        </p:nvSpPr>
        <p:spPr bwMode="auto">
          <a:xfrm>
            <a:off x="4892070" y="5025239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7D1C6-D7D9-6143-A317-D9D2E3691BE4}"/>
              </a:ext>
            </a:extLst>
          </p:cNvPr>
          <p:cNvSpPr/>
          <p:nvPr/>
        </p:nvSpPr>
        <p:spPr bwMode="auto">
          <a:xfrm>
            <a:off x="3906662" y="5036429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FCF837-12B3-824B-BF8E-6D6BA7AB3586}"/>
              </a:ext>
            </a:extLst>
          </p:cNvPr>
          <p:cNvGrpSpPr/>
          <p:nvPr/>
        </p:nvGrpSpPr>
        <p:grpSpPr>
          <a:xfrm>
            <a:off x="2234515" y="5021341"/>
            <a:ext cx="940167" cy="593938"/>
            <a:chOff x="7493876" y="2774731"/>
            <a:chExt cx="1481958" cy="89462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B3821D-3009-E540-A911-5A8D292BF12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83E6E4-1561-134B-BCDE-F478BB609DA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8E3702-E096-C44F-A7D3-3DF9350E29C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507E939-3020-CD47-844E-E3BF3FA2BC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726C127-B27F-AC49-BE33-74B498C49FF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A21C70D-58AA-EA4E-B33E-A0021F47E1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4413FCB0-1487-F845-8419-4A86FA7F808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2BFD5A-ACC8-3547-A8E0-CD781CEBBC1D}"/>
              </a:ext>
            </a:extLst>
          </p:cNvPr>
          <p:cNvGrpSpPr/>
          <p:nvPr/>
        </p:nvGrpSpPr>
        <p:grpSpPr>
          <a:xfrm>
            <a:off x="5615919" y="5021341"/>
            <a:ext cx="940167" cy="593938"/>
            <a:chOff x="7493876" y="2774731"/>
            <a:chExt cx="1481958" cy="894622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FBFD5C6-C639-FD40-BB92-8E6D912A55B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28B0D5D-59B7-A848-A4AD-8E2D8B4279A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4359B9B-E787-5E49-B7EF-C0C7B719BD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7D8A07-3CE7-5047-980D-A2B6F21792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016F75-BBF1-DE41-8FDA-CADD7FE305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991B231-ACCA-4D4D-8642-F99403BA4E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D9ADE0-177A-CC43-9877-6AF1A2EE73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331F6-EB2F-CA48-AE4F-27D547671ECF}"/>
              </a:ext>
            </a:extLst>
          </p:cNvPr>
          <p:cNvGrpSpPr/>
          <p:nvPr/>
        </p:nvGrpSpPr>
        <p:grpSpPr>
          <a:xfrm>
            <a:off x="8604067" y="5021341"/>
            <a:ext cx="940167" cy="593938"/>
            <a:chOff x="7493876" y="2774731"/>
            <a:chExt cx="1481958" cy="894622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23AF29-7BB9-1A42-9092-62A54C800F5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3C0362-815D-F848-837D-51C9DFE162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641A1D-055E-6D47-BFF9-E49820F79F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DA4A4EA-9465-AC46-8924-690D705EF2E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5F7FBDA-555F-CA4E-9E7B-4E2DB44DD9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6D7F559-76CD-1345-970F-96AD1AAD0AF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50B1967A-32D7-7A4C-99FC-966C18E644A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39C6EA-D821-2041-B351-A249ACBBDC63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555488" y="5213586"/>
            <a:ext cx="2049120" cy="0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0D4F15-628F-DC4C-93E9-0288F7372D90}"/>
              </a:ext>
            </a:extLst>
          </p:cNvPr>
          <p:cNvCxnSpPr>
            <a:cxnSpLocks/>
            <a:stCxn id="47" idx="0"/>
            <a:endCxn id="8" idx="2"/>
          </p:cNvCxnSpPr>
          <p:nvPr/>
        </p:nvCxnSpPr>
        <p:spPr>
          <a:xfrm flipH="1" flipV="1">
            <a:off x="9073370" y="4414531"/>
            <a:ext cx="752" cy="606810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1328BE-292F-A24E-B505-56090455ACAF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2702439" y="3770459"/>
            <a:ext cx="2131" cy="1250882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126ED6-396C-6949-93A4-386A28B31503}"/>
              </a:ext>
            </a:extLst>
          </p:cNvPr>
          <p:cNvGrpSpPr/>
          <p:nvPr/>
        </p:nvGrpSpPr>
        <p:grpSpPr>
          <a:xfrm>
            <a:off x="5479471" y="5632867"/>
            <a:ext cx="1209490" cy="552690"/>
            <a:chOff x="3923763" y="3637432"/>
            <a:chExt cx="1209490" cy="5526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D80A60-4ECF-8048-AECA-8F3D01B5745B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0B6649-C29B-0C4B-8018-3A9FDC1D0C8F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8F9F4B-9F81-8D46-B423-23EA5ADC154B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3C1C86-C1F8-E745-9E22-47370944D50F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B26F2C7-6436-064B-B19D-1C7FAD2173D6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7C887FA-7590-B94A-AE40-7B8D3042BC28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AD7BA94-8398-664D-B9C4-8C6C297EEBAC}"/>
              </a:ext>
            </a:extLst>
          </p:cNvPr>
          <p:cNvGrpSpPr/>
          <p:nvPr/>
        </p:nvGrpSpPr>
        <p:grpSpPr>
          <a:xfrm>
            <a:off x="8539970" y="5651763"/>
            <a:ext cx="1209490" cy="552690"/>
            <a:chOff x="3923763" y="3637432"/>
            <a:chExt cx="1209490" cy="5526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09F647-667C-1344-BDEB-6CE6DAA1ACFF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019473-BDAB-2D4E-933B-75170FC2246F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5B889C-9341-D943-B71D-26029C61D1E8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CC00D6-4930-4A41-ACAB-4EEB755848AA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D598C6-7941-6242-B773-CF0DC389220C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EC26F6-F7C7-1045-94CD-1F1B5D5A8557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rgbClr val="082F7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8D4B21-F048-1E47-A32D-49F15DF41AFF}"/>
              </a:ext>
            </a:extLst>
          </p:cNvPr>
          <p:cNvGrpSpPr/>
          <p:nvPr/>
        </p:nvGrpSpPr>
        <p:grpSpPr>
          <a:xfrm>
            <a:off x="2124933" y="5670215"/>
            <a:ext cx="1209490" cy="552690"/>
            <a:chOff x="3923763" y="3637432"/>
            <a:chExt cx="1209490" cy="55269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FF486-336B-0D4F-BA07-E65CB3CA95FF}"/>
                </a:ext>
              </a:extLst>
            </p:cNvPr>
            <p:cNvSpPr/>
            <p:nvPr/>
          </p:nvSpPr>
          <p:spPr>
            <a:xfrm>
              <a:off x="3923763" y="3637432"/>
              <a:ext cx="1209490" cy="5526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26DB78A-AE9F-8146-8EF6-0762507F7ABC}"/>
                </a:ext>
              </a:extLst>
            </p:cNvPr>
            <p:cNvSpPr/>
            <p:nvPr/>
          </p:nvSpPr>
          <p:spPr bwMode="auto">
            <a:xfrm>
              <a:off x="39651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8C6433-BF6A-E040-BB16-49D06BD91593}"/>
                </a:ext>
              </a:extLst>
            </p:cNvPr>
            <p:cNvSpPr/>
            <p:nvPr/>
          </p:nvSpPr>
          <p:spPr bwMode="auto">
            <a:xfrm>
              <a:off x="41937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35A08E-B383-534D-9903-61EB4D759B6C}"/>
                </a:ext>
              </a:extLst>
            </p:cNvPr>
            <p:cNvSpPr/>
            <p:nvPr/>
          </p:nvSpPr>
          <p:spPr bwMode="auto">
            <a:xfrm>
              <a:off x="44223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BA750F8-F551-DB47-959D-D387B994F0A0}"/>
                </a:ext>
              </a:extLst>
            </p:cNvPr>
            <p:cNvSpPr/>
            <p:nvPr/>
          </p:nvSpPr>
          <p:spPr bwMode="auto">
            <a:xfrm>
              <a:off x="46509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5BD3E0-A85B-5046-AF38-57C54C0FAC1C}"/>
                </a:ext>
              </a:extLst>
            </p:cNvPr>
            <p:cNvSpPr/>
            <p:nvPr/>
          </p:nvSpPr>
          <p:spPr bwMode="auto">
            <a:xfrm>
              <a:off x="4879569" y="3742569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082F7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91" name="Group 93">
            <a:extLst>
              <a:ext uri="{FF2B5EF4-FFF2-40B4-BE49-F238E27FC236}">
                <a16:creationId xmlns:a16="http://schemas.microsoft.com/office/drawing/2014/main" id="{EEA5D39A-FB71-BC42-90CC-2AEC678C9259}"/>
              </a:ext>
            </a:extLst>
          </p:cNvPr>
          <p:cNvGrpSpPr>
            <a:grpSpLocks/>
          </p:cNvGrpSpPr>
          <p:nvPr/>
        </p:nvGrpSpPr>
        <p:grpSpPr bwMode="auto">
          <a:xfrm>
            <a:off x="257533" y="5352243"/>
            <a:ext cx="810044" cy="619176"/>
            <a:chOff x="-44" y="1473"/>
            <a:chExt cx="981" cy="1105"/>
          </a:xfrm>
        </p:grpSpPr>
        <p:pic>
          <p:nvPicPr>
            <p:cNvPr id="92" name="Picture 94" descr="desktop_computer_stylized_medium">
              <a:extLst>
                <a:ext uri="{FF2B5EF4-FFF2-40B4-BE49-F238E27FC236}">
                  <a16:creationId xmlns:a16="http://schemas.microsoft.com/office/drawing/2014/main" id="{B4880E4A-733D-E742-9259-A80C63C09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682D1458-2F76-0347-8280-BF21FFE2C8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F36976-BD30-204A-8D5C-038CE4773420}"/>
              </a:ext>
            </a:extLst>
          </p:cNvPr>
          <p:cNvGrpSpPr>
            <a:grpSpLocks/>
          </p:cNvGrpSpPr>
          <p:nvPr/>
        </p:nvGrpSpPr>
        <p:grpSpPr bwMode="auto">
          <a:xfrm>
            <a:off x="10860483" y="3736183"/>
            <a:ext cx="810044" cy="619176"/>
            <a:chOff x="-44" y="1473"/>
            <a:chExt cx="981" cy="1105"/>
          </a:xfrm>
        </p:grpSpPr>
        <p:pic>
          <p:nvPicPr>
            <p:cNvPr id="95" name="Picture 94" descr="desktop_computer_stylized_medium">
              <a:extLst>
                <a:ext uri="{FF2B5EF4-FFF2-40B4-BE49-F238E27FC236}">
                  <a16:creationId xmlns:a16="http://schemas.microsoft.com/office/drawing/2014/main" id="{085A2EFF-CED1-7941-B063-D1D691D86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E3EFC6E-D74D-2D45-80E9-B0549F3633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7726D1D-1E4C-E847-8693-88DAE7C50F42}"/>
              </a:ext>
            </a:extLst>
          </p:cNvPr>
          <p:cNvGrpSpPr>
            <a:grpSpLocks/>
          </p:cNvGrpSpPr>
          <p:nvPr/>
        </p:nvGrpSpPr>
        <p:grpSpPr bwMode="auto">
          <a:xfrm>
            <a:off x="3938548" y="3042857"/>
            <a:ext cx="810044" cy="619176"/>
            <a:chOff x="-44" y="1473"/>
            <a:chExt cx="981" cy="1105"/>
          </a:xfrm>
        </p:grpSpPr>
        <p:pic>
          <p:nvPicPr>
            <p:cNvPr id="98" name="Picture 97" descr="desktop_computer_stylized_medium">
              <a:extLst>
                <a:ext uri="{FF2B5EF4-FFF2-40B4-BE49-F238E27FC236}">
                  <a16:creationId xmlns:a16="http://schemas.microsoft.com/office/drawing/2014/main" id="{D1CF90EC-759F-A446-92BA-1A7B88FC2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62449B8C-701F-024D-B72B-F7FDAF1DE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4FB5070-96EF-4D45-96F8-FB0D151A222D}"/>
              </a:ext>
            </a:extLst>
          </p:cNvPr>
          <p:cNvGrpSpPr>
            <a:grpSpLocks/>
          </p:cNvGrpSpPr>
          <p:nvPr/>
        </p:nvGrpSpPr>
        <p:grpSpPr bwMode="auto">
          <a:xfrm>
            <a:off x="5429927" y="2722554"/>
            <a:ext cx="810044" cy="619176"/>
            <a:chOff x="-44" y="1473"/>
            <a:chExt cx="981" cy="1105"/>
          </a:xfrm>
        </p:grpSpPr>
        <p:pic>
          <p:nvPicPr>
            <p:cNvPr id="101" name="Picture 100" descr="desktop_computer_stylized_medium">
              <a:extLst>
                <a:ext uri="{FF2B5EF4-FFF2-40B4-BE49-F238E27FC236}">
                  <a16:creationId xmlns:a16="http://schemas.microsoft.com/office/drawing/2014/main" id="{EEB0E138-59C4-734E-9892-28A0A1AAE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68A4C72-99DA-C249-93DF-94554451A4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14BF239-F873-7C46-A676-56972A7C8A25}"/>
              </a:ext>
            </a:extLst>
          </p:cNvPr>
          <p:cNvGrpSpPr>
            <a:grpSpLocks/>
          </p:cNvGrpSpPr>
          <p:nvPr/>
        </p:nvGrpSpPr>
        <p:grpSpPr bwMode="auto">
          <a:xfrm>
            <a:off x="518043" y="3918319"/>
            <a:ext cx="810044" cy="619176"/>
            <a:chOff x="-44" y="1473"/>
            <a:chExt cx="981" cy="1105"/>
          </a:xfrm>
        </p:grpSpPr>
        <p:pic>
          <p:nvPicPr>
            <p:cNvPr id="104" name="Picture 103" descr="desktop_computer_stylized_medium">
              <a:extLst>
                <a:ext uri="{FF2B5EF4-FFF2-40B4-BE49-F238E27FC236}">
                  <a16:creationId xmlns:a16="http://schemas.microsoft.com/office/drawing/2014/main" id="{C809F3F3-95E3-C147-8C46-E5CFC055B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8835DC4-1783-CF40-AF06-ED235EDD62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2D4ED0-F3F8-7B4B-A61C-FEDAA53C1359}"/>
              </a:ext>
            </a:extLst>
          </p:cNvPr>
          <p:cNvGrpSpPr>
            <a:grpSpLocks/>
          </p:cNvGrpSpPr>
          <p:nvPr/>
        </p:nvGrpSpPr>
        <p:grpSpPr bwMode="auto">
          <a:xfrm>
            <a:off x="6599363" y="3828598"/>
            <a:ext cx="810044" cy="619176"/>
            <a:chOff x="-44" y="1473"/>
            <a:chExt cx="981" cy="1105"/>
          </a:xfrm>
        </p:grpSpPr>
        <p:pic>
          <p:nvPicPr>
            <p:cNvPr id="107" name="Picture 106" descr="desktop_computer_stylized_medium">
              <a:extLst>
                <a:ext uri="{FF2B5EF4-FFF2-40B4-BE49-F238E27FC236}">
                  <a16:creationId xmlns:a16="http://schemas.microsoft.com/office/drawing/2014/main" id="{B11D1BC0-129F-5949-9545-8144BB9BC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5315D82-47BF-074D-B504-59D428772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FDE97DF-4FDD-3149-8847-9F75748C4C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88791" y="4512407"/>
            <a:ext cx="1083782" cy="565241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073C59B-1A86-5147-92B2-46CF4C2F4F64}"/>
              </a:ext>
            </a:extLst>
          </p:cNvPr>
          <p:cNvCxnSpPr>
            <a:cxnSpLocks/>
            <a:stCxn id="92" idx="1"/>
            <a:endCxn id="30" idx="3"/>
          </p:cNvCxnSpPr>
          <p:nvPr/>
        </p:nvCxnSpPr>
        <p:spPr>
          <a:xfrm flipV="1">
            <a:off x="1067577" y="5431737"/>
            <a:ext cx="1167947" cy="230094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72DFB0-6C0D-2046-8E60-1FBE0803F069}"/>
              </a:ext>
            </a:extLst>
          </p:cNvPr>
          <p:cNvCxnSpPr>
            <a:cxnSpLocks/>
            <a:stCxn id="98" idx="2"/>
            <a:endCxn id="31" idx="7"/>
          </p:cNvCxnSpPr>
          <p:nvPr/>
        </p:nvCxnSpPr>
        <p:spPr>
          <a:xfrm flipH="1">
            <a:off x="3036567" y="3662033"/>
            <a:ext cx="1307003" cy="1415615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3CDAA79-9A64-2F45-BCF2-7E4E50559D66}"/>
              </a:ext>
            </a:extLst>
          </p:cNvPr>
          <p:cNvCxnSpPr>
            <a:cxnSpLocks/>
            <a:stCxn id="107" idx="2"/>
            <a:endCxn id="39" idx="7"/>
          </p:cNvCxnSpPr>
          <p:nvPr/>
        </p:nvCxnSpPr>
        <p:spPr>
          <a:xfrm flipH="1">
            <a:off x="6417971" y="4447774"/>
            <a:ext cx="586414" cy="629874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D2945D1-1CEF-414F-9CED-77CEF0751A6C}"/>
              </a:ext>
            </a:extLst>
          </p:cNvPr>
          <p:cNvCxnSpPr>
            <a:cxnSpLocks/>
            <a:stCxn id="101" idx="2"/>
            <a:endCxn id="39" idx="0"/>
          </p:cNvCxnSpPr>
          <p:nvPr/>
        </p:nvCxnSpPr>
        <p:spPr>
          <a:xfrm>
            <a:off x="5834949" y="3341730"/>
            <a:ext cx="251025" cy="1679611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B325DA1-99CC-EB48-A63E-1A72A2C5D240}"/>
              </a:ext>
            </a:extLst>
          </p:cNvPr>
          <p:cNvCxnSpPr>
            <a:cxnSpLocks/>
            <a:stCxn id="95" idx="2"/>
            <a:endCxn id="47" idx="6"/>
          </p:cNvCxnSpPr>
          <p:nvPr/>
        </p:nvCxnSpPr>
        <p:spPr>
          <a:xfrm flipH="1">
            <a:off x="9543636" y="4355359"/>
            <a:ext cx="1721869" cy="858227"/>
          </a:xfrm>
          <a:prstGeom prst="straightConnector1">
            <a:avLst/>
          </a:prstGeom>
          <a:ln w="666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3F9B17E-EEFE-0045-A48E-F5AED8E536FC}"/>
              </a:ext>
            </a:extLst>
          </p:cNvPr>
          <p:cNvSpPr/>
          <p:nvPr/>
        </p:nvSpPr>
        <p:spPr bwMode="auto">
          <a:xfrm>
            <a:off x="3924152" y="3839716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EF960E-40A0-0F40-989D-2DB1F320C803}"/>
              </a:ext>
            </a:extLst>
          </p:cNvPr>
          <p:cNvSpPr/>
          <p:nvPr/>
        </p:nvSpPr>
        <p:spPr bwMode="auto">
          <a:xfrm>
            <a:off x="5878077" y="387040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6572E98-5BA2-104F-ACE3-FBDEF993C701}"/>
              </a:ext>
            </a:extLst>
          </p:cNvPr>
          <p:cNvSpPr/>
          <p:nvPr/>
        </p:nvSpPr>
        <p:spPr bwMode="auto">
          <a:xfrm>
            <a:off x="6720022" y="447250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B06940-1132-2347-B440-059B81FCDAE5}"/>
              </a:ext>
            </a:extLst>
          </p:cNvPr>
          <p:cNvSpPr/>
          <p:nvPr/>
        </p:nvSpPr>
        <p:spPr bwMode="auto">
          <a:xfrm>
            <a:off x="10709904" y="446001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6D7E7A-8B75-3B44-9650-B6857737B7BA}"/>
              </a:ext>
            </a:extLst>
          </p:cNvPr>
          <p:cNvSpPr/>
          <p:nvPr/>
        </p:nvSpPr>
        <p:spPr bwMode="auto">
          <a:xfrm>
            <a:off x="1718296" y="4612414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D7302E-9063-FC43-9ED2-8B539EC95801}"/>
              </a:ext>
            </a:extLst>
          </p:cNvPr>
          <p:cNvSpPr/>
          <p:nvPr/>
        </p:nvSpPr>
        <p:spPr bwMode="auto">
          <a:xfrm>
            <a:off x="1525926" y="5394395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60CE1CB-463B-FB4B-B5D8-E593056C84EB}"/>
              </a:ext>
            </a:extLst>
          </p:cNvPr>
          <p:cNvSpPr/>
          <p:nvPr/>
        </p:nvSpPr>
        <p:spPr bwMode="auto">
          <a:xfrm>
            <a:off x="4463642" y="5024831"/>
            <a:ext cx="152400" cy="381000"/>
          </a:xfrm>
          <a:prstGeom prst="rect">
            <a:avLst/>
          </a:prstGeom>
          <a:solidFill>
            <a:srgbClr val="082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082F7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3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54C8-7222-DC4B-BA0C-F713180B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vs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1AF9-0C9C-534A-9A8D-294A11F4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1346201"/>
            <a:ext cx="11437495" cy="47799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Both</a:t>
            </a:r>
            <a:r>
              <a:rPr lang="en-US" dirty="0"/>
              <a:t> try to </a:t>
            </a:r>
            <a:r>
              <a:rPr lang="en-US" b="1" dirty="0"/>
              <a:t>limit sending rate </a:t>
            </a:r>
            <a:r>
              <a:rPr lang="en-US" dirty="0"/>
              <a:t>to avoid overwhelming finite resources</a:t>
            </a:r>
          </a:p>
          <a:p>
            <a:endParaRPr lang="en-US" dirty="0"/>
          </a:p>
          <a:p>
            <a:r>
              <a:rPr lang="en-US" b="1" dirty="0">
                <a:solidFill>
                  <a:srgbClr val="FC0080"/>
                </a:solidFill>
              </a:rPr>
              <a:t>Flow control</a:t>
            </a:r>
            <a:r>
              <a:rPr lang="en-US" dirty="0">
                <a:solidFill>
                  <a:srgbClr val="FC0080"/>
                </a:solidFill>
              </a:rPr>
              <a:t> </a:t>
            </a:r>
            <a:r>
              <a:rPr lang="en-US" dirty="0"/>
              <a:t>aims to avoid overwhelming the </a:t>
            </a:r>
            <a:r>
              <a:rPr lang="en-US" b="1" dirty="0">
                <a:solidFill>
                  <a:srgbClr val="0713FF"/>
                </a:solidFill>
              </a:rPr>
              <a:t>receiver</a:t>
            </a:r>
          </a:p>
          <a:p>
            <a:r>
              <a:rPr lang="en-US" b="1" dirty="0">
                <a:solidFill>
                  <a:srgbClr val="FC0080"/>
                </a:solidFill>
              </a:rPr>
              <a:t>Congestion control</a:t>
            </a:r>
            <a:r>
              <a:rPr lang="en-US" dirty="0">
                <a:solidFill>
                  <a:srgbClr val="FC0080"/>
                </a:solidFill>
              </a:rPr>
              <a:t> </a:t>
            </a:r>
            <a:r>
              <a:rPr lang="en-US" dirty="0"/>
              <a:t>aims to avoid overwhelming the </a:t>
            </a:r>
            <a:r>
              <a:rPr lang="en-US" b="1" dirty="0">
                <a:solidFill>
                  <a:srgbClr val="0713FF"/>
                </a:solidFill>
              </a:rPr>
              <a:t>network</a:t>
            </a:r>
          </a:p>
          <a:p>
            <a:endParaRPr lang="en-US" b="1" dirty="0">
              <a:solidFill>
                <a:srgbClr val="0713FF"/>
              </a:solidFill>
            </a:endParaRPr>
          </a:p>
          <a:p>
            <a:r>
              <a:rPr lang="en-US" dirty="0"/>
              <a:t>Flow control benefits an individual source-&gt;destination flow</a:t>
            </a:r>
          </a:p>
          <a:p>
            <a:r>
              <a:rPr lang="en-US" dirty="0"/>
              <a:t>Congestion control is (mainly) for the general benefit of the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C2DC-DE2F-6C47-B9F7-58F86BCD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57F7-2A74-7642-96B4-C28E008D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D22C-9AD6-3C4B-8F20-D5366BA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ED81-5B6A-744D-BB41-B93C51DC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7241-9CC8-C941-B0FC-E7F1A9D1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C0080"/>
                </a:solidFill>
              </a:rPr>
              <a:t>Goal</a:t>
            </a:r>
            <a:r>
              <a:rPr lang="en-US" dirty="0"/>
              <a:t>: allow senders to transmit </a:t>
            </a:r>
            <a:r>
              <a:rPr lang="en-US" dirty="0">
                <a:solidFill>
                  <a:srgbClr val="0713FF"/>
                </a:solidFill>
              </a:rPr>
              <a:t>as fast as possible </a:t>
            </a:r>
            <a:r>
              <a:rPr lang="en-US" b="1" dirty="0"/>
              <a:t>without</a:t>
            </a:r>
            <a:r>
              <a:rPr lang="en-US" dirty="0"/>
              <a:t> overloading the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5B4A-57BA-A24D-B4BB-B3DAD43D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9BEB-8CD0-8742-961C-021B242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BA0B-E064-274B-A103-A613637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E0CD-8882-6D4D-A770-16A64B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BB4E-1C10-9D40-A60C-AC2BBC4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2"/>
            <a:ext cx="10972800" cy="559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an extremely simple scenario: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B85E-1D97-8C49-B2FA-EA369CE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2181-62A6-774F-9702-C48F9BC2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1239-F1AA-3F46-87F0-AF9A732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19</a:t>
            </a:fld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79AF8EA7-D3F7-3145-AADC-DB14EC01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331" y="2348500"/>
            <a:ext cx="101066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0713FF"/>
                </a:solidFill>
                <a:latin typeface="+mn-lt"/>
              </a:rPr>
              <a:t>100 Mbps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EBA0FA61-249E-D141-A214-F12F6B95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097" y="3068664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927E8369-46D3-FF45-AD4D-2BBF4E9C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643" y="3068664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147A5AA3-52A9-7D4C-909E-D35E07CF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26" y="3065489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AA99C0C2-3A21-4046-9848-F955A13EAB81}"/>
              </a:ext>
            </a:extLst>
          </p:cNvPr>
          <p:cNvGrpSpPr>
            <a:grpSpLocks/>
          </p:cNvGrpSpPr>
          <p:nvPr/>
        </p:nvGrpSpPr>
        <p:grpSpPr bwMode="auto">
          <a:xfrm>
            <a:off x="3102962" y="2162202"/>
            <a:ext cx="5264150" cy="750887"/>
            <a:chOff x="1152" y="1447"/>
            <a:chExt cx="3316" cy="47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E68D8609-10D5-6743-A291-5DD0429B8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A167DBB2-68A7-6144-8A09-70FF1D3C7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18817920-7A0C-C743-8049-15BCA5D79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2C67E1E3-D08B-3B4A-ACBB-CAB40B9F6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id="{BD03D403-C293-FA4C-86C2-2288EECB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0" name="Line 9">
                <a:extLst>
                  <a:ext uri="{FF2B5EF4-FFF2-40B4-BE49-F238E27FC236}">
                    <a16:creationId xmlns:a16="http://schemas.microsoft.com/office/drawing/2014/main" id="{34172554-84F8-DA42-996C-38CF179C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253B9762-1A2C-F444-9947-0C51E1191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206820CC-8133-B54E-A217-5E6343127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D56DE34-F6BC-2848-B13F-61A536A88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59C16425-F25B-3245-AF05-6456AA66E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A2DA59E1-C82B-C149-9556-46DF9116F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66A736-6ED3-DE47-9659-FFD360F198D8}"/>
              </a:ext>
            </a:extLst>
          </p:cNvPr>
          <p:cNvSpPr txBox="1">
            <a:spLocks/>
          </p:cNvSpPr>
          <p:nvPr/>
        </p:nvSpPr>
        <p:spPr>
          <a:xfrm>
            <a:off x="609600" y="3815951"/>
            <a:ext cx="10972800" cy="2550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13FF"/>
                </a:solidFill>
              </a:rPr>
              <a:t>Can we experience congestion in this case?</a:t>
            </a:r>
          </a:p>
          <a:p>
            <a:pPr lvl="1"/>
            <a:r>
              <a:rPr lang="en-US" dirty="0"/>
              <a:t>Yes, if A sends at a rate &gt; 100 Mbps</a:t>
            </a:r>
          </a:p>
          <a:p>
            <a:r>
              <a:rPr lang="en-US" dirty="0">
                <a:solidFill>
                  <a:srgbClr val="0713FF"/>
                </a:solidFill>
              </a:rPr>
              <a:t>How can we avoid congestion in this case?</a:t>
            </a:r>
          </a:p>
          <a:p>
            <a:pPr lvl="1"/>
            <a:r>
              <a:rPr lang="en-US" dirty="0"/>
              <a:t>A needs to send at &lt; 100 Mbps…</a:t>
            </a:r>
            <a:r>
              <a:rPr lang="en-US" dirty="0">
                <a:solidFill>
                  <a:srgbClr val="FC0080"/>
                </a:solidFill>
              </a:rPr>
              <a:t>but how does it know what the available bandwidth is??</a:t>
            </a:r>
          </a:p>
        </p:txBody>
      </p:sp>
    </p:spTree>
    <p:extLst>
      <p:ext uri="{BB962C8B-B14F-4D97-AF65-F5344CB8AC3E}">
        <p14:creationId xmlns:p14="http://schemas.microsoft.com/office/powerpoint/2010/main" val="1850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B-B6FA-3345-829A-FFC332F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Transfer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373-C80D-5B4E-971A-736159A8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C0180"/>
                </a:solidFill>
              </a:rPr>
              <a:t>Stop-and-wait</a:t>
            </a:r>
          </a:p>
          <a:p>
            <a:pPr lvl="1"/>
            <a:r>
              <a:rPr lang="en-US" dirty="0"/>
              <a:t>Send 1 packet, wait until it is acknowledged to send the next</a:t>
            </a:r>
          </a:p>
          <a:p>
            <a:r>
              <a:rPr lang="en-US" dirty="0">
                <a:solidFill>
                  <a:srgbClr val="FC0180"/>
                </a:solidFill>
              </a:rPr>
              <a:t>Go-Back-N</a:t>
            </a:r>
          </a:p>
          <a:p>
            <a:pPr lvl="1"/>
            <a:r>
              <a:rPr lang="en-US" dirty="0"/>
              <a:t>Sender can have up to N unacknowledged packets at any time</a:t>
            </a:r>
          </a:p>
          <a:p>
            <a:pPr lvl="1"/>
            <a:r>
              <a:rPr lang="en-US" dirty="0"/>
              <a:t>Receiver discards out of order packets and sends cumulative ACKs</a:t>
            </a:r>
          </a:p>
          <a:p>
            <a:pPr lvl="1"/>
            <a:r>
              <a:rPr lang="en-US" dirty="0"/>
              <a:t>Upon timeout for oldest unacknowledged packet, sender resends ALL unacknowledged packets</a:t>
            </a:r>
          </a:p>
          <a:p>
            <a:r>
              <a:rPr lang="en-US" dirty="0">
                <a:solidFill>
                  <a:srgbClr val="FC0180"/>
                </a:solidFill>
              </a:rPr>
              <a:t>Selective Repeat</a:t>
            </a:r>
          </a:p>
          <a:p>
            <a:pPr lvl="1"/>
            <a:r>
              <a:rPr lang="en-US" dirty="0"/>
              <a:t>Sender can have up to N unacknowledged packets at any time</a:t>
            </a:r>
          </a:p>
          <a:p>
            <a:pPr lvl="1"/>
            <a:r>
              <a:rPr lang="en-US" dirty="0"/>
              <a:t>Receiver buffers out of order packets (that fall within window) and sends selective ACKs</a:t>
            </a:r>
          </a:p>
          <a:p>
            <a:pPr lvl="1"/>
            <a:r>
              <a:rPr lang="en-US" dirty="0"/>
              <a:t>Upon timeout for a specific packet, sender resends that packet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1749-53A1-3940-9E3D-C2F09C2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5D-54EB-E345-8E6C-8F3DD109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B887-D7C9-0341-B295-A81A357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E0CD-8882-6D4D-A770-16A64B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BB4E-1C10-9D40-A60C-AC2BBC4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2"/>
            <a:ext cx="10972800" cy="559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a slightly more complex (but still simple) scenario: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B85E-1D97-8C49-B2FA-EA369CE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2181-62A6-774F-9702-C48F9BC2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1239-F1AA-3F46-87F0-AF9A732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20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66A736-6ED3-DE47-9659-FFD360F198D8}"/>
              </a:ext>
            </a:extLst>
          </p:cNvPr>
          <p:cNvSpPr txBox="1">
            <a:spLocks/>
          </p:cNvSpPr>
          <p:nvPr/>
        </p:nvSpPr>
        <p:spPr>
          <a:xfrm>
            <a:off x="435364" y="4310748"/>
            <a:ext cx="11802256" cy="224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13FF"/>
                </a:solidFill>
              </a:rPr>
              <a:t>How can we avoid congestion?</a:t>
            </a:r>
          </a:p>
          <a:p>
            <a:pPr lvl="1"/>
            <a:r>
              <a:rPr lang="en-US" dirty="0"/>
              <a:t>A1, A2, A3 need to </a:t>
            </a:r>
            <a:r>
              <a:rPr lang="en-US" b="1" dirty="0"/>
              <a:t>collectively </a:t>
            </a:r>
            <a:r>
              <a:rPr lang="en-US" dirty="0"/>
              <a:t>send at a rate of at most 100 Mbps</a:t>
            </a:r>
          </a:p>
          <a:p>
            <a:pPr lvl="1"/>
            <a:r>
              <a:rPr lang="en-US" dirty="0"/>
              <a:t>But none of them knows that the bottleneck link is 100 Mbps, how many other senders there are, or how fast the others want to send… </a:t>
            </a:r>
          </a:p>
        </p:txBody>
      </p:sp>
      <p:grpSp>
        <p:nvGrpSpPr>
          <p:cNvPr id="25" name="Group 41">
            <a:extLst>
              <a:ext uri="{FF2B5EF4-FFF2-40B4-BE49-F238E27FC236}">
                <a16:creationId xmlns:a16="http://schemas.microsoft.com/office/drawing/2014/main" id="{C47CFF93-7A87-704C-892C-890841673BF1}"/>
              </a:ext>
            </a:extLst>
          </p:cNvPr>
          <p:cNvGrpSpPr>
            <a:grpSpLocks/>
          </p:cNvGrpSpPr>
          <p:nvPr/>
        </p:nvGrpSpPr>
        <p:grpSpPr bwMode="auto">
          <a:xfrm>
            <a:off x="2664500" y="2144842"/>
            <a:ext cx="6324600" cy="2286000"/>
            <a:chOff x="1152" y="1728"/>
            <a:chExt cx="3984" cy="1440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A24D2D5-7AA8-C64D-A26D-5C680A65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0D5DE5B9-72F8-FE44-A323-86648D61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ECB8E1B7-EAAD-494D-B575-284B0130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9A247C97-DE82-3543-9109-32638412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E6A5B55E-B4BA-3F46-B4A2-1F37CCC7E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6E11A47C-DDC5-6944-AD66-49419D07D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E6556D69-E7E4-9A4B-AA3C-77C74E00B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7CF4971D-38BB-6742-B723-10DFE0831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C45B006-41D9-E642-9E62-887E72B39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029E5A3A-B691-D541-8200-628612E4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2236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solidFill>
                    <a:srgbClr val="0713FF"/>
                  </a:solidFill>
                </a:rPr>
                <a:t>100 Mbps</a:t>
              </a:r>
              <a:endParaRPr lang="en-US" sz="1600" b="0" dirty="0">
                <a:solidFill>
                  <a:srgbClr val="0713FF"/>
                </a:solidFill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AEC58CA2-53A3-3540-B84A-C40683D4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7BC53CA1-D19C-BF49-99C8-7E9CD4E4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B5CE6E7D-929C-4144-AB58-7422DA74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D13D424A-97B0-624C-8E1A-674B1C40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993884C5-7A85-E449-ADA2-9ED9444B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DE52EF26-8CB9-BF46-8828-7A64C252F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9E4CEF83-281F-5E46-A93B-E84BAD35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CC72A28-86CA-2044-911F-6766321B1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1064DDAB-F529-F841-927D-C38A4E13C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8DF78387-B188-1A4D-825A-8540C0E92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5543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E0CD-8882-6D4D-A770-16A64B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BB4E-1C10-9D40-A60C-AC2BBC4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2"/>
            <a:ext cx="10972800" cy="559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reality looks more like this: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B85E-1D97-8C49-B2FA-EA369CE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2181-62A6-774F-9702-C48F9BC2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1239-F1AA-3F46-87F0-AF9A732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21</a:t>
            </a:fld>
            <a:endParaRPr lang="en-US"/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E95AA494-1D91-444C-9805-B437F641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94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7" name="Picture 5">
            <a:extLst>
              <a:ext uri="{FF2B5EF4-FFF2-40B4-BE49-F238E27FC236}">
                <a16:creationId xmlns:a16="http://schemas.microsoft.com/office/drawing/2014/main" id="{8F2BD661-6F3D-DF4A-8BC6-F6FA065E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94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897F5CC8-6A7B-1A4D-9608-380313D6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" name="Picture 7">
            <a:extLst>
              <a:ext uri="{FF2B5EF4-FFF2-40B4-BE49-F238E27FC236}">
                <a16:creationId xmlns:a16="http://schemas.microsoft.com/office/drawing/2014/main" id="{9436314D-406C-8349-B678-ACEC47B4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82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CFCB26CB-621C-F745-9FE3-312519CD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69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0EDBFDEA-9352-F641-AADC-D8E0C8D4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82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" name="Picture 10">
            <a:extLst>
              <a:ext uri="{FF2B5EF4-FFF2-40B4-BE49-F238E27FC236}">
                <a16:creationId xmlns:a16="http://schemas.microsoft.com/office/drawing/2014/main" id="{3D58A006-3436-ED4F-9067-EEC88E42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82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id="{32D4837A-0992-1A46-9EB9-66CEDE516D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69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568ACBC7-5EC3-0B47-A0B3-4CA2165F8CC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82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206BD804-0247-8941-BDAD-024DC8F453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94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0F08FCE8-8486-8C43-81D5-09B4ACBB36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82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" name="Picture 15">
            <a:extLst>
              <a:ext uri="{FF2B5EF4-FFF2-40B4-BE49-F238E27FC236}">
                <a16:creationId xmlns:a16="http://schemas.microsoft.com/office/drawing/2014/main" id="{27A2AB2F-E581-484F-AA59-9B3DA635E9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9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8" name="Picture 16">
            <a:extLst>
              <a:ext uri="{FF2B5EF4-FFF2-40B4-BE49-F238E27FC236}">
                <a16:creationId xmlns:a16="http://schemas.microsoft.com/office/drawing/2014/main" id="{5945F7BF-3252-C44E-BF64-C8BA6B68CF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4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" name="Picture 17">
            <a:extLst>
              <a:ext uri="{FF2B5EF4-FFF2-40B4-BE49-F238E27FC236}">
                <a16:creationId xmlns:a16="http://schemas.microsoft.com/office/drawing/2014/main" id="{EBED6E2B-2E13-CA4B-805F-E5907711595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82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" name="Line 18">
            <a:extLst>
              <a:ext uri="{FF2B5EF4-FFF2-40B4-BE49-F238E27FC236}">
                <a16:creationId xmlns:a16="http://schemas.microsoft.com/office/drawing/2014/main" id="{4CBDA921-D208-364C-BBAD-0F9607D04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4132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DB031094-FB20-7443-8D41-679A2BBE0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6544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573684E4-1713-CD4C-B518-C88A31919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4169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2CA39F0E-7B90-764F-ACFE-DB9FE1C7F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282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FD9D992D-0BE9-E748-85C4-14771E2D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282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3FC832E9-5378-5042-A736-53C70D3BA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132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4">
            <a:extLst>
              <a:ext uri="{FF2B5EF4-FFF2-40B4-BE49-F238E27FC236}">
                <a16:creationId xmlns:a16="http://schemas.microsoft.com/office/drawing/2014/main" id="{99494D16-2BC7-C34F-B619-B407C9A7E3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507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25">
            <a:extLst>
              <a:ext uri="{FF2B5EF4-FFF2-40B4-BE49-F238E27FC236}">
                <a16:creationId xmlns:a16="http://schemas.microsoft.com/office/drawing/2014/main" id="{DFD166E7-D61C-4C4A-B25C-92F2C9800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282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26">
            <a:extLst>
              <a:ext uri="{FF2B5EF4-FFF2-40B4-BE49-F238E27FC236}">
                <a16:creationId xmlns:a16="http://schemas.microsoft.com/office/drawing/2014/main" id="{BBF2351B-2986-614A-ABB3-779C32C4D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582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27">
            <a:extLst>
              <a:ext uri="{FF2B5EF4-FFF2-40B4-BE49-F238E27FC236}">
                <a16:creationId xmlns:a16="http://schemas.microsoft.com/office/drawing/2014/main" id="{80F25A1A-561B-994B-BDBA-F6F09ECC0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582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28">
            <a:extLst>
              <a:ext uri="{FF2B5EF4-FFF2-40B4-BE49-F238E27FC236}">
                <a16:creationId xmlns:a16="http://schemas.microsoft.com/office/drawing/2014/main" id="{0799A17A-45FA-AC4A-873B-7435492A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2207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9">
            <a:extLst>
              <a:ext uri="{FF2B5EF4-FFF2-40B4-BE49-F238E27FC236}">
                <a16:creationId xmlns:a16="http://schemas.microsoft.com/office/drawing/2014/main" id="{31E00E42-8A46-DB4E-91B1-C65A2C79C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207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F46F65BA-764D-6D47-A546-66C4B85C9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319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4D81A128-F801-4141-8E21-50543034C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6282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32">
            <a:extLst>
              <a:ext uri="{FF2B5EF4-FFF2-40B4-BE49-F238E27FC236}">
                <a16:creationId xmlns:a16="http://schemas.microsoft.com/office/drawing/2014/main" id="{C7E05A9D-8940-5748-8FAF-8DA779BF9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6207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Line 33">
            <a:extLst>
              <a:ext uri="{FF2B5EF4-FFF2-40B4-BE49-F238E27FC236}">
                <a16:creationId xmlns:a16="http://schemas.microsoft.com/office/drawing/2014/main" id="{310298D0-597C-C14B-B0B5-50466442BC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4432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Freeform 34">
            <a:extLst>
              <a:ext uri="{FF2B5EF4-FFF2-40B4-BE49-F238E27FC236}">
                <a16:creationId xmlns:a16="http://schemas.microsoft.com/office/drawing/2014/main" id="{C93586BF-FC9A-E541-8CB3-F8404F70C7B9}"/>
              </a:ext>
            </a:extLst>
          </p:cNvPr>
          <p:cNvSpPr>
            <a:spLocks/>
          </p:cNvSpPr>
          <p:nvPr/>
        </p:nvSpPr>
        <p:spPr bwMode="auto">
          <a:xfrm>
            <a:off x="3302282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" name="Freeform 35">
            <a:extLst>
              <a:ext uri="{FF2B5EF4-FFF2-40B4-BE49-F238E27FC236}">
                <a16:creationId xmlns:a16="http://schemas.microsoft.com/office/drawing/2014/main" id="{81F9DB62-CB74-424E-ADBA-4004DF8DE2BA}"/>
              </a:ext>
            </a:extLst>
          </p:cNvPr>
          <p:cNvSpPr>
            <a:spLocks/>
          </p:cNvSpPr>
          <p:nvPr/>
        </p:nvSpPr>
        <p:spPr bwMode="auto">
          <a:xfrm>
            <a:off x="3164169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E7BCE317-66B6-2342-9097-39C542D74984}"/>
              </a:ext>
            </a:extLst>
          </p:cNvPr>
          <p:cNvSpPr>
            <a:spLocks/>
          </p:cNvSpPr>
          <p:nvPr/>
        </p:nvSpPr>
        <p:spPr bwMode="auto">
          <a:xfrm>
            <a:off x="4734207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Freeform 37">
            <a:extLst>
              <a:ext uri="{FF2B5EF4-FFF2-40B4-BE49-F238E27FC236}">
                <a16:creationId xmlns:a16="http://schemas.microsoft.com/office/drawing/2014/main" id="{46F5BFBB-BF1D-F947-BE4B-1A4CA7B6CD40}"/>
              </a:ext>
            </a:extLst>
          </p:cNvPr>
          <p:cNvSpPr>
            <a:spLocks/>
          </p:cNvSpPr>
          <p:nvPr/>
        </p:nvSpPr>
        <p:spPr bwMode="auto">
          <a:xfrm>
            <a:off x="4964394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" name="Text Box 40">
            <a:extLst>
              <a:ext uri="{FF2B5EF4-FFF2-40B4-BE49-F238E27FC236}">
                <a16:creationId xmlns:a16="http://schemas.microsoft.com/office/drawing/2014/main" id="{C16C948C-7C39-6F44-B290-913CF07A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169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D02FD9-4A75-714E-B917-EE7F235B4893}"/>
              </a:ext>
            </a:extLst>
          </p:cNvPr>
          <p:cNvSpPr txBox="1"/>
          <p:nvPr/>
        </p:nvSpPr>
        <p:spPr>
          <a:xfrm>
            <a:off x="3748046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DD77F7-6638-774B-B693-CB36A186CAFC}"/>
              </a:ext>
            </a:extLst>
          </p:cNvPr>
          <p:cNvSpPr txBox="1"/>
          <p:nvPr/>
        </p:nvSpPr>
        <p:spPr>
          <a:xfrm>
            <a:off x="5145369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EF2F9-5F28-FA44-A197-CAF8F24B298C}"/>
              </a:ext>
            </a:extLst>
          </p:cNvPr>
          <p:cNvSpPr txBox="1"/>
          <p:nvPr/>
        </p:nvSpPr>
        <p:spPr>
          <a:xfrm>
            <a:off x="6383219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426473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0B0F-0B2E-D740-9EAA-2F16F70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6E9D-6540-9649-A227-CEF80F2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949-811C-9543-8FA6-E1009D83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C58-5311-CE49-AF69-4F57F8B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688EB0-2C34-F941-BDCB-38A966FA8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78485"/>
            <a:ext cx="90999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(0)  </a:t>
            </a:r>
            <a:r>
              <a:rPr lang="en-US" b="1" dirty="0"/>
              <a:t>Give up </a:t>
            </a:r>
            <a:r>
              <a:rPr lang="en-US" dirty="0"/>
              <a:t>– let everyone send as fast as they want</a:t>
            </a:r>
          </a:p>
          <a:p>
            <a:pPr lvl="1"/>
            <a:r>
              <a:rPr lang="en-US" dirty="0"/>
              <a:t>Many packet drops, delays, retransmissions, potential for </a:t>
            </a:r>
            <a:r>
              <a:rPr lang="en-US" i="1" dirty="0"/>
              <a:t>congestion collapse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0B0F-0B2E-D740-9EAA-2F16F70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6E9D-6540-9649-A227-CEF80F2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949-811C-9543-8FA6-E1009D83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C58-5311-CE49-AF69-4F57F8B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688EB0-2C34-F941-BDCB-38A966FA8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578485"/>
            <a:ext cx="101318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(0)  </a:t>
            </a:r>
            <a:r>
              <a:rPr lang="en-US" b="1" dirty="0"/>
              <a:t>Give up </a:t>
            </a:r>
            <a:r>
              <a:rPr lang="en-US" dirty="0"/>
              <a:t>– let everyone send as fast as they want</a:t>
            </a:r>
          </a:p>
          <a:p>
            <a:pPr marL="0" indent="0">
              <a:buNone/>
            </a:pPr>
            <a:r>
              <a:rPr lang="en-US" dirty="0"/>
              <a:t>(1)  </a:t>
            </a:r>
            <a:r>
              <a:rPr lang="en-US" b="1" dirty="0"/>
              <a:t>Massively overprovision</a:t>
            </a:r>
            <a:r>
              <a:rPr lang="en-US" dirty="0"/>
              <a:t> – throw money at the problem</a:t>
            </a:r>
            <a:endParaRPr lang="en-US" b="1" dirty="0"/>
          </a:p>
          <a:p>
            <a:pPr lvl="1"/>
            <a:r>
              <a:rPr lang="en-US" dirty="0"/>
              <a:t>Build network infrastructure to accommodate </a:t>
            </a:r>
            <a:r>
              <a:rPr lang="en-US" b="1" dirty="0"/>
              <a:t>all </a:t>
            </a:r>
            <a:r>
              <a:rPr lang="en-US" dirty="0"/>
              <a:t>possible demands, avoiding congestion</a:t>
            </a:r>
          </a:p>
          <a:p>
            <a:pPr lvl="1"/>
            <a:r>
              <a:rPr lang="en-US" dirty="0"/>
              <a:t>Extremely expensive, extremely low utilization (most of the time, resources will be idle)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0B0F-0B2E-D740-9EAA-2F16F70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6E9D-6540-9649-A227-CEF80F2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949-811C-9543-8FA6-E1009D83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C58-5311-CE49-AF69-4F57F8B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688EB0-2C34-F941-BDCB-38A966FA8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578485"/>
            <a:ext cx="101318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(0)  </a:t>
            </a:r>
            <a:r>
              <a:rPr lang="en-US" b="1" dirty="0"/>
              <a:t>Give up </a:t>
            </a:r>
            <a:r>
              <a:rPr lang="en-US" dirty="0"/>
              <a:t>– let everyone send as fast as they want</a:t>
            </a:r>
          </a:p>
          <a:p>
            <a:pPr marL="0" indent="0">
              <a:buNone/>
            </a:pPr>
            <a:r>
              <a:rPr lang="en-US" dirty="0"/>
              <a:t>(1)  </a:t>
            </a:r>
            <a:r>
              <a:rPr lang="en-US" b="1" dirty="0"/>
              <a:t>Massively overprovision</a:t>
            </a:r>
            <a:r>
              <a:rPr lang="en-US" dirty="0"/>
              <a:t> – throw money at the problem</a:t>
            </a:r>
          </a:p>
          <a:p>
            <a:pPr marL="0" indent="0">
              <a:buNone/>
            </a:pPr>
            <a:r>
              <a:rPr lang="en-US" dirty="0"/>
              <a:t>(2)  </a:t>
            </a:r>
            <a:r>
              <a:rPr lang="en-US" b="1" dirty="0"/>
              <a:t>Require reservations (virtual circuits)</a:t>
            </a:r>
            <a:endParaRPr lang="en-US" dirty="0"/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7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0B0F-0B2E-D740-9EAA-2F16F70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6E9D-6540-9649-A227-CEF80F2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949-811C-9543-8FA6-E1009D83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C58-5311-CE49-AF69-4F57F8B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688EB0-2C34-F941-BDCB-38A966FA8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578485"/>
            <a:ext cx="101318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(0)  </a:t>
            </a:r>
            <a:r>
              <a:rPr lang="en-US" b="1" dirty="0"/>
              <a:t>Give up </a:t>
            </a:r>
            <a:r>
              <a:rPr lang="en-US" dirty="0"/>
              <a:t>– let everyone send as fast as they want</a:t>
            </a:r>
          </a:p>
          <a:p>
            <a:pPr marL="0" indent="0">
              <a:buNone/>
            </a:pPr>
            <a:r>
              <a:rPr lang="en-US" dirty="0"/>
              <a:t>(1)  </a:t>
            </a:r>
            <a:r>
              <a:rPr lang="en-US" b="1" dirty="0"/>
              <a:t>Massively overprovision</a:t>
            </a:r>
            <a:r>
              <a:rPr lang="en-US" dirty="0"/>
              <a:t> – throw money at the problem</a:t>
            </a:r>
          </a:p>
          <a:p>
            <a:pPr marL="0" indent="0">
              <a:buNone/>
            </a:pPr>
            <a:r>
              <a:rPr lang="en-US" dirty="0"/>
              <a:t>(2)  </a:t>
            </a:r>
            <a:r>
              <a:rPr lang="en-US" b="1" dirty="0"/>
              <a:t>Require reservations (virtual circuits)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n-US" b="1" dirty="0"/>
              <a:t>Dynamically adjust sending rates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713FF"/>
                </a:solidFill>
              </a:rPr>
              <a:t>infer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level of congestion; </a:t>
            </a:r>
            <a:r>
              <a:rPr lang="en-US" dirty="0">
                <a:solidFill>
                  <a:srgbClr val="0713FF"/>
                </a:solidFill>
              </a:rPr>
              <a:t>adjust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rates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Simple to implement but suboptimal, messy dynamics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1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0B0F-0B2E-D740-9EAA-2F16F70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6E9D-6540-9649-A227-CEF80F2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949-811C-9543-8FA6-E1009D83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CC58-5311-CE49-AF69-4F57F8B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688EB0-2C34-F941-BDCB-38A966FA8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578485"/>
            <a:ext cx="10131879" cy="4777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(0)  </a:t>
            </a:r>
            <a:r>
              <a:rPr lang="en-US" b="1" dirty="0"/>
              <a:t>Give up </a:t>
            </a:r>
            <a:r>
              <a:rPr lang="en-US" dirty="0"/>
              <a:t>– let everyone send as fast as they want</a:t>
            </a:r>
          </a:p>
          <a:p>
            <a:pPr marL="0" indent="0">
              <a:buNone/>
            </a:pPr>
            <a:r>
              <a:rPr lang="en-US" dirty="0"/>
              <a:t>(1)  </a:t>
            </a:r>
            <a:r>
              <a:rPr lang="en-US" b="1" dirty="0"/>
              <a:t>Massively overprovision</a:t>
            </a:r>
            <a:r>
              <a:rPr lang="en-US" dirty="0"/>
              <a:t> – throw money at the problem</a:t>
            </a:r>
          </a:p>
          <a:p>
            <a:pPr marL="0" indent="0">
              <a:buNone/>
            </a:pPr>
            <a:r>
              <a:rPr lang="en-US" dirty="0"/>
              <a:t>(2)  </a:t>
            </a:r>
            <a:r>
              <a:rPr lang="en-US" b="1" dirty="0"/>
              <a:t>Require reservations (virtual circuits)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n-US" b="1" dirty="0"/>
              <a:t>Dynamically adjust sending rates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713FF"/>
                </a:solidFill>
              </a:rPr>
              <a:t>infer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level of congestion; </a:t>
            </a:r>
            <a:r>
              <a:rPr lang="en-US" dirty="0">
                <a:solidFill>
                  <a:srgbClr val="0713FF"/>
                </a:solidFill>
              </a:rPr>
              <a:t>adjust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rates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Simple to implement but suboptimal, messy dynamics</a:t>
            </a:r>
          </a:p>
          <a:p>
            <a:pPr lvl="1"/>
            <a:r>
              <a:rPr lang="en-US" dirty="0"/>
              <a:t>But, provides a very </a:t>
            </a:r>
            <a:r>
              <a:rPr lang="en-US" dirty="0">
                <a:solidFill>
                  <a:srgbClr val="0713FF"/>
                </a:solidFill>
              </a:rPr>
              <a:t>general</a:t>
            </a:r>
            <a:r>
              <a:rPr lang="en-US" dirty="0"/>
              <a:t> solution: doesn’t assume infrastructure properties, traffic characteristics, application requirements; maintains layered model</a:t>
            </a:r>
          </a:p>
          <a:p>
            <a:pPr lvl="1"/>
            <a:r>
              <a:rPr lang="en-US" dirty="0"/>
              <a:t>But, requires </a:t>
            </a:r>
            <a:r>
              <a:rPr lang="en-US" dirty="0">
                <a:solidFill>
                  <a:srgbClr val="FC0080"/>
                </a:solidFill>
              </a:rPr>
              <a:t>good citizenship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2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5783-6B99-0044-8BFE-A7D3D847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Control: Dynamic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653B-E275-B641-9510-0606E600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key questions:</a:t>
            </a:r>
          </a:p>
          <a:p>
            <a:pPr lvl="1"/>
            <a:r>
              <a:rPr lang="en-US" dirty="0">
                <a:solidFill>
                  <a:srgbClr val="0713FF"/>
                </a:solidFill>
              </a:rPr>
              <a:t>How do senders </a:t>
            </a:r>
            <a:r>
              <a:rPr lang="en-US" b="1" dirty="0">
                <a:solidFill>
                  <a:srgbClr val="0713FF"/>
                </a:solidFill>
              </a:rPr>
              <a:t>infer</a:t>
            </a:r>
            <a:r>
              <a:rPr lang="en-US" dirty="0">
                <a:solidFill>
                  <a:srgbClr val="0713FF"/>
                </a:solidFill>
              </a:rPr>
              <a:t> that there is congestion?</a:t>
            </a:r>
          </a:p>
          <a:p>
            <a:pPr lvl="1"/>
            <a:r>
              <a:rPr lang="en-US" dirty="0">
                <a:solidFill>
                  <a:srgbClr val="0713FF"/>
                </a:solidFill>
              </a:rPr>
              <a:t>How do senders </a:t>
            </a:r>
            <a:r>
              <a:rPr lang="en-US" b="1" dirty="0">
                <a:solidFill>
                  <a:srgbClr val="0713FF"/>
                </a:solidFill>
              </a:rPr>
              <a:t>adjust</a:t>
            </a:r>
            <a:r>
              <a:rPr lang="en-US" dirty="0">
                <a:solidFill>
                  <a:srgbClr val="0713FF"/>
                </a:solidFill>
              </a:rPr>
              <a:t> their sending rates in response?</a:t>
            </a:r>
          </a:p>
          <a:p>
            <a:pPr lvl="1"/>
            <a:endParaRPr lang="en-US" dirty="0">
              <a:solidFill>
                <a:srgbClr val="0713FF"/>
              </a:solidFill>
            </a:endParaRPr>
          </a:p>
          <a:p>
            <a:r>
              <a:rPr lang="en-US" b="1" dirty="0"/>
              <a:t>High-level answers:</a:t>
            </a:r>
          </a:p>
          <a:p>
            <a:pPr lvl="1"/>
            <a:r>
              <a:rPr lang="en-US" dirty="0"/>
              <a:t>Many possibilities…traditionally, for TCP, assume </a:t>
            </a:r>
            <a:r>
              <a:rPr lang="en-US" b="1" dirty="0"/>
              <a:t>loss</a:t>
            </a:r>
            <a:r>
              <a:rPr lang="en-US" dirty="0"/>
              <a:t> implies congestion</a:t>
            </a:r>
          </a:p>
          <a:p>
            <a:pPr lvl="1"/>
            <a:r>
              <a:rPr lang="en-US" dirty="0"/>
              <a:t>Maintain a </a:t>
            </a:r>
            <a:r>
              <a:rPr lang="en-US" b="1" dirty="0"/>
              <a:t>window</a:t>
            </a:r>
            <a:r>
              <a:rPr lang="en-US" dirty="0"/>
              <a:t> that shrinks whenever congestion is detected (and increases when no congestion is detected)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171B-9877-D347-AB70-6A1B6237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B9CB-B6F7-F54D-9D97-4BE7CDFF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5526-A08A-D246-9990-1C440AC4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6B949C-5706-E14C-958E-4A3E8AB17835}"/>
              </a:ext>
            </a:extLst>
          </p:cNvPr>
          <p:cNvSpPr txBox="1"/>
          <p:nvPr/>
        </p:nvSpPr>
        <p:spPr>
          <a:xfrm>
            <a:off x="294468" y="4246039"/>
            <a:ext cx="11406752" cy="1815348"/>
          </a:xfrm>
          <a:prstGeom prst="rect">
            <a:avLst/>
          </a:prstGeom>
          <a:noFill/>
          <a:ln w="38100">
            <a:solidFill>
              <a:srgbClr val="00348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DD0DE-253E-D247-B596-FE3C8811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Window: Adjusting the Sending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D973-678B-D440-8CBB-667D36C7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Congestion Window</a:t>
            </a:r>
            <a:r>
              <a:rPr lang="en-US" dirty="0"/>
              <a:t>: </a:t>
            </a:r>
            <a:r>
              <a:rPr lang="en-US" dirty="0">
                <a:solidFill>
                  <a:srgbClr val="0713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i="1" dirty="0"/>
              <a:t>Computed by sender using congestion control algorithm</a:t>
            </a:r>
          </a:p>
          <a:p>
            <a:r>
              <a:rPr lang="en-US" b="1" dirty="0"/>
              <a:t>Flow control window</a:t>
            </a:r>
            <a:r>
              <a:rPr lang="en-US" dirty="0"/>
              <a:t>: </a:t>
            </a:r>
            <a:r>
              <a:rPr lang="en-US" dirty="0">
                <a:solidFill>
                  <a:srgbClr val="0713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b="1" dirty="0"/>
              <a:t>Sender-side window </a:t>
            </a:r>
            <a:r>
              <a:rPr lang="en-US" dirty="0"/>
              <a:t>= </a:t>
            </a:r>
            <a:r>
              <a:rPr lang="en-US" dirty="0">
                <a:solidFill>
                  <a:srgbClr val="0713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r>
              <a:rPr lang="en-US" dirty="0"/>
              <a:t>Recall: </a:t>
            </a:r>
            <a:r>
              <a:rPr lang="en-US" dirty="0">
                <a:solidFill>
                  <a:srgbClr val="0713FF"/>
                </a:solidFill>
              </a:rPr>
              <a:t>sending rate ~ Window/RTT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FCA9-95BF-F74A-9BD6-094E75D6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54AB-F18A-724B-A8DD-8741F75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2D57-3A04-7544-8169-862EB35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ABC0-C784-D346-93B9-4ED023E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window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38D47-EFB3-D74A-9D4C-BEAA48975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Remember the calculation we worked out for GBN:</a:t>
                </a:r>
              </a:p>
              <a:p>
                <a:pPr lvl="1"/>
                <a:r>
                  <a:rPr lang="en-US" dirty="0"/>
                  <a:t>Window size limits how much data I can send before getting an ACK back</a:t>
                </a:r>
              </a:p>
              <a:p>
                <a:pPr lvl="1"/>
                <a:r>
                  <a:rPr lang="en-US" dirty="0"/>
                  <a:t>Sending data then getting an ACK takes 1 RTT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𝑡h𝑟𝑜𝑢𝑔h𝑝𝑢𝑡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 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get throughput = </a:t>
                </a:r>
                <a:r>
                  <a:rPr lang="en-US" dirty="0" err="1"/>
                  <a:t>available_bandwidth</a:t>
                </a:r>
                <a:r>
                  <a:rPr lang="en-US" dirty="0"/>
                  <a:t>, we need: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𝑤𝑖𝑛𝑑𝑜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𝑎𝑣𝑎𝑖𝑙𝑎𝑏𝑙𝑒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𝑏𝑎𝑛𝑑𝑤𝑖𝑑𝑡h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C0080"/>
                        </a:solidFill>
                        <a:latin typeface="Cambria Math" panose="02040503050406030204" pitchFamily="18" charset="0"/>
                      </a:rPr>
                      <m:t>𝑅𝑇𝑇</m:t>
                    </m:r>
                  </m:oMath>
                </a14:m>
                <a:endParaRPr lang="en-US" dirty="0">
                  <a:solidFill>
                    <a:srgbClr val="FC0080"/>
                  </a:solidFill>
                </a:endParaRPr>
              </a:p>
              <a:p>
                <a:r>
                  <a:rPr lang="en-US" dirty="0" err="1"/>
                  <a:t>available_bandwidth</a:t>
                </a:r>
                <a:r>
                  <a:rPr lang="en-US" dirty="0"/>
                  <a:t> * RTT is referred to as the</a:t>
                </a:r>
                <a:r>
                  <a:rPr lang="en-US" dirty="0">
                    <a:solidFill>
                      <a:srgbClr val="0713FF"/>
                    </a:solidFill>
                  </a:rPr>
                  <a:t> </a:t>
                </a:r>
                <a:r>
                  <a:rPr lang="en-US" b="1" dirty="0">
                    <a:solidFill>
                      <a:srgbClr val="0713FF"/>
                    </a:solidFill>
                  </a:rPr>
                  <a:t>bandwidth-delay product</a:t>
                </a:r>
                <a:endParaRPr lang="en-US" dirty="0">
                  <a:solidFill>
                    <a:srgbClr val="0713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38D47-EFB3-D74A-9D4C-BEAA48975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26B0-F0F6-D244-B3D2-87C3CFB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CE3C-D56D-F94D-83A0-81563F80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2DF3-B5B9-A94B-96C8-DC5E5A8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B-B6FA-3345-829A-FFC332F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Transfer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373-C80D-5B4E-971A-736159A8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10972800" cy="50101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C0180"/>
                </a:solidFill>
              </a:rPr>
              <a:t>Selective Repeat Variation – Project 1</a:t>
            </a:r>
          </a:p>
          <a:p>
            <a:pPr lvl="1"/>
            <a:r>
              <a:rPr lang="en-US" dirty="0"/>
              <a:t>Sender can have up to N unacknowledged packets at any time</a:t>
            </a:r>
          </a:p>
          <a:p>
            <a:pPr lvl="1"/>
            <a:r>
              <a:rPr lang="en-US" dirty="0"/>
              <a:t>Receiver buffers out of order packets (that fall within window) and sends </a:t>
            </a:r>
            <a:r>
              <a:rPr lang="en-US" b="1" dirty="0"/>
              <a:t>cumulative ACKs </a:t>
            </a:r>
            <a:r>
              <a:rPr lang="en-US" dirty="0"/>
              <a:t>and </a:t>
            </a:r>
            <a:r>
              <a:rPr lang="en-US" b="1" dirty="0"/>
              <a:t>explicit NACKs</a:t>
            </a:r>
          </a:p>
          <a:p>
            <a:pPr lvl="2"/>
            <a:r>
              <a:rPr lang="en-US" dirty="0"/>
              <a:t>Cumulative ACKs allow sender to slide window forward (send new data)</a:t>
            </a:r>
          </a:p>
          <a:p>
            <a:pPr lvl="2"/>
            <a:r>
              <a:rPr lang="en-US" dirty="0"/>
              <a:t>Receiver can detect that a packet is missed when it sees a gap in the received sequence numbers. Explicit NACK tells sender to resend immediately.</a:t>
            </a:r>
          </a:p>
          <a:p>
            <a:r>
              <a:rPr lang="en-US" dirty="0"/>
              <a:t>A good way to think about design:</a:t>
            </a:r>
          </a:p>
          <a:p>
            <a:pPr lvl="1"/>
            <a:r>
              <a:rPr lang="en-US" dirty="0"/>
              <a:t>What events can happen? (message receipt, timeout)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action</a:t>
            </a:r>
            <a:r>
              <a:rPr lang="en-US" dirty="0"/>
              <a:t> should be taken on each event?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1749-53A1-3940-9E3D-C2F09C2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5D-54EB-E345-8E6C-8F3DD109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B887-D7C9-0341-B295-A81A357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>
            <a:spLocks noGrp="1"/>
          </p:cNvSpPr>
          <p:nvPr>
            <p:ph type="body" sz="half" idx="1"/>
          </p:nvPr>
        </p:nvSpPr>
        <p:spPr>
          <a:xfrm>
            <a:off x="6213931" y="2574789"/>
            <a:ext cx="5395683" cy="30044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dirty="0"/>
              <a:t>Think of the link as a pipe</a:t>
            </a: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en-US" dirty="0"/>
              <a:t>BDP is the </a:t>
            </a:r>
            <a:r>
              <a:rPr lang="en-US" i="1" dirty="0"/>
              <a:t>volume </a:t>
            </a:r>
            <a:r>
              <a:rPr lang="en-US" dirty="0"/>
              <a:t>of the pipe </a:t>
            </a:r>
            <a:r>
              <a:rPr dirty="0"/>
              <a:t>in bits</a:t>
            </a:r>
            <a:r>
              <a:rPr lang="en-US" dirty="0"/>
              <a:t> (i.e. how much data it can “hold”, or how much data can be ”in flight” at any time)</a:t>
            </a:r>
          </a:p>
        </p:txBody>
      </p:sp>
      <p:sp>
        <p:nvSpPr>
          <p:cNvPr id="1522" name="Shape 1522"/>
          <p:cNvSpPr>
            <a:spLocks noGrp="1"/>
          </p:cNvSpPr>
          <p:nvPr>
            <p:ph type="sldNum" sz="quarter" idx="4294967295"/>
          </p:nvPr>
        </p:nvSpPr>
        <p:spPr>
          <a:xfrm>
            <a:off x="11348809" y="6404293"/>
            <a:ext cx="467182" cy="3171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 dirty="0"/>
          </a:p>
        </p:txBody>
      </p:sp>
      <p:grpSp>
        <p:nvGrpSpPr>
          <p:cNvPr id="1526" name="Group 1526"/>
          <p:cNvGrpSpPr/>
          <p:nvPr/>
        </p:nvGrpSpPr>
        <p:grpSpPr>
          <a:xfrm>
            <a:off x="1828799" y="2895599"/>
            <a:ext cx="3162305" cy="876305"/>
            <a:chOff x="0" y="0"/>
            <a:chExt cx="3162304" cy="876303"/>
          </a:xfrm>
        </p:grpSpPr>
        <p:sp>
          <p:nvSpPr>
            <p:cNvPr id="1523" name="Shape 1523"/>
            <p:cNvSpPr/>
            <p:nvPr/>
          </p:nvSpPr>
          <p:spPr>
            <a:xfrm rot="16200000">
              <a:off x="1142999" y="-1143001"/>
              <a:ext cx="876304" cy="316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 rot="16200000">
              <a:off x="-42866" y="42864"/>
              <a:ext cx="876305" cy="79057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 rot="16200000">
              <a:off x="1142999" y="-1143001"/>
              <a:ext cx="876304" cy="316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27" name="Shape 1527"/>
          <p:cNvSpPr/>
          <p:nvPr/>
        </p:nvSpPr>
        <p:spPr>
          <a:xfrm>
            <a:off x="1828800" y="2743200"/>
            <a:ext cx="3048002" cy="0"/>
          </a:xfrm>
          <a:prstGeom prst="line">
            <a:avLst/>
          </a:prstGeom>
          <a:ln w="57150">
            <a:solidFill>
              <a:srgbClr val="000000"/>
            </a:solidFill>
            <a:headEnd type="stealth"/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5105400" y="2743200"/>
            <a:ext cx="0" cy="1066802"/>
          </a:xfrm>
          <a:prstGeom prst="line">
            <a:avLst/>
          </a:prstGeom>
          <a:ln w="57150">
            <a:solidFill>
              <a:srgbClr val="000000"/>
            </a:solidFill>
            <a:headEnd type="stealth"/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2819400" y="4343400"/>
            <a:ext cx="22098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0"/>
              </a:spcBef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Bandwidth</a:t>
            </a:r>
          </a:p>
        </p:txBody>
      </p:sp>
      <p:sp>
        <p:nvSpPr>
          <p:cNvPr id="1530" name="Shape 1530"/>
          <p:cNvSpPr/>
          <p:nvPr/>
        </p:nvSpPr>
        <p:spPr>
          <a:xfrm>
            <a:off x="2743200" y="2209800"/>
            <a:ext cx="14478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000"/>
              </a:spcBef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Delay</a:t>
            </a:r>
          </a:p>
        </p:txBody>
      </p:sp>
      <p:sp>
        <p:nvSpPr>
          <p:cNvPr id="1531" name="Shape 1531"/>
          <p:cNvSpPr/>
          <p:nvPr/>
        </p:nvSpPr>
        <p:spPr>
          <a:xfrm>
            <a:off x="3886200" y="3271033"/>
            <a:ext cx="1605617" cy="153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9" h="20260" extrusionOk="0">
                <a:moveTo>
                  <a:pt x="0" y="14138"/>
                </a:moveTo>
                <a:cubicBezTo>
                  <a:pt x="1842" y="11626"/>
                  <a:pt x="3684" y="9115"/>
                  <a:pt x="6028" y="10119"/>
                </a:cubicBezTo>
                <a:cubicBezTo>
                  <a:pt x="8372" y="11124"/>
                  <a:pt x="11553" y="21338"/>
                  <a:pt x="14065" y="20166"/>
                </a:cubicBezTo>
                <a:cubicBezTo>
                  <a:pt x="16577" y="18994"/>
                  <a:pt x="20595" y="6436"/>
                  <a:pt x="21098" y="3087"/>
                </a:cubicBezTo>
                <a:cubicBezTo>
                  <a:pt x="21600" y="-262"/>
                  <a:pt x="19340" y="-95"/>
                  <a:pt x="17079" y="73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2494576" y="5302248"/>
            <a:ext cx="3020310" cy="553994"/>
          </a:xfrm>
          <a:prstGeom prst="rect">
            <a:avLst/>
          </a:prstGeom>
          <a:solidFill>
            <a:srgbClr val="071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>
                <a:solidFill>
                  <a:schemeClr val="bg1"/>
                </a:solidFill>
              </a:rPr>
              <a:t>Delay * Bandwidth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724EC9-4DAE-6842-AF32-AC936642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Product: Pipe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9041C-C3A8-D647-B060-746EA7C1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4E22-6AFF-1548-AD6C-C627C77C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</p:spTree>
    <p:extLst>
      <p:ext uri="{BB962C8B-B14F-4D97-AF65-F5344CB8AC3E}">
        <p14:creationId xmlns:p14="http://schemas.microsoft.com/office/powerpoint/2010/main" val="123017037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E0CD-8882-6D4D-A770-16A64B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BB4E-1C10-9D40-A60C-AC2BBC4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2"/>
            <a:ext cx="10972800" cy="161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remember this picture! We don’t know the available bandwidth and RTT in advance…so, how can we </a:t>
            </a:r>
            <a:r>
              <a:rPr lang="en-US" i="1" dirty="0"/>
              <a:t>infer</a:t>
            </a:r>
            <a:r>
              <a:rPr lang="en-US" dirty="0"/>
              <a:t> the right rate?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B85E-1D97-8C49-B2FA-EA369CE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2181-62A6-774F-9702-C48F9BC2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1239-F1AA-3F46-87F0-AF9A732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31</a:t>
            </a:fld>
            <a:endParaRPr lang="en-US"/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E95AA494-1D91-444C-9805-B437F641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94" y="3900722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7" name="Picture 5">
            <a:extLst>
              <a:ext uri="{FF2B5EF4-FFF2-40B4-BE49-F238E27FC236}">
                <a16:creationId xmlns:a16="http://schemas.microsoft.com/office/drawing/2014/main" id="{8F2BD661-6F3D-DF4A-8BC6-F6FA065E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94" y="3497497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897F5CC8-6A7B-1A4D-9608-380313D6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4708760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" name="Picture 7">
            <a:extLst>
              <a:ext uri="{FF2B5EF4-FFF2-40B4-BE49-F238E27FC236}">
                <a16:creationId xmlns:a16="http://schemas.microsoft.com/office/drawing/2014/main" id="{9436314D-406C-8349-B678-ACEC47B4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82" y="3027597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CFCB26CB-621C-F745-9FE3-312519CD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69" y="4910372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0EDBFDEA-9352-F641-AADC-D8E0C8D4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82" y="4170597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" name="Picture 10">
            <a:extLst>
              <a:ext uri="{FF2B5EF4-FFF2-40B4-BE49-F238E27FC236}">
                <a16:creationId xmlns:a16="http://schemas.microsoft.com/office/drawing/2014/main" id="{3D58A006-3436-ED4F-9067-EEC88E42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82" y="4102335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id="{32D4837A-0992-1A46-9EB9-66CEDE516D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69" y="3632435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568ACBC7-5EC3-0B47-A0B3-4CA2165F8CC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82" y="4910372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206BD804-0247-8941-BDAD-024DC8F453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94" y="5448535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0F08FCE8-8486-8C43-81D5-09B4ACBB36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82" y="2892660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" name="Picture 15">
            <a:extLst>
              <a:ext uri="{FF2B5EF4-FFF2-40B4-BE49-F238E27FC236}">
                <a16:creationId xmlns:a16="http://schemas.microsoft.com/office/drawing/2014/main" id="{27A2AB2F-E581-484F-AA59-9B3DA635E9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9" y="5515210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8" name="Picture 16">
            <a:extLst>
              <a:ext uri="{FF2B5EF4-FFF2-40B4-BE49-F238E27FC236}">
                <a16:creationId xmlns:a16="http://schemas.microsoft.com/office/drawing/2014/main" id="{5945F7BF-3252-C44E-BF64-C8BA6B68CF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4" y="2489435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" name="Picture 17">
            <a:extLst>
              <a:ext uri="{FF2B5EF4-FFF2-40B4-BE49-F238E27FC236}">
                <a16:creationId xmlns:a16="http://schemas.microsoft.com/office/drawing/2014/main" id="{EBED6E2B-2E13-CA4B-805F-E5907711595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82" y="4102335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" name="Line 18">
            <a:extLst>
              <a:ext uri="{FF2B5EF4-FFF2-40B4-BE49-F238E27FC236}">
                <a16:creationId xmlns:a16="http://schemas.microsoft.com/office/drawing/2014/main" id="{4CBDA921-D208-364C-BBAD-0F9607D04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4132" y="3834047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DB031094-FB20-7443-8D41-679A2BBE0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6544" y="3295885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573684E4-1713-CD4C-B518-C88A31919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4169" y="4170597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2CA39F0E-7B90-764F-ACFE-DB9FE1C7F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282" y="4305535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FD9D992D-0BE9-E748-85C4-14771E2D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282" y="3430822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3FC832E9-5378-5042-A736-53C70D3BA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132" y="4237272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4">
            <a:extLst>
              <a:ext uri="{FF2B5EF4-FFF2-40B4-BE49-F238E27FC236}">
                <a16:creationId xmlns:a16="http://schemas.microsoft.com/office/drawing/2014/main" id="{99494D16-2BC7-C34F-B619-B407C9A7E3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507" y="4507147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25">
            <a:extLst>
              <a:ext uri="{FF2B5EF4-FFF2-40B4-BE49-F238E27FC236}">
                <a16:creationId xmlns:a16="http://schemas.microsoft.com/office/drawing/2014/main" id="{DFD166E7-D61C-4C4A-B25C-92F2C9800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282" y="3834047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26">
            <a:extLst>
              <a:ext uri="{FF2B5EF4-FFF2-40B4-BE49-F238E27FC236}">
                <a16:creationId xmlns:a16="http://schemas.microsoft.com/office/drawing/2014/main" id="{BBF2351B-2986-614A-ABB3-779C32C4D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582" y="4237272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27">
            <a:extLst>
              <a:ext uri="{FF2B5EF4-FFF2-40B4-BE49-F238E27FC236}">
                <a16:creationId xmlns:a16="http://schemas.microsoft.com/office/drawing/2014/main" id="{80F25A1A-561B-994B-BDBA-F6F09ECC0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582" y="3364147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28">
            <a:extLst>
              <a:ext uri="{FF2B5EF4-FFF2-40B4-BE49-F238E27FC236}">
                <a16:creationId xmlns:a16="http://schemas.microsoft.com/office/drawing/2014/main" id="{0799A17A-45FA-AC4A-873B-7435492A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2207" y="4977047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9">
            <a:extLst>
              <a:ext uri="{FF2B5EF4-FFF2-40B4-BE49-F238E27FC236}">
                <a16:creationId xmlns:a16="http://schemas.microsoft.com/office/drawing/2014/main" id="{31E00E42-8A46-DB4E-91B1-C65A2C79C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207" y="4507147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F46F65BA-764D-6D47-A546-66C4B85C9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319" y="4573822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4D81A128-F801-4141-8E21-50543034C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6282" y="511198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32">
            <a:extLst>
              <a:ext uri="{FF2B5EF4-FFF2-40B4-BE49-F238E27FC236}">
                <a16:creationId xmlns:a16="http://schemas.microsoft.com/office/drawing/2014/main" id="{C7E05A9D-8940-5748-8FAF-8DA779BF9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6207" y="5313597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Line 33">
            <a:extLst>
              <a:ext uri="{FF2B5EF4-FFF2-40B4-BE49-F238E27FC236}">
                <a16:creationId xmlns:a16="http://schemas.microsoft.com/office/drawing/2014/main" id="{310298D0-597C-C14B-B0B5-50466442BC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4432" y="4372210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Freeform 34">
            <a:extLst>
              <a:ext uri="{FF2B5EF4-FFF2-40B4-BE49-F238E27FC236}">
                <a16:creationId xmlns:a16="http://schemas.microsoft.com/office/drawing/2014/main" id="{C93586BF-FC9A-E541-8CB3-F8404F70C7B9}"/>
              </a:ext>
            </a:extLst>
          </p:cNvPr>
          <p:cNvSpPr>
            <a:spLocks/>
          </p:cNvSpPr>
          <p:nvPr/>
        </p:nvSpPr>
        <p:spPr bwMode="auto">
          <a:xfrm>
            <a:off x="3302282" y="4170597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" name="Freeform 35">
            <a:extLst>
              <a:ext uri="{FF2B5EF4-FFF2-40B4-BE49-F238E27FC236}">
                <a16:creationId xmlns:a16="http://schemas.microsoft.com/office/drawing/2014/main" id="{81F9DB62-CB74-424E-ADBA-4004DF8DE2BA}"/>
              </a:ext>
            </a:extLst>
          </p:cNvPr>
          <p:cNvSpPr>
            <a:spLocks/>
          </p:cNvSpPr>
          <p:nvPr/>
        </p:nvSpPr>
        <p:spPr bwMode="auto">
          <a:xfrm>
            <a:off x="3164169" y="4013435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E7BCE317-66B6-2342-9097-39C542D74984}"/>
              </a:ext>
            </a:extLst>
          </p:cNvPr>
          <p:cNvSpPr>
            <a:spLocks/>
          </p:cNvSpPr>
          <p:nvPr/>
        </p:nvSpPr>
        <p:spPr bwMode="auto">
          <a:xfrm>
            <a:off x="4734207" y="3094272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Freeform 37">
            <a:extLst>
              <a:ext uri="{FF2B5EF4-FFF2-40B4-BE49-F238E27FC236}">
                <a16:creationId xmlns:a16="http://schemas.microsoft.com/office/drawing/2014/main" id="{46F5BFBB-BF1D-F947-BE4B-1A4CA7B6CD40}"/>
              </a:ext>
            </a:extLst>
          </p:cNvPr>
          <p:cNvSpPr>
            <a:spLocks/>
          </p:cNvSpPr>
          <p:nvPr/>
        </p:nvSpPr>
        <p:spPr bwMode="auto">
          <a:xfrm>
            <a:off x="4964394" y="3430822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D02FD9-4A75-714E-B917-EE7F235B4893}"/>
              </a:ext>
            </a:extLst>
          </p:cNvPr>
          <p:cNvSpPr txBox="1"/>
          <p:nvPr/>
        </p:nvSpPr>
        <p:spPr>
          <a:xfrm>
            <a:off x="3748046" y="4332522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DD77F7-6638-774B-B693-CB36A186CAFC}"/>
              </a:ext>
            </a:extLst>
          </p:cNvPr>
          <p:cNvSpPr txBox="1"/>
          <p:nvPr/>
        </p:nvSpPr>
        <p:spPr>
          <a:xfrm>
            <a:off x="5145369" y="5094522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EF2F9-5F28-FA44-A197-CAF8F24B298C}"/>
              </a:ext>
            </a:extLst>
          </p:cNvPr>
          <p:cNvSpPr txBox="1"/>
          <p:nvPr/>
        </p:nvSpPr>
        <p:spPr>
          <a:xfrm>
            <a:off x="6383219" y="4180122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2160929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6062-7D6D-C547-9B53-BFF2DDB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Adjusting the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78DA-B8E9-4B42-B143-BBDC922B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" y="1346203"/>
            <a:ext cx="6355549" cy="4782582"/>
          </a:xfrm>
        </p:spPr>
        <p:txBody>
          <a:bodyPr>
            <a:normAutofit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b="1" dirty="0"/>
              <a:t>Probing for available bandwidth</a:t>
            </a:r>
          </a:p>
          <a:p>
            <a:pPr lvl="1"/>
            <a:r>
              <a:rPr lang="en-US" dirty="0">
                <a:solidFill>
                  <a:srgbClr val="0713FF"/>
                </a:solidFill>
              </a:rPr>
              <a:t>ACK</a:t>
            </a:r>
            <a:r>
              <a:rPr lang="en-US" dirty="0"/>
              <a:t>: segment received </a:t>
            </a:r>
            <a:r>
              <a:rPr lang="en-US" dirty="0">
                <a:sym typeface="Wingdings"/>
              </a:rPr>
              <a:t> network is not congested  increase sending rate (increase window size)</a:t>
            </a:r>
          </a:p>
          <a:p>
            <a:pPr lvl="1"/>
            <a:r>
              <a:rPr lang="en-US" dirty="0">
                <a:solidFill>
                  <a:srgbClr val="0713FF"/>
                </a:solidFill>
                <a:sym typeface="Wingdings"/>
              </a:rPr>
              <a:t>Lost segment: </a:t>
            </a:r>
            <a:r>
              <a:rPr lang="en-US" dirty="0">
                <a:sym typeface="Wingdings"/>
              </a:rPr>
              <a:t>(timeout or 3 duplicate ACKs)  network is congested  decrease sending rate (decrease window size)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6D98-5932-724D-8CF0-E416F079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366" y="6328618"/>
            <a:ext cx="1501659" cy="365125"/>
          </a:xfrm>
        </p:spPr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25F1-DF4F-B046-955A-C2BA18E4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B418-E6C9-C340-B15B-52B3854C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75269F98-88B6-DE43-BE39-7CAFBE7DA1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7199" y="2890284"/>
            <a:ext cx="9525" cy="2200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B5F85AB-0573-864D-B4DF-C4C972C80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674" y="5079447"/>
            <a:ext cx="410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011ED5F-864F-194D-BEFE-BCAF13457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6724" y="3645934"/>
            <a:ext cx="671512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3482C1E-26A2-C541-B401-27B88B59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49" y="2745822"/>
            <a:ext cx="1968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ACKs being received, </a:t>
            </a:r>
          </a:p>
          <a:p>
            <a:pPr algn="l"/>
            <a:r>
              <a:rPr lang="en-US" sz="1400"/>
              <a:t>so increase rate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8FD9050E-FF71-544A-926A-D41482059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3474" y="3650697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81F8A65-3691-2046-A51D-C885C9CBED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2999" y="4036459"/>
            <a:ext cx="35242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6D4926E-5ED6-F94B-B9BF-203421CC1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5899" y="4045984"/>
            <a:ext cx="4762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A5FBE680-6D0D-C94E-AE00-B3FE47D19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5124" y="3336372"/>
            <a:ext cx="0" cy="871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F6B012-D186-974C-9087-4DC05B7EF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5899" y="3336372"/>
            <a:ext cx="142875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BE73A9E-868C-604E-B3F8-CA6DBDD146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57599" y="3541159"/>
            <a:ext cx="14287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4BD13E0-A154-354A-BCB6-B2D996A99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5599" y="3545922"/>
            <a:ext cx="785812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B6ACFB1-B0C7-C648-80FD-02D268D30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7724" y="3231597"/>
            <a:ext cx="4762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AE854E8-0084-A948-82E8-E61199355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211" y="3245884"/>
            <a:ext cx="4763" cy="823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1327ECA7-7644-284D-9E5D-C7D238D26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086" y="3231597"/>
            <a:ext cx="4763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C6AA0DF4-B77B-8D4F-8C2A-7B4EBED7F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849" y="3507822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9D63D946-01AB-EA43-B023-A238487D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799" y="3888822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5A0F405-0684-DA48-B4C0-229BFC79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549" y="3188734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2FD9BCA-CFE8-F147-825F-06A060DE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311" y="3388759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4B8DECCA-3D10-CE4E-8A06-7C233367D6D6}"/>
              </a:ext>
            </a:extLst>
          </p:cNvPr>
          <p:cNvGrpSpPr>
            <a:grpSpLocks/>
          </p:cNvGrpSpPr>
          <p:nvPr/>
        </p:nvGrpSpPr>
        <p:grpSpPr bwMode="auto">
          <a:xfrm>
            <a:off x="10143324" y="2855359"/>
            <a:ext cx="2201862" cy="309563"/>
            <a:chOff x="3745" y="2228"/>
            <a:chExt cx="1387" cy="195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40141F28-2F8F-F44E-9DDC-22265CCFA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231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B4B9CD25-29BB-8B4A-B5B3-26CBEC36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2228"/>
              <a:ext cx="1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/>
                <a:t>loss, so decrease rate</a:t>
              </a:r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D567C952-B783-674C-ADF8-D1216EC89AB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49" y="3917397"/>
            <a:ext cx="1212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sending rate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76128521-949C-B643-B081-139B41A4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086" y="4792109"/>
            <a:ext cx="552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A10BD24E-6F52-594D-A0F5-E42E38A2D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3949" y="3942797"/>
            <a:ext cx="541337" cy="465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B8F19A8D-A820-2240-B660-32F086AA7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10049" y="3607834"/>
            <a:ext cx="392112" cy="32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FAD7BF2-05A4-7E40-B07C-72FF4B3B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611" y="5303285"/>
            <a:ext cx="12065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TCP’s</a:t>
            </a:r>
          </a:p>
          <a:p>
            <a:r>
              <a:rPr lang="en-US" dirty="0"/>
              <a:t>“</a:t>
            </a:r>
            <a:r>
              <a:rPr lang="en-US" dirty="0" err="1"/>
              <a:t>sawtooth</a:t>
            </a:r>
            <a:r>
              <a:rPr lang="en-US" dirty="0"/>
              <a:t>”</a:t>
            </a:r>
          </a:p>
          <a:p>
            <a:r>
              <a:rPr lang="en-US" dirty="0"/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7190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30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B-B6FA-3345-829A-FFC332F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Transfer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373-C80D-5B4E-971A-736159A8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Some design questions:</a:t>
            </a:r>
          </a:p>
          <a:p>
            <a:pPr lvl="1"/>
            <a:r>
              <a:rPr lang="en-US" dirty="0"/>
              <a:t>What data structures do the sender and receiver need?</a:t>
            </a:r>
          </a:p>
          <a:p>
            <a:pPr lvl="1"/>
            <a:r>
              <a:rPr lang="en-US" dirty="0"/>
              <a:t>What message types are needed?</a:t>
            </a:r>
          </a:p>
          <a:p>
            <a:pPr lvl="1"/>
            <a:r>
              <a:rPr lang="en-US" dirty="0"/>
              <a:t>Do we need timeouts? If so, when?</a:t>
            </a:r>
          </a:p>
          <a:p>
            <a:pPr lvl="1"/>
            <a:r>
              <a:rPr lang="en-US" dirty="0"/>
              <a:t>How </a:t>
            </a:r>
            <a:r>
              <a:rPr lang="en-US" i="1" dirty="0"/>
              <a:t>exactly</a:t>
            </a:r>
            <a:r>
              <a:rPr lang="en-US" dirty="0"/>
              <a:t> do you decide when to send a NACK?</a:t>
            </a:r>
          </a:p>
          <a:p>
            <a:pPr lvl="2"/>
            <a:r>
              <a:rPr lang="en-US" dirty="0"/>
              <a:t>Consider that I receive pkt 1, pkt 2, pkt 7, pkt 8, pkt 9. What action do I take on each pkt receipt?</a:t>
            </a:r>
          </a:p>
          <a:p>
            <a:pPr lvl="1"/>
            <a:r>
              <a:rPr lang="en-US" dirty="0"/>
              <a:t>How </a:t>
            </a:r>
            <a:r>
              <a:rPr lang="en-US" i="1" dirty="0"/>
              <a:t>exactly</a:t>
            </a:r>
            <a:r>
              <a:rPr lang="en-US" dirty="0"/>
              <a:t> do you decide when to send an ACK? every packet receipt?</a:t>
            </a:r>
          </a:p>
          <a:p>
            <a:pPr lvl="1"/>
            <a:r>
              <a:rPr lang="en-US" dirty="0"/>
              <a:t>How does the receiver know when it can close the file? – NOTE: should </a:t>
            </a:r>
            <a:r>
              <a:rPr lang="en-US" b="1" dirty="0"/>
              <a:t>not</a:t>
            </a:r>
            <a:r>
              <a:rPr lang="en-US" dirty="0"/>
              <a:t> rely on knowing file size up front</a:t>
            </a:r>
          </a:p>
          <a:p>
            <a:pPr lvl="1"/>
            <a:r>
              <a:rPr lang="en-US" dirty="0"/>
              <a:t>How does the sender know when it can exit?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1749-53A1-3940-9E3D-C2F09C2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5D-54EB-E345-8E6C-8F3DD109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B887-D7C9-0341-B295-A81A357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8BA-FA8D-114A-8084-147794B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Data Transfer Recap: </a:t>
            </a:r>
            <a:r>
              <a:rPr lang="en-US" b="1" dirty="0"/>
              <a:t>Selective Repeat Variation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3A7D-8BF9-ED48-9896-D4419886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659195"/>
          </a:xfrm>
        </p:spPr>
        <p:txBody>
          <a:bodyPr/>
          <a:lstStyle/>
          <a:p>
            <a:r>
              <a:rPr lang="en-US" dirty="0"/>
              <a:t>Sender buffer:</a:t>
            </a:r>
            <a:endParaRPr lang="en-US" dirty="0">
              <a:solidFill>
                <a:srgbClr val="0713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3350-918A-5647-AC13-02BD09A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2F9E-B24B-084A-98BF-96EF90D4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585D-18E4-E34B-88A9-F11E18E7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12BAD-A297-334B-A668-BE2CC3B9B171}"/>
              </a:ext>
            </a:extLst>
          </p:cNvPr>
          <p:cNvSpPr/>
          <p:nvPr/>
        </p:nvSpPr>
        <p:spPr bwMode="auto">
          <a:xfrm>
            <a:off x="25935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599EE-7817-E044-8C7C-E63ACF4E2AC7}"/>
              </a:ext>
            </a:extLst>
          </p:cNvPr>
          <p:cNvSpPr/>
          <p:nvPr/>
        </p:nvSpPr>
        <p:spPr bwMode="auto">
          <a:xfrm>
            <a:off x="28221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CAF35-CB60-F243-924C-056276A48727}"/>
              </a:ext>
            </a:extLst>
          </p:cNvPr>
          <p:cNvSpPr/>
          <p:nvPr/>
        </p:nvSpPr>
        <p:spPr bwMode="auto">
          <a:xfrm>
            <a:off x="30507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462AC-8508-5842-A684-F3794916C5D7}"/>
              </a:ext>
            </a:extLst>
          </p:cNvPr>
          <p:cNvSpPr/>
          <p:nvPr/>
        </p:nvSpPr>
        <p:spPr bwMode="auto">
          <a:xfrm>
            <a:off x="32793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0304-8A8D-6C4F-B0AE-71A44856A6A5}"/>
              </a:ext>
            </a:extLst>
          </p:cNvPr>
          <p:cNvSpPr/>
          <p:nvPr/>
        </p:nvSpPr>
        <p:spPr bwMode="auto">
          <a:xfrm>
            <a:off x="35079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736C8-1C29-A042-BD0D-0B8C4853625E}"/>
              </a:ext>
            </a:extLst>
          </p:cNvPr>
          <p:cNvSpPr/>
          <p:nvPr/>
        </p:nvSpPr>
        <p:spPr bwMode="auto">
          <a:xfrm>
            <a:off x="37365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DE7F8-D5B4-0E4E-B4FA-4672E2A7B2DE}"/>
              </a:ext>
            </a:extLst>
          </p:cNvPr>
          <p:cNvSpPr/>
          <p:nvPr/>
        </p:nvSpPr>
        <p:spPr bwMode="auto">
          <a:xfrm>
            <a:off x="3965169" y="52411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924CC-6268-B641-9264-23202A41C09A}"/>
              </a:ext>
            </a:extLst>
          </p:cNvPr>
          <p:cNvSpPr/>
          <p:nvPr/>
        </p:nvSpPr>
        <p:spPr bwMode="auto">
          <a:xfrm>
            <a:off x="41937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509F1-3DBE-2543-BA18-4C6491996CDA}"/>
              </a:ext>
            </a:extLst>
          </p:cNvPr>
          <p:cNvSpPr/>
          <p:nvPr/>
        </p:nvSpPr>
        <p:spPr bwMode="auto">
          <a:xfrm>
            <a:off x="4422369" y="5241169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C42E4-3A1A-584A-B45A-D362505D91F7}"/>
              </a:ext>
            </a:extLst>
          </p:cNvPr>
          <p:cNvSpPr/>
          <p:nvPr/>
        </p:nvSpPr>
        <p:spPr bwMode="auto">
          <a:xfrm>
            <a:off x="46509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02A05-24DB-AA4F-93B3-BF3AFE6ED5FB}"/>
              </a:ext>
            </a:extLst>
          </p:cNvPr>
          <p:cNvSpPr/>
          <p:nvPr/>
        </p:nvSpPr>
        <p:spPr bwMode="auto">
          <a:xfrm>
            <a:off x="48795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3580E1-7509-1546-8D6B-8E1D2B48B3D8}"/>
              </a:ext>
            </a:extLst>
          </p:cNvPr>
          <p:cNvSpPr/>
          <p:nvPr/>
        </p:nvSpPr>
        <p:spPr bwMode="auto">
          <a:xfrm>
            <a:off x="51081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F7C811-33F3-B14B-B2DA-4A1302AD3489}"/>
              </a:ext>
            </a:extLst>
          </p:cNvPr>
          <p:cNvSpPr/>
          <p:nvPr/>
        </p:nvSpPr>
        <p:spPr bwMode="auto">
          <a:xfrm>
            <a:off x="5336769" y="5241169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B4E58-F0C8-4E40-B07C-8F26E2643177}"/>
              </a:ext>
            </a:extLst>
          </p:cNvPr>
          <p:cNvSpPr/>
          <p:nvPr/>
        </p:nvSpPr>
        <p:spPr bwMode="auto">
          <a:xfrm>
            <a:off x="5565369" y="52411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EF89F2-8522-1D42-93CE-0647614399BC}"/>
              </a:ext>
            </a:extLst>
          </p:cNvPr>
          <p:cNvSpPr/>
          <p:nvPr/>
        </p:nvSpPr>
        <p:spPr bwMode="auto">
          <a:xfrm>
            <a:off x="5793969" y="52411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72540E-374C-C746-9DE4-E978ECB6302D}"/>
              </a:ext>
            </a:extLst>
          </p:cNvPr>
          <p:cNvSpPr/>
          <p:nvPr/>
        </p:nvSpPr>
        <p:spPr bwMode="auto">
          <a:xfrm>
            <a:off x="6022569" y="52411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8481C7-2C71-0D48-AE52-5D5ADAA928E7}"/>
              </a:ext>
            </a:extLst>
          </p:cNvPr>
          <p:cNvSpPr/>
          <p:nvPr/>
        </p:nvSpPr>
        <p:spPr bwMode="auto">
          <a:xfrm>
            <a:off x="6251169" y="52411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C87BA4-9B6A-B646-A68A-FA9D7B260DCD}"/>
              </a:ext>
            </a:extLst>
          </p:cNvPr>
          <p:cNvSpPr/>
          <p:nvPr/>
        </p:nvSpPr>
        <p:spPr bwMode="auto">
          <a:xfrm>
            <a:off x="6479769" y="5241169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9596D756-D8E1-F147-B3E8-ECE5ABFF2F8B}"/>
              </a:ext>
            </a:extLst>
          </p:cNvPr>
          <p:cNvSpPr/>
          <p:nvPr/>
        </p:nvSpPr>
        <p:spPr bwMode="auto">
          <a:xfrm rot="5400000">
            <a:off x="4698025" y="3983869"/>
            <a:ext cx="5334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E4650-F78F-134E-9C0C-937C48D3E589}"/>
              </a:ext>
            </a:extLst>
          </p:cNvPr>
          <p:cNvSpPr txBox="1"/>
          <p:nvPr/>
        </p:nvSpPr>
        <p:spPr>
          <a:xfrm>
            <a:off x="4758539" y="430765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88C858-6C4F-5C44-A81E-CF5C47678E8A}"/>
              </a:ext>
            </a:extLst>
          </p:cNvPr>
          <p:cNvSpPr/>
          <p:nvPr/>
        </p:nvSpPr>
        <p:spPr bwMode="auto">
          <a:xfrm>
            <a:off x="7517990" y="4585845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16A68F-6964-5141-B7CD-74AD47A9FB74}"/>
              </a:ext>
            </a:extLst>
          </p:cNvPr>
          <p:cNvSpPr txBox="1"/>
          <p:nvPr/>
        </p:nvSpPr>
        <p:spPr>
          <a:xfrm>
            <a:off x="7710055" y="456673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9A3B5-5D3E-9E4D-ACCA-264484628527}"/>
              </a:ext>
            </a:extLst>
          </p:cNvPr>
          <p:cNvSpPr/>
          <p:nvPr/>
        </p:nvSpPr>
        <p:spPr bwMode="auto">
          <a:xfrm>
            <a:off x="7517990" y="5062155"/>
            <a:ext cx="152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902FF-90E3-6D48-84B8-EA4DD05CC4AC}"/>
              </a:ext>
            </a:extLst>
          </p:cNvPr>
          <p:cNvSpPr txBox="1"/>
          <p:nvPr/>
        </p:nvSpPr>
        <p:spPr>
          <a:xfrm>
            <a:off x="7723539" y="504304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received (but expected)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5AB292-06E2-0040-87A8-767128480A92}"/>
              </a:ext>
            </a:extLst>
          </p:cNvPr>
          <p:cNvSpPr/>
          <p:nvPr/>
        </p:nvSpPr>
        <p:spPr bwMode="auto">
          <a:xfrm>
            <a:off x="7534566" y="5576445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4D23F-EC16-D342-9FBA-F879DA03FA62}"/>
              </a:ext>
            </a:extLst>
          </p:cNvPr>
          <p:cNvSpPr txBox="1"/>
          <p:nvPr/>
        </p:nvSpPr>
        <p:spPr>
          <a:xfrm>
            <a:off x="7721760" y="5588113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</a:t>
            </a:r>
            <a:r>
              <a:rPr lang="en-US" sz="1800" dirty="0"/>
              <a:t>received</a:t>
            </a:r>
            <a:endParaRPr lang="en-US" sz="1800" b="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8A9779-514F-0547-875D-960A1A398691}"/>
              </a:ext>
            </a:extLst>
          </p:cNvPr>
          <p:cNvSpPr txBox="1"/>
          <p:nvPr/>
        </p:nvSpPr>
        <p:spPr>
          <a:xfrm>
            <a:off x="2462964" y="5622169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latin typeface="+mn-lt"/>
              </a:rPr>
              <a:t>sequence number </a:t>
            </a:r>
            <a:r>
              <a:rPr lang="en-US" sz="1600" b="0" i="1" dirty="0">
                <a:latin typeface="+mn-lt"/>
                <a:sym typeface="Wingdings"/>
              </a:rPr>
              <a:t></a:t>
            </a:r>
            <a:endParaRPr lang="en-US" sz="1600" b="0" i="1" dirty="0">
              <a:latin typeface="+mn-lt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7EB85CC-F186-E14F-B240-35EAF17493C1}"/>
              </a:ext>
            </a:extLst>
          </p:cNvPr>
          <p:cNvSpPr txBox="1">
            <a:spLocks/>
          </p:cNvSpPr>
          <p:nvPr/>
        </p:nvSpPr>
        <p:spPr>
          <a:xfrm>
            <a:off x="609600" y="3873716"/>
            <a:ext cx="10972800" cy="65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Receiver buffer:</a:t>
            </a:r>
            <a:endParaRPr lang="en-US" dirty="0">
              <a:solidFill>
                <a:srgbClr val="0713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E6CC2E-160F-A242-BA88-2453EFCD86A2}"/>
              </a:ext>
            </a:extLst>
          </p:cNvPr>
          <p:cNvSpPr/>
          <p:nvPr/>
        </p:nvSpPr>
        <p:spPr bwMode="auto">
          <a:xfrm>
            <a:off x="2596344" y="28000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4C9DAB-862C-6644-9831-224C4A124C4F}"/>
              </a:ext>
            </a:extLst>
          </p:cNvPr>
          <p:cNvSpPr/>
          <p:nvPr/>
        </p:nvSpPr>
        <p:spPr bwMode="auto">
          <a:xfrm>
            <a:off x="2824944" y="28000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C88ECC-8594-C949-AE81-9380C45B4CF4}"/>
              </a:ext>
            </a:extLst>
          </p:cNvPr>
          <p:cNvSpPr/>
          <p:nvPr/>
        </p:nvSpPr>
        <p:spPr bwMode="auto">
          <a:xfrm>
            <a:off x="3053544" y="28000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44C65B-16BA-7F49-9FC1-CAF82567ED76}"/>
              </a:ext>
            </a:extLst>
          </p:cNvPr>
          <p:cNvSpPr/>
          <p:nvPr/>
        </p:nvSpPr>
        <p:spPr bwMode="auto">
          <a:xfrm>
            <a:off x="3282144" y="2800006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D0341-70EF-E645-8714-632761DCAE4E}"/>
              </a:ext>
            </a:extLst>
          </p:cNvPr>
          <p:cNvSpPr/>
          <p:nvPr/>
        </p:nvSpPr>
        <p:spPr bwMode="auto">
          <a:xfrm>
            <a:off x="35107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C2C92A-E52B-D942-B878-E68F7FEEF97A}"/>
              </a:ext>
            </a:extLst>
          </p:cNvPr>
          <p:cNvSpPr/>
          <p:nvPr/>
        </p:nvSpPr>
        <p:spPr bwMode="auto">
          <a:xfrm>
            <a:off x="37393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95426-FDBC-C14A-9696-B0E21A082BA2}"/>
              </a:ext>
            </a:extLst>
          </p:cNvPr>
          <p:cNvSpPr/>
          <p:nvPr/>
        </p:nvSpPr>
        <p:spPr bwMode="auto">
          <a:xfrm>
            <a:off x="39679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D68258-F1F0-A545-B9CD-CE8CBE8E321D}"/>
              </a:ext>
            </a:extLst>
          </p:cNvPr>
          <p:cNvSpPr/>
          <p:nvPr/>
        </p:nvSpPr>
        <p:spPr bwMode="auto">
          <a:xfrm>
            <a:off x="41965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F78E83-4EC6-0D4B-886B-3D99A982E949}"/>
              </a:ext>
            </a:extLst>
          </p:cNvPr>
          <p:cNvSpPr/>
          <p:nvPr/>
        </p:nvSpPr>
        <p:spPr bwMode="auto">
          <a:xfrm>
            <a:off x="44251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A6163F-A6CB-824B-A57E-F5A25CB613A2}"/>
              </a:ext>
            </a:extLst>
          </p:cNvPr>
          <p:cNvSpPr/>
          <p:nvPr/>
        </p:nvSpPr>
        <p:spPr bwMode="auto">
          <a:xfrm>
            <a:off x="46537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91642D-343C-FE4B-B7FD-DF15E3445ADB}"/>
              </a:ext>
            </a:extLst>
          </p:cNvPr>
          <p:cNvSpPr/>
          <p:nvPr/>
        </p:nvSpPr>
        <p:spPr bwMode="auto">
          <a:xfrm>
            <a:off x="48823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FF396-9978-934E-9FD6-1D1D6B209070}"/>
              </a:ext>
            </a:extLst>
          </p:cNvPr>
          <p:cNvSpPr/>
          <p:nvPr/>
        </p:nvSpPr>
        <p:spPr bwMode="auto">
          <a:xfrm>
            <a:off x="51109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EB0A1E-E1F7-8C44-B735-8A7E0E54D2CE}"/>
              </a:ext>
            </a:extLst>
          </p:cNvPr>
          <p:cNvSpPr/>
          <p:nvPr/>
        </p:nvSpPr>
        <p:spPr bwMode="auto">
          <a:xfrm>
            <a:off x="5339544" y="2800006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8FB6F7-5812-DC4B-BB7D-4354DF492F76}"/>
              </a:ext>
            </a:extLst>
          </p:cNvPr>
          <p:cNvSpPr/>
          <p:nvPr/>
        </p:nvSpPr>
        <p:spPr bwMode="auto">
          <a:xfrm>
            <a:off x="5568144" y="28000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76C3F5-5285-4441-B0C4-F8D14F5AD30E}"/>
              </a:ext>
            </a:extLst>
          </p:cNvPr>
          <p:cNvSpPr/>
          <p:nvPr/>
        </p:nvSpPr>
        <p:spPr bwMode="auto">
          <a:xfrm>
            <a:off x="5796744" y="28000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98921-3CD7-E54B-80D8-796717AAC104}"/>
              </a:ext>
            </a:extLst>
          </p:cNvPr>
          <p:cNvSpPr/>
          <p:nvPr/>
        </p:nvSpPr>
        <p:spPr bwMode="auto">
          <a:xfrm>
            <a:off x="6025344" y="28000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B9F30A-738D-224C-8045-5E3250A65ECD}"/>
              </a:ext>
            </a:extLst>
          </p:cNvPr>
          <p:cNvSpPr/>
          <p:nvPr/>
        </p:nvSpPr>
        <p:spPr bwMode="auto">
          <a:xfrm>
            <a:off x="6253944" y="28000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306F5D-D3F1-F441-9193-772AC0360FA0}"/>
              </a:ext>
            </a:extLst>
          </p:cNvPr>
          <p:cNvSpPr/>
          <p:nvPr/>
        </p:nvSpPr>
        <p:spPr bwMode="auto">
          <a:xfrm>
            <a:off x="6482544" y="2800006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259974A-4290-8748-9FE3-C96018EA9A5A}"/>
              </a:ext>
            </a:extLst>
          </p:cNvPr>
          <p:cNvSpPr/>
          <p:nvPr/>
        </p:nvSpPr>
        <p:spPr bwMode="auto">
          <a:xfrm rot="5400000">
            <a:off x="4234644" y="1542706"/>
            <a:ext cx="5334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1BC43E-90F0-4A4D-A4D0-D8CC8A85597E}"/>
              </a:ext>
            </a:extLst>
          </p:cNvPr>
          <p:cNvSpPr txBox="1"/>
          <p:nvPr/>
        </p:nvSpPr>
        <p:spPr>
          <a:xfrm>
            <a:off x="4348944" y="186649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856D15-661B-EB44-A928-6CD8DE99C7AC}"/>
              </a:ext>
            </a:extLst>
          </p:cNvPr>
          <p:cNvSpPr/>
          <p:nvPr/>
        </p:nvSpPr>
        <p:spPr bwMode="auto">
          <a:xfrm>
            <a:off x="7520765" y="2144682"/>
            <a:ext cx="152400" cy="3810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61B841-F173-6746-9F93-9145C4647C4D}"/>
              </a:ext>
            </a:extLst>
          </p:cNvPr>
          <p:cNvSpPr txBox="1"/>
          <p:nvPr/>
        </p:nvSpPr>
        <p:spPr>
          <a:xfrm>
            <a:off x="7712830" y="2125572"/>
            <a:ext cx="16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C800-B193-204E-AA18-1E8F37BF6D79}"/>
              </a:ext>
            </a:extLst>
          </p:cNvPr>
          <p:cNvSpPr/>
          <p:nvPr/>
        </p:nvSpPr>
        <p:spPr bwMode="auto">
          <a:xfrm>
            <a:off x="7520765" y="2620992"/>
            <a:ext cx="152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ABDBEF-E4D8-364B-A3F9-D5B495E19745}"/>
              </a:ext>
            </a:extLst>
          </p:cNvPr>
          <p:cNvSpPr txBox="1"/>
          <p:nvPr/>
        </p:nvSpPr>
        <p:spPr>
          <a:xfrm>
            <a:off x="7726314" y="2601882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8CDEB-FC0A-B843-8386-28547B4FA9A9}"/>
              </a:ext>
            </a:extLst>
          </p:cNvPr>
          <p:cNvSpPr/>
          <p:nvPr/>
        </p:nvSpPr>
        <p:spPr bwMode="auto">
          <a:xfrm>
            <a:off x="7537341" y="3135282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F8A00-E636-1445-8176-979037E25C07}"/>
              </a:ext>
            </a:extLst>
          </p:cNvPr>
          <p:cNvSpPr txBox="1"/>
          <p:nvPr/>
        </p:nvSpPr>
        <p:spPr>
          <a:xfrm>
            <a:off x="7724535" y="3146950"/>
            <a:ext cx="133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Not yet sent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ED33CF-8AEB-E047-98A3-02CA1DF61786}"/>
              </a:ext>
            </a:extLst>
          </p:cNvPr>
          <p:cNvSpPr txBox="1"/>
          <p:nvPr/>
        </p:nvSpPr>
        <p:spPr>
          <a:xfrm>
            <a:off x="2465739" y="3181006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latin typeface="+mn-lt"/>
              </a:rPr>
              <a:t>sequence number </a:t>
            </a:r>
            <a:r>
              <a:rPr lang="en-US" sz="1600" b="0" i="1" dirty="0">
                <a:latin typeface="+mn-lt"/>
                <a:sym typeface="Wingdings"/>
              </a:rPr>
              <a:t></a:t>
            </a:r>
            <a:endParaRPr lang="en-US" sz="1600" b="0" i="1" dirty="0"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74AE60-D94E-DA4E-9211-89842A3DFAB2}"/>
              </a:ext>
            </a:extLst>
          </p:cNvPr>
          <p:cNvSpPr txBox="1"/>
          <p:nvPr/>
        </p:nvSpPr>
        <p:spPr>
          <a:xfrm>
            <a:off x="5451578" y="1584284"/>
            <a:ext cx="132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next_seq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F460F9-4192-274D-84F1-0D8D62F0403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 bwMode="auto">
          <a:xfrm flipH="1">
            <a:off x="5644344" y="2005396"/>
            <a:ext cx="451656" cy="7946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151552-4883-9141-A8C0-3A472C37DE4A}"/>
              </a:ext>
            </a:extLst>
          </p:cNvPr>
          <p:cNvCxnSpPr>
            <a:cxnSpLocks/>
          </p:cNvCxnSpPr>
          <p:nvPr/>
        </p:nvCxnSpPr>
        <p:spPr>
          <a:xfrm flipV="1">
            <a:off x="3968797" y="3202504"/>
            <a:ext cx="0" cy="1991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632C70-81FA-CA45-97F9-EC1EAE5FB749}"/>
              </a:ext>
            </a:extLst>
          </p:cNvPr>
          <p:cNvCxnSpPr>
            <a:cxnSpLocks/>
          </p:cNvCxnSpPr>
          <p:nvPr/>
        </p:nvCxnSpPr>
        <p:spPr>
          <a:xfrm flipV="1">
            <a:off x="5948619" y="3211472"/>
            <a:ext cx="0" cy="1991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DCC051-5D47-364D-9B6C-CC9DB9C5D9DE}"/>
              </a:ext>
            </a:extLst>
          </p:cNvPr>
          <p:cNvSpPr txBox="1"/>
          <p:nvPr/>
        </p:nvSpPr>
        <p:spPr>
          <a:xfrm>
            <a:off x="2713469" y="4389689"/>
            <a:ext cx="129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recvbase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0C1A2C-1BBF-4D49-A14A-B9D6C7C3FAC2}"/>
              </a:ext>
            </a:extLst>
          </p:cNvPr>
          <p:cNvCxnSpPr>
            <a:cxnSpLocks/>
            <a:stCxn id="77" idx="2"/>
          </p:cNvCxnSpPr>
          <p:nvPr/>
        </p:nvCxnSpPr>
        <p:spPr bwMode="auto">
          <a:xfrm>
            <a:off x="3360826" y="4851354"/>
            <a:ext cx="613299" cy="389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62B33F4-D0D6-FE4A-812A-27FDC89C4FAF}"/>
              </a:ext>
            </a:extLst>
          </p:cNvPr>
          <p:cNvSpPr txBox="1"/>
          <p:nvPr/>
        </p:nvSpPr>
        <p:spPr>
          <a:xfrm>
            <a:off x="2643821" y="186048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sendbase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BB3A2F-190A-2D45-9A96-0E81F7D5A146}"/>
              </a:ext>
            </a:extLst>
          </p:cNvPr>
          <p:cNvCxnSpPr>
            <a:cxnSpLocks/>
            <a:stCxn id="79" idx="2"/>
          </p:cNvCxnSpPr>
          <p:nvPr/>
        </p:nvCxnSpPr>
        <p:spPr bwMode="auto">
          <a:xfrm>
            <a:off x="3326861" y="2322145"/>
            <a:ext cx="260083" cy="4778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54F2CB-C0B0-E24C-8269-35E987BD0747}"/>
              </a:ext>
            </a:extLst>
          </p:cNvPr>
          <p:cNvSpPr txBox="1"/>
          <p:nvPr/>
        </p:nvSpPr>
        <p:spPr>
          <a:xfrm>
            <a:off x="1786327" y="479535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ARU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49A0F6-10FC-154C-A68F-9E2770E33202}"/>
              </a:ext>
            </a:extLst>
          </p:cNvPr>
          <p:cNvCxnSpPr>
            <a:cxnSpLocks/>
            <a:stCxn id="70" idx="3"/>
            <a:endCxn id="12" idx="0"/>
          </p:cNvCxnSpPr>
          <p:nvPr/>
        </p:nvCxnSpPr>
        <p:spPr bwMode="auto">
          <a:xfrm>
            <a:off x="2512808" y="5026187"/>
            <a:ext cx="1299961" cy="214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E2DFD97-1F62-744B-8C5F-6DA3C8F50B1A}"/>
              </a:ext>
            </a:extLst>
          </p:cNvPr>
          <p:cNvCxnSpPr>
            <a:cxnSpLocks/>
          </p:cNvCxnSpPr>
          <p:nvPr/>
        </p:nvCxnSpPr>
        <p:spPr>
          <a:xfrm flipV="1">
            <a:off x="5489169" y="3181006"/>
            <a:ext cx="0" cy="1991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FFF27-492C-1342-81CD-3BA0B7F2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C830-CD24-CD4B-A5DA-AE9A2811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4232-C184-314F-8007-A0524F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B9948-1CD6-D947-92FD-C5E127B8FA09}"/>
              </a:ext>
            </a:extLst>
          </p:cNvPr>
          <p:cNvSpPr txBox="1"/>
          <p:nvPr/>
        </p:nvSpPr>
        <p:spPr>
          <a:xfrm>
            <a:off x="947057" y="2808514"/>
            <a:ext cx="10303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New topic for this week: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9057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08D6-169F-DA4A-B251-D817CE92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“right” sending rate:</a:t>
            </a:r>
            <a:br>
              <a:rPr lang="en-US" dirty="0"/>
            </a:br>
            <a:r>
              <a:rPr lang="en-US" dirty="0"/>
              <a:t>flow and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8AB-CFB8-2745-B5EF-F430FD95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applications have a fixed ideal sending rate (e.g. video encoded at a particular bitrate)</a:t>
            </a:r>
          </a:p>
          <a:p>
            <a:r>
              <a:rPr lang="en-US" dirty="0"/>
              <a:t>Others want to send “</a:t>
            </a:r>
            <a:r>
              <a:rPr lang="en-US" b="1" dirty="0"/>
              <a:t>as fast as possible</a:t>
            </a:r>
            <a:r>
              <a:rPr lang="en-US" dirty="0"/>
              <a:t>” (e.g. file transfer)</a:t>
            </a:r>
          </a:p>
          <a:p>
            <a:endParaRPr lang="en-US" dirty="0"/>
          </a:p>
          <a:p>
            <a:r>
              <a:rPr lang="en-US" dirty="0">
                <a:solidFill>
                  <a:srgbClr val="0713FF"/>
                </a:solidFill>
              </a:rPr>
              <a:t>How do we know how fast it’s possible to send?</a:t>
            </a:r>
          </a:p>
          <a:p>
            <a:r>
              <a:rPr lang="en-US" dirty="0">
                <a:solidFill>
                  <a:srgbClr val="0713FF"/>
                </a:solidFill>
              </a:rPr>
              <a:t>What affects how fast it’s possible to send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Speed at which the receiver can process incoming data</a:t>
            </a:r>
          </a:p>
          <a:p>
            <a:pPr lvl="1"/>
            <a:r>
              <a:rPr lang="en-US" dirty="0"/>
              <a:t>Transmission rate of the links involved (specifically the “bottleneck” link)</a:t>
            </a:r>
          </a:p>
          <a:p>
            <a:pPr lvl="1"/>
            <a:r>
              <a:rPr lang="en-US" dirty="0"/>
              <a:t>Competing network flows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00DF-3497-F04B-80FD-1C12929F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70FA-7D17-7141-9926-8BAE65E9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8B69-F70F-BA49-9E76-906E6D8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08D6-169F-DA4A-B251-D817CE92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“right” sending rate:</a:t>
            </a:r>
            <a:br>
              <a:rPr lang="en-US" dirty="0"/>
            </a:br>
            <a:r>
              <a:rPr lang="en-US" dirty="0"/>
              <a:t>flow and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8AB-CFB8-2745-B5EF-F430FD95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applications have a fixed ideal sending rate (e.g. video encoded at a particular bitrate)</a:t>
            </a:r>
          </a:p>
          <a:p>
            <a:r>
              <a:rPr lang="en-US" dirty="0"/>
              <a:t>Others want to send “</a:t>
            </a:r>
            <a:r>
              <a:rPr lang="en-US" b="1" dirty="0"/>
              <a:t>as fast as possible</a:t>
            </a:r>
            <a:r>
              <a:rPr lang="en-US" dirty="0"/>
              <a:t>” (e.g. file transfer)</a:t>
            </a:r>
          </a:p>
          <a:p>
            <a:endParaRPr lang="en-US" dirty="0"/>
          </a:p>
          <a:p>
            <a:r>
              <a:rPr lang="en-US" dirty="0">
                <a:solidFill>
                  <a:srgbClr val="0713FF"/>
                </a:solidFill>
              </a:rPr>
              <a:t>How do we know how fast it’s possible to send?</a:t>
            </a:r>
          </a:p>
          <a:p>
            <a:r>
              <a:rPr lang="en-US" dirty="0">
                <a:solidFill>
                  <a:srgbClr val="0713FF"/>
                </a:solidFill>
              </a:rPr>
              <a:t>What affects how fast it’s possible to send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Speed at which the receiver can process incoming data – </a:t>
            </a:r>
            <a:r>
              <a:rPr lang="en-US" b="1" dirty="0">
                <a:solidFill>
                  <a:srgbClr val="FC0080"/>
                </a:solidFill>
              </a:rPr>
              <a:t>Flow Control</a:t>
            </a:r>
          </a:p>
          <a:p>
            <a:pPr lvl="1"/>
            <a:r>
              <a:rPr lang="en-US" dirty="0"/>
              <a:t>Transmission rate of the links involved (specifically the “bottleneck” link)</a:t>
            </a:r>
          </a:p>
          <a:p>
            <a:pPr lvl="1"/>
            <a:r>
              <a:rPr lang="en-US" dirty="0"/>
              <a:t>Competing network flows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00DF-3497-F04B-80FD-1C12929F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70FA-7D17-7141-9926-8BAE65E9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8B69-F70F-BA49-9E76-906E6D8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8B754-8E27-B041-88BD-D8D7172C9B3A}"/>
              </a:ext>
            </a:extLst>
          </p:cNvPr>
          <p:cNvSpPr txBox="1"/>
          <p:nvPr/>
        </p:nvSpPr>
        <p:spPr>
          <a:xfrm>
            <a:off x="6482444" y="5664500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C0080"/>
                </a:solidFill>
              </a:rPr>
              <a:t>Congestion Control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BB58C-4AAD-6942-ACA8-3CE820655289}"/>
              </a:ext>
            </a:extLst>
          </p:cNvPr>
          <p:cNvCxnSpPr/>
          <p:nvPr/>
        </p:nvCxnSpPr>
        <p:spPr>
          <a:xfrm flipH="1" flipV="1">
            <a:off x="5029200" y="5715000"/>
            <a:ext cx="1338943" cy="16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ED271-800B-1B42-A137-7D868CBD4464}"/>
              </a:ext>
            </a:extLst>
          </p:cNvPr>
          <p:cNvCxnSpPr>
            <a:cxnSpLocks/>
          </p:cNvCxnSpPr>
          <p:nvPr/>
        </p:nvCxnSpPr>
        <p:spPr>
          <a:xfrm flipH="1" flipV="1">
            <a:off x="6253844" y="5467122"/>
            <a:ext cx="359227" cy="24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8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00B3-98BA-F64D-AE6C-326572BD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BBB6-0DE4-4640-96AB-62D663F4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1346199"/>
          </a:xfrm>
        </p:spPr>
        <p:txBody>
          <a:bodyPr/>
          <a:lstStyle/>
          <a:p>
            <a:r>
              <a:rPr lang="en-US" b="1" dirty="0">
                <a:solidFill>
                  <a:srgbClr val="0713FF"/>
                </a:solidFill>
              </a:rPr>
              <a:t>Flow Control </a:t>
            </a:r>
            <a:r>
              <a:rPr lang="en-US" dirty="0"/>
              <a:t>key idea: sender should not transmit faster than the receiver can process!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C009-4B8E-9D45-A560-AB7D3041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291-9EFE-144B-B4BC-B687B5E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2520: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01CC-733F-C347-AD2B-598EC417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Drinking from the Firehose: How VividCortex Compresses its Metrics">
            <a:extLst>
              <a:ext uri="{FF2B5EF4-FFF2-40B4-BE49-F238E27FC236}">
                <a16:creationId xmlns:a16="http://schemas.microsoft.com/office/drawing/2014/main" id="{7FA3D9F6-4897-3C46-8B7F-15A511FC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54" y="4062853"/>
            <a:ext cx="3018692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rinking From the Information Firehose">
            <a:extLst>
              <a:ext uri="{FF2B5EF4-FFF2-40B4-BE49-F238E27FC236}">
                <a16:creationId xmlns:a16="http://schemas.microsoft.com/office/drawing/2014/main" id="{791DC328-9673-B44A-AD57-D0AF6592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23" y="2878996"/>
            <a:ext cx="2699594" cy="1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911432"/>
      </p:ext>
    </p:extLst>
  </p:cSld>
  <p:clrMapOvr>
    <a:masterClrMapping/>
  </p:clrMapOvr>
</p:sld>
</file>

<file path=ppt/theme/theme1.xml><?xml version="1.0" encoding="utf-8"?>
<a:theme xmlns:a="http://schemas.openxmlformats.org/drawingml/2006/main" name="dsn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8870391-5537-DA42-A77E-E27711F8CD2E}" vid="{330DC1E9-C794-1949-A92D-DD4FBE9BA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dsn2017</Template>
  <TotalTime>2995</TotalTime>
  <Words>2181</Words>
  <Application>Microsoft Macintosh PowerPoint</Application>
  <PresentationFormat>Widescreen</PresentationFormat>
  <Paragraphs>377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Courier New</vt:lpstr>
      <vt:lpstr>Tahoma</vt:lpstr>
      <vt:lpstr>dsn2017</vt:lpstr>
      <vt:lpstr>CS 2520: Wide Area Networks (and Internet Services)</vt:lpstr>
      <vt:lpstr>Reliable Data Transfer - Recap</vt:lpstr>
      <vt:lpstr>Reliable Data Transfer - Recap</vt:lpstr>
      <vt:lpstr>Reliable Data Transfer - Recap</vt:lpstr>
      <vt:lpstr>Reliable Data Transfer Recap: Selective Repeat Variation</vt:lpstr>
      <vt:lpstr>PowerPoint Presentation</vt:lpstr>
      <vt:lpstr>Finding the “right” sending rate: flow and congestion control</vt:lpstr>
      <vt:lpstr>Finding the “right” sending rate: flow and congestion control</vt:lpstr>
      <vt:lpstr>Flow Control</vt:lpstr>
      <vt:lpstr>Flow Control</vt:lpstr>
      <vt:lpstr>Flow Control</vt:lpstr>
      <vt:lpstr>TCP Flow Control</vt:lpstr>
      <vt:lpstr>TCP Flow Control</vt:lpstr>
      <vt:lpstr>Summary: Flow Control</vt:lpstr>
      <vt:lpstr>Congestion Control</vt:lpstr>
      <vt:lpstr>Congestion Control</vt:lpstr>
      <vt:lpstr>Congestion Control vs Flow Control</vt:lpstr>
      <vt:lpstr>Congestion Control</vt:lpstr>
      <vt:lpstr>Congestion Control Challenges</vt:lpstr>
      <vt:lpstr>Congestion Control Challenges</vt:lpstr>
      <vt:lpstr>Congestion Control Challenges</vt:lpstr>
      <vt:lpstr>What can we do?</vt:lpstr>
      <vt:lpstr>What can we do?</vt:lpstr>
      <vt:lpstr>What can we do?</vt:lpstr>
      <vt:lpstr>What can we do?</vt:lpstr>
      <vt:lpstr>What can we do?</vt:lpstr>
      <vt:lpstr>Congestion Control: Dynamic Adaptation</vt:lpstr>
      <vt:lpstr>Congestion Window: Adjusting the Sending Rate</vt:lpstr>
      <vt:lpstr>An ideal window size</vt:lpstr>
      <vt:lpstr>Bandwidth Delay Product: Pipe Model</vt:lpstr>
      <vt:lpstr>Congestion Control Challenges</vt:lpstr>
      <vt:lpstr>TCP Reno: Adjusting the Window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1630: Communication Networks TELECOM 2310: Applications of Networks</dc:title>
  <dc:subject/>
  <dc:creator>Amy Babay</dc:creator>
  <cp:keywords/>
  <dc:description/>
  <cp:lastModifiedBy>Amy Babay</cp:lastModifiedBy>
  <cp:revision>172</cp:revision>
  <dcterms:created xsi:type="dcterms:W3CDTF">2020-07-19T18:12:52Z</dcterms:created>
  <dcterms:modified xsi:type="dcterms:W3CDTF">2021-09-14T01:44:08Z</dcterms:modified>
  <cp:category/>
</cp:coreProperties>
</file>