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59"/>
  </p:notesMasterIdLst>
  <p:sldIdLst>
    <p:sldId id="1269" r:id="rId2"/>
    <p:sldId id="1285" r:id="rId3"/>
    <p:sldId id="1288" r:id="rId4"/>
    <p:sldId id="1289" r:id="rId5"/>
    <p:sldId id="1290" r:id="rId6"/>
    <p:sldId id="280" r:id="rId7"/>
    <p:sldId id="281" r:id="rId8"/>
    <p:sldId id="282" r:id="rId9"/>
    <p:sldId id="320" r:id="rId10"/>
    <p:sldId id="1302" r:id="rId11"/>
    <p:sldId id="317" r:id="rId12"/>
    <p:sldId id="1291" r:id="rId13"/>
    <p:sldId id="1292" r:id="rId14"/>
    <p:sldId id="365" r:id="rId15"/>
    <p:sldId id="324" r:id="rId16"/>
    <p:sldId id="325" r:id="rId17"/>
    <p:sldId id="326" r:id="rId18"/>
    <p:sldId id="355" r:id="rId19"/>
    <p:sldId id="377" r:id="rId20"/>
    <p:sldId id="372" r:id="rId21"/>
    <p:sldId id="374" r:id="rId22"/>
    <p:sldId id="329" r:id="rId23"/>
    <p:sldId id="366" r:id="rId24"/>
    <p:sldId id="334" r:id="rId25"/>
    <p:sldId id="378" r:id="rId26"/>
    <p:sldId id="382" r:id="rId27"/>
    <p:sldId id="381" r:id="rId28"/>
    <p:sldId id="379" r:id="rId29"/>
    <p:sldId id="380" r:id="rId30"/>
    <p:sldId id="336" r:id="rId31"/>
    <p:sldId id="337" r:id="rId32"/>
    <p:sldId id="375" r:id="rId33"/>
    <p:sldId id="376" r:id="rId34"/>
    <p:sldId id="339" r:id="rId35"/>
    <p:sldId id="1293" r:id="rId36"/>
    <p:sldId id="340" r:id="rId37"/>
    <p:sldId id="367" r:id="rId38"/>
    <p:sldId id="1294" r:id="rId39"/>
    <p:sldId id="1295" r:id="rId40"/>
    <p:sldId id="1296" r:id="rId41"/>
    <p:sldId id="1297" r:id="rId42"/>
    <p:sldId id="1298" r:id="rId43"/>
    <p:sldId id="1299" r:id="rId44"/>
    <p:sldId id="368" r:id="rId45"/>
    <p:sldId id="341" r:id="rId46"/>
    <p:sldId id="1300" r:id="rId47"/>
    <p:sldId id="342" r:id="rId48"/>
    <p:sldId id="343" r:id="rId49"/>
    <p:sldId id="369" r:id="rId50"/>
    <p:sldId id="356" r:id="rId51"/>
    <p:sldId id="357" r:id="rId52"/>
    <p:sldId id="384" r:id="rId53"/>
    <p:sldId id="385" r:id="rId54"/>
    <p:sldId id="387" r:id="rId55"/>
    <p:sldId id="388" r:id="rId56"/>
    <p:sldId id="1301" r:id="rId57"/>
    <p:sldId id="35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BF1"/>
    <a:srgbClr val="00348F"/>
    <a:srgbClr val="0000A8"/>
    <a:srgbClr val="9CE0FA"/>
    <a:srgbClr val="CDBDE8"/>
    <a:srgbClr val="F56F6F"/>
    <a:srgbClr val="2FB050"/>
    <a:srgbClr val="E40000"/>
    <a:srgbClr val="DB0004"/>
    <a:srgbClr val="EC8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4"/>
    <p:restoredTop sz="94855"/>
  </p:normalViewPr>
  <p:slideViewPr>
    <p:cSldViewPr snapToGrid="0" snapToObjects="1">
      <p:cViewPr varScale="1">
        <p:scale>
          <a:sx n="80" d="100"/>
          <a:sy n="80" d="100"/>
        </p:scale>
        <p:origin x="224" y="1064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48A50BE5-7DB4-CB43-A912-E8A84885B0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362711CE-1D77-0141-A020-ED237F470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06D27969-194F-4846-9ACE-F2ADECA76E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BB779022-D134-134A-AC3D-5DF534CD5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06D27969-194F-4846-9ACE-F2ADECA76E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BB779022-D134-134A-AC3D-5DF534CD5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743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59F17838-759B-3541-BB22-EC0D788606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401B0FC5-5F3F-D945-9CDB-3FD442CB3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796A902-7539-B44A-977A-C47038A8C7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394A63C6-24AA-074A-B3FC-3FF43F912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34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03326"/>
            <a:ext cx="10363200" cy="1470025"/>
          </a:xfrm>
          <a:solidFill>
            <a:srgbClr val="00348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13100"/>
            <a:ext cx="8534400" cy="17526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66E46-02FD-5C47-BAA5-5E019A437C48}"/>
              </a:ext>
            </a:extLst>
          </p:cNvPr>
          <p:cNvSpPr txBox="1"/>
          <p:nvPr userDrawn="1"/>
        </p:nvSpPr>
        <p:spPr>
          <a:xfrm>
            <a:off x="4863663" y="5505449"/>
            <a:ext cx="7046461" cy="1230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dirty="0">
                <a:solidFill>
                  <a:schemeClr val="bg1"/>
                </a:solidFill>
                <a:latin typeface="Cambria" panose="02040503050406030204" pitchFamily="18" charset="0"/>
              </a:rPr>
              <a:t>Department of Computer Science</a:t>
            </a:r>
          </a:p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dirty="0">
                <a:solidFill>
                  <a:schemeClr val="bg1"/>
                </a:solidFill>
                <a:latin typeface="Cambria" panose="02040503050406030204" pitchFamily="18" charset="0"/>
              </a:rPr>
              <a:t>Department of Informatics and Networked Systems</a:t>
            </a:r>
          </a:p>
          <a:p>
            <a:pPr algn="r">
              <a:spcBef>
                <a:spcPts val="1200"/>
              </a:spcBef>
            </a:pPr>
            <a:r>
              <a:rPr lang="en-US" sz="2133" dirty="0">
                <a:solidFill>
                  <a:schemeClr val="bg1"/>
                </a:solidFill>
                <a:latin typeface="Cambria" panose="02040503050406030204" pitchFamily="18" charset="0"/>
              </a:rPr>
              <a:t>School of Computing and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9033EA-3579-E748-98A9-F944DAC5B8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876" y="5472498"/>
            <a:ext cx="4084177" cy="126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9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0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6201"/>
            <a:ext cx="10972800" cy="4779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7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4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9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7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2199"/>
          </a:xfrm>
          <a:prstGeom prst="rect">
            <a:avLst/>
          </a:prstGeom>
          <a:solidFill>
            <a:srgbClr val="00348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1501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0392" y="6356351"/>
            <a:ext cx="83478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8245" y="6356351"/>
            <a:ext cx="1267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0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4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599" y="3443638"/>
            <a:ext cx="6400800" cy="611073"/>
          </a:xfrm>
        </p:spPr>
        <p:txBody>
          <a:bodyPr>
            <a:normAutofit/>
          </a:bodyPr>
          <a:lstStyle/>
          <a:p>
            <a:r>
              <a:rPr lang="en-US" dirty="0"/>
              <a:t>Amy Babay, Fall 2021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AA082E-BDD7-254D-95B5-6019B648BDBE}"/>
              </a:ext>
            </a:extLst>
          </p:cNvPr>
          <p:cNvSpPr txBox="1">
            <a:spLocks/>
          </p:cNvSpPr>
          <p:nvPr/>
        </p:nvSpPr>
        <p:spPr>
          <a:xfrm>
            <a:off x="0" y="1638801"/>
            <a:ext cx="12191999" cy="1470025"/>
          </a:xfrm>
          <a:prstGeom prst="rect">
            <a:avLst/>
          </a:prstGeom>
          <a:solidFill>
            <a:srgbClr val="00348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CS 2520: Multicast &amp; Group Communication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460890F-8CA7-1849-9DC5-2B917FB17C07}"/>
              </a:ext>
            </a:extLst>
          </p:cNvPr>
          <p:cNvSpPr txBox="1">
            <a:spLocks/>
          </p:cNvSpPr>
          <p:nvPr/>
        </p:nvSpPr>
        <p:spPr>
          <a:xfrm>
            <a:off x="1212272" y="4461675"/>
            <a:ext cx="9767454" cy="75752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Partially adapted from s</a:t>
            </a:r>
            <a:r>
              <a:rPr lang="en-US" sz="16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lides</a:t>
            </a:r>
            <a:r>
              <a:rPr lang="en-US" sz="1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Yair Amir: http://</a:t>
            </a:r>
            <a:r>
              <a:rPr lang="en-US" sz="16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www.cnds.jhu.edu</a:t>
            </a:r>
            <a:r>
              <a:rPr lang="en-US" sz="1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/courses/cs417/Week3.pdf</a:t>
            </a:r>
          </a:p>
          <a:p>
            <a:pPr lvl="0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Some slides adapted from Kyle </a:t>
            </a:r>
            <a:r>
              <a:rPr lang="en-US" sz="1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Jamieson: https://</a:t>
            </a:r>
            <a:r>
              <a:rPr lang="en-US" sz="16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www.cs.princeton.edu</a:t>
            </a:r>
            <a:r>
              <a:rPr lang="en-US" sz="1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/courses/archive/fall20/cos461/lectures/lec13-multicast.pdf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2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B669-6D14-164E-B7F7-299D1D01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Multicast Routing (high-level)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04A3C-8535-894D-9434-18C225F0F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tree that connects all participating routers</a:t>
            </a:r>
          </a:p>
          <a:p>
            <a:pPr lvl="1"/>
            <a:r>
              <a:rPr lang="en-US" dirty="0"/>
              <a:t>Flood and Prune: flood messages initially, prune parts of the network that don’t have members</a:t>
            </a:r>
          </a:p>
          <a:p>
            <a:pPr lvl="1"/>
            <a:r>
              <a:rPr lang="en-US" dirty="0"/>
              <a:t>Sparse method: only include routers that participate (or are on path), use rendezvous points to find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308E0-C1C8-374B-8DD5-C75BD8F9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1074">
            <a:extLst>
              <a:ext uri="{FF2B5EF4-FFF2-40B4-BE49-F238E27FC236}">
                <a16:creationId xmlns:a16="http://schemas.microsoft.com/office/drawing/2014/main" id="{26C3CDAF-2142-E04F-959B-964BDA7A7697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046622"/>
            <a:ext cx="5486400" cy="1676400"/>
            <a:chOff x="1200" y="2688"/>
            <a:chExt cx="3456" cy="1056"/>
          </a:xfrm>
        </p:grpSpPr>
        <p:sp>
          <p:nvSpPr>
            <p:cNvPr id="6" name="AutoShape 1046">
              <a:extLst>
                <a:ext uri="{FF2B5EF4-FFF2-40B4-BE49-F238E27FC236}">
                  <a16:creationId xmlns:a16="http://schemas.microsoft.com/office/drawing/2014/main" id="{3849737D-9F72-9A4B-931F-3A24B7CB9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072"/>
              <a:ext cx="96" cy="96"/>
            </a:xfrm>
            <a:prstGeom prst="flowChartConnector">
              <a:avLst/>
            </a:prstGeom>
            <a:solidFill>
              <a:srgbClr val="FF0109"/>
            </a:solidFill>
            <a:ln w="12700">
              <a:solidFill>
                <a:srgbClr val="FF010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1002F1"/>
                </a:solidFill>
              </a:endParaRPr>
            </a:p>
          </p:txBody>
        </p:sp>
        <p:sp>
          <p:nvSpPr>
            <p:cNvPr id="7" name="AutoShape 1047">
              <a:extLst>
                <a:ext uri="{FF2B5EF4-FFF2-40B4-BE49-F238E27FC236}">
                  <a16:creationId xmlns:a16="http://schemas.microsoft.com/office/drawing/2014/main" id="{01ED0EB4-A37E-0D43-B9A5-B416FE761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216"/>
              <a:ext cx="96" cy="96"/>
            </a:xfrm>
            <a:prstGeom prst="flowChartConnector">
              <a:avLst/>
            </a:prstGeom>
            <a:solidFill>
              <a:srgbClr val="FF0109"/>
            </a:solidFill>
            <a:ln w="12700">
              <a:solidFill>
                <a:srgbClr val="FF010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1002F1"/>
                </a:solidFill>
              </a:endParaRPr>
            </a:p>
          </p:txBody>
        </p:sp>
        <p:sp>
          <p:nvSpPr>
            <p:cNvPr id="8" name="AutoShape 1048">
              <a:extLst>
                <a:ext uri="{FF2B5EF4-FFF2-40B4-BE49-F238E27FC236}">
                  <a16:creationId xmlns:a16="http://schemas.microsoft.com/office/drawing/2014/main" id="{BF04C5C5-D808-5648-A94D-5D82E1303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456"/>
              <a:ext cx="96" cy="96"/>
            </a:xfrm>
            <a:prstGeom prst="flowChartConnector">
              <a:avLst/>
            </a:prstGeom>
            <a:solidFill>
              <a:srgbClr val="FF0109"/>
            </a:solidFill>
            <a:ln w="12700">
              <a:solidFill>
                <a:srgbClr val="FF010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1002F1"/>
                </a:solidFill>
              </a:endParaRPr>
            </a:p>
          </p:txBody>
        </p:sp>
        <p:sp>
          <p:nvSpPr>
            <p:cNvPr id="9" name="AutoShape 1049">
              <a:extLst>
                <a:ext uri="{FF2B5EF4-FFF2-40B4-BE49-F238E27FC236}">
                  <a16:creationId xmlns:a16="http://schemas.microsoft.com/office/drawing/2014/main" id="{57161C1B-AF69-8642-AB2F-43DFBB12F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456"/>
              <a:ext cx="96" cy="96"/>
            </a:xfrm>
            <a:prstGeom prst="flowChartConnector">
              <a:avLst/>
            </a:prstGeom>
            <a:solidFill>
              <a:srgbClr val="FF0109"/>
            </a:solidFill>
            <a:ln w="12700">
              <a:solidFill>
                <a:srgbClr val="FF010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1002F1"/>
                </a:solidFill>
              </a:endParaRPr>
            </a:p>
          </p:txBody>
        </p:sp>
        <p:sp>
          <p:nvSpPr>
            <p:cNvPr id="10" name="AutoShape 1050">
              <a:extLst>
                <a:ext uri="{FF2B5EF4-FFF2-40B4-BE49-F238E27FC236}">
                  <a16:creationId xmlns:a16="http://schemas.microsoft.com/office/drawing/2014/main" id="{411DF930-CB46-3F4F-9FB9-60938071E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flowChartConnector">
              <a:avLst/>
            </a:prstGeom>
            <a:solidFill>
              <a:srgbClr val="FF0109"/>
            </a:solidFill>
            <a:ln w="12700">
              <a:solidFill>
                <a:srgbClr val="FF010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1002F1"/>
                </a:solidFill>
              </a:endParaRPr>
            </a:p>
          </p:txBody>
        </p:sp>
        <p:sp>
          <p:nvSpPr>
            <p:cNvPr id="11" name="AutoShape 1051">
              <a:extLst>
                <a:ext uri="{FF2B5EF4-FFF2-40B4-BE49-F238E27FC236}">
                  <a16:creationId xmlns:a16="http://schemas.microsoft.com/office/drawing/2014/main" id="{4755FD0B-8CD7-4E41-89EC-E79663FF6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144" cy="144"/>
            </a:xfrm>
            <a:prstGeom prst="flowChartConnector">
              <a:avLst/>
            </a:prstGeom>
            <a:solidFill>
              <a:srgbClr val="000080"/>
            </a:solidFill>
            <a:ln w="127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1002F1"/>
                </a:solidFill>
              </a:endParaRPr>
            </a:p>
          </p:txBody>
        </p:sp>
        <p:sp>
          <p:nvSpPr>
            <p:cNvPr id="12" name="AutoShape 1052">
              <a:extLst>
                <a:ext uri="{FF2B5EF4-FFF2-40B4-BE49-F238E27FC236}">
                  <a16:creationId xmlns:a16="http://schemas.microsoft.com/office/drawing/2014/main" id="{A0356515-8FC3-7441-B905-E22E3AE89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360"/>
              <a:ext cx="96" cy="96"/>
            </a:xfrm>
            <a:prstGeom prst="flowChartConnector">
              <a:avLst/>
            </a:prstGeom>
            <a:solidFill>
              <a:srgbClr val="FF0109"/>
            </a:solidFill>
            <a:ln w="12700">
              <a:solidFill>
                <a:srgbClr val="FF010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1002F1"/>
                </a:solidFill>
              </a:endParaRPr>
            </a:p>
          </p:txBody>
        </p:sp>
        <p:sp>
          <p:nvSpPr>
            <p:cNvPr id="13" name="AutoShape 1053">
              <a:extLst>
                <a:ext uri="{FF2B5EF4-FFF2-40B4-BE49-F238E27FC236}">
                  <a16:creationId xmlns:a16="http://schemas.microsoft.com/office/drawing/2014/main" id="{16BD101F-CAAC-1846-84A4-EE88E29B3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504"/>
              <a:ext cx="96" cy="96"/>
            </a:xfrm>
            <a:prstGeom prst="flowChartConnector">
              <a:avLst/>
            </a:prstGeom>
            <a:solidFill>
              <a:srgbClr val="FF0109"/>
            </a:solidFill>
            <a:ln w="12700">
              <a:solidFill>
                <a:srgbClr val="FF010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1002F1"/>
                </a:solidFill>
              </a:endParaRPr>
            </a:p>
          </p:txBody>
        </p:sp>
        <p:sp>
          <p:nvSpPr>
            <p:cNvPr id="14" name="AutoShape 1054">
              <a:extLst>
                <a:ext uri="{FF2B5EF4-FFF2-40B4-BE49-F238E27FC236}">
                  <a16:creationId xmlns:a16="http://schemas.microsoft.com/office/drawing/2014/main" id="{2FC3E8A3-9A37-4146-A95A-F554A6728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24"/>
              <a:ext cx="96" cy="96"/>
            </a:xfrm>
            <a:prstGeom prst="flowChartConnector">
              <a:avLst/>
            </a:prstGeom>
            <a:solidFill>
              <a:srgbClr val="FF0109"/>
            </a:solidFill>
            <a:ln w="12700">
              <a:solidFill>
                <a:srgbClr val="FF010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1002F1"/>
                </a:solidFill>
              </a:endParaRPr>
            </a:p>
          </p:txBody>
        </p:sp>
        <p:sp>
          <p:nvSpPr>
            <p:cNvPr id="15" name="AutoShape 1055">
              <a:extLst>
                <a:ext uri="{FF2B5EF4-FFF2-40B4-BE49-F238E27FC236}">
                  <a16:creationId xmlns:a16="http://schemas.microsoft.com/office/drawing/2014/main" id="{97D04CB8-9439-D543-840E-A441362AD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648"/>
              <a:ext cx="96" cy="96"/>
            </a:xfrm>
            <a:prstGeom prst="flowChartConnector">
              <a:avLst/>
            </a:prstGeom>
            <a:solidFill>
              <a:srgbClr val="FF0109"/>
            </a:solidFill>
            <a:ln w="12700">
              <a:solidFill>
                <a:srgbClr val="FF010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1002F1"/>
                </a:solidFill>
              </a:endParaRPr>
            </a:p>
          </p:txBody>
        </p:sp>
        <p:cxnSp>
          <p:nvCxnSpPr>
            <p:cNvPr id="16" name="AutoShape 1056">
              <a:extLst>
                <a:ext uri="{FF2B5EF4-FFF2-40B4-BE49-F238E27FC236}">
                  <a16:creationId xmlns:a16="http://schemas.microsoft.com/office/drawing/2014/main" id="{AEC03EAE-4EDC-6948-8252-C5B95ED2700B}"/>
                </a:ext>
              </a:extLst>
            </p:cNvPr>
            <p:cNvCxnSpPr>
              <a:cxnSpLocks noChangeShapeType="1"/>
              <a:stCxn id="14" idx="6"/>
              <a:endCxn id="6" idx="2"/>
            </p:cNvCxnSpPr>
            <p:nvPr/>
          </p:nvCxnSpPr>
          <p:spPr bwMode="auto">
            <a:xfrm>
              <a:off x="1296" y="3072"/>
              <a:ext cx="720" cy="4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057">
              <a:extLst>
                <a:ext uri="{FF2B5EF4-FFF2-40B4-BE49-F238E27FC236}">
                  <a16:creationId xmlns:a16="http://schemas.microsoft.com/office/drawing/2014/main" id="{27A6764E-3171-C241-909B-3269437C9E44}"/>
                </a:ext>
              </a:extLst>
            </p:cNvPr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2112" y="3120"/>
              <a:ext cx="720" cy="144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058">
              <a:extLst>
                <a:ext uri="{FF2B5EF4-FFF2-40B4-BE49-F238E27FC236}">
                  <a16:creationId xmlns:a16="http://schemas.microsoft.com/office/drawing/2014/main" id="{A8967B7B-E3DD-2349-BB47-3ED327E9E174}"/>
                </a:ext>
              </a:extLst>
            </p:cNvPr>
            <p:cNvCxnSpPr>
              <a:cxnSpLocks noChangeShapeType="1"/>
              <a:stCxn id="7" idx="6"/>
              <a:endCxn id="11" idx="2"/>
            </p:cNvCxnSpPr>
            <p:nvPr/>
          </p:nvCxnSpPr>
          <p:spPr bwMode="auto">
            <a:xfrm flipV="1">
              <a:off x="2928" y="3000"/>
              <a:ext cx="816" cy="264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059">
              <a:extLst>
                <a:ext uri="{FF2B5EF4-FFF2-40B4-BE49-F238E27FC236}">
                  <a16:creationId xmlns:a16="http://schemas.microsoft.com/office/drawing/2014/main" id="{B2CE1FFB-F28F-954B-BE4A-9C8DE7ECB8C9}"/>
                </a:ext>
              </a:extLst>
            </p:cNvPr>
            <p:cNvCxnSpPr>
              <a:cxnSpLocks noChangeShapeType="1"/>
              <a:stCxn id="11" idx="6"/>
              <a:endCxn id="10" idx="2"/>
            </p:cNvCxnSpPr>
            <p:nvPr/>
          </p:nvCxnSpPr>
          <p:spPr bwMode="auto">
            <a:xfrm>
              <a:off x="3888" y="3000"/>
              <a:ext cx="528" cy="72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061">
              <a:extLst>
                <a:ext uri="{FF2B5EF4-FFF2-40B4-BE49-F238E27FC236}">
                  <a16:creationId xmlns:a16="http://schemas.microsoft.com/office/drawing/2014/main" id="{E79D907D-724C-F94A-AFAC-24F5853288B6}"/>
                </a:ext>
              </a:extLst>
            </p:cNvPr>
            <p:cNvCxnSpPr>
              <a:cxnSpLocks noChangeShapeType="1"/>
              <a:stCxn id="10" idx="3"/>
              <a:endCxn id="8" idx="0"/>
            </p:cNvCxnSpPr>
            <p:nvPr/>
          </p:nvCxnSpPr>
          <p:spPr bwMode="auto">
            <a:xfrm flipH="1">
              <a:off x="4320" y="3106"/>
              <a:ext cx="110" cy="35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062">
              <a:extLst>
                <a:ext uri="{FF2B5EF4-FFF2-40B4-BE49-F238E27FC236}">
                  <a16:creationId xmlns:a16="http://schemas.microsoft.com/office/drawing/2014/main" id="{4632B314-124F-7340-A17D-7A415ED81BB9}"/>
                </a:ext>
              </a:extLst>
            </p:cNvPr>
            <p:cNvCxnSpPr>
              <a:cxnSpLocks noChangeShapeType="1"/>
              <a:stCxn id="10" idx="5"/>
              <a:endCxn id="9" idx="1"/>
            </p:cNvCxnSpPr>
            <p:nvPr/>
          </p:nvCxnSpPr>
          <p:spPr bwMode="auto">
            <a:xfrm>
              <a:off x="4498" y="3106"/>
              <a:ext cx="76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1063">
              <a:extLst>
                <a:ext uri="{FF2B5EF4-FFF2-40B4-BE49-F238E27FC236}">
                  <a16:creationId xmlns:a16="http://schemas.microsoft.com/office/drawing/2014/main" id="{84E3795C-8E50-F149-BBE8-433CE73D4DDC}"/>
                </a:ext>
              </a:extLst>
            </p:cNvPr>
            <p:cNvCxnSpPr>
              <a:cxnSpLocks noChangeShapeType="1"/>
              <a:stCxn id="12" idx="4"/>
              <a:endCxn id="15" idx="7"/>
            </p:cNvCxnSpPr>
            <p:nvPr/>
          </p:nvCxnSpPr>
          <p:spPr bwMode="auto">
            <a:xfrm flipH="1">
              <a:off x="1714" y="3456"/>
              <a:ext cx="110" cy="20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064">
              <a:extLst>
                <a:ext uri="{FF2B5EF4-FFF2-40B4-BE49-F238E27FC236}">
                  <a16:creationId xmlns:a16="http://schemas.microsoft.com/office/drawing/2014/main" id="{BCAEE6ED-396A-6E44-82FD-AD36CDC6D397}"/>
                </a:ext>
              </a:extLst>
            </p:cNvPr>
            <p:cNvCxnSpPr>
              <a:cxnSpLocks noChangeShapeType="1"/>
              <a:stCxn id="6" idx="3"/>
              <a:endCxn id="12" idx="7"/>
            </p:cNvCxnSpPr>
            <p:nvPr/>
          </p:nvCxnSpPr>
          <p:spPr bwMode="auto">
            <a:xfrm flipH="1">
              <a:off x="1858" y="3154"/>
              <a:ext cx="172" cy="2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1065">
              <a:extLst>
                <a:ext uri="{FF2B5EF4-FFF2-40B4-BE49-F238E27FC236}">
                  <a16:creationId xmlns:a16="http://schemas.microsoft.com/office/drawing/2014/main" id="{9F66461D-42D0-3E46-84F4-D2601877538D}"/>
                </a:ext>
              </a:extLst>
            </p:cNvPr>
            <p:cNvCxnSpPr>
              <a:cxnSpLocks noChangeShapeType="1"/>
              <a:stCxn id="7" idx="3"/>
              <a:endCxn id="13" idx="6"/>
            </p:cNvCxnSpPr>
            <p:nvPr/>
          </p:nvCxnSpPr>
          <p:spPr bwMode="auto">
            <a:xfrm flipH="1">
              <a:off x="2256" y="3298"/>
              <a:ext cx="590" cy="25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AutoShape 1066">
              <a:extLst>
                <a:ext uri="{FF2B5EF4-FFF2-40B4-BE49-F238E27FC236}">
                  <a16:creationId xmlns:a16="http://schemas.microsoft.com/office/drawing/2014/main" id="{FE25C141-E575-ED41-98FC-23F937524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688"/>
              <a:ext cx="96" cy="96"/>
            </a:xfrm>
            <a:prstGeom prst="flowChartConnector">
              <a:avLst/>
            </a:prstGeom>
            <a:solidFill>
              <a:srgbClr val="FF0109"/>
            </a:solidFill>
            <a:ln w="12700">
              <a:solidFill>
                <a:srgbClr val="FF010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1002F1"/>
                </a:solidFill>
              </a:endParaRPr>
            </a:p>
          </p:txBody>
        </p:sp>
        <p:sp>
          <p:nvSpPr>
            <p:cNvPr id="26" name="AutoShape 1067">
              <a:extLst>
                <a:ext uri="{FF2B5EF4-FFF2-40B4-BE49-F238E27FC236}">
                  <a16:creationId xmlns:a16="http://schemas.microsoft.com/office/drawing/2014/main" id="{1A980F41-3A60-1143-B6DD-A580C1BA3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360"/>
              <a:ext cx="96" cy="96"/>
            </a:xfrm>
            <a:prstGeom prst="flowChartConnector">
              <a:avLst/>
            </a:prstGeom>
            <a:solidFill>
              <a:srgbClr val="FF0109"/>
            </a:solidFill>
            <a:ln w="12700">
              <a:solidFill>
                <a:srgbClr val="FF010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1002F1"/>
                </a:solidFill>
              </a:endParaRPr>
            </a:p>
          </p:txBody>
        </p:sp>
        <p:cxnSp>
          <p:nvCxnSpPr>
            <p:cNvPr id="27" name="AutoShape 1068">
              <a:extLst>
                <a:ext uri="{FF2B5EF4-FFF2-40B4-BE49-F238E27FC236}">
                  <a16:creationId xmlns:a16="http://schemas.microsoft.com/office/drawing/2014/main" id="{8AC192AD-B355-0C41-9F6C-570C36900616}"/>
                </a:ext>
              </a:extLst>
            </p:cNvPr>
            <p:cNvCxnSpPr>
              <a:cxnSpLocks noChangeShapeType="1"/>
              <a:stCxn id="14" idx="4"/>
              <a:endCxn id="26" idx="0"/>
            </p:cNvCxnSpPr>
            <p:nvPr/>
          </p:nvCxnSpPr>
          <p:spPr bwMode="auto">
            <a:xfrm>
              <a:off x="1248" y="3120"/>
              <a:ext cx="0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069">
              <a:extLst>
                <a:ext uri="{FF2B5EF4-FFF2-40B4-BE49-F238E27FC236}">
                  <a16:creationId xmlns:a16="http://schemas.microsoft.com/office/drawing/2014/main" id="{B135A9D9-A33C-604A-9B9D-C2705ABD5430}"/>
                </a:ext>
              </a:extLst>
            </p:cNvPr>
            <p:cNvCxnSpPr>
              <a:cxnSpLocks noChangeShapeType="1"/>
              <a:stCxn id="25" idx="4"/>
              <a:endCxn id="14" idx="0"/>
            </p:cNvCxnSpPr>
            <p:nvPr/>
          </p:nvCxnSpPr>
          <p:spPr bwMode="auto">
            <a:xfrm>
              <a:off x="1248" y="2784"/>
              <a:ext cx="0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6463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F81B4E8A-8A17-364E-991B-4A985EA27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8638" y="1600200"/>
            <a:ext cx="9758362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Scalability with the number of applications / groups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How many groups do you need on a world-wide basis?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What happens to the core routers with many global groups?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Generally turned off by ISPs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What can be done about that?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Private networks </a:t>
            </a:r>
            <a:r>
              <a:rPr lang="en-US" altLang="en-US" dirty="0">
                <a:ea typeface="ＭＳ Ｐゴシック" panose="020B0600070205080204" pitchFamily="34" charset="-128"/>
              </a:rPr>
              <a:t>– using IP multicast</a:t>
            </a:r>
            <a:endParaRPr lang="en-US" altLang="en-US" dirty="0">
              <a:solidFill>
                <a:srgbClr val="FF0109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Overlay networks </a:t>
            </a: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– using unicast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55CCE-3C48-B64C-A441-D00B8E46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Multicast Challenges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7D48-B6D1-1A4F-8769-2E632B4A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Multicast Services: Beyond Best Effort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DE941-3684-9746-92F2-77AC91F0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5BCEDC-D51C-CE42-9C9D-9A216C877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00" y="2032000"/>
            <a:ext cx="4292600" cy="3987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21D00DD1-9D48-704F-9B27-BC4AD0A18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3683000"/>
            <a:ext cx="4292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76AF5F7C-030B-0449-AF20-A717E65A9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4521200"/>
            <a:ext cx="4292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90FF0BCE-2561-D442-822A-EA97D1F5E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2921000"/>
            <a:ext cx="4292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6A1F089-D9DF-9A4B-A045-193B495A4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788" y="2251075"/>
            <a:ext cx="13192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S A F E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A7E8335-24E6-7A44-92A4-A1DAEFD2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3089275"/>
            <a:ext cx="20685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A G R E E D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1A87A9CE-A899-7A44-9EF8-7F52A31B8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3851275"/>
            <a:ext cx="204946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C A U S A L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430B380A-9704-F94E-94AB-0FA8BB93E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6" y="4689476"/>
            <a:ext cx="123271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F I F O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75CD6B24-7089-ED42-AB22-A6DDAAB27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4" y="1371600"/>
            <a:ext cx="20335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i="1">
                <a:solidFill>
                  <a:schemeClr val="tx1"/>
                </a:solidFill>
                <a:latin typeface="Times New Roman" panose="02020603050405020304" pitchFamily="18" charset="0"/>
              </a:rPr>
              <a:t>Service-Type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A7F0A606-BED1-FF42-A1CD-7EF829318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292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A03C4EC2-86EC-0742-B45F-166B49C38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9" y="5427664"/>
            <a:ext cx="25225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R E L I A B L E</a:t>
            </a:r>
          </a:p>
        </p:txBody>
      </p:sp>
      <p:sp>
        <p:nvSpPr>
          <p:cNvPr id="15" name="Text Box 26">
            <a:extLst>
              <a:ext uri="{FF2B5EF4-FFF2-40B4-BE49-F238E27FC236}">
                <a16:creationId xmlns:a16="http://schemas.microsoft.com/office/drawing/2014/main" id="{70F84288-23CC-3B45-A252-8E6F8458F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444875"/>
            <a:ext cx="1739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3200"/>
              <a:t>Cost</a:t>
            </a:r>
          </a:p>
          <a:p>
            <a:pPr algn="l"/>
            <a:r>
              <a:rPr lang="en-US" altLang="en-US" sz="3200"/>
              <a:t>(latency)</a:t>
            </a:r>
          </a:p>
        </p:txBody>
      </p:sp>
      <p:sp>
        <p:nvSpPr>
          <p:cNvPr id="16" name="Line 27">
            <a:extLst>
              <a:ext uri="{FF2B5EF4-FFF2-40B4-BE49-F238E27FC236}">
                <a16:creationId xmlns:a16="http://schemas.microsoft.com/office/drawing/2014/main" id="{C103DC65-928E-2B42-8674-6C442A40E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2590800"/>
            <a:ext cx="0" cy="2971800"/>
          </a:xfrm>
          <a:prstGeom prst="line">
            <a:avLst/>
          </a:prstGeom>
          <a:noFill/>
          <a:ln w="38100">
            <a:solidFill>
              <a:srgbClr val="FF0109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1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97F9-291D-B545-9EFA-442B8CAC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Multicast Services: Beyond Best Effort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538EE-830A-7044-AF6C-C200FACD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E3FEB3-B711-F64A-935F-1C32413A9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05" y="2366969"/>
            <a:ext cx="263207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3200" dirty="0"/>
              <a:t>Causal Order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C305FC-7067-3244-90C2-296FA5A60302}"/>
              </a:ext>
            </a:extLst>
          </p:cNvPr>
          <p:cNvGrpSpPr>
            <a:grpSpLocks/>
          </p:cNvGrpSpPr>
          <p:nvPr/>
        </p:nvGrpSpPr>
        <p:grpSpPr bwMode="auto">
          <a:xfrm>
            <a:off x="1571605" y="2824169"/>
            <a:ext cx="5535613" cy="747713"/>
            <a:chOff x="1095" y="1234"/>
            <a:chExt cx="3487" cy="4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545DBE-E267-CE42-9128-1CAA67279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1335"/>
              <a:ext cx="348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>
                  <a:solidFill>
                    <a:schemeClr val="tx2"/>
                  </a:solidFill>
                </a:rPr>
                <a:t>m  --&gt;  m</a:t>
              </a:r>
              <a:r>
                <a:rPr lang="ja-JP" altLang="en-US">
                  <a:solidFill>
                    <a:schemeClr val="tx2"/>
                  </a:solidFill>
                </a:rPr>
                <a:t>’</a:t>
              </a:r>
              <a:r>
                <a:rPr lang="en-US" altLang="ja-JP">
                  <a:solidFill>
                    <a:schemeClr val="tx2"/>
                  </a:solidFill>
                </a:rPr>
                <a:t>   if  deliver (m) --&gt; send (m</a:t>
              </a:r>
              <a:r>
                <a:rPr lang="ja-JP" altLang="en-US">
                  <a:solidFill>
                    <a:schemeClr val="tx2"/>
                  </a:solidFill>
                </a:rPr>
                <a:t>’</a:t>
              </a:r>
              <a:r>
                <a:rPr lang="en-US" altLang="ja-JP">
                  <a:solidFill>
                    <a:schemeClr val="tx2"/>
                  </a:solidFill>
                </a:rPr>
                <a:t>)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BF1EB1-E881-C34A-AB71-FD1EE2B7E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1234"/>
              <a:ext cx="5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 dirty="0">
                  <a:solidFill>
                    <a:schemeClr val="tx2"/>
                  </a:solidFill>
                </a:rPr>
                <a:t>cause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A6D10B-C3EE-8B41-B4F2-4B07767A1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147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2"/>
                  </a:solidFill>
                </a:rPr>
                <a:t>q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6A305D-0D79-C443-8477-D5B0893C8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147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 dirty="0">
                  <a:solidFill>
                    <a:schemeClr val="tx2"/>
                  </a:solidFill>
                </a:rPr>
                <a:t>q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7E0CCF-1DBB-5345-8F83-666553F20F9A}"/>
              </a:ext>
            </a:extLst>
          </p:cNvPr>
          <p:cNvGrpSpPr>
            <a:grpSpLocks/>
          </p:cNvGrpSpPr>
          <p:nvPr/>
        </p:nvGrpSpPr>
        <p:grpSpPr bwMode="auto">
          <a:xfrm>
            <a:off x="1571604" y="1741494"/>
            <a:ext cx="5291138" cy="763588"/>
            <a:chOff x="1095" y="1608"/>
            <a:chExt cx="3333" cy="4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9CA056-4A65-FB49-8461-763766F72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1719"/>
              <a:ext cx="333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>
                  <a:solidFill>
                    <a:schemeClr val="tx2"/>
                  </a:solidFill>
                </a:rPr>
                <a:t>m  --&gt;  m</a:t>
              </a:r>
              <a:r>
                <a:rPr lang="ja-JP" altLang="en-US">
                  <a:solidFill>
                    <a:schemeClr val="tx2"/>
                  </a:solidFill>
                </a:rPr>
                <a:t>’</a:t>
              </a:r>
              <a:r>
                <a:rPr lang="en-US" altLang="ja-JP">
                  <a:solidFill>
                    <a:schemeClr val="tx2"/>
                  </a:solidFill>
                </a:rPr>
                <a:t>   if  send (m) --&gt; send (m</a:t>
              </a:r>
              <a:r>
                <a:rPr lang="ja-JP" altLang="en-US">
                  <a:solidFill>
                    <a:schemeClr val="tx2"/>
                  </a:solidFill>
                </a:rPr>
                <a:t>’</a:t>
              </a:r>
              <a:r>
                <a:rPr lang="en-US" altLang="ja-JP">
                  <a:solidFill>
                    <a:schemeClr val="tx2"/>
                  </a:solidFill>
                </a:rPr>
                <a:t>)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BD36EA-BDF7-F146-899A-FCD02D96B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" y="1608"/>
              <a:ext cx="5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 dirty="0">
                  <a:solidFill>
                    <a:schemeClr val="tx2"/>
                  </a:solidFill>
                </a:rPr>
                <a:t>cause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CB351E-622F-9E4F-B9B4-1E8A1C137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185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2"/>
                  </a:solidFill>
                </a:rPr>
                <a:t>q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E2EDB3-82EA-1042-9024-16B1908D4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85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 dirty="0">
                  <a:solidFill>
                    <a:schemeClr val="tx2"/>
                  </a:solidFill>
                </a:rPr>
                <a:t>q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D26BAA3-004B-E545-9C89-47AC0DF85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17" y="3481394"/>
            <a:ext cx="2664192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3200"/>
              <a:t>Agreed Order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962FEE-4A45-014C-88A1-8D32C5B19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18" y="5005394"/>
            <a:ext cx="2620911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3200"/>
              <a:t>Safe Delivery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08516-ED93-0044-85F3-97459C0AF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17" y="4029081"/>
            <a:ext cx="7615868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solidFill>
                  <a:schemeClr val="tx2"/>
                </a:solidFill>
              </a:rPr>
              <a:t>- Total order</a:t>
            </a: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- Consistent with Causal order and overlapping groups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13AA7F-4829-2244-BF21-D427E8DBB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18" y="5553082"/>
            <a:ext cx="76930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dirty="0">
                <a:solidFill>
                  <a:schemeClr val="tx2"/>
                </a:solidFill>
              </a:rPr>
              <a:t>- Consistent with Agreed order</a:t>
            </a:r>
          </a:p>
          <a:p>
            <a:pPr algn="l"/>
            <a:r>
              <a:rPr lang="en-US" altLang="en-US" dirty="0">
                <a:solidFill>
                  <a:schemeClr val="tx2"/>
                </a:solidFill>
              </a:rPr>
              <a:t>- Message is delivered after </a:t>
            </a:r>
            <a:r>
              <a:rPr lang="en-US" altLang="en-US" i="1" dirty="0">
                <a:solidFill>
                  <a:schemeClr val="tx2"/>
                </a:solidFill>
              </a:rPr>
              <a:t>received by all processors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3D58B88B-703F-0546-886D-98D746E7B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05" y="1223968"/>
            <a:ext cx="2278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3200" dirty="0"/>
              <a:t>FIFO Order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85654A1C-031D-AF4E-979B-3E92FD258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004" y="5033968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FF0109"/>
                </a:solidFill>
              </a:rPr>
              <a:t>* Not ordering</a:t>
            </a:r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987692-064C-804E-87DC-6D0EFB849545}"/>
              </a:ext>
            </a:extLst>
          </p:cNvPr>
          <p:cNvSpPr txBox="1"/>
          <p:nvPr/>
        </p:nvSpPr>
        <p:spPr>
          <a:xfrm>
            <a:off x="7763801" y="1917707"/>
            <a:ext cx="255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in-order </a:t>
            </a:r>
            <a:r>
              <a:rPr lang="en-US" b="1" dirty="0"/>
              <a:t>per sender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147E0-3B5B-B447-B8CC-9727EC429DF7}"/>
              </a:ext>
            </a:extLst>
          </p:cNvPr>
          <p:cNvSpPr txBox="1"/>
          <p:nvPr/>
        </p:nvSpPr>
        <p:spPr>
          <a:xfrm>
            <a:off x="7744588" y="2898740"/>
            <a:ext cx="374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captures sender’s knowledge at the time the message was sent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948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00D733F2-EB86-7844-B9B5-C8558862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Multicast Protocols Outline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82BA8B89-0E41-4941-99D2-B2E43DD9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Vector Timestamps (Isis System)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Trans Protocol (used by </a:t>
            </a:r>
            <a:r>
              <a:rPr lang="en-US" altLang="en-US" dirty="0" err="1">
                <a:ea typeface="ＭＳ Ｐゴシック" panose="020B0600070205080204" pitchFamily="34" charset="-128"/>
              </a:rPr>
              <a:t>Transis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Lamport</a:t>
            </a:r>
            <a:r>
              <a:rPr lang="en-US" altLang="en-US" dirty="0">
                <a:ea typeface="ＭＳ Ｐゴシック" panose="020B0600070205080204" pitchFamily="34" charset="-128"/>
              </a:rPr>
              <a:t> Timestamps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Single Ring Protocol (Totem)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Accelerated Ring Protocol (Spread)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4E31159D-9C43-6548-9769-9AEDAB578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8175" y="1228725"/>
            <a:ext cx="10915650" cy="5248275"/>
          </a:xfrm>
          <a:noFill/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Provide </a:t>
            </a:r>
            <a:r>
              <a:rPr lang="en-US" altLang="en-US" b="1" dirty="0">
                <a:ea typeface="ＭＳ Ｐゴシック" panose="020B0600070205080204" pitchFamily="34" charset="-128"/>
              </a:rPr>
              <a:t>reliability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b="1" dirty="0">
                <a:ea typeface="ＭＳ Ｐゴシック" panose="020B0600070205080204" pitchFamily="34" charset="-128"/>
              </a:rPr>
              <a:t>causal ordering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Each process maintains a time vector of size 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where n is the number of processes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Initially </a:t>
            </a:r>
            <a:r>
              <a:rPr lang="en-US" altLang="en-US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VT[</a:t>
            </a:r>
            <a:r>
              <a:rPr lang="en-US" altLang="en-US" dirty="0" err="1">
                <a:solidFill>
                  <a:srgbClr val="1002F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]</a:t>
            </a:r>
            <a:r>
              <a:rPr lang="en-US" altLang="en-US" dirty="0">
                <a:ea typeface="ＭＳ Ｐゴシック" panose="020B0600070205080204" pitchFamily="34" charset="-128"/>
              </a:rPr>
              <a:t> = 0, for all processes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When process </a:t>
            </a:r>
            <a:r>
              <a:rPr lang="en-US" altLang="en-US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 sends a new message </a:t>
            </a:r>
            <a:r>
              <a:rPr lang="en-US" altLang="en-US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VT[p]++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Each message is stamped with </a:t>
            </a:r>
            <a:r>
              <a:rPr lang="en-US" altLang="en-US" dirty="0" err="1">
                <a:solidFill>
                  <a:srgbClr val="1002F1"/>
                </a:solidFill>
                <a:ea typeface="ＭＳ Ｐゴシック" panose="020B0600070205080204" pitchFamily="34" charset="-128"/>
              </a:rPr>
              <a:t>VTm</a:t>
            </a:r>
            <a:r>
              <a:rPr lang="en-US" altLang="en-US" dirty="0">
                <a:ea typeface="ＭＳ Ｐゴシック" panose="020B0600070205080204" pitchFamily="34" charset="-128"/>
              </a:rPr>
              <a:t> which is the current </a:t>
            </a:r>
            <a:r>
              <a:rPr lang="en-US" altLang="en-US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VT</a:t>
            </a:r>
            <a:r>
              <a:rPr lang="en-US" altLang="en-US" dirty="0">
                <a:ea typeface="ＭＳ Ｐゴシック" panose="020B0600070205080204" pitchFamily="34" charset="-128"/>
              </a:rPr>
              <a:t> of the sender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When </a:t>
            </a:r>
            <a:r>
              <a:rPr lang="en-US" altLang="en-US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 delivers a message, </a:t>
            </a:r>
            <a:r>
              <a:rPr lang="en-US" altLang="en-US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 updates its vector: for </a:t>
            </a:r>
            <a:r>
              <a:rPr lang="en-US" altLang="en-US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in 1..n: </a:t>
            </a:r>
          </a:p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	</a:t>
            </a:r>
            <a:r>
              <a:rPr lang="en-US" altLang="en-US" dirty="0" err="1">
                <a:solidFill>
                  <a:srgbClr val="1002F1"/>
                </a:solidFill>
                <a:ea typeface="ＭＳ Ｐゴシック" panose="020B0600070205080204" pitchFamily="34" charset="-128"/>
              </a:rPr>
              <a:t>VTp</a:t>
            </a:r>
            <a:r>
              <a:rPr lang="en-US" altLang="en-US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[k]</a:t>
            </a:r>
            <a:r>
              <a:rPr lang="en-US" altLang="en-US" dirty="0">
                <a:ea typeface="ＭＳ Ｐゴシック" panose="020B0600070205080204" pitchFamily="34" charset="-128"/>
              </a:rPr>
              <a:t> = max{ </a:t>
            </a:r>
            <a:r>
              <a:rPr lang="en-US" altLang="en-US" dirty="0" err="1">
                <a:solidFill>
                  <a:srgbClr val="1002F1"/>
                </a:solidFill>
                <a:ea typeface="ＭＳ Ｐゴシック" panose="020B0600070205080204" pitchFamily="34" charset="-128"/>
              </a:rPr>
              <a:t>VTp</a:t>
            </a:r>
            <a:r>
              <a:rPr lang="en-US" altLang="en-US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[k]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solidFill>
                  <a:srgbClr val="1002F1"/>
                </a:solidFill>
                <a:ea typeface="ＭＳ Ｐゴシック" panose="020B0600070205080204" pitchFamily="34" charset="-128"/>
              </a:rPr>
              <a:t>VTm</a:t>
            </a:r>
            <a:r>
              <a:rPr lang="en-US" altLang="en-US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[k]</a:t>
            </a:r>
            <a:r>
              <a:rPr lang="en-US" altLang="en-US" dirty="0">
                <a:ea typeface="ＭＳ Ｐゴシック" panose="020B0600070205080204" pitchFamily="34" charset="-128"/>
              </a:rPr>
              <a:t> }.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2F0DC7-A3E3-E041-8B60-1B20A419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Timestamps (Isis system)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8">
            <a:extLst>
              <a:ext uri="{FF2B5EF4-FFF2-40B4-BE49-F238E27FC236}">
                <a16:creationId xmlns:a16="http://schemas.microsoft.com/office/drawing/2014/main" id="{A2FD9B61-9A94-5F4A-B461-E27424605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41" y="1295401"/>
            <a:ext cx="3783088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/>
              <a:t>Comparing messages:</a:t>
            </a:r>
          </a:p>
        </p:txBody>
      </p:sp>
      <p:graphicFrame>
        <p:nvGraphicFramePr>
          <p:cNvPr id="26627" name="Object 3">
            <a:hlinkClick r:id="" action="ppaction://ole?verb=0"/>
            <a:extLst>
              <a:ext uri="{FF2B5EF4-FFF2-40B4-BE49-F238E27FC236}">
                <a16:creationId xmlns:a16="http://schemas.microsoft.com/office/drawing/2014/main" id="{55A41FB6-4409-164B-BAF5-C4E383D8EF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763236"/>
              </p:ext>
            </p:extLst>
          </p:nvPr>
        </p:nvGraphicFramePr>
        <p:xfrm>
          <a:off x="2501892" y="1905001"/>
          <a:ext cx="5259387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1" name="Document" r:id="rId3" imgW="5270500" imgH="1244600" progId="Word.Document.8">
                  <p:embed/>
                </p:oleObj>
              </mc:Choice>
              <mc:Fallback>
                <p:oleObj name="Document" r:id="rId3" imgW="5270500" imgH="1244600" progId="Word.Document.8">
                  <p:embed/>
                  <p:pic>
                    <p:nvPicPr>
                      <p:cNvPr id="26627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5A41FB6-4409-164B-BAF5-C4E383D8EFF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892" y="1905001"/>
                        <a:ext cx="5259387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1030">
            <a:extLst>
              <a:ext uri="{FF2B5EF4-FFF2-40B4-BE49-F238E27FC236}">
                <a16:creationId xmlns:a16="http://schemas.microsoft.com/office/drawing/2014/main" id="{49A7E597-6260-B14B-B70A-44DE4830C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41" y="3048001"/>
            <a:ext cx="3722174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/>
              <a:t>Determining causality:</a:t>
            </a:r>
          </a:p>
        </p:txBody>
      </p:sp>
      <p:graphicFrame>
        <p:nvGraphicFramePr>
          <p:cNvPr id="26629" name="Object 4">
            <a:hlinkClick r:id="" action="ppaction://ole?verb=0"/>
            <a:extLst>
              <a:ext uri="{FF2B5EF4-FFF2-40B4-BE49-F238E27FC236}">
                <a16:creationId xmlns:a16="http://schemas.microsoft.com/office/drawing/2014/main" id="{36CB5F50-22A7-ED4F-9DB4-E6A48D61C0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500171"/>
              </p:ext>
            </p:extLst>
          </p:nvPr>
        </p:nvGraphicFramePr>
        <p:xfrm>
          <a:off x="2652704" y="3581400"/>
          <a:ext cx="52625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2" name="Document" r:id="rId5" imgW="15811500" imgH="1587500" progId="Word.Document.6">
                  <p:embed/>
                </p:oleObj>
              </mc:Choice>
              <mc:Fallback>
                <p:oleObj name="Document" r:id="rId5" imgW="15811500" imgH="1587500" progId="Word.Document.6">
                  <p:embed/>
                  <p:pic>
                    <p:nvPicPr>
                      <p:cNvPr id="26629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6CB5F50-22A7-ED4F-9DB4-E6A48D61C06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04" y="3581400"/>
                        <a:ext cx="52625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1032">
            <a:extLst>
              <a:ext uri="{FF2B5EF4-FFF2-40B4-BE49-F238E27FC236}">
                <a16:creationId xmlns:a16="http://schemas.microsoft.com/office/drawing/2014/main" id="{2DFE8660-C18A-BB46-B449-83D5D3303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41" y="4114801"/>
            <a:ext cx="9460924" cy="95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 dirty="0"/>
              <a:t>Determining whether a message sent by process q can be</a:t>
            </a:r>
          </a:p>
          <a:p>
            <a:pPr algn="l"/>
            <a:r>
              <a:rPr lang="en-US" altLang="en-US" sz="2800" dirty="0"/>
              <a:t>delivered:</a:t>
            </a:r>
          </a:p>
        </p:txBody>
      </p:sp>
      <p:graphicFrame>
        <p:nvGraphicFramePr>
          <p:cNvPr id="26631" name="Object 5">
            <a:hlinkClick r:id="" action="ppaction://ole?verb=0"/>
            <a:extLst>
              <a:ext uri="{FF2B5EF4-FFF2-40B4-BE49-F238E27FC236}">
                <a16:creationId xmlns:a16="http://schemas.microsoft.com/office/drawing/2014/main" id="{F56FBCCC-2630-EF4F-9D9F-5D49B01CD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078411"/>
              </p:ext>
            </p:extLst>
          </p:nvPr>
        </p:nvGraphicFramePr>
        <p:xfrm>
          <a:off x="1814504" y="5029200"/>
          <a:ext cx="5262563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Document" r:id="rId7" imgW="15811500" imgH="3746500" progId="Word.Document.8">
                  <p:embed/>
                </p:oleObj>
              </mc:Choice>
              <mc:Fallback>
                <p:oleObj name="Document" r:id="rId7" imgW="15811500" imgH="3746500" progId="Word.Document.8">
                  <p:embed/>
                  <p:pic>
                    <p:nvPicPr>
                      <p:cNvPr id="26631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56FBCCC-2630-EF4F-9D9F-5D49B01CD8F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04" y="5029200"/>
                        <a:ext cx="5262563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1BF593F-C839-514E-ACA8-6DD70EC2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Isis Causal 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95222-2DF4-E042-BA0E-47A2161E8740}"/>
              </a:ext>
            </a:extLst>
          </p:cNvPr>
          <p:cNvSpPr txBox="1"/>
          <p:nvPr/>
        </p:nvSpPr>
        <p:spPr>
          <a:xfrm>
            <a:off x="6334125" y="5066344"/>
            <a:ext cx="4395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next message I expect from q</a:t>
            </a:r>
          </a:p>
          <a:p>
            <a:r>
              <a:rPr lang="en-US" dirty="0"/>
              <a:t>(next sequence number)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24C34-80D7-8244-AC3B-CA256BB2FA60}"/>
              </a:ext>
            </a:extLst>
          </p:cNvPr>
          <p:cNvSpPr txBox="1"/>
          <p:nvPr/>
        </p:nvSpPr>
        <p:spPr>
          <a:xfrm>
            <a:off x="6334125" y="6018037"/>
            <a:ext cx="404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message doesn’t </a:t>
            </a:r>
            <a:r>
              <a:rPr lang="en-US" i="1" dirty="0"/>
              <a:t>depend on</a:t>
            </a:r>
            <a:r>
              <a:rPr lang="en-US" dirty="0"/>
              <a:t> any message that I haven’t already received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D7446C-E7CD-0C43-8008-CC56DE9492CB}"/>
              </a:ext>
            </a:extLst>
          </p:cNvPr>
          <p:cNvCxnSpPr>
            <a:stCxn id="4" idx="1"/>
          </p:cNvCxnSpPr>
          <p:nvPr/>
        </p:nvCxnSpPr>
        <p:spPr>
          <a:xfrm flipH="1">
            <a:off x="5743575" y="5389510"/>
            <a:ext cx="590550" cy="222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9ED898-F185-9A45-8D1C-D50209887E9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743575" y="5980743"/>
            <a:ext cx="590550" cy="360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051">
            <a:extLst>
              <a:ext uri="{FF2B5EF4-FFF2-40B4-BE49-F238E27FC236}">
                <a16:creationId xmlns:a16="http://schemas.microsoft.com/office/drawing/2014/main" id="{BE919EF9-9467-E543-A2E8-0C81A8790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205740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Line 2052">
            <a:extLst>
              <a:ext uri="{FF2B5EF4-FFF2-40B4-BE49-F238E27FC236}">
                <a16:creationId xmlns:a16="http://schemas.microsoft.com/office/drawing/2014/main" id="{1905FE89-5ADB-0543-9A80-851BA6382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434340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Line 2053">
            <a:extLst>
              <a:ext uri="{FF2B5EF4-FFF2-40B4-BE49-F238E27FC236}">
                <a16:creationId xmlns:a16="http://schemas.microsoft.com/office/drawing/2014/main" id="{F3332F1D-C6FE-FF48-A931-A669DBDC4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320040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2054">
            <a:extLst>
              <a:ext uri="{FF2B5EF4-FFF2-40B4-BE49-F238E27FC236}">
                <a16:creationId xmlns:a16="http://schemas.microsoft.com/office/drawing/2014/main" id="{D3BC2D3A-E9EC-2449-A86B-937F601D2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750" y="1219200"/>
            <a:ext cx="265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2055">
            <a:extLst>
              <a:ext uri="{FF2B5EF4-FFF2-40B4-BE49-F238E27FC236}">
                <a16:creationId xmlns:a16="http://schemas.microsoft.com/office/drawing/2014/main" id="{E3BB8DF4-369A-0847-ADFC-CDAFE751C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714" y="1387475"/>
            <a:ext cx="9731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27655" name="Rectangle 2056">
            <a:extLst>
              <a:ext uri="{FF2B5EF4-FFF2-40B4-BE49-F238E27FC236}">
                <a16:creationId xmlns:a16="http://schemas.microsoft.com/office/drawing/2014/main" id="{47F82E80-E68A-604E-97CE-63EFFE21E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4" y="1768476"/>
            <a:ext cx="38311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27656" name="Rectangle 2057">
            <a:extLst>
              <a:ext uri="{FF2B5EF4-FFF2-40B4-BE49-F238E27FC236}">
                <a16:creationId xmlns:a16="http://schemas.microsoft.com/office/drawing/2014/main" id="{7E615FAE-C3A7-134F-85A1-2ACA51AB3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4" y="2987676"/>
            <a:ext cx="38311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q</a:t>
            </a:r>
          </a:p>
        </p:txBody>
      </p:sp>
      <p:sp>
        <p:nvSpPr>
          <p:cNvPr id="27657" name="Rectangle 2058">
            <a:extLst>
              <a:ext uri="{FF2B5EF4-FFF2-40B4-BE49-F238E27FC236}">
                <a16:creationId xmlns:a16="http://schemas.microsoft.com/office/drawing/2014/main" id="{8B784055-3903-2246-8441-42187988D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4" y="4206876"/>
            <a:ext cx="30296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27658" name="Line 2059">
            <a:extLst>
              <a:ext uri="{FF2B5EF4-FFF2-40B4-BE49-F238E27FC236}">
                <a16:creationId xmlns:a16="http://schemas.microsoft.com/office/drawing/2014/main" id="{CEE9C2D2-0304-B447-924A-2D0880DF3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2063750"/>
            <a:ext cx="527050" cy="1136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2060">
            <a:extLst>
              <a:ext uri="{FF2B5EF4-FFF2-40B4-BE49-F238E27FC236}">
                <a16:creationId xmlns:a16="http://schemas.microsoft.com/office/drawing/2014/main" id="{09099337-61B5-C74A-832F-099C7F67E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2063750"/>
            <a:ext cx="4184650" cy="227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2061">
            <a:extLst>
              <a:ext uri="{FF2B5EF4-FFF2-40B4-BE49-F238E27FC236}">
                <a16:creationId xmlns:a16="http://schemas.microsoft.com/office/drawing/2014/main" id="{92BEF385-5D8C-2545-BAAA-4F3677525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206750"/>
            <a:ext cx="113030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Rectangle 2062">
            <a:extLst>
              <a:ext uri="{FF2B5EF4-FFF2-40B4-BE49-F238E27FC236}">
                <a16:creationId xmlns:a16="http://schemas.microsoft.com/office/drawing/2014/main" id="{2E2C0C02-A5B1-634B-8A25-A6F922A82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3203575"/>
            <a:ext cx="8667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1,0,0</a:t>
            </a:r>
          </a:p>
        </p:txBody>
      </p:sp>
      <p:sp>
        <p:nvSpPr>
          <p:cNvPr id="27662" name="Rectangle 2063">
            <a:extLst>
              <a:ext uri="{FF2B5EF4-FFF2-40B4-BE49-F238E27FC236}">
                <a16:creationId xmlns:a16="http://schemas.microsoft.com/office/drawing/2014/main" id="{A3DA2D83-6F34-664F-B77D-13DDC2D95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1" y="4405314"/>
            <a:ext cx="8667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0,1,0</a:t>
            </a:r>
          </a:p>
        </p:txBody>
      </p:sp>
      <p:sp>
        <p:nvSpPr>
          <p:cNvPr id="27663" name="Rectangle 2064">
            <a:extLst>
              <a:ext uri="{FF2B5EF4-FFF2-40B4-BE49-F238E27FC236}">
                <a16:creationId xmlns:a16="http://schemas.microsoft.com/office/drawing/2014/main" id="{CC1B62DB-D27C-2340-B7A8-9A82DF470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426" y="4405314"/>
            <a:ext cx="8667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1,0,0</a:t>
            </a:r>
          </a:p>
        </p:txBody>
      </p:sp>
      <p:sp>
        <p:nvSpPr>
          <p:cNvPr id="27664" name="Line 2061">
            <a:extLst>
              <a:ext uri="{FF2B5EF4-FFF2-40B4-BE49-F238E27FC236}">
                <a16:creationId xmlns:a16="http://schemas.microsoft.com/office/drawing/2014/main" id="{4F6E5D53-1B12-DF43-8CD1-2EEE1C1B7D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057400"/>
            <a:ext cx="1219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Rectangle 2062">
            <a:extLst>
              <a:ext uri="{FF2B5EF4-FFF2-40B4-BE49-F238E27FC236}">
                <a16:creationId xmlns:a16="http://schemas.microsoft.com/office/drawing/2014/main" id="{5AB05A98-25C3-C24B-8150-5DF08B1CC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1600200"/>
            <a:ext cx="86836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1,0,0</a:t>
            </a:r>
          </a:p>
        </p:txBody>
      </p:sp>
      <p:sp>
        <p:nvSpPr>
          <p:cNvPr id="27666" name="Rectangle 2063">
            <a:extLst>
              <a:ext uri="{FF2B5EF4-FFF2-40B4-BE49-F238E27FC236}">
                <a16:creationId xmlns:a16="http://schemas.microsoft.com/office/drawing/2014/main" id="{4FB3C2DD-B22B-514B-8F1B-AA04CE0A6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1600200"/>
            <a:ext cx="8667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0,1,0</a:t>
            </a:r>
          </a:p>
        </p:txBody>
      </p:sp>
      <p:sp>
        <p:nvSpPr>
          <p:cNvPr id="27667" name="Rectangle 2063">
            <a:extLst>
              <a:ext uri="{FF2B5EF4-FFF2-40B4-BE49-F238E27FC236}">
                <a16:creationId xmlns:a16="http://schemas.microsoft.com/office/drawing/2014/main" id="{077A5C87-F218-EC43-9C64-220EF3701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1" y="3200400"/>
            <a:ext cx="8667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0,1,0</a:t>
            </a:r>
          </a:p>
        </p:txBody>
      </p:sp>
      <p:sp>
        <p:nvSpPr>
          <p:cNvPr id="27668" name="TextBox 1">
            <a:extLst>
              <a:ext uri="{FF2B5EF4-FFF2-40B4-BE49-F238E27FC236}">
                <a16:creationId xmlns:a16="http://schemas.microsoft.com/office/drawing/2014/main" id="{FFA116A7-F875-3A44-8675-D8C3B0F7A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81601"/>
            <a:ext cx="7543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solidFill>
                  <a:schemeClr val="tx1"/>
                </a:solidFill>
              </a:rPr>
              <a:t>Messages {1,0,0} and {0,1,0} are </a:t>
            </a:r>
            <a:r>
              <a:rPr lang="en-US" altLang="en-US">
                <a:solidFill>
                  <a:srgbClr val="FF0109"/>
                </a:solidFill>
              </a:rPr>
              <a:t>not causally related</a:t>
            </a:r>
            <a:r>
              <a:rPr lang="en-US" altLang="en-US">
                <a:solidFill>
                  <a:schemeClr val="tx1"/>
                </a:solidFill>
              </a:rPr>
              <a:t>, so they can be delivered in </a:t>
            </a:r>
            <a:r>
              <a:rPr lang="en-US" altLang="en-US">
                <a:solidFill>
                  <a:srgbClr val="FF0109"/>
                </a:solidFill>
              </a:rPr>
              <a:t>any order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7DDE6F-A374-954D-A31C-CABAE5E4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051">
            <a:extLst>
              <a:ext uri="{FF2B5EF4-FFF2-40B4-BE49-F238E27FC236}">
                <a16:creationId xmlns:a16="http://schemas.microsoft.com/office/drawing/2014/main" id="{00AD2531-C357-B244-A248-BED9B4DB8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205740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Line 2052">
            <a:extLst>
              <a:ext uri="{FF2B5EF4-FFF2-40B4-BE49-F238E27FC236}">
                <a16:creationId xmlns:a16="http://schemas.microsoft.com/office/drawing/2014/main" id="{0A8FEA20-CBCA-7542-94EA-9C9383283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434340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Line 2053">
            <a:extLst>
              <a:ext uri="{FF2B5EF4-FFF2-40B4-BE49-F238E27FC236}">
                <a16:creationId xmlns:a16="http://schemas.microsoft.com/office/drawing/2014/main" id="{F66E67E9-564A-8D4D-BBB9-5DF01A95A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320040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2054">
            <a:extLst>
              <a:ext uri="{FF2B5EF4-FFF2-40B4-BE49-F238E27FC236}">
                <a16:creationId xmlns:a16="http://schemas.microsoft.com/office/drawing/2014/main" id="{B1109C13-74BD-7345-8BC0-3A97A9C4A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750" y="1219200"/>
            <a:ext cx="265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2055">
            <a:extLst>
              <a:ext uri="{FF2B5EF4-FFF2-40B4-BE49-F238E27FC236}">
                <a16:creationId xmlns:a16="http://schemas.microsoft.com/office/drawing/2014/main" id="{831B4E9E-A391-F949-B216-D13E25519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714" y="1387475"/>
            <a:ext cx="9731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28679" name="Rectangle 2056">
            <a:extLst>
              <a:ext uri="{FF2B5EF4-FFF2-40B4-BE49-F238E27FC236}">
                <a16:creationId xmlns:a16="http://schemas.microsoft.com/office/drawing/2014/main" id="{9B7A5794-BA6D-2045-81CB-67B4C8BF4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4" y="1768476"/>
            <a:ext cx="38311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28680" name="Rectangle 2057">
            <a:extLst>
              <a:ext uri="{FF2B5EF4-FFF2-40B4-BE49-F238E27FC236}">
                <a16:creationId xmlns:a16="http://schemas.microsoft.com/office/drawing/2014/main" id="{1AFA7A4E-7DF0-AC46-AD72-41221C3B6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4" y="2987676"/>
            <a:ext cx="38311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q</a:t>
            </a:r>
          </a:p>
        </p:txBody>
      </p:sp>
      <p:sp>
        <p:nvSpPr>
          <p:cNvPr id="28681" name="Rectangle 2058">
            <a:extLst>
              <a:ext uri="{FF2B5EF4-FFF2-40B4-BE49-F238E27FC236}">
                <a16:creationId xmlns:a16="http://schemas.microsoft.com/office/drawing/2014/main" id="{2D101455-AD14-6749-BACE-325F366CF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4" y="4206876"/>
            <a:ext cx="30296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28682" name="Line 2059">
            <a:extLst>
              <a:ext uri="{FF2B5EF4-FFF2-40B4-BE49-F238E27FC236}">
                <a16:creationId xmlns:a16="http://schemas.microsoft.com/office/drawing/2014/main" id="{03542D10-955A-FB4F-9266-BB1945ACB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2063750"/>
            <a:ext cx="527050" cy="1136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2060">
            <a:extLst>
              <a:ext uri="{FF2B5EF4-FFF2-40B4-BE49-F238E27FC236}">
                <a16:creationId xmlns:a16="http://schemas.microsoft.com/office/drawing/2014/main" id="{48B6210D-51A3-D743-96C0-7D49FFE57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2063750"/>
            <a:ext cx="4184650" cy="227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2061">
            <a:extLst>
              <a:ext uri="{FF2B5EF4-FFF2-40B4-BE49-F238E27FC236}">
                <a16:creationId xmlns:a16="http://schemas.microsoft.com/office/drawing/2014/main" id="{B965B373-42AE-7348-8677-66D7C5855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1900" y="3206750"/>
            <a:ext cx="113030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2062">
            <a:extLst>
              <a:ext uri="{FF2B5EF4-FFF2-40B4-BE49-F238E27FC236}">
                <a16:creationId xmlns:a16="http://schemas.microsoft.com/office/drawing/2014/main" id="{B15570EF-80D8-3C40-9358-BAA652FC3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3203575"/>
            <a:ext cx="8667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1,0,0</a:t>
            </a:r>
          </a:p>
        </p:txBody>
      </p:sp>
      <p:sp>
        <p:nvSpPr>
          <p:cNvPr id="28686" name="Rectangle 2063">
            <a:extLst>
              <a:ext uri="{FF2B5EF4-FFF2-40B4-BE49-F238E27FC236}">
                <a16:creationId xmlns:a16="http://schemas.microsoft.com/office/drawing/2014/main" id="{26B33234-53CC-5F4D-8897-57313A73A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4405314"/>
            <a:ext cx="8667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109"/>
                </a:solidFill>
              </a:rPr>
              <a:t>1,1,0</a:t>
            </a:r>
          </a:p>
        </p:txBody>
      </p:sp>
      <p:sp>
        <p:nvSpPr>
          <p:cNvPr id="28687" name="Rectangle 2064">
            <a:extLst>
              <a:ext uri="{FF2B5EF4-FFF2-40B4-BE49-F238E27FC236}">
                <a16:creationId xmlns:a16="http://schemas.microsoft.com/office/drawing/2014/main" id="{DA31F117-0261-2340-BE8D-E9F0BDE75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1" y="4405314"/>
            <a:ext cx="8667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1,0,0</a:t>
            </a:r>
          </a:p>
        </p:txBody>
      </p:sp>
      <p:sp>
        <p:nvSpPr>
          <p:cNvPr id="28688" name="Line 2061">
            <a:extLst>
              <a:ext uri="{FF2B5EF4-FFF2-40B4-BE49-F238E27FC236}">
                <a16:creationId xmlns:a16="http://schemas.microsoft.com/office/drawing/2014/main" id="{D0BD88F2-5F20-A344-9063-BE71E582C1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057400"/>
            <a:ext cx="1219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2062">
            <a:extLst>
              <a:ext uri="{FF2B5EF4-FFF2-40B4-BE49-F238E27FC236}">
                <a16:creationId xmlns:a16="http://schemas.microsoft.com/office/drawing/2014/main" id="{8E536DF6-C1FF-E24F-B308-BA4729485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1600200"/>
            <a:ext cx="86836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1,0,0</a:t>
            </a:r>
          </a:p>
        </p:txBody>
      </p:sp>
      <p:sp>
        <p:nvSpPr>
          <p:cNvPr id="28690" name="Rectangle 2063">
            <a:extLst>
              <a:ext uri="{FF2B5EF4-FFF2-40B4-BE49-F238E27FC236}">
                <a16:creationId xmlns:a16="http://schemas.microsoft.com/office/drawing/2014/main" id="{FFDDBFBE-F774-B24E-B70F-DAC4A6A50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1600200"/>
            <a:ext cx="8667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1,1,0</a:t>
            </a:r>
          </a:p>
        </p:txBody>
      </p:sp>
      <p:sp>
        <p:nvSpPr>
          <p:cNvPr id="28691" name="Rectangle 2063">
            <a:extLst>
              <a:ext uri="{FF2B5EF4-FFF2-40B4-BE49-F238E27FC236}">
                <a16:creationId xmlns:a16="http://schemas.microsoft.com/office/drawing/2014/main" id="{DB41714A-0518-1142-A043-C55CD0708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6" y="3198814"/>
            <a:ext cx="8667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1,1,0</a:t>
            </a:r>
          </a:p>
        </p:txBody>
      </p:sp>
      <p:sp>
        <p:nvSpPr>
          <p:cNvPr id="28692" name="TextBox 1">
            <a:extLst>
              <a:ext uri="{FF2B5EF4-FFF2-40B4-BE49-F238E27FC236}">
                <a16:creationId xmlns:a16="http://schemas.microsoft.com/office/drawing/2014/main" id="{DDB26E96-D93F-2640-967B-86FACDB70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18138"/>
            <a:ext cx="7543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solidFill>
                  <a:schemeClr val="tx1"/>
                </a:solidFill>
              </a:rPr>
              <a:t>Message {1,0,0} </a:t>
            </a:r>
            <a:r>
              <a:rPr lang="en-US" altLang="en-US">
                <a:solidFill>
                  <a:srgbClr val="FF0109"/>
                </a:solidFill>
              </a:rPr>
              <a:t>causally precedes</a:t>
            </a:r>
            <a:r>
              <a:rPr lang="en-US" altLang="en-US">
                <a:solidFill>
                  <a:schemeClr val="tx1"/>
                </a:solidFill>
              </a:rPr>
              <a:t> {1,1,0}, so {1,0,0} must be delivered </a:t>
            </a:r>
            <a:r>
              <a:rPr lang="en-US" altLang="en-US">
                <a:solidFill>
                  <a:srgbClr val="FF0109"/>
                </a:solidFill>
              </a:rPr>
              <a:t>before</a:t>
            </a:r>
            <a:r>
              <a:rPr lang="en-US" altLang="en-US">
                <a:solidFill>
                  <a:schemeClr val="tx1"/>
                </a:solidFill>
              </a:rPr>
              <a:t> {1,1,0} </a:t>
            </a:r>
          </a:p>
        </p:txBody>
      </p:sp>
      <p:sp>
        <p:nvSpPr>
          <p:cNvPr id="28693" name="Rectangle 2063">
            <a:extLst>
              <a:ext uri="{FF2B5EF4-FFF2-40B4-BE49-F238E27FC236}">
                <a16:creationId xmlns:a16="http://schemas.microsoft.com/office/drawing/2014/main" id="{66F68361-A773-5640-AC6C-0A9547E28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1" y="4419600"/>
            <a:ext cx="8667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1,1,0</a:t>
            </a:r>
          </a:p>
        </p:txBody>
      </p:sp>
      <p:sp>
        <p:nvSpPr>
          <p:cNvPr id="28694" name="Arc 2065">
            <a:extLst>
              <a:ext uri="{FF2B5EF4-FFF2-40B4-BE49-F238E27FC236}">
                <a16:creationId xmlns:a16="http://schemas.microsoft.com/office/drawing/2014/main" id="{F193ACD6-468D-DD4F-ACCA-7B1E1006A0A7}"/>
              </a:ext>
            </a:extLst>
          </p:cNvPr>
          <p:cNvSpPr>
            <a:spLocks/>
          </p:cNvSpPr>
          <p:nvPr/>
        </p:nvSpPr>
        <p:spPr bwMode="auto">
          <a:xfrm rot="2340000">
            <a:off x="7146925" y="4060825"/>
            <a:ext cx="2012950" cy="1631950"/>
          </a:xfrm>
          <a:custGeom>
            <a:avLst/>
            <a:gdLst>
              <a:gd name="T0" fmla="*/ 2147483647 w 21621"/>
              <a:gd name="T1" fmla="*/ 0 h 21600"/>
              <a:gd name="T2" fmla="*/ 0 w 21621"/>
              <a:gd name="T3" fmla="*/ 2147483647 h 21600"/>
              <a:gd name="T4" fmla="*/ 2147483647 w 21621"/>
              <a:gd name="T5" fmla="*/ 0 h 21600"/>
              <a:gd name="T6" fmla="*/ 0 60000 65536"/>
              <a:gd name="T7" fmla="*/ 0 60000 65536"/>
              <a:gd name="T8" fmla="*/ 0 60000 65536"/>
              <a:gd name="T9" fmla="*/ 0 w 21621"/>
              <a:gd name="T10" fmla="*/ 0 h 21600"/>
              <a:gd name="T11" fmla="*/ 21621 w 2162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1" h="21600" fill="none" extrusionOk="0">
                <a:moveTo>
                  <a:pt x="21621" y="0"/>
                </a:moveTo>
                <a:cubicBezTo>
                  <a:pt x="21621" y="11929"/>
                  <a:pt x="11950" y="21600"/>
                  <a:pt x="21" y="21600"/>
                </a:cubicBezTo>
                <a:cubicBezTo>
                  <a:pt x="14" y="21599"/>
                  <a:pt x="7" y="21599"/>
                  <a:pt x="0" y="21599"/>
                </a:cubicBezTo>
              </a:path>
              <a:path w="21621" h="21600" stroke="0" extrusionOk="0">
                <a:moveTo>
                  <a:pt x="21621" y="0"/>
                </a:moveTo>
                <a:cubicBezTo>
                  <a:pt x="21621" y="11929"/>
                  <a:pt x="11950" y="21600"/>
                  <a:pt x="21" y="21600"/>
                </a:cubicBezTo>
                <a:cubicBezTo>
                  <a:pt x="14" y="21599"/>
                  <a:pt x="7" y="21599"/>
                  <a:pt x="0" y="21599"/>
                </a:cubicBezTo>
                <a:lnTo>
                  <a:pt x="21" y="0"/>
                </a:lnTo>
                <a:lnTo>
                  <a:pt x="2162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D62D5C-C455-2D4D-BE58-A5E4AE85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051">
            <a:extLst>
              <a:ext uri="{FF2B5EF4-FFF2-40B4-BE49-F238E27FC236}">
                <a16:creationId xmlns:a16="http://schemas.microsoft.com/office/drawing/2014/main" id="{9567A137-6F36-604B-8553-7F9766FDF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205740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Line 2052">
            <a:extLst>
              <a:ext uri="{FF2B5EF4-FFF2-40B4-BE49-F238E27FC236}">
                <a16:creationId xmlns:a16="http://schemas.microsoft.com/office/drawing/2014/main" id="{5EFD8735-BDEF-9344-9DAF-0BF103169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434340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Line 2053">
            <a:extLst>
              <a:ext uri="{FF2B5EF4-FFF2-40B4-BE49-F238E27FC236}">
                <a16:creationId xmlns:a16="http://schemas.microsoft.com/office/drawing/2014/main" id="{5ECC3717-005B-224D-ABDD-9C286C782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320040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2054">
            <a:extLst>
              <a:ext uri="{FF2B5EF4-FFF2-40B4-BE49-F238E27FC236}">
                <a16:creationId xmlns:a16="http://schemas.microsoft.com/office/drawing/2014/main" id="{F68D0A1B-BD52-1645-8A9D-C7E2DEC96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750" y="1219200"/>
            <a:ext cx="265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2055">
            <a:extLst>
              <a:ext uri="{FF2B5EF4-FFF2-40B4-BE49-F238E27FC236}">
                <a16:creationId xmlns:a16="http://schemas.microsoft.com/office/drawing/2014/main" id="{A426B6E2-3E70-DA41-8306-F7EE7E551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714" y="1387475"/>
            <a:ext cx="9731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29703" name="Rectangle 2056">
            <a:extLst>
              <a:ext uri="{FF2B5EF4-FFF2-40B4-BE49-F238E27FC236}">
                <a16:creationId xmlns:a16="http://schemas.microsoft.com/office/drawing/2014/main" id="{CDA4C05C-0EA4-BF46-99CC-E9C75115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4" y="1768476"/>
            <a:ext cx="38311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29704" name="Rectangle 2057">
            <a:extLst>
              <a:ext uri="{FF2B5EF4-FFF2-40B4-BE49-F238E27FC236}">
                <a16:creationId xmlns:a16="http://schemas.microsoft.com/office/drawing/2014/main" id="{983C75AA-5503-EA42-82A0-1FDDCA592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4" y="2987676"/>
            <a:ext cx="38311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q</a:t>
            </a:r>
          </a:p>
        </p:txBody>
      </p:sp>
      <p:sp>
        <p:nvSpPr>
          <p:cNvPr id="29705" name="Rectangle 2058">
            <a:extLst>
              <a:ext uri="{FF2B5EF4-FFF2-40B4-BE49-F238E27FC236}">
                <a16:creationId xmlns:a16="http://schemas.microsoft.com/office/drawing/2014/main" id="{829A184E-814D-3C4E-BC41-D18023943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4" y="4206876"/>
            <a:ext cx="30296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29706" name="Line 2059">
            <a:extLst>
              <a:ext uri="{FF2B5EF4-FFF2-40B4-BE49-F238E27FC236}">
                <a16:creationId xmlns:a16="http://schemas.microsoft.com/office/drawing/2014/main" id="{FB1E967D-1EF9-3E46-B7E6-2902C9B9D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2063750"/>
            <a:ext cx="527050" cy="1136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2060">
            <a:extLst>
              <a:ext uri="{FF2B5EF4-FFF2-40B4-BE49-F238E27FC236}">
                <a16:creationId xmlns:a16="http://schemas.microsoft.com/office/drawing/2014/main" id="{CADF257A-A41B-FE46-8971-A9B9C804E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2063750"/>
            <a:ext cx="4184650" cy="227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2061">
            <a:extLst>
              <a:ext uri="{FF2B5EF4-FFF2-40B4-BE49-F238E27FC236}">
                <a16:creationId xmlns:a16="http://schemas.microsoft.com/office/drawing/2014/main" id="{BAEE79CF-973C-0640-B296-4CFBA9012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1900" y="3206750"/>
            <a:ext cx="113030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Rectangle 2062">
            <a:extLst>
              <a:ext uri="{FF2B5EF4-FFF2-40B4-BE49-F238E27FC236}">
                <a16:creationId xmlns:a16="http://schemas.microsoft.com/office/drawing/2014/main" id="{C283A0ED-F7EB-3042-9BF6-F660BE358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3203575"/>
            <a:ext cx="8667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1,0,0</a:t>
            </a:r>
          </a:p>
        </p:txBody>
      </p:sp>
      <p:sp>
        <p:nvSpPr>
          <p:cNvPr id="29710" name="Rectangle 2063">
            <a:extLst>
              <a:ext uri="{FF2B5EF4-FFF2-40B4-BE49-F238E27FC236}">
                <a16:creationId xmlns:a16="http://schemas.microsoft.com/office/drawing/2014/main" id="{6D42BD33-739E-774D-ACCA-855C2456A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4405314"/>
            <a:ext cx="8667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109"/>
                </a:solidFill>
              </a:rPr>
              <a:t>1,1,0</a:t>
            </a:r>
          </a:p>
        </p:txBody>
      </p:sp>
      <p:sp>
        <p:nvSpPr>
          <p:cNvPr id="29711" name="Rectangle 2064">
            <a:extLst>
              <a:ext uri="{FF2B5EF4-FFF2-40B4-BE49-F238E27FC236}">
                <a16:creationId xmlns:a16="http://schemas.microsoft.com/office/drawing/2014/main" id="{49787F07-EB5C-834A-955E-4DF15407F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1" y="4405314"/>
            <a:ext cx="8667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1,0,0</a:t>
            </a:r>
          </a:p>
        </p:txBody>
      </p:sp>
      <p:sp>
        <p:nvSpPr>
          <p:cNvPr id="29712" name="Line 2061">
            <a:extLst>
              <a:ext uri="{FF2B5EF4-FFF2-40B4-BE49-F238E27FC236}">
                <a16:creationId xmlns:a16="http://schemas.microsoft.com/office/drawing/2014/main" id="{F4535B2B-6E28-F644-85B3-D64F1A3047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057400"/>
            <a:ext cx="1219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2062">
            <a:extLst>
              <a:ext uri="{FF2B5EF4-FFF2-40B4-BE49-F238E27FC236}">
                <a16:creationId xmlns:a16="http://schemas.microsoft.com/office/drawing/2014/main" id="{F66214C7-AF66-8248-8EC5-A76C64111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1600200"/>
            <a:ext cx="86836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1,0,0</a:t>
            </a:r>
          </a:p>
        </p:txBody>
      </p:sp>
      <p:sp>
        <p:nvSpPr>
          <p:cNvPr id="29714" name="Rectangle 2063">
            <a:extLst>
              <a:ext uri="{FF2B5EF4-FFF2-40B4-BE49-F238E27FC236}">
                <a16:creationId xmlns:a16="http://schemas.microsoft.com/office/drawing/2014/main" id="{FC1D3EB5-90FB-5B49-9059-F4789FD08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1600200"/>
            <a:ext cx="8667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1,1,0</a:t>
            </a:r>
          </a:p>
        </p:txBody>
      </p:sp>
      <p:sp>
        <p:nvSpPr>
          <p:cNvPr id="29715" name="Rectangle 2063">
            <a:extLst>
              <a:ext uri="{FF2B5EF4-FFF2-40B4-BE49-F238E27FC236}">
                <a16:creationId xmlns:a16="http://schemas.microsoft.com/office/drawing/2014/main" id="{86D20474-E003-F843-8D67-17DD05080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6" y="3198814"/>
            <a:ext cx="8667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1,1,0</a:t>
            </a:r>
          </a:p>
        </p:txBody>
      </p:sp>
      <p:sp>
        <p:nvSpPr>
          <p:cNvPr id="29716" name="TextBox 1">
            <a:extLst>
              <a:ext uri="{FF2B5EF4-FFF2-40B4-BE49-F238E27FC236}">
                <a16:creationId xmlns:a16="http://schemas.microsoft.com/office/drawing/2014/main" id="{8903C03B-7E53-BB4C-94A3-F0F0BAEE4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18138"/>
            <a:ext cx="838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solidFill>
                  <a:schemeClr val="tx1"/>
                </a:solidFill>
              </a:rPr>
              <a:t>A process does not update its timestamp until it </a:t>
            </a:r>
            <a:r>
              <a:rPr lang="en-US" altLang="en-US"/>
              <a:t>delivers</a:t>
            </a:r>
            <a:r>
              <a:rPr lang="en-US" altLang="en-US">
                <a:solidFill>
                  <a:schemeClr val="tx1"/>
                </a:solidFill>
              </a:rPr>
              <a:t> a message, so r sends {0,0,1}, even though it </a:t>
            </a:r>
            <a:r>
              <a:rPr lang="en-US" altLang="en-US">
                <a:solidFill>
                  <a:srgbClr val="FF0109"/>
                </a:solidFill>
              </a:rPr>
              <a:t>received</a:t>
            </a:r>
            <a:r>
              <a:rPr lang="en-US" altLang="en-US">
                <a:solidFill>
                  <a:schemeClr val="tx1"/>
                </a:solidFill>
              </a:rPr>
              <a:t> {1,1,0}</a:t>
            </a:r>
          </a:p>
        </p:txBody>
      </p:sp>
      <p:sp>
        <p:nvSpPr>
          <p:cNvPr id="29717" name="Rectangle 2063">
            <a:extLst>
              <a:ext uri="{FF2B5EF4-FFF2-40B4-BE49-F238E27FC236}">
                <a16:creationId xmlns:a16="http://schemas.microsoft.com/office/drawing/2014/main" id="{18D27621-79A2-E946-9D34-062FFD34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1" y="4419600"/>
            <a:ext cx="8667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1,1,0</a:t>
            </a:r>
          </a:p>
        </p:txBody>
      </p:sp>
      <p:sp>
        <p:nvSpPr>
          <p:cNvPr id="29718" name="Arc 2065">
            <a:extLst>
              <a:ext uri="{FF2B5EF4-FFF2-40B4-BE49-F238E27FC236}">
                <a16:creationId xmlns:a16="http://schemas.microsoft.com/office/drawing/2014/main" id="{26D135EE-F199-7B49-9B87-2EB31BA80042}"/>
              </a:ext>
            </a:extLst>
          </p:cNvPr>
          <p:cNvSpPr>
            <a:spLocks/>
          </p:cNvSpPr>
          <p:nvPr/>
        </p:nvSpPr>
        <p:spPr bwMode="auto">
          <a:xfrm rot="2340000">
            <a:off x="7146925" y="4060825"/>
            <a:ext cx="2012950" cy="1631950"/>
          </a:xfrm>
          <a:custGeom>
            <a:avLst/>
            <a:gdLst>
              <a:gd name="T0" fmla="*/ 2147483647 w 21621"/>
              <a:gd name="T1" fmla="*/ 0 h 21600"/>
              <a:gd name="T2" fmla="*/ 0 w 21621"/>
              <a:gd name="T3" fmla="*/ 2147483647 h 21600"/>
              <a:gd name="T4" fmla="*/ 2147483647 w 21621"/>
              <a:gd name="T5" fmla="*/ 0 h 21600"/>
              <a:gd name="T6" fmla="*/ 0 60000 65536"/>
              <a:gd name="T7" fmla="*/ 0 60000 65536"/>
              <a:gd name="T8" fmla="*/ 0 60000 65536"/>
              <a:gd name="T9" fmla="*/ 0 w 21621"/>
              <a:gd name="T10" fmla="*/ 0 h 21600"/>
              <a:gd name="T11" fmla="*/ 21621 w 2162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1" h="21600" fill="none" extrusionOk="0">
                <a:moveTo>
                  <a:pt x="21621" y="0"/>
                </a:moveTo>
                <a:cubicBezTo>
                  <a:pt x="21621" y="11929"/>
                  <a:pt x="11950" y="21600"/>
                  <a:pt x="21" y="21600"/>
                </a:cubicBezTo>
                <a:cubicBezTo>
                  <a:pt x="14" y="21599"/>
                  <a:pt x="7" y="21599"/>
                  <a:pt x="0" y="21599"/>
                </a:cubicBezTo>
              </a:path>
              <a:path w="21621" h="21600" stroke="0" extrusionOk="0">
                <a:moveTo>
                  <a:pt x="21621" y="0"/>
                </a:moveTo>
                <a:cubicBezTo>
                  <a:pt x="21621" y="11929"/>
                  <a:pt x="11950" y="21600"/>
                  <a:pt x="21" y="21600"/>
                </a:cubicBezTo>
                <a:cubicBezTo>
                  <a:pt x="14" y="21599"/>
                  <a:pt x="7" y="21599"/>
                  <a:pt x="0" y="21599"/>
                </a:cubicBezTo>
                <a:lnTo>
                  <a:pt x="21" y="0"/>
                </a:lnTo>
                <a:lnTo>
                  <a:pt x="2162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Line 2059">
            <a:extLst>
              <a:ext uri="{FF2B5EF4-FFF2-40B4-BE49-F238E27FC236}">
                <a16:creationId xmlns:a16="http://schemas.microsoft.com/office/drawing/2014/main" id="{5C4B9535-4F1C-774C-AA05-8B259D415A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2057400"/>
            <a:ext cx="91440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Line 2059">
            <a:extLst>
              <a:ext uri="{FF2B5EF4-FFF2-40B4-BE49-F238E27FC236}">
                <a16:creationId xmlns:a16="http://schemas.microsoft.com/office/drawing/2014/main" id="{E4C50F5A-1E5A-1144-A341-08DBFFAA2F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3200400"/>
            <a:ext cx="1143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064">
            <a:extLst>
              <a:ext uri="{FF2B5EF4-FFF2-40B4-BE49-F238E27FC236}">
                <a16:creationId xmlns:a16="http://schemas.microsoft.com/office/drawing/2014/main" id="{CB726AC7-3DA6-BE4F-A930-D0366CD49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4418014"/>
            <a:ext cx="8667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0,0,1</a:t>
            </a:r>
          </a:p>
        </p:txBody>
      </p:sp>
      <p:sp>
        <p:nvSpPr>
          <p:cNvPr id="29722" name="Rectangle 2064">
            <a:extLst>
              <a:ext uri="{FF2B5EF4-FFF2-40B4-BE49-F238E27FC236}">
                <a16:creationId xmlns:a16="http://schemas.microsoft.com/office/drawing/2014/main" id="{71B80EA0-8470-1F4B-8F44-8B429337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26" y="3198814"/>
            <a:ext cx="8667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0,0,1</a:t>
            </a:r>
          </a:p>
        </p:txBody>
      </p:sp>
      <p:sp>
        <p:nvSpPr>
          <p:cNvPr id="29723" name="Rectangle 2064">
            <a:extLst>
              <a:ext uri="{FF2B5EF4-FFF2-40B4-BE49-F238E27FC236}">
                <a16:creationId xmlns:a16="http://schemas.microsoft.com/office/drawing/2014/main" id="{C6174727-7223-784A-8A91-5792AC2B5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1" y="1600200"/>
            <a:ext cx="8667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0,0,1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336B96-46B8-0940-A1A8-30D46A99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E753-6836-2D4D-B5D3-B99AB955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Multicast Paradigm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6A7B8-4D34-1145-A6A5-5B86E3A9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FB34AE9-358A-C245-AF13-FBE8EBA2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9" y="4045006"/>
            <a:ext cx="10800413" cy="227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dirty="0">
                <a:solidFill>
                  <a:srgbClr val="0000A8"/>
                </a:solidFill>
              </a:rPr>
              <a:t>Going beyond point-to-point to communicate with a </a:t>
            </a:r>
            <a:r>
              <a:rPr lang="en-US" altLang="en-US" b="1" dirty="0">
                <a:solidFill>
                  <a:srgbClr val="0000A8"/>
                </a:solidFill>
              </a:rPr>
              <a:t>group</a:t>
            </a:r>
            <a:r>
              <a:rPr lang="en-US" altLang="en-US" dirty="0">
                <a:solidFill>
                  <a:srgbClr val="0000A8"/>
                </a:solidFill>
              </a:rPr>
              <a:t> of processes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Applications: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Video conferencing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Online gaming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Distributed / replicated databases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Parallel processing (e.g. one event triggers jobs on a set of different machines)</a:t>
            </a:r>
          </a:p>
        </p:txBody>
      </p:sp>
      <p:graphicFrame>
        <p:nvGraphicFramePr>
          <p:cNvPr id="6" name="Object 2">
            <a:hlinkClick r:id="" action="ppaction://ole?verb=0"/>
            <a:extLst>
              <a:ext uri="{FF2B5EF4-FFF2-40B4-BE49-F238E27FC236}">
                <a16:creationId xmlns:a16="http://schemas.microsoft.com/office/drawing/2014/main" id="{5DB70C4F-217E-274E-964F-0E8B408D09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258653"/>
              </p:ext>
            </p:extLst>
          </p:nvPr>
        </p:nvGraphicFramePr>
        <p:xfrm>
          <a:off x="3070226" y="3044825"/>
          <a:ext cx="9048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7" name="Clip" r:id="rId3" imgW="34721800" imgH="14833600" progId="MS_ClipArt_Gallery.2">
                  <p:embed/>
                </p:oleObj>
              </mc:Choice>
              <mc:Fallback>
                <p:oleObj name="Clip" r:id="rId3" imgW="34721800" imgH="14833600" progId="MS_ClipArt_Gallery.2">
                  <p:embed/>
                  <p:pic>
                    <p:nvPicPr>
                      <p:cNvPr id="6147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740E72A-6F10-0D46-840C-7142F42037E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6" y="3044825"/>
                        <a:ext cx="90487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">
            <a:extLst>
              <a:ext uri="{FF2B5EF4-FFF2-40B4-BE49-F238E27FC236}">
                <a16:creationId xmlns:a16="http://schemas.microsoft.com/office/drawing/2014/main" id="{D8979EF8-92C2-0649-84B0-E09E27663260}"/>
              </a:ext>
            </a:extLst>
          </p:cNvPr>
          <p:cNvGrpSpPr>
            <a:grpSpLocks/>
          </p:cNvGrpSpPr>
          <p:nvPr/>
        </p:nvGrpSpPr>
        <p:grpSpPr bwMode="auto">
          <a:xfrm>
            <a:off x="3192463" y="1914526"/>
            <a:ext cx="336550" cy="366713"/>
            <a:chOff x="1163" y="1078"/>
            <a:chExt cx="212" cy="231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AD7821DD-7404-DD4C-BCB9-3D603BC41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107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578E4EA8-87A9-6247-B6FF-B57C92671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098"/>
              <a:ext cx="172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08EC0974-C85B-E841-8E32-9DA223C0E8D6}"/>
              </a:ext>
            </a:extLst>
          </p:cNvPr>
          <p:cNvGrpSpPr>
            <a:grpSpLocks/>
          </p:cNvGrpSpPr>
          <p:nvPr/>
        </p:nvGrpSpPr>
        <p:grpSpPr bwMode="auto">
          <a:xfrm>
            <a:off x="3692525" y="1782763"/>
            <a:ext cx="336550" cy="366712"/>
            <a:chOff x="1478" y="995"/>
            <a:chExt cx="212" cy="231"/>
          </a:xfrm>
        </p:grpSpPr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A6F24484-73D8-D547-9ECC-D795D50C7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99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E9765026-6137-6A4B-A90D-AF20B54F8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" y="1015"/>
              <a:ext cx="172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D42C74AB-287A-2640-A7F0-1FD97C107440}"/>
              </a:ext>
            </a:extLst>
          </p:cNvPr>
          <p:cNvGrpSpPr>
            <a:grpSpLocks/>
          </p:cNvGrpSpPr>
          <p:nvPr/>
        </p:nvGrpSpPr>
        <p:grpSpPr bwMode="auto">
          <a:xfrm>
            <a:off x="4192588" y="1914526"/>
            <a:ext cx="336550" cy="366713"/>
            <a:chOff x="1793" y="1078"/>
            <a:chExt cx="212" cy="231"/>
          </a:xfrm>
        </p:grpSpPr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2011107C-6A94-FA41-A178-DFA0805AE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" y="107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CCDEE4AD-FB56-4242-9095-0AEA76645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" y="1098"/>
              <a:ext cx="171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6" name="AutoShape 14">
            <a:extLst>
              <a:ext uri="{FF2B5EF4-FFF2-40B4-BE49-F238E27FC236}">
                <a16:creationId xmlns:a16="http://schemas.microsoft.com/office/drawing/2014/main" id="{6844321D-B67D-BD40-B8D9-A6FC7763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139" y="1352550"/>
            <a:ext cx="1698625" cy="1417638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" name="Object 3">
            <a:hlinkClick r:id="" action="ppaction://ole?verb=0"/>
            <a:extLst>
              <a:ext uri="{FF2B5EF4-FFF2-40B4-BE49-F238E27FC236}">
                <a16:creationId xmlns:a16="http://schemas.microsoft.com/office/drawing/2014/main" id="{99CB5FFD-5CFF-284F-880B-710B910E57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831348"/>
              </p:ext>
            </p:extLst>
          </p:nvPr>
        </p:nvGraphicFramePr>
        <p:xfrm>
          <a:off x="5424489" y="3044825"/>
          <a:ext cx="9048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8" name="Clip" r:id="rId5" imgW="34721800" imgH="14833600" progId="MS_ClipArt_Gallery.2">
                  <p:embed/>
                </p:oleObj>
              </mc:Choice>
              <mc:Fallback>
                <p:oleObj name="Clip" r:id="rId5" imgW="34721800" imgH="14833600" progId="MS_ClipArt_Gallery.2">
                  <p:embed/>
                  <p:pic>
                    <p:nvPicPr>
                      <p:cNvPr id="6152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442D7B8-1131-1D47-8C57-9CB23283FD6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9" y="3044825"/>
                        <a:ext cx="90487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6">
            <a:extLst>
              <a:ext uri="{FF2B5EF4-FFF2-40B4-BE49-F238E27FC236}">
                <a16:creationId xmlns:a16="http://schemas.microsoft.com/office/drawing/2014/main" id="{7E8A3A5C-29F0-CD40-97A1-A9F515E5AE9F}"/>
              </a:ext>
            </a:extLst>
          </p:cNvPr>
          <p:cNvGrpSpPr>
            <a:grpSpLocks/>
          </p:cNvGrpSpPr>
          <p:nvPr/>
        </p:nvGrpSpPr>
        <p:grpSpPr bwMode="auto">
          <a:xfrm>
            <a:off x="5546725" y="1914526"/>
            <a:ext cx="336550" cy="366713"/>
            <a:chOff x="2646" y="1078"/>
            <a:chExt cx="212" cy="231"/>
          </a:xfrm>
        </p:grpSpPr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3ECEF000-C814-E946-80C9-6A924CDEE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107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DCC93C3E-53F1-034C-9401-0EEB9AFFC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1098"/>
              <a:ext cx="172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1" name="Group 19">
            <a:extLst>
              <a:ext uri="{FF2B5EF4-FFF2-40B4-BE49-F238E27FC236}">
                <a16:creationId xmlns:a16="http://schemas.microsoft.com/office/drawing/2014/main" id="{0E5FD0FD-34FF-9640-8C0A-1FDDB415AF22}"/>
              </a:ext>
            </a:extLst>
          </p:cNvPr>
          <p:cNvGrpSpPr>
            <a:grpSpLocks/>
          </p:cNvGrpSpPr>
          <p:nvPr/>
        </p:nvGrpSpPr>
        <p:grpSpPr bwMode="auto">
          <a:xfrm>
            <a:off x="6046788" y="1782763"/>
            <a:ext cx="336550" cy="366712"/>
            <a:chOff x="2961" y="995"/>
            <a:chExt cx="212" cy="231"/>
          </a:xfrm>
        </p:grpSpPr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A90BC76F-A1DF-AE42-99C5-785E8E67A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99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A6308CA3-F288-DA46-BEA7-ACC387874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1015"/>
              <a:ext cx="172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C2575898-0669-2642-8AF5-7A29EEAEC3D0}"/>
              </a:ext>
            </a:extLst>
          </p:cNvPr>
          <p:cNvGrpSpPr>
            <a:grpSpLocks/>
          </p:cNvGrpSpPr>
          <p:nvPr/>
        </p:nvGrpSpPr>
        <p:grpSpPr bwMode="auto">
          <a:xfrm>
            <a:off x="6545263" y="1914526"/>
            <a:ext cx="336550" cy="366713"/>
            <a:chOff x="3275" y="1078"/>
            <a:chExt cx="212" cy="231"/>
          </a:xfrm>
        </p:grpSpPr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825287-61E8-E949-91BE-FDCCA736B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107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B2E824BB-BD4E-2E43-8312-26986FEE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1098"/>
              <a:ext cx="172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7" name="AutoShape 25">
            <a:extLst>
              <a:ext uri="{FF2B5EF4-FFF2-40B4-BE49-F238E27FC236}">
                <a16:creationId xmlns:a16="http://schemas.microsoft.com/office/drawing/2014/main" id="{BB1C6F92-F6ED-5043-98C8-CE1A5098F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1" y="1352550"/>
            <a:ext cx="1698625" cy="1417638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28" name="Object 4">
            <a:hlinkClick r:id="" action="ppaction://ole?verb=0"/>
            <a:extLst>
              <a:ext uri="{FF2B5EF4-FFF2-40B4-BE49-F238E27FC236}">
                <a16:creationId xmlns:a16="http://schemas.microsoft.com/office/drawing/2014/main" id="{22770464-B67E-CB46-8A6C-2A7C3E590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4445817"/>
              </p:ext>
            </p:extLst>
          </p:nvPr>
        </p:nvGraphicFramePr>
        <p:xfrm>
          <a:off x="7705726" y="3044825"/>
          <a:ext cx="9064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9" name="Clip" r:id="rId6" imgW="34721800" imgH="14833600" progId="MS_ClipArt_Gallery.2">
                  <p:embed/>
                </p:oleObj>
              </mc:Choice>
              <mc:Fallback>
                <p:oleObj name="Clip" r:id="rId6" imgW="34721800" imgH="14833600" progId="MS_ClipArt_Gallery.2">
                  <p:embed/>
                  <p:pic>
                    <p:nvPicPr>
                      <p:cNvPr id="6157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9A797F8-36B5-5440-9EB4-F3B7196DFED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726" y="3044825"/>
                        <a:ext cx="906463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7">
            <a:extLst>
              <a:ext uri="{FF2B5EF4-FFF2-40B4-BE49-F238E27FC236}">
                <a16:creationId xmlns:a16="http://schemas.microsoft.com/office/drawing/2014/main" id="{2DD9D5C9-6EE2-5F41-B865-9D16B4BD9DD8}"/>
              </a:ext>
            </a:extLst>
          </p:cNvPr>
          <p:cNvGrpSpPr>
            <a:grpSpLocks/>
          </p:cNvGrpSpPr>
          <p:nvPr/>
        </p:nvGrpSpPr>
        <p:grpSpPr bwMode="auto">
          <a:xfrm>
            <a:off x="7972425" y="1847851"/>
            <a:ext cx="336550" cy="366713"/>
            <a:chOff x="4174" y="1036"/>
            <a:chExt cx="212" cy="231"/>
          </a:xfrm>
        </p:grpSpPr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94AEBFD7-987B-7449-ACDD-6DB7588FC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103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67A28DE-46C3-CA43-927D-E32982C75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056"/>
              <a:ext cx="172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2" name="Group 30">
            <a:extLst>
              <a:ext uri="{FF2B5EF4-FFF2-40B4-BE49-F238E27FC236}">
                <a16:creationId xmlns:a16="http://schemas.microsoft.com/office/drawing/2014/main" id="{89B8FD8A-C195-2346-A62A-B5AF5F007B7F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1847851"/>
            <a:ext cx="336550" cy="366713"/>
            <a:chOff x="4624" y="1036"/>
            <a:chExt cx="212" cy="231"/>
          </a:xfrm>
        </p:grpSpPr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941FD1EA-1FA8-EF4E-A550-BC1FC4AAD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" y="103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20EE4E03-9880-C946-B9FF-9B63F91CC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1056"/>
              <a:ext cx="171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5" name="AutoShape 33">
            <a:extLst>
              <a:ext uri="{FF2B5EF4-FFF2-40B4-BE49-F238E27FC236}">
                <a16:creationId xmlns:a16="http://schemas.microsoft.com/office/drawing/2014/main" id="{9079DEC8-C99C-7343-9DAD-22C2B19CF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226" y="1352550"/>
            <a:ext cx="1698625" cy="1417638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582A9D49-F93A-104C-A552-26DE25F48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25" y="16510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/>
              <a:t>a</a:t>
            </a: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4D2ECA00-452C-3C49-B867-B9CCE55EB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16510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/>
              <a:t>a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6A456A4A-0245-BC40-92FA-E286433ED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8" y="16510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/>
              <a:t>a</a:t>
            </a: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73C961C0-EB7A-2E49-8631-68AA75DBE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650" y="158432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/>
              <a:t>a</a:t>
            </a:r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1E7E67FD-71A3-4B49-90C0-B0BEEBA13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16510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rgbClr val="FF0109"/>
                </a:solidFill>
              </a:rPr>
              <a:t>b</a:t>
            </a: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AC615628-4705-5946-A697-C10196754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788" y="1519239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rgbClr val="FF0109"/>
                </a:solidFill>
              </a:rPr>
              <a:t>b</a:t>
            </a: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4AB82E98-1EB3-D54D-8CDA-3EE8050F1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963" y="1519239"/>
            <a:ext cx="29816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rgbClr val="3F000B"/>
                </a:solidFill>
              </a:rPr>
              <a:t>c</a:t>
            </a: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5AC70037-64C4-BE4E-B969-976FCC7FD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1519239"/>
            <a:ext cx="29816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rgbClr val="3F000B"/>
                </a:solidFill>
              </a:rPr>
              <a:t>c</a:t>
            </a: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433BCFB0-2932-2B40-90A2-5FCAE211F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158432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hlink"/>
                </a:solidFill>
              </a:rPr>
              <a:t>d</a:t>
            </a: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2021CA2B-49EB-DB44-8577-17DCEE5AB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63" y="158432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/>
              <a:t>a</a:t>
            </a:r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D2D172F1-3E18-3146-902E-90DFB3407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1" y="3784600"/>
            <a:ext cx="658336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D275AA1B-9138-A941-A786-0663A52DD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3395664"/>
            <a:ext cx="0" cy="382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B9596057-7CF2-0D41-9450-7E249A397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5788" y="3395664"/>
            <a:ext cx="0" cy="382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47">
            <a:extLst>
              <a:ext uri="{FF2B5EF4-FFF2-40B4-BE49-F238E27FC236}">
                <a16:creationId xmlns:a16="http://schemas.microsoft.com/office/drawing/2014/main" id="{C8A3A189-2B93-824F-9626-E5910EABD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2963" y="3395664"/>
            <a:ext cx="0" cy="382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73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051">
            <a:extLst>
              <a:ext uri="{FF2B5EF4-FFF2-40B4-BE49-F238E27FC236}">
                <a16:creationId xmlns:a16="http://schemas.microsoft.com/office/drawing/2014/main" id="{34F9C116-90A2-344D-B1D0-8E1319C1E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0574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Line 2052">
            <a:extLst>
              <a:ext uri="{FF2B5EF4-FFF2-40B4-BE49-F238E27FC236}">
                <a16:creationId xmlns:a16="http://schemas.microsoft.com/office/drawing/2014/main" id="{F75871A0-7687-8F42-AC1A-CD4DEB642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3340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Line 2053">
            <a:extLst>
              <a:ext uri="{FF2B5EF4-FFF2-40B4-BE49-F238E27FC236}">
                <a16:creationId xmlns:a16="http://schemas.microsoft.com/office/drawing/2014/main" id="{B5D41EBB-9338-0242-91F2-DE036B5D1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6576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2056">
            <a:extLst>
              <a:ext uri="{FF2B5EF4-FFF2-40B4-BE49-F238E27FC236}">
                <a16:creationId xmlns:a16="http://schemas.microsoft.com/office/drawing/2014/main" id="{6AF2778A-3973-5F43-91A3-1C4FA7DEA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1768476"/>
            <a:ext cx="38311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30728" name="Rectangle 2057">
            <a:extLst>
              <a:ext uri="{FF2B5EF4-FFF2-40B4-BE49-F238E27FC236}">
                <a16:creationId xmlns:a16="http://schemas.microsoft.com/office/drawing/2014/main" id="{E286B3FF-B8AD-4147-BD23-CABC441F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9" y="3352801"/>
            <a:ext cx="38311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q</a:t>
            </a:r>
          </a:p>
        </p:txBody>
      </p:sp>
      <p:sp>
        <p:nvSpPr>
          <p:cNvPr id="30729" name="Rectangle 2058">
            <a:extLst>
              <a:ext uri="{FF2B5EF4-FFF2-40B4-BE49-F238E27FC236}">
                <a16:creationId xmlns:a16="http://schemas.microsoft.com/office/drawing/2014/main" id="{7CDF0E41-091E-A144-B94B-CF1BFC51E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5046664"/>
            <a:ext cx="30296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30730" name="Line 2061">
            <a:extLst>
              <a:ext uri="{FF2B5EF4-FFF2-40B4-BE49-F238E27FC236}">
                <a16:creationId xmlns:a16="http://schemas.microsoft.com/office/drawing/2014/main" id="{BFD6CD60-5E48-8544-B0FA-BDB3337EC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657600"/>
            <a:ext cx="457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2061">
            <a:extLst>
              <a:ext uri="{FF2B5EF4-FFF2-40B4-BE49-F238E27FC236}">
                <a16:creationId xmlns:a16="http://schemas.microsoft.com/office/drawing/2014/main" id="{7E25DEDF-8EEE-6445-9270-3190FAEF9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657600"/>
            <a:ext cx="457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Rectangle 2062">
            <a:extLst>
              <a:ext uri="{FF2B5EF4-FFF2-40B4-BE49-F238E27FC236}">
                <a16:creationId xmlns:a16="http://schemas.microsoft.com/office/drawing/2014/main" id="{5AF6A281-97E9-E64D-810A-911F6120E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1" y="53181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0,0,1</a:t>
            </a:r>
          </a:p>
        </p:txBody>
      </p:sp>
      <p:sp>
        <p:nvSpPr>
          <p:cNvPr id="30733" name="Line 2060">
            <a:extLst>
              <a:ext uri="{FF2B5EF4-FFF2-40B4-BE49-F238E27FC236}">
                <a16:creationId xmlns:a16="http://schemas.microsoft.com/office/drawing/2014/main" id="{92268E72-716A-E045-ACD0-E0C1BF162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057400"/>
            <a:ext cx="624840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2060">
            <a:extLst>
              <a:ext uri="{FF2B5EF4-FFF2-40B4-BE49-F238E27FC236}">
                <a16:creationId xmlns:a16="http://schemas.microsoft.com/office/drawing/2014/main" id="{905E0AB5-3392-FD4E-923A-D24E02C68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057400"/>
            <a:ext cx="617220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2060">
            <a:extLst>
              <a:ext uri="{FF2B5EF4-FFF2-40B4-BE49-F238E27FC236}">
                <a16:creationId xmlns:a16="http://schemas.microsoft.com/office/drawing/2014/main" id="{51E17E50-6235-D244-B92D-D3F00E3DF4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057400"/>
            <a:ext cx="609600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2062">
            <a:extLst>
              <a:ext uri="{FF2B5EF4-FFF2-40B4-BE49-F238E27FC236}">
                <a16:creationId xmlns:a16="http://schemas.microsoft.com/office/drawing/2014/main" id="{10D43414-5E28-0B4C-90E5-40B34B7D1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53181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0,1,1</a:t>
            </a:r>
          </a:p>
        </p:txBody>
      </p:sp>
      <p:sp>
        <p:nvSpPr>
          <p:cNvPr id="30737" name="Rectangle 2062">
            <a:extLst>
              <a:ext uri="{FF2B5EF4-FFF2-40B4-BE49-F238E27FC236}">
                <a16:creationId xmlns:a16="http://schemas.microsoft.com/office/drawing/2014/main" id="{FF01F12E-5182-0342-94EB-B9B80F526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1" y="56229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0,1,2</a:t>
            </a:r>
          </a:p>
        </p:txBody>
      </p:sp>
      <p:sp>
        <p:nvSpPr>
          <p:cNvPr id="30738" name="Rectangle 2062">
            <a:extLst>
              <a:ext uri="{FF2B5EF4-FFF2-40B4-BE49-F238E27FC236}">
                <a16:creationId xmlns:a16="http://schemas.microsoft.com/office/drawing/2014/main" id="{E30C52C3-A4BD-1A42-9D1C-064650D7A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1" y="53181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0,2,2</a:t>
            </a:r>
          </a:p>
        </p:txBody>
      </p:sp>
      <p:sp>
        <p:nvSpPr>
          <p:cNvPr id="30739" name="Rectangle 2062">
            <a:extLst>
              <a:ext uri="{FF2B5EF4-FFF2-40B4-BE49-F238E27FC236}">
                <a16:creationId xmlns:a16="http://schemas.microsoft.com/office/drawing/2014/main" id="{ACCE9CC8-03DB-3F49-B660-42179479D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56229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0,2,3</a:t>
            </a:r>
          </a:p>
        </p:txBody>
      </p:sp>
      <p:sp>
        <p:nvSpPr>
          <p:cNvPr id="30740" name="Rectangle 2062">
            <a:extLst>
              <a:ext uri="{FF2B5EF4-FFF2-40B4-BE49-F238E27FC236}">
                <a16:creationId xmlns:a16="http://schemas.microsoft.com/office/drawing/2014/main" id="{E227C166-69F6-7841-B2BF-9BED23D55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1" y="53181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0,3,3</a:t>
            </a:r>
          </a:p>
        </p:txBody>
      </p:sp>
      <p:sp>
        <p:nvSpPr>
          <p:cNvPr id="30741" name="Rectangle 2062">
            <a:extLst>
              <a:ext uri="{FF2B5EF4-FFF2-40B4-BE49-F238E27FC236}">
                <a16:creationId xmlns:a16="http://schemas.microsoft.com/office/drawing/2014/main" id="{EDC16F35-2C17-A745-A93C-3D714DBB8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1" y="53181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1,0,0</a:t>
            </a:r>
          </a:p>
        </p:txBody>
      </p:sp>
      <p:sp>
        <p:nvSpPr>
          <p:cNvPr id="30742" name="Rectangle 2062">
            <a:extLst>
              <a:ext uri="{FF2B5EF4-FFF2-40B4-BE49-F238E27FC236}">
                <a16:creationId xmlns:a16="http://schemas.microsoft.com/office/drawing/2014/main" id="{ED9F35EA-CBA4-B34C-8C23-909E0B464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1" y="53181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2,0,0</a:t>
            </a:r>
          </a:p>
        </p:txBody>
      </p:sp>
      <p:sp>
        <p:nvSpPr>
          <p:cNvPr id="30743" name="Rectangle 2062">
            <a:extLst>
              <a:ext uri="{FF2B5EF4-FFF2-40B4-BE49-F238E27FC236}">
                <a16:creationId xmlns:a16="http://schemas.microsoft.com/office/drawing/2014/main" id="{3C2B0979-EABA-604B-A138-4D811BF07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5526" y="53181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3,0,0</a:t>
            </a:r>
          </a:p>
        </p:txBody>
      </p:sp>
      <p:sp>
        <p:nvSpPr>
          <p:cNvPr id="30744" name="Rectangle 2062">
            <a:extLst>
              <a:ext uri="{FF2B5EF4-FFF2-40B4-BE49-F238E27FC236}">
                <a16:creationId xmlns:a16="http://schemas.microsoft.com/office/drawing/2014/main" id="{2F252D75-23DE-9A42-B557-AAA6BB154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16764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1,0,0</a:t>
            </a:r>
          </a:p>
        </p:txBody>
      </p:sp>
      <p:sp>
        <p:nvSpPr>
          <p:cNvPr id="30745" name="Rectangle 2062">
            <a:extLst>
              <a:ext uri="{FF2B5EF4-FFF2-40B4-BE49-F238E27FC236}">
                <a16:creationId xmlns:a16="http://schemas.microsoft.com/office/drawing/2014/main" id="{47951597-49B3-6044-9672-F7229CB86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1" y="16764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2,0,0</a:t>
            </a:r>
          </a:p>
        </p:txBody>
      </p:sp>
      <p:sp>
        <p:nvSpPr>
          <p:cNvPr id="30746" name="Rectangle 2062">
            <a:extLst>
              <a:ext uri="{FF2B5EF4-FFF2-40B4-BE49-F238E27FC236}">
                <a16:creationId xmlns:a16="http://schemas.microsoft.com/office/drawing/2014/main" id="{181584D7-9779-BF41-9E97-AA8EA6A9B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6" y="16764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3,0,0</a:t>
            </a:r>
          </a:p>
        </p:txBody>
      </p:sp>
      <p:sp>
        <p:nvSpPr>
          <p:cNvPr id="30747" name="Line 2061">
            <a:extLst>
              <a:ext uri="{FF2B5EF4-FFF2-40B4-BE49-F238E27FC236}">
                <a16:creationId xmlns:a16="http://schemas.microsoft.com/office/drawing/2014/main" id="{72D84F7D-6B07-AA4D-8C64-8F3098EB2F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657600"/>
            <a:ext cx="457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Line 2061">
            <a:extLst>
              <a:ext uri="{FF2B5EF4-FFF2-40B4-BE49-F238E27FC236}">
                <a16:creationId xmlns:a16="http://schemas.microsoft.com/office/drawing/2014/main" id="{1DF6846A-6004-0C43-A55A-64C9B7A0B5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657600"/>
            <a:ext cx="457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Line 2061">
            <a:extLst>
              <a:ext uri="{FF2B5EF4-FFF2-40B4-BE49-F238E27FC236}">
                <a16:creationId xmlns:a16="http://schemas.microsoft.com/office/drawing/2014/main" id="{C693D31C-C26B-D644-964E-CB96E51E3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657600"/>
            <a:ext cx="457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0" name="Line 2061">
            <a:extLst>
              <a:ext uri="{FF2B5EF4-FFF2-40B4-BE49-F238E27FC236}">
                <a16:creationId xmlns:a16="http://schemas.microsoft.com/office/drawing/2014/main" id="{B538F764-B20E-7E4D-AA9B-928801078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657600"/>
            <a:ext cx="457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Rectangle 2062">
            <a:extLst>
              <a:ext uri="{FF2B5EF4-FFF2-40B4-BE49-F238E27FC236}">
                <a16:creationId xmlns:a16="http://schemas.microsoft.com/office/drawing/2014/main" id="{03DAC917-9F53-2E44-B7DE-BF8631BA3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1" y="32766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0,0,1</a:t>
            </a:r>
          </a:p>
        </p:txBody>
      </p:sp>
      <p:sp>
        <p:nvSpPr>
          <p:cNvPr id="30752" name="Rectangle 2062">
            <a:extLst>
              <a:ext uri="{FF2B5EF4-FFF2-40B4-BE49-F238E27FC236}">
                <a16:creationId xmlns:a16="http://schemas.microsoft.com/office/drawing/2014/main" id="{A2DE7C04-18B8-9D48-8290-536DC9279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30480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0,1,1</a:t>
            </a:r>
          </a:p>
        </p:txBody>
      </p:sp>
      <p:sp>
        <p:nvSpPr>
          <p:cNvPr id="30753" name="Rectangle 2062">
            <a:extLst>
              <a:ext uri="{FF2B5EF4-FFF2-40B4-BE49-F238E27FC236}">
                <a16:creationId xmlns:a16="http://schemas.microsoft.com/office/drawing/2014/main" id="{383815AA-2D2E-A44E-B10E-11294BDF2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1" y="32766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0,1,2</a:t>
            </a:r>
          </a:p>
        </p:txBody>
      </p:sp>
      <p:sp>
        <p:nvSpPr>
          <p:cNvPr id="30754" name="Rectangle 2062">
            <a:extLst>
              <a:ext uri="{FF2B5EF4-FFF2-40B4-BE49-F238E27FC236}">
                <a16:creationId xmlns:a16="http://schemas.microsoft.com/office/drawing/2014/main" id="{D13D3DD1-704D-3C42-8312-BC4D3F454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30321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0,2,2</a:t>
            </a:r>
          </a:p>
        </p:txBody>
      </p:sp>
      <p:sp>
        <p:nvSpPr>
          <p:cNvPr id="30755" name="Rectangle 2062">
            <a:extLst>
              <a:ext uri="{FF2B5EF4-FFF2-40B4-BE49-F238E27FC236}">
                <a16:creationId xmlns:a16="http://schemas.microsoft.com/office/drawing/2014/main" id="{226D9579-0DB2-304D-90C1-5CE2FBD2C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32766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0,2,3</a:t>
            </a:r>
          </a:p>
        </p:txBody>
      </p:sp>
      <p:sp>
        <p:nvSpPr>
          <p:cNvPr id="30756" name="Rectangle 2062">
            <a:extLst>
              <a:ext uri="{FF2B5EF4-FFF2-40B4-BE49-F238E27FC236}">
                <a16:creationId xmlns:a16="http://schemas.microsoft.com/office/drawing/2014/main" id="{2CA31A8B-2EED-0849-9F1F-633FE1540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30480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0,3,3</a:t>
            </a:r>
          </a:p>
        </p:txBody>
      </p:sp>
      <p:sp>
        <p:nvSpPr>
          <p:cNvPr id="30757" name="Rectangle 2062">
            <a:extLst>
              <a:ext uri="{FF2B5EF4-FFF2-40B4-BE49-F238E27FC236}">
                <a16:creationId xmlns:a16="http://schemas.microsoft.com/office/drawing/2014/main" id="{63870859-FF21-3947-A332-FD8EB567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1" y="32766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1,0,0</a:t>
            </a:r>
          </a:p>
        </p:txBody>
      </p:sp>
      <p:sp>
        <p:nvSpPr>
          <p:cNvPr id="30758" name="Rectangle 2062">
            <a:extLst>
              <a:ext uri="{FF2B5EF4-FFF2-40B4-BE49-F238E27FC236}">
                <a16:creationId xmlns:a16="http://schemas.microsoft.com/office/drawing/2014/main" id="{3201A879-26DA-374A-A738-4EE8F172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32607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2,0,0</a:t>
            </a:r>
          </a:p>
        </p:txBody>
      </p:sp>
      <p:sp>
        <p:nvSpPr>
          <p:cNvPr id="30759" name="Rectangle 2062">
            <a:extLst>
              <a:ext uri="{FF2B5EF4-FFF2-40B4-BE49-F238E27FC236}">
                <a16:creationId xmlns:a16="http://schemas.microsoft.com/office/drawing/2014/main" id="{AA042C54-A909-E949-86F3-07E2D463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32607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3,0,0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421352-6DCF-DA40-ADBE-FE5D407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01"/>
            <a:ext cx="12192000" cy="1092199"/>
          </a:xfrm>
        </p:spPr>
        <p:txBody>
          <a:bodyPr/>
          <a:lstStyle/>
          <a:p>
            <a:r>
              <a:rPr lang="en-US" dirty="0"/>
              <a:t>Example 4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051">
            <a:extLst>
              <a:ext uri="{FF2B5EF4-FFF2-40B4-BE49-F238E27FC236}">
                <a16:creationId xmlns:a16="http://schemas.microsoft.com/office/drawing/2014/main" id="{58899182-FEDA-974C-957A-85FB4B9FEE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0574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Line 2052">
            <a:extLst>
              <a:ext uri="{FF2B5EF4-FFF2-40B4-BE49-F238E27FC236}">
                <a16:creationId xmlns:a16="http://schemas.microsoft.com/office/drawing/2014/main" id="{49A200AB-C88C-7442-B3B1-9A7757B21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3340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Line 2053">
            <a:extLst>
              <a:ext uri="{FF2B5EF4-FFF2-40B4-BE49-F238E27FC236}">
                <a16:creationId xmlns:a16="http://schemas.microsoft.com/office/drawing/2014/main" id="{934A42C2-C750-9041-8B82-DB3286D3B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6576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2056">
            <a:extLst>
              <a:ext uri="{FF2B5EF4-FFF2-40B4-BE49-F238E27FC236}">
                <a16:creationId xmlns:a16="http://schemas.microsoft.com/office/drawing/2014/main" id="{287FE5D7-E67E-6E44-8B6B-0C5864C8B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1768476"/>
            <a:ext cx="38311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31752" name="Rectangle 2057">
            <a:extLst>
              <a:ext uri="{FF2B5EF4-FFF2-40B4-BE49-F238E27FC236}">
                <a16:creationId xmlns:a16="http://schemas.microsoft.com/office/drawing/2014/main" id="{AC2ACFAF-222D-F04A-B05C-C45ECCA2B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9" y="3352801"/>
            <a:ext cx="38311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q</a:t>
            </a:r>
          </a:p>
        </p:txBody>
      </p:sp>
      <p:sp>
        <p:nvSpPr>
          <p:cNvPr id="31753" name="Rectangle 2058">
            <a:extLst>
              <a:ext uri="{FF2B5EF4-FFF2-40B4-BE49-F238E27FC236}">
                <a16:creationId xmlns:a16="http://schemas.microsoft.com/office/drawing/2014/main" id="{91BBBD76-B5DB-1A4F-A979-DDAEAB8E1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5046664"/>
            <a:ext cx="30296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31754" name="Line 2061">
            <a:extLst>
              <a:ext uri="{FF2B5EF4-FFF2-40B4-BE49-F238E27FC236}">
                <a16:creationId xmlns:a16="http://schemas.microsoft.com/office/drawing/2014/main" id="{8FCBFDC2-61C1-FD43-B9D2-2E16E54B8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657600"/>
            <a:ext cx="457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2061">
            <a:extLst>
              <a:ext uri="{FF2B5EF4-FFF2-40B4-BE49-F238E27FC236}">
                <a16:creationId xmlns:a16="http://schemas.microsoft.com/office/drawing/2014/main" id="{3B215D68-A64F-1248-8A32-73D979E764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657600"/>
            <a:ext cx="457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Rectangle 2062">
            <a:extLst>
              <a:ext uri="{FF2B5EF4-FFF2-40B4-BE49-F238E27FC236}">
                <a16:creationId xmlns:a16="http://schemas.microsoft.com/office/drawing/2014/main" id="{4B31145F-FE8D-9C48-B61D-0EF8473B3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1" y="53181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0,0,1</a:t>
            </a:r>
          </a:p>
        </p:txBody>
      </p:sp>
      <p:sp>
        <p:nvSpPr>
          <p:cNvPr id="31757" name="Line 2060">
            <a:extLst>
              <a:ext uri="{FF2B5EF4-FFF2-40B4-BE49-F238E27FC236}">
                <a16:creationId xmlns:a16="http://schemas.microsoft.com/office/drawing/2014/main" id="{E4164C03-297C-664A-88D2-A9D690149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057400"/>
            <a:ext cx="624840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2060">
            <a:extLst>
              <a:ext uri="{FF2B5EF4-FFF2-40B4-BE49-F238E27FC236}">
                <a16:creationId xmlns:a16="http://schemas.microsoft.com/office/drawing/2014/main" id="{A4C8DCD0-B30C-AA4C-A985-80ABD101D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057400"/>
            <a:ext cx="617220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2060">
            <a:extLst>
              <a:ext uri="{FF2B5EF4-FFF2-40B4-BE49-F238E27FC236}">
                <a16:creationId xmlns:a16="http://schemas.microsoft.com/office/drawing/2014/main" id="{03F188E5-1D06-3348-BFB4-B350D3AB0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057400"/>
            <a:ext cx="609600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Rectangle 2062">
            <a:extLst>
              <a:ext uri="{FF2B5EF4-FFF2-40B4-BE49-F238E27FC236}">
                <a16:creationId xmlns:a16="http://schemas.microsoft.com/office/drawing/2014/main" id="{F4A3C633-031D-5043-BD3A-97154D7C8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53181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0,1,1</a:t>
            </a:r>
          </a:p>
        </p:txBody>
      </p:sp>
      <p:sp>
        <p:nvSpPr>
          <p:cNvPr id="31761" name="Rectangle 2062">
            <a:extLst>
              <a:ext uri="{FF2B5EF4-FFF2-40B4-BE49-F238E27FC236}">
                <a16:creationId xmlns:a16="http://schemas.microsoft.com/office/drawing/2014/main" id="{49099AA6-E603-4D45-B664-9B652E81D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1" y="56229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0,1,2</a:t>
            </a:r>
          </a:p>
        </p:txBody>
      </p:sp>
      <p:sp>
        <p:nvSpPr>
          <p:cNvPr id="31762" name="Rectangle 2062">
            <a:extLst>
              <a:ext uri="{FF2B5EF4-FFF2-40B4-BE49-F238E27FC236}">
                <a16:creationId xmlns:a16="http://schemas.microsoft.com/office/drawing/2014/main" id="{FDDF8DB6-4F55-4A48-A229-1FADD582B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1" y="53181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0,2,2</a:t>
            </a:r>
          </a:p>
        </p:txBody>
      </p:sp>
      <p:sp>
        <p:nvSpPr>
          <p:cNvPr id="31763" name="Rectangle 2062">
            <a:extLst>
              <a:ext uri="{FF2B5EF4-FFF2-40B4-BE49-F238E27FC236}">
                <a16:creationId xmlns:a16="http://schemas.microsoft.com/office/drawing/2014/main" id="{670D13FE-0A43-A944-BEDB-A8C5ED942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56229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0,2,3</a:t>
            </a:r>
          </a:p>
        </p:txBody>
      </p:sp>
      <p:sp>
        <p:nvSpPr>
          <p:cNvPr id="31764" name="Rectangle 2062">
            <a:extLst>
              <a:ext uri="{FF2B5EF4-FFF2-40B4-BE49-F238E27FC236}">
                <a16:creationId xmlns:a16="http://schemas.microsoft.com/office/drawing/2014/main" id="{4173F647-B7BB-3345-8BEA-03FC26EE1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1" y="53181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0,3,3</a:t>
            </a:r>
          </a:p>
        </p:txBody>
      </p:sp>
      <p:sp>
        <p:nvSpPr>
          <p:cNvPr id="31765" name="Rectangle 2062">
            <a:extLst>
              <a:ext uri="{FF2B5EF4-FFF2-40B4-BE49-F238E27FC236}">
                <a16:creationId xmlns:a16="http://schemas.microsoft.com/office/drawing/2014/main" id="{CB974FA4-2473-EB4D-A7B4-1E306C46F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1" y="53181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1,0,0</a:t>
            </a:r>
          </a:p>
        </p:txBody>
      </p:sp>
      <p:sp>
        <p:nvSpPr>
          <p:cNvPr id="31766" name="Rectangle 2062">
            <a:extLst>
              <a:ext uri="{FF2B5EF4-FFF2-40B4-BE49-F238E27FC236}">
                <a16:creationId xmlns:a16="http://schemas.microsoft.com/office/drawing/2014/main" id="{7C7BC7D2-0190-6444-A4D5-00E67938E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1" y="53181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2,0,0</a:t>
            </a:r>
          </a:p>
        </p:txBody>
      </p:sp>
      <p:sp>
        <p:nvSpPr>
          <p:cNvPr id="31767" name="Rectangle 2062">
            <a:extLst>
              <a:ext uri="{FF2B5EF4-FFF2-40B4-BE49-F238E27FC236}">
                <a16:creationId xmlns:a16="http://schemas.microsoft.com/office/drawing/2014/main" id="{28D1BAD0-75CE-8847-9889-DD4803951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5526" y="53181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3,0,0</a:t>
            </a:r>
          </a:p>
        </p:txBody>
      </p:sp>
      <p:sp>
        <p:nvSpPr>
          <p:cNvPr id="31768" name="Rectangle 2062">
            <a:extLst>
              <a:ext uri="{FF2B5EF4-FFF2-40B4-BE49-F238E27FC236}">
                <a16:creationId xmlns:a16="http://schemas.microsoft.com/office/drawing/2014/main" id="{05B8C9CA-3876-1246-8CB0-07869B206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16764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1,0,0</a:t>
            </a:r>
          </a:p>
        </p:txBody>
      </p:sp>
      <p:sp>
        <p:nvSpPr>
          <p:cNvPr id="31769" name="Rectangle 2062">
            <a:extLst>
              <a:ext uri="{FF2B5EF4-FFF2-40B4-BE49-F238E27FC236}">
                <a16:creationId xmlns:a16="http://schemas.microsoft.com/office/drawing/2014/main" id="{F9CFECCA-550A-6C49-B7B7-720BDBF25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1" y="16764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2,0,0</a:t>
            </a:r>
          </a:p>
        </p:txBody>
      </p:sp>
      <p:sp>
        <p:nvSpPr>
          <p:cNvPr id="31770" name="Rectangle 2062">
            <a:extLst>
              <a:ext uri="{FF2B5EF4-FFF2-40B4-BE49-F238E27FC236}">
                <a16:creationId xmlns:a16="http://schemas.microsoft.com/office/drawing/2014/main" id="{FC5C976C-575A-9244-B9DA-7FA08B61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6" y="16764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3,0,0</a:t>
            </a:r>
          </a:p>
        </p:txBody>
      </p:sp>
      <p:sp>
        <p:nvSpPr>
          <p:cNvPr id="31771" name="Rectangle 2062">
            <a:extLst>
              <a:ext uri="{FF2B5EF4-FFF2-40B4-BE49-F238E27FC236}">
                <a16:creationId xmlns:a16="http://schemas.microsoft.com/office/drawing/2014/main" id="{9488969A-47CC-AC49-B27B-135333280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16764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FF0109"/>
                </a:solidFill>
              </a:rPr>
              <a:t>0,1,1</a:t>
            </a:r>
          </a:p>
        </p:txBody>
      </p:sp>
      <p:sp>
        <p:nvSpPr>
          <p:cNvPr id="31772" name="Line 2061">
            <a:extLst>
              <a:ext uri="{FF2B5EF4-FFF2-40B4-BE49-F238E27FC236}">
                <a16:creationId xmlns:a16="http://schemas.microsoft.com/office/drawing/2014/main" id="{3149EBA5-E788-EC46-8F72-0735AC027A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2057400"/>
            <a:ext cx="594360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Rectangle 2062">
            <a:extLst>
              <a:ext uri="{FF2B5EF4-FFF2-40B4-BE49-F238E27FC236}">
                <a16:creationId xmlns:a16="http://schemas.microsoft.com/office/drawing/2014/main" id="{D361DCBB-9455-C14C-BAE7-7710A552B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6" y="16764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FF0109"/>
                </a:solidFill>
              </a:rPr>
              <a:t>0,2,2</a:t>
            </a:r>
          </a:p>
        </p:txBody>
      </p:sp>
      <p:sp>
        <p:nvSpPr>
          <p:cNvPr id="31774" name="Rectangle 2062">
            <a:extLst>
              <a:ext uri="{FF2B5EF4-FFF2-40B4-BE49-F238E27FC236}">
                <a16:creationId xmlns:a16="http://schemas.microsoft.com/office/drawing/2014/main" id="{57166756-87E0-B545-AE34-AB584033C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16764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0,0,1</a:t>
            </a:r>
          </a:p>
        </p:txBody>
      </p:sp>
      <p:sp>
        <p:nvSpPr>
          <p:cNvPr id="31775" name="Rectangle 2062">
            <a:extLst>
              <a:ext uri="{FF2B5EF4-FFF2-40B4-BE49-F238E27FC236}">
                <a16:creationId xmlns:a16="http://schemas.microsoft.com/office/drawing/2014/main" id="{00C86226-BB65-2B40-AC9F-60A27D1E5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16764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0,1,2</a:t>
            </a:r>
          </a:p>
        </p:txBody>
      </p:sp>
      <p:sp>
        <p:nvSpPr>
          <p:cNvPr id="31776" name="Rectangle 2062">
            <a:extLst>
              <a:ext uri="{FF2B5EF4-FFF2-40B4-BE49-F238E27FC236}">
                <a16:creationId xmlns:a16="http://schemas.microsoft.com/office/drawing/2014/main" id="{7D9B9DC2-D0B2-BC4F-865D-B6AA260E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1" y="16764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FF0109"/>
                </a:solidFill>
              </a:rPr>
              <a:t>0,3,3</a:t>
            </a:r>
          </a:p>
        </p:txBody>
      </p:sp>
      <p:sp>
        <p:nvSpPr>
          <p:cNvPr id="31777" name="Rectangle 2062">
            <a:extLst>
              <a:ext uri="{FF2B5EF4-FFF2-40B4-BE49-F238E27FC236}">
                <a16:creationId xmlns:a16="http://schemas.microsoft.com/office/drawing/2014/main" id="{D776EAA7-611A-1F46-96E2-13BC1EB85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6926" y="16764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0,2,3</a:t>
            </a:r>
          </a:p>
        </p:txBody>
      </p:sp>
      <p:sp>
        <p:nvSpPr>
          <p:cNvPr id="31778" name="Arc 2065">
            <a:extLst>
              <a:ext uri="{FF2B5EF4-FFF2-40B4-BE49-F238E27FC236}">
                <a16:creationId xmlns:a16="http://schemas.microsoft.com/office/drawing/2014/main" id="{8E7C64AE-6435-4C49-B41C-F229E190B0F5}"/>
              </a:ext>
            </a:extLst>
          </p:cNvPr>
          <p:cNvSpPr>
            <a:spLocks/>
          </p:cNvSpPr>
          <p:nvPr/>
        </p:nvSpPr>
        <p:spPr bwMode="auto">
          <a:xfrm rot="20009880" flipV="1">
            <a:off x="6053139" y="1038225"/>
            <a:ext cx="2524125" cy="1428750"/>
          </a:xfrm>
          <a:custGeom>
            <a:avLst/>
            <a:gdLst>
              <a:gd name="T0" fmla="*/ 2147483647 w 21621"/>
              <a:gd name="T1" fmla="*/ 0 h 21600"/>
              <a:gd name="T2" fmla="*/ 0 w 21621"/>
              <a:gd name="T3" fmla="*/ 2147483647 h 21600"/>
              <a:gd name="T4" fmla="*/ 2147483647 w 21621"/>
              <a:gd name="T5" fmla="*/ 0 h 21600"/>
              <a:gd name="T6" fmla="*/ 0 60000 65536"/>
              <a:gd name="T7" fmla="*/ 0 60000 65536"/>
              <a:gd name="T8" fmla="*/ 0 60000 65536"/>
              <a:gd name="T9" fmla="*/ 0 w 21621"/>
              <a:gd name="T10" fmla="*/ 0 h 21600"/>
              <a:gd name="T11" fmla="*/ 21621 w 2162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1" h="21600" fill="none" extrusionOk="0">
                <a:moveTo>
                  <a:pt x="21621" y="0"/>
                </a:moveTo>
                <a:cubicBezTo>
                  <a:pt x="21621" y="11929"/>
                  <a:pt x="11950" y="21600"/>
                  <a:pt x="21" y="21600"/>
                </a:cubicBezTo>
                <a:cubicBezTo>
                  <a:pt x="14" y="21599"/>
                  <a:pt x="7" y="21599"/>
                  <a:pt x="0" y="21599"/>
                </a:cubicBezTo>
              </a:path>
              <a:path w="21621" h="21600" stroke="0" extrusionOk="0">
                <a:moveTo>
                  <a:pt x="21621" y="0"/>
                </a:moveTo>
                <a:cubicBezTo>
                  <a:pt x="21621" y="11929"/>
                  <a:pt x="11950" y="21600"/>
                  <a:pt x="21" y="21600"/>
                </a:cubicBezTo>
                <a:cubicBezTo>
                  <a:pt x="14" y="21599"/>
                  <a:pt x="7" y="21599"/>
                  <a:pt x="0" y="21599"/>
                </a:cubicBezTo>
                <a:lnTo>
                  <a:pt x="21" y="0"/>
                </a:lnTo>
                <a:lnTo>
                  <a:pt x="2162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Arc 2065">
            <a:extLst>
              <a:ext uri="{FF2B5EF4-FFF2-40B4-BE49-F238E27FC236}">
                <a16:creationId xmlns:a16="http://schemas.microsoft.com/office/drawing/2014/main" id="{5570B489-7872-BE42-8501-CF1E97B67182}"/>
              </a:ext>
            </a:extLst>
          </p:cNvPr>
          <p:cNvSpPr>
            <a:spLocks/>
          </p:cNvSpPr>
          <p:nvPr/>
        </p:nvSpPr>
        <p:spPr bwMode="auto">
          <a:xfrm rot="20009880" flipV="1">
            <a:off x="7040564" y="1055689"/>
            <a:ext cx="2454275" cy="1393825"/>
          </a:xfrm>
          <a:custGeom>
            <a:avLst/>
            <a:gdLst>
              <a:gd name="T0" fmla="*/ 2147483647 w 21621"/>
              <a:gd name="T1" fmla="*/ 0 h 21600"/>
              <a:gd name="T2" fmla="*/ 0 w 21621"/>
              <a:gd name="T3" fmla="*/ 2147483647 h 21600"/>
              <a:gd name="T4" fmla="*/ 2147483647 w 21621"/>
              <a:gd name="T5" fmla="*/ 0 h 21600"/>
              <a:gd name="T6" fmla="*/ 0 60000 65536"/>
              <a:gd name="T7" fmla="*/ 0 60000 65536"/>
              <a:gd name="T8" fmla="*/ 0 60000 65536"/>
              <a:gd name="T9" fmla="*/ 0 w 21621"/>
              <a:gd name="T10" fmla="*/ 0 h 21600"/>
              <a:gd name="T11" fmla="*/ 21621 w 2162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1" h="21600" fill="none" extrusionOk="0">
                <a:moveTo>
                  <a:pt x="21621" y="0"/>
                </a:moveTo>
                <a:cubicBezTo>
                  <a:pt x="21621" y="11929"/>
                  <a:pt x="11950" y="21600"/>
                  <a:pt x="21" y="21600"/>
                </a:cubicBezTo>
                <a:cubicBezTo>
                  <a:pt x="14" y="21599"/>
                  <a:pt x="7" y="21599"/>
                  <a:pt x="0" y="21599"/>
                </a:cubicBezTo>
              </a:path>
              <a:path w="21621" h="21600" stroke="0" extrusionOk="0">
                <a:moveTo>
                  <a:pt x="21621" y="0"/>
                </a:moveTo>
                <a:cubicBezTo>
                  <a:pt x="21621" y="11929"/>
                  <a:pt x="11950" y="21600"/>
                  <a:pt x="21" y="21600"/>
                </a:cubicBezTo>
                <a:cubicBezTo>
                  <a:pt x="14" y="21599"/>
                  <a:pt x="7" y="21599"/>
                  <a:pt x="0" y="21599"/>
                </a:cubicBezTo>
                <a:lnTo>
                  <a:pt x="21" y="0"/>
                </a:lnTo>
                <a:lnTo>
                  <a:pt x="2162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Arc 2065">
            <a:extLst>
              <a:ext uri="{FF2B5EF4-FFF2-40B4-BE49-F238E27FC236}">
                <a16:creationId xmlns:a16="http://schemas.microsoft.com/office/drawing/2014/main" id="{B0531C51-0771-7346-9DCF-E3750B2824ED}"/>
              </a:ext>
            </a:extLst>
          </p:cNvPr>
          <p:cNvSpPr>
            <a:spLocks/>
          </p:cNvSpPr>
          <p:nvPr/>
        </p:nvSpPr>
        <p:spPr bwMode="auto">
          <a:xfrm rot="20009880" flipV="1">
            <a:off x="7856539" y="1144589"/>
            <a:ext cx="2422525" cy="1292225"/>
          </a:xfrm>
          <a:custGeom>
            <a:avLst/>
            <a:gdLst>
              <a:gd name="T0" fmla="*/ 2147483647 w 21621"/>
              <a:gd name="T1" fmla="*/ 0 h 21600"/>
              <a:gd name="T2" fmla="*/ 0 w 21621"/>
              <a:gd name="T3" fmla="*/ 2147483647 h 21600"/>
              <a:gd name="T4" fmla="*/ 2147483647 w 21621"/>
              <a:gd name="T5" fmla="*/ 0 h 21600"/>
              <a:gd name="T6" fmla="*/ 0 60000 65536"/>
              <a:gd name="T7" fmla="*/ 0 60000 65536"/>
              <a:gd name="T8" fmla="*/ 0 60000 65536"/>
              <a:gd name="T9" fmla="*/ 0 w 21621"/>
              <a:gd name="T10" fmla="*/ 0 h 21600"/>
              <a:gd name="T11" fmla="*/ 21621 w 2162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1" h="21600" fill="none" extrusionOk="0">
                <a:moveTo>
                  <a:pt x="21621" y="0"/>
                </a:moveTo>
                <a:cubicBezTo>
                  <a:pt x="21621" y="11929"/>
                  <a:pt x="11950" y="21600"/>
                  <a:pt x="21" y="21600"/>
                </a:cubicBezTo>
                <a:cubicBezTo>
                  <a:pt x="14" y="21599"/>
                  <a:pt x="7" y="21599"/>
                  <a:pt x="0" y="21599"/>
                </a:cubicBezTo>
              </a:path>
              <a:path w="21621" h="21600" stroke="0" extrusionOk="0">
                <a:moveTo>
                  <a:pt x="21621" y="0"/>
                </a:moveTo>
                <a:cubicBezTo>
                  <a:pt x="21621" y="11929"/>
                  <a:pt x="11950" y="21600"/>
                  <a:pt x="21" y="21600"/>
                </a:cubicBezTo>
                <a:cubicBezTo>
                  <a:pt x="14" y="21599"/>
                  <a:pt x="7" y="21599"/>
                  <a:pt x="0" y="21599"/>
                </a:cubicBezTo>
                <a:lnTo>
                  <a:pt x="21" y="0"/>
                </a:lnTo>
                <a:lnTo>
                  <a:pt x="2162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Line 2061">
            <a:extLst>
              <a:ext uri="{FF2B5EF4-FFF2-40B4-BE49-F238E27FC236}">
                <a16:creationId xmlns:a16="http://schemas.microsoft.com/office/drawing/2014/main" id="{0E2F03CA-D9FA-5F48-910E-8C17DD98EE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657600"/>
            <a:ext cx="457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Line 2061">
            <a:extLst>
              <a:ext uri="{FF2B5EF4-FFF2-40B4-BE49-F238E27FC236}">
                <a16:creationId xmlns:a16="http://schemas.microsoft.com/office/drawing/2014/main" id="{507917D8-C68B-3043-8FAC-4F32A21464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657600"/>
            <a:ext cx="457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Line 2061">
            <a:extLst>
              <a:ext uri="{FF2B5EF4-FFF2-40B4-BE49-F238E27FC236}">
                <a16:creationId xmlns:a16="http://schemas.microsoft.com/office/drawing/2014/main" id="{10781960-A902-D94D-96EF-12EFBA2D0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657600"/>
            <a:ext cx="457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Line 2061">
            <a:extLst>
              <a:ext uri="{FF2B5EF4-FFF2-40B4-BE49-F238E27FC236}">
                <a16:creationId xmlns:a16="http://schemas.microsoft.com/office/drawing/2014/main" id="{40C4AD8F-A01C-754E-AF37-F3E633D3D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657600"/>
            <a:ext cx="457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Line 2061">
            <a:extLst>
              <a:ext uri="{FF2B5EF4-FFF2-40B4-BE49-F238E27FC236}">
                <a16:creationId xmlns:a16="http://schemas.microsoft.com/office/drawing/2014/main" id="{496C0BE4-CEEF-E049-8FBE-46A0DCF05B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2057400"/>
            <a:ext cx="2743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Line 2061">
            <a:extLst>
              <a:ext uri="{FF2B5EF4-FFF2-40B4-BE49-F238E27FC236}">
                <a16:creationId xmlns:a16="http://schemas.microsoft.com/office/drawing/2014/main" id="{F928ADA6-4388-B147-B18F-D20A951247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057400"/>
            <a:ext cx="563880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Line 2061">
            <a:extLst>
              <a:ext uri="{FF2B5EF4-FFF2-40B4-BE49-F238E27FC236}">
                <a16:creationId xmlns:a16="http://schemas.microsoft.com/office/drawing/2014/main" id="{DAD252EE-4F94-7F4A-B2A6-61CF64CBDB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057400"/>
            <a:ext cx="563880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8" name="Line 2061">
            <a:extLst>
              <a:ext uri="{FF2B5EF4-FFF2-40B4-BE49-F238E27FC236}">
                <a16:creationId xmlns:a16="http://schemas.microsoft.com/office/drawing/2014/main" id="{1F026CB8-0215-C64F-A547-07CE3D267E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057400"/>
            <a:ext cx="2743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9" name="Line 2061">
            <a:extLst>
              <a:ext uri="{FF2B5EF4-FFF2-40B4-BE49-F238E27FC236}">
                <a16:creationId xmlns:a16="http://schemas.microsoft.com/office/drawing/2014/main" id="{8F2FAEB7-4928-8646-B027-FF53907FCD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057400"/>
            <a:ext cx="2743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0" name="Rectangle 2062">
            <a:extLst>
              <a:ext uri="{FF2B5EF4-FFF2-40B4-BE49-F238E27FC236}">
                <a16:creationId xmlns:a16="http://schemas.microsoft.com/office/drawing/2014/main" id="{39881CDA-8089-B748-84EF-E56A73514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1" y="32766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0,0,1</a:t>
            </a:r>
          </a:p>
        </p:txBody>
      </p:sp>
      <p:sp>
        <p:nvSpPr>
          <p:cNvPr id="31791" name="Rectangle 2062">
            <a:extLst>
              <a:ext uri="{FF2B5EF4-FFF2-40B4-BE49-F238E27FC236}">
                <a16:creationId xmlns:a16="http://schemas.microsoft.com/office/drawing/2014/main" id="{1F940DD3-7708-2A4F-BB59-8279C1F0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30480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0,1,1</a:t>
            </a:r>
          </a:p>
        </p:txBody>
      </p:sp>
      <p:sp>
        <p:nvSpPr>
          <p:cNvPr id="31792" name="Rectangle 2062">
            <a:extLst>
              <a:ext uri="{FF2B5EF4-FFF2-40B4-BE49-F238E27FC236}">
                <a16:creationId xmlns:a16="http://schemas.microsoft.com/office/drawing/2014/main" id="{E08880ED-7EA3-8846-88AD-4B43B186D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1" y="32766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0,1,2</a:t>
            </a:r>
          </a:p>
        </p:txBody>
      </p:sp>
      <p:sp>
        <p:nvSpPr>
          <p:cNvPr id="31793" name="Rectangle 2062">
            <a:extLst>
              <a:ext uri="{FF2B5EF4-FFF2-40B4-BE49-F238E27FC236}">
                <a16:creationId xmlns:a16="http://schemas.microsoft.com/office/drawing/2014/main" id="{CAAC2A22-DAEB-7246-A061-DC4853EDC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30321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0,2,2</a:t>
            </a:r>
          </a:p>
        </p:txBody>
      </p:sp>
      <p:sp>
        <p:nvSpPr>
          <p:cNvPr id="31794" name="Rectangle 2062">
            <a:extLst>
              <a:ext uri="{FF2B5EF4-FFF2-40B4-BE49-F238E27FC236}">
                <a16:creationId xmlns:a16="http://schemas.microsoft.com/office/drawing/2014/main" id="{0FDF591E-2F46-AF49-971A-AEA116B7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32766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0,2,3</a:t>
            </a:r>
          </a:p>
        </p:txBody>
      </p:sp>
      <p:sp>
        <p:nvSpPr>
          <p:cNvPr id="31795" name="Rectangle 2062">
            <a:extLst>
              <a:ext uri="{FF2B5EF4-FFF2-40B4-BE49-F238E27FC236}">
                <a16:creationId xmlns:a16="http://schemas.microsoft.com/office/drawing/2014/main" id="{D1C90C2D-8D4F-A142-A7A9-A641144EB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30480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0,3,3</a:t>
            </a:r>
          </a:p>
        </p:txBody>
      </p:sp>
      <p:sp>
        <p:nvSpPr>
          <p:cNvPr id="31796" name="Rectangle 2062">
            <a:extLst>
              <a:ext uri="{FF2B5EF4-FFF2-40B4-BE49-F238E27FC236}">
                <a16:creationId xmlns:a16="http://schemas.microsoft.com/office/drawing/2014/main" id="{19267AFA-22A6-C541-8D25-9BBF2024D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1" y="3276601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1,0,0</a:t>
            </a:r>
          </a:p>
        </p:txBody>
      </p:sp>
      <p:sp>
        <p:nvSpPr>
          <p:cNvPr id="31797" name="Rectangle 2062">
            <a:extLst>
              <a:ext uri="{FF2B5EF4-FFF2-40B4-BE49-F238E27FC236}">
                <a16:creationId xmlns:a16="http://schemas.microsoft.com/office/drawing/2014/main" id="{876A5EB2-D30E-F84D-95F1-C20C7FA47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32607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2,0,0</a:t>
            </a:r>
          </a:p>
        </p:txBody>
      </p:sp>
      <p:sp>
        <p:nvSpPr>
          <p:cNvPr id="31798" name="Rectangle 2062">
            <a:extLst>
              <a:ext uri="{FF2B5EF4-FFF2-40B4-BE49-F238E27FC236}">
                <a16:creationId xmlns:a16="http://schemas.microsoft.com/office/drawing/2014/main" id="{8F34BDF6-BDD9-7A46-A93A-D62326C02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3260726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3,0,0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537A1D-F74F-0642-BAB4-840BDCB4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7">
            <a:extLst>
              <a:ext uri="{FF2B5EF4-FFF2-40B4-BE49-F238E27FC236}">
                <a16:creationId xmlns:a16="http://schemas.microsoft.com/office/drawing/2014/main" id="{823CE0D8-22C9-914E-AA81-07F2135076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Preserves causality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Periodically, the </a:t>
            </a:r>
            <a:r>
              <a:rPr lang="en-US" altLang="en-US" i="1" dirty="0">
                <a:ea typeface="ＭＳ Ｐゴシック" panose="020B0600070205080204" pitchFamily="34" charset="-128"/>
              </a:rPr>
              <a:t>sequencer </a:t>
            </a:r>
            <a:r>
              <a:rPr lang="en-US" altLang="en-US" dirty="0">
                <a:ea typeface="ＭＳ Ｐゴシック" panose="020B0600070205080204" pitchFamily="34" charset="-128"/>
              </a:rPr>
              <a:t>sends an “</a:t>
            </a:r>
            <a:r>
              <a:rPr lang="en-US" altLang="ja-JP" dirty="0">
                <a:ea typeface="ＭＳ Ｐゴシック" panose="020B0600070205080204" pitchFamily="34" charset="-128"/>
              </a:rPr>
              <a:t>ordering” message for all the previous Agreed-order messages it knows that are not yet ordered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Non-sequencers cannot deliver Causal messages that are causally after an Agreed message that is not yet ordered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sequencer may be determined after a membership change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6A70C9-25DC-5D45-8E43-EB7BA504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Isis Agreed (Total) Order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2FBBDA3F-9A29-7E40-9C33-68105CFE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Multicast Protocols Outline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3124508C-CAAB-3347-BA1F-E7F2AC4BA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Vector Timestamps (ISIS System)</a:t>
            </a:r>
          </a:p>
          <a:p>
            <a:r>
              <a:rPr lang="en-US" altLang="en-US">
                <a:solidFill>
                  <a:srgbClr val="1002F1"/>
                </a:solidFill>
                <a:ea typeface="ＭＳ Ｐゴシック" panose="020B0600070205080204" pitchFamily="34" charset="-128"/>
              </a:rPr>
              <a:t>Trans Protocol (used by Transis)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Lamport Timestamps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Single Ring Protocol (Totem)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Accelerated Ring Protocol (Spread)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>
            <a:hlinkClick r:id="" action="ppaction://ole?verb=0"/>
            <a:extLst>
              <a:ext uri="{FF2B5EF4-FFF2-40B4-BE49-F238E27FC236}">
                <a16:creationId xmlns:a16="http://schemas.microsoft.com/office/drawing/2014/main" id="{64DFC4C3-754B-6B4E-ACD6-FFEB4793474C}"/>
              </a:ext>
            </a:extLst>
          </p:cNvPr>
          <p:cNvGraphicFramePr>
            <a:graphicFrameLocks/>
          </p:cNvGraphicFramePr>
          <p:nvPr/>
        </p:nvGraphicFramePr>
        <p:xfrm>
          <a:off x="5294314" y="1676401"/>
          <a:ext cx="8413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7" name="Clip" r:id="rId3" imgW="23075900" imgH="18389600" progId="MS_ClipArt_Gallery.2">
                  <p:embed/>
                </p:oleObj>
              </mc:Choice>
              <mc:Fallback>
                <p:oleObj name="Clip" r:id="rId3" imgW="23075900" imgH="18389600" progId="MS_ClipArt_Gallery.2">
                  <p:embed/>
                  <p:pic>
                    <p:nvPicPr>
                      <p:cNvPr id="34818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4DFC4C3-754B-6B4E-ACD6-FFEB4793474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314" y="1676401"/>
                        <a:ext cx="8413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Line 4">
            <a:extLst>
              <a:ext uri="{FF2B5EF4-FFF2-40B4-BE49-F238E27FC236}">
                <a16:creationId xmlns:a16="http://schemas.microsoft.com/office/drawing/2014/main" id="{B5B40D96-68F3-B945-86D3-275A51814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2590800"/>
            <a:ext cx="471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5">
            <a:extLst>
              <a:ext uri="{FF2B5EF4-FFF2-40B4-BE49-F238E27FC236}">
                <a16:creationId xmlns:a16="http://schemas.microsoft.com/office/drawing/2014/main" id="{1C8FAB5F-9E54-2B48-9028-1E0E73BFF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8650" y="2220914"/>
            <a:ext cx="0" cy="363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21" name="Object 3">
            <a:hlinkClick r:id="" action="ppaction://ole?verb=0"/>
            <a:extLst>
              <a:ext uri="{FF2B5EF4-FFF2-40B4-BE49-F238E27FC236}">
                <a16:creationId xmlns:a16="http://schemas.microsoft.com/office/drawing/2014/main" id="{60B970A4-9F06-F741-985F-F7F1349CA57C}"/>
              </a:ext>
            </a:extLst>
          </p:cNvPr>
          <p:cNvGraphicFramePr>
            <a:graphicFrameLocks/>
          </p:cNvGraphicFramePr>
          <p:nvPr/>
        </p:nvGraphicFramePr>
        <p:xfrm>
          <a:off x="6437314" y="1676401"/>
          <a:ext cx="8413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8" name="Clip" r:id="rId5" imgW="23075900" imgH="18389600" progId="MS_ClipArt_Gallery.2">
                  <p:embed/>
                </p:oleObj>
              </mc:Choice>
              <mc:Fallback>
                <p:oleObj name="Clip" r:id="rId5" imgW="23075900" imgH="18389600" progId="MS_ClipArt_Gallery.2">
                  <p:embed/>
                  <p:pic>
                    <p:nvPicPr>
                      <p:cNvPr id="34821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0B970A4-9F06-F741-985F-F7F1349CA57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14" y="1676401"/>
                        <a:ext cx="8413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Line 7">
            <a:extLst>
              <a:ext uri="{FF2B5EF4-FFF2-40B4-BE49-F238E27FC236}">
                <a16:creationId xmlns:a16="http://schemas.microsoft.com/office/drawing/2014/main" id="{215811F5-BFFA-2148-89D1-176603975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1650" y="2220914"/>
            <a:ext cx="0" cy="363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23" name="Object 4">
            <a:hlinkClick r:id="" action="ppaction://ole?verb=0"/>
            <a:extLst>
              <a:ext uri="{FF2B5EF4-FFF2-40B4-BE49-F238E27FC236}">
                <a16:creationId xmlns:a16="http://schemas.microsoft.com/office/drawing/2014/main" id="{3BCBBCAB-3408-EE42-B960-FC7602C9DE64}"/>
              </a:ext>
            </a:extLst>
          </p:cNvPr>
          <p:cNvGraphicFramePr>
            <a:graphicFrameLocks/>
          </p:cNvGraphicFramePr>
          <p:nvPr/>
        </p:nvGraphicFramePr>
        <p:xfrm>
          <a:off x="4151314" y="1676401"/>
          <a:ext cx="8413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Clip" r:id="rId6" imgW="23075900" imgH="18389600" progId="MS_ClipArt_Gallery.2">
                  <p:embed/>
                </p:oleObj>
              </mc:Choice>
              <mc:Fallback>
                <p:oleObj name="Clip" r:id="rId6" imgW="23075900" imgH="18389600" progId="MS_ClipArt_Gallery.2">
                  <p:embed/>
                  <p:pic>
                    <p:nvPicPr>
                      <p:cNvPr id="34823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BCBBCAB-3408-EE42-B960-FC7602C9DE6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1676401"/>
                        <a:ext cx="8413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Line 9">
            <a:extLst>
              <a:ext uri="{FF2B5EF4-FFF2-40B4-BE49-F238E27FC236}">
                <a16:creationId xmlns:a16="http://schemas.microsoft.com/office/drawing/2014/main" id="{FA960B43-F46B-F34D-9BCC-1380190EC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5650" y="2220914"/>
            <a:ext cx="0" cy="363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25" name="Object 5">
            <a:hlinkClick r:id="" action="ppaction://ole?verb=0"/>
            <a:extLst>
              <a:ext uri="{FF2B5EF4-FFF2-40B4-BE49-F238E27FC236}">
                <a16:creationId xmlns:a16="http://schemas.microsoft.com/office/drawing/2014/main" id="{819F3E87-C55B-CF4F-9C6A-93FB16465363}"/>
              </a:ext>
            </a:extLst>
          </p:cNvPr>
          <p:cNvGraphicFramePr>
            <a:graphicFrameLocks/>
          </p:cNvGraphicFramePr>
          <p:nvPr/>
        </p:nvGraphicFramePr>
        <p:xfrm>
          <a:off x="7580314" y="1676401"/>
          <a:ext cx="8413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name="Clip" r:id="rId7" imgW="23075900" imgH="18389600" progId="MS_ClipArt_Gallery.2">
                  <p:embed/>
                </p:oleObj>
              </mc:Choice>
              <mc:Fallback>
                <p:oleObj name="Clip" r:id="rId7" imgW="23075900" imgH="18389600" progId="MS_ClipArt_Gallery.2">
                  <p:embed/>
                  <p:pic>
                    <p:nvPicPr>
                      <p:cNvPr id="34825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19F3E87-C55B-CF4F-9C6A-93FB1646536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0314" y="1676401"/>
                        <a:ext cx="8413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Line 11">
            <a:extLst>
              <a:ext uri="{FF2B5EF4-FFF2-40B4-BE49-F238E27FC236}">
                <a16:creationId xmlns:a16="http://schemas.microsoft.com/office/drawing/2014/main" id="{3E372758-D113-8240-98EB-A4CC5FC99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4650" y="2220914"/>
            <a:ext cx="0" cy="363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Rectangle 12">
            <a:extLst>
              <a:ext uri="{FF2B5EF4-FFF2-40B4-BE49-F238E27FC236}">
                <a16:creationId xmlns:a16="http://schemas.microsoft.com/office/drawing/2014/main" id="{8056D956-F11D-F342-A19E-28DC6F776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1204913"/>
            <a:ext cx="38792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4828" name="Rectangle 13">
            <a:extLst>
              <a:ext uri="{FF2B5EF4-FFF2-40B4-BE49-F238E27FC236}">
                <a16:creationId xmlns:a16="http://schemas.microsoft.com/office/drawing/2014/main" id="{C543D751-AD55-474B-83DC-820F79CD5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1204913"/>
            <a:ext cx="38792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4829" name="Rectangle 14">
            <a:extLst>
              <a:ext uri="{FF2B5EF4-FFF2-40B4-BE49-F238E27FC236}">
                <a16:creationId xmlns:a16="http://schemas.microsoft.com/office/drawing/2014/main" id="{2F3E0EC2-C139-BA49-9ACB-80D0C44FD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4" y="1204913"/>
            <a:ext cx="40556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34830" name="Rectangle 15">
            <a:extLst>
              <a:ext uri="{FF2B5EF4-FFF2-40B4-BE49-F238E27FC236}">
                <a16:creationId xmlns:a16="http://schemas.microsoft.com/office/drawing/2014/main" id="{32062100-D2F0-2644-BCE2-E69FFD457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4" y="1204913"/>
            <a:ext cx="40556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34831" name="Rectangle 16">
            <a:extLst>
              <a:ext uri="{FF2B5EF4-FFF2-40B4-BE49-F238E27FC236}">
                <a16:creationId xmlns:a16="http://schemas.microsoft.com/office/drawing/2014/main" id="{732CD5E3-4805-464E-8857-8E62F092D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4" y="2957514"/>
            <a:ext cx="38560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solidFill>
                  <a:schemeClr val="tx2"/>
                </a:solidFill>
              </a:rPr>
              <a:t>A  Emits:  A</a:t>
            </a:r>
            <a:r>
              <a:rPr lang="en-US" altLang="en-US" baseline="-25000">
                <a:solidFill>
                  <a:schemeClr val="tx2"/>
                </a:solidFill>
              </a:rPr>
              <a:t>1</a:t>
            </a:r>
            <a:r>
              <a:rPr lang="en-US" altLang="en-US">
                <a:solidFill>
                  <a:schemeClr val="tx2"/>
                </a:solidFill>
              </a:rPr>
              <a:t>     A</a:t>
            </a:r>
            <a:r>
              <a:rPr lang="en-US" altLang="en-US" baseline="-25000">
                <a:solidFill>
                  <a:schemeClr val="tx2"/>
                </a:solidFill>
              </a:rPr>
              <a:t>2</a:t>
            </a:r>
            <a:r>
              <a:rPr lang="en-US" altLang="en-US">
                <a:solidFill>
                  <a:schemeClr val="tx2"/>
                </a:solidFill>
              </a:rPr>
              <a:t>     A</a:t>
            </a:r>
            <a:r>
              <a:rPr lang="en-US" altLang="en-US" baseline="-25000">
                <a:solidFill>
                  <a:schemeClr val="tx2"/>
                </a:solidFill>
              </a:rPr>
              <a:t>3</a:t>
            </a:r>
            <a:r>
              <a:rPr lang="en-US" altLang="en-US">
                <a:solidFill>
                  <a:schemeClr val="tx2"/>
                </a:solidFill>
              </a:rPr>
              <a:t>   ...</a:t>
            </a:r>
          </a:p>
        </p:txBody>
      </p:sp>
      <p:sp>
        <p:nvSpPr>
          <p:cNvPr id="34832" name="Rectangle 20">
            <a:extLst>
              <a:ext uri="{FF2B5EF4-FFF2-40B4-BE49-F238E27FC236}">
                <a16:creationId xmlns:a16="http://schemas.microsoft.com/office/drawing/2014/main" id="{BE47DDAF-F899-9644-B124-DCB85C6DF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4" y="3719514"/>
            <a:ext cx="57943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solidFill>
                  <a:schemeClr val="tx2"/>
                </a:solidFill>
              </a:rPr>
              <a:t>Scenario:   A       a</a:t>
            </a:r>
            <a:r>
              <a:rPr lang="en-US" altLang="en-US" baseline="-25000">
                <a:solidFill>
                  <a:schemeClr val="tx2"/>
                </a:solidFill>
              </a:rPr>
              <a:t>1</a:t>
            </a:r>
            <a:r>
              <a:rPr lang="en-US" altLang="en-US">
                <a:solidFill>
                  <a:schemeClr val="tx2"/>
                </a:solidFill>
              </a:rPr>
              <a:t>B</a:t>
            </a:r>
            <a:r>
              <a:rPr lang="en-US" altLang="en-US" baseline="-25000">
                <a:solidFill>
                  <a:schemeClr val="tx2"/>
                </a:solidFill>
              </a:rPr>
              <a:t>1</a:t>
            </a:r>
            <a:r>
              <a:rPr lang="en-US" altLang="en-US">
                <a:solidFill>
                  <a:schemeClr val="tx2"/>
                </a:solidFill>
              </a:rPr>
              <a:t>    b</a:t>
            </a:r>
            <a:r>
              <a:rPr lang="en-US" altLang="en-US" baseline="-25000">
                <a:solidFill>
                  <a:schemeClr val="tx2"/>
                </a:solidFill>
              </a:rPr>
              <a:t>1</a:t>
            </a:r>
            <a:r>
              <a:rPr lang="en-US" altLang="en-US">
                <a:solidFill>
                  <a:schemeClr val="tx2"/>
                </a:solidFill>
              </a:rPr>
              <a:t>B</a:t>
            </a:r>
            <a:r>
              <a:rPr lang="en-US" altLang="en-US" baseline="-25000">
                <a:solidFill>
                  <a:schemeClr val="tx2"/>
                </a:solidFill>
              </a:rPr>
              <a:t>2</a:t>
            </a:r>
            <a:r>
              <a:rPr lang="en-US" altLang="en-US">
                <a:solidFill>
                  <a:schemeClr val="tx2"/>
                </a:solidFill>
              </a:rPr>
              <a:t>     b</a:t>
            </a:r>
            <a:r>
              <a:rPr lang="en-US" altLang="en-US" baseline="-25000">
                <a:solidFill>
                  <a:schemeClr val="tx2"/>
                </a:solidFill>
              </a:rPr>
              <a:t>2</a:t>
            </a:r>
            <a:r>
              <a:rPr lang="en-US" altLang="en-US">
                <a:solidFill>
                  <a:schemeClr val="tx2"/>
                </a:solidFill>
              </a:rPr>
              <a:t>C</a:t>
            </a:r>
            <a:r>
              <a:rPr lang="en-US" altLang="en-US" baseline="-25000">
                <a:solidFill>
                  <a:schemeClr val="tx2"/>
                </a:solidFill>
              </a:rPr>
              <a:t>1</a:t>
            </a:r>
            <a:r>
              <a:rPr lang="en-US" altLang="en-US">
                <a:solidFill>
                  <a:schemeClr val="tx2"/>
                </a:solidFill>
              </a:rPr>
              <a:t>     ...</a:t>
            </a:r>
          </a:p>
        </p:txBody>
      </p:sp>
      <p:sp>
        <p:nvSpPr>
          <p:cNvPr id="34833" name="Rectangle 21">
            <a:extLst>
              <a:ext uri="{FF2B5EF4-FFF2-40B4-BE49-F238E27FC236}">
                <a16:creationId xmlns:a16="http://schemas.microsoft.com/office/drawing/2014/main" id="{96BA740C-5909-9D43-8129-8AB3671C9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713" y="38639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834" name="Rectangle 28">
            <a:extLst>
              <a:ext uri="{FF2B5EF4-FFF2-40B4-BE49-F238E27FC236}">
                <a16:creationId xmlns:a16="http://schemas.microsoft.com/office/drawing/2014/main" id="{CB20A260-5444-FE4C-9288-0A06A34DC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4" y="4405313"/>
            <a:ext cx="173829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solidFill>
                  <a:schemeClr val="tx2"/>
                </a:solidFill>
              </a:rPr>
              <a:t>Direct Ack: </a:t>
            </a:r>
          </a:p>
        </p:txBody>
      </p:sp>
      <p:sp>
        <p:nvSpPr>
          <p:cNvPr id="34835" name="Rectangle 31">
            <a:extLst>
              <a:ext uri="{FF2B5EF4-FFF2-40B4-BE49-F238E27FC236}">
                <a16:creationId xmlns:a16="http://schemas.microsoft.com/office/drawing/2014/main" id="{CF803992-5902-334C-AB6E-20662E94F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4405314"/>
            <a:ext cx="185896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solidFill>
                  <a:schemeClr val="tx2"/>
                </a:solidFill>
              </a:rPr>
              <a:t>a</a:t>
            </a:r>
            <a:r>
              <a:rPr lang="en-US" altLang="en-US" baseline="-25000">
                <a:solidFill>
                  <a:schemeClr val="tx2"/>
                </a:solidFill>
              </a:rPr>
              <a:t>1</a:t>
            </a:r>
            <a:r>
              <a:rPr lang="en-US" altLang="en-US">
                <a:solidFill>
                  <a:schemeClr val="tx2"/>
                </a:solidFill>
              </a:rPr>
              <a:t>B</a:t>
            </a:r>
            <a:r>
              <a:rPr lang="en-US" altLang="en-US" baseline="-25000">
                <a:solidFill>
                  <a:schemeClr val="tx2"/>
                </a:solidFill>
              </a:rPr>
              <a:t>1</a:t>
            </a:r>
            <a:r>
              <a:rPr lang="en-US" altLang="en-US">
                <a:solidFill>
                  <a:schemeClr val="tx2"/>
                </a:solidFill>
              </a:rPr>
              <a:t>         A</a:t>
            </a:r>
            <a:r>
              <a:rPr lang="en-US" altLang="en-US" baseline="-25000">
                <a:solidFill>
                  <a:schemeClr val="tx2"/>
                </a:solidFill>
              </a:rPr>
              <a:t>1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4836" name="Line 33">
            <a:extLst>
              <a:ext uri="{FF2B5EF4-FFF2-40B4-BE49-F238E27FC236}">
                <a16:creationId xmlns:a16="http://schemas.microsoft.com/office/drawing/2014/main" id="{0148FF68-A5CA-BE4E-ACEA-EA0E5B2C1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0350" y="4572000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Rectangle 34">
            <a:extLst>
              <a:ext uri="{FF2B5EF4-FFF2-40B4-BE49-F238E27FC236}">
                <a16:creationId xmlns:a16="http://schemas.microsoft.com/office/drawing/2014/main" id="{472CE474-28AE-C54C-AB0C-071E58AA4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5167313"/>
            <a:ext cx="194348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solidFill>
                  <a:schemeClr val="tx2"/>
                </a:solidFill>
              </a:rPr>
              <a:t>Indirect Ack: </a:t>
            </a:r>
          </a:p>
        </p:txBody>
      </p:sp>
      <p:sp>
        <p:nvSpPr>
          <p:cNvPr id="34838" name="Rectangle 37">
            <a:extLst>
              <a:ext uri="{FF2B5EF4-FFF2-40B4-BE49-F238E27FC236}">
                <a16:creationId xmlns:a16="http://schemas.microsoft.com/office/drawing/2014/main" id="{E52F4C15-59C2-794E-A72B-7C5B1C072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4" y="5167314"/>
            <a:ext cx="24526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solidFill>
                  <a:schemeClr val="tx2"/>
                </a:solidFill>
              </a:rPr>
              <a:t>b</a:t>
            </a:r>
            <a:r>
              <a:rPr lang="en-US" altLang="en-US" baseline="-25000">
                <a:solidFill>
                  <a:schemeClr val="tx2"/>
                </a:solidFill>
              </a:rPr>
              <a:t>2</a:t>
            </a:r>
            <a:r>
              <a:rPr lang="en-US" altLang="en-US">
                <a:solidFill>
                  <a:schemeClr val="tx2"/>
                </a:solidFill>
              </a:rPr>
              <a:t>C</a:t>
            </a:r>
            <a:r>
              <a:rPr lang="en-US" altLang="en-US" baseline="-25000">
                <a:solidFill>
                  <a:schemeClr val="tx2"/>
                </a:solidFill>
              </a:rPr>
              <a:t>1</a:t>
            </a:r>
            <a:r>
              <a:rPr lang="en-US" altLang="en-US">
                <a:solidFill>
                  <a:schemeClr val="tx2"/>
                </a:solidFill>
              </a:rPr>
              <a:t>         A</a:t>
            </a:r>
            <a:r>
              <a:rPr lang="en-US" altLang="en-US" baseline="-25000">
                <a:solidFill>
                  <a:schemeClr val="tx2"/>
                </a:solidFill>
              </a:rPr>
              <a:t>1</a:t>
            </a:r>
            <a:r>
              <a:rPr lang="en-US" altLang="en-US">
                <a:solidFill>
                  <a:schemeClr val="tx2"/>
                </a:solidFill>
              </a:rPr>
              <a:t> , B</a:t>
            </a:r>
            <a:r>
              <a:rPr lang="en-US" altLang="en-US" baseline="-25000">
                <a:solidFill>
                  <a:schemeClr val="tx2"/>
                </a:solidFill>
              </a:rPr>
              <a:t>1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4839" name="Line 39">
            <a:extLst>
              <a:ext uri="{FF2B5EF4-FFF2-40B4-BE49-F238E27FC236}">
                <a16:creationId xmlns:a16="http://schemas.microsoft.com/office/drawing/2014/main" id="{CDFEF55E-817C-B44A-B0E7-A79984503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0350" y="5334000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40" name="Group 41">
            <a:extLst>
              <a:ext uri="{FF2B5EF4-FFF2-40B4-BE49-F238E27FC236}">
                <a16:creationId xmlns:a16="http://schemas.microsoft.com/office/drawing/2014/main" id="{647A4B03-F0AD-3640-A574-66ACE4F61C4C}"/>
              </a:ext>
            </a:extLst>
          </p:cNvPr>
          <p:cNvGrpSpPr>
            <a:grpSpLocks/>
          </p:cNvGrpSpPr>
          <p:nvPr/>
        </p:nvGrpSpPr>
        <p:grpSpPr bwMode="auto">
          <a:xfrm>
            <a:off x="9378950" y="2978150"/>
            <a:ext cx="368300" cy="3111500"/>
            <a:chOff x="4948" y="1876"/>
            <a:chExt cx="232" cy="1960"/>
          </a:xfrm>
        </p:grpSpPr>
        <p:sp>
          <p:nvSpPr>
            <p:cNvPr id="34841" name="Line 42">
              <a:extLst>
                <a:ext uri="{FF2B5EF4-FFF2-40B4-BE49-F238E27FC236}">
                  <a16:creationId xmlns:a16="http://schemas.microsoft.com/office/drawing/2014/main" id="{6E5E4116-1156-944B-92B1-27E9653E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4" y="2104"/>
              <a:ext cx="0" cy="640"/>
            </a:xfrm>
            <a:prstGeom prst="line">
              <a:avLst/>
            </a:prstGeom>
            <a:noFill/>
            <a:ln w="127000">
              <a:solidFill>
                <a:srgbClr val="1002F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Line 43">
              <a:extLst>
                <a:ext uri="{FF2B5EF4-FFF2-40B4-BE49-F238E27FC236}">
                  <a16:creationId xmlns:a16="http://schemas.microsoft.com/office/drawing/2014/main" id="{E16B138C-C166-7343-9E77-E3A667A01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4" y="3016"/>
              <a:ext cx="0" cy="640"/>
            </a:xfrm>
            <a:prstGeom prst="line">
              <a:avLst/>
            </a:prstGeom>
            <a:noFill/>
            <a:ln w="127000">
              <a:solidFill>
                <a:srgbClr val="1002F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6" name="AutoShape 44">
              <a:extLst>
                <a:ext uri="{FF2B5EF4-FFF2-40B4-BE49-F238E27FC236}">
                  <a16:creationId xmlns:a16="http://schemas.microsoft.com/office/drawing/2014/main" id="{56D6A520-15B6-7F48-A1C9-E1C899D6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2788"/>
              <a:ext cx="232" cy="136"/>
            </a:xfrm>
            <a:prstGeom prst="star5">
              <a:avLst/>
            </a:prstGeom>
            <a:solidFill>
              <a:srgbClr val="FF010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77" name="AutoShape 45">
              <a:extLst>
                <a:ext uri="{FF2B5EF4-FFF2-40B4-BE49-F238E27FC236}">
                  <a16:creationId xmlns:a16="http://schemas.microsoft.com/office/drawing/2014/main" id="{83677064-3A2F-1449-9AF6-835F32AD7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1876"/>
              <a:ext cx="232" cy="136"/>
            </a:xfrm>
            <a:prstGeom prst="star5">
              <a:avLst/>
            </a:prstGeom>
            <a:solidFill>
              <a:srgbClr val="FF010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78" name="AutoShape 46">
              <a:extLst>
                <a:ext uri="{FF2B5EF4-FFF2-40B4-BE49-F238E27FC236}">
                  <a16:creationId xmlns:a16="http://schemas.microsoft.com/office/drawing/2014/main" id="{CAC6D027-43D0-7B4A-ACD3-8AF1500E5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700"/>
              <a:ext cx="232" cy="136"/>
            </a:xfrm>
            <a:prstGeom prst="star5">
              <a:avLst/>
            </a:prstGeom>
            <a:solidFill>
              <a:srgbClr val="FF010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A8B1D5E-33F7-9741-9D45-E5EF997C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 Protocol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8B654679-3BA0-AD46-AF65-110003377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1235075"/>
            <a:ext cx="70675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Scenario:   A    B    a  b B    a C    c  b  C  ...</a:t>
            </a:r>
          </a:p>
        </p:txBody>
      </p:sp>
      <p:sp>
        <p:nvSpPr>
          <p:cNvPr id="35843" name="Rectangle 4">
            <a:extLst>
              <a:ext uri="{FF2B5EF4-FFF2-40B4-BE49-F238E27FC236}">
                <a16:creationId xmlns:a16="http://schemas.microsoft.com/office/drawing/2014/main" id="{12E7DFC0-0FA8-EB47-8984-8F5A7228D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62089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1BB424CF-C170-A64B-9772-E223382EB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462089"/>
            <a:ext cx="37510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 </a:t>
            </a:r>
          </a:p>
        </p:txBody>
      </p:sp>
      <p:sp>
        <p:nvSpPr>
          <p:cNvPr id="35845" name="Rectangle 6">
            <a:extLst>
              <a:ext uri="{FF2B5EF4-FFF2-40B4-BE49-F238E27FC236}">
                <a16:creationId xmlns:a16="http://schemas.microsoft.com/office/drawing/2014/main" id="{842BF6BC-13A5-5D40-B7E6-144C513A3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1425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846" name="Rectangle 7">
            <a:extLst>
              <a:ext uri="{FF2B5EF4-FFF2-40B4-BE49-F238E27FC236}">
                <a16:creationId xmlns:a16="http://schemas.microsoft.com/office/drawing/2014/main" id="{63649483-9253-394D-A94B-E1F920484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1425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847" name="Rectangle 8">
            <a:extLst>
              <a:ext uri="{FF2B5EF4-FFF2-40B4-BE49-F238E27FC236}">
                <a16:creationId xmlns:a16="http://schemas.microsoft.com/office/drawing/2014/main" id="{135FF07D-F02B-2045-BE21-5FB5E7661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46526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848" name="Rectangle 9">
            <a:extLst>
              <a:ext uri="{FF2B5EF4-FFF2-40B4-BE49-F238E27FC236}">
                <a16:creationId xmlns:a16="http://schemas.microsoft.com/office/drawing/2014/main" id="{AE7067B8-ADB4-EA44-9615-596D9944F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46526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849" name="Rectangle 10">
            <a:extLst>
              <a:ext uri="{FF2B5EF4-FFF2-40B4-BE49-F238E27FC236}">
                <a16:creationId xmlns:a16="http://schemas.microsoft.com/office/drawing/2014/main" id="{6FF0ABEC-567A-BC40-8BA5-B698E2632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3913" y="14478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850" name="Rectangle 11">
            <a:extLst>
              <a:ext uri="{FF2B5EF4-FFF2-40B4-BE49-F238E27FC236}">
                <a16:creationId xmlns:a16="http://schemas.microsoft.com/office/drawing/2014/main" id="{C30EEE49-46AF-2F49-BD07-C62EC32AC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462089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5851" name="Rectangle 12">
            <a:extLst>
              <a:ext uri="{FF2B5EF4-FFF2-40B4-BE49-F238E27FC236}">
                <a16:creationId xmlns:a16="http://schemas.microsoft.com/office/drawing/2014/main" id="{A4B1395F-1854-5B4B-AA0D-FE6C01AA9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025" y="14478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5852" name="Rectangle 13">
            <a:extLst>
              <a:ext uri="{FF2B5EF4-FFF2-40B4-BE49-F238E27FC236}">
                <a16:creationId xmlns:a16="http://schemas.microsoft.com/office/drawing/2014/main" id="{EBF9929F-D441-BD4C-8684-E627B9AF8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225" y="14478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5853" name="Oval 26">
            <a:extLst>
              <a:ext uri="{FF2B5EF4-FFF2-40B4-BE49-F238E27FC236}">
                <a16:creationId xmlns:a16="http://schemas.microsoft.com/office/drawing/2014/main" id="{5184266A-A6E8-2741-80C1-60BD8F581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53403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54" name="Rectangle 27">
            <a:extLst>
              <a:ext uri="{FF2B5EF4-FFF2-40B4-BE49-F238E27FC236}">
                <a16:creationId xmlns:a16="http://schemas.microsoft.com/office/drawing/2014/main" id="{A7A595F1-CEAC-7845-AE39-CA41CA49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4" y="54260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5855" name="Rectangle 28">
            <a:extLst>
              <a:ext uri="{FF2B5EF4-FFF2-40B4-BE49-F238E27FC236}">
                <a16:creationId xmlns:a16="http://schemas.microsoft.com/office/drawing/2014/main" id="{27DF1256-80D9-DA4D-B4F6-867926E4F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5616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A69C0-DAA7-4E42-8227-3B1C26BB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E4A8D62D-869D-FE41-AA08-1BF942C08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1235075"/>
            <a:ext cx="70675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Scenario:   A    B    a  b B    a C    c  b  C  ...</a:t>
            </a: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B3496545-76B5-A442-9F36-343D5149A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62089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6868" name="Rectangle 5">
            <a:extLst>
              <a:ext uri="{FF2B5EF4-FFF2-40B4-BE49-F238E27FC236}">
                <a16:creationId xmlns:a16="http://schemas.microsoft.com/office/drawing/2014/main" id="{30FCCA85-064B-264E-9781-0808AC5C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462089"/>
            <a:ext cx="37510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 </a:t>
            </a:r>
          </a:p>
        </p:txBody>
      </p:sp>
      <p:sp>
        <p:nvSpPr>
          <p:cNvPr id="36869" name="Rectangle 6">
            <a:extLst>
              <a:ext uri="{FF2B5EF4-FFF2-40B4-BE49-F238E27FC236}">
                <a16:creationId xmlns:a16="http://schemas.microsoft.com/office/drawing/2014/main" id="{EF9681B2-65E1-A44E-A10E-0CF3A1E0C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1425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6870" name="Rectangle 7">
            <a:extLst>
              <a:ext uri="{FF2B5EF4-FFF2-40B4-BE49-F238E27FC236}">
                <a16:creationId xmlns:a16="http://schemas.microsoft.com/office/drawing/2014/main" id="{C0BB4254-2756-104A-B023-FA4837A36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1425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6871" name="Rectangle 8">
            <a:extLst>
              <a:ext uri="{FF2B5EF4-FFF2-40B4-BE49-F238E27FC236}">
                <a16:creationId xmlns:a16="http://schemas.microsoft.com/office/drawing/2014/main" id="{F257C38B-38E6-CE40-8AD4-E928506DB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46526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6872" name="Rectangle 9">
            <a:extLst>
              <a:ext uri="{FF2B5EF4-FFF2-40B4-BE49-F238E27FC236}">
                <a16:creationId xmlns:a16="http://schemas.microsoft.com/office/drawing/2014/main" id="{AB45A819-84C0-5D4E-AFE5-0F88256A6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46526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6873" name="Rectangle 10">
            <a:extLst>
              <a:ext uri="{FF2B5EF4-FFF2-40B4-BE49-F238E27FC236}">
                <a16:creationId xmlns:a16="http://schemas.microsoft.com/office/drawing/2014/main" id="{4055F454-621C-5840-A164-BDB37C2D7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3913" y="14478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6874" name="Rectangle 11">
            <a:extLst>
              <a:ext uri="{FF2B5EF4-FFF2-40B4-BE49-F238E27FC236}">
                <a16:creationId xmlns:a16="http://schemas.microsoft.com/office/drawing/2014/main" id="{D215C9EA-932B-7F49-8530-030E10A65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462089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6875" name="Rectangle 12">
            <a:extLst>
              <a:ext uri="{FF2B5EF4-FFF2-40B4-BE49-F238E27FC236}">
                <a16:creationId xmlns:a16="http://schemas.microsoft.com/office/drawing/2014/main" id="{3E6BA3E4-13A1-EF46-BD50-0D5AE193D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025" y="14478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6876" name="Rectangle 13">
            <a:extLst>
              <a:ext uri="{FF2B5EF4-FFF2-40B4-BE49-F238E27FC236}">
                <a16:creationId xmlns:a16="http://schemas.microsoft.com/office/drawing/2014/main" id="{2DF487B5-B6B8-C14C-9F15-74235DBF6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225" y="14478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6877" name="Oval 23">
            <a:extLst>
              <a:ext uri="{FF2B5EF4-FFF2-40B4-BE49-F238E27FC236}">
                <a16:creationId xmlns:a16="http://schemas.microsoft.com/office/drawing/2014/main" id="{CE8C4E8D-15C6-EA49-BC58-9042F0000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53403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878" name="Rectangle 24">
            <a:extLst>
              <a:ext uri="{FF2B5EF4-FFF2-40B4-BE49-F238E27FC236}">
                <a16:creationId xmlns:a16="http://schemas.microsoft.com/office/drawing/2014/main" id="{FE17F2FA-5E62-1D4E-8843-0DEC7C8EE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4" y="54260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6879" name="Rectangle 25">
            <a:extLst>
              <a:ext uri="{FF2B5EF4-FFF2-40B4-BE49-F238E27FC236}">
                <a16:creationId xmlns:a16="http://schemas.microsoft.com/office/drawing/2014/main" id="{1120F69C-E16D-734A-9B94-DEE919D87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5616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6880" name="Oval 26">
            <a:extLst>
              <a:ext uri="{FF2B5EF4-FFF2-40B4-BE49-F238E27FC236}">
                <a16:creationId xmlns:a16="http://schemas.microsoft.com/office/drawing/2014/main" id="{5E4DACF8-1AC5-074F-9B5C-2FBE3AE0B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53403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881" name="Rectangle 27">
            <a:extLst>
              <a:ext uri="{FF2B5EF4-FFF2-40B4-BE49-F238E27FC236}">
                <a16:creationId xmlns:a16="http://schemas.microsoft.com/office/drawing/2014/main" id="{2F1E3693-CD4C-B940-B89B-F98B7E8FD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4" y="54260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6882" name="Rectangle 28">
            <a:extLst>
              <a:ext uri="{FF2B5EF4-FFF2-40B4-BE49-F238E27FC236}">
                <a16:creationId xmlns:a16="http://schemas.microsoft.com/office/drawing/2014/main" id="{B379BFED-B6A8-7047-8D07-E3179C66D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5616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A6C3B6-6D4F-8A41-912A-01EF41AB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79EEEA04-0D87-EB4A-BB41-B2AEC82D9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1235075"/>
            <a:ext cx="70675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Scenario:   A    B    a  b B    a C    c  b  C  ...</a:t>
            </a:r>
          </a:p>
        </p:txBody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FD12C6A6-83DB-6040-9441-E5F2066D5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62089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id="{C5AE39DE-D422-1243-A0AE-5C61A9FAC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462089"/>
            <a:ext cx="37510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 </a:t>
            </a:r>
          </a:p>
        </p:txBody>
      </p:sp>
      <p:sp>
        <p:nvSpPr>
          <p:cNvPr id="37893" name="Rectangle 6">
            <a:extLst>
              <a:ext uri="{FF2B5EF4-FFF2-40B4-BE49-F238E27FC236}">
                <a16:creationId xmlns:a16="http://schemas.microsoft.com/office/drawing/2014/main" id="{0FCDF3D1-3CE7-9C44-A802-4348F733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1425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7894" name="Rectangle 7">
            <a:extLst>
              <a:ext uri="{FF2B5EF4-FFF2-40B4-BE49-F238E27FC236}">
                <a16:creationId xmlns:a16="http://schemas.microsoft.com/office/drawing/2014/main" id="{117D9D39-9891-D341-B2A9-70BA7D537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1425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7895" name="Rectangle 8">
            <a:extLst>
              <a:ext uri="{FF2B5EF4-FFF2-40B4-BE49-F238E27FC236}">
                <a16:creationId xmlns:a16="http://schemas.microsoft.com/office/drawing/2014/main" id="{7DA54DEB-83AE-5F44-BACC-23663362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46526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7896" name="Rectangle 9">
            <a:extLst>
              <a:ext uri="{FF2B5EF4-FFF2-40B4-BE49-F238E27FC236}">
                <a16:creationId xmlns:a16="http://schemas.microsoft.com/office/drawing/2014/main" id="{3629DA6E-A255-A04B-9D08-03BA7BE89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46526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7897" name="Rectangle 10">
            <a:extLst>
              <a:ext uri="{FF2B5EF4-FFF2-40B4-BE49-F238E27FC236}">
                <a16:creationId xmlns:a16="http://schemas.microsoft.com/office/drawing/2014/main" id="{7644AF03-1254-F44E-9AFA-8189DA1D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3913" y="14478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7898" name="Rectangle 11">
            <a:extLst>
              <a:ext uri="{FF2B5EF4-FFF2-40B4-BE49-F238E27FC236}">
                <a16:creationId xmlns:a16="http://schemas.microsoft.com/office/drawing/2014/main" id="{AD112B29-9D49-E141-94F5-C901405F0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462089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7899" name="Rectangle 12">
            <a:extLst>
              <a:ext uri="{FF2B5EF4-FFF2-40B4-BE49-F238E27FC236}">
                <a16:creationId xmlns:a16="http://schemas.microsoft.com/office/drawing/2014/main" id="{790D759A-D895-5641-AB9B-FB8F9172E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025" y="14478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7900" name="Rectangle 13">
            <a:extLst>
              <a:ext uri="{FF2B5EF4-FFF2-40B4-BE49-F238E27FC236}">
                <a16:creationId xmlns:a16="http://schemas.microsoft.com/office/drawing/2014/main" id="{1EBBF97B-59CA-1841-91B4-FF06E9990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225" y="14478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7901" name="Oval 20">
            <a:extLst>
              <a:ext uri="{FF2B5EF4-FFF2-40B4-BE49-F238E27FC236}">
                <a16:creationId xmlns:a16="http://schemas.microsoft.com/office/drawing/2014/main" id="{F18E07D1-791C-5A41-85BF-3B7D9AC88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40449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02" name="Rectangle 21">
            <a:extLst>
              <a:ext uri="{FF2B5EF4-FFF2-40B4-BE49-F238E27FC236}">
                <a16:creationId xmlns:a16="http://schemas.microsoft.com/office/drawing/2014/main" id="{36CB2B7A-28D8-AD41-9B6E-EF815AA39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4" y="41306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7903" name="Rectangle 22">
            <a:extLst>
              <a:ext uri="{FF2B5EF4-FFF2-40B4-BE49-F238E27FC236}">
                <a16:creationId xmlns:a16="http://schemas.microsoft.com/office/drawing/2014/main" id="{830EB017-3A82-8248-85C6-632F91993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43211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7904" name="Oval 23">
            <a:extLst>
              <a:ext uri="{FF2B5EF4-FFF2-40B4-BE49-F238E27FC236}">
                <a16:creationId xmlns:a16="http://schemas.microsoft.com/office/drawing/2014/main" id="{5846F6AD-A71B-824B-BC41-E9CAA016D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53403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05" name="Rectangle 24">
            <a:extLst>
              <a:ext uri="{FF2B5EF4-FFF2-40B4-BE49-F238E27FC236}">
                <a16:creationId xmlns:a16="http://schemas.microsoft.com/office/drawing/2014/main" id="{9B75B8E6-C79B-0A41-8E18-1E6A12A79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4" y="54260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7906" name="Rectangle 25">
            <a:extLst>
              <a:ext uri="{FF2B5EF4-FFF2-40B4-BE49-F238E27FC236}">
                <a16:creationId xmlns:a16="http://schemas.microsoft.com/office/drawing/2014/main" id="{E18A51A0-FDE0-E149-AE33-A870C434A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5616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7907" name="Oval 26">
            <a:extLst>
              <a:ext uri="{FF2B5EF4-FFF2-40B4-BE49-F238E27FC236}">
                <a16:creationId xmlns:a16="http://schemas.microsoft.com/office/drawing/2014/main" id="{F84F7047-CC35-C444-9527-674497A15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53403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08" name="Rectangle 27">
            <a:extLst>
              <a:ext uri="{FF2B5EF4-FFF2-40B4-BE49-F238E27FC236}">
                <a16:creationId xmlns:a16="http://schemas.microsoft.com/office/drawing/2014/main" id="{B7415559-65C2-BE48-930E-F44EAF2A2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4" y="54260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7909" name="Rectangle 28">
            <a:extLst>
              <a:ext uri="{FF2B5EF4-FFF2-40B4-BE49-F238E27FC236}">
                <a16:creationId xmlns:a16="http://schemas.microsoft.com/office/drawing/2014/main" id="{037FDAFE-B172-2A48-8968-9A3C62D06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5616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7910" name="Line 32">
            <a:extLst>
              <a:ext uri="{FF2B5EF4-FFF2-40B4-BE49-F238E27FC236}">
                <a16:creationId xmlns:a16="http://schemas.microsoft.com/office/drawing/2014/main" id="{6ED0AE7D-BA9C-8244-9E43-7BF3B1CD9D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0" y="4737100"/>
            <a:ext cx="1549400" cy="73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Line 33">
            <a:extLst>
              <a:ext uri="{FF2B5EF4-FFF2-40B4-BE49-F238E27FC236}">
                <a16:creationId xmlns:a16="http://schemas.microsoft.com/office/drawing/2014/main" id="{BA3E57EF-50C3-8D4D-96EA-4FF6A11CE0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0100" y="4813300"/>
            <a:ext cx="17780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E25830-52B2-2845-9B9F-200ED9A4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D4DCA24D-00BF-8847-85AB-6FBFB79C8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1235075"/>
            <a:ext cx="70675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Scenario:   A    B    a  b B    a C    c  b  C  ...</a:t>
            </a:r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D5DEE72F-18B4-9744-8862-E892F10E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62089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8916" name="Rectangle 5">
            <a:extLst>
              <a:ext uri="{FF2B5EF4-FFF2-40B4-BE49-F238E27FC236}">
                <a16:creationId xmlns:a16="http://schemas.microsoft.com/office/drawing/2014/main" id="{98F08690-DF2B-B947-BC2C-81C42A2DC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462089"/>
            <a:ext cx="37510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 </a:t>
            </a:r>
          </a:p>
        </p:txBody>
      </p:sp>
      <p:sp>
        <p:nvSpPr>
          <p:cNvPr id="38917" name="Rectangle 6">
            <a:extLst>
              <a:ext uri="{FF2B5EF4-FFF2-40B4-BE49-F238E27FC236}">
                <a16:creationId xmlns:a16="http://schemas.microsoft.com/office/drawing/2014/main" id="{07C6941E-BA14-F745-92D2-36F8A72E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1425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8918" name="Rectangle 7">
            <a:extLst>
              <a:ext uri="{FF2B5EF4-FFF2-40B4-BE49-F238E27FC236}">
                <a16:creationId xmlns:a16="http://schemas.microsoft.com/office/drawing/2014/main" id="{C1E35677-6D38-264E-A90F-15C393379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1425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8919" name="Rectangle 8">
            <a:extLst>
              <a:ext uri="{FF2B5EF4-FFF2-40B4-BE49-F238E27FC236}">
                <a16:creationId xmlns:a16="http://schemas.microsoft.com/office/drawing/2014/main" id="{43639B43-70D2-164C-A812-47B8795CD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46526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8920" name="Rectangle 9">
            <a:extLst>
              <a:ext uri="{FF2B5EF4-FFF2-40B4-BE49-F238E27FC236}">
                <a16:creationId xmlns:a16="http://schemas.microsoft.com/office/drawing/2014/main" id="{F679DA58-B2EE-8244-896C-CFDCDB5DC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46526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8921" name="Rectangle 10">
            <a:extLst>
              <a:ext uri="{FF2B5EF4-FFF2-40B4-BE49-F238E27FC236}">
                <a16:creationId xmlns:a16="http://schemas.microsoft.com/office/drawing/2014/main" id="{D00C0F3D-BD7B-184A-BEAE-E217B30D6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3913" y="14478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8922" name="Rectangle 11">
            <a:extLst>
              <a:ext uri="{FF2B5EF4-FFF2-40B4-BE49-F238E27FC236}">
                <a16:creationId xmlns:a16="http://schemas.microsoft.com/office/drawing/2014/main" id="{13A59081-45FA-504E-9C24-15F292DB7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462089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8923" name="Rectangle 12">
            <a:extLst>
              <a:ext uri="{FF2B5EF4-FFF2-40B4-BE49-F238E27FC236}">
                <a16:creationId xmlns:a16="http://schemas.microsoft.com/office/drawing/2014/main" id="{94D116F4-91D1-E041-9BC1-EC741389E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025" y="14478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8924" name="Rectangle 13">
            <a:extLst>
              <a:ext uri="{FF2B5EF4-FFF2-40B4-BE49-F238E27FC236}">
                <a16:creationId xmlns:a16="http://schemas.microsoft.com/office/drawing/2014/main" id="{D973C267-D337-E648-966E-6234E895B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225" y="14478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8925" name="Oval 17">
            <a:extLst>
              <a:ext uri="{FF2B5EF4-FFF2-40B4-BE49-F238E27FC236}">
                <a16:creationId xmlns:a16="http://schemas.microsoft.com/office/drawing/2014/main" id="{2DE2589C-231B-5C44-9D09-DD6A25275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32067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6" name="Rectangle 18">
            <a:extLst>
              <a:ext uri="{FF2B5EF4-FFF2-40B4-BE49-F238E27FC236}">
                <a16:creationId xmlns:a16="http://schemas.microsoft.com/office/drawing/2014/main" id="{F5F24B30-3EAA-E544-A824-1242CC7A8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3292476"/>
            <a:ext cx="44243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38927" name="Rectangle 19">
            <a:extLst>
              <a:ext uri="{FF2B5EF4-FFF2-40B4-BE49-F238E27FC236}">
                <a16:creationId xmlns:a16="http://schemas.microsoft.com/office/drawing/2014/main" id="{EA6A8A94-ECE7-C148-8764-CB5CB45BC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34829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8928" name="Oval 20">
            <a:extLst>
              <a:ext uri="{FF2B5EF4-FFF2-40B4-BE49-F238E27FC236}">
                <a16:creationId xmlns:a16="http://schemas.microsoft.com/office/drawing/2014/main" id="{B3D266EA-5849-6449-93D7-4BCAEEEC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40449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9" name="Rectangle 21">
            <a:extLst>
              <a:ext uri="{FF2B5EF4-FFF2-40B4-BE49-F238E27FC236}">
                <a16:creationId xmlns:a16="http://schemas.microsoft.com/office/drawing/2014/main" id="{58B33679-853A-8F49-949A-2FBF37503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4" y="41306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8930" name="Rectangle 22">
            <a:extLst>
              <a:ext uri="{FF2B5EF4-FFF2-40B4-BE49-F238E27FC236}">
                <a16:creationId xmlns:a16="http://schemas.microsoft.com/office/drawing/2014/main" id="{53B7B4C9-78FF-7749-9623-9A69B5EEE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43211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8931" name="Oval 23">
            <a:extLst>
              <a:ext uri="{FF2B5EF4-FFF2-40B4-BE49-F238E27FC236}">
                <a16:creationId xmlns:a16="http://schemas.microsoft.com/office/drawing/2014/main" id="{B1ED358D-1EB5-A347-B80D-4469B473B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53403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32" name="Rectangle 24">
            <a:extLst>
              <a:ext uri="{FF2B5EF4-FFF2-40B4-BE49-F238E27FC236}">
                <a16:creationId xmlns:a16="http://schemas.microsoft.com/office/drawing/2014/main" id="{D9B55FA9-00FA-A44F-92E6-AD20C68EE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4" y="54260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8933" name="Rectangle 25">
            <a:extLst>
              <a:ext uri="{FF2B5EF4-FFF2-40B4-BE49-F238E27FC236}">
                <a16:creationId xmlns:a16="http://schemas.microsoft.com/office/drawing/2014/main" id="{EF31CD1A-1D5D-BE43-B980-95F83D63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5616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8934" name="Oval 26">
            <a:extLst>
              <a:ext uri="{FF2B5EF4-FFF2-40B4-BE49-F238E27FC236}">
                <a16:creationId xmlns:a16="http://schemas.microsoft.com/office/drawing/2014/main" id="{848BBE02-7105-3B47-A4D7-8976A40F0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53403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35" name="Rectangle 27">
            <a:extLst>
              <a:ext uri="{FF2B5EF4-FFF2-40B4-BE49-F238E27FC236}">
                <a16:creationId xmlns:a16="http://schemas.microsoft.com/office/drawing/2014/main" id="{63F105F2-8BCB-A54D-A663-02E08475B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4" y="54260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8936" name="Rectangle 28">
            <a:extLst>
              <a:ext uri="{FF2B5EF4-FFF2-40B4-BE49-F238E27FC236}">
                <a16:creationId xmlns:a16="http://schemas.microsoft.com/office/drawing/2014/main" id="{B48EA903-159E-8645-A348-DA6A6CA9D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5616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8937" name="Line 30">
            <a:extLst>
              <a:ext uri="{FF2B5EF4-FFF2-40B4-BE49-F238E27FC236}">
                <a16:creationId xmlns:a16="http://schemas.microsoft.com/office/drawing/2014/main" id="{7B9FB371-0F32-E740-BEEA-73DDDECF76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8900" y="3975100"/>
            <a:ext cx="10160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Line 32">
            <a:extLst>
              <a:ext uri="{FF2B5EF4-FFF2-40B4-BE49-F238E27FC236}">
                <a16:creationId xmlns:a16="http://schemas.microsoft.com/office/drawing/2014/main" id="{29F2214E-218D-1840-94B5-24C4D56319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0" y="4737100"/>
            <a:ext cx="1549400" cy="73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Line 33">
            <a:extLst>
              <a:ext uri="{FF2B5EF4-FFF2-40B4-BE49-F238E27FC236}">
                <a16:creationId xmlns:a16="http://schemas.microsoft.com/office/drawing/2014/main" id="{25962D63-871D-4C44-8E01-0A91611D6A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0100" y="4813300"/>
            <a:ext cx="17780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B88A3A-331F-DD4F-9DA7-B77FCA19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F1C1E3E3-736C-F545-8573-0DC1D429E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1235075"/>
            <a:ext cx="70675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Scenario:   A    B    a  b B    a C    c  b  C  ...</a:t>
            </a:r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id="{C45CDD28-98E0-A141-9DEC-A762C9029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62089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9940" name="Rectangle 5">
            <a:extLst>
              <a:ext uri="{FF2B5EF4-FFF2-40B4-BE49-F238E27FC236}">
                <a16:creationId xmlns:a16="http://schemas.microsoft.com/office/drawing/2014/main" id="{7B5C2119-66CC-BD41-B040-1B7527656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462089"/>
            <a:ext cx="37510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 </a:t>
            </a:r>
          </a:p>
        </p:txBody>
      </p:sp>
      <p:sp>
        <p:nvSpPr>
          <p:cNvPr id="39941" name="Rectangle 6">
            <a:extLst>
              <a:ext uri="{FF2B5EF4-FFF2-40B4-BE49-F238E27FC236}">
                <a16:creationId xmlns:a16="http://schemas.microsoft.com/office/drawing/2014/main" id="{CC2884BE-D6E0-CA4B-970C-F2EBA0209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1425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9942" name="Rectangle 7">
            <a:extLst>
              <a:ext uri="{FF2B5EF4-FFF2-40B4-BE49-F238E27FC236}">
                <a16:creationId xmlns:a16="http://schemas.microsoft.com/office/drawing/2014/main" id="{AC0F13BA-8F9F-E243-A9B4-A883AD69F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1425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9943" name="Rectangle 8">
            <a:extLst>
              <a:ext uri="{FF2B5EF4-FFF2-40B4-BE49-F238E27FC236}">
                <a16:creationId xmlns:a16="http://schemas.microsoft.com/office/drawing/2014/main" id="{C1279CB4-5478-CF42-99BF-9CCA072C4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46526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9944" name="Rectangle 9">
            <a:extLst>
              <a:ext uri="{FF2B5EF4-FFF2-40B4-BE49-F238E27FC236}">
                <a16:creationId xmlns:a16="http://schemas.microsoft.com/office/drawing/2014/main" id="{7CAE8617-458E-4245-9777-2CFB24AC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46526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9945" name="Rectangle 10">
            <a:extLst>
              <a:ext uri="{FF2B5EF4-FFF2-40B4-BE49-F238E27FC236}">
                <a16:creationId xmlns:a16="http://schemas.microsoft.com/office/drawing/2014/main" id="{D78E3F6A-E729-B249-8285-5EB1A6A78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3913" y="14478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9946" name="Rectangle 11">
            <a:extLst>
              <a:ext uri="{FF2B5EF4-FFF2-40B4-BE49-F238E27FC236}">
                <a16:creationId xmlns:a16="http://schemas.microsoft.com/office/drawing/2014/main" id="{C1DF8254-F4AF-2449-A08B-8A9DFF401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462089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9947" name="Rectangle 12">
            <a:extLst>
              <a:ext uri="{FF2B5EF4-FFF2-40B4-BE49-F238E27FC236}">
                <a16:creationId xmlns:a16="http://schemas.microsoft.com/office/drawing/2014/main" id="{3F2B1C37-3EE4-9549-A3C7-F579E7038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025" y="14478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9948" name="Rectangle 13">
            <a:extLst>
              <a:ext uri="{FF2B5EF4-FFF2-40B4-BE49-F238E27FC236}">
                <a16:creationId xmlns:a16="http://schemas.microsoft.com/office/drawing/2014/main" id="{F709F586-966F-0F43-8D91-806A069EF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225" y="14478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9949" name="Oval 14">
            <a:extLst>
              <a:ext uri="{FF2B5EF4-FFF2-40B4-BE49-F238E27FC236}">
                <a16:creationId xmlns:a16="http://schemas.microsoft.com/office/drawing/2014/main" id="{888DD0DD-8E69-374F-BE31-70D831C3D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50" y="19875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9950" name="Rectangle 15">
            <a:extLst>
              <a:ext uri="{FF2B5EF4-FFF2-40B4-BE49-F238E27FC236}">
                <a16:creationId xmlns:a16="http://schemas.microsoft.com/office/drawing/2014/main" id="{EC07EA96-23A4-184C-BC0D-966D2E91C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2073276"/>
            <a:ext cx="44243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39951" name="Rectangle 16">
            <a:extLst>
              <a:ext uri="{FF2B5EF4-FFF2-40B4-BE49-F238E27FC236}">
                <a16:creationId xmlns:a16="http://schemas.microsoft.com/office/drawing/2014/main" id="{2344A413-545C-404B-9A82-A5EEE2FB2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3" y="22637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9952" name="Oval 17">
            <a:extLst>
              <a:ext uri="{FF2B5EF4-FFF2-40B4-BE49-F238E27FC236}">
                <a16:creationId xmlns:a16="http://schemas.microsoft.com/office/drawing/2014/main" id="{E59AA672-7EE0-7642-8D85-964EB3ED1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32067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9953" name="Rectangle 18">
            <a:extLst>
              <a:ext uri="{FF2B5EF4-FFF2-40B4-BE49-F238E27FC236}">
                <a16:creationId xmlns:a16="http://schemas.microsoft.com/office/drawing/2014/main" id="{B7B21C49-A065-0343-867A-6D9919FD0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3292476"/>
            <a:ext cx="44243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39954" name="Rectangle 19">
            <a:extLst>
              <a:ext uri="{FF2B5EF4-FFF2-40B4-BE49-F238E27FC236}">
                <a16:creationId xmlns:a16="http://schemas.microsoft.com/office/drawing/2014/main" id="{6ADFF6BE-C934-B145-8B4C-3141BBF73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34829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9955" name="Oval 20">
            <a:extLst>
              <a:ext uri="{FF2B5EF4-FFF2-40B4-BE49-F238E27FC236}">
                <a16:creationId xmlns:a16="http://schemas.microsoft.com/office/drawing/2014/main" id="{A1C287A1-36FE-0241-A7CA-E8E3B6FDE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40449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9956" name="Rectangle 21">
            <a:extLst>
              <a:ext uri="{FF2B5EF4-FFF2-40B4-BE49-F238E27FC236}">
                <a16:creationId xmlns:a16="http://schemas.microsoft.com/office/drawing/2014/main" id="{E069BAC0-235A-044B-AA2E-125BF7173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4" y="41306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9957" name="Rectangle 22">
            <a:extLst>
              <a:ext uri="{FF2B5EF4-FFF2-40B4-BE49-F238E27FC236}">
                <a16:creationId xmlns:a16="http://schemas.microsoft.com/office/drawing/2014/main" id="{0922D242-CC7D-8F4F-B9B3-93475E48A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43211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9958" name="Oval 23">
            <a:extLst>
              <a:ext uri="{FF2B5EF4-FFF2-40B4-BE49-F238E27FC236}">
                <a16:creationId xmlns:a16="http://schemas.microsoft.com/office/drawing/2014/main" id="{007F5E80-CDC7-F646-8C45-A17F7E0C8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53403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9959" name="Rectangle 24">
            <a:extLst>
              <a:ext uri="{FF2B5EF4-FFF2-40B4-BE49-F238E27FC236}">
                <a16:creationId xmlns:a16="http://schemas.microsoft.com/office/drawing/2014/main" id="{FC28B742-7422-DF4E-BE75-1ED224D58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4" y="54260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9960" name="Rectangle 25">
            <a:extLst>
              <a:ext uri="{FF2B5EF4-FFF2-40B4-BE49-F238E27FC236}">
                <a16:creationId xmlns:a16="http://schemas.microsoft.com/office/drawing/2014/main" id="{DEED4200-05A2-1B4E-A33C-48A9B1469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5616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9961" name="Oval 26">
            <a:extLst>
              <a:ext uri="{FF2B5EF4-FFF2-40B4-BE49-F238E27FC236}">
                <a16:creationId xmlns:a16="http://schemas.microsoft.com/office/drawing/2014/main" id="{AB803901-B986-F24A-ABFA-CD5DDCCA3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53403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9962" name="Rectangle 27">
            <a:extLst>
              <a:ext uri="{FF2B5EF4-FFF2-40B4-BE49-F238E27FC236}">
                <a16:creationId xmlns:a16="http://schemas.microsoft.com/office/drawing/2014/main" id="{116C2095-74BD-CB4D-9436-F7FAADDFA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4" y="54260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9963" name="Rectangle 28">
            <a:extLst>
              <a:ext uri="{FF2B5EF4-FFF2-40B4-BE49-F238E27FC236}">
                <a16:creationId xmlns:a16="http://schemas.microsoft.com/office/drawing/2014/main" id="{0E351BDB-3F80-F045-9C15-699E07098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5616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9964" name="Line 29">
            <a:extLst>
              <a:ext uri="{FF2B5EF4-FFF2-40B4-BE49-F238E27FC236}">
                <a16:creationId xmlns:a16="http://schemas.microsoft.com/office/drawing/2014/main" id="{0CCC30B8-0D37-674D-9E56-E8B5DA3B52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0" y="2755900"/>
            <a:ext cx="2540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Line 30">
            <a:extLst>
              <a:ext uri="{FF2B5EF4-FFF2-40B4-BE49-F238E27FC236}">
                <a16:creationId xmlns:a16="http://schemas.microsoft.com/office/drawing/2014/main" id="{885E90AF-FE03-6543-892E-629C062BFD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8900" y="3975100"/>
            <a:ext cx="10160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6" name="Line 31">
            <a:extLst>
              <a:ext uri="{FF2B5EF4-FFF2-40B4-BE49-F238E27FC236}">
                <a16:creationId xmlns:a16="http://schemas.microsoft.com/office/drawing/2014/main" id="{68B907D6-2F12-DB44-94B9-030D057F2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2500" y="2679700"/>
            <a:ext cx="119380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Line 32">
            <a:extLst>
              <a:ext uri="{FF2B5EF4-FFF2-40B4-BE49-F238E27FC236}">
                <a16:creationId xmlns:a16="http://schemas.microsoft.com/office/drawing/2014/main" id="{AC012F7A-5877-E742-AC99-508EA127D2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0" y="4737100"/>
            <a:ext cx="1549400" cy="73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8" name="Line 33">
            <a:extLst>
              <a:ext uri="{FF2B5EF4-FFF2-40B4-BE49-F238E27FC236}">
                <a16:creationId xmlns:a16="http://schemas.microsoft.com/office/drawing/2014/main" id="{2C6B9232-95A8-BA42-967D-CCE1B2DACE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0100" y="4813300"/>
            <a:ext cx="17780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F51AD2-353A-194D-908B-C8BEB5F8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E753-6836-2D4D-B5D3-B99AB955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Multicast Paradigm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6A7B8-4D34-1145-A6A5-5B86E3A9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FB34AE9-358A-C245-AF13-FBE8EBA2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9" y="4045006"/>
            <a:ext cx="10800413" cy="227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dirty="0">
                <a:solidFill>
                  <a:srgbClr val="0000A8"/>
                </a:solidFill>
              </a:rPr>
              <a:t>Going beyond point-to-point to communicate with a </a:t>
            </a:r>
            <a:r>
              <a:rPr lang="en-US" altLang="en-US" b="1" dirty="0">
                <a:solidFill>
                  <a:srgbClr val="0000A8"/>
                </a:solidFill>
              </a:rPr>
              <a:t>group</a:t>
            </a:r>
            <a:r>
              <a:rPr lang="en-US" altLang="en-US" dirty="0">
                <a:solidFill>
                  <a:srgbClr val="0000A8"/>
                </a:solidFill>
              </a:rPr>
              <a:t> of processes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Range of service options: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Delivery guarantees (Unreliable, Reliable, Safe/Stable)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Ordering (Unordered, FIFO, Causal, Agreed)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Open groups versus closed groups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Failure model (Omission, Fail-stop, Crash &amp; Recovery, Network Partitions)</a:t>
            </a:r>
          </a:p>
        </p:txBody>
      </p:sp>
      <p:graphicFrame>
        <p:nvGraphicFramePr>
          <p:cNvPr id="6" name="Object 2">
            <a:hlinkClick r:id="" action="ppaction://ole?verb=0"/>
            <a:extLst>
              <a:ext uri="{FF2B5EF4-FFF2-40B4-BE49-F238E27FC236}">
                <a16:creationId xmlns:a16="http://schemas.microsoft.com/office/drawing/2014/main" id="{5DB70C4F-217E-274E-964F-0E8B408D095B}"/>
              </a:ext>
            </a:extLst>
          </p:cNvPr>
          <p:cNvGraphicFramePr>
            <a:graphicFrameLocks/>
          </p:cNvGraphicFramePr>
          <p:nvPr/>
        </p:nvGraphicFramePr>
        <p:xfrm>
          <a:off x="3070226" y="3044825"/>
          <a:ext cx="9048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5" name="Clip" r:id="rId3" imgW="34721800" imgH="14833600" progId="MS_ClipArt_Gallery.2">
                  <p:embed/>
                </p:oleObj>
              </mc:Choice>
              <mc:Fallback>
                <p:oleObj name="Clip" r:id="rId3" imgW="34721800" imgH="14833600" progId="MS_ClipArt_Gallery.2">
                  <p:embed/>
                  <p:pic>
                    <p:nvPicPr>
                      <p:cNvPr id="6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DB70C4F-217E-274E-964F-0E8B408D09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6" y="3044825"/>
                        <a:ext cx="90487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">
            <a:extLst>
              <a:ext uri="{FF2B5EF4-FFF2-40B4-BE49-F238E27FC236}">
                <a16:creationId xmlns:a16="http://schemas.microsoft.com/office/drawing/2014/main" id="{D8979EF8-92C2-0649-84B0-E09E27663260}"/>
              </a:ext>
            </a:extLst>
          </p:cNvPr>
          <p:cNvGrpSpPr>
            <a:grpSpLocks/>
          </p:cNvGrpSpPr>
          <p:nvPr/>
        </p:nvGrpSpPr>
        <p:grpSpPr bwMode="auto">
          <a:xfrm>
            <a:off x="3192463" y="1914526"/>
            <a:ext cx="336550" cy="366713"/>
            <a:chOff x="1163" y="1078"/>
            <a:chExt cx="212" cy="231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AD7821DD-7404-DD4C-BCB9-3D603BC41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107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578E4EA8-87A9-6247-B6FF-B57C92671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098"/>
              <a:ext cx="172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08EC0974-C85B-E841-8E32-9DA223C0E8D6}"/>
              </a:ext>
            </a:extLst>
          </p:cNvPr>
          <p:cNvGrpSpPr>
            <a:grpSpLocks/>
          </p:cNvGrpSpPr>
          <p:nvPr/>
        </p:nvGrpSpPr>
        <p:grpSpPr bwMode="auto">
          <a:xfrm>
            <a:off x="3692525" y="1782763"/>
            <a:ext cx="336550" cy="366712"/>
            <a:chOff x="1478" y="995"/>
            <a:chExt cx="212" cy="231"/>
          </a:xfrm>
        </p:grpSpPr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A6F24484-73D8-D547-9ECC-D795D50C7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99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E9765026-6137-6A4B-A90D-AF20B54F8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" y="1015"/>
              <a:ext cx="172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D42C74AB-287A-2640-A7F0-1FD97C107440}"/>
              </a:ext>
            </a:extLst>
          </p:cNvPr>
          <p:cNvGrpSpPr>
            <a:grpSpLocks/>
          </p:cNvGrpSpPr>
          <p:nvPr/>
        </p:nvGrpSpPr>
        <p:grpSpPr bwMode="auto">
          <a:xfrm>
            <a:off x="4192588" y="1914526"/>
            <a:ext cx="336550" cy="366713"/>
            <a:chOff x="1793" y="1078"/>
            <a:chExt cx="212" cy="231"/>
          </a:xfrm>
        </p:grpSpPr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2011107C-6A94-FA41-A178-DFA0805AE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" y="107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CCDEE4AD-FB56-4242-9095-0AEA76645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" y="1098"/>
              <a:ext cx="171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6" name="AutoShape 14">
            <a:extLst>
              <a:ext uri="{FF2B5EF4-FFF2-40B4-BE49-F238E27FC236}">
                <a16:creationId xmlns:a16="http://schemas.microsoft.com/office/drawing/2014/main" id="{6844321D-B67D-BD40-B8D9-A6FC7763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139" y="1352550"/>
            <a:ext cx="1698625" cy="1417638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" name="Object 3">
            <a:hlinkClick r:id="" action="ppaction://ole?verb=0"/>
            <a:extLst>
              <a:ext uri="{FF2B5EF4-FFF2-40B4-BE49-F238E27FC236}">
                <a16:creationId xmlns:a16="http://schemas.microsoft.com/office/drawing/2014/main" id="{99CB5FFD-5CFF-284F-880B-710B910E5782}"/>
              </a:ext>
            </a:extLst>
          </p:cNvPr>
          <p:cNvGraphicFramePr>
            <a:graphicFrameLocks/>
          </p:cNvGraphicFramePr>
          <p:nvPr/>
        </p:nvGraphicFramePr>
        <p:xfrm>
          <a:off x="5424489" y="3044825"/>
          <a:ext cx="9048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6" name="Clip" r:id="rId5" imgW="34721800" imgH="14833600" progId="MS_ClipArt_Gallery.2">
                  <p:embed/>
                </p:oleObj>
              </mc:Choice>
              <mc:Fallback>
                <p:oleObj name="Clip" r:id="rId5" imgW="34721800" imgH="14833600" progId="MS_ClipArt_Gallery.2">
                  <p:embed/>
                  <p:pic>
                    <p:nvPicPr>
                      <p:cNvPr id="17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99CB5FFD-5CFF-284F-880B-710B910E578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9" y="3044825"/>
                        <a:ext cx="90487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6">
            <a:extLst>
              <a:ext uri="{FF2B5EF4-FFF2-40B4-BE49-F238E27FC236}">
                <a16:creationId xmlns:a16="http://schemas.microsoft.com/office/drawing/2014/main" id="{7E8A3A5C-29F0-CD40-97A1-A9F515E5AE9F}"/>
              </a:ext>
            </a:extLst>
          </p:cNvPr>
          <p:cNvGrpSpPr>
            <a:grpSpLocks/>
          </p:cNvGrpSpPr>
          <p:nvPr/>
        </p:nvGrpSpPr>
        <p:grpSpPr bwMode="auto">
          <a:xfrm>
            <a:off x="5546725" y="1914526"/>
            <a:ext cx="336550" cy="366713"/>
            <a:chOff x="2646" y="1078"/>
            <a:chExt cx="212" cy="231"/>
          </a:xfrm>
        </p:grpSpPr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3ECEF000-C814-E946-80C9-6A924CDEE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107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DCC93C3E-53F1-034C-9401-0EEB9AFFC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1098"/>
              <a:ext cx="172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1" name="Group 19">
            <a:extLst>
              <a:ext uri="{FF2B5EF4-FFF2-40B4-BE49-F238E27FC236}">
                <a16:creationId xmlns:a16="http://schemas.microsoft.com/office/drawing/2014/main" id="{0E5FD0FD-34FF-9640-8C0A-1FDDB415AF22}"/>
              </a:ext>
            </a:extLst>
          </p:cNvPr>
          <p:cNvGrpSpPr>
            <a:grpSpLocks/>
          </p:cNvGrpSpPr>
          <p:nvPr/>
        </p:nvGrpSpPr>
        <p:grpSpPr bwMode="auto">
          <a:xfrm>
            <a:off x="6046788" y="1782763"/>
            <a:ext cx="336550" cy="366712"/>
            <a:chOff x="2961" y="995"/>
            <a:chExt cx="212" cy="231"/>
          </a:xfrm>
        </p:grpSpPr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A90BC76F-A1DF-AE42-99C5-785E8E67A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99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A6308CA3-F288-DA46-BEA7-ACC387874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1015"/>
              <a:ext cx="172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C2575898-0669-2642-8AF5-7A29EEAEC3D0}"/>
              </a:ext>
            </a:extLst>
          </p:cNvPr>
          <p:cNvGrpSpPr>
            <a:grpSpLocks/>
          </p:cNvGrpSpPr>
          <p:nvPr/>
        </p:nvGrpSpPr>
        <p:grpSpPr bwMode="auto">
          <a:xfrm>
            <a:off x="6545263" y="1914526"/>
            <a:ext cx="336550" cy="366713"/>
            <a:chOff x="3275" y="1078"/>
            <a:chExt cx="212" cy="231"/>
          </a:xfrm>
        </p:grpSpPr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825287-61E8-E949-91BE-FDCCA736B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107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B2E824BB-BD4E-2E43-8312-26986FEE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1098"/>
              <a:ext cx="172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7" name="AutoShape 25">
            <a:extLst>
              <a:ext uri="{FF2B5EF4-FFF2-40B4-BE49-F238E27FC236}">
                <a16:creationId xmlns:a16="http://schemas.microsoft.com/office/drawing/2014/main" id="{BB1C6F92-F6ED-5043-98C8-CE1A5098F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1" y="1352550"/>
            <a:ext cx="1698625" cy="1417638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28" name="Object 4">
            <a:hlinkClick r:id="" action="ppaction://ole?verb=0"/>
            <a:extLst>
              <a:ext uri="{FF2B5EF4-FFF2-40B4-BE49-F238E27FC236}">
                <a16:creationId xmlns:a16="http://schemas.microsoft.com/office/drawing/2014/main" id="{22770464-B67E-CB46-8A6C-2A7C3E590D49}"/>
              </a:ext>
            </a:extLst>
          </p:cNvPr>
          <p:cNvGraphicFramePr>
            <a:graphicFrameLocks/>
          </p:cNvGraphicFramePr>
          <p:nvPr/>
        </p:nvGraphicFramePr>
        <p:xfrm>
          <a:off x="7705726" y="3044825"/>
          <a:ext cx="9064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7" name="Clip" r:id="rId6" imgW="34721800" imgH="14833600" progId="MS_ClipArt_Gallery.2">
                  <p:embed/>
                </p:oleObj>
              </mc:Choice>
              <mc:Fallback>
                <p:oleObj name="Clip" r:id="rId6" imgW="34721800" imgH="14833600" progId="MS_ClipArt_Gallery.2">
                  <p:embed/>
                  <p:pic>
                    <p:nvPicPr>
                      <p:cNvPr id="28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2770464-B67E-CB46-8A6C-2A7C3E590D4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726" y="3044825"/>
                        <a:ext cx="906463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7">
            <a:extLst>
              <a:ext uri="{FF2B5EF4-FFF2-40B4-BE49-F238E27FC236}">
                <a16:creationId xmlns:a16="http://schemas.microsoft.com/office/drawing/2014/main" id="{2DD9D5C9-6EE2-5F41-B865-9D16B4BD9DD8}"/>
              </a:ext>
            </a:extLst>
          </p:cNvPr>
          <p:cNvGrpSpPr>
            <a:grpSpLocks/>
          </p:cNvGrpSpPr>
          <p:nvPr/>
        </p:nvGrpSpPr>
        <p:grpSpPr bwMode="auto">
          <a:xfrm>
            <a:off x="7972425" y="1847851"/>
            <a:ext cx="336550" cy="366713"/>
            <a:chOff x="4174" y="1036"/>
            <a:chExt cx="212" cy="231"/>
          </a:xfrm>
        </p:grpSpPr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94AEBFD7-987B-7449-ACDD-6DB7588FC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103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67A28DE-46C3-CA43-927D-E32982C75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056"/>
              <a:ext cx="172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2" name="Group 30">
            <a:extLst>
              <a:ext uri="{FF2B5EF4-FFF2-40B4-BE49-F238E27FC236}">
                <a16:creationId xmlns:a16="http://schemas.microsoft.com/office/drawing/2014/main" id="{89B8FD8A-C195-2346-A62A-B5AF5F007B7F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1847851"/>
            <a:ext cx="336550" cy="366713"/>
            <a:chOff x="4624" y="1036"/>
            <a:chExt cx="212" cy="231"/>
          </a:xfrm>
        </p:grpSpPr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941FD1EA-1FA8-EF4E-A550-BC1FC4AAD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" y="103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20EE4E03-9880-C946-B9FF-9B63F91CC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1056"/>
              <a:ext cx="171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5" name="AutoShape 33">
            <a:extLst>
              <a:ext uri="{FF2B5EF4-FFF2-40B4-BE49-F238E27FC236}">
                <a16:creationId xmlns:a16="http://schemas.microsoft.com/office/drawing/2014/main" id="{9079DEC8-C99C-7343-9DAD-22C2B19CF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226" y="1352550"/>
            <a:ext cx="1698625" cy="1417638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582A9D49-F93A-104C-A552-26DE25F48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25" y="16510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/>
              <a:t>a</a:t>
            </a: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4D2ECA00-452C-3C49-B867-B9CCE55EB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16510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/>
              <a:t>a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6A456A4A-0245-BC40-92FA-E286433ED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8" y="16510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/>
              <a:t>a</a:t>
            </a: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73C961C0-EB7A-2E49-8631-68AA75DBE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650" y="158432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/>
              <a:t>a</a:t>
            </a:r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1E7E67FD-71A3-4B49-90C0-B0BEEBA13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16510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rgbClr val="FF0109"/>
                </a:solidFill>
              </a:rPr>
              <a:t>b</a:t>
            </a: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AC615628-4705-5946-A697-C10196754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788" y="1519239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rgbClr val="FF0109"/>
                </a:solidFill>
              </a:rPr>
              <a:t>b</a:t>
            </a: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4AB82E98-1EB3-D54D-8CDA-3EE8050F1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963" y="1519239"/>
            <a:ext cx="29816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rgbClr val="3F000B"/>
                </a:solidFill>
              </a:rPr>
              <a:t>c</a:t>
            </a: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5AC70037-64C4-BE4E-B969-976FCC7FD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1519239"/>
            <a:ext cx="29816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rgbClr val="3F000B"/>
                </a:solidFill>
              </a:rPr>
              <a:t>c</a:t>
            </a: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433BCFB0-2932-2B40-90A2-5FCAE211F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158432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hlink"/>
                </a:solidFill>
              </a:rPr>
              <a:t>d</a:t>
            </a: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2021CA2B-49EB-DB44-8577-17DCEE5AB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63" y="158432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/>
              <a:t>a</a:t>
            </a:r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D2D172F1-3E18-3146-902E-90DFB3407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1" y="3784600"/>
            <a:ext cx="658336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D275AA1B-9138-A941-A786-0663A52DD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3395664"/>
            <a:ext cx="0" cy="382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B9596057-7CF2-0D41-9450-7E249A397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5788" y="3395664"/>
            <a:ext cx="0" cy="382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47">
            <a:extLst>
              <a:ext uri="{FF2B5EF4-FFF2-40B4-BE49-F238E27FC236}">
                <a16:creationId xmlns:a16="http://schemas.microsoft.com/office/drawing/2014/main" id="{C8A3A189-2B93-824F-9626-E5910EABD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2963" y="3395664"/>
            <a:ext cx="0" cy="382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66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B1EA2771-00CA-CB4E-9814-4766237C8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4" y="1235075"/>
            <a:ext cx="612933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D </a:t>
            </a:r>
            <a:r>
              <a:rPr lang="en-US" altLang="en-US" sz="1800">
                <a:solidFill>
                  <a:schemeClr val="tx2"/>
                </a:solidFill>
              </a:rPr>
              <a:t> </a:t>
            </a:r>
            <a:r>
              <a:rPr lang="en-US" altLang="en-US" sz="2800">
                <a:solidFill>
                  <a:schemeClr val="tx2"/>
                </a:solidFill>
              </a:rPr>
              <a:t>received:  A    B   </a:t>
            </a:r>
            <a:r>
              <a:rPr lang="en-US" altLang="en-US" sz="1000">
                <a:solidFill>
                  <a:schemeClr val="tx2"/>
                </a:solidFill>
              </a:rPr>
              <a:t> </a:t>
            </a:r>
            <a:r>
              <a:rPr lang="en-US" altLang="en-US" sz="2800">
                <a:solidFill>
                  <a:schemeClr val="tx2"/>
                </a:solidFill>
              </a:rPr>
              <a:t>   a C    c b C  ...</a:t>
            </a: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5E140AEF-E397-8B47-8601-CB7B88A98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1425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64" name="Rectangle 5">
            <a:extLst>
              <a:ext uri="{FF2B5EF4-FFF2-40B4-BE49-F238E27FC236}">
                <a16:creationId xmlns:a16="http://schemas.microsoft.com/office/drawing/2014/main" id="{7918A3B0-E8CA-AE42-ADC9-8DF1A3F67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1425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65" name="Rectangle 6">
            <a:extLst>
              <a:ext uri="{FF2B5EF4-FFF2-40B4-BE49-F238E27FC236}">
                <a16:creationId xmlns:a16="http://schemas.microsoft.com/office/drawing/2014/main" id="{F6F8773A-74C2-6F4B-A209-85FD2482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14478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66" name="Rectangle 7">
            <a:extLst>
              <a:ext uri="{FF2B5EF4-FFF2-40B4-BE49-F238E27FC236}">
                <a16:creationId xmlns:a16="http://schemas.microsoft.com/office/drawing/2014/main" id="{10B1BBC0-4C75-184F-9BEA-4ADA02252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25" y="14478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67" name="Rectangle 8">
            <a:extLst>
              <a:ext uri="{FF2B5EF4-FFF2-40B4-BE49-F238E27FC236}">
                <a16:creationId xmlns:a16="http://schemas.microsoft.com/office/drawing/2014/main" id="{24575C1F-4A50-644C-B8D5-CC12EFAD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025" y="154146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68" name="Rectangle 9">
            <a:extLst>
              <a:ext uri="{FF2B5EF4-FFF2-40B4-BE49-F238E27FC236}">
                <a16:creationId xmlns:a16="http://schemas.microsoft.com/office/drawing/2014/main" id="{DA75DF8A-5307-4744-B39F-E3349C239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154146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0969" name="Rectangle 10">
            <a:extLst>
              <a:ext uri="{FF2B5EF4-FFF2-40B4-BE49-F238E27FC236}">
                <a16:creationId xmlns:a16="http://schemas.microsoft.com/office/drawing/2014/main" id="{F1233F0F-EE7F-A843-A629-DEDAD1176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5240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0970" name="Oval 11">
            <a:extLst>
              <a:ext uri="{FF2B5EF4-FFF2-40B4-BE49-F238E27FC236}">
                <a16:creationId xmlns:a16="http://schemas.microsoft.com/office/drawing/2014/main" id="{C167FAA1-6E1C-0240-A655-FE1A69282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22923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0971" name="Rectangle 12">
            <a:extLst>
              <a:ext uri="{FF2B5EF4-FFF2-40B4-BE49-F238E27FC236}">
                <a16:creationId xmlns:a16="http://schemas.microsoft.com/office/drawing/2014/main" id="{088CE6B9-EE61-2F4F-8003-78CA2C528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2378076"/>
            <a:ext cx="44243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0972" name="Rectangle 13">
            <a:extLst>
              <a:ext uri="{FF2B5EF4-FFF2-40B4-BE49-F238E27FC236}">
                <a16:creationId xmlns:a16="http://schemas.microsoft.com/office/drawing/2014/main" id="{C330F5BE-EE20-5B47-96F5-46EEAB9D4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2568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0973" name="Oval 14">
            <a:extLst>
              <a:ext uri="{FF2B5EF4-FFF2-40B4-BE49-F238E27FC236}">
                <a16:creationId xmlns:a16="http://schemas.microsoft.com/office/drawing/2014/main" id="{9EEF1502-6F81-854A-A4AA-DEF9E7E5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35115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0974" name="Rectangle 15">
            <a:extLst>
              <a:ext uri="{FF2B5EF4-FFF2-40B4-BE49-F238E27FC236}">
                <a16:creationId xmlns:a16="http://schemas.microsoft.com/office/drawing/2014/main" id="{D5375AB7-2DF5-0649-811A-733D543A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3597276"/>
            <a:ext cx="44243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0975" name="Rectangle 16">
            <a:extLst>
              <a:ext uri="{FF2B5EF4-FFF2-40B4-BE49-F238E27FC236}">
                <a16:creationId xmlns:a16="http://schemas.microsoft.com/office/drawing/2014/main" id="{5D6B42EA-18FF-114B-8B1A-BACC5ECE0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37877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76" name="Oval 17">
            <a:extLst>
              <a:ext uri="{FF2B5EF4-FFF2-40B4-BE49-F238E27FC236}">
                <a16:creationId xmlns:a16="http://schemas.microsoft.com/office/drawing/2014/main" id="{264FDF42-1E0B-7E4A-B9EC-02483D6A8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43497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0977" name="Rectangle 18">
            <a:extLst>
              <a:ext uri="{FF2B5EF4-FFF2-40B4-BE49-F238E27FC236}">
                <a16:creationId xmlns:a16="http://schemas.microsoft.com/office/drawing/2014/main" id="{036904E8-20F9-694C-BF45-ED5B15562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4" y="44354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0978" name="Rectangle 19">
            <a:extLst>
              <a:ext uri="{FF2B5EF4-FFF2-40B4-BE49-F238E27FC236}">
                <a16:creationId xmlns:a16="http://schemas.microsoft.com/office/drawing/2014/main" id="{1F8AF96D-E5DE-034C-BADA-E24977670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6259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0979" name="Oval 20">
            <a:extLst>
              <a:ext uri="{FF2B5EF4-FFF2-40B4-BE49-F238E27FC236}">
                <a16:creationId xmlns:a16="http://schemas.microsoft.com/office/drawing/2014/main" id="{F7695EF6-B679-7046-9161-8805EABFC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56451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0980" name="Rectangle 21">
            <a:extLst>
              <a:ext uri="{FF2B5EF4-FFF2-40B4-BE49-F238E27FC236}">
                <a16:creationId xmlns:a16="http://schemas.microsoft.com/office/drawing/2014/main" id="{FB286842-3015-BE43-BD53-D6037E376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714" y="57308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0981" name="Rectangle 22">
            <a:extLst>
              <a:ext uri="{FF2B5EF4-FFF2-40B4-BE49-F238E27FC236}">
                <a16:creationId xmlns:a16="http://schemas.microsoft.com/office/drawing/2014/main" id="{974465E4-3941-A245-BA8C-4A0EB1A32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59213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82" name="Oval 23">
            <a:extLst>
              <a:ext uri="{FF2B5EF4-FFF2-40B4-BE49-F238E27FC236}">
                <a16:creationId xmlns:a16="http://schemas.microsoft.com/office/drawing/2014/main" id="{1AD9E137-D634-FE4F-B0CD-E12D80333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56451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0983" name="Rectangle 24">
            <a:extLst>
              <a:ext uri="{FF2B5EF4-FFF2-40B4-BE49-F238E27FC236}">
                <a16:creationId xmlns:a16="http://schemas.microsoft.com/office/drawing/2014/main" id="{B7457D28-2B73-C645-8E4D-B0A071133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4" y="57308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0984" name="Rectangle 25">
            <a:extLst>
              <a:ext uri="{FF2B5EF4-FFF2-40B4-BE49-F238E27FC236}">
                <a16:creationId xmlns:a16="http://schemas.microsoft.com/office/drawing/2014/main" id="{6DB27D3D-2786-614A-8033-CBAA4EFD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59213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85" name="Line 26">
            <a:extLst>
              <a:ext uri="{FF2B5EF4-FFF2-40B4-BE49-F238E27FC236}">
                <a16:creationId xmlns:a16="http://schemas.microsoft.com/office/drawing/2014/main" id="{BAFB0B64-7746-6142-A009-712BF5B1E6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3700" y="3060700"/>
            <a:ext cx="2540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Line 27">
            <a:extLst>
              <a:ext uri="{FF2B5EF4-FFF2-40B4-BE49-F238E27FC236}">
                <a16:creationId xmlns:a16="http://schemas.microsoft.com/office/drawing/2014/main" id="{7F5DD794-8ECA-8242-90C2-EEFD43231E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5100" y="4279900"/>
            <a:ext cx="10160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7" name="Line 28">
            <a:extLst>
              <a:ext uri="{FF2B5EF4-FFF2-40B4-BE49-F238E27FC236}">
                <a16:creationId xmlns:a16="http://schemas.microsoft.com/office/drawing/2014/main" id="{29E7E8D3-16E2-124A-9534-2708474DE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8700" y="2984500"/>
            <a:ext cx="119380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8" name="Line 29">
            <a:extLst>
              <a:ext uri="{FF2B5EF4-FFF2-40B4-BE49-F238E27FC236}">
                <a16:creationId xmlns:a16="http://schemas.microsoft.com/office/drawing/2014/main" id="{7395868F-549E-E446-8736-A87A9C7D97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6100" y="5041900"/>
            <a:ext cx="1549400" cy="73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Line 30">
            <a:extLst>
              <a:ext uri="{FF2B5EF4-FFF2-40B4-BE49-F238E27FC236}">
                <a16:creationId xmlns:a16="http://schemas.microsoft.com/office/drawing/2014/main" id="{9AB52B5D-882B-EC41-A8DF-79AAAC618C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6300" y="5118100"/>
            <a:ext cx="17780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0" name="Oval 31">
            <a:extLst>
              <a:ext uri="{FF2B5EF4-FFF2-40B4-BE49-F238E27FC236}">
                <a16:creationId xmlns:a16="http://schemas.microsoft.com/office/drawing/2014/main" id="{05CE4E62-8253-504A-8404-6EC5DB1ED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17589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0991" name="Rectangle 32">
            <a:extLst>
              <a:ext uri="{FF2B5EF4-FFF2-40B4-BE49-F238E27FC236}">
                <a16:creationId xmlns:a16="http://schemas.microsoft.com/office/drawing/2014/main" id="{048AD5E4-A887-C34A-9AD3-31C857DD4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3" y="1844676"/>
            <a:ext cx="44243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40992" name="Rectangle 33">
            <a:extLst>
              <a:ext uri="{FF2B5EF4-FFF2-40B4-BE49-F238E27FC236}">
                <a16:creationId xmlns:a16="http://schemas.microsoft.com/office/drawing/2014/main" id="{C9726F53-C014-5548-A7D4-D54BB41A7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3913" y="20351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93" name="Freeform 34">
            <a:extLst>
              <a:ext uri="{FF2B5EF4-FFF2-40B4-BE49-F238E27FC236}">
                <a16:creationId xmlns:a16="http://schemas.microsoft.com/office/drawing/2014/main" id="{FE1943F2-0820-D34C-840D-D6BAF7AB52ED}"/>
              </a:ext>
            </a:extLst>
          </p:cNvPr>
          <p:cNvSpPr>
            <a:spLocks/>
          </p:cNvSpPr>
          <p:nvPr/>
        </p:nvSpPr>
        <p:spPr bwMode="auto">
          <a:xfrm>
            <a:off x="7696200" y="2514600"/>
            <a:ext cx="1068388" cy="1906588"/>
          </a:xfrm>
          <a:custGeom>
            <a:avLst/>
            <a:gdLst>
              <a:gd name="T0" fmla="*/ 2147483647 w 673"/>
              <a:gd name="T1" fmla="*/ 0 h 1201"/>
              <a:gd name="T2" fmla="*/ 2147483647 w 673"/>
              <a:gd name="T3" fmla="*/ 2147483647 h 1201"/>
              <a:gd name="T4" fmla="*/ 2147483647 w 673"/>
              <a:gd name="T5" fmla="*/ 2147483647 h 1201"/>
              <a:gd name="T6" fmla="*/ 2147483647 w 673"/>
              <a:gd name="T7" fmla="*/ 2147483647 h 1201"/>
              <a:gd name="T8" fmla="*/ 0 w 673"/>
              <a:gd name="T9" fmla="*/ 2147483647 h 12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1201"/>
              <a:gd name="T17" fmla="*/ 673 w 673"/>
              <a:gd name="T18" fmla="*/ 1201 h 12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1201">
                <a:moveTo>
                  <a:pt x="384" y="0"/>
                </a:moveTo>
                <a:lnTo>
                  <a:pt x="672" y="336"/>
                </a:lnTo>
                <a:lnTo>
                  <a:pt x="96" y="480"/>
                </a:lnTo>
                <a:lnTo>
                  <a:pt x="432" y="912"/>
                </a:lnTo>
                <a:lnTo>
                  <a:pt x="0" y="1200"/>
                </a:lnTo>
              </a:path>
            </a:pathLst>
          </a:custGeom>
          <a:noFill/>
          <a:ln w="25400" cap="rnd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4" name="Rectangle 35">
            <a:extLst>
              <a:ext uri="{FF2B5EF4-FFF2-40B4-BE49-F238E27FC236}">
                <a16:creationId xmlns:a16="http://schemas.microsoft.com/office/drawing/2014/main" id="{CAE8C10A-B40F-F546-96C5-24CA9498E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4" y="2149475"/>
            <a:ext cx="27717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Nack::   c  b b </a:t>
            </a:r>
            <a:r>
              <a:rPr lang="en-US" altLang="en-US" sz="1000">
                <a:solidFill>
                  <a:schemeClr val="tx2"/>
                </a:solidFill>
              </a:rPr>
              <a:t> </a:t>
            </a:r>
            <a:r>
              <a:rPr lang="en-US" altLang="en-US" sz="2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40995" name="Rectangle 36">
            <a:extLst>
              <a:ext uri="{FF2B5EF4-FFF2-40B4-BE49-F238E27FC236}">
                <a16:creationId xmlns:a16="http://schemas.microsoft.com/office/drawing/2014/main" id="{E6970469-1623-F644-9A9C-3F3E9861F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76489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0996" name="Rectangle 37">
            <a:extLst>
              <a:ext uri="{FF2B5EF4-FFF2-40B4-BE49-F238E27FC236}">
                <a16:creationId xmlns:a16="http://schemas.microsoft.com/office/drawing/2014/main" id="{1252D242-87AB-8045-8E6A-C56FBE334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76489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97" name="Line 38">
            <a:extLst>
              <a:ext uri="{FF2B5EF4-FFF2-40B4-BE49-F238E27FC236}">
                <a16:creationId xmlns:a16="http://schemas.microsoft.com/office/drawing/2014/main" id="{63F28E06-5CC7-6744-8113-25EBA802B9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20980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8" name="Rectangle 39">
            <a:extLst>
              <a:ext uri="{FF2B5EF4-FFF2-40B4-BE49-F238E27FC236}">
                <a16:creationId xmlns:a16="http://schemas.microsoft.com/office/drawing/2014/main" id="{9E614DB6-59E8-2142-82DD-B7BF821F6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376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99" name="Rectangle 40">
            <a:extLst>
              <a:ext uri="{FF2B5EF4-FFF2-40B4-BE49-F238E27FC236}">
                <a16:creationId xmlns:a16="http://schemas.microsoft.com/office/drawing/2014/main" id="{2F41FFA0-BAE9-BB44-9420-2A7AA2239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376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B0A7E-CA6A-AD45-B029-8162A7605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86"/>
            <a:ext cx="12192000" cy="12319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val 4">
            <a:extLst>
              <a:ext uri="{FF2B5EF4-FFF2-40B4-BE49-F238E27FC236}">
                <a16:creationId xmlns:a16="http://schemas.microsoft.com/office/drawing/2014/main" id="{CD31FE5E-4F2A-1941-BE82-73872C388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22923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C9503C9C-F959-4146-85B4-EE5B933DE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2378076"/>
            <a:ext cx="44243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E2748746-D72E-954D-830B-5C4FA51F8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2568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1989" name="Oval 7">
            <a:extLst>
              <a:ext uri="{FF2B5EF4-FFF2-40B4-BE49-F238E27FC236}">
                <a16:creationId xmlns:a16="http://schemas.microsoft.com/office/drawing/2014/main" id="{65AEAE3B-D519-D949-A2B6-26DCD9608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35115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990" name="Rectangle 8">
            <a:extLst>
              <a:ext uri="{FF2B5EF4-FFF2-40B4-BE49-F238E27FC236}">
                <a16:creationId xmlns:a16="http://schemas.microsoft.com/office/drawing/2014/main" id="{0080335B-8B2B-E841-A1CA-14E706284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3597276"/>
            <a:ext cx="44243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1991" name="Rectangle 9">
            <a:extLst>
              <a:ext uri="{FF2B5EF4-FFF2-40B4-BE49-F238E27FC236}">
                <a16:creationId xmlns:a16="http://schemas.microsoft.com/office/drawing/2014/main" id="{60A14F35-F270-BA4E-95E1-1CDE408AA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37877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1992" name="Oval 10">
            <a:extLst>
              <a:ext uri="{FF2B5EF4-FFF2-40B4-BE49-F238E27FC236}">
                <a16:creationId xmlns:a16="http://schemas.microsoft.com/office/drawing/2014/main" id="{199146B6-FAB3-B845-A130-059B1666F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43497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993" name="Rectangle 11">
            <a:extLst>
              <a:ext uri="{FF2B5EF4-FFF2-40B4-BE49-F238E27FC236}">
                <a16:creationId xmlns:a16="http://schemas.microsoft.com/office/drawing/2014/main" id="{EA9AEBAC-19AA-FD4D-B118-F27846E20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4" y="44354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1994" name="Rectangle 12">
            <a:extLst>
              <a:ext uri="{FF2B5EF4-FFF2-40B4-BE49-F238E27FC236}">
                <a16:creationId xmlns:a16="http://schemas.microsoft.com/office/drawing/2014/main" id="{9196AB97-BEDC-134D-9C2A-126527441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6259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1995" name="Oval 13">
            <a:extLst>
              <a:ext uri="{FF2B5EF4-FFF2-40B4-BE49-F238E27FC236}">
                <a16:creationId xmlns:a16="http://schemas.microsoft.com/office/drawing/2014/main" id="{DAC8A9C9-B1A3-8F43-BDD1-B3F60465B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56451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996" name="Rectangle 14">
            <a:extLst>
              <a:ext uri="{FF2B5EF4-FFF2-40B4-BE49-F238E27FC236}">
                <a16:creationId xmlns:a16="http://schemas.microsoft.com/office/drawing/2014/main" id="{8F5E637D-CABA-A946-9E83-D5912BAD3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714" y="57308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1997" name="Rectangle 15">
            <a:extLst>
              <a:ext uri="{FF2B5EF4-FFF2-40B4-BE49-F238E27FC236}">
                <a16:creationId xmlns:a16="http://schemas.microsoft.com/office/drawing/2014/main" id="{559A36AF-1F9E-DA4F-B837-DDFEE363A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59213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1998" name="Oval 16">
            <a:extLst>
              <a:ext uri="{FF2B5EF4-FFF2-40B4-BE49-F238E27FC236}">
                <a16:creationId xmlns:a16="http://schemas.microsoft.com/office/drawing/2014/main" id="{EA5EA8B5-5550-D149-AA00-B5F7F6B6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56451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999" name="Rectangle 17">
            <a:extLst>
              <a:ext uri="{FF2B5EF4-FFF2-40B4-BE49-F238E27FC236}">
                <a16:creationId xmlns:a16="http://schemas.microsoft.com/office/drawing/2014/main" id="{C9EB61B0-7D50-994B-88A6-9B309F0A9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4" y="57308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2000" name="Rectangle 18">
            <a:extLst>
              <a:ext uri="{FF2B5EF4-FFF2-40B4-BE49-F238E27FC236}">
                <a16:creationId xmlns:a16="http://schemas.microsoft.com/office/drawing/2014/main" id="{9780D656-1A2B-074B-9776-B538D1EA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59213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2001" name="Line 19">
            <a:extLst>
              <a:ext uri="{FF2B5EF4-FFF2-40B4-BE49-F238E27FC236}">
                <a16:creationId xmlns:a16="http://schemas.microsoft.com/office/drawing/2014/main" id="{CD08333C-E8C7-254E-81D2-A610C675E7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3700" y="3060700"/>
            <a:ext cx="2540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20">
            <a:extLst>
              <a:ext uri="{FF2B5EF4-FFF2-40B4-BE49-F238E27FC236}">
                <a16:creationId xmlns:a16="http://schemas.microsoft.com/office/drawing/2014/main" id="{A4C06115-BC05-3A4C-9793-1AD3933EBB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5100" y="4279900"/>
            <a:ext cx="10160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Line 21">
            <a:extLst>
              <a:ext uri="{FF2B5EF4-FFF2-40B4-BE49-F238E27FC236}">
                <a16:creationId xmlns:a16="http://schemas.microsoft.com/office/drawing/2014/main" id="{C2F479DE-6DCE-694C-9B2A-7F45813A4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8700" y="2984500"/>
            <a:ext cx="119380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Line 22">
            <a:extLst>
              <a:ext uri="{FF2B5EF4-FFF2-40B4-BE49-F238E27FC236}">
                <a16:creationId xmlns:a16="http://schemas.microsoft.com/office/drawing/2014/main" id="{D9AEF434-1C8D-D347-A3E8-E792A72163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6100" y="5041900"/>
            <a:ext cx="1549400" cy="73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Line 23">
            <a:extLst>
              <a:ext uri="{FF2B5EF4-FFF2-40B4-BE49-F238E27FC236}">
                <a16:creationId xmlns:a16="http://schemas.microsoft.com/office/drawing/2014/main" id="{F9C40E89-CE1F-304B-A59E-D07702863C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6300" y="5118100"/>
            <a:ext cx="17780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Oval 24">
            <a:extLst>
              <a:ext uri="{FF2B5EF4-FFF2-40B4-BE49-F238E27FC236}">
                <a16:creationId xmlns:a16="http://schemas.microsoft.com/office/drawing/2014/main" id="{8AE42E1D-76F1-7342-8112-598A6CAF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12420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07" name="Rectangle 25">
            <a:extLst>
              <a:ext uri="{FF2B5EF4-FFF2-40B4-BE49-F238E27FC236}">
                <a16:creationId xmlns:a16="http://schemas.microsoft.com/office/drawing/2014/main" id="{A6A49B26-CBCA-D24C-BD7E-B1134787E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363" y="3209926"/>
            <a:ext cx="44243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42008" name="Rectangle 26">
            <a:extLst>
              <a:ext uri="{FF2B5EF4-FFF2-40B4-BE49-F238E27FC236}">
                <a16:creationId xmlns:a16="http://schemas.microsoft.com/office/drawing/2014/main" id="{9A730AA9-8567-3C48-8CC6-07B9A2EFE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163" y="340042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2009" name="Oval 27">
            <a:extLst>
              <a:ext uri="{FF2B5EF4-FFF2-40B4-BE49-F238E27FC236}">
                <a16:creationId xmlns:a16="http://schemas.microsoft.com/office/drawing/2014/main" id="{4E990B1E-B2AE-E843-9B56-B26EEF2FD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0" y="13779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10" name="Rectangle 28">
            <a:extLst>
              <a:ext uri="{FF2B5EF4-FFF2-40B4-BE49-F238E27FC236}">
                <a16:creationId xmlns:a16="http://schemas.microsoft.com/office/drawing/2014/main" id="{D081BEA1-4336-F14F-80ED-4AA072AB3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14636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2011" name="Rectangle 29">
            <a:extLst>
              <a:ext uri="{FF2B5EF4-FFF2-40B4-BE49-F238E27FC236}">
                <a16:creationId xmlns:a16="http://schemas.microsoft.com/office/drawing/2014/main" id="{768C945C-694E-7848-B22F-302A821CB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113" y="16541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2012" name="Line 30">
            <a:extLst>
              <a:ext uri="{FF2B5EF4-FFF2-40B4-BE49-F238E27FC236}">
                <a16:creationId xmlns:a16="http://schemas.microsoft.com/office/drawing/2014/main" id="{C1655644-5229-E446-8577-63978DCC2B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9500" y="1917700"/>
            <a:ext cx="124460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Line 31">
            <a:extLst>
              <a:ext uri="{FF2B5EF4-FFF2-40B4-BE49-F238E27FC236}">
                <a16:creationId xmlns:a16="http://schemas.microsoft.com/office/drawing/2014/main" id="{2A1D91BB-7E0D-A149-A88E-2E893399E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7500" y="2146300"/>
            <a:ext cx="749300" cy="977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4" name="Rectangle 32">
            <a:extLst>
              <a:ext uri="{FF2B5EF4-FFF2-40B4-BE49-F238E27FC236}">
                <a16:creationId xmlns:a16="http://schemas.microsoft.com/office/drawing/2014/main" id="{44A1C0E0-7DD4-E147-843E-105C7EBE7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4" y="1662114"/>
            <a:ext cx="2285883" cy="267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solidFill>
                  <a:schemeClr val="tx2"/>
                </a:solidFill>
              </a:rPr>
              <a:t>The DAG may </a:t>
            </a: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be revealed in </a:t>
            </a: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a different way,</a:t>
            </a: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but its structure</a:t>
            </a: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will be identical</a:t>
            </a: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at all the </a:t>
            </a: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processors!!</a:t>
            </a:r>
          </a:p>
        </p:txBody>
      </p:sp>
      <p:sp>
        <p:nvSpPr>
          <p:cNvPr id="42015" name="Line 20">
            <a:extLst>
              <a:ext uri="{FF2B5EF4-FFF2-40B4-BE49-F238E27FC236}">
                <a16:creationId xmlns:a16="http://schemas.microsoft.com/office/drawing/2014/main" id="{79F91809-EE26-0B44-9A62-323CCDE59D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3886200"/>
            <a:ext cx="1168400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6" name="Line 20">
            <a:extLst>
              <a:ext uri="{FF2B5EF4-FFF2-40B4-BE49-F238E27FC236}">
                <a16:creationId xmlns:a16="http://schemas.microsoft.com/office/drawing/2014/main" id="{CAB5F48A-E1B3-5542-848D-8EB45C670C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352800"/>
            <a:ext cx="2590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60BDE2-FE66-D949-8EA1-379F89B5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Directed Acyclic Graph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val 4">
            <a:extLst>
              <a:ext uri="{FF2B5EF4-FFF2-40B4-BE49-F238E27FC236}">
                <a16:creationId xmlns:a16="http://schemas.microsoft.com/office/drawing/2014/main" id="{DE24F919-270B-424A-8471-620C7E667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22923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3011" name="Rectangle 5">
            <a:extLst>
              <a:ext uri="{FF2B5EF4-FFF2-40B4-BE49-F238E27FC236}">
                <a16:creationId xmlns:a16="http://schemas.microsoft.com/office/drawing/2014/main" id="{F5E5E835-C9A5-4C44-84A6-96CD8380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2378076"/>
            <a:ext cx="44243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04693FA7-86A2-F844-BA23-1B047A464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25685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3013" name="Oval 7">
            <a:extLst>
              <a:ext uri="{FF2B5EF4-FFF2-40B4-BE49-F238E27FC236}">
                <a16:creationId xmlns:a16="http://schemas.microsoft.com/office/drawing/2014/main" id="{83B8C57C-A14E-E244-8D50-6F5BBB1E8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35115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3014" name="Rectangle 8">
            <a:extLst>
              <a:ext uri="{FF2B5EF4-FFF2-40B4-BE49-F238E27FC236}">
                <a16:creationId xmlns:a16="http://schemas.microsoft.com/office/drawing/2014/main" id="{E8112106-24BC-F848-9298-C6BBA990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3597276"/>
            <a:ext cx="44243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3015" name="Rectangle 9">
            <a:extLst>
              <a:ext uri="{FF2B5EF4-FFF2-40B4-BE49-F238E27FC236}">
                <a16:creationId xmlns:a16="http://schemas.microsoft.com/office/drawing/2014/main" id="{26E1D4F4-488B-3743-95B3-112457AF6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37877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016" name="Oval 10">
            <a:extLst>
              <a:ext uri="{FF2B5EF4-FFF2-40B4-BE49-F238E27FC236}">
                <a16:creationId xmlns:a16="http://schemas.microsoft.com/office/drawing/2014/main" id="{0765E443-3C4F-EE40-B160-090AC0C80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43497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3017" name="Rectangle 11">
            <a:extLst>
              <a:ext uri="{FF2B5EF4-FFF2-40B4-BE49-F238E27FC236}">
                <a16:creationId xmlns:a16="http://schemas.microsoft.com/office/drawing/2014/main" id="{D84E6DF9-86C6-234F-83DF-C314D6B5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4" y="44354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3018" name="Rectangle 12">
            <a:extLst>
              <a:ext uri="{FF2B5EF4-FFF2-40B4-BE49-F238E27FC236}">
                <a16:creationId xmlns:a16="http://schemas.microsoft.com/office/drawing/2014/main" id="{A8EBE817-EA83-9B47-B465-7C66A76D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6259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3019" name="Oval 13">
            <a:extLst>
              <a:ext uri="{FF2B5EF4-FFF2-40B4-BE49-F238E27FC236}">
                <a16:creationId xmlns:a16="http://schemas.microsoft.com/office/drawing/2014/main" id="{A0AA5D51-F5E0-4C43-A195-ADECFE21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56451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3020" name="Rectangle 14">
            <a:extLst>
              <a:ext uri="{FF2B5EF4-FFF2-40B4-BE49-F238E27FC236}">
                <a16:creationId xmlns:a16="http://schemas.microsoft.com/office/drawing/2014/main" id="{F2FDBC43-B9F4-9B4C-96AF-FE3526CD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714" y="57308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3021" name="Rectangle 15">
            <a:extLst>
              <a:ext uri="{FF2B5EF4-FFF2-40B4-BE49-F238E27FC236}">
                <a16:creationId xmlns:a16="http://schemas.microsoft.com/office/drawing/2014/main" id="{D0C95C84-C18C-B84B-B775-2CD30D145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59213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022" name="Oval 16">
            <a:extLst>
              <a:ext uri="{FF2B5EF4-FFF2-40B4-BE49-F238E27FC236}">
                <a16:creationId xmlns:a16="http://schemas.microsoft.com/office/drawing/2014/main" id="{BD4818BF-22C8-3141-A075-947817D1E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56451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3023" name="Rectangle 17">
            <a:extLst>
              <a:ext uri="{FF2B5EF4-FFF2-40B4-BE49-F238E27FC236}">
                <a16:creationId xmlns:a16="http://schemas.microsoft.com/office/drawing/2014/main" id="{B89F83E2-2D66-2A4A-871A-0D413F38B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4" y="57308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3024" name="Rectangle 18">
            <a:extLst>
              <a:ext uri="{FF2B5EF4-FFF2-40B4-BE49-F238E27FC236}">
                <a16:creationId xmlns:a16="http://schemas.microsoft.com/office/drawing/2014/main" id="{A09F51B1-9F50-6B45-97DA-A696A85CC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59213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025" name="Line 19">
            <a:extLst>
              <a:ext uri="{FF2B5EF4-FFF2-40B4-BE49-F238E27FC236}">
                <a16:creationId xmlns:a16="http://schemas.microsoft.com/office/drawing/2014/main" id="{4A87BDCB-350A-EB45-89BD-C0B606193A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3700" y="3060700"/>
            <a:ext cx="2540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20">
            <a:extLst>
              <a:ext uri="{FF2B5EF4-FFF2-40B4-BE49-F238E27FC236}">
                <a16:creationId xmlns:a16="http://schemas.microsoft.com/office/drawing/2014/main" id="{4C62EE2F-3EB7-494B-BD56-EB5413B49B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5100" y="4279900"/>
            <a:ext cx="10160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21">
            <a:extLst>
              <a:ext uri="{FF2B5EF4-FFF2-40B4-BE49-F238E27FC236}">
                <a16:creationId xmlns:a16="http://schemas.microsoft.com/office/drawing/2014/main" id="{1B471BA7-AD88-4E46-ACE8-F20721FA0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8700" y="2984500"/>
            <a:ext cx="119380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Line 22">
            <a:extLst>
              <a:ext uri="{FF2B5EF4-FFF2-40B4-BE49-F238E27FC236}">
                <a16:creationId xmlns:a16="http://schemas.microsoft.com/office/drawing/2014/main" id="{4A6614D7-48CD-154B-9C43-B9ACAEAE9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6100" y="5041900"/>
            <a:ext cx="1549400" cy="73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Line 23">
            <a:extLst>
              <a:ext uri="{FF2B5EF4-FFF2-40B4-BE49-F238E27FC236}">
                <a16:creationId xmlns:a16="http://schemas.microsoft.com/office/drawing/2014/main" id="{A314C48A-1B3B-4F42-A018-F243C99289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6300" y="5118100"/>
            <a:ext cx="17780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Oval 24">
            <a:extLst>
              <a:ext uri="{FF2B5EF4-FFF2-40B4-BE49-F238E27FC236}">
                <a16:creationId xmlns:a16="http://schemas.microsoft.com/office/drawing/2014/main" id="{A7CAC559-A264-0543-9515-A14180FDE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12420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3031" name="Rectangle 25">
            <a:extLst>
              <a:ext uri="{FF2B5EF4-FFF2-40B4-BE49-F238E27FC236}">
                <a16:creationId xmlns:a16="http://schemas.microsoft.com/office/drawing/2014/main" id="{52A98C11-3530-3F44-8B8A-B5BE57142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363" y="3209926"/>
            <a:ext cx="44243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43032" name="Rectangle 26">
            <a:extLst>
              <a:ext uri="{FF2B5EF4-FFF2-40B4-BE49-F238E27FC236}">
                <a16:creationId xmlns:a16="http://schemas.microsoft.com/office/drawing/2014/main" id="{DFB7B036-7A38-954B-8E17-D172CC48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163" y="340042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033" name="Oval 27">
            <a:extLst>
              <a:ext uri="{FF2B5EF4-FFF2-40B4-BE49-F238E27FC236}">
                <a16:creationId xmlns:a16="http://schemas.microsoft.com/office/drawing/2014/main" id="{1020262D-8353-2046-9F84-01C28EC1B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0" y="13779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3034" name="Rectangle 28">
            <a:extLst>
              <a:ext uri="{FF2B5EF4-FFF2-40B4-BE49-F238E27FC236}">
                <a16:creationId xmlns:a16="http://schemas.microsoft.com/office/drawing/2014/main" id="{455FC128-56A2-CA45-812F-BE6998F1E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1463676"/>
            <a:ext cx="42159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3035" name="Rectangle 29">
            <a:extLst>
              <a:ext uri="{FF2B5EF4-FFF2-40B4-BE49-F238E27FC236}">
                <a16:creationId xmlns:a16="http://schemas.microsoft.com/office/drawing/2014/main" id="{888221A9-E2B7-C34A-B462-40616A8A2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113" y="16541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3036" name="Line 30">
            <a:extLst>
              <a:ext uri="{FF2B5EF4-FFF2-40B4-BE49-F238E27FC236}">
                <a16:creationId xmlns:a16="http://schemas.microsoft.com/office/drawing/2014/main" id="{7C4D15B9-927B-E44F-AB3A-A30CBF63C4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9500" y="1917700"/>
            <a:ext cx="124460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7" name="Line 31">
            <a:extLst>
              <a:ext uri="{FF2B5EF4-FFF2-40B4-BE49-F238E27FC236}">
                <a16:creationId xmlns:a16="http://schemas.microsoft.com/office/drawing/2014/main" id="{397F4D0E-450C-6B41-8D9E-6B3DBCB9E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7500" y="2146300"/>
            <a:ext cx="749300" cy="977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8" name="Rectangle 32">
            <a:extLst>
              <a:ext uri="{FF2B5EF4-FFF2-40B4-BE49-F238E27FC236}">
                <a16:creationId xmlns:a16="http://schemas.microsoft.com/office/drawing/2014/main" id="{A7396A06-35BC-5B44-B4CC-069271ADA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4" y="1662113"/>
            <a:ext cx="2403475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solidFill>
                  <a:schemeClr val="tx2"/>
                </a:solidFill>
              </a:rPr>
              <a:t>The DAG may </a:t>
            </a: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be revealed in </a:t>
            </a: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a different way,</a:t>
            </a: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but its structure</a:t>
            </a: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will be identical</a:t>
            </a: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at all the </a:t>
            </a: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processors!!</a:t>
            </a:r>
          </a:p>
          <a:p>
            <a:pPr algn="l"/>
            <a:endParaRPr lang="en-US" altLang="en-US">
              <a:solidFill>
                <a:schemeClr val="tx2"/>
              </a:solidFill>
            </a:endParaRP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Total order can</a:t>
            </a: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be based on the</a:t>
            </a: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structure of the</a:t>
            </a: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graph</a:t>
            </a:r>
          </a:p>
        </p:txBody>
      </p:sp>
      <p:sp>
        <p:nvSpPr>
          <p:cNvPr id="43039" name="Line 20">
            <a:extLst>
              <a:ext uri="{FF2B5EF4-FFF2-40B4-BE49-F238E27FC236}">
                <a16:creationId xmlns:a16="http://schemas.microsoft.com/office/drawing/2014/main" id="{991FDC01-9E02-1A47-8CE4-7858A70250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3886200"/>
            <a:ext cx="1168400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0" name="Line 20">
            <a:extLst>
              <a:ext uri="{FF2B5EF4-FFF2-40B4-BE49-F238E27FC236}">
                <a16:creationId xmlns:a16="http://schemas.microsoft.com/office/drawing/2014/main" id="{2F28C8E0-7AE6-5444-9D28-C5854EDA08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352800"/>
            <a:ext cx="2590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0FE397-2BD5-774B-A06D-A8C042E7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Directed Acyclic Graph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0ED5BE4B-32A2-BC40-A264-EC45C942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Vector Timestamps vs DAG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E5FB4B43-7C7B-5E45-8AC3-4D49FC3A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DAG is a compaction of a vector timestamp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DAG method is more efficient network-wise and can scale better with the number of participants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However, the DAG requires maintaining a more sophisticated data structure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1027">
            <a:extLst>
              <a:ext uri="{FF2B5EF4-FFF2-40B4-BE49-F238E27FC236}">
                <a16:creationId xmlns:a16="http://schemas.microsoft.com/office/drawing/2014/main" id="{E55F67B0-AB28-1F40-8239-759ABE3BD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8950" y="20574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AutoShape 1028">
            <a:extLst>
              <a:ext uri="{FF2B5EF4-FFF2-40B4-BE49-F238E27FC236}">
                <a16:creationId xmlns:a16="http://schemas.microsoft.com/office/drawing/2014/main" id="{2910286D-D149-5547-8042-A6BB10E83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19875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84" name="AutoShape 1029">
            <a:extLst>
              <a:ext uri="{FF2B5EF4-FFF2-40B4-BE49-F238E27FC236}">
                <a16:creationId xmlns:a16="http://schemas.microsoft.com/office/drawing/2014/main" id="{6BE9C52F-1963-BE40-B671-5A63D6549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19875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85" name="AutoShape 1030">
            <a:extLst>
              <a:ext uri="{FF2B5EF4-FFF2-40B4-BE49-F238E27FC236}">
                <a16:creationId xmlns:a16="http://schemas.microsoft.com/office/drawing/2014/main" id="{3F009420-A449-0E43-98BC-D1331E7A4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0" y="19875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86" name="AutoShape 1031">
            <a:extLst>
              <a:ext uri="{FF2B5EF4-FFF2-40B4-BE49-F238E27FC236}">
                <a16:creationId xmlns:a16="http://schemas.microsoft.com/office/drawing/2014/main" id="{8BC224FA-AA48-F742-AD2B-8DA313E71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19875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87" name="AutoShape 1032">
            <a:extLst>
              <a:ext uri="{FF2B5EF4-FFF2-40B4-BE49-F238E27FC236}">
                <a16:creationId xmlns:a16="http://schemas.microsoft.com/office/drawing/2014/main" id="{A3B5B133-5B15-3040-97F0-63FB7D658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19875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88" name="AutoShape 1033">
            <a:extLst>
              <a:ext uri="{FF2B5EF4-FFF2-40B4-BE49-F238E27FC236}">
                <a16:creationId xmlns:a16="http://schemas.microsoft.com/office/drawing/2014/main" id="{E04ED2C6-0237-1F4A-B112-804153A96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150" y="19875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89" name="AutoShape 1034">
            <a:extLst>
              <a:ext uri="{FF2B5EF4-FFF2-40B4-BE49-F238E27FC236}">
                <a16:creationId xmlns:a16="http://schemas.microsoft.com/office/drawing/2014/main" id="{DF65BEBE-9F3A-754D-89B4-B38DC7CDB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19875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90" name="AutoShape 1035">
            <a:extLst>
              <a:ext uri="{FF2B5EF4-FFF2-40B4-BE49-F238E27FC236}">
                <a16:creationId xmlns:a16="http://schemas.microsoft.com/office/drawing/2014/main" id="{E0C8CAB1-3025-404D-97E2-C5F660A8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19875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91" name="AutoShape 1036">
            <a:extLst>
              <a:ext uri="{FF2B5EF4-FFF2-40B4-BE49-F238E27FC236}">
                <a16:creationId xmlns:a16="http://schemas.microsoft.com/office/drawing/2014/main" id="{84E9E941-D9F9-D34E-B762-8B2D1B7F0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350" y="19875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92" name="AutoShape 1037">
            <a:extLst>
              <a:ext uri="{FF2B5EF4-FFF2-40B4-BE49-F238E27FC236}">
                <a16:creationId xmlns:a16="http://schemas.microsoft.com/office/drawing/2014/main" id="{617ABC4B-64F7-ED47-9DD7-CCB0B42AC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0" y="19875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93" name="Rectangle 1038">
            <a:extLst>
              <a:ext uri="{FF2B5EF4-FFF2-40B4-BE49-F238E27FC236}">
                <a16:creationId xmlns:a16="http://schemas.microsoft.com/office/drawing/2014/main" id="{A4B87F02-9A8B-BB4B-9D2A-F8136D598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1778000"/>
            <a:ext cx="4749800" cy="558800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94" name="Line 1039">
            <a:extLst>
              <a:ext uri="{FF2B5EF4-FFF2-40B4-BE49-F238E27FC236}">
                <a16:creationId xmlns:a16="http://schemas.microsoft.com/office/drawing/2014/main" id="{22F5C799-88BA-4745-8DB0-23298D1EA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447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Rectangle 1040">
            <a:extLst>
              <a:ext uri="{FF2B5EF4-FFF2-40B4-BE49-F238E27FC236}">
                <a16:creationId xmlns:a16="http://schemas.microsoft.com/office/drawing/2014/main" id="{64348D1F-0E78-3941-B16E-9FB58F1F7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2881313"/>
            <a:ext cx="134556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Last Ack</a:t>
            </a:r>
          </a:p>
        </p:txBody>
      </p:sp>
      <p:sp>
        <p:nvSpPr>
          <p:cNvPr id="46096" name="Line 1041">
            <a:extLst>
              <a:ext uri="{FF2B5EF4-FFF2-40B4-BE49-F238E27FC236}">
                <a16:creationId xmlns:a16="http://schemas.microsoft.com/office/drawing/2014/main" id="{ABFC2A3E-04DB-1D47-BA75-3432A94B8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25209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Rectangle 1042">
            <a:extLst>
              <a:ext uri="{FF2B5EF4-FFF2-40B4-BE49-F238E27FC236}">
                <a16:creationId xmlns:a16="http://schemas.microsoft.com/office/drawing/2014/main" id="{C176219C-443B-6647-BCA7-0E67C73D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9588" y="2957513"/>
            <a:ext cx="81593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6098" name="Rectangle 1043">
            <a:extLst>
              <a:ext uri="{FF2B5EF4-FFF2-40B4-BE49-F238E27FC236}">
                <a16:creationId xmlns:a16="http://schemas.microsoft.com/office/drawing/2014/main" id="{68E41E00-C5ED-BC40-B249-B2947C3D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1204913"/>
            <a:ext cx="480580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chemeClr val="tx1"/>
                </a:solidFill>
              </a:rPr>
              <a:t>Point-to-Point (sliding window):</a:t>
            </a:r>
          </a:p>
        </p:txBody>
      </p:sp>
      <p:sp>
        <p:nvSpPr>
          <p:cNvPr id="46099" name="Rectangle 1044">
            <a:extLst>
              <a:ext uri="{FF2B5EF4-FFF2-40B4-BE49-F238E27FC236}">
                <a16:creationId xmlns:a16="http://schemas.microsoft.com/office/drawing/2014/main" id="{06848FF0-C09D-D74E-8C78-3C6BC66D3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1149350"/>
            <a:ext cx="7454900" cy="219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A65B8DD3-1477-8744-B9F3-8001F363F76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92199"/>
          </a:xfrm>
          <a:prstGeom prst="rect">
            <a:avLst/>
          </a:prstGeom>
          <a:solidFill>
            <a:srgbClr val="00348F"/>
          </a:solidFill>
        </p:spPr>
        <p:txBody>
          <a:bodyPr tIns="182880" bIns="182880"/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ea typeface="ＭＳ Ｐゴシック" panose="020B0600070205080204" pitchFamily="34" charset="-128"/>
              </a:rPr>
              <a:t>Flow Control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1027">
            <a:extLst>
              <a:ext uri="{FF2B5EF4-FFF2-40B4-BE49-F238E27FC236}">
                <a16:creationId xmlns:a16="http://schemas.microsoft.com/office/drawing/2014/main" id="{E55F67B0-AB28-1F40-8239-759ABE3BD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8950" y="20574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AutoShape 1028">
            <a:extLst>
              <a:ext uri="{FF2B5EF4-FFF2-40B4-BE49-F238E27FC236}">
                <a16:creationId xmlns:a16="http://schemas.microsoft.com/office/drawing/2014/main" id="{2910286D-D149-5547-8042-A6BB10E83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19875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84" name="AutoShape 1029">
            <a:extLst>
              <a:ext uri="{FF2B5EF4-FFF2-40B4-BE49-F238E27FC236}">
                <a16:creationId xmlns:a16="http://schemas.microsoft.com/office/drawing/2014/main" id="{6BE9C52F-1963-BE40-B671-5A63D6549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19875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85" name="AutoShape 1030">
            <a:extLst>
              <a:ext uri="{FF2B5EF4-FFF2-40B4-BE49-F238E27FC236}">
                <a16:creationId xmlns:a16="http://schemas.microsoft.com/office/drawing/2014/main" id="{3F009420-A449-0E43-98BC-D1331E7A4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0" y="19875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86" name="AutoShape 1031">
            <a:extLst>
              <a:ext uri="{FF2B5EF4-FFF2-40B4-BE49-F238E27FC236}">
                <a16:creationId xmlns:a16="http://schemas.microsoft.com/office/drawing/2014/main" id="{8BC224FA-AA48-F742-AD2B-8DA313E71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19875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87" name="AutoShape 1032">
            <a:extLst>
              <a:ext uri="{FF2B5EF4-FFF2-40B4-BE49-F238E27FC236}">
                <a16:creationId xmlns:a16="http://schemas.microsoft.com/office/drawing/2014/main" id="{A3B5B133-5B15-3040-97F0-63FB7D658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19875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88" name="AutoShape 1033">
            <a:extLst>
              <a:ext uri="{FF2B5EF4-FFF2-40B4-BE49-F238E27FC236}">
                <a16:creationId xmlns:a16="http://schemas.microsoft.com/office/drawing/2014/main" id="{E04ED2C6-0237-1F4A-B112-804153A96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150" y="19875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89" name="AutoShape 1034">
            <a:extLst>
              <a:ext uri="{FF2B5EF4-FFF2-40B4-BE49-F238E27FC236}">
                <a16:creationId xmlns:a16="http://schemas.microsoft.com/office/drawing/2014/main" id="{DF65BEBE-9F3A-754D-89B4-B38DC7CDB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19875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90" name="AutoShape 1035">
            <a:extLst>
              <a:ext uri="{FF2B5EF4-FFF2-40B4-BE49-F238E27FC236}">
                <a16:creationId xmlns:a16="http://schemas.microsoft.com/office/drawing/2014/main" id="{E0C8CAB1-3025-404D-97E2-C5F660A8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19875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91" name="AutoShape 1036">
            <a:extLst>
              <a:ext uri="{FF2B5EF4-FFF2-40B4-BE49-F238E27FC236}">
                <a16:creationId xmlns:a16="http://schemas.microsoft.com/office/drawing/2014/main" id="{84E9E941-D9F9-D34E-B762-8B2D1B7F0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350" y="19875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92" name="AutoShape 1037">
            <a:extLst>
              <a:ext uri="{FF2B5EF4-FFF2-40B4-BE49-F238E27FC236}">
                <a16:creationId xmlns:a16="http://schemas.microsoft.com/office/drawing/2014/main" id="{617ABC4B-64F7-ED47-9DD7-CCB0B42AC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0" y="19875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93" name="Rectangle 1038">
            <a:extLst>
              <a:ext uri="{FF2B5EF4-FFF2-40B4-BE49-F238E27FC236}">
                <a16:creationId xmlns:a16="http://schemas.microsoft.com/office/drawing/2014/main" id="{A4B87F02-9A8B-BB4B-9D2A-F8136D598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1778000"/>
            <a:ext cx="4749800" cy="558800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94" name="Line 1039">
            <a:extLst>
              <a:ext uri="{FF2B5EF4-FFF2-40B4-BE49-F238E27FC236}">
                <a16:creationId xmlns:a16="http://schemas.microsoft.com/office/drawing/2014/main" id="{22F5C799-88BA-4745-8DB0-23298D1EA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447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Rectangle 1040">
            <a:extLst>
              <a:ext uri="{FF2B5EF4-FFF2-40B4-BE49-F238E27FC236}">
                <a16:creationId xmlns:a16="http://schemas.microsoft.com/office/drawing/2014/main" id="{64348D1F-0E78-3941-B16E-9FB58F1F7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2881313"/>
            <a:ext cx="134556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Last Ack</a:t>
            </a:r>
          </a:p>
        </p:txBody>
      </p:sp>
      <p:sp>
        <p:nvSpPr>
          <p:cNvPr id="46096" name="Line 1041">
            <a:extLst>
              <a:ext uri="{FF2B5EF4-FFF2-40B4-BE49-F238E27FC236}">
                <a16:creationId xmlns:a16="http://schemas.microsoft.com/office/drawing/2014/main" id="{ABFC2A3E-04DB-1D47-BA75-3432A94B8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25209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Rectangle 1042">
            <a:extLst>
              <a:ext uri="{FF2B5EF4-FFF2-40B4-BE49-F238E27FC236}">
                <a16:creationId xmlns:a16="http://schemas.microsoft.com/office/drawing/2014/main" id="{C176219C-443B-6647-BCA7-0E67C73D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9588" y="2957513"/>
            <a:ext cx="81593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6098" name="Rectangle 1043">
            <a:extLst>
              <a:ext uri="{FF2B5EF4-FFF2-40B4-BE49-F238E27FC236}">
                <a16:creationId xmlns:a16="http://schemas.microsoft.com/office/drawing/2014/main" id="{68E41E00-C5ED-BC40-B249-B2947C3D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1204913"/>
            <a:ext cx="480580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chemeClr val="tx1"/>
                </a:solidFill>
              </a:rPr>
              <a:t>Point-to-Point (sliding window):</a:t>
            </a:r>
          </a:p>
        </p:txBody>
      </p:sp>
      <p:sp>
        <p:nvSpPr>
          <p:cNvPr id="46099" name="Rectangle 1044">
            <a:extLst>
              <a:ext uri="{FF2B5EF4-FFF2-40B4-BE49-F238E27FC236}">
                <a16:creationId xmlns:a16="http://schemas.microsoft.com/office/drawing/2014/main" id="{06848FF0-C09D-D74E-8C78-3C6BC66D3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1149350"/>
            <a:ext cx="7454900" cy="219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00" name="Rectangle 1045">
            <a:extLst>
              <a:ext uri="{FF2B5EF4-FFF2-40B4-BE49-F238E27FC236}">
                <a16:creationId xmlns:a16="http://schemas.microsoft.com/office/drawing/2014/main" id="{3C60D6FA-E271-DF41-B9CC-E477C2E00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3511550"/>
            <a:ext cx="7531100" cy="280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01" name="AutoShape 1046">
            <a:extLst>
              <a:ext uri="{FF2B5EF4-FFF2-40B4-BE49-F238E27FC236}">
                <a16:creationId xmlns:a16="http://schemas.microsoft.com/office/drawing/2014/main" id="{C9C08EF5-CD36-5541-AA7D-2F04BE260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48831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FF010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02" name="AutoShape 1047">
            <a:extLst>
              <a:ext uri="{FF2B5EF4-FFF2-40B4-BE49-F238E27FC236}">
                <a16:creationId xmlns:a16="http://schemas.microsoft.com/office/drawing/2014/main" id="{0E180F67-1C5E-6E48-BE7D-3D60D9209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48831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FF010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03" name="AutoShape 1048">
            <a:extLst>
              <a:ext uri="{FF2B5EF4-FFF2-40B4-BE49-F238E27FC236}">
                <a16:creationId xmlns:a16="http://schemas.microsoft.com/office/drawing/2014/main" id="{E0346653-A969-9A41-8748-25A79349C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0" y="48831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FF010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04" name="AutoShape 1049">
            <a:extLst>
              <a:ext uri="{FF2B5EF4-FFF2-40B4-BE49-F238E27FC236}">
                <a16:creationId xmlns:a16="http://schemas.microsoft.com/office/drawing/2014/main" id="{F38602E7-5056-6B42-92B7-B32CFB82E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48831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05" name="AutoShape 1050">
            <a:extLst>
              <a:ext uri="{FF2B5EF4-FFF2-40B4-BE49-F238E27FC236}">
                <a16:creationId xmlns:a16="http://schemas.microsoft.com/office/drawing/2014/main" id="{0FC05E33-CAC3-7F42-ADB0-91BEBFFFA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48831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06" name="AutoShape 1051">
            <a:extLst>
              <a:ext uri="{FF2B5EF4-FFF2-40B4-BE49-F238E27FC236}">
                <a16:creationId xmlns:a16="http://schemas.microsoft.com/office/drawing/2014/main" id="{6A53DF87-804F-0D4C-B2F2-58D1ABCDA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350" y="48831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07" name="AutoShape 1052">
            <a:extLst>
              <a:ext uri="{FF2B5EF4-FFF2-40B4-BE49-F238E27FC236}">
                <a16:creationId xmlns:a16="http://schemas.microsoft.com/office/drawing/2014/main" id="{3118536D-216D-004B-9EC1-40221F66D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0" y="48831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08" name="AutoShape 1053">
            <a:extLst>
              <a:ext uri="{FF2B5EF4-FFF2-40B4-BE49-F238E27FC236}">
                <a16:creationId xmlns:a16="http://schemas.microsoft.com/office/drawing/2014/main" id="{AD1F1BA2-CA54-4E4C-B2F6-227108DAF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450" y="3625850"/>
            <a:ext cx="139700" cy="3683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09" name="AutoShape 1054">
            <a:extLst>
              <a:ext uri="{FF2B5EF4-FFF2-40B4-BE49-F238E27FC236}">
                <a16:creationId xmlns:a16="http://schemas.microsoft.com/office/drawing/2014/main" id="{A525B6BB-58CA-4547-A4AB-68BD02188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450" y="4159250"/>
            <a:ext cx="139700" cy="3683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10" name="AutoShape 1055">
            <a:extLst>
              <a:ext uri="{FF2B5EF4-FFF2-40B4-BE49-F238E27FC236}">
                <a16:creationId xmlns:a16="http://schemas.microsoft.com/office/drawing/2014/main" id="{AA5C2FDF-ACCA-3745-A04D-BC67DC6C9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450" y="5302250"/>
            <a:ext cx="139700" cy="368300"/>
          </a:xfrm>
          <a:prstGeom prst="roundRect">
            <a:avLst>
              <a:gd name="adj" fmla="val 12495"/>
            </a:avLst>
          </a:prstGeom>
          <a:solidFill>
            <a:schemeClr val="accent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11" name="AutoShape 1056">
            <a:extLst>
              <a:ext uri="{FF2B5EF4-FFF2-40B4-BE49-F238E27FC236}">
                <a16:creationId xmlns:a16="http://schemas.microsoft.com/office/drawing/2014/main" id="{5A7E1CB6-A94C-D342-9AE9-DFD8EACF1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450" y="5835650"/>
            <a:ext cx="139700" cy="368300"/>
          </a:xfrm>
          <a:prstGeom prst="roundRect">
            <a:avLst>
              <a:gd name="adj" fmla="val 12495"/>
            </a:avLst>
          </a:prstGeom>
          <a:solidFill>
            <a:schemeClr val="accent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12" name="Freeform 1057">
            <a:extLst>
              <a:ext uri="{FF2B5EF4-FFF2-40B4-BE49-F238E27FC236}">
                <a16:creationId xmlns:a16="http://schemas.microsoft.com/office/drawing/2014/main" id="{328BE70C-B93B-DE4A-8A9F-7C7B9B5D72CE}"/>
              </a:ext>
            </a:extLst>
          </p:cNvPr>
          <p:cNvSpPr>
            <a:spLocks/>
          </p:cNvSpPr>
          <p:nvPr/>
        </p:nvSpPr>
        <p:spPr bwMode="auto">
          <a:xfrm>
            <a:off x="4724400" y="4419600"/>
            <a:ext cx="1754188" cy="915988"/>
          </a:xfrm>
          <a:custGeom>
            <a:avLst/>
            <a:gdLst>
              <a:gd name="T0" fmla="*/ 2147483647 w 1105"/>
              <a:gd name="T1" fmla="*/ 2147483647 h 577"/>
              <a:gd name="T2" fmla="*/ 0 w 1105"/>
              <a:gd name="T3" fmla="*/ 2147483647 h 577"/>
              <a:gd name="T4" fmla="*/ 2147483647 w 1105"/>
              <a:gd name="T5" fmla="*/ 2147483647 h 577"/>
              <a:gd name="T6" fmla="*/ 2147483647 w 1105"/>
              <a:gd name="T7" fmla="*/ 0 h 577"/>
              <a:gd name="T8" fmla="*/ 2147483647 w 1105"/>
              <a:gd name="T9" fmla="*/ 2147483647 h 577"/>
              <a:gd name="T10" fmla="*/ 2147483647 w 1105"/>
              <a:gd name="T11" fmla="*/ 0 h 577"/>
              <a:gd name="T12" fmla="*/ 2147483647 w 1105"/>
              <a:gd name="T13" fmla="*/ 2147483647 h 577"/>
              <a:gd name="T14" fmla="*/ 2147483647 w 1105"/>
              <a:gd name="T15" fmla="*/ 2147483647 h 577"/>
              <a:gd name="T16" fmla="*/ 2147483647 w 1105"/>
              <a:gd name="T17" fmla="*/ 2147483647 h 577"/>
              <a:gd name="T18" fmla="*/ 2147483647 w 1105"/>
              <a:gd name="T19" fmla="*/ 2147483647 h 577"/>
              <a:gd name="T20" fmla="*/ 2147483647 w 1105"/>
              <a:gd name="T21" fmla="*/ 2147483647 h 577"/>
              <a:gd name="T22" fmla="*/ 2147483647 w 1105"/>
              <a:gd name="T23" fmla="*/ 2147483647 h 577"/>
              <a:gd name="T24" fmla="*/ 2147483647 w 1105"/>
              <a:gd name="T25" fmla="*/ 2147483647 h 577"/>
              <a:gd name="T26" fmla="*/ 2147483647 w 1105"/>
              <a:gd name="T27" fmla="*/ 2147483647 h 5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105"/>
              <a:gd name="T43" fmla="*/ 0 h 577"/>
              <a:gd name="T44" fmla="*/ 1105 w 1105"/>
              <a:gd name="T45" fmla="*/ 577 h 57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105" h="577">
                <a:moveTo>
                  <a:pt x="192" y="288"/>
                </a:moveTo>
                <a:lnTo>
                  <a:pt x="0" y="144"/>
                </a:lnTo>
                <a:lnTo>
                  <a:pt x="336" y="240"/>
                </a:lnTo>
                <a:lnTo>
                  <a:pt x="528" y="0"/>
                </a:lnTo>
                <a:lnTo>
                  <a:pt x="672" y="240"/>
                </a:lnTo>
                <a:lnTo>
                  <a:pt x="1008" y="0"/>
                </a:lnTo>
                <a:lnTo>
                  <a:pt x="1104" y="384"/>
                </a:lnTo>
                <a:lnTo>
                  <a:pt x="960" y="576"/>
                </a:lnTo>
                <a:lnTo>
                  <a:pt x="816" y="432"/>
                </a:lnTo>
                <a:lnTo>
                  <a:pt x="528" y="528"/>
                </a:lnTo>
                <a:lnTo>
                  <a:pt x="432" y="384"/>
                </a:lnTo>
                <a:lnTo>
                  <a:pt x="192" y="576"/>
                </a:lnTo>
                <a:lnTo>
                  <a:pt x="288" y="336"/>
                </a:lnTo>
                <a:lnTo>
                  <a:pt x="192" y="288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3" name="Rectangle 1058">
            <a:extLst>
              <a:ext uri="{FF2B5EF4-FFF2-40B4-BE49-F238E27FC236}">
                <a16:creationId xmlns:a16="http://schemas.microsoft.com/office/drawing/2014/main" id="{F6205EE1-07B9-D942-97B7-7F1B7B49A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64" y="4756151"/>
            <a:ext cx="96500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FF0109"/>
                </a:solidFill>
              </a:rPr>
              <a:t>BOOM</a:t>
            </a:r>
          </a:p>
        </p:txBody>
      </p:sp>
      <p:sp>
        <p:nvSpPr>
          <p:cNvPr id="46114" name="Rectangle 1059">
            <a:extLst>
              <a:ext uri="{FF2B5EF4-FFF2-40B4-BE49-F238E27FC236}">
                <a16:creationId xmlns:a16="http://schemas.microsoft.com/office/drawing/2014/main" id="{3D3CC660-4620-2D41-9092-16EAFB7F4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175" y="3871913"/>
            <a:ext cx="178895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tx1"/>
                </a:solidFill>
              </a:rPr>
              <a:t>Multicast ?</a:t>
            </a:r>
          </a:p>
        </p:txBody>
      </p:sp>
      <p:sp>
        <p:nvSpPr>
          <p:cNvPr id="46115" name="Line 1060">
            <a:extLst>
              <a:ext uri="{FF2B5EF4-FFF2-40B4-BE49-F238E27FC236}">
                <a16:creationId xmlns:a16="http://schemas.microsoft.com/office/drawing/2014/main" id="{F6E7BC29-03D3-D241-8195-36A4F9ED8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0" y="53340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Line 1061">
            <a:extLst>
              <a:ext uri="{FF2B5EF4-FFF2-40B4-BE49-F238E27FC236}">
                <a16:creationId xmlns:a16="http://schemas.microsoft.com/office/drawing/2014/main" id="{C2E0413F-56C2-8542-94B4-25C9997B5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46482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7" name="Line 1062">
            <a:extLst>
              <a:ext uri="{FF2B5EF4-FFF2-40B4-BE49-F238E27FC236}">
                <a16:creationId xmlns:a16="http://schemas.microsoft.com/office/drawing/2014/main" id="{7441EC31-C391-C141-846E-ADA4586B54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5480050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8" name="Line 1063">
            <a:extLst>
              <a:ext uri="{FF2B5EF4-FFF2-40B4-BE49-F238E27FC236}">
                <a16:creationId xmlns:a16="http://schemas.microsoft.com/office/drawing/2014/main" id="{78EE1B4B-7DA4-CC4B-ACE7-1F034359F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96875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A65B8DD3-1477-8744-B9F3-8001F363F76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92199"/>
          </a:xfrm>
          <a:prstGeom prst="rect">
            <a:avLst/>
          </a:prstGeom>
          <a:solidFill>
            <a:srgbClr val="00348F"/>
          </a:solidFill>
        </p:spPr>
        <p:txBody>
          <a:bodyPr tIns="182880" bIns="182880"/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ea typeface="ＭＳ Ｐゴシック" panose="020B0600070205080204" pitchFamily="34" charset="-128"/>
              </a:rPr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308129870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3">
            <a:extLst>
              <a:ext uri="{FF2B5EF4-FFF2-40B4-BE49-F238E27FC236}">
                <a16:creationId xmlns:a16="http://schemas.microsoft.com/office/drawing/2014/main" id="{C5529321-8651-C04A-B476-DF69C1DE3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8950" y="35052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AutoShape 4">
            <a:extLst>
              <a:ext uri="{FF2B5EF4-FFF2-40B4-BE49-F238E27FC236}">
                <a16:creationId xmlns:a16="http://schemas.microsoft.com/office/drawing/2014/main" id="{D3487CD6-69FC-9F4D-9DCC-4CD5C1379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34353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7108" name="AutoShape 5">
            <a:extLst>
              <a:ext uri="{FF2B5EF4-FFF2-40B4-BE49-F238E27FC236}">
                <a16:creationId xmlns:a16="http://schemas.microsoft.com/office/drawing/2014/main" id="{0F12CFF1-DB1C-C341-A022-57B8FFCDD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3435350"/>
            <a:ext cx="368300" cy="139700"/>
          </a:xfrm>
          <a:prstGeom prst="roundRect">
            <a:avLst>
              <a:gd name="adj" fmla="val 12495"/>
            </a:avLst>
          </a:prstGeom>
          <a:solidFill>
            <a:schemeClr val="accent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7109" name="AutoShape 6">
            <a:extLst>
              <a:ext uri="{FF2B5EF4-FFF2-40B4-BE49-F238E27FC236}">
                <a16:creationId xmlns:a16="http://schemas.microsoft.com/office/drawing/2014/main" id="{76255B33-EF97-8D42-AB49-8C92787F2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0" y="34353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7110" name="AutoShape 7">
            <a:extLst>
              <a:ext uri="{FF2B5EF4-FFF2-40B4-BE49-F238E27FC236}">
                <a16:creationId xmlns:a16="http://schemas.microsoft.com/office/drawing/2014/main" id="{FC6F8552-4CA2-2840-9DCF-621B50881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34353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FF010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7111" name="AutoShape 8">
            <a:extLst>
              <a:ext uri="{FF2B5EF4-FFF2-40B4-BE49-F238E27FC236}">
                <a16:creationId xmlns:a16="http://schemas.microsoft.com/office/drawing/2014/main" id="{DE56F643-9536-7C47-B644-62604E0BF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34353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7112" name="AutoShape 9">
            <a:extLst>
              <a:ext uri="{FF2B5EF4-FFF2-40B4-BE49-F238E27FC236}">
                <a16:creationId xmlns:a16="http://schemas.microsoft.com/office/drawing/2014/main" id="{2903694B-6BEE-A44C-B162-4093A275C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150" y="34353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7113" name="AutoShape 10">
            <a:extLst>
              <a:ext uri="{FF2B5EF4-FFF2-40B4-BE49-F238E27FC236}">
                <a16:creationId xmlns:a16="http://schemas.microsoft.com/office/drawing/2014/main" id="{8D924BA1-C140-CD4E-B2F4-406F61C90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3435350"/>
            <a:ext cx="368300" cy="139700"/>
          </a:xfrm>
          <a:prstGeom prst="roundRect">
            <a:avLst>
              <a:gd name="adj" fmla="val 12495"/>
            </a:avLst>
          </a:prstGeom>
          <a:solidFill>
            <a:schemeClr val="accent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7114" name="AutoShape 11">
            <a:extLst>
              <a:ext uri="{FF2B5EF4-FFF2-40B4-BE49-F238E27FC236}">
                <a16:creationId xmlns:a16="http://schemas.microsoft.com/office/drawing/2014/main" id="{5CB63E15-F244-B44C-BCB9-0C4D0B787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34353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FF010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7115" name="AutoShape 12">
            <a:extLst>
              <a:ext uri="{FF2B5EF4-FFF2-40B4-BE49-F238E27FC236}">
                <a16:creationId xmlns:a16="http://schemas.microsoft.com/office/drawing/2014/main" id="{F59EA65C-EC9C-DD42-B3F8-E71F75272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350" y="34353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7116" name="AutoShape 13">
            <a:extLst>
              <a:ext uri="{FF2B5EF4-FFF2-40B4-BE49-F238E27FC236}">
                <a16:creationId xmlns:a16="http://schemas.microsoft.com/office/drawing/2014/main" id="{9D79862C-20F9-FB45-9C0C-982258777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0" y="3435350"/>
            <a:ext cx="368300" cy="139700"/>
          </a:xfrm>
          <a:prstGeom prst="roundRect">
            <a:avLst>
              <a:gd name="adj" fmla="val 12495"/>
            </a:avLst>
          </a:prstGeom>
          <a:solidFill>
            <a:srgbClr val="0801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7117" name="Rectangle 14">
            <a:extLst>
              <a:ext uri="{FF2B5EF4-FFF2-40B4-BE49-F238E27FC236}">
                <a16:creationId xmlns:a16="http://schemas.microsoft.com/office/drawing/2014/main" id="{B78959C6-C15D-5440-A187-B92F8EFB6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225800"/>
            <a:ext cx="4749800" cy="558800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7118" name="Line 15">
            <a:extLst>
              <a:ext uri="{FF2B5EF4-FFF2-40B4-BE49-F238E27FC236}">
                <a16:creationId xmlns:a16="http://schemas.microsoft.com/office/drawing/2014/main" id="{1AF2A752-7E0C-B044-8B9F-76F6E4F2B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8925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Rectangle 16">
            <a:extLst>
              <a:ext uri="{FF2B5EF4-FFF2-40B4-BE49-F238E27FC236}">
                <a16:creationId xmlns:a16="http://schemas.microsoft.com/office/drawing/2014/main" id="{A9D65BE5-9CA6-4144-9D78-28E9F081E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575" y="4329113"/>
            <a:ext cx="175657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Last All Ack</a:t>
            </a:r>
          </a:p>
        </p:txBody>
      </p:sp>
      <p:sp>
        <p:nvSpPr>
          <p:cNvPr id="47120" name="Line 17">
            <a:extLst>
              <a:ext uri="{FF2B5EF4-FFF2-40B4-BE49-F238E27FC236}">
                <a16:creationId xmlns:a16="http://schemas.microsoft.com/office/drawing/2014/main" id="{90A6A8B3-AC07-404F-8AED-5A24866FA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39687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Rectangle 18">
            <a:extLst>
              <a:ext uri="{FF2B5EF4-FFF2-40B4-BE49-F238E27FC236}">
                <a16:creationId xmlns:a16="http://schemas.microsoft.com/office/drawing/2014/main" id="{0A627B5E-3134-6D4C-A57C-A8E532988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9588" y="4405313"/>
            <a:ext cx="81593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7122" name="Rectangle 19">
            <a:extLst>
              <a:ext uri="{FF2B5EF4-FFF2-40B4-BE49-F238E27FC236}">
                <a16:creationId xmlns:a16="http://schemas.microsoft.com/office/drawing/2014/main" id="{F8A3A7C8-9C9E-1A4D-AE0B-E4D30BD7B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2195513"/>
            <a:ext cx="161903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tx1"/>
                </a:solidFill>
              </a:rPr>
              <a:t>Multicast:</a:t>
            </a:r>
          </a:p>
        </p:txBody>
      </p:sp>
      <p:sp>
        <p:nvSpPr>
          <p:cNvPr id="47123" name="Rectangle 20">
            <a:extLst>
              <a:ext uri="{FF2B5EF4-FFF2-40B4-BE49-F238E27FC236}">
                <a16:creationId xmlns:a16="http://schemas.microsoft.com/office/drawing/2014/main" id="{CD435ABA-B777-5C43-9E96-CB48A4DF7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2500313"/>
            <a:ext cx="3505769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Network Sliding Window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752E54B-A874-DD43-BD67-F19AE4AB6D5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92199"/>
          </a:xfrm>
          <a:prstGeom prst="rect">
            <a:avLst/>
          </a:prstGeom>
          <a:solidFill>
            <a:srgbClr val="00348F"/>
          </a:solidFill>
        </p:spPr>
        <p:txBody>
          <a:bodyPr tIns="182880" bIns="182880"/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ea typeface="ＭＳ Ｐゴシック" panose="020B0600070205080204" pitchFamily="34" charset="-128"/>
              </a:rPr>
              <a:t>Flow Control in </a:t>
            </a:r>
            <a:r>
              <a:rPr lang="en-US" altLang="en-US" dirty="0" err="1">
                <a:ea typeface="ＭＳ Ｐゴシック" panose="020B0600070205080204" pitchFamily="34" charset="-128"/>
              </a:rPr>
              <a:t>Transis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0B27545F-5BAB-AD4D-8C81-ED59F1B9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Multicast Protocols Outline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408B3961-3644-7342-A721-5E21B20FA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Vector Timestamps (ISIS System)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Trans Protocol (used by Transis)</a:t>
            </a:r>
          </a:p>
          <a:p>
            <a:r>
              <a:rPr lang="en-US" altLang="en-US">
                <a:solidFill>
                  <a:srgbClr val="1002F1"/>
                </a:solidFill>
                <a:ea typeface="ＭＳ Ｐゴシック" panose="020B0600070205080204" pitchFamily="34" charset="-128"/>
              </a:rPr>
              <a:t>Lamport Timestamps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Single Ring Protocol (Totem)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Accelerated Ring Protocol (Spread)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25853E9F-CBAF-2C4A-AFF9-9F5973721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371600"/>
            <a:ext cx="11029950" cy="5029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Lamport</a:t>
            </a:r>
            <a:r>
              <a:rPr lang="en-US" altLang="en-US" sz="2400" dirty="0">
                <a:ea typeface="ＭＳ Ｐゴシック" panose="020B0600070205080204" pitchFamily="34" charset="-128"/>
              </a:rPr>
              <a:t> Time Stamp (LTS) contains two fields: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Counter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Process ID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When sending a message: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Increment your counter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Stamp your message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Send your message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When delivering a message: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Adopt the counter on the message if it is bigger than your local counter</a:t>
            </a:r>
            <a:endParaRPr lang="en-US" altLang="en-US" sz="2400" dirty="0">
              <a:solidFill>
                <a:srgbClr val="FF66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Unique for every message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9889AE-AF35-EE44-BADE-FFDCF949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Lamport</a:t>
            </a:r>
            <a:r>
              <a:rPr lang="en-US" dirty="0"/>
              <a:t> Timestamp Approach</a:t>
            </a:r>
          </a:p>
        </p:txBody>
      </p:sp>
    </p:spTree>
    <p:extLst>
      <p:ext uri="{BB962C8B-B14F-4D97-AF65-F5344CB8AC3E}">
        <p14:creationId xmlns:p14="http://schemas.microsoft.com/office/powerpoint/2010/main" val="2708262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25853E9F-CBAF-2C4A-AFF9-9F5973721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5257810"/>
            <a:ext cx="11029950" cy="141446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It is useful to add an </a:t>
            </a: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index</a:t>
            </a:r>
            <a:r>
              <a:rPr lang="en-US" altLang="en-US" sz="2400" dirty="0">
                <a:ea typeface="ＭＳ Ｐゴシック" panose="020B0600070205080204" pitchFamily="34" charset="-128"/>
              </a:rPr>
              <a:t> next to the LTS, such that the </a:t>
            </a: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index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incremented only when sending new messages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The index helps track how many messages were sent by a process as well as how many were missed from that process.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9889AE-AF35-EE44-BADE-FFDCF949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Lamport</a:t>
            </a:r>
            <a:r>
              <a:rPr lang="en-US" dirty="0"/>
              <a:t> Timestamp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0AE1E4-F4FA-9941-80EB-F9D3C57EC513}"/>
              </a:ext>
            </a:extLst>
          </p:cNvPr>
          <p:cNvSpPr txBox="1">
            <a:spLocks noChangeArrowheads="1"/>
          </p:cNvSpPr>
          <p:nvPr/>
        </p:nvSpPr>
        <p:spPr>
          <a:xfrm>
            <a:off x="742950" y="1371600"/>
            <a:ext cx="11029950" cy="502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 Lamport Time Stamp (LTS) contains two fields: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>
                <a:solidFill>
                  <a:srgbClr val="FF6600"/>
                </a:solidFill>
                <a:ea typeface="ＭＳ Ｐゴシック" panose="020B0600070205080204" pitchFamily="34" charset="-128"/>
              </a:rPr>
              <a:t>Counter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>
                <a:solidFill>
                  <a:srgbClr val="FF6600"/>
                </a:solidFill>
                <a:ea typeface="ＭＳ Ｐゴシック" panose="020B0600070205080204" pitchFamily="34" charset="-128"/>
              </a:rPr>
              <a:t>Process ID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When sending a message: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>
                <a:solidFill>
                  <a:srgbClr val="FF6600"/>
                </a:solidFill>
                <a:ea typeface="ＭＳ Ｐゴシック" panose="020B0600070205080204" pitchFamily="34" charset="-128"/>
              </a:rPr>
              <a:t>Increment your counter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>
                <a:solidFill>
                  <a:srgbClr val="FF6600"/>
                </a:solidFill>
                <a:ea typeface="ＭＳ Ｐゴシック" panose="020B0600070205080204" pitchFamily="34" charset="-128"/>
              </a:rPr>
              <a:t>Stamp your message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>
                <a:solidFill>
                  <a:srgbClr val="FF6600"/>
                </a:solidFill>
                <a:ea typeface="ＭＳ Ｐゴシック" panose="020B0600070205080204" pitchFamily="34" charset="-128"/>
              </a:rPr>
              <a:t>Send your message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When delivering a message: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>
                <a:solidFill>
                  <a:srgbClr val="FF6600"/>
                </a:solidFill>
                <a:ea typeface="ＭＳ Ｐゴシック" panose="020B0600070205080204" pitchFamily="34" charset="-128"/>
              </a:rPr>
              <a:t>Adopt the counter on the message if it is bigger than your local counter</a:t>
            </a:r>
            <a:endParaRPr lang="en-US" altLang="en-US" sz="2400">
              <a:solidFill>
                <a:srgbClr val="FF66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Unique for every message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27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6FEE-CAE3-FD4B-930A-AB8B5970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 to Multicast: Iterated Unicast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72F9-1DAB-E64E-8BCD-5888D64D0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6201"/>
            <a:ext cx="6504878" cy="47799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Unicast each message to each recipient</a:t>
            </a:r>
          </a:p>
          <a:p>
            <a:r>
              <a:rPr lang="en-US" dirty="0">
                <a:solidFill>
                  <a:srgbClr val="0000A8"/>
                </a:solidFill>
              </a:rPr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Simple to implement</a:t>
            </a:r>
          </a:p>
          <a:p>
            <a:pPr lvl="1"/>
            <a:r>
              <a:rPr lang="en-US" dirty="0"/>
              <a:t>No modifications to the network</a:t>
            </a:r>
          </a:p>
          <a:p>
            <a:r>
              <a:rPr lang="en-US" dirty="0">
                <a:solidFill>
                  <a:srgbClr val="C00000"/>
                </a:solidFill>
              </a:rPr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High overhead on sender (as number of receivers increases)</a:t>
            </a:r>
          </a:p>
          <a:p>
            <a:pPr lvl="1"/>
            <a:r>
              <a:rPr lang="en-US" dirty="0"/>
              <a:t>Redundant messages on the network</a:t>
            </a:r>
          </a:p>
          <a:p>
            <a:pPr lvl="1"/>
            <a:r>
              <a:rPr lang="en-US" dirty="0"/>
              <a:t>(Each) Sender needs to maintain list of receivers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083D8-79EF-B143-98C3-F27BD12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92CD35-59FF-DF4F-B3E0-0A7F1BAB8087}"/>
              </a:ext>
            </a:extLst>
          </p:cNvPr>
          <p:cNvSpPr/>
          <p:nvPr/>
        </p:nvSpPr>
        <p:spPr>
          <a:xfrm>
            <a:off x="9928911" y="2185639"/>
            <a:ext cx="578667" cy="512724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11869E-6C07-DF41-88A9-E0CC59E528DD}"/>
              </a:ext>
            </a:extLst>
          </p:cNvPr>
          <p:cNvSpPr/>
          <p:nvPr/>
        </p:nvSpPr>
        <p:spPr>
          <a:xfrm>
            <a:off x="10562895" y="3066469"/>
            <a:ext cx="578667" cy="512724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C91C29-C67B-2246-AED1-6D536BB8E485}"/>
              </a:ext>
            </a:extLst>
          </p:cNvPr>
          <p:cNvSpPr/>
          <p:nvPr/>
        </p:nvSpPr>
        <p:spPr>
          <a:xfrm>
            <a:off x="10376013" y="4416270"/>
            <a:ext cx="578667" cy="512724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F26B5B-7739-4540-9D1D-31A3BCFF3B61}"/>
              </a:ext>
            </a:extLst>
          </p:cNvPr>
          <p:cNvSpPr/>
          <p:nvPr/>
        </p:nvSpPr>
        <p:spPr>
          <a:xfrm>
            <a:off x="9350244" y="3903546"/>
            <a:ext cx="578667" cy="512724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B2C42-C4B7-0545-82EA-F9B83D4E9B37}"/>
              </a:ext>
            </a:extLst>
          </p:cNvPr>
          <p:cNvSpPr/>
          <p:nvPr/>
        </p:nvSpPr>
        <p:spPr>
          <a:xfrm>
            <a:off x="8371482" y="2140802"/>
            <a:ext cx="578667" cy="512724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8753B1-C28C-5C4E-9A34-A2C2FE171427}"/>
              </a:ext>
            </a:extLst>
          </p:cNvPr>
          <p:cNvSpPr/>
          <p:nvPr/>
        </p:nvSpPr>
        <p:spPr>
          <a:xfrm>
            <a:off x="7612377" y="3780324"/>
            <a:ext cx="578667" cy="512724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99A7C7-DF81-B047-BB43-545A2DB95CA8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flipV="1">
            <a:off x="7901711" y="2653526"/>
            <a:ext cx="759105" cy="1126798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1B186C-EC87-B744-A68C-1EDA2C4098B1}"/>
              </a:ext>
            </a:extLst>
          </p:cNvPr>
          <p:cNvCxnSpPr>
            <a:cxnSpLocks/>
            <a:stCxn id="11" idx="7"/>
            <a:endCxn id="7" idx="2"/>
          </p:cNvCxnSpPr>
          <p:nvPr/>
        </p:nvCxnSpPr>
        <p:spPr>
          <a:xfrm flipV="1">
            <a:off x="8106300" y="3322831"/>
            <a:ext cx="2456595" cy="53258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C0A593-FC15-8043-B8A4-820296506670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 flipV="1">
            <a:off x="8106300" y="4159908"/>
            <a:ext cx="1243944" cy="58053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99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9889AE-AF35-EE44-BADE-FFDCF949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Lamport</a:t>
            </a:r>
            <a:r>
              <a:rPr lang="en-US" dirty="0"/>
              <a:t> Timestamp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112C99-4D89-DC4A-8B6D-08FAC415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Agreed order of messages can be achieved by comparing </a:t>
            </a:r>
            <a:r>
              <a:rPr lang="en-US" altLang="en-US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(counter, process id)</a:t>
            </a:r>
            <a:r>
              <a:rPr lang="en-US" altLang="en-US" dirty="0">
                <a:ea typeface="ＭＳ Ｐゴシック" panose="020B0600070205080204" pitchFamily="34" charset="-128"/>
              </a:rPr>
              <a:t> on message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FIFO and Causal order as a by-product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84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051">
            <a:extLst>
              <a:ext uri="{FF2B5EF4-FFF2-40B4-BE49-F238E27FC236}">
                <a16:creationId xmlns:a16="http://schemas.microsoft.com/office/drawing/2014/main" id="{BE919EF9-9467-E543-A2E8-0C81A8790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205740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Line 2052">
            <a:extLst>
              <a:ext uri="{FF2B5EF4-FFF2-40B4-BE49-F238E27FC236}">
                <a16:creationId xmlns:a16="http://schemas.microsoft.com/office/drawing/2014/main" id="{1905FE89-5ADB-0543-9A80-851BA6382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434340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Line 2053">
            <a:extLst>
              <a:ext uri="{FF2B5EF4-FFF2-40B4-BE49-F238E27FC236}">
                <a16:creationId xmlns:a16="http://schemas.microsoft.com/office/drawing/2014/main" id="{F3332F1D-C6FE-FF48-A931-A669DBDC4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320040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2054">
            <a:extLst>
              <a:ext uri="{FF2B5EF4-FFF2-40B4-BE49-F238E27FC236}">
                <a16:creationId xmlns:a16="http://schemas.microsoft.com/office/drawing/2014/main" id="{D3BC2D3A-E9EC-2449-A86B-937F601D2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750" y="1219200"/>
            <a:ext cx="265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2055">
            <a:extLst>
              <a:ext uri="{FF2B5EF4-FFF2-40B4-BE49-F238E27FC236}">
                <a16:creationId xmlns:a16="http://schemas.microsoft.com/office/drawing/2014/main" id="{E3BB8DF4-369A-0847-ADFC-CDAFE751C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714" y="1387475"/>
            <a:ext cx="9731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27655" name="Rectangle 2056">
            <a:extLst>
              <a:ext uri="{FF2B5EF4-FFF2-40B4-BE49-F238E27FC236}">
                <a16:creationId xmlns:a16="http://schemas.microsoft.com/office/drawing/2014/main" id="{47F82E80-E68A-604E-97CE-63EFFE21E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4" y="1768476"/>
            <a:ext cx="38311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27656" name="Rectangle 2057">
            <a:extLst>
              <a:ext uri="{FF2B5EF4-FFF2-40B4-BE49-F238E27FC236}">
                <a16:creationId xmlns:a16="http://schemas.microsoft.com/office/drawing/2014/main" id="{7E615FAE-C3A7-134F-85A1-2ACA51AB3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4" y="2987676"/>
            <a:ext cx="38311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q</a:t>
            </a:r>
          </a:p>
        </p:txBody>
      </p:sp>
      <p:sp>
        <p:nvSpPr>
          <p:cNvPr id="27657" name="Rectangle 2058">
            <a:extLst>
              <a:ext uri="{FF2B5EF4-FFF2-40B4-BE49-F238E27FC236}">
                <a16:creationId xmlns:a16="http://schemas.microsoft.com/office/drawing/2014/main" id="{8B784055-3903-2246-8441-42187988D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4" y="4206876"/>
            <a:ext cx="30296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27658" name="Line 2059">
            <a:extLst>
              <a:ext uri="{FF2B5EF4-FFF2-40B4-BE49-F238E27FC236}">
                <a16:creationId xmlns:a16="http://schemas.microsoft.com/office/drawing/2014/main" id="{CEE9C2D2-0304-B447-924A-2D0880DF3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2063750"/>
            <a:ext cx="527050" cy="1136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2060">
            <a:extLst>
              <a:ext uri="{FF2B5EF4-FFF2-40B4-BE49-F238E27FC236}">
                <a16:creationId xmlns:a16="http://schemas.microsoft.com/office/drawing/2014/main" id="{09099337-61B5-C74A-832F-099C7F67E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2063750"/>
            <a:ext cx="4184650" cy="227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2061">
            <a:extLst>
              <a:ext uri="{FF2B5EF4-FFF2-40B4-BE49-F238E27FC236}">
                <a16:creationId xmlns:a16="http://schemas.microsoft.com/office/drawing/2014/main" id="{92BEF385-5D8C-2545-BAAA-4F3677525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206750"/>
            <a:ext cx="113030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Rectangle 2062">
            <a:extLst>
              <a:ext uri="{FF2B5EF4-FFF2-40B4-BE49-F238E27FC236}">
                <a16:creationId xmlns:a16="http://schemas.microsoft.com/office/drawing/2014/main" id="{2E2C0C02-A5B1-634B-8A25-A6F922A82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3203575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p1</a:t>
            </a:r>
          </a:p>
        </p:txBody>
      </p:sp>
      <p:sp>
        <p:nvSpPr>
          <p:cNvPr id="27662" name="Rectangle 2063">
            <a:extLst>
              <a:ext uri="{FF2B5EF4-FFF2-40B4-BE49-F238E27FC236}">
                <a16:creationId xmlns:a16="http://schemas.microsoft.com/office/drawing/2014/main" id="{A3DA2D83-6F34-664F-B77D-13DDC2D95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1" y="4405314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q1</a:t>
            </a:r>
          </a:p>
        </p:txBody>
      </p:sp>
      <p:sp>
        <p:nvSpPr>
          <p:cNvPr id="27663" name="Rectangle 2064">
            <a:extLst>
              <a:ext uri="{FF2B5EF4-FFF2-40B4-BE49-F238E27FC236}">
                <a16:creationId xmlns:a16="http://schemas.microsoft.com/office/drawing/2014/main" id="{CC1B62DB-D27C-2340-B7A8-9A82DF470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426" y="4405314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p1</a:t>
            </a:r>
          </a:p>
        </p:txBody>
      </p:sp>
      <p:sp>
        <p:nvSpPr>
          <p:cNvPr id="27664" name="Line 2061">
            <a:extLst>
              <a:ext uri="{FF2B5EF4-FFF2-40B4-BE49-F238E27FC236}">
                <a16:creationId xmlns:a16="http://schemas.microsoft.com/office/drawing/2014/main" id="{4F6E5D53-1B12-DF43-8CD1-2EEE1C1B7D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057400"/>
            <a:ext cx="1219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Rectangle 2062">
            <a:extLst>
              <a:ext uri="{FF2B5EF4-FFF2-40B4-BE49-F238E27FC236}">
                <a16:creationId xmlns:a16="http://schemas.microsoft.com/office/drawing/2014/main" id="{5AB05A98-25C3-C24B-8150-5DF08B1CC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16002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p1</a:t>
            </a:r>
          </a:p>
        </p:txBody>
      </p:sp>
      <p:sp>
        <p:nvSpPr>
          <p:cNvPr id="27666" name="Rectangle 2063">
            <a:extLst>
              <a:ext uri="{FF2B5EF4-FFF2-40B4-BE49-F238E27FC236}">
                <a16:creationId xmlns:a16="http://schemas.microsoft.com/office/drawing/2014/main" id="{4FB3C2DD-B22B-514B-8F1B-AA04CE0A6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16002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q1</a:t>
            </a:r>
          </a:p>
        </p:txBody>
      </p:sp>
      <p:sp>
        <p:nvSpPr>
          <p:cNvPr id="27667" name="Rectangle 2063">
            <a:extLst>
              <a:ext uri="{FF2B5EF4-FFF2-40B4-BE49-F238E27FC236}">
                <a16:creationId xmlns:a16="http://schemas.microsoft.com/office/drawing/2014/main" id="{077A5C87-F218-EC43-9C64-220EF3701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290" y="323565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q1</a:t>
            </a:r>
          </a:p>
        </p:txBody>
      </p:sp>
      <p:sp>
        <p:nvSpPr>
          <p:cNvPr id="27668" name="TextBox 1">
            <a:extLst>
              <a:ext uri="{FF2B5EF4-FFF2-40B4-BE49-F238E27FC236}">
                <a16:creationId xmlns:a16="http://schemas.microsoft.com/office/drawing/2014/main" id="{FFA116A7-F875-3A44-8675-D8C3B0F7A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97" y="5035595"/>
            <a:ext cx="1166415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dirty="0">
                <a:solidFill>
                  <a:schemeClr val="tx1"/>
                </a:solidFill>
              </a:rPr>
              <a:t>Messages p1 and q1 are </a:t>
            </a:r>
            <a:r>
              <a:rPr lang="en-US" altLang="en-US" dirty="0">
                <a:solidFill>
                  <a:srgbClr val="FF0109"/>
                </a:solidFill>
              </a:rPr>
              <a:t>not causally related</a:t>
            </a:r>
            <a:r>
              <a:rPr lang="en-US" altLang="en-US" dirty="0">
                <a:solidFill>
                  <a:schemeClr val="tx1"/>
                </a:solidFill>
              </a:rPr>
              <a:t>, so they can be delivered in </a:t>
            </a:r>
            <a:r>
              <a:rPr lang="en-US" altLang="en-US" dirty="0">
                <a:solidFill>
                  <a:srgbClr val="FF0109"/>
                </a:solidFill>
              </a:rPr>
              <a:t>any order</a:t>
            </a:r>
          </a:p>
          <a:p>
            <a:pPr algn="l"/>
            <a:r>
              <a:rPr lang="en-US" altLang="en-US" dirty="0">
                <a:solidFill>
                  <a:srgbClr val="FF0109"/>
                </a:solidFill>
              </a:rPr>
              <a:t>But, </a:t>
            </a:r>
            <a:r>
              <a:rPr lang="en-US" altLang="en-US" b="1" dirty="0">
                <a:solidFill>
                  <a:srgbClr val="FF0109"/>
                </a:solidFill>
              </a:rPr>
              <a:t>agreed order can dictate p1 -&gt; q1</a:t>
            </a:r>
          </a:p>
          <a:p>
            <a:pPr algn="l"/>
            <a:r>
              <a:rPr lang="en-US" altLang="en-US" b="1" dirty="0">
                <a:solidFill>
                  <a:srgbClr val="FF0109"/>
                </a:solidFill>
              </a:rPr>
              <a:t>Implication:</a:t>
            </a:r>
            <a:r>
              <a:rPr lang="en-US" altLang="en-US" dirty="0">
                <a:solidFill>
                  <a:srgbClr val="FF0109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NOT safe to deliver q1 immediately upon receiving it. Need to wait to determine whether p1 exists -&gt; all processes must send </a:t>
            </a:r>
            <a:r>
              <a:rPr lang="en-US" altLang="en-US" i="1" dirty="0">
                <a:solidFill>
                  <a:schemeClr val="tx1"/>
                </a:solidFill>
              </a:rPr>
              <a:t>something</a:t>
            </a:r>
            <a:r>
              <a:rPr lang="en-US" altLang="en-US" dirty="0">
                <a:solidFill>
                  <a:schemeClr val="tx1"/>
                </a:solidFill>
              </a:rPr>
              <a:t> periodically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7DDE6F-A374-954D-A31C-CABAE5E4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63373610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051">
            <a:extLst>
              <a:ext uri="{FF2B5EF4-FFF2-40B4-BE49-F238E27FC236}">
                <a16:creationId xmlns:a16="http://schemas.microsoft.com/office/drawing/2014/main" id="{00AD2531-C357-B244-A248-BED9B4DB8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205740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Line 2052">
            <a:extLst>
              <a:ext uri="{FF2B5EF4-FFF2-40B4-BE49-F238E27FC236}">
                <a16:creationId xmlns:a16="http://schemas.microsoft.com/office/drawing/2014/main" id="{0A8FEA20-CBCA-7542-94EA-9C9383283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434340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Line 2053">
            <a:extLst>
              <a:ext uri="{FF2B5EF4-FFF2-40B4-BE49-F238E27FC236}">
                <a16:creationId xmlns:a16="http://schemas.microsoft.com/office/drawing/2014/main" id="{F66E67E9-564A-8D4D-BBB9-5DF01A95A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320040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2054">
            <a:extLst>
              <a:ext uri="{FF2B5EF4-FFF2-40B4-BE49-F238E27FC236}">
                <a16:creationId xmlns:a16="http://schemas.microsoft.com/office/drawing/2014/main" id="{B1109C13-74BD-7345-8BC0-3A97A9C4A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750" y="1219200"/>
            <a:ext cx="265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2055">
            <a:extLst>
              <a:ext uri="{FF2B5EF4-FFF2-40B4-BE49-F238E27FC236}">
                <a16:creationId xmlns:a16="http://schemas.microsoft.com/office/drawing/2014/main" id="{831B4E9E-A391-F949-B216-D13E25519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714" y="1387475"/>
            <a:ext cx="9731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28679" name="Rectangle 2056">
            <a:extLst>
              <a:ext uri="{FF2B5EF4-FFF2-40B4-BE49-F238E27FC236}">
                <a16:creationId xmlns:a16="http://schemas.microsoft.com/office/drawing/2014/main" id="{9B7A5794-BA6D-2045-81CB-67B4C8BF4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4" y="1768476"/>
            <a:ext cx="38311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28680" name="Rectangle 2057">
            <a:extLst>
              <a:ext uri="{FF2B5EF4-FFF2-40B4-BE49-F238E27FC236}">
                <a16:creationId xmlns:a16="http://schemas.microsoft.com/office/drawing/2014/main" id="{1AFA7A4E-7DF0-AC46-AD72-41221C3B6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4" y="2987676"/>
            <a:ext cx="38311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q</a:t>
            </a:r>
          </a:p>
        </p:txBody>
      </p:sp>
      <p:sp>
        <p:nvSpPr>
          <p:cNvPr id="28681" name="Rectangle 2058">
            <a:extLst>
              <a:ext uri="{FF2B5EF4-FFF2-40B4-BE49-F238E27FC236}">
                <a16:creationId xmlns:a16="http://schemas.microsoft.com/office/drawing/2014/main" id="{2D101455-AD14-6749-BACE-325F366CF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4" y="4206876"/>
            <a:ext cx="30296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28682" name="Line 2059">
            <a:extLst>
              <a:ext uri="{FF2B5EF4-FFF2-40B4-BE49-F238E27FC236}">
                <a16:creationId xmlns:a16="http://schemas.microsoft.com/office/drawing/2014/main" id="{03542D10-955A-FB4F-9266-BB1945ACB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2063750"/>
            <a:ext cx="527050" cy="1136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2060">
            <a:extLst>
              <a:ext uri="{FF2B5EF4-FFF2-40B4-BE49-F238E27FC236}">
                <a16:creationId xmlns:a16="http://schemas.microsoft.com/office/drawing/2014/main" id="{48B6210D-51A3-D743-96C0-7D49FFE57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2063750"/>
            <a:ext cx="4184650" cy="227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2061">
            <a:extLst>
              <a:ext uri="{FF2B5EF4-FFF2-40B4-BE49-F238E27FC236}">
                <a16:creationId xmlns:a16="http://schemas.microsoft.com/office/drawing/2014/main" id="{B965B373-42AE-7348-8677-66D7C5855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1900" y="3206750"/>
            <a:ext cx="113030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2062">
            <a:extLst>
              <a:ext uri="{FF2B5EF4-FFF2-40B4-BE49-F238E27FC236}">
                <a16:creationId xmlns:a16="http://schemas.microsoft.com/office/drawing/2014/main" id="{B15570EF-80D8-3C40-9358-BAA652FC3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500" y="3164985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p1</a:t>
            </a:r>
          </a:p>
        </p:txBody>
      </p:sp>
      <p:sp>
        <p:nvSpPr>
          <p:cNvPr id="28686" name="Rectangle 2063">
            <a:extLst>
              <a:ext uri="{FF2B5EF4-FFF2-40B4-BE49-F238E27FC236}">
                <a16:creationId xmlns:a16="http://schemas.microsoft.com/office/drawing/2014/main" id="{26B33234-53CC-5F4D-8897-57313A73A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4405314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FF0109"/>
                </a:solidFill>
              </a:rPr>
              <a:t>q2</a:t>
            </a:r>
          </a:p>
        </p:txBody>
      </p:sp>
      <p:sp>
        <p:nvSpPr>
          <p:cNvPr id="28687" name="Rectangle 2064">
            <a:extLst>
              <a:ext uri="{FF2B5EF4-FFF2-40B4-BE49-F238E27FC236}">
                <a16:creationId xmlns:a16="http://schemas.microsoft.com/office/drawing/2014/main" id="{DA31F117-0261-2340-BE8D-E9F0BDE75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1" y="4405314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p1</a:t>
            </a:r>
          </a:p>
        </p:txBody>
      </p:sp>
      <p:sp>
        <p:nvSpPr>
          <p:cNvPr id="28688" name="Line 2061">
            <a:extLst>
              <a:ext uri="{FF2B5EF4-FFF2-40B4-BE49-F238E27FC236}">
                <a16:creationId xmlns:a16="http://schemas.microsoft.com/office/drawing/2014/main" id="{D0BD88F2-5F20-A344-9063-BE71E582C1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057400"/>
            <a:ext cx="1219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2062">
            <a:extLst>
              <a:ext uri="{FF2B5EF4-FFF2-40B4-BE49-F238E27FC236}">
                <a16:creationId xmlns:a16="http://schemas.microsoft.com/office/drawing/2014/main" id="{8E536DF6-C1FF-E24F-B308-BA4729485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16002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p1</a:t>
            </a:r>
          </a:p>
        </p:txBody>
      </p:sp>
      <p:sp>
        <p:nvSpPr>
          <p:cNvPr id="28690" name="Rectangle 2063">
            <a:extLst>
              <a:ext uri="{FF2B5EF4-FFF2-40B4-BE49-F238E27FC236}">
                <a16:creationId xmlns:a16="http://schemas.microsoft.com/office/drawing/2014/main" id="{FFDDBFBE-F774-B24E-B70F-DAC4A6A50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16002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q2</a:t>
            </a:r>
          </a:p>
        </p:txBody>
      </p:sp>
      <p:sp>
        <p:nvSpPr>
          <p:cNvPr id="28691" name="Rectangle 2063">
            <a:extLst>
              <a:ext uri="{FF2B5EF4-FFF2-40B4-BE49-F238E27FC236}">
                <a16:creationId xmlns:a16="http://schemas.microsoft.com/office/drawing/2014/main" id="{DB41714A-0518-1142-A043-C55CD0708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7" y="3158635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q2</a:t>
            </a:r>
          </a:p>
        </p:txBody>
      </p:sp>
      <p:sp>
        <p:nvSpPr>
          <p:cNvPr id="28692" name="TextBox 1">
            <a:extLst>
              <a:ext uri="{FF2B5EF4-FFF2-40B4-BE49-F238E27FC236}">
                <a16:creationId xmlns:a16="http://schemas.microsoft.com/office/drawing/2014/main" id="{DDB26E96-D93F-2640-967B-86FACDB70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60" y="5609019"/>
            <a:ext cx="96869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dirty="0">
                <a:solidFill>
                  <a:schemeClr val="tx1"/>
                </a:solidFill>
              </a:rPr>
              <a:t>Message p1 </a:t>
            </a:r>
            <a:r>
              <a:rPr lang="en-US" altLang="en-US" dirty="0">
                <a:solidFill>
                  <a:srgbClr val="FF0109"/>
                </a:solidFill>
              </a:rPr>
              <a:t>causally precedes</a:t>
            </a:r>
            <a:r>
              <a:rPr lang="en-US" altLang="en-US" dirty="0">
                <a:solidFill>
                  <a:schemeClr val="tx1"/>
                </a:solidFill>
              </a:rPr>
              <a:t> q2, so p1 must be delivered </a:t>
            </a:r>
            <a:r>
              <a:rPr lang="en-US" altLang="en-US" dirty="0">
                <a:solidFill>
                  <a:srgbClr val="FF0109"/>
                </a:solidFill>
              </a:rPr>
              <a:t>before</a:t>
            </a:r>
            <a:r>
              <a:rPr lang="en-US" altLang="en-US" dirty="0">
                <a:solidFill>
                  <a:schemeClr val="tx1"/>
                </a:solidFill>
              </a:rPr>
              <a:t> q2, and this is encoded in the counter value</a:t>
            </a:r>
          </a:p>
        </p:txBody>
      </p:sp>
      <p:sp>
        <p:nvSpPr>
          <p:cNvPr id="28693" name="Rectangle 2063">
            <a:extLst>
              <a:ext uri="{FF2B5EF4-FFF2-40B4-BE49-F238E27FC236}">
                <a16:creationId xmlns:a16="http://schemas.microsoft.com/office/drawing/2014/main" id="{66F68361-A773-5640-AC6C-0A9547E28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1" y="44196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q2</a:t>
            </a:r>
          </a:p>
        </p:txBody>
      </p:sp>
      <p:sp>
        <p:nvSpPr>
          <p:cNvPr id="28694" name="Arc 2065">
            <a:extLst>
              <a:ext uri="{FF2B5EF4-FFF2-40B4-BE49-F238E27FC236}">
                <a16:creationId xmlns:a16="http://schemas.microsoft.com/office/drawing/2014/main" id="{F193ACD6-468D-DD4F-ACCA-7B1E1006A0A7}"/>
              </a:ext>
            </a:extLst>
          </p:cNvPr>
          <p:cNvSpPr>
            <a:spLocks/>
          </p:cNvSpPr>
          <p:nvPr/>
        </p:nvSpPr>
        <p:spPr bwMode="auto">
          <a:xfrm rot="2340000">
            <a:off x="7146925" y="4060825"/>
            <a:ext cx="2012950" cy="1631950"/>
          </a:xfrm>
          <a:custGeom>
            <a:avLst/>
            <a:gdLst>
              <a:gd name="T0" fmla="*/ 2147483647 w 21621"/>
              <a:gd name="T1" fmla="*/ 0 h 21600"/>
              <a:gd name="T2" fmla="*/ 0 w 21621"/>
              <a:gd name="T3" fmla="*/ 2147483647 h 21600"/>
              <a:gd name="T4" fmla="*/ 2147483647 w 21621"/>
              <a:gd name="T5" fmla="*/ 0 h 21600"/>
              <a:gd name="T6" fmla="*/ 0 60000 65536"/>
              <a:gd name="T7" fmla="*/ 0 60000 65536"/>
              <a:gd name="T8" fmla="*/ 0 60000 65536"/>
              <a:gd name="T9" fmla="*/ 0 w 21621"/>
              <a:gd name="T10" fmla="*/ 0 h 21600"/>
              <a:gd name="T11" fmla="*/ 21621 w 2162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1" h="21600" fill="none" extrusionOk="0">
                <a:moveTo>
                  <a:pt x="21621" y="0"/>
                </a:moveTo>
                <a:cubicBezTo>
                  <a:pt x="21621" y="11929"/>
                  <a:pt x="11950" y="21600"/>
                  <a:pt x="21" y="21600"/>
                </a:cubicBezTo>
                <a:cubicBezTo>
                  <a:pt x="14" y="21599"/>
                  <a:pt x="7" y="21599"/>
                  <a:pt x="0" y="21599"/>
                </a:cubicBezTo>
              </a:path>
              <a:path w="21621" h="21600" stroke="0" extrusionOk="0">
                <a:moveTo>
                  <a:pt x="21621" y="0"/>
                </a:moveTo>
                <a:cubicBezTo>
                  <a:pt x="21621" y="11929"/>
                  <a:pt x="11950" y="21600"/>
                  <a:pt x="21" y="21600"/>
                </a:cubicBezTo>
                <a:cubicBezTo>
                  <a:pt x="14" y="21599"/>
                  <a:pt x="7" y="21599"/>
                  <a:pt x="0" y="21599"/>
                </a:cubicBezTo>
                <a:lnTo>
                  <a:pt x="21" y="0"/>
                </a:lnTo>
                <a:lnTo>
                  <a:pt x="2162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D62D5C-C455-2D4D-BE58-A5E4AE85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298928753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051">
            <a:extLst>
              <a:ext uri="{FF2B5EF4-FFF2-40B4-BE49-F238E27FC236}">
                <a16:creationId xmlns:a16="http://schemas.microsoft.com/office/drawing/2014/main" id="{9567A137-6F36-604B-8553-7F9766FDF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205740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Line 2052">
            <a:extLst>
              <a:ext uri="{FF2B5EF4-FFF2-40B4-BE49-F238E27FC236}">
                <a16:creationId xmlns:a16="http://schemas.microsoft.com/office/drawing/2014/main" id="{5EFD8735-BDEF-9344-9DAF-0BF103169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434340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Line 2053">
            <a:extLst>
              <a:ext uri="{FF2B5EF4-FFF2-40B4-BE49-F238E27FC236}">
                <a16:creationId xmlns:a16="http://schemas.microsoft.com/office/drawing/2014/main" id="{5ECC3717-005B-224D-ABDD-9C286C782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320040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2054">
            <a:extLst>
              <a:ext uri="{FF2B5EF4-FFF2-40B4-BE49-F238E27FC236}">
                <a16:creationId xmlns:a16="http://schemas.microsoft.com/office/drawing/2014/main" id="{F68D0A1B-BD52-1645-8A9D-C7E2DEC96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750" y="1219200"/>
            <a:ext cx="265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2055">
            <a:extLst>
              <a:ext uri="{FF2B5EF4-FFF2-40B4-BE49-F238E27FC236}">
                <a16:creationId xmlns:a16="http://schemas.microsoft.com/office/drawing/2014/main" id="{A426B6E2-3E70-DA41-8306-F7EE7E551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714" y="1387475"/>
            <a:ext cx="9731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29703" name="Rectangle 2056">
            <a:extLst>
              <a:ext uri="{FF2B5EF4-FFF2-40B4-BE49-F238E27FC236}">
                <a16:creationId xmlns:a16="http://schemas.microsoft.com/office/drawing/2014/main" id="{CDA4C05C-0EA4-BF46-99CC-E9C75115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4" y="1768476"/>
            <a:ext cx="38311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29704" name="Rectangle 2057">
            <a:extLst>
              <a:ext uri="{FF2B5EF4-FFF2-40B4-BE49-F238E27FC236}">
                <a16:creationId xmlns:a16="http://schemas.microsoft.com/office/drawing/2014/main" id="{983C75AA-5503-EA42-82A0-1FDDCA592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4" y="2987676"/>
            <a:ext cx="38311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q</a:t>
            </a:r>
          </a:p>
        </p:txBody>
      </p:sp>
      <p:sp>
        <p:nvSpPr>
          <p:cNvPr id="29705" name="Rectangle 2058">
            <a:extLst>
              <a:ext uri="{FF2B5EF4-FFF2-40B4-BE49-F238E27FC236}">
                <a16:creationId xmlns:a16="http://schemas.microsoft.com/office/drawing/2014/main" id="{829A184E-814D-3C4E-BC41-D18023943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4" y="4206876"/>
            <a:ext cx="30296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29706" name="Line 2059">
            <a:extLst>
              <a:ext uri="{FF2B5EF4-FFF2-40B4-BE49-F238E27FC236}">
                <a16:creationId xmlns:a16="http://schemas.microsoft.com/office/drawing/2014/main" id="{FB1E967D-1EF9-3E46-B7E6-2902C9B9D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2063750"/>
            <a:ext cx="527050" cy="1136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2060">
            <a:extLst>
              <a:ext uri="{FF2B5EF4-FFF2-40B4-BE49-F238E27FC236}">
                <a16:creationId xmlns:a16="http://schemas.microsoft.com/office/drawing/2014/main" id="{CADF257A-A41B-FE46-8971-A9B9C804E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2063750"/>
            <a:ext cx="4184650" cy="227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2061">
            <a:extLst>
              <a:ext uri="{FF2B5EF4-FFF2-40B4-BE49-F238E27FC236}">
                <a16:creationId xmlns:a16="http://schemas.microsoft.com/office/drawing/2014/main" id="{BAEE79CF-973C-0640-B296-4CFBA9012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1900" y="3206750"/>
            <a:ext cx="113030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Rectangle 2062">
            <a:extLst>
              <a:ext uri="{FF2B5EF4-FFF2-40B4-BE49-F238E27FC236}">
                <a16:creationId xmlns:a16="http://schemas.microsoft.com/office/drawing/2014/main" id="{C283A0ED-F7EB-3042-9BF6-F660BE358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584" y="3164985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p1</a:t>
            </a:r>
          </a:p>
        </p:txBody>
      </p:sp>
      <p:sp>
        <p:nvSpPr>
          <p:cNvPr id="29710" name="Rectangle 2063">
            <a:extLst>
              <a:ext uri="{FF2B5EF4-FFF2-40B4-BE49-F238E27FC236}">
                <a16:creationId xmlns:a16="http://schemas.microsoft.com/office/drawing/2014/main" id="{6D42BD33-739E-774D-ACCA-855C2456A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4405314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FF0109"/>
                </a:solidFill>
              </a:rPr>
              <a:t>q2</a:t>
            </a:r>
          </a:p>
        </p:txBody>
      </p:sp>
      <p:sp>
        <p:nvSpPr>
          <p:cNvPr id="29711" name="Rectangle 2064">
            <a:extLst>
              <a:ext uri="{FF2B5EF4-FFF2-40B4-BE49-F238E27FC236}">
                <a16:creationId xmlns:a16="http://schemas.microsoft.com/office/drawing/2014/main" id="{49787F07-EB5C-834A-955E-4DF15407F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1" y="4405314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p1</a:t>
            </a:r>
          </a:p>
        </p:txBody>
      </p:sp>
      <p:sp>
        <p:nvSpPr>
          <p:cNvPr id="29712" name="Line 2061">
            <a:extLst>
              <a:ext uri="{FF2B5EF4-FFF2-40B4-BE49-F238E27FC236}">
                <a16:creationId xmlns:a16="http://schemas.microsoft.com/office/drawing/2014/main" id="{F4535B2B-6E28-F644-85B3-D64F1A3047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057400"/>
            <a:ext cx="1219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2062">
            <a:extLst>
              <a:ext uri="{FF2B5EF4-FFF2-40B4-BE49-F238E27FC236}">
                <a16:creationId xmlns:a16="http://schemas.microsoft.com/office/drawing/2014/main" id="{F66214C7-AF66-8248-8EC5-A76C64111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16002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p1</a:t>
            </a:r>
          </a:p>
        </p:txBody>
      </p:sp>
      <p:sp>
        <p:nvSpPr>
          <p:cNvPr id="29714" name="Rectangle 2063">
            <a:extLst>
              <a:ext uri="{FF2B5EF4-FFF2-40B4-BE49-F238E27FC236}">
                <a16:creationId xmlns:a16="http://schemas.microsoft.com/office/drawing/2014/main" id="{FC1D3EB5-90FB-5B49-9059-F4789FD08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16002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q2</a:t>
            </a:r>
          </a:p>
        </p:txBody>
      </p:sp>
      <p:sp>
        <p:nvSpPr>
          <p:cNvPr id="29715" name="Rectangle 2063">
            <a:extLst>
              <a:ext uri="{FF2B5EF4-FFF2-40B4-BE49-F238E27FC236}">
                <a16:creationId xmlns:a16="http://schemas.microsoft.com/office/drawing/2014/main" id="{86D20474-E003-F843-8D67-17DD05080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194" y="3198501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q2</a:t>
            </a:r>
          </a:p>
        </p:txBody>
      </p:sp>
      <p:sp>
        <p:nvSpPr>
          <p:cNvPr id="29716" name="TextBox 1">
            <a:extLst>
              <a:ext uri="{FF2B5EF4-FFF2-40B4-BE49-F238E27FC236}">
                <a16:creationId xmlns:a16="http://schemas.microsoft.com/office/drawing/2014/main" id="{8903C03B-7E53-BB4C-94A3-F0F0BAEE4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5418138"/>
            <a:ext cx="116633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dirty="0">
                <a:solidFill>
                  <a:schemeClr val="tx1"/>
                </a:solidFill>
              </a:rPr>
              <a:t>A process does not update its timestamp until it </a:t>
            </a:r>
            <a:r>
              <a:rPr lang="en-US" altLang="en-US" dirty="0"/>
              <a:t>delivers</a:t>
            </a:r>
            <a:r>
              <a:rPr lang="en-US" altLang="en-US" dirty="0">
                <a:solidFill>
                  <a:schemeClr val="tx1"/>
                </a:solidFill>
              </a:rPr>
              <a:t> a message, so r sends r1, even though it </a:t>
            </a:r>
            <a:r>
              <a:rPr lang="en-US" altLang="en-US" dirty="0">
                <a:solidFill>
                  <a:srgbClr val="FF0109"/>
                </a:solidFill>
              </a:rPr>
              <a:t>received</a:t>
            </a:r>
            <a:r>
              <a:rPr lang="en-US" altLang="en-US" dirty="0">
                <a:solidFill>
                  <a:schemeClr val="tx1"/>
                </a:solidFill>
              </a:rPr>
              <a:t> q2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</a:rPr>
              <a:t>Multiple valid orderings that respect causality. Agreed order can dictate p1-&gt;r1-&gt;q2</a:t>
            </a:r>
          </a:p>
        </p:txBody>
      </p:sp>
      <p:sp>
        <p:nvSpPr>
          <p:cNvPr id="29717" name="Rectangle 2063">
            <a:extLst>
              <a:ext uri="{FF2B5EF4-FFF2-40B4-BE49-F238E27FC236}">
                <a16:creationId xmlns:a16="http://schemas.microsoft.com/office/drawing/2014/main" id="{18D27621-79A2-E946-9D34-062FFD34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1" y="44196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q2</a:t>
            </a:r>
          </a:p>
        </p:txBody>
      </p:sp>
      <p:sp>
        <p:nvSpPr>
          <p:cNvPr id="29718" name="Arc 2065">
            <a:extLst>
              <a:ext uri="{FF2B5EF4-FFF2-40B4-BE49-F238E27FC236}">
                <a16:creationId xmlns:a16="http://schemas.microsoft.com/office/drawing/2014/main" id="{26D135EE-F199-7B49-9B87-2EB31BA80042}"/>
              </a:ext>
            </a:extLst>
          </p:cNvPr>
          <p:cNvSpPr>
            <a:spLocks/>
          </p:cNvSpPr>
          <p:nvPr/>
        </p:nvSpPr>
        <p:spPr bwMode="auto">
          <a:xfrm rot="2340000">
            <a:off x="7146925" y="4060825"/>
            <a:ext cx="2012950" cy="1631950"/>
          </a:xfrm>
          <a:custGeom>
            <a:avLst/>
            <a:gdLst>
              <a:gd name="T0" fmla="*/ 2147483647 w 21621"/>
              <a:gd name="T1" fmla="*/ 0 h 21600"/>
              <a:gd name="T2" fmla="*/ 0 w 21621"/>
              <a:gd name="T3" fmla="*/ 2147483647 h 21600"/>
              <a:gd name="T4" fmla="*/ 2147483647 w 21621"/>
              <a:gd name="T5" fmla="*/ 0 h 21600"/>
              <a:gd name="T6" fmla="*/ 0 60000 65536"/>
              <a:gd name="T7" fmla="*/ 0 60000 65536"/>
              <a:gd name="T8" fmla="*/ 0 60000 65536"/>
              <a:gd name="T9" fmla="*/ 0 w 21621"/>
              <a:gd name="T10" fmla="*/ 0 h 21600"/>
              <a:gd name="T11" fmla="*/ 21621 w 2162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1" h="21600" fill="none" extrusionOk="0">
                <a:moveTo>
                  <a:pt x="21621" y="0"/>
                </a:moveTo>
                <a:cubicBezTo>
                  <a:pt x="21621" y="11929"/>
                  <a:pt x="11950" y="21600"/>
                  <a:pt x="21" y="21600"/>
                </a:cubicBezTo>
                <a:cubicBezTo>
                  <a:pt x="14" y="21599"/>
                  <a:pt x="7" y="21599"/>
                  <a:pt x="0" y="21599"/>
                </a:cubicBezTo>
              </a:path>
              <a:path w="21621" h="21600" stroke="0" extrusionOk="0">
                <a:moveTo>
                  <a:pt x="21621" y="0"/>
                </a:moveTo>
                <a:cubicBezTo>
                  <a:pt x="21621" y="11929"/>
                  <a:pt x="11950" y="21600"/>
                  <a:pt x="21" y="21600"/>
                </a:cubicBezTo>
                <a:cubicBezTo>
                  <a:pt x="14" y="21599"/>
                  <a:pt x="7" y="21599"/>
                  <a:pt x="0" y="21599"/>
                </a:cubicBezTo>
                <a:lnTo>
                  <a:pt x="21" y="0"/>
                </a:lnTo>
                <a:lnTo>
                  <a:pt x="2162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Line 2059">
            <a:extLst>
              <a:ext uri="{FF2B5EF4-FFF2-40B4-BE49-F238E27FC236}">
                <a16:creationId xmlns:a16="http://schemas.microsoft.com/office/drawing/2014/main" id="{5C4B9535-4F1C-774C-AA05-8B259D415A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2057400"/>
            <a:ext cx="91440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Line 2059">
            <a:extLst>
              <a:ext uri="{FF2B5EF4-FFF2-40B4-BE49-F238E27FC236}">
                <a16:creationId xmlns:a16="http://schemas.microsoft.com/office/drawing/2014/main" id="{E4C50F5A-1E5A-1144-A341-08DBFFAA2F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3200400"/>
            <a:ext cx="1143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064">
            <a:extLst>
              <a:ext uri="{FF2B5EF4-FFF2-40B4-BE49-F238E27FC236}">
                <a16:creationId xmlns:a16="http://schemas.microsoft.com/office/drawing/2014/main" id="{CB726AC7-3DA6-BE4F-A930-D0366CD49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4418014"/>
            <a:ext cx="45685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r1</a:t>
            </a:r>
          </a:p>
        </p:txBody>
      </p:sp>
      <p:sp>
        <p:nvSpPr>
          <p:cNvPr id="29722" name="Rectangle 2064">
            <a:extLst>
              <a:ext uri="{FF2B5EF4-FFF2-40B4-BE49-F238E27FC236}">
                <a16:creationId xmlns:a16="http://schemas.microsoft.com/office/drawing/2014/main" id="{71B80EA0-8470-1F4B-8F44-8B429337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26" y="3198814"/>
            <a:ext cx="45685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r1</a:t>
            </a:r>
          </a:p>
        </p:txBody>
      </p:sp>
      <p:sp>
        <p:nvSpPr>
          <p:cNvPr id="29723" name="Rectangle 2064">
            <a:extLst>
              <a:ext uri="{FF2B5EF4-FFF2-40B4-BE49-F238E27FC236}">
                <a16:creationId xmlns:a16="http://schemas.microsoft.com/office/drawing/2014/main" id="{C6174727-7223-784A-8A91-5792AC2B5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1" y="1600200"/>
            <a:ext cx="45685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r1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336B96-46B8-0940-A1A8-30D46A99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43331911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EF1A4F72-A8E6-BE4E-BFF4-C228342E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Multicast Protocols Outline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6DA8414E-BCC9-8F4E-8462-D59E98BE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Vector Timestamps (ISIS System)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Trans Protocol (used by Transis)</a:t>
            </a:r>
          </a:p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Lamport Timestamps</a:t>
            </a:r>
          </a:p>
          <a:p>
            <a:r>
              <a:rPr lang="en-US" altLang="en-US">
                <a:solidFill>
                  <a:srgbClr val="1002F1"/>
                </a:solidFill>
                <a:ea typeface="ＭＳ Ｐゴシック" panose="020B0600070205080204" pitchFamily="34" charset="-128"/>
              </a:rPr>
              <a:t>Single Ring Protocol (Totem)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Accelerated Ring Protocol (Spread)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7">
            <a:extLst>
              <a:ext uri="{FF2B5EF4-FFF2-40B4-BE49-F238E27FC236}">
                <a16:creationId xmlns:a16="http://schemas.microsoft.com/office/drawing/2014/main" id="{56584E2F-2898-A04D-85F6-9427224A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599" y="2590800"/>
            <a:ext cx="917574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The communication is multicast (UDP/IP).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Services: Agreed (which is also FIFO and Causal), Safe.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Supports message omissions, network partitions, crashes and recoveries.</a:t>
            </a:r>
          </a:p>
        </p:txBody>
      </p:sp>
      <p:graphicFrame>
        <p:nvGraphicFramePr>
          <p:cNvPr id="54275" name="Object 2">
            <a:hlinkClick r:id="" action="ppaction://ole?verb=0"/>
            <a:extLst>
              <a:ext uri="{FF2B5EF4-FFF2-40B4-BE49-F238E27FC236}">
                <a16:creationId xmlns:a16="http://schemas.microsoft.com/office/drawing/2014/main" id="{9D4A67FF-A46C-3644-83E9-8CED8EDBC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903188"/>
              </p:ext>
            </p:extLst>
          </p:nvPr>
        </p:nvGraphicFramePr>
        <p:xfrm>
          <a:off x="501651" y="2762251"/>
          <a:ext cx="16351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name="Clip" r:id="rId4" imgW="19405600" imgH="19088100" progId="MS_ClipArt_Gallery.2">
                  <p:embed/>
                </p:oleObj>
              </mc:Choice>
              <mc:Fallback>
                <p:oleObj name="Clip" r:id="rId4" imgW="19405600" imgH="19088100" progId="MS_ClipArt_Gallery.2">
                  <p:embed/>
                  <p:pic>
                    <p:nvPicPr>
                      <p:cNvPr id="54275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9D4A67FF-A46C-3644-83E9-8CED8EDBC94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1" y="2762251"/>
                        <a:ext cx="1635125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FE6B7E0-6942-C145-9A3C-E0A14283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2199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Single Ring Protocol (Totem)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7">
            <a:extLst>
              <a:ext uri="{FF2B5EF4-FFF2-40B4-BE49-F238E27FC236}">
                <a16:creationId xmlns:a16="http://schemas.microsoft.com/office/drawing/2014/main" id="{56584E2F-2898-A04D-85F6-9427224A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599" y="1643063"/>
            <a:ext cx="9175749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Basic idea: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Token (special message) is passed around a (logical) ring of participants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A participant multicasts while it holds the token, then passes the token to the next participant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Token carries last sequence number assigned, and each process updates the sequence number as it multicasts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54275" name="Object 2">
            <a:hlinkClick r:id="" action="ppaction://ole?verb=0"/>
            <a:extLst>
              <a:ext uri="{FF2B5EF4-FFF2-40B4-BE49-F238E27FC236}">
                <a16:creationId xmlns:a16="http://schemas.microsoft.com/office/drawing/2014/main" id="{9D4A67FF-A46C-3644-83E9-8CED8EDBC94A}"/>
              </a:ext>
            </a:extLst>
          </p:cNvPr>
          <p:cNvGraphicFramePr>
            <a:graphicFrameLocks/>
          </p:cNvGraphicFramePr>
          <p:nvPr/>
        </p:nvGraphicFramePr>
        <p:xfrm>
          <a:off x="501651" y="2762251"/>
          <a:ext cx="16351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8" name="Clip" r:id="rId4" imgW="19405600" imgH="19088100" progId="MS_ClipArt_Gallery.2">
                  <p:embed/>
                </p:oleObj>
              </mc:Choice>
              <mc:Fallback>
                <p:oleObj name="Clip" r:id="rId4" imgW="19405600" imgH="19088100" progId="MS_ClipArt_Gallery.2">
                  <p:embed/>
                  <p:pic>
                    <p:nvPicPr>
                      <p:cNvPr id="54275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9D4A67FF-A46C-3644-83E9-8CED8EDBC94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1" y="2762251"/>
                        <a:ext cx="1635125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FE6B7E0-6942-C145-9A3C-E0A14283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2199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Single Ring Protocol (Totem)</a:t>
            </a:r>
          </a:p>
        </p:txBody>
      </p:sp>
    </p:spTree>
    <p:extLst>
      <p:ext uri="{BB962C8B-B14F-4D97-AF65-F5344CB8AC3E}">
        <p14:creationId xmlns:p14="http://schemas.microsoft.com/office/powerpoint/2010/main" val="25991686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>
            <a:hlinkClick r:id="" action="ppaction://ole?verb=0"/>
            <a:extLst>
              <a:ext uri="{FF2B5EF4-FFF2-40B4-BE49-F238E27FC236}">
                <a16:creationId xmlns:a16="http://schemas.microsoft.com/office/drawing/2014/main" id="{1627EA86-E4A4-B14A-BF16-DB6F5911D042}"/>
              </a:ext>
            </a:extLst>
          </p:cNvPr>
          <p:cNvGraphicFramePr>
            <a:graphicFrameLocks/>
          </p:cNvGraphicFramePr>
          <p:nvPr/>
        </p:nvGraphicFramePr>
        <p:xfrm>
          <a:off x="6629401" y="2197101"/>
          <a:ext cx="3427413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3" name="Clip" r:id="rId4" imgW="19405600" imgH="19088100" progId="MS_ClipArt_Gallery.2">
                  <p:embed/>
                </p:oleObj>
              </mc:Choice>
              <mc:Fallback>
                <p:oleObj name="Clip" r:id="rId4" imgW="19405600" imgH="19088100" progId="MS_ClipArt_Gallery.2">
                  <p:embed/>
                  <p:pic>
                    <p:nvPicPr>
                      <p:cNvPr id="56322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627EA86-E4A4-B14A-BF16-DB6F5911D04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2197101"/>
                        <a:ext cx="3427413" cy="337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Rectangle 4">
            <a:extLst>
              <a:ext uri="{FF2B5EF4-FFF2-40B4-BE49-F238E27FC236}">
                <a16:creationId xmlns:a16="http://schemas.microsoft.com/office/drawing/2014/main" id="{BE36B1FB-2699-0948-A24E-D12988E3C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667000"/>
            <a:ext cx="4191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type - {regular, form}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seq - of last message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b="1" dirty="0" err="1">
                <a:solidFill>
                  <a:schemeClr val="tx1"/>
                </a:solidFill>
              </a:rPr>
              <a:t>aru</a:t>
            </a:r>
            <a:r>
              <a:rPr lang="en-US" altLang="en-US" sz="2800" dirty="0">
                <a:solidFill>
                  <a:schemeClr val="tx1"/>
                </a:solidFill>
              </a:rPr>
              <a:t> - replaces acks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dirty="0" err="1">
                <a:solidFill>
                  <a:schemeClr val="tx1"/>
                </a:solidFill>
              </a:rPr>
              <a:t>rtr</a:t>
            </a:r>
            <a:r>
              <a:rPr lang="en-US" altLang="en-US" sz="2800" dirty="0">
                <a:solidFill>
                  <a:schemeClr val="tx1"/>
                </a:solidFill>
              </a:rPr>
              <a:t> - </a:t>
            </a:r>
            <a:r>
              <a:rPr lang="en-US" altLang="en-US" sz="2800" dirty="0" err="1">
                <a:solidFill>
                  <a:schemeClr val="tx1"/>
                </a:solidFill>
              </a:rPr>
              <a:t>retrans</a:t>
            </a:r>
            <a:r>
              <a:rPr lang="en-US" altLang="en-US" sz="2800" dirty="0">
                <a:solidFill>
                  <a:schemeClr val="tx1"/>
                </a:solidFill>
              </a:rPr>
              <a:t>. requests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dirty="0" err="1">
                <a:solidFill>
                  <a:schemeClr val="tx1"/>
                </a:solidFill>
              </a:rPr>
              <a:t>fcc</a:t>
            </a:r>
            <a:r>
              <a:rPr lang="en-US" altLang="en-US" sz="2800" dirty="0">
                <a:solidFill>
                  <a:schemeClr val="tx1"/>
                </a:solidFill>
              </a:rPr>
              <a:t> - flow control</a:t>
            </a:r>
          </a:p>
        </p:txBody>
      </p:sp>
      <p:sp>
        <p:nvSpPr>
          <p:cNvPr id="56324" name="Rectangle 5">
            <a:extLst>
              <a:ext uri="{FF2B5EF4-FFF2-40B4-BE49-F238E27FC236}">
                <a16:creationId xmlns:a16="http://schemas.microsoft.com/office/drawing/2014/main" id="{EB865AF6-320B-A84B-93C6-3C8B7BB93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1876425"/>
            <a:ext cx="180934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Token fields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259F4-D1AC-F549-9C7B-E7E20264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Single Ring Protocol (Totem)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>
            <a:extLst>
              <a:ext uri="{FF2B5EF4-FFF2-40B4-BE49-F238E27FC236}">
                <a16:creationId xmlns:a16="http://schemas.microsoft.com/office/drawing/2014/main" id="{99F07D88-B327-8F45-A9E4-94E02964F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2" y="1307150"/>
            <a:ext cx="422231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</a:rPr>
              <a:t>How to update the token </a:t>
            </a:r>
            <a:r>
              <a:rPr lang="en-US" altLang="en-US" dirty="0" err="1">
                <a:solidFill>
                  <a:schemeClr val="tx2"/>
                </a:solidFill>
              </a:rPr>
              <a:t>aru</a:t>
            </a:r>
            <a:r>
              <a:rPr lang="en-US" altLang="en-US" dirty="0">
                <a:solidFill>
                  <a:schemeClr val="tx2"/>
                </a:solidFill>
              </a:rPr>
              <a:t>?</a:t>
            </a:r>
          </a:p>
        </p:txBody>
      </p:sp>
      <p:grpSp>
        <p:nvGrpSpPr>
          <p:cNvPr id="58371" name="Group 4">
            <a:extLst>
              <a:ext uri="{FF2B5EF4-FFF2-40B4-BE49-F238E27FC236}">
                <a16:creationId xmlns:a16="http://schemas.microsoft.com/office/drawing/2014/main" id="{0B9BB139-6F16-4F46-91F7-80331281148A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1981200"/>
            <a:ext cx="9872662" cy="3106738"/>
            <a:chOff x="624" y="1248"/>
            <a:chExt cx="5040" cy="1957"/>
          </a:xfrm>
        </p:grpSpPr>
        <p:sp>
          <p:nvSpPr>
            <p:cNvPr id="58373" name="Rectangle 5">
              <a:extLst>
                <a:ext uri="{FF2B5EF4-FFF2-40B4-BE49-F238E27FC236}">
                  <a16:creationId xmlns:a16="http://schemas.microsoft.com/office/drawing/2014/main" id="{AA2FEB41-8553-264E-8DB1-649D4ED45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" y="1287"/>
              <a:ext cx="5001" cy="1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marL="342900" indent="-3429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chemeClr val="tx2"/>
                  </a:solidFill>
                </a:rPr>
                <a:t>If </a:t>
              </a:r>
              <a:r>
                <a:rPr lang="en-US" altLang="en-US" dirty="0" err="1">
                  <a:solidFill>
                    <a:schemeClr val="tx2"/>
                  </a:solidFill>
                </a:rPr>
                <a:t>token.aru</a:t>
              </a:r>
              <a:r>
                <a:rPr lang="en-US" altLang="en-US" dirty="0">
                  <a:solidFill>
                    <a:schemeClr val="tx2"/>
                  </a:solidFill>
                </a:rPr>
                <a:t> = </a:t>
              </a:r>
              <a:r>
                <a:rPr lang="en-US" altLang="en-US" dirty="0" err="1">
                  <a:solidFill>
                    <a:schemeClr val="tx2"/>
                  </a:solidFill>
                </a:rPr>
                <a:t>token.seq</a:t>
              </a:r>
              <a:r>
                <a:rPr lang="en-US" altLang="en-US" dirty="0">
                  <a:solidFill>
                    <a:schemeClr val="tx2"/>
                  </a:solidFill>
                </a:rPr>
                <a:t> and </a:t>
              </a:r>
              <a:r>
                <a:rPr lang="en-US" altLang="en-US" dirty="0" err="1">
                  <a:solidFill>
                    <a:schemeClr val="tx2"/>
                  </a:solidFill>
                </a:rPr>
                <a:t>Ihave</a:t>
              </a:r>
              <a:r>
                <a:rPr lang="en-US" altLang="en-US" dirty="0">
                  <a:solidFill>
                    <a:schemeClr val="tx2"/>
                  </a:solidFill>
                </a:rPr>
                <a:t> all the messages then should raise </a:t>
              </a:r>
              <a:r>
                <a:rPr lang="en-US" altLang="en-US" dirty="0" err="1">
                  <a:solidFill>
                    <a:schemeClr val="tx2"/>
                  </a:solidFill>
                </a:rPr>
                <a:t>aru</a:t>
              </a:r>
              <a:r>
                <a:rPr lang="en-US" altLang="en-US" dirty="0">
                  <a:solidFill>
                    <a:schemeClr val="tx2"/>
                  </a:solidFill>
                </a:rPr>
                <a:t> together with the seq (when sending new messages)</a:t>
              </a:r>
            </a:p>
            <a:p>
              <a:pPr algn="l">
                <a:buFont typeface="Arial" panose="020B0604020202020204" pitchFamily="34" charset="0"/>
                <a:buChar char="•"/>
              </a:pPr>
              <a:endParaRPr lang="en-US" altLang="en-US" dirty="0">
                <a:solidFill>
                  <a:schemeClr val="tx2"/>
                </a:solidFill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chemeClr val="tx2"/>
                  </a:solidFill>
                </a:rPr>
                <a:t>If the </a:t>
              </a:r>
              <a:r>
                <a:rPr lang="en-US" altLang="en-US" dirty="0" err="1">
                  <a:solidFill>
                    <a:schemeClr val="tx2"/>
                  </a:solidFill>
                </a:rPr>
                <a:t>token.aru</a:t>
              </a:r>
              <a:r>
                <a:rPr lang="en-US" altLang="en-US" dirty="0">
                  <a:solidFill>
                    <a:schemeClr val="tx2"/>
                  </a:solidFill>
                </a:rPr>
                <a:t> is higher than the highest in-order message I have (local </a:t>
              </a:r>
              <a:r>
                <a:rPr lang="en-US" altLang="en-US" dirty="0" err="1">
                  <a:solidFill>
                    <a:schemeClr val="tx2"/>
                  </a:solidFill>
                </a:rPr>
                <a:t>aru</a:t>
              </a:r>
              <a:r>
                <a:rPr lang="en-US" altLang="en-US" dirty="0">
                  <a:solidFill>
                    <a:schemeClr val="tx2"/>
                  </a:solidFill>
                </a:rPr>
                <a:t>), lower the </a:t>
              </a:r>
              <a:r>
                <a:rPr lang="en-US" altLang="en-US" dirty="0" err="1">
                  <a:solidFill>
                    <a:schemeClr val="tx2"/>
                  </a:solidFill>
                </a:rPr>
                <a:t>token.aru</a:t>
              </a:r>
              <a:r>
                <a:rPr lang="en-US" altLang="en-US" dirty="0">
                  <a:solidFill>
                    <a:schemeClr val="tx2"/>
                  </a:solidFill>
                </a:rPr>
                <a:t> to the local </a:t>
              </a:r>
              <a:r>
                <a:rPr lang="en-US" altLang="en-US" dirty="0" err="1">
                  <a:solidFill>
                    <a:schemeClr val="tx2"/>
                  </a:solidFill>
                </a:rPr>
                <a:t>aru</a:t>
              </a:r>
              <a:endParaRPr lang="en-US" altLang="en-US" dirty="0">
                <a:solidFill>
                  <a:schemeClr val="tx2"/>
                </a:solidFill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altLang="en-US" dirty="0">
                <a:solidFill>
                  <a:schemeClr val="tx2"/>
                </a:solidFill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chemeClr val="tx2"/>
                  </a:solidFill>
                </a:rPr>
                <a:t>If I’m the one that lowered the </a:t>
              </a:r>
              <a:r>
                <a:rPr lang="en-US" altLang="en-US" dirty="0" err="1">
                  <a:solidFill>
                    <a:schemeClr val="tx2"/>
                  </a:solidFill>
                </a:rPr>
                <a:t>aru</a:t>
              </a:r>
              <a:r>
                <a:rPr lang="en-US" altLang="en-US" dirty="0">
                  <a:solidFill>
                    <a:schemeClr val="tx2"/>
                  </a:solidFill>
                </a:rPr>
                <a:t>, and the </a:t>
              </a:r>
              <a:r>
                <a:rPr lang="en-US" altLang="en-US" dirty="0" err="1">
                  <a:solidFill>
                    <a:schemeClr val="tx2"/>
                  </a:solidFill>
                </a:rPr>
                <a:t>token.aru</a:t>
              </a:r>
              <a:r>
                <a:rPr lang="en-US" altLang="en-US" dirty="0">
                  <a:solidFill>
                    <a:schemeClr val="tx2"/>
                  </a:solidFill>
                </a:rPr>
                <a:t> is still the same, set </a:t>
              </a:r>
              <a:r>
                <a:rPr lang="en-US" altLang="en-US" dirty="0" err="1">
                  <a:solidFill>
                    <a:schemeClr val="tx2"/>
                  </a:solidFill>
                </a:rPr>
                <a:t>token.aru</a:t>
              </a:r>
              <a:r>
                <a:rPr lang="en-US" altLang="en-US" dirty="0">
                  <a:solidFill>
                    <a:schemeClr val="tx2"/>
                  </a:solidFill>
                </a:rPr>
                <a:t> to my local </a:t>
              </a:r>
              <a:r>
                <a:rPr lang="en-US" altLang="en-US" dirty="0" err="1">
                  <a:solidFill>
                    <a:schemeClr val="tx2"/>
                  </a:solidFill>
                </a:rPr>
                <a:t>aru</a:t>
              </a:r>
              <a:r>
                <a:rPr lang="en-US" altLang="en-US" dirty="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58374" name="Line 6">
              <a:extLst>
                <a:ext uri="{FF2B5EF4-FFF2-40B4-BE49-F238E27FC236}">
                  <a16:creationId xmlns:a16="http://schemas.microsoft.com/office/drawing/2014/main" id="{1B52E1F3-963F-E347-8F67-DAE9A75EA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248"/>
              <a:ext cx="0" cy="30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5" name="Line 7">
              <a:extLst>
                <a:ext uri="{FF2B5EF4-FFF2-40B4-BE49-F238E27FC236}">
                  <a16:creationId xmlns:a16="http://schemas.microsoft.com/office/drawing/2014/main" id="{EE6D4992-8368-4D42-B478-8C574D3CD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2000"/>
              <a:ext cx="0" cy="368"/>
            </a:xfrm>
            <a:prstGeom prst="line">
              <a:avLst/>
            </a:prstGeom>
            <a:noFill/>
            <a:ln w="50800">
              <a:solidFill>
                <a:srgbClr val="FF010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6" name="Line 8">
              <a:extLst>
                <a:ext uri="{FF2B5EF4-FFF2-40B4-BE49-F238E27FC236}">
                  <a16:creationId xmlns:a16="http://schemas.microsoft.com/office/drawing/2014/main" id="{D2BEBF99-C59A-F14E-B22D-D8F603CA9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72"/>
              <a:ext cx="0" cy="30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72" name="Rectangle 9">
            <a:extLst>
              <a:ext uri="{FF2B5EF4-FFF2-40B4-BE49-F238E27FC236}">
                <a16:creationId xmlns:a16="http://schemas.microsoft.com/office/drawing/2014/main" id="{7A5AC6E9-AA9F-8846-8D8C-CCE012AC6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5366389"/>
            <a:ext cx="7621587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dirty="0">
                <a:solidFill>
                  <a:schemeClr val="tx2"/>
                </a:solidFill>
              </a:rPr>
              <a:t>The trick: </a:t>
            </a:r>
            <a:r>
              <a:rPr lang="en-US" altLang="en-US" sz="2800" dirty="0">
                <a:solidFill>
                  <a:schemeClr val="tx2"/>
                </a:solidFill>
              </a:rPr>
              <a:t> Everyone has all the messages up to:</a:t>
            </a:r>
          </a:p>
          <a:p>
            <a:pPr algn="l"/>
            <a:r>
              <a:rPr lang="en-US" altLang="en-US" sz="2800" dirty="0">
                <a:solidFill>
                  <a:schemeClr val="tx2"/>
                </a:solidFill>
              </a:rPr>
              <a:t>            </a:t>
            </a:r>
            <a:r>
              <a:rPr lang="en-US" altLang="en-US" sz="2800" b="1" dirty="0"/>
              <a:t>min( </a:t>
            </a:r>
            <a:r>
              <a:rPr lang="en-US" altLang="en-US" sz="2800" b="1" dirty="0" err="1"/>
              <a:t>token.aru</a:t>
            </a:r>
            <a:r>
              <a:rPr lang="en-US" altLang="en-US" sz="2800" b="1" dirty="0"/>
              <a:t>, previous </a:t>
            </a:r>
            <a:r>
              <a:rPr lang="en-US" altLang="en-US" sz="2800" b="1" dirty="0" err="1"/>
              <a:t>token.aru</a:t>
            </a:r>
            <a:r>
              <a:rPr lang="en-US" altLang="en-US" sz="2800" b="1" dirty="0"/>
              <a:t>)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0785AB0-EA84-C248-BD53-220236FEC58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92199"/>
          </a:xfrm>
          <a:prstGeom prst="rect">
            <a:avLst/>
          </a:prstGeom>
          <a:solidFill>
            <a:srgbClr val="00348F"/>
          </a:solidFill>
        </p:spPr>
        <p:txBody>
          <a:bodyPr tIns="182880" bIns="182880"/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Single Ring Protocol (Totem)</a:t>
            </a:r>
            <a:endParaRPr lang="en-US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AAAD1997-092E-934A-ABDB-DA98EC53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Multicast Protocols Outline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9511DC3B-364D-A247-A069-72C48581B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Vector Timestamps (ISIS System)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Trans Protocol (used by Transis)</a:t>
            </a:r>
          </a:p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Lamport Timestamps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Single Ring Protocol (Totem)</a:t>
            </a:r>
          </a:p>
          <a:p>
            <a:r>
              <a:rPr lang="en-US" altLang="en-US">
                <a:solidFill>
                  <a:srgbClr val="1002F1"/>
                </a:solidFill>
                <a:ea typeface="ＭＳ Ｐゴシック" panose="020B0600070205080204" pitchFamily="34" charset="-128"/>
              </a:rPr>
              <a:t>Accelerated Ring Protocol (Spread)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6FEE-CAE3-FD4B-930A-AB8B5970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Multicast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72F9-1DAB-E64E-8BCD-5888D64D0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6201"/>
            <a:ext cx="6504878" cy="47799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Embed multicast “tree” in the network</a:t>
            </a:r>
          </a:p>
          <a:p>
            <a:pPr lvl="1"/>
            <a:r>
              <a:rPr lang="en-US" dirty="0"/>
              <a:t>Receivers can join and leave group</a:t>
            </a:r>
          </a:p>
          <a:p>
            <a:pPr lvl="1"/>
            <a:r>
              <a:rPr lang="en-US" dirty="0"/>
              <a:t>Sender sends once to reach all members</a:t>
            </a:r>
          </a:p>
          <a:p>
            <a:r>
              <a:rPr lang="en-US" dirty="0">
                <a:solidFill>
                  <a:srgbClr val="0000A8"/>
                </a:solidFill>
              </a:rPr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Low overhead on the sender </a:t>
            </a:r>
          </a:p>
          <a:p>
            <a:pPr lvl="1"/>
            <a:r>
              <a:rPr lang="en-US" dirty="0"/>
              <a:t>Avoid redundant network traffic</a:t>
            </a:r>
          </a:p>
          <a:p>
            <a:r>
              <a:rPr lang="en-US" dirty="0">
                <a:solidFill>
                  <a:srgbClr val="C00000"/>
                </a:solidFill>
              </a:rPr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Needs control-plane protocols to manage multicast groups</a:t>
            </a:r>
          </a:p>
          <a:p>
            <a:pPr lvl="1"/>
            <a:r>
              <a:rPr lang="en-US" dirty="0"/>
              <a:t>Overhead at routers to duplicate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083D8-79EF-B143-98C3-F27BD12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92CD35-59FF-DF4F-B3E0-0A7F1BAB8087}"/>
              </a:ext>
            </a:extLst>
          </p:cNvPr>
          <p:cNvSpPr/>
          <p:nvPr/>
        </p:nvSpPr>
        <p:spPr>
          <a:xfrm>
            <a:off x="9928911" y="2185639"/>
            <a:ext cx="578667" cy="512724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11869E-6C07-DF41-88A9-E0CC59E528DD}"/>
              </a:ext>
            </a:extLst>
          </p:cNvPr>
          <p:cNvSpPr/>
          <p:nvPr/>
        </p:nvSpPr>
        <p:spPr>
          <a:xfrm>
            <a:off x="10562895" y="3066469"/>
            <a:ext cx="578667" cy="512724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C91C29-C67B-2246-AED1-6D536BB8E485}"/>
              </a:ext>
            </a:extLst>
          </p:cNvPr>
          <p:cNvSpPr/>
          <p:nvPr/>
        </p:nvSpPr>
        <p:spPr>
          <a:xfrm>
            <a:off x="10376013" y="4416270"/>
            <a:ext cx="578667" cy="512724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F26B5B-7739-4540-9D1D-31A3BCFF3B61}"/>
              </a:ext>
            </a:extLst>
          </p:cNvPr>
          <p:cNvSpPr/>
          <p:nvPr/>
        </p:nvSpPr>
        <p:spPr>
          <a:xfrm>
            <a:off x="9350244" y="3903546"/>
            <a:ext cx="578667" cy="512724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B2C42-C4B7-0545-82EA-F9B83D4E9B37}"/>
              </a:ext>
            </a:extLst>
          </p:cNvPr>
          <p:cNvSpPr/>
          <p:nvPr/>
        </p:nvSpPr>
        <p:spPr>
          <a:xfrm>
            <a:off x="8371482" y="2140802"/>
            <a:ext cx="578667" cy="512724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8753B1-C28C-5C4E-9A34-A2C2FE171427}"/>
              </a:ext>
            </a:extLst>
          </p:cNvPr>
          <p:cNvSpPr/>
          <p:nvPr/>
        </p:nvSpPr>
        <p:spPr>
          <a:xfrm>
            <a:off x="7612377" y="3780324"/>
            <a:ext cx="578667" cy="512724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99A7C7-DF81-B047-BB43-545A2DB95CA8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8660816" y="2653526"/>
            <a:ext cx="289333" cy="669305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1B186C-EC87-B744-A68C-1EDA2C4098B1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8950149" y="3322831"/>
            <a:ext cx="1612746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C0A593-FC15-8043-B8A4-82029650667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950149" y="3322831"/>
            <a:ext cx="689429" cy="580715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08CF25-66D7-1E48-B5B9-EAC9244877EA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8106300" y="3322831"/>
            <a:ext cx="843849" cy="532580"/>
          </a:xfrm>
          <a:prstGeom prst="straightConnector1">
            <a:avLst/>
          </a:prstGeom>
          <a:ln>
            <a:tailEnd type="non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091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6A434427-E93B-714A-B08A-BF460127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63" y="1444626"/>
            <a:ext cx="9736137" cy="472757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b="1" dirty="0">
                <a:ea typeface="ＭＳ Ｐゴシック" panose="020B0600070205080204" pitchFamily="34" charset="-128"/>
              </a:rPr>
              <a:t>Original Ring Protocol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Token is passed around a ring of participants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 participant multicasts while it holds the token, </a:t>
            </a:r>
            <a:r>
              <a:rPr lang="en-US" altLang="en-US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then</a:t>
            </a:r>
            <a:r>
              <a:rPr lang="en-US" altLang="en-US" dirty="0">
                <a:ea typeface="ＭＳ Ｐゴシック" panose="020B0600070205080204" pitchFamily="34" charset="-128"/>
              </a:rPr>
              <a:t> passes the token to the next participant</a:t>
            </a:r>
          </a:p>
          <a:p>
            <a:pPr eaLnBrk="1" hangingPunct="1"/>
            <a:r>
              <a:rPr lang="en-US" altLang="en-US" b="1" dirty="0">
                <a:ea typeface="ＭＳ Ｐゴシック" panose="020B0600070205080204" pitchFamily="34" charset="-128"/>
              </a:rPr>
              <a:t>Accelerated Ring Protocol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Participants pass the token </a:t>
            </a:r>
            <a:r>
              <a:rPr lang="en-US" altLang="en-US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while</a:t>
            </a:r>
            <a:r>
              <a:rPr lang="en-US" altLang="en-US" dirty="0">
                <a:ea typeface="ＭＳ Ｐゴシック" panose="020B0600070205080204" pitchFamily="34" charset="-128"/>
              </a:rPr>
              <a:t> multicasting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Circulates the token faster, allowing more rounds of sending per second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Allows controlled parallelism, while maintaining semantics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Designed for modern data centers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8DC4ED-4276-D849-9903-81318E93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Ring Protocol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050A5ED7-B598-3342-860C-8091FE27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06" y="1530350"/>
            <a:ext cx="11329988" cy="517525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Updating token fields</a:t>
            </a:r>
          </a:p>
          <a:p>
            <a:pPr marL="0" indent="0"/>
            <a:r>
              <a:rPr lang="en-US" altLang="en-US" sz="2600" dirty="0">
                <a:ea typeface="ＭＳ Ｐゴシック" panose="020B0600070205080204" pitchFamily="34" charset="-128"/>
              </a:rPr>
              <a:t>seq</a:t>
            </a:r>
          </a:p>
          <a:p>
            <a:pPr lvl="1" eaLnBrk="1" hangingPunct="1"/>
            <a:r>
              <a:rPr lang="en-US" altLang="en-US" sz="2200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Original</a:t>
            </a:r>
            <a:r>
              <a:rPr lang="en-US" altLang="en-US" sz="2200" dirty="0">
                <a:ea typeface="ＭＳ Ｐゴシック" panose="020B0600070205080204" pitchFamily="34" charset="-128"/>
              </a:rPr>
              <a:t>: sequence number of last message sent</a:t>
            </a:r>
          </a:p>
          <a:p>
            <a:pPr lvl="1" eaLnBrk="1" hangingPunct="1"/>
            <a:r>
              <a:rPr lang="en-US" altLang="en-US" sz="2200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Accelerated</a:t>
            </a:r>
            <a:r>
              <a:rPr lang="en-US" altLang="en-US" sz="2200" dirty="0">
                <a:ea typeface="ＭＳ Ｐゴシック" panose="020B0600070205080204" pitchFamily="34" charset="-128"/>
              </a:rPr>
              <a:t>: last sequence number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claimed</a:t>
            </a:r>
            <a:r>
              <a:rPr lang="en-US" altLang="en-US" sz="2200" dirty="0">
                <a:ea typeface="ＭＳ Ｐゴシック" panose="020B0600070205080204" pitchFamily="34" charset="-128"/>
              </a:rPr>
              <a:t> (message will be sent by the time the next token is processed)</a:t>
            </a:r>
          </a:p>
          <a:p>
            <a:pPr marL="0" indent="0"/>
            <a:r>
              <a:rPr lang="en-US" altLang="en-US" sz="2600" dirty="0" err="1">
                <a:ea typeface="ＭＳ Ｐゴシック" panose="020B0600070205080204" pitchFamily="34" charset="-128"/>
              </a:rPr>
              <a:t>rtr</a:t>
            </a:r>
            <a:r>
              <a:rPr lang="en-US" altLang="en-US" sz="2600" dirty="0">
                <a:ea typeface="ＭＳ Ｐゴシック" panose="020B0600070205080204" pitchFamily="34" charset="-128"/>
              </a:rPr>
              <a:t> - </a:t>
            </a: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 do you decide what to request?</a:t>
            </a:r>
          </a:p>
          <a:p>
            <a:pPr lvl="1" eaLnBrk="1" hangingPunct="1"/>
            <a:r>
              <a:rPr lang="en-US" altLang="en-US" sz="2200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Original</a:t>
            </a:r>
            <a:r>
              <a:rPr lang="en-US" altLang="en-US" sz="2200" dirty="0">
                <a:ea typeface="ＭＳ Ｐゴシック" panose="020B0600070205080204" pitchFamily="34" charset="-128"/>
              </a:rPr>
              <a:t>: request any missing messages with sequence numbers less than seq</a:t>
            </a:r>
          </a:p>
          <a:p>
            <a:pPr lvl="1" eaLnBrk="1" hangingPunct="1"/>
            <a:r>
              <a:rPr lang="en-US" altLang="en-US" sz="2200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Accelerated</a:t>
            </a:r>
            <a:r>
              <a:rPr lang="en-US" altLang="en-US" sz="2200" dirty="0">
                <a:ea typeface="ＭＳ Ｐゴシック" panose="020B0600070205080204" pitchFamily="34" charset="-128"/>
              </a:rPr>
              <a:t>: request any missing messages with sequence numbers less than the value of seq on the token received in the </a:t>
            </a:r>
            <a:r>
              <a:rPr lang="en-US" altLang="en-US" sz="2200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previous</a:t>
            </a:r>
            <a:r>
              <a:rPr lang="en-US" altLang="en-US" sz="2200" dirty="0">
                <a:ea typeface="ＭＳ Ｐゴシック" panose="020B0600070205080204" pitchFamily="34" charset="-128"/>
              </a:rPr>
              <a:t> round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seq may reflect messages that are still on their way or </a:t>
            </a:r>
            <a:r>
              <a:rPr lang="en-US" altLang="en-US" sz="2000" dirty="0">
                <a:solidFill>
                  <a:srgbClr val="FF0109"/>
                </a:solidFill>
                <a:ea typeface="ＭＳ Ｐゴシック" panose="020B0600070205080204" pitchFamily="34" charset="-128"/>
              </a:rPr>
              <a:t>even not yet sent</a:t>
            </a:r>
            <a:r>
              <a:rPr lang="en-US" altLang="en-US" sz="2000" dirty="0">
                <a:ea typeface="ＭＳ Ｐゴシック" panose="020B0600070205080204" pitchFamily="34" charset="-128"/>
              </a:rPr>
              <a:t>; you don’t want to request them unless they are really lost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E3BD6B-8E6C-A249-8077-B46D708D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Ring Protocol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5">
            <a:extLst>
              <a:ext uri="{FF2B5EF4-FFF2-40B4-BE49-F238E27FC236}">
                <a16:creationId xmlns:a16="http://schemas.microsoft.com/office/drawing/2014/main" id="{4CE50F9A-24F9-5B46-AA67-8AE136752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81128"/>
            <a:ext cx="7232650" cy="4557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7BFF371-122C-0446-8F61-C68BAEDD194B}"/>
              </a:ext>
            </a:extLst>
          </p:cNvPr>
          <p:cNvSpPr/>
          <p:nvPr/>
        </p:nvSpPr>
        <p:spPr>
          <a:xfrm>
            <a:off x="5395913" y="3862389"/>
            <a:ext cx="481012" cy="522287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96E9B7-FC01-5640-A3D1-655329C4493D}"/>
              </a:ext>
            </a:extLst>
          </p:cNvPr>
          <p:cNvSpPr/>
          <p:nvPr/>
        </p:nvSpPr>
        <p:spPr>
          <a:xfrm>
            <a:off x="6565901" y="4371975"/>
            <a:ext cx="479425" cy="522288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B19E3D-9F14-5240-AD9F-FFBFD97DD836}"/>
              </a:ext>
            </a:extLst>
          </p:cNvPr>
          <p:cNvCxnSpPr>
            <a:endCxn id="7" idx="1"/>
          </p:cNvCxnSpPr>
          <p:nvPr/>
        </p:nvCxnSpPr>
        <p:spPr>
          <a:xfrm>
            <a:off x="5105400" y="3424238"/>
            <a:ext cx="361950" cy="51435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470" name="TextBox 9">
            <a:extLst>
              <a:ext uri="{FF2B5EF4-FFF2-40B4-BE49-F238E27FC236}">
                <a16:creationId xmlns:a16="http://schemas.microsoft.com/office/drawing/2014/main" id="{572BBFF1-0933-7B46-94B6-05ADE828C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3" y="2924175"/>
            <a:ext cx="1566862" cy="9233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500 Mbps,</a:t>
            </a:r>
          </a:p>
          <a:p>
            <a:pPr algn="l"/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1.3 ms latency </a:t>
            </a:r>
          </a:p>
        </p:txBody>
      </p:sp>
      <p:sp>
        <p:nvSpPr>
          <p:cNvPr id="62471" name="TextBox 10">
            <a:extLst>
              <a:ext uri="{FF2B5EF4-FFF2-40B4-BE49-F238E27FC236}">
                <a16:creationId xmlns:a16="http://schemas.microsoft.com/office/drawing/2014/main" id="{E2844B8B-D146-E641-848B-788089072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3926" y="2476501"/>
            <a:ext cx="1273175" cy="923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800 Mbps, 0.72 ms latency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3B46E2-EA55-8747-B8D0-82031A984249}"/>
              </a:ext>
            </a:extLst>
          </p:cNvPr>
          <p:cNvCxnSpPr/>
          <p:nvPr/>
        </p:nvCxnSpPr>
        <p:spPr>
          <a:xfrm flipH="1">
            <a:off x="6794500" y="3411539"/>
            <a:ext cx="1066800" cy="96043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473" name="TextBox 12">
            <a:extLst>
              <a:ext uri="{FF2B5EF4-FFF2-40B4-BE49-F238E27FC236}">
                <a16:creationId xmlns:a16="http://schemas.microsoft.com/office/drawing/2014/main" id="{FA536D17-725A-7B45-97F9-45913B19C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630364"/>
            <a:ext cx="2641600" cy="9223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 b="1">
                <a:solidFill>
                  <a:schemeClr val="tx1"/>
                </a:solidFill>
                <a:latin typeface="Calibri" panose="020F0502020204030204" pitchFamily="34" charset="0"/>
              </a:rPr>
              <a:t>Simultaneously improves throughput by 60% and latency by 45%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EC2AC-6F20-6E42-BDEB-5132A8EA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1-Gigabit Network Results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21">
            <a:extLst>
              <a:ext uri="{FF2B5EF4-FFF2-40B4-BE49-F238E27FC236}">
                <a16:creationId xmlns:a16="http://schemas.microsoft.com/office/drawing/2014/main" id="{CD064D41-E98E-9741-8A1A-AF99113EC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81126"/>
            <a:ext cx="66675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25F356D-2985-2146-B10E-8A14AE0BEAA9}"/>
              </a:ext>
            </a:extLst>
          </p:cNvPr>
          <p:cNvSpPr/>
          <p:nvPr/>
        </p:nvSpPr>
        <p:spPr>
          <a:xfrm>
            <a:off x="4854575" y="4137026"/>
            <a:ext cx="349250" cy="301625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3D8620-3310-3D43-B5BB-203F651E0565}"/>
              </a:ext>
            </a:extLst>
          </p:cNvPr>
          <p:cNvCxnSpPr>
            <a:endCxn id="15" idx="1"/>
          </p:cNvCxnSpPr>
          <p:nvPr/>
        </p:nvCxnSpPr>
        <p:spPr>
          <a:xfrm>
            <a:off x="4270375" y="3051175"/>
            <a:ext cx="636588" cy="11303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493" name="TextBox 16">
            <a:extLst>
              <a:ext uri="{FF2B5EF4-FFF2-40B4-BE49-F238E27FC236}">
                <a16:creationId xmlns:a16="http://schemas.microsoft.com/office/drawing/2014/main" id="{4546006A-9025-0344-B599-DBEDAA7DA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2419351"/>
            <a:ext cx="1601788" cy="830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600" b="1">
                <a:solidFill>
                  <a:schemeClr val="tx1"/>
                </a:solidFill>
                <a:latin typeface="Calibri" panose="020F0502020204030204" pitchFamily="34" charset="0"/>
              </a:rPr>
              <a:t>Spread Original</a:t>
            </a:r>
            <a:r>
              <a:rPr lang="en-U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: 1 Gbps, 0.385 ms latency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BA90EDC-64DE-6F47-B9A7-FCED4172BB59}"/>
              </a:ext>
            </a:extLst>
          </p:cNvPr>
          <p:cNvSpPr/>
          <p:nvPr/>
        </p:nvSpPr>
        <p:spPr>
          <a:xfrm>
            <a:off x="5106988" y="4362450"/>
            <a:ext cx="347662" cy="300038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DEADD7-131D-8648-A625-A046B4FDDD28}"/>
              </a:ext>
            </a:extLst>
          </p:cNvPr>
          <p:cNvCxnSpPr>
            <a:endCxn id="18" idx="5"/>
          </p:cNvCxnSpPr>
          <p:nvPr/>
        </p:nvCxnSpPr>
        <p:spPr>
          <a:xfrm flipH="1">
            <a:off x="5403851" y="3998913"/>
            <a:ext cx="1871663" cy="6207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496" name="TextBox 19">
            <a:extLst>
              <a:ext uri="{FF2B5EF4-FFF2-40B4-BE49-F238E27FC236}">
                <a16:creationId xmlns:a16="http://schemas.microsoft.com/office/drawing/2014/main" id="{BCBB37CE-0A39-B74C-B747-131728A39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576" y="3414713"/>
            <a:ext cx="2830513" cy="584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600" b="1">
                <a:solidFill>
                  <a:schemeClr val="tx1"/>
                </a:solidFill>
                <a:latin typeface="Calibri" panose="020F0502020204030204" pitchFamily="34" charset="0"/>
              </a:rPr>
              <a:t>Spread Accelerated</a:t>
            </a:r>
            <a:r>
              <a:rPr lang="en-U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: 1.2 Gbps, 0.31 ms latency</a:t>
            </a:r>
          </a:p>
        </p:txBody>
      </p:sp>
      <p:sp>
        <p:nvSpPr>
          <p:cNvPr id="63497" name="TextBox 20">
            <a:extLst>
              <a:ext uri="{FF2B5EF4-FFF2-40B4-BE49-F238E27FC236}">
                <a16:creationId xmlns:a16="http://schemas.microsoft.com/office/drawing/2014/main" id="{581F0A54-11AD-344B-91D3-46388B1B9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13" y="1674813"/>
            <a:ext cx="3833812" cy="646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 b="1">
                <a:solidFill>
                  <a:schemeClr val="tx1"/>
                </a:solidFill>
                <a:latin typeface="Calibri" panose="020F0502020204030204" pitchFamily="34" charset="0"/>
              </a:rPr>
              <a:t>Simultaneously improves throughput by 20% and latency by 20%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0B8CD8-34A2-EC4D-AD6D-03A932EA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10-Gigabit Network Results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23">
            <a:extLst>
              <a:ext uri="{FF2B5EF4-FFF2-40B4-BE49-F238E27FC236}">
                <a16:creationId xmlns:a16="http://schemas.microsoft.com/office/drawing/2014/main" id="{5A78C198-5C05-7643-9D89-1C7B3E0FF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81126"/>
            <a:ext cx="66675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D96D9B8F-B3E6-B544-9C46-0E2AB22260DD}"/>
              </a:ext>
            </a:extLst>
          </p:cNvPr>
          <p:cNvSpPr/>
          <p:nvPr/>
        </p:nvSpPr>
        <p:spPr>
          <a:xfrm>
            <a:off x="5961063" y="4160839"/>
            <a:ext cx="349250" cy="301625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sz="160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D24DCAC-FF5B-4F40-8F21-BC7DBB5781BB}"/>
              </a:ext>
            </a:extLst>
          </p:cNvPr>
          <p:cNvCxnSpPr>
            <a:endCxn id="45" idx="1"/>
          </p:cNvCxnSpPr>
          <p:nvPr/>
        </p:nvCxnSpPr>
        <p:spPr>
          <a:xfrm>
            <a:off x="4857751" y="3387726"/>
            <a:ext cx="1154113" cy="8175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517" name="TextBox 46">
            <a:extLst>
              <a:ext uri="{FF2B5EF4-FFF2-40B4-BE49-F238E27FC236}">
                <a16:creationId xmlns:a16="http://schemas.microsoft.com/office/drawing/2014/main" id="{53C69E07-281F-0C4A-A8E1-6BBF6CE25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4" y="2419350"/>
            <a:ext cx="1023937" cy="1570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600" b="1">
                <a:solidFill>
                  <a:srgbClr val="000000"/>
                </a:solidFill>
                <a:latin typeface="Calibri" panose="020F0502020204030204" pitchFamily="34" charset="0"/>
              </a:rPr>
              <a:t>Daemon-based Original: </a:t>
            </a: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2 Gbps, 0.39 ms latency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C7952B9-22A9-6A41-B97D-E93A403135E5}"/>
              </a:ext>
            </a:extLst>
          </p:cNvPr>
          <p:cNvSpPr/>
          <p:nvPr/>
        </p:nvSpPr>
        <p:spPr>
          <a:xfrm>
            <a:off x="6850063" y="4465639"/>
            <a:ext cx="349250" cy="301625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sz="160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8411C2-1C2E-A849-BA6F-C2C97C009286}"/>
              </a:ext>
            </a:extLst>
          </p:cNvPr>
          <p:cNvCxnSpPr>
            <a:endCxn id="48" idx="5"/>
          </p:cNvCxnSpPr>
          <p:nvPr/>
        </p:nvCxnSpPr>
        <p:spPr>
          <a:xfrm flipH="1">
            <a:off x="7146926" y="4103689"/>
            <a:ext cx="1871663" cy="61912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520" name="TextBox 49">
            <a:extLst>
              <a:ext uri="{FF2B5EF4-FFF2-40B4-BE49-F238E27FC236}">
                <a16:creationId xmlns:a16="http://schemas.microsoft.com/office/drawing/2014/main" id="{EA62C95E-B12D-BC41-8E3F-8391FB07D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413" y="3311526"/>
            <a:ext cx="2095500" cy="830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600" b="1">
                <a:solidFill>
                  <a:srgbClr val="000000"/>
                </a:solidFill>
                <a:latin typeface="Calibri" panose="020F0502020204030204" pitchFamily="34" charset="0"/>
              </a:rPr>
              <a:t>Daemon-based Accelerated: </a:t>
            </a: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2.8 Gbps, 0.265 ms latency</a:t>
            </a:r>
          </a:p>
        </p:txBody>
      </p:sp>
      <p:sp>
        <p:nvSpPr>
          <p:cNvPr id="64521" name="TextBox 50">
            <a:extLst>
              <a:ext uri="{FF2B5EF4-FFF2-40B4-BE49-F238E27FC236}">
                <a16:creationId xmlns:a16="http://schemas.microsoft.com/office/drawing/2014/main" id="{95B99571-C11A-2849-BB1C-761DDA4CB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13" y="1674813"/>
            <a:ext cx="3833812" cy="646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 b="1">
                <a:solidFill>
                  <a:srgbClr val="000000"/>
                </a:solidFill>
                <a:latin typeface="Calibri" panose="020F0502020204030204" pitchFamily="34" charset="0"/>
              </a:rPr>
              <a:t>Simultaneously improves throughput by 40% and latency by 30%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F40299-2972-6A43-86FE-5D5C432C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10-Gigabit Network Results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18">
            <a:extLst>
              <a:ext uri="{FF2B5EF4-FFF2-40B4-BE49-F238E27FC236}">
                <a16:creationId xmlns:a16="http://schemas.microsoft.com/office/drawing/2014/main" id="{0C906EEA-5C7B-1B4E-95F0-4C969BDB5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1"/>
            <a:ext cx="66675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A926D49-CEA0-3947-9A12-90AB2E22C74F}"/>
              </a:ext>
            </a:extLst>
          </p:cNvPr>
          <p:cNvSpPr/>
          <p:nvPr/>
        </p:nvSpPr>
        <p:spPr>
          <a:xfrm>
            <a:off x="6588125" y="4249739"/>
            <a:ext cx="349250" cy="301625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sz="160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E2FBEC-91FC-6E42-ADAB-50AFE7F307B8}"/>
              </a:ext>
            </a:extLst>
          </p:cNvPr>
          <p:cNvCxnSpPr>
            <a:endCxn id="12" idx="1"/>
          </p:cNvCxnSpPr>
          <p:nvPr/>
        </p:nvCxnSpPr>
        <p:spPr>
          <a:xfrm>
            <a:off x="5164139" y="3259138"/>
            <a:ext cx="1474787" cy="103505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541" name="TextBox 13">
            <a:extLst>
              <a:ext uri="{FF2B5EF4-FFF2-40B4-BE49-F238E27FC236}">
                <a16:creationId xmlns:a16="http://schemas.microsoft.com/office/drawing/2014/main" id="{242FCA0D-5B7B-7D48-839A-C669BF60D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214" y="2444750"/>
            <a:ext cx="1177925" cy="156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600" b="1">
                <a:solidFill>
                  <a:srgbClr val="000000"/>
                </a:solidFill>
                <a:latin typeface="Calibri" panose="020F0502020204030204" pitchFamily="34" charset="0"/>
              </a:rPr>
              <a:t>Library-based Original: </a:t>
            </a: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2.57 Gbps, 0.338 ms</a:t>
            </a:r>
          </a:p>
          <a:p>
            <a:pPr algn="l"/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latency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971237-7BCA-8948-8E7E-032D845ACC1B}"/>
              </a:ext>
            </a:extLst>
          </p:cNvPr>
          <p:cNvSpPr/>
          <p:nvPr/>
        </p:nvSpPr>
        <p:spPr>
          <a:xfrm>
            <a:off x="7632700" y="4551364"/>
            <a:ext cx="349250" cy="301625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sz="160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6AE4C5-F634-3A41-8C5C-B2E42237DB09}"/>
              </a:ext>
            </a:extLst>
          </p:cNvPr>
          <p:cNvCxnSpPr>
            <a:endCxn id="15" idx="7"/>
          </p:cNvCxnSpPr>
          <p:nvPr/>
        </p:nvCxnSpPr>
        <p:spPr>
          <a:xfrm flipH="1">
            <a:off x="7929564" y="4038601"/>
            <a:ext cx="1443037" cy="55721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544" name="TextBox 16">
            <a:extLst>
              <a:ext uri="{FF2B5EF4-FFF2-40B4-BE49-F238E27FC236}">
                <a16:creationId xmlns:a16="http://schemas.microsoft.com/office/drawing/2014/main" id="{A81A5BE0-136D-6F42-A403-87142DF8F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1" y="2930526"/>
            <a:ext cx="14779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600" b="1">
                <a:solidFill>
                  <a:srgbClr val="000000"/>
                </a:solidFill>
                <a:latin typeface="Calibri" panose="020F0502020204030204" pitchFamily="34" charset="0"/>
              </a:rPr>
              <a:t>Library-based Accelerated: </a:t>
            </a: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3.5 Gbps,</a:t>
            </a:r>
          </a:p>
          <a:p>
            <a:pPr algn="l"/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0.23 ms latency</a:t>
            </a:r>
          </a:p>
        </p:txBody>
      </p:sp>
      <p:sp>
        <p:nvSpPr>
          <p:cNvPr id="65545" name="TextBox 17">
            <a:extLst>
              <a:ext uri="{FF2B5EF4-FFF2-40B4-BE49-F238E27FC236}">
                <a16:creationId xmlns:a16="http://schemas.microsoft.com/office/drawing/2014/main" id="{C576A6BE-02DA-9940-BDAE-AFD12211C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13" y="1665288"/>
            <a:ext cx="3833812" cy="646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 b="1">
                <a:solidFill>
                  <a:srgbClr val="000000"/>
                </a:solidFill>
                <a:latin typeface="Calibri" panose="020F0502020204030204" pitchFamily="34" charset="0"/>
              </a:rPr>
              <a:t>Simultaneously improves throughput by 35% and latency by 30%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59B533-CB1F-0A47-94FA-D9EB9D1F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10-Gigabit Network Results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9D29-FB99-5D4A-98D9-908B4F86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Challenge: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7A44-875D-4345-B0B3-62AD37A4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kinds of failures can happen?</a:t>
            </a:r>
          </a:p>
          <a:p>
            <a:pPr lvl="1"/>
            <a:r>
              <a:rPr lang="en-US" dirty="0">
                <a:solidFill>
                  <a:srgbClr val="2A3BF1"/>
                </a:solidFill>
              </a:rPr>
              <a:t>Message loss and delays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Processor crash and recovery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Network partition and merge</a:t>
            </a:r>
          </a:p>
          <a:p>
            <a:r>
              <a:rPr lang="en-US" dirty="0"/>
              <a:t>Membership defines the set of processes that are part of the group at any time</a:t>
            </a:r>
          </a:p>
          <a:p>
            <a:pPr lvl="1"/>
            <a:r>
              <a:rPr lang="en-US" dirty="0"/>
              <a:t>Exclude crashed processes so we don’t get stuck waiting for them forever</a:t>
            </a:r>
          </a:p>
          <a:p>
            <a:pPr lvl="1"/>
            <a:r>
              <a:rPr lang="en-US" dirty="0"/>
              <a:t>Allow new members to join</a:t>
            </a:r>
          </a:p>
          <a:p>
            <a:r>
              <a:rPr lang="en-US" i="1" dirty="0"/>
              <a:t>Extended virtual synchrony </a:t>
            </a:r>
            <a:r>
              <a:rPr lang="en-US" dirty="0"/>
              <a:t>model provides well defined guarantees on relationship between membership events and message delivery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A74BF-830F-754C-B120-4150235F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220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7">
            <a:extLst>
              <a:ext uri="{FF2B5EF4-FFF2-40B4-BE49-F238E27FC236}">
                <a16:creationId xmlns:a16="http://schemas.microsoft.com/office/drawing/2014/main" id="{B06C3C04-E053-6041-A58B-91841DE9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133600"/>
            <a:ext cx="8153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>
                <a:solidFill>
                  <a:schemeClr val="tx1"/>
                </a:solidFill>
              </a:rPr>
              <a:t>Membership has several stages:</a:t>
            </a:r>
          </a:p>
          <a:p>
            <a:pPr lvl="1"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>
                <a:solidFill>
                  <a:schemeClr val="tx1"/>
                </a:solidFill>
              </a:rPr>
              <a:t>Detect that old membership is lost.</a:t>
            </a:r>
          </a:p>
          <a:p>
            <a:pPr lvl="1"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>
                <a:solidFill>
                  <a:schemeClr val="tx1"/>
                </a:solidFill>
              </a:rPr>
              <a:t>Gather together all alive members.</a:t>
            </a:r>
          </a:p>
          <a:p>
            <a:pPr lvl="1"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>
                <a:solidFill>
                  <a:schemeClr val="tx1"/>
                </a:solidFill>
              </a:rPr>
              <a:t>Form a new ring and send old state.</a:t>
            </a:r>
          </a:p>
          <a:p>
            <a:pPr lvl="1"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>
                <a:solidFill>
                  <a:schemeClr val="tx1"/>
                </a:solidFill>
              </a:rPr>
              <a:t>Transfer missing messages.</a:t>
            </a:r>
          </a:p>
          <a:p>
            <a:pPr lvl="1"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>
                <a:solidFill>
                  <a:schemeClr val="tx1"/>
                </a:solidFill>
              </a:rPr>
              <a:t>Install new membership.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>
                <a:solidFill>
                  <a:schemeClr val="tx1"/>
                </a:solidFill>
              </a:rPr>
              <a:t>Supports message omissions, network partitions, crashes and recoveries.</a:t>
            </a:r>
          </a:p>
        </p:txBody>
      </p:sp>
      <p:graphicFrame>
        <p:nvGraphicFramePr>
          <p:cNvPr id="81923" name="Object 2">
            <a:hlinkClick r:id="" action="ppaction://ole?verb=0"/>
            <a:extLst>
              <a:ext uri="{FF2B5EF4-FFF2-40B4-BE49-F238E27FC236}">
                <a16:creationId xmlns:a16="http://schemas.microsoft.com/office/drawing/2014/main" id="{0D877C28-6B94-B145-B62F-076571F6B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978823"/>
              </p:ext>
            </p:extLst>
          </p:nvPr>
        </p:nvGraphicFramePr>
        <p:xfrm>
          <a:off x="473076" y="2919413"/>
          <a:ext cx="16351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3" name="Clip" r:id="rId4" imgW="19405600" imgH="19088100" progId="MS_ClipArt_Gallery.2">
                  <p:embed/>
                </p:oleObj>
              </mc:Choice>
              <mc:Fallback>
                <p:oleObj name="Clip" r:id="rId4" imgW="19405600" imgH="19088100" progId="MS_ClipArt_Gallery.2">
                  <p:embed/>
                  <p:pic>
                    <p:nvPicPr>
                      <p:cNvPr id="81923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D877C28-6B94-B145-B62F-076571F6BD8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6" y="2919413"/>
                        <a:ext cx="1635125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218A1E3-2188-0141-8E16-260B7CD3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Ring Membership Protocol (high level)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C9BCAFAC-9818-C541-8B87-EE251AD39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6604" y="1295400"/>
            <a:ext cx="9626596" cy="3657600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Multicast extension to IP</a:t>
            </a:r>
          </a:p>
          <a:p>
            <a:r>
              <a:rPr lang="en-US" altLang="en-US" sz="2400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Best effort</a:t>
            </a:r>
            <a:r>
              <a:rPr lang="en-US" altLang="en-US" sz="2400" dirty="0">
                <a:ea typeface="ＭＳ Ｐゴシック" panose="020B0600070205080204" pitchFamily="34" charset="-128"/>
              </a:rPr>
              <a:t> multicast service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No accurate membership service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Sender sends to the group, anyone who has joined receives the message (but sender doesn’t necessarily know the membership of the group)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Class D addresses are reserved for multicast: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224.0.0.0 to 239.255.255.255 </a:t>
            </a:r>
            <a:r>
              <a:rPr lang="en-US" altLang="en-US" sz="2400" dirty="0">
                <a:ea typeface="ＭＳ Ｐゴシック" panose="020B0600070205080204" pitchFamily="34" charset="-128"/>
              </a:rPr>
              <a:t>are used as group addresses</a:t>
            </a:r>
          </a:p>
        </p:txBody>
      </p:sp>
      <p:graphicFrame>
        <p:nvGraphicFramePr>
          <p:cNvPr id="9219" name="Object 2">
            <a:hlinkClick r:id="" action="ppaction://ole?verb=0"/>
            <a:extLst>
              <a:ext uri="{FF2B5EF4-FFF2-40B4-BE49-F238E27FC236}">
                <a16:creationId xmlns:a16="http://schemas.microsoft.com/office/drawing/2014/main" id="{B7CA5073-898A-5B4C-AAF2-0FCD058DE1DB}"/>
              </a:ext>
            </a:extLst>
          </p:cNvPr>
          <p:cNvGraphicFramePr>
            <a:graphicFrameLocks/>
          </p:cNvGraphicFramePr>
          <p:nvPr/>
        </p:nvGraphicFramePr>
        <p:xfrm>
          <a:off x="5464175" y="5449888"/>
          <a:ext cx="220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" name="Clip" r:id="rId3" imgW="33185100" imgH="18567400" progId="MS_ClipArt_Gallery.2">
                  <p:embed/>
                </p:oleObj>
              </mc:Choice>
              <mc:Fallback>
                <p:oleObj name="Clip" r:id="rId3" imgW="33185100" imgH="18567400" progId="MS_ClipArt_Gallery.2">
                  <p:embed/>
                  <p:pic>
                    <p:nvPicPr>
                      <p:cNvPr id="9219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7CA5073-898A-5B4C-AAF2-0FCD058DE1D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5449888"/>
                        <a:ext cx="2209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Line 6">
            <a:extLst>
              <a:ext uri="{FF2B5EF4-FFF2-40B4-BE49-F238E27FC236}">
                <a16:creationId xmlns:a16="http://schemas.microsoft.com/office/drawing/2014/main" id="{5514628B-5502-DE40-A3F9-9BA501A43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7450" y="5838825"/>
            <a:ext cx="5080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7">
            <a:extLst>
              <a:ext uri="{FF2B5EF4-FFF2-40B4-BE49-F238E27FC236}">
                <a16:creationId xmlns:a16="http://schemas.microsoft.com/office/drawing/2014/main" id="{FF97658C-3576-9947-80D8-0919AFF9F7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8039" y="6029326"/>
            <a:ext cx="1089025" cy="36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8">
            <a:extLst>
              <a:ext uri="{FF2B5EF4-FFF2-40B4-BE49-F238E27FC236}">
                <a16:creationId xmlns:a16="http://schemas.microsoft.com/office/drawing/2014/main" id="{371AE8C4-4BAE-D740-AC72-AEB580EC6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257801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9">
            <a:extLst>
              <a:ext uri="{FF2B5EF4-FFF2-40B4-BE49-F238E27FC236}">
                <a16:creationId xmlns:a16="http://schemas.microsoft.com/office/drawing/2014/main" id="{44543E5F-FFCD-0249-AD52-381C881BD1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1" y="5334000"/>
            <a:ext cx="542925" cy="173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10">
            <a:extLst>
              <a:ext uri="{FF2B5EF4-FFF2-40B4-BE49-F238E27FC236}">
                <a16:creationId xmlns:a16="http://schemas.microsoft.com/office/drawing/2014/main" id="{5195D791-48E7-9147-B40D-7F6220AC8D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7776" y="5616575"/>
            <a:ext cx="542925" cy="173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11">
            <a:extLst>
              <a:ext uri="{FF2B5EF4-FFF2-40B4-BE49-F238E27FC236}">
                <a16:creationId xmlns:a16="http://schemas.microsoft.com/office/drawing/2014/main" id="{E798843F-DA9B-EA4B-BA55-D4198516D8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5238" y="5792789"/>
            <a:ext cx="703262" cy="173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12">
            <a:extLst>
              <a:ext uri="{FF2B5EF4-FFF2-40B4-BE49-F238E27FC236}">
                <a16:creationId xmlns:a16="http://schemas.microsoft.com/office/drawing/2014/main" id="{A6B39726-C4D0-5C4F-B5B8-7FCBE8C996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21550" y="5921376"/>
            <a:ext cx="1123950" cy="258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Text Box 13">
            <a:extLst>
              <a:ext uri="{FF2B5EF4-FFF2-40B4-BE49-F238E27FC236}">
                <a16:creationId xmlns:a16="http://schemas.microsoft.com/office/drawing/2014/main" id="{AC2DF4D8-0160-7247-A858-3739C0ACC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1" y="5680075"/>
            <a:ext cx="1281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chemeClr val="tx1"/>
                </a:solidFill>
              </a:rPr>
              <a:t>The Internet</a:t>
            </a:r>
          </a:p>
        </p:txBody>
      </p:sp>
      <p:graphicFrame>
        <p:nvGraphicFramePr>
          <p:cNvPr id="9228" name="Object 3">
            <a:hlinkClick r:id="" action="ppaction://ole?verb=0"/>
            <a:extLst>
              <a:ext uri="{FF2B5EF4-FFF2-40B4-BE49-F238E27FC236}">
                <a16:creationId xmlns:a16="http://schemas.microsoft.com/office/drawing/2014/main" id="{FC73B884-338A-ED40-A92B-BD91D14B940C}"/>
              </a:ext>
            </a:extLst>
          </p:cNvPr>
          <p:cNvGraphicFramePr>
            <a:graphicFrameLocks/>
          </p:cNvGraphicFramePr>
          <p:nvPr/>
        </p:nvGraphicFramePr>
        <p:xfrm>
          <a:off x="7467600" y="4724401"/>
          <a:ext cx="8763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" name="Clip" r:id="rId5" imgW="22377400" imgH="15798800" progId="MS_ClipArt_Gallery.2">
                  <p:embed/>
                </p:oleObj>
              </mc:Choice>
              <mc:Fallback>
                <p:oleObj name="Clip" r:id="rId5" imgW="22377400" imgH="15798800" progId="MS_ClipArt_Gallery.2">
                  <p:embed/>
                  <p:pic>
                    <p:nvPicPr>
                      <p:cNvPr id="9228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C73B884-338A-ED40-A92B-BD91D14B940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724401"/>
                        <a:ext cx="8763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Rectangle 21">
            <a:extLst>
              <a:ext uri="{FF2B5EF4-FFF2-40B4-BE49-F238E27FC236}">
                <a16:creationId xmlns:a16="http://schemas.microsoft.com/office/drawing/2014/main" id="{043D6FAB-B9CD-9346-AA6F-897DC9DF7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1" y="4957764"/>
            <a:ext cx="123825" cy="14763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9230" name="Object 4">
            <a:hlinkClick r:id="" action="ppaction://ole?verb=0"/>
            <a:extLst>
              <a:ext uri="{FF2B5EF4-FFF2-40B4-BE49-F238E27FC236}">
                <a16:creationId xmlns:a16="http://schemas.microsoft.com/office/drawing/2014/main" id="{5EAD281E-E090-D542-892B-AB7D2CEE08EB}"/>
              </a:ext>
            </a:extLst>
          </p:cNvPr>
          <p:cNvGraphicFramePr>
            <a:graphicFrameLocks/>
          </p:cNvGraphicFramePr>
          <p:nvPr/>
        </p:nvGraphicFramePr>
        <p:xfrm>
          <a:off x="6172200" y="4724401"/>
          <a:ext cx="8397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" name="Clip" r:id="rId7" imgW="23075900" imgH="18389600" progId="MS_ClipArt_Gallery.2">
                  <p:embed/>
                </p:oleObj>
              </mc:Choice>
              <mc:Fallback>
                <p:oleObj name="Clip" r:id="rId7" imgW="23075900" imgH="18389600" progId="MS_ClipArt_Gallery.2">
                  <p:embed/>
                  <p:pic>
                    <p:nvPicPr>
                      <p:cNvPr id="9230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EAD281E-E090-D542-892B-AB7D2CEE08E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724401"/>
                        <a:ext cx="83978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23">
            <a:extLst>
              <a:ext uri="{FF2B5EF4-FFF2-40B4-BE49-F238E27FC236}">
                <a16:creationId xmlns:a16="http://schemas.microsoft.com/office/drawing/2014/main" id="{FC97B4C0-3BBC-4B40-B518-C2250932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889" y="4792664"/>
            <a:ext cx="123825" cy="1492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9232" name="Object 5">
            <a:hlinkClick r:id="" action="ppaction://ole?verb=0"/>
            <a:extLst>
              <a:ext uri="{FF2B5EF4-FFF2-40B4-BE49-F238E27FC236}">
                <a16:creationId xmlns:a16="http://schemas.microsoft.com/office/drawing/2014/main" id="{ADB671A3-7671-AB44-A197-955C5A0935CD}"/>
              </a:ext>
            </a:extLst>
          </p:cNvPr>
          <p:cNvGraphicFramePr>
            <a:graphicFrameLocks/>
          </p:cNvGraphicFramePr>
          <p:nvPr/>
        </p:nvGraphicFramePr>
        <p:xfrm>
          <a:off x="4149725" y="5338763"/>
          <a:ext cx="83978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6" name="Clip" r:id="rId9" imgW="23075900" imgH="18389600" progId="MS_ClipArt_Gallery.2">
                  <p:embed/>
                </p:oleObj>
              </mc:Choice>
              <mc:Fallback>
                <p:oleObj name="Clip" r:id="rId9" imgW="23075900" imgH="18389600" progId="MS_ClipArt_Gallery.2">
                  <p:embed/>
                  <p:pic>
                    <p:nvPicPr>
                      <p:cNvPr id="9232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DB671A3-7671-AB44-A197-955C5A0935C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5338763"/>
                        <a:ext cx="83978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25">
            <a:extLst>
              <a:ext uri="{FF2B5EF4-FFF2-40B4-BE49-F238E27FC236}">
                <a16:creationId xmlns:a16="http://schemas.microsoft.com/office/drawing/2014/main" id="{4BC69FDC-D339-3344-9E89-43768139D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414" y="5402264"/>
            <a:ext cx="123825" cy="1492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9234" name="Object 6">
            <a:hlinkClick r:id="" action="ppaction://ole?verb=0"/>
            <a:extLst>
              <a:ext uri="{FF2B5EF4-FFF2-40B4-BE49-F238E27FC236}">
                <a16:creationId xmlns:a16="http://schemas.microsoft.com/office/drawing/2014/main" id="{0A6DE362-7D03-0A4E-9573-B16D124973F3}"/>
              </a:ext>
            </a:extLst>
          </p:cNvPr>
          <p:cNvGraphicFramePr>
            <a:graphicFrameLocks/>
          </p:cNvGraphicFramePr>
          <p:nvPr/>
        </p:nvGraphicFramePr>
        <p:xfrm>
          <a:off x="3810000" y="5619751"/>
          <a:ext cx="8397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" name="Clip" r:id="rId10" imgW="23075900" imgH="18389600" progId="MS_ClipArt_Gallery.2">
                  <p:embed/>
                </p:oleObj>
              </mc:Choice>
              <mc:Fallback>
                <p:oleObj name="Clip" r:id="rId10" imgW="23075900" imgH="18389600" progId="MS_ClipArt_Gallery.2">
                  <p:embed/>
                  <p:pic>
                    <p:nvPicPr>
                      <p:cNvPr id="9234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A6DE362-7D03-0A4E-9573-B16D124973F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619751"/>
                        <a:ext cx="83978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Rectangle 27">
            <a:extLst>
              <a:ext uri="{FF2B5EF4-FFF2-40B4-BE49-F238E27FC236}">
                <a16:creationId xmlns:a16="http://schemas.microsoft.com/office/drawing/2014/main" id="{08666CE8-8B5E-094D-973B-318F72E14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9" y="5683251"/>
            <a:ext cx="123825" cy="1492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9236" name="Object 7">
            <a:hlinkClick r:id="" action="ppaction://ole?verb=0"/>
            <a:extLst>
              <a:ext uri="{FF2B5EF4-FFF2-40B4-BE49-F238E27FC236}">
                <a16:creationId xmlns:a16="http://schemas.microsoft.com/office/drawing/2014/main" id="{34520C7B-D8B9-874C-B4D7-1CEDB70B390D}"/>
              </a:ext>
            </a:extLst>
          </p:cNvPr>
          <p:cNvGraphicFramePr>
            <a:graphicFrameLocks/>
          </p:cNvGraphicFramePr>
          <p:nvPr/>
        </p:nvGraphicFramePr>
        <p:xfrm>
          <a:off x="7810500" y="5018088"/>
          <a:ext cx="8763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" name="Clip" r:id="rId11" imgW="22377400" imgH="15798800" progId="MS_ClipArt_Gallery.2">
                  <p:embed/>
                </p:oleObj>
              </mc:Choice>
              <mc:Fallback>
                <p:oleObj name="Clip" r:id="rId11" imgW="22377400" imgH="15798800" progId="MS_ClipArt_Gallery.2">
                  <p:embed/>
                  <p:pic>
                    <p:nvPicPr>
                      <p:cNvPr id="9236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4520C7B-D8B9-874C-B4D7-1CEDB70B390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5018088"/>
                        <a:ext cx="8763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7" name="Rectangle 38">
            <a:extLst>
              <a:ext uri="{FF2B5EF4-FFF2-40B4-BE49-F238E27FC236}">
                <a16:creationId xmlns:a16="http://schemas.microsoft.com/office/drawing/2014/main" id="{4B8685D3-2EE3-1F47-A699-2D85EC418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1" y="5251450"/>
            <a:ext cx="123825" cy="14763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9238" name="Object 8">
            <a:hlinkClick r:id="" action="ppaction://ole?verb=0"/>
            <a:extLst>
              <a:ext uri="{FF2B5EF4-FFF2-40B4-BE49-F238E27FC236}">
                <a16:creationId xmlns:a16="http://schemas.microsoft.com/office/drawing/2014/main" id="{39161700-7197-2C4E-B4F3-B6FFB290D396}"/>
              </a:ext>
            </a:extLst>
          </p:cNvPr>
          <p:cNvGraphicFramePr>
            <a:graphicFrameLocks/>
          </p:cNvGraphicFramePr>
          <p:nvPr/>
        </p:nvGraphicFramePr>
        <p:xfrm>
          <a:off x="8115300" y="5257801"/>
          <a:ext cx="8763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9" name="Clip" r:id="rId12" imgW="22377400" imgH="15798800" progId="MS_ClipArt_Gallery.2">
                  <p:embed/>
                </p:oleObj>
              </mc:Choice>
              <mc:Fallback>
                <p:oleObj name="Clip" r:id="rId12" imgW="22377400" imgH="15798800" progId="MS_ClipArt_Gallery.2">
                  <p:embed/>
                  <p:pic>
                    <p:nvPicPr>
                      <p:cNvPr id="9238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9161700-7197-2C4E-B4F3-B6FFB290D39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5300" y="5257801"/>
                        <a:ext cx="8763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Rectangle 40">
            <a:extLst>
              <a:ext uri="{FF2B5EF4-FFF2-40B4-BE49-F238E27FC236}">
                <a16:creationId xmlns:a16="http://schemas.microsoft.com/office/drawing/2014/main" id="{4AAF40F8-30B7-9B48-B882-36F23828B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1" y="5491164"/>
            <a:ext cx="123825" cy="14763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9240" name="Object 9">
            <a:hlinkClick r:id="" action="ppaction://ole?verb=0"/>
            <a:extLst>
              <a:ext uri="{FF2B5EF4-FFF2-40B4-BE49-F238E27FC236}">
                <a16:creationId xmlns:a16="http://schemas.microsoft.com/office/drawing/2014/main" id="{EA0267A8-813B-1C47-911C-2850C94C9EE1}"/>
              </a:ext>
            </a:extLst>
          </p:cNvPr>
          <p:cNvGraphicFramePr>
            <a:graphicFrameLocks/>
          </p:cNvGraphicFramePr>
          <p:nvPr/>
        </p:nvGraphicFramePr>
        <p:xfrm>
          <a:off x="8267700" y="5486401"/>
          <a:ext cx="8763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0" name="Clip" r:id="rId13" imgW="22377400" imgH="15798800" progId="MS_ClipArt_Gallery.2">
                  <p:embed/>
                </p:oleObj>
              </mc:Choice>
              <mc:Fallback>
                <p:oleObj name="Clip" r:id="rId13" imgW="22377400" imgH="15798800" progId="MS_ClipArt_Gallery.2">
                  <p:embed/>
                  <p:pic>
                    <p:nvPicPr>
                      <p:cNvPr id="9240" name="Object 9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A0267A8-813B-1C47-911C-2850C94C9EE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7700" y="5486401"/>
                        <a:ext cx="8763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1" name="Rectangle 42">
            <a:extLst>
              <a:ext uri="{FF2B5EF4-FFF2-40B4-BE49-F238E27FC236}">
                <a16:creationId xmlns:a16="http://schemas.microsoft.com/office/drawing/2014/main" id="{58DC24FB-1C2E-EB41-99FA-359B0B1FB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1" y="5719764"/>
            <a:ext cx="123825" cy="14763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A58FA0-F005-3C49-94DC-3774D70B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Multicast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9481F7DE-8C10-F847-BA9C-79A432ED24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95500"/>
            <a:ext cx="11150600" cy="4051300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A host may send IP multicast by using a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multicast address </a:t>
            </a:r>
            <a:r>
              <a:rPr lang="en-US" altLang="en-US" sz="2400" dirty="0">
                <a:ea typeface="ＭＳ Ｐゴシック" panose="020B0600070205080204" pitchFamily="34" charset="-128"/>
              </a:rPr>
              <a:t>as the destination address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224.0.0.0 to 239.255.255.255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 host manages a table of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groups</a:t>
            </a:r>
            <a:r>
              <a:rPr lang="en-US" altLang="en-US" sz="2400" dirty="0">
                <a:ea typeface="ＭＳ Ｐゴシック" panose="020B0600070205080204" pitchFamily="34" charset="-128"/>
              </a:rPr>
              <a:t> and local application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processes that belong to each group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When a multicast message arrives at the host, it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delivers copies of it to all of the local processes that belong to that group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 host acts as a member of a group only if it has at least one active process that joined that group</a:t>
            </a:r>
          </a:p>
        </p:txBody>
      </p:sp>
      <p:sp>
        <p:nvSpPr>
          <p:cNvPr id="11267" name="Text Box 6">
            <a:extLst>
              <a:ext uri="{FF2B5EF4-FFF2-40B4-BE49-F238E27FC236}">
                <a16:creationId xmlns:a16="http://schemas.microsoft.com/office/drawing/2014/main" id="{5482815A-3227-6745-BF3E-6ED9E9043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4369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dirty="0"/>
              <a:t>Extensions to IP inside a </a:t>
            </a:r>
            <a:r>
              <a:rPr lang="en-US" altLang="en-US" b="1" dirty="0"/>
              <a:t>host</a:t>
            </a:r>
            <a:r>
              <a:rPr lang="en-US" altLang="en-US" dirty="0"/>
              <a:t>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2449BA-2AEC-CD4A-9114-C226AC55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Multicast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4D41730B-4E22-654E-AAF0-195E57F5B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1" y="2603500"/>
            <a:ext cx="11290299" cy="3962400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A host that joins a group transmits a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report message </a:t>
            </a:r>
            <a:r>
              <a:rPr lang="en-US" altLang="en-US" sz="2400" dirty="0">
                <a:ea typeface="ＭＳ Ｐゴシック" panose="020B0600070205080204" pitchFamily="34" charset="-128"/>
              </a:rPr>
              <a:t>to IP multicast address </a:t>
            </a:r>
            <a:r>
              <a:rPr lang="en-US" altLang="en-US" sz="2400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224.0.0.22 </a:t>
            </a:r>
            <a:r>
              <a:rPr lang="en-US" altLang="en-US" sz="2400" dirty="0">
                <a:ea typeface="ＭＳ Ｐゴシック" panose="020B0600070205080204" pitchFamily="34" charset="-128"/>
              </a:rPr>
              <a:t>(all routers listen on this group)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 multicast router sends periodic general query messages to discover IP multicast groups with local hosts to </a:t>
            </a:r>
            <a:r>
              <a:rPr lang="en-US" altLang="en-US" sz="2400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224.0.0.1 </a:t>
            </a:r>
            <a:r>
              <a:rPr lang="en-US" altLang="en-US" sz="2400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all hosts group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A host replies after setting a random timer for each group it is a member of</a:t>
            </a:r>
          </a:p>
          <a:p>
            <a:pPr lvl="2"/>
            <a:r>
              <a:rPr lang="en-US" altLang="en-US" sz="2000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The host sends a report message for that group only if no other host replied by the random timer expiration.</a:t>
            </a:r>
          </a:p>
        </p:txBody>
      </p:sp>
      <p:sp>
        <p:nvSpPr>
          <p:cNvPr id="12291" name="Text Box 4">
            <a:extLst>
              <a:ext uri="{FF2B5EF4-FFF2-40B4-BE49-F238E27FC236}">
                <a16:creationId xmlns:a16="http://schemas.microsoft.com/office/drawing/2014/main" id="{9A526668-C16F-9E42-9816-232797DD2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1" y="1504950"/>
            <a:ext cx="9040814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dirty="0"/>
              <a:t>Extensions to IP within one </a:t>
            </a:r>
            <a:r>
              <a:rPr lang="en-US" altLang="en-US" b="1" dirty="0"/>
              <a:t>local area network</a:t>
            </a:r>
          </a:p>
          <a:p>
            <a:pPr algn="l"/>
            <a:endParaRPr lang="en-US" altLang="en-US" sz="1000" dirty="0"/>
          </a:p>
          <a:p>
            <a:pPr algn="l"/>
            <a:r>
              <a:rPr lang="en-US" altLang="en-US" dirty="0"/>
              <a:t>The Internet Group Management Protocol (</a:t>
            </a:r>
            <a:r>
              <a:rPr lang="en-US" altLang="en-US" b="1" dirty="0"/>
              <a:t>IGMP</a:t>
            </a:r>
            <a:r>
              <a:rPr lang="en-US" alt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A86290-C027-FB47-84CE-1EC68825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Multicast Group Management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957EC813-A1E3-FD46-A9A0-DA4F36664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1" y="2657474"/>
            <a:ext cx="11226799" cy="3667125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When the host that replied last leaves the group, it sends a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Leave Group </a:t>
            </a:r>
            <a:r>
              <a:rPr lang="en-US" altLang="en-US" sz="2400" dirty="0">
                <a:ea typeface="ＭＳ Ｐゴシック" panose="020B0600070205080204" pitchFamily="34" charset="-128"/>
              </a:rPr>
              <a:t>message on IP multicast address </a:t>
            </a:r>
            <a:r>
              <a:rPr lang="en-US" altLang="en-US" sz="2400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224.0.0.2 </a:t>
            </a:r>
            <a:r>
              <a:rPr lang="en-US" altLang="en-US" sz="2400" dirty="0">
                <a:ea typeface="ＭＳ Ｐゴシック" panose="020B0600070205080204" pitchFamily="34" charset="-128"/>
              </a:rPr>
              <a:t>(all routers group).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The multicast router then sends a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group specific query </a:t>
            </a:r>
            <a:r>
              <a:rPr lang="en-US" altLang="en-US" sz="2400" dirty="0">
                <a:ea typeface="ＭＳ Ｐゴシック" panose="020B0600070205080204" pitchFamily="34" charset="-128"/>
              </a:rPr>
              <a:t>to check whether there are additional members in the group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After a timeout with no positive host responses for a certain group, the IP Multicast router stops participating in that group (beyond the local area network)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BD924A-3746-E049-9A4C-C67C3D88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Multicast Group Management</a:t>
            </a:r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CDF7D4F-6E3B-E44E-92BD-07B7EAEDA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1" y="1504950"/>
            <a:ext cx="9040814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dirty="0"/>
              <a:t>Extensions to IP within one </a:t>
            </a:r>
            <a:r>
              <a:rPr lang="en-US" altLang="en-US" b="1" dirty="0"/>
              <a:t>local area network</a:t>
            </a:r>
          </a:p>
          <a:p>
            <a:pPr algn="l"/>
            <a:endParaRPr lang="en-US" altLang="en-US" sz="1000" dirty="0"/>
          </a:p>
          <a:p>
            <a:pPr algn="l"/>
            <a:r>
              <a:rPr lang="en-US" altLang="en-US" dirty="0"/>
              <a:t>The Internet Group Management Protocol (</a:t>
            </a:r>
            <a:r>
              <a:rPr lang="en-US" altLang="en-US" b="1" dirty="0"/>
              <a:t>IGMP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sn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E8870391-5537-DA42-A77E-E27711F8CD2E}" vid="{330DC1E9-C794-1949-A92D-DD4FBE9BA4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26492</TotalTime>
  <Words>2812</Words>
  <Application>Microsoft Macintosh PowerPoint</Application>
  <PresentationFormat>Widescreen</PresentationFormat>
  <Paragraphs>646</Paragraphs>
  <Slides>57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Cambria</vt:lpstr>
      <vt:lpstr>Times New Roman</vt:lpstr>
      <vt:lpstr>dsn2017</vt:lpstr>
      <vt:lpstr>Clip</vt:lpstr>
      <vt:lpstr>Document</vt:lpstr>
      <vt:lpstr>PowerPoint Presentation</vt:lpstr>
      <vt:lpstr>The Multicast Paradigm</vt:lpstr>
      <vt:lpstr>The Multicast Paradigm</vt:lpstr>
      <vt:lpstr>Simple Approach to Multicast: Iterated Unicast</vt:lpstr>
      <vt:lpstr>IP Multicast</vt:lpstr>
      <vt:lpstr>IP Multicast</vt:lpstr>
      <vt:lpstr>IP Multicast</vt:lpstr>
      <vt:lpstr>IP Multicast Group Management</vt:lpstr>
      <vt:lpstr>IP Multicast Group Management</vt:lpstr>
      <vt:lpstr>IP Multicast Routing (high-level)</vt:lpstr>
      <vt:lpstr>IP Multicast Challenges</vt:lpstr>
      <vt:lpstr>Reliable Multicast Services: Beyond Best Effort</vt:lpstr>
      <vt:lpstr>Reliable Multicast Services: Beyond Best Effort</vt:lpstr>
      <vt:lpstr>Multicast Protocols Outline</vt:lpstr>
      <vt:lpstr>Vector Timestamps (Isis system)</vt:lpstr>
      <vt:lpstr>Isis Causal Order</vt:lpstr>
      <vt:lpstr>Example 1</vt:lpstr>
      <vt:lpstr>Example 2</vt:lpstr>
      <vt:lpstr>Example 3</vt:lpstr>
      <vt:lpstr>Example 4</vt:lpstr>
      <vt:lpstr>Example 4</vt:lpstr>
      <vt:lpstr>Isis Agreed (Total) Order</vt:lpstr>
      <vt:lpstr>Multicast Protocols Outline</vt:lpstr>
      <vt:lpstr>The Trans Protocol</vt:lpstr>
      <vt:lpstr>Example</vt:lpstr>
      <vt:lpstr>Example</vt:lpstr>
      <vt:lpstr>Example</vt:lpstr>
      <vt:lpstr>Example</vt:lpstr>
      <vt:lpstr>Example</vt:lpstr>
      <vt:lpstr>PowerPoint Presentation</vt:lpstr>
      <vt:lpstr>The Directed Acyclic Graph</vt:lpstr>
      <vt:lpstr>The Directed Acyclic Graph</vt:lpstr>
      <vt:lpstr>Vector Timestamps vs DAG</vt:lpstr>
      <vt:lpstr>PowerPoint Presentation</vt:lpstr>
      <vt:lpstr>PowerPoint Presentation</vt:lpstr>
      <vt:lpstr>PowerPoint Presentation</vt:lpstr>
      <vt:lpstr>Multicast Protocols Outline</vt:lpstr>
      <vt:lpstr>Lamport Timestamp Approach</vt:lpstr>
      <vt:lpstr>Lamport Timestamp Approach</vt:lpstr>
      <vt:lpstr>Lamport Timestamp Approach</vt:lpstr>
      <vt:lpstr>Example 1</vt:lpstr>
      <vt:lpstr>Example 2</vt:lpstr>
      <vt:lpstr>Example 3</vt:lpstr>
      <vt:lpstr>Multicast Protocols Outline</vt:lpstr>
      <vt:lpstr>The Single Ring Protocol (Totem)</vt:lpstr>
      <vt:lpstr>The Single Ring Protocol (Totem)</vt:lpstr>
      <vt:lpstr>The Single Ring Protocol (Totem)</vt:lpstr>
      <vt:lpstr>PowerPoint Presentation</vt:lpstr>
      <vt:lpstr>Multicast Protocols Outline</vt:lpstr>
      <vt:lpstr>Accelerated Ring Protocol</vt:lpstr>
      <vt:lpstr>Accelerated Ring Protocol</vt:lpstr>
      <vt:lpstr>1-Gigabit Network Results</vt:lpstr>
      <vt:lpstr>10-Gigabit Network Results</vt:lpstr>
      <vt:lpstr>10-Gigabit Network Results</vt:lpstr>
      <vt:lpstr>10-Gigabit Network Results</vt:lpstr>
      <vt:lpstr>Additional Challenge: Membership</vt:lpstr>
      <vt:lpstr>Single Ring Membership Protocol (high level)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Amy Babay</cp:lastModifiedBy>
  <cp:revision>925</cp:revision>
  <dcterms:created xsi:type="dcterms:W3CDTF">2020-01-18T07:24:59Z</dcterms:created>
  <dcterms:modified xsi:type="dcterms:W3CDTF">2021-11-08T21:17:12Z</dcterms:modified>
</cp:coreProperties>
</file>