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85"/>
  </p:notesMasterIdLst>
  <p:sldIdLst>
    <p:sldId id="1269" r:id="rId2"/>
    <p:sldId id="1288" r:id="rId3"/>
    <p:sldId id="1291" r:id="rId4"/>
    <p:sldId id="257" r:id="rId5"/>
    <p:sldId id="307" r:id="rId6"/>
    <p:sldId id="365" r:id="rId7"/>
    <p:sldId id="368" r:id="rId8"/>
    <p:sldId id="341" r:id="rId9"/>
    <p:sldId id="258" r:id="rId10"/>
    <p:sldId id="259" r:id="rId11"/>
    <p:sldId id="269" r:id="rId12"/>
    <p:sldId id="288" r:id="rId13"/>
    <p:sldId id="289" r:id="rId14"/>
    <p:sldId id="290" r:id="rId15"/>
    <p:sldId id="267" r:id="rId16"/>
    <p:sldId id="266" r:id="rId17"/>
    <p:sldId id="292" r:id="rId18"/>
    <p:sldId id="293" r:id="rId19"/>
    <p:sldId id="294" r:id="rId20"/>
    <p:sldId id="295" r:id="rId21"/>
    <p:sldId id="268" r:id="rId22"/>
    <p:sldId id="309" r:id="rId23"/>
    <p:sldId id="310" r:id="rId24"/>
    <p:sldId id="311" r:id="rId25"/>
    <p:sldId id="312" r:id="rId26"/>
    <p:sldId id="313" r:id="rId27"/>
    <p:sldId id="308" r:id="rId28"/>
    <p:sldId id="299" r:id="rId29"/>
    <p:sldId id="342" r:id="rId30"/>
    <p:sldId id="343" r:id="rId31"/>
    <p:sldId id="1301" r:id="rId32"/>
    <p:sldId id="350" r:id="rId33"/>
    <p:sldId id="369" r:id="rId34"/>
    <p:sldId id="306" r:id="rId35"/>
    <p:sldId id="271" r:id="rId36"/>
    <p:sldId id="281" r:id="rId37"/>
    <p:sldId id="291" r:id="rId38"/>
    <p:sldId id="284" r:id="rId39"/>
    <p:sldId id="282" r:id="rId40"/>
    <p:sldId id="283" r:id="rId41"/>
    <p:sldId id="285" r:id="rId42"/>
    <p:sldId id="286" r:id="rId43"/>
    <p:sldId id="314" r:id="rId44"/>
    <p:sldId id="315" r:id="rId45"/>
    <p:sldId id="319" r:id="rId46"/>
    <p:sldId id="272" r:id="rId47"/>
    <p:sldId id="357" r:id="rId48"/>
    <p:sldId id="1304" r:id="rId49"/>
    <p:sldId id="1305" r:id="rId50"/>
    <p:sldId id="1303" r:id="rId51"/>
    <p:sldId id="1306" r:id="rId52"/>
    <p:sldId id="1307" r:id="rId53"/>
    <p:sldId id="1308" r:id="rId54"/>
    <p:sldId id="260" r:id="rId55"/>
    <p:sldId id="261" r:id="rId56"/>
    <p:sldId id="262" r:id="rId57"/>
    <p:sldId id="264" r:id="rId58"/>
    <p:sldId id="1310" r:id="rId59"/>
    <p:sldId id="1309" r:id="rId60"/>
    <p:sldId id="1312" r:id="rId61"/>
    <p:sldId id="1313" r:id="rId62"/>
    <p:sldId id="1314" r:id="rId63"/>
    <p:sldId id="1315" r:id="rId64"/>
    <p:sldId id="1337" r:id="rId65"/>
    <p:sldId id="1338" r:id="rId66"/>
    <p:sldId id="1339" r:id="rId67"/>
    <p:sldId id="1341" r:id="rId68"/>
    <p:sldId id="1342" r:id="rId69"/>
    <p:sldId id="1343" r:id="rId70"/>
    <p:sldId id="1345" r:id="rId71"/>
    <p:sldId id="1344" r:id="rId72"/>
    <p:sldId id="1346" r:id="rId73"/>
    <p:sldId id="263" r:id="rId74"/>
    <p:sldId id="1347" r:id="rId75"/>
    <p:sldId id="1348" r:id="rId76"/>
    <p:sldId id="1350" r:id="rId77"/>
    <p:sldId id="1349" r:id="rId78"/>
    <p:sldId id="1351" r:id="rId79"/>
    <p:sldId id="1352" r:id="rId80"/>
    <p:sldId id="1353" r:id="rId81"/>
    <p:sldId id="1354" r:id="rId82"/>
    <p:sldId id="1355" r:id="rId83"/>
    <p:sldId id="1359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BF1"/>
    <a:srgbClr val="FD00A1"/>
    <a:srgbClr val="8D00E4"/>
    <a:srgbClr val="00348F"/>
    <a:srgbClr val="0000A8"/>
    <a:srgbClr val="9CE0FA"/>
    <a:srgbClr val="CDBDE8"/>
    <a:srgbClr val="F56F6F"/>
    <a:srgbClr val="2FB050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16"/>
    <p:restoredTop sz="94855"/>
  </p:normalViewPr>
  <p:slideViewPr>
    <p:cSldViewPr snapToGrid="0" snapToObjects="1">
      <p:cViewPr varScale="1">
        <p:scale>
          <a:sx n="68" d="100"/>
          <a:sy n="68" d="100"/>
        </p:scale>
        <p:origin x="224" y="1336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06D27969-194F-4846-9ACE-F2ADECA76E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BB779022-D134-134A-AC3D-5DF534CD5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59F17838-759B-3541-BB22-EC0D788606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401B0FC5-5F3F-D945-9CDB-3FD442CB3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796A902-7539-B44A-977A-C47038A8C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394A63C6-24AA-074A-B3FC-3FF43F912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34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03326"/>
            <a:ext cx="10363200" cy="1470025"/>
          </a:xfrm>
          <a:solidFill>
            <a:srgbClr val="00348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13100"/>
            <a:ext cx="8534400" cy="17526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66E46-02FD-5C47-BAA5-5E019A437C48}"/>
              </a:ext>
            </a:extLst>
          </p:cNvPr>
          <p:cNvSpPr txBox="1"/>
          <p:nvPr userDrawn="1"/>
        </p:nvSpPr>
        <p:spPr>
          <a:xfrm>
            <a:off x="4863663" y="5505449"/>
            <a:ext cx="7046461" cy="1230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dirty="0">
                <a:solidFill>
                  <a:schemeClr val="bg1"/>
                </a:solidFill>
                <a:latin typeface="Cambria" panose="02040503050406030204" pitchFamily="18" charset="0"/>
              </a:rPr>
              <a:t>Department of Computer Science</a:t>
            </a:r>
          </a:p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dirty="0">
                <a:solidFill>
                  <a:schemeClr val="bg1"/>
                </a:solidFill>
                <a:latin typeface="Cambria" panose="02040503050406030204" pitchFamily="18" charset="0"/>
              </a:rPr>
              <a:t>Department of Informatics and Networked Systems</a:t>
            </a:r>
          </a:p>
          <a:p>
            <a:pPr algn="r">
              <a:spcBef>
                <a:spcPts val="1200"/>
              </a:spcBef>
            </a:pPr>
            <a:r>
              <a:rPr lang="en-US" sz="2133" dirty="0">
                <a:solidFill>
                  <a:schemeClr val="bg1"/>
                </a:solidFill>
                <a:latin typeface="Cambria" panose="02040503050406030204" pitchFamily="18" charset="0"/>
              </a:rPr>
              <a:t>School of Computing and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033EA-3579-E748-98A9-F944DAC5B8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876" y="5472498"/>
            <a:ext cx="4084177" cy="126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9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6201"/>
            <a:ext cx="10972800" cy="4779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7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9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2199"/>
          </a:xfrm>
          <a:prstGeom prst="rect">
            <a:avLst/>
          </a:prstGeom>
          <a:solidFill>
            <a:srgbClr val="00348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1501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November 10,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0392" y="6356351"/>
            <a:ext cx="83478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CS2520: WANs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8245" y="6356351"/>
            <a:ext cx="1267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35706-A2A8-FF4D-B41A-31F05D88F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0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599" y="3443638"/>
            <a:ext cx="6400800" cy="611073"/>
          </a:xfrm>
        </p:spPr>
        <p:txBody>
          <a:bodyPr>
            <a:normAutofit/>
          </a:bodyPr>
          <a:lstStyle/>
          <a:p>
            <a:r>
              <a:rPr lang="en-US" dirty="0"/>
              <a:t>Amy Babay, Fall 2021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AA082E-BDD7-254D-95B5-6019B648BDBE}"/>
              </a:ext>
            </a:extLst>
          </p:cNvPr>
          <p:cNvSpPr txBox="1">
            <a:spLocks/>
          </p:cNvSpPr>
          <p:nvPr/>
        </p:nvSpPr>
        <p:spPr>
          <a:xfrm>
            <a:off x="0" y="1638801"/>
            <a:ext cx="12191999" cy="1470025"/>
          </a:xfrm>
          <a:prstGeom prst="rect">
            <a:avLst/>
          </a:prstGeom>
          <a:solidFill>
            <a:srgbClr val="00348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CS 2520: Multicast &amp; Group Communication (cont.)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460890F-8CA7-1849-9DC5-2B917FB17C07}"/>
              </a:ext>
            </a:extLst>
          </p:cNvPr>
          <p:cNvSpPr txBox="1">
            <a:spLocks/>
          </p:cNvSpPr>
          <p:nvPr/>
        </p:nvSpPr>
        <p:spPr>
          <a:xfrm>
            <a:off x="1212272" y="4461675"/>
            <a:ext cx="9767454" cy="7575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Partially adapted from s</a:t>
            </a:r>
            <a:r>
              <a:rPr lang="en-US" sz="16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lides</a:t>
            </a: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Yair Amir: http://</a:t>
            </a:r>
            <a:r>
              <a:rPr lang="en-US" sz="16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www.cnds.jhu.edu</a:t>
            </a: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/courses/cs417/Week3.pdf</a:t>
            </a:r>
          </a:p>
        </p:txBody>
      </p:sp>
    </p:spTree>
    <p:extLst>
      <p:ext uri="{BB962C8B-B14F-4D97-AF65-F5344CB8AC3E}">
        <p14:creationId xmlns:p14="http://schemas.microsoft.com/office/powerpoint/2010/main" val="373252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Protocol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10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887530" y="1484472"/>
            <a:ext cx="4471749" cy="4563397"/>
            <a:chOff x="2363529" y="1217111"/>
            <a:chExt cx="4471749" cy="4563397"/>
          </a:xfrm>
        </p:grpSpPr>
        <p:sp>
          <p:nvSpPr>
            <p:cNvPr id="19" name="Oval 18"/>
            <p:cNvSpPr/>
            <p:nvPr/>
          </p:nvSpPr>
          <p:spPr>
            <a:xfrm>
              <a:off x="2791320" y="2171034"/>
              <a:ext cx="3585411" cy="3609474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0730" y="1751263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872752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363529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64007" y="1217111"/>
              <a:ext cx="1056099" cy="454526"/>
            </a:xfrm>
            <a:prstGeom prst="rect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Token: 0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3326055" y="3295320"/>
              <a:ext cx="778059" cy="787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97421" y="2840794"/>
              <a:ext cx="949158" cy="454526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Msg</a:t>
              </a:r>
              <a:r>
                <a:rPr lang="en-US" dirty="0">
                  <a:solidFill>
                    <a:srgbClr val="000000"/>
                  </a:solidFill>
                </a:rPr>
                <a:t> 1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046580" y="3295320"/>
              <a:ext cx="826172" cy="787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250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Protocol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11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887530" y="1484472"/>
            <a:ext cx="4471749" cy="4563397"/>
            <a:chOff x="2363529" y="1217111"/>
            <a:chExt cx="4471749" cy="4563397"/>
          </a:xfrm>
        </p:grpSpPr>
        <p:sp>
          <p:nvSpPr>
            <p:cNvPr id="19" name="Oval 18"/>
            <p:cNvSpPr/>
            <p:nvPr/>
          </p:nvSpPr>
          <p:spPr>
            <a:xfrm>
              <a:off x="2791320" y="2171034"/>
              <a:ext cx="3585411" cy="3609474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0730" y="1751263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872752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363529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64007" y="1217111"/>
              <a:ext cx="1056099" cy="454526"/>
            </a:xfrm>
            <a:prstGeom prst="rect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Token: 0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3326055" y="3295320"/>
              <a:ext cx="778059" cy="787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97421" y="2840794"/>
              <a:ext cx="949158" cy="454526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Msg</a:t>
              </a:r>
              <a:r>
                <a:rPr lang="en-US" dirty="0">
                  <a:solidFill>
                    <a:srgbClr val="000000"/>
                  </a:solidFill>
                </a:rPr>
                <a:t> 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046580" y="3295320"/>
              <a:ext cx="826172" cy="787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62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Protocol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12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887530" y="1484472"/>
            <a:ext cx="4471749" cy="4563397"/>
            <a:chOff x="2363529" y="1217111"/>
            <a:chExt cx="4471749" cy="4563397"/>
          </a:xfrm>
        </p:grpSpPr>
        <p:sp>
          <p:nvSpPr>
            <p:cNvPr id="19" name="Oval 18"/>
            <p:cNvSpPr/>
            <p:nvPr/>
          </p:nvSpPr>
          <p:spPr>
            <a:xfrm>
              <a:off x="2791320" y="2171034"/>
              <a:ext cx="3585411" cy="3609474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0730" y="1751263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872752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363529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64007" y="1217111"/>
              <a:ext cx="1056099" cy="454526"/>
            </a:xfrm>
            <a:prstGeom prst="rect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Token: 0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3326055" y="3295320"/>
              <a:ext cx="778059" cy="787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97421" y="2840794"/>
              <a:ext cx="949158" cy="454526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Msg</a:t>
              </a:r>
              <a:r>
                <a:rPr lang="en-US" dirty="0">
                  <a:solidFill>
                    <a:srgbClr val="000000"/>
                  </a:solidFill>
                </a:rPr>
                <a:t> 3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046580" y="3295320"/>
              <a:ext cx="826172" cy="787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49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Protocol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13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887530" y="1484472"/>
            <a:ext cx="4471749" cy="4563397"/>
            <a:chOff x="2363529" y="1217111"/>
            <a:chExt cx="4471749" cy="4563397"/>
          </a:xfrm>
        </p:grpSpPr>
        <p:sp>
          <p:nvSpPr>
            <p:cNvPr id="19" name="Oval 18"/>
            <p:cNvSpPr/>
            <p:nvPr/>
          </p:nvSpPr>
          <p:spPr>
            <a:xfrm>
              <a:off x="2791320" y="2171034"/>
              <a:ext cx="3585411" cy="3609474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0730" y="1751263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872752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363529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64007" y="1217111"/>
              <a:ext cx="1056099" cy="454526"/>
            </a:xfrm>
            <a:prstGeom prst="rect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Token: 0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3326055" y="3295320"/>
              <a:ext cx="778059" cy="787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97421" y="2840794"/>
              <a:ext cx="949158" cy="454526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Msg</a:t>
              </a:r>
              <a:r>
                <a:rPr lang="en-US" dirty="0">
                  <a:solidFill>
                    <a:srgbClr val="000000"/>
                  </a:solidFill>
                </a:rPr>
                <a:t> 4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046580" y="3295320"/>
              <a:ext cx="826172" cy="787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93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Protocol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14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887530" y="1484472"/>
            <a:ext cx="4471749" cy="4563397"/>
            <a:chOff x="2363529" y="1217111"/>
            <a:chExt cx="4471749" cy="4563397"/>
          </a:xfrm>
        </p:grpSpPr>
        <p:sp>
          <p:nvSpPr>
            <p:cNvPr id="19" name="Oval 18"/>
            <p:cNvSpPr/>
            <p:nvPr/>
          </p:nvSpPr>
          <p:spPr>
            <a:xfrm>
              <a:off x="2791320" y="2171034"/>
              <a:ext cx="3585411" cy="3609474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0730" y="1751263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872752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363529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64007" y="1217111"/>
              <a:ext cx="1056099" cy="454526"/>
            </a:xfrm>
            <a:prstGeom prst="rect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Token: 0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3326055" y="3295320"/>
              <a:ext cx="778059" cy="787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97421" y="2840794"/>
              <a:ext cx="949158" cy="454526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Msg</a:t>
              </a:r>
              <a:r>
                <a:rPr lang="en-US" dirty="0">
                  <a:solidFill>
                    <a:srgbClr val="000000"/>
                  </a:solidFill>
                </a:rPr>
                <a:t> 5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046580" y="3295320"/>
              <a:ext cx="826172" cy="787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660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Protocol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15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15321" y="2438394"/>
            <a:ext cx="3585411" cy="3609474"/>
          </a:xfrm>
          <a:prstGeom prst="ellipse">
            <a:avLst/>
          </a:prstGeom>
          <a:noFill/>
          <a:ln w="19050" cmpd="sng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14730" y="2018623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396752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887529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88008" y="1484471"/>
            <a:ext cx="1056099" cy="45452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Token: 5</a:t>
            </a:r>
          </a:p>
        </p:txBody>
      </p:sp>
    </p:spTree>
    <p:extLst>
      <p:ext uri="{BB962C8B-B14F-4D97-AF65-F5344CB8AC3E}">
        <p14:creationId xmlns:p14="http://schemas.microsoft.com/office/powerpoint/2010/main" val="46068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6.66667E-6 C 0.0816 0.03749 0.16337 0.07499 0.21649 0.15208 C 0.26962 0.22916 0.30174 0.41041 0.31875 0.46203 " pathEditMode="relative" ptsTypes="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Protocol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16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887529" y="2018624"/>
            <a:ext cx="5630788" cy="4029245"/>
            <a:chOff x="2363529" y="1751263"/>
            <a:chExt cx="5630788" cy="4029245"/>
          </a:xfrm>
        </p:grpSpPr>
        <p:sp>
          <p:nvSpPr>
            <p:cNvPr id="19" name="Oval 18"/>
            <p:cNvSpPr/>
            <p:nvPr/>
          </p:nvSpPr>
          <p:spPr>
            <a:xfrm>
              <a:off x="2791320" y="2171034"/>
              <a:ext cx="3585411" cy="3609474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0730" y="1751263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872752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363529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38218" y="4331953"/>
              <a:ext cx="1056099" cy="454526"/>
            </a:xfrm>
            <a:prstGeom prst="rect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Token: 5</a:t>
              </a:r>
            </a:p>
          </p:txBody>
        </p:sp>
        <p:cxnSp>
          <p:nvCxnSpPr>
            <p:cNvPr id="22" name="Straight Arrow Connector 21"/>
            <p:cNvCxnSpPr>
              <a:stCxn id="26" idx="1"/>
            </p:cNvCxnSpPr>
            <p:nvPr/>
          </p:nvCxnSpPr>
          <p:spPr>
            <a:xfrm flipH="1">
              <a:off x="3502526" y="4559216"/>
              <a:ext cx="12900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792579" y="4331953"/>
              <a:ext cx="949158" cy="454526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Msg</a:t>
              </a:r>
              <a:r>
                <a:rPr lang="en-US" dirty="0">
                  <a:solidFill>
                    <a:srgbClr val="000000"/>
                  </a:solidFill>
                </a:rPr>
                <a:t> 6</a:t>
              </a:r>
            </a:p>
          </p:txBody>
        </p:sp>
        <p:cxnSp>
          <p:nvCxnSpPr>
            <p:cNvPr id="28" name="Straight Arrow Connector 27"/>
            <p:cNvCxnSpPr>
              <a:stCxn id="26" idx="0"/>
            </p:cNvCxnSpPr>
            <p:nvPr/>
          </p:nvCxnSpPr>
          <p:spPr>
            <a:xfrm flipH="1" flipV="1">
              <a:off x="4665579" y="2887587"/>
              <a:ext cx="601579" cy="14443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808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Protocol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17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887529" y="2018624"/>
            <a:ext cx="5630788" cy="4029245"/>
            <a:chOff x="2363529" y="1751263"/>
            <a:chExt cx="5630788" cy="4029245"/>
          </a:xfrm>
        </p:grpSpPr>
        <p:sp>
          <p:nvSpPr>
            <p:cNvPr id="19" name="Oval 18"/>
            <p:cNvSpPr/>
            <p:nvPr/>
          </p:nvSpPr>
          <p:spPr>
            <a:xfrm>
              <a:off x="2791320" y="2171034"/>
              <a:ext cx="3585411" cy="3609474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0730" y="1751263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872752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363529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38218" y="4331953"/>
              <a:ext cx="1056099" cy="454526"/>
            </a:xfrm>
            <a:prstGeom prst="rect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Token: 5</a:t>
              </a:r>
            </a:p>
          </p:txBody>
        </p:sp>
        <p:cxnSp>
          <p:nvCxnSpPr>
            <p:cNvPr id="22" name="Straight Arrow Connector 21"/>
            <p:cNvCxnSpPr>
              <a:stCxn id="26" idx="1"/>
            </p:cNvCxnSpPr>
            <p:nvPr/>
          </p:nvCxnSpPr>
          <p:spPr>
            <a:xfrm flipH="1">
              <a:off x="3502526" y="4559216"/>
              <a:ext cx="12900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792579" y="4331953"/>
              <a:ext cx="949158" cy="454526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Msg</a:t>
              </a:r>
              <a:r>
                <a:rPr lang="en-US" dirty="0">
                  <a:solidFill>
                    <a:srgbClr val="000000"/>
                  </a:solidFill>
                </a:rPr>
                <a:t> 7</a:t>
              </a:r>
            </a:p>
          </p:txBody>
        </p:sp>
        <p:cxnSp>
          <p:nvCxnSpPr>
            <p:cNvPr id="28" name="Straight Arrow Connector 27"/>
            <p:cNvCxnSpPr>
              <a:stCxn id="26" idx="0"/>
            </p:cNvCxnSpPr>
            <p:nvPr/>
          </p:nvCxnSpPr>
          <p:spPr>
            <a:xfrm flipH="1" flipV="1">
              <a:off x="4665579" y="2887587"/>
              <a:ext cx="601579" cy="14443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513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Protocol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18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887529" y="2018624"/>
            <a:ext cx="5630788" cy="4029245"/>
            <a:chOff x="2363529" y="1751263"/>
            <a:chExt cx="5630788" cy="4029245"/>
          </a:xfrm>
        </p:grpSpPr>
        <p:sp>
          <p:nvSpPr>
            <p:cNvPr id="19" name="Oval 18"/>
            <p:cNvSpPr/>
            <p:nvPr/>
          </p:nvSpPr>
          <p:spPr>
            <a:xfrm>
              <a:off x="2791320" y="2171034"/>
              <a:ext cx="3585411" cy="3609474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0730" y="1751263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872752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363529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38218" y="4331953"/>
              <a:ext cx="1056099" cy="454526"/>
            </a:xfrm>
            <a:prstGeom prst="rect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Token: 5</a:t>
              </a:r>
            </a:p>
          </p:txBody>
        </p:sp>
        <p:cxnSp>
          <p:nvCxnSpPr>
            <p:cNvPr id="22" name="Straight Arrow Connector 21"/>
            <p:cNvCxnSpPr>
              <a:stCxn id="26" idx="1"/>
            </p:cNvCxnSpPr>
            <p:nvPr/>
          </p:nvCxnSpPr>
          <p:spPr>
            <a:xfrm flipH="1">
              <a:off x="3502526" y="4559216"/>
              <a:ext cx="12900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792579" y="4331953"/>
              <a:ext cx="949158" cy="454526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Msg</a:t>
              </a:r>
              <a:r>
                <a:rPr lang="en-US" dirty="0">
                  <a:solidFill>
                    <a:srgbClr val="000000"/>
                  </a:solidFill>
                </a:rPr>
                <a:t> 8</a:t>
              </a:r>
            </a:p>
          </p:txBody>
        </p:sp>
        <p:cxnSp>
          <p:nvCxnSpPr>
            <p:cNvPr id="28" name="Straight Arrow Connector 27"/>
            <p:cNvCxnSpPr>
              <a:stCxn id="26" idx="0"/>
            </p:cNvCxnSpPr>
            <p:nvPr/>
          </p:nvCxnSpPr>
          <p:spPr>
            <a:xfrm flipH="1" flipV="1">
              <a:off x="4665579" y="2887587"/>
              <a:ext cx="601579" cy="14443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7078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Protocol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19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887529" y="2018624"/>
            <a:ext cx="5630788" cy="4029245"/>
            <a:chOff x="2363529" y="1751263"/>
            <a:chExt cx="5630788" cy="4029245"/>
          </a:xfrm>
        </p:grpSpPr>
        <p:sp>
          <p:nvSpPr>
            <p:cNvPr id="19" name="Oval 18"/>
            <p:cNvSpPr/>
            <p:nvPr/>
          </p:nvSpPr>
          <p:spPr>
            <a:xfrm>
              <a:off x="2791320" y="2171034"/>
              <a:ext cx="3585411" cy="3609474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0730" y="1751263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872752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363529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38218" y="4331953"/>
              <a:ext cx="1056099" cy="454526"/>
            </a:xfrm>
            <a:prstGeom prst="rect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Token: 5</a:t>
              </a:r>
            </a:p>
          </p:txBody>
        </p:sp>
        <p:cxnSp>
          <p:nvCxnSpPr>
            <p:cNvPr id="22" name="Straight Arrow Connector 21"/>
            <p:cNvCxnSpPr>
              <a:stCxn id="26" idx="1"/>
            </p:cNvCxnSpPr>
            <p:nvPr/>
          </p:nvCxnSpPr>
          <p:spPr>
            <a:xfrm flipH="1">
              <a:off x="3502526" y="4559216"/>
              <a:ext cx="12900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792579" y="4331953"/>
              <a:ext cx="949158" cy="454526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Msg</a:t>
              </a:r>
              <a:r>
                <a:rPr lang="en-US" dirty="0">
                  <a:solidFill>
                    <a:srgbClr val="000000"/>
                  </a:solidFill>
                </a:rPr>
                <a:t> 9</a:t>
              </a:r>
            </a:p>
          </p:txBody>
        </p:sp>
        <p:cxnSp>
          <p:nvCxnSpPr>
            <p:cNvPr id="28" name="Straight Arrow Connector 27"/>
            <p:cNvCxnSpPr>
              <a:stCxn id="26" idx="0"/>
            </p:cNvCxnSpPr>
            <p:nvPr/>
          </p:nvCxnSpPr>
          <p:spPr>
            <a:xfrm flipH="1" flipV="1">
              <a:off x="4665579" y="2887587"/>
              <a:ext cx="601579" cy="14443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449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E753-6836-2D4D-B5D3-B99AB955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Multicast Paradigm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6A7B8-4D34-1145-A6A5-5B86E3A9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FB34AE9-358A-C245-AF13-FBE8EBA2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9" y="4045006"/>
            <a:ext cx="10800413" cy="227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dirty="0">
                <a:solidFill>
                  <a:srgbClr val="0000A8"/>
                </a:solidFill>
              </a:rPr>
              <a:t>Going beyond point-to-point to communicate with a </a:t>
            </a:r>
            <a:r>
              <a:rPr lang="en-US" altLang="en-US" b="1" dirty="0">
                <a:solidFill>
                  <a:srgbClr val="0000A8"/>
                </a:solidFill>
              </a:rPr>
              <a:t>group</a:t>
            </a:r>
            <a:r>
              <a:rPr lang="en-US" altLang="en-US" dirty="0">
                <a:solidFill>
                  <a:srgbClr val="0000A8"/>
                </a:solidFill>
              </a:rPr>
              <a:t> of processes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Range of service options: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Delivery guarantees (Unreliable, Reliable, Safe/Stable)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Ordering (Unordered, FIFO, Causal, Agreed)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Open groups versus closed groups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Failure model (Omission, Fail-stop, Crash &amp; Recovery, Network Partitions)</a:t>
            </a:r>
          </a:p>
        </p:txBody>
      </p:sp>
      <p:graphicFrame>
        <p:nvGraphicFramePr>
          <p:cNvPr id="6" name="Object 2">
            <a:hlinkClick r:id="" action="ppaction://ole?verb=0"/>
            <a:extLst>
              <a:ext uri="{FF2B5EF4-FFF2-40B4-BE49-F238E27FC236}">
                <a16:creationId xmlns:a16="http://schemas.microsoft.com/office/drawing/2014/main" id="{5DB70C4F-217E-274E-964F-0E8B408D095B}"/>
              </a:ext>
            </a:extLst>
          </p:cNvPr>
          <p:cNvGraphicFramePr>
            <a:graphicFrameLocks/>
          </p:cNvGraphicFramePr>
          <p:nvPr/>
        </p:nvGraphicFramePr>
        <p:xfrm>
          <a:off x="3070226" y="3044825"/>
          <a:ext cx="9048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7" name="Clip" r:id="rId3" imgW="34721800" imgH="14833600" progId="MS_ClipArt_Gallery.2">
                  <p:embed/>
                </p:oleObj>
              </mc:Choice>
              <mc:Fallback>
                <p:oleObj name="Clip" r:id="rId3" imgW="34721800" imgH="14833600" progId="MS_ClipArt_Gallery.2">
                  <p:embed/>
                  <p:pic>
                    <p:nvPicPr>
                      <p:cNvPr id="6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DB70C4F-217E-274E-964F-0E8B408D09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6" y="3044825"/>
                        <a:ext cx="90487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">
            <a:extLst>
              <a:ext uri="{FF2B5EF4-FFF2-40B4-BE49-F238E27FC236}">
                <a16:creationId xmlns:a16="http://schemas.microsoft.com/office/drawing/2014/main" id="{D8979EF8-92C2-0649-84B0-E09E27663260}"/>
              </a:ext>
            </a:extLst>
          </p:cNvPr>
          <p:cNvGrpSpPr>
            <a:grpSpLocks/>
          </p:cNvGrpSpPr>
          <p:nvPr/>
        </p:nvGrpSpPr>
        <p:grpSpPr bwMode="auto">
          <a:xfrm>
            <a:off x="3192463" y="1914526"/>
            <a:ext cx="336550" cy="366713"/>
            <a:chOff x="1163" y="1078"/>
            <a:chExt cx="212" cy="231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AD7821DD-7404-DD4C-BCB9-3D603BC41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107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578E4EA8-87A9-6247-B6FF-B57C9267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098"/>
              <a:ext cx="172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08EC0974-C85B-E841-8E32-9DA223C0E8D6}"/>
              </a:ext>
            </a:extLst>
          </p:cNvPr>
          <p:cNvGrpSpPr>
            <a:grpSpLocks/>
          </p:cNvGrpSpPr>
          <p:nvPr/>
        </p:nvGrpSpPr>
        <p:grpSpPr bwMode="auto">
          <a:xfrm>
            <a:off x="3692525" y="1782763"/>
            <a:ext cx="336550" cy="366712"/>
            <a:chOff x="1478" y="995"/>
            <a:chExt cx="212" cy="231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A6F24484-73D8-D547-9ECC-D795D50C7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99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E9765026-6137-6A4B-A90D-AF20B54F8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" y="1015"/>
              <a:ext cx="172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D42C74AB-287A-2640-A7F0-1FD97C107440}"/>
              </a:ext>
            </a:extLst>
          </p:cNvPr>
          <p:cNvGrpSpPr>
            <a:grpSpLocks/>
          </p:cNvGrpSpPr>
          <p:nvPr/>
        </p:nvGrpSpPr>
        <p:grpSpPr bwMode="auto">
          <a:xfrm>
            <a:off x="4192588" y="1914526"/>
            <a:ext cx="336550" cy="366713"/>
            <a:chOff x="1793" y="1078"/>
            <a:chExt cx="212" cy="231"/>
          </a:xfrm>
        </p:grpSpPr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2011107C-6A94-FA41-A178-DFA0805AE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" y="107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CCDEE4AD-FB56-4242-9095-0AEA76645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1098"/>
              <a:ext cx="171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6" name="AutoShape 14">
            <a:extLst>
              <a:ext uri="{FF2B5EF4-FFF2-40B4-BE49-F238E27FC236}">
                <a16:creationId xmlns:a16="http://schemas.microsoft.com/office/drawing/2014/main" id="{6844321D-B67D-BD40-B8D9-A6FC7763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139" y="1352550"/>
            <a:ext cx="1698625" cy="1417638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" name="Object 3">
            <a:hlinkClick r:id="" action="ppaction://ole?verb=0"/>
            <a:extLst>
              <a:ext uri="{FF2B5EF4-FFF2-40B4-BE49-F238E27FC236}">
                <a16:creationId xmlns:a16="http://schemas.microsoft.com/office/drawing/2014/main" id="{99CB5FFD-5CFF-284F-880B-710B910E5782}"/>
              </a:ext>
            </a:extLst>
          </p:cNvPr>
          <p:cNvGraphicFramePr>
            <a:graphicFrameLocks/>
          </p:cNvGraphicFramePr>
          <p:nvPr/>
        </p:nvGraphicFramePr>
        <p:xfrm>
          <a:off x="5424489" y="3044825"/>
          <a:ext cx="9048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8" name="Clip" r:id="rId5" imgW="34721800" imgH="14833600" progId="MS_ClipArt_Gallery.2">
                  <p:embed/>
                </p:oleObj>
              </mc:Choice>
              <mc:Fallback>
                <p:oleObj name="Clip" r:id="rId5" imgW="34721800" imgH="14833600" progId="MS_ClipArt_Gallery.2">
                  <p:embed/>
                  <p:pic>
                    <p:nvPicPr>
                      <p:cNvPr id="17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9CB5FFD-5CFF-284F-880B-710B910E578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9" y="3044825"/>
                        <a:ext cx="90487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6">
            <a:extLst>
              <a:ext uri="{FF2B5EF4-FFF2-40B4-BE49-F238E27FC236}">
                <a16:creationId xmlns:a16="http://schemas.microsoft.com/office/drawing/2014/main" id="{7E8A3A5C-29F0-CD40-97A1-A9F515E5AE9F}"/>
              </a:ext>
            </a:extLst>
          </p:cNvPr>
          <p:cNvGrpSpPr>
            <a:grpSpLocks/>
          </p:cNvGrpSpPr>
          <p:nvPr/>
        </p:nvGrpSpPr>
        <p:grpSpPr bwMode="auto">
          <a:xfrm>
            <a:off x="5546725" y="1914526"/>
            <a:ext cx="336550" cy="366713"/>
            <a:chOff x="2646" y="1078"/>
            <a:chExt cx="212" cy="231"/>
          </a:xfrm>
        </p:grpSpPr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3ECEF000-C814-E946-80C9-6A924CDEE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107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DCC93C3E-53F1-034C-9401-0EEB9AFFC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1098"/>
              <a:ext cx="172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id="{0E5FD0FD-34FF-9640-8C0A-1FDDB415AF22}"/>
              </a:ext>
            </a:extLst>
          </p:cNvPr>
          <p:cNvGrpSpPr>
            <a:grpSpLocks/>
          </p:cNvGrpSpPr>
          <p:nvPr/>
        </p:nvGrpSpPr>
        <p:grpSpPr bwMode="auto">
          <a:xfrm>
            <a:off x="6046788" y="1782763"/>
            <a:ext cx="336550" cy="366712"/>
            <a:chOff x="2961" y="995"/>
            <a:chExt cx="212" cy="231"/>
          </a:xfrm>
        </p:grpSpPr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A90BC76F-A1DF-AE42-99C5-785E8E67A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99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A6308CA3-F288-DA46-BEA7-ACC387874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1015"/>
              <a:ext cx="172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C2575898-0669-2642-8AF5-7A29EEAEC3D0}"/>
              </a:ext>
            </a:extLst>
          </p:cNvPr>
          <p:cNvGrpSpPr>
            <a:grpSpLocks/>
          </p:cNvGrpSpPr>
          <p:nvPr/>
        </p:nvGrpSpPr>
        <p:grpSpPr bwMode="auto">
          <a:xfrm>
            <a:off x="6545263" y="1914526"/>
            <a:ext cx="336550" cy="366713"/>
            <a:chOff x="3275" y="1078"/>
            <a:chExt cx="212" cy="231"/>
          </a:xfrm>
        </p:grpSpPr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825287-61E8-E949-91BE-FDCCA736B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07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B2E824BB-BD4E-2E43-8312-26986FEE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1098"/>
              <a:ext cx="172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7" name="AutoShape 25">
            <a:extLst>
              <a:ext uri="{FF2B5EF4-FFF2-40B4-BE49-F238E27FC236}">
                <a16:creationId xmlns:a16="http://schemas.microsoft.com/office/drawing/2014/main" id="{BB1C6F92-F6ED-5043-98C8-CE1A5098F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1" y="1352550"/>
            <a:ext cx="1698625" cy="1417638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28" name="Object 4">
            <a:hlinkClick r:id="" action="ppaction://ole?verb=0"/>
            <a:extLst>
              <a:ext uri="{FF2B5EF4-FFF2-40B4-BE49-F238E27FC236}">
                <a16:creationId xmlns:a16="http://schemas.microsoft.com/office/drawing/2014/main" id="{22770464-B67E-CB46-8A6C-2A7C3E590D49}"/>
              </a:ext>
            </a:extLst>
          </p:cNvPr>
          <p:cNvGraphicFramePr>
            <a:graphicFrameLocks/>
          </p:cNvGraphicFramePr>
          <p:nvPr/>
        </p:nvGraphicFramePr>
        <p:xfrm>
          <a:off x="7705726" y="3044825"/>
          <a:ext cx="9064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9" name="Clip" r:id="rId6" imgW="34721800" imgH="14833600" progId="MS_ClipArt_Gallery.2">
                  <p:embed/>
                </p:oleObj>
              </mc:Choice>
              <mc:Fallback>
                <p:oleObj name="Clip" r:id="rId6" imgW="34721800" imgH="14833600" progId="MS_ClipArt_Gallery.2">
                  <p:embed/>
                  <p:pic>
                    <p:nvPicPr>
                      <p:cNvPr id="28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2770464-B67E-CB46-8A6C-2A7C3E590D4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726" y="3044825"/>
                        <a:ext cx="906463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7">
            <a:extLst>
              <a:ext uri="{FF2B5EF4-FFF2-40B4-BE49-F238E27FC236}">
                <a16:creationId xmlns:a16="http://schemas.microsoft.com/office/drawing/2014/main" id="{2DD9D5C9-6EE2-5F41-B865-9D16B4BD9DD8}"/>
              </a:ext>
            </a:extLst>
          </p:cNvPr>
          <p:cNvGrpSpPr>
            <a:grpSpLocks/>
          </p:cNvGrpSpPr>
          <p:nvPr/>
        </p:nvGrpSpPr>
        <p:grpSpPr bwMode="auto">
          <a:xfrm>
            <a:off x="7972425" y="1847851"/>
            <a:ext cx="336550" cy="366713"/>
            <a:chOff x="4174" y="1036"/>
            <a:chExt cx="212" cy="231"/>
          </a:xfrm>
        </p:grpSpPr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94AEBFD7-987B-7449-ACDD-6DB7588FC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103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67A28DE-46C3-CA43-927D-E32982C75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056"/>
              <a:ext cx="172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89B8FD8A-C195-2346-A62A-B5AF5F007B7F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1847851"/>
            <a:ext cx="336550" cy="366713"/>
            <a:chOff x="4624" y="1036"/>
            <a:chExt cx="212" cy="231"/>
          </a:xfrm>
        </p:grpSpPr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941FD1EA-1FA8-EF4E-A550-BC1FC4AAD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" y="103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80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20EE4E03-9880-C946-B9FF-9B63F91CC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1056"/>
              <a:ext cx="171" cy="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5" name="AutoShape 33">
            <a:extLst>
              <a:ext uri="{FF2B5EF4-FFF2-40B4-BE49-F238E27FC236}">
                <a16:creationId xmlns:a16="http://schemas.microsoft.com/office/drawing/2014/main" id="{9079DEC8-C99C-7343-9DAD-22C2B19CF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226" y="1352550"/>
            <a:ext cx="1698625" cy="1417638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582A9D49-F93A-104C-A552-26DE25F48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16510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/>
              <a:t>a</a:t>
            </a: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4D2ECA00-452C-3C49-B867-B9CCE55E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16510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/>
              <a:t>a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6A456A4A-0245-BC40-92FA-E286433E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16510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/>
              <a:t>a</a:t>
            </a: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73C961C0-EB7A-2E49-8631-68AA75DBE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650" y="158432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/>
              <a:t>a</a:t>
            </a:r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1E7E67FD-71A3-4B49-90C0-B0BEEBA13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16510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rgbClr val="FF0109"/>
                </a:solidFill>
              </a:rPr>
              <a:t>b</a:t>
            </a: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AC615628-4705-5946-A697-C10196754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788" y="1519239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rgbClr val="FF0109"/>
                </a:solidFill>
              </a:rPr>
              <a:t>b</a:t>
            </a: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4AB82E98-1EB3-D54D-8CDA-3EE8050F1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963" y="1519239"/>
            <a:ext cx="29816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rgbClr val="3F000B"/>
                </a:solidFill>
              </a:rPr>
              <a:t>c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5AC70037-64C4-BE4E-B969-976FCC7FD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1519239"/>
            <a:ext cx="29816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rgbClr val="3F000B"/>
                </a:solidFill>
              </a:rPr>
              <a:t>c</a:t>
            </a: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433BCFB0-2932-2B40-90A2-5FCAE211F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158432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solidFill>
                  <a:schemeClr val="hlink"/>
                </a:solidFill>
              </a:rPr>
              <a:t>d</a:t>
            </a: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2021CA2B-49EB-DB44-8577-17DCEE5AB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3" y="158432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/>
              <a:t>a</a:t>
            </a:r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D2D172F1-3E18-3146-902E-90DFB3407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1" y="3784600"/>
            <a:ext cx="658336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D275AA1B-9138-A941-A786-0663A52DD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3395664"/>
            <a:ext cx="0" cy="382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B9596057-7CF2-0D41-9450-7E249A397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5788" y="3395664"/>
            <a:ext cx="0" cy="382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7">
            <a:extLst>
              <a:ext uri="{FF2B5EF4-FFF2-40B4-BE49-F238E27FC236}">
                <a16:creationId xmlns:a16="http://schemas.microsoft.com/office/drawing/2014/main" id="{C8A3A189-2B93-824F-9626-E5910EABD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2963" y="3395664"/>
            <a:ext cx="0" cy="382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1B922-7918-4344-AB12-0636B194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95D54BAF-8508-C44F-A26C-1D0D1315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</p:spTree>
    <p:extLst>
      <p:ext uri="{BB962C8B-B14F-4D97-AF65-F5344CB8AC3E}">
        <p14:creationId xmlns:p14="http://schemas.microsoft.com/office/powerpoint/2010/main" val="4049966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Protocol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20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887529" y="2018624"/>
            <a:ext cx="5630788" cy="4029245"/>
            <a:chOff x="2363529" y="1751263"/>
            <a:chExt cx="5630788" cy="4029245"/>
          </a:xfrm>
        </p:grpSpPr>
        <p:sp>
          <p:nvSpPr>
            <p:cNvPr id="19" name="Oval 18"/>
            <p:cNvSpPr/>
            <p:nvPr/>
          </p:nvSpPr>
          <p:spPr>
            <a:xfrm>
              <a:off x="2791320" y="2171034"/>
              <a:ext cx="3585411" cy="3609474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0730" y="1751263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872752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363529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38218" y="4331953"/>
              <a:ext cx="1056099" cy="454526"/>
            </a:xfrm>
            <a:prstGeom prst="rect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Token: 5</a:t>
              </a:r>
            </a:p>
          </p:txBody>
        </p:sp>
        <p:cxnSp>
          <p:nvCxnSpPr>
            <p:cNvPr id="22" name="Straight Arrow Connector 21"/>
            <p:cNvCxnSpPr>
              <a:stCxn id="26" idx="1"/>
            </p:cNvCxnSpPr>
            <p:nvPr/>
          </p:nvCxnSpPr>
          <p:spPr>
            <a:xfrm flipH="1">
              <a:off x="3502526" y="4559216"/>
              <a:ext cx="12900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792579" y="4331953"/>
              <a:ext cx="949158" cy="454526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Msg</a:t>
              </a:r>
              <a:r>
                <a:rPr lang="en-US" dirty="0">
                  <a:solidFill>
                    <a:srgbClr val="000000"/>
                  </a:solidFill>
                </a:rPr>
                <a:t> 10</a:t>
              </a:r>
            </a:p>
          </p:txBody>
        </p:sp>
        <p:cxnSp>
          <p:nvCxnSpPr>
            <p:cNvPr id="28" name="Straight Arrow Connector 27"/>
            <p:cNvCxnSpPr>
              <a:stCxn id="26" idx="0"/>
            </p:cNvCxnSpPr>
            <p:nvPr/>
          </p:nvCxnSpPr>
          <p:spPr>
            <a:xfrm flipH="1" flipV="1">
              <a:off x="4665579" y="2887587"/>
              <a:ext cx="601579" cy="14443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195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Protocol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21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15321" y="2438394"/>
            <a:ext cx="3585411" cy="3609474"/>
          </a:xfrm>
          <a:prstGeom prst="ellipse">
            <a:avLst/>
          </a:prstGeom>
          <a:noFill/>
          <a:ln w="19050" cmpd="sng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14730" y="2018623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396752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887529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62218" y="4599313"/>
            <a:ext cx="1203150" cy="45452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Token: 10</a:t>
            </a:r>
          </a:p>
        </p:txBody>
      </p:sp>
    </p:spTree>
    <p:extLst>
      <p:ext uri="{BB962C8B-B14F-4D97-AF65-F5344CB8AC3E}">
        <p14:creationId xmlns:p14="http://schemas.microsoft.com/office/powerpoint/2010/main" val="145396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1736 C -0.03004 0.07616 -0.0599 0.13496 -0.11806 0.17037 C -0.17622 0.20579 -0.27813 0.22778 -0.34913 0.22986 C -0.41997 0.23218 -0.49358 0.2169 -0.54358 0.18311 C -0.59358 0.14908 -0.6316 0.05232 -0.64913 0.0261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65" y="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Protocol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22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15321" y="2438394"/>
            <a:ext cx="3585411" cy="3609474"/>
          </a:xfrm>
          <a:prstGeom prst="ellipse">
            <a:avLst/>
          </a:prstGeom>
          <a:noFill/>
          <a:ln w="19050" cmpd="sng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14730" y="2018623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396752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887529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10236" y="4599313"/>
            <a:ext cx="1203150" cy="45452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Token: 10</a:t>
            </a:r>
          </a:p>
        </p:txBody>
      </p: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975684" y="4826576"/>
            <a:ext cx="11673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26526" y="4599313"/>
            <a:ext cx="949158" cy="45452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Msg</a:t>
            </a:r>
            <a:r>
              <a:rPr lang="en-US" dirty="0">
                <a:solidFill>
                  <a:srgbClr val="000000"/>
                </a:solidFill>
              </a:rPr>
              <a:t> 11</a:t>
            </a: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5501106" y="3154947"/>
            <a:ext cx="474579" cy="1444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872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Protocol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23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15321" y="2438394"/>
            <a:ext cx="3585411" cy="3609474"/>
          </a:xfrm>
          <a:prstGeom prst="ellipse">
            <a:avLst/>
          </a:prstGeom>
          <a:noFill/>
          <a:ln w="19050" cmpd="sng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14730" y="2018623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396752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887529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10236" y="4599313"/>
            <a:ext cx="1203150" cy="45452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Token: 10</a:t>
            </a:r>
          </a:p>
        </p:txBody>
      </p: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975684" y="4826576"/>
            <a:ext cx="11673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26526" y="4599313"/>
            <a:ext cx="949158" cy="45452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Msg</a:t>
            </a:r>
            <a:r>
              <a:rPr lang="en-US" dirty="0">
                <a:solidFill>
                  <a:srgbClr val="000000"/>
                </a:solidFill>
              </a:rPr>
              <a:t> 12</a:t>
            </a: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5501106" y="3154947"/>
            <a:ext cx="474579" cy="1444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4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Protocol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24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15321" y="2438394"/>
            <a:ext cx="3585411" cy="3609474"/>
          </a:xfrm>
          <a:prstGeom prst="ellipse">
            <a:avLst/>
          </a:prstGeom>
          <a:noFill/>
          <a:ln w="19050" cmpd="sng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14730" y="2018623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396752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887529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10236" y="4599313"/>
            <a:ext cx="1203150" cy="45452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Token: 10</a:t>
            </a:r>
          </a:p>
        </p:txBody>
      </p: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975684" y="4826576"/>
            <a:ext cx="11673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26526" y="4599313"/>
            <a:ext cx="949158" cy="45452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Msg</a:t>
            </a:r>
            <a:r>
              <a:rPr lang="en-US" dirty="0">
                <a:solidFill>
                  <a:srgbClr val="000000"/>
                </a:solidFill>
              </a:rPr>
              <a:t> 13</a:t>
            </a: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5501106" y="3154947"/>
            <a:ext cx="474579" cy="1444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226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Protocol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25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15321" y="2438394"/>
            <a:ext cx="3585411" cy="3609474"/>
          </a:xfrm>
          <a:prstGeom prst="ellipse">
            <a:avLst/>
          </a:prstGeom>
          <a:noFill/>
          <a:ln w="19050" cmpd="sng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14730" y="2018623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396752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887529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10236" y="4599313"/>
            <a:ext cx="1203150" cy="45452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Token: 10</a:t>
            </a:r>
          </a:p>
        </p:txBody>
      </p: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975684" y="4826576"/>
            <a:ext cx="11673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26526" y="4599313"/>
            <a:ext cx="949158" cy="45452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Msg</a:t>
            </a:r>
            <a:r>
              <a:rPr lang="en-US" dirty="0">
                <a:solidFill>
                  <a:srgbClr val="000000"/>
                </a:solidFill>
              </a:rPr>
              <a:t> 14</a:t>
            </a: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5501106" y="3154947"/>
            <a:ext cx="474579" cy="1444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375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Protocol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26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15321" y="2438394"/>
            <a:ext cx="3585411" cy="3609474"/>
          </a:xfrm>
          <a:prstGeom prst="ellipse">
            <a:avLst/>
          </a:prstGeom>
          <a:noFill/>
          <a:ln w="19050" cmpd="sng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14730" y="2018623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396752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887529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10236" y="4599313"/>
            <a:ext cx="1203150" cy="45452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Token: 10</a:t>
            </a:r>
          </a:p>
        </p:txBody>
      </p: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975684" y="4826576"/>
            <a:ext cx="11673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26526" y="4599313"/>
            <a:ext cx="949158" cy="45452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Msg</a:t>
            </a:r>
            <a:r>
              <a:rPr lang="en-US" dirty="0">
                <a:solidFill>
                  <a:srgbClr val="000000"/>
                </a:solidFill>
              </a:rPr>
              <a:t> 15</a:t>
            </a: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5501106" y="3154947"/>
            <a:ext cx="474579" cy="1444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08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Protocol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27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15321" y="2438394"/>
            <a:ext cx="3585411" cy="3609474"/>
          </a:xfrm>
          <a:prstGeom prst="ellipse">
            <a:avLst/>
          </a:prstGeom>
          <a:noFill/>
          <a:ln w="19050" cmpd="sng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14730" y="2018623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396752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887529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10236" y="4599313"/>
            <a:ext cx="1203150" cy="45452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Token: 15</a:t>
            </a:r>
          </a:p>
        </p:txBody>
      </p:sp>
    </p:spTree>
    <p:extLst>
      <p:ext uri="{BB962C8B-B14F-4D97-AF65-F5344CB8AC3E}">
        <p14:creationId xmlns:p14="http://schemas.microsoft.com/office/powerpoint/2010/main" val="226553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2.72643E-6 C -0.00677 -0.09937 -0.01232 -0.19875 -0.00382 -0.26407 C 0.00538 -0.32939 0.01943 -0.3602 0.05396 -0.39402 C 0.08865 -0.42807 0.16169 -0.4561 0.20455 -0.46838 C 0.24757 -0.47973 0.27949 -0.47417 0.31176 -0.4683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42" y="-239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Token-Based Protocols?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</a:rPr>
              <a:t>Simple</a:t>
            </a:r>
            <a:r>
              <a:rPr lang="en-US" dirty="0"/>
              <a:t>: single mechanism (the token) provides ordering, stability notification, flow control, fast failure detection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</a:rPr>
              <a:t>Flexible semantics</a:t>
            </a:r>
            <a:r>
              <a:rPr lang="en-US" dirty="0"/>
              <a:t>: support continued operation with well-defined guarantees during partitions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Extended Virtual Synchrony </a:t>
            </a:r>
            <a:r>
              <a:rPr lang="en-US" sz="2600" dirty="0"/>
              <a:t>[MAMA94]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</a:rPr>
              <a:t>Used in practical messaging tools</a:t>
            </a:r>
            <a:r>
              <a:rPr lang="en-US" dirty="0"/>
              <a:t>: </a:t>
            </a:r>
            <a:r>
              <a:rPr lang="en-US" dirty="0" err="1"/>
              <a:t>Corosync</a:t>
            </a:r>
            <a:r>
              <a:rPr lang="en-US" dirty="0"/>
              <a:t> cluster engine, </a:t>
            </a:r>
            <a:r>
              <a:rPr lang="en-US" dirty="0" err="1"/>
              <a:t>Appia</a:t>
            </a:r>
            <a:r>
              <a:rPr lang="en-US" dirty="0"/>
              <a:t> communication framework, Spread toolkit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20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>
            <a:hlinkClick r:id="" action="ppaction://ole?verb=0"/>
            <a:extLst>
              <a:ext uri="{FF2B5EF4-FFF2-40B4-BE49-F238E27FC236}">
                <a16:creationId xmlns:a16="http://schemas.microsoft.com/office/drawing/2014/main" id="{1627EA86-E4A4-B14A-BF16-DB6F5911D042}"/>
              </a:ext>
            </a:extLst>
          </p:cNvPr>
          <p:cNvGraphicFramePr>
            <a:graphicFrameLocks/>
          </p:cNvGraphicFramePr>
          <p:nvPr/>
        </p:nvGraphicFramePr>
        <p:xfrm>
          <a:off x="6629401" y="2197101"/>
          <a:ext cx="3427413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Clip" r:id="rId4" imgW="19405600" imgH="19088100" progId="MS_ClipArt_Gallery.2">
                  <p:embed/>
                </p:oleObj>
              </mc:Choice>
              <mc:Fallback>
                <p:oleObj name="Clip" r:id="rId4" imgW="19405600" imgH="19088100" progId="MS_ClipArt_Gallery.2">
                  <p:embed/>
                  <p:pic>
                    <p:nvPicPr>
                      <p:cNvPr id="56322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627EA86-E4A4-B14A-BF16-DB6F5911D04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2197101"/>
                        <a:ext cx="3427413" cy="337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Rectangle 4">
            <a:extLst>
              <a:ext uri="{FF2B5EF4-FFF2-40B4-BE49-F238E27FC236}">
                <a16:creationId xmlns:a16="http://schemas.microsoft.com/office/drawing/2014/main" id="{BE36B1FB-2699-0948-A24E-D12988E3C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527" y="2667000"/>
            <a:ext cx="4191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type - {regular, form}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seq - of last message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u="sng" dirty="0" err="1">
                <a:solidFill>
                  <a:schemeClr val="tx1"/>
                </a:solidFill>
              </a:rPr>
              <a:t>fcc</a:t>
            </a:r>
            <a:r>
              <a:rPr lang="en-US" altLang="en-US" sz="2800" dirty="0">
                <a:solidFill>
                  <a:schemeClr val="tx1"/>
                </a:solidFill>
              </a:rPr>
              <a:t> - flow control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number of messages sent in last “round”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b="1" dirty="0" err="1">
                <a:solidFill>
                  <a:schemeClr val="tx1"/>
                </a:solidFill>
              </a:rPr>
              <a:t>aru</a:t>
            </a:r>
            <a:r>
              <a:rPr lang="en-US" altLang="en-US" sz="2800" dirty="0">
                <a:solidFill>
                  <a:schemeClr val="tx1"/>
                </a:solidFill>
              </a:rPr>
              <a:t> - replaces acks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b="1" dirty="0" err="1">
                <a:solidFill>
                  <a:schemeClr val="tx1"/>
                </a:solidFill>
              </a:rPr>
              <a:t>rtr</a:t>
            </a:r>
            <a:r>
              <a:rPr lang="en-US" altLang="en-US" sz="2800" dirty="0">
                <a:solidFill>
                  <a:schemeClr val="tx1"/>
                </a:solidFill>
              </a:rPr>
              <a:t> - </a:t>
            </a:r>
            <a:r>
              <a:rPr lang="en-US" altLang="en-US" sz="2800" dirty="0" err="1">
                <a:solidFill>
                  <a:schemeClr val="tx1"/>
                </a:solidFill>
              </a:rPr>
              <a:t>retrans</a:t>
            </a:r>
            <a:r>
              <a:rPr lang="en-US" altLang="en-US" sz="2800" dirty="0">
                <a:solidFill>
                  <a:schemeClr val="tx1"/>
                </a:solidFill>
              </a:rPr>
              <a:t>. requests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56324" name="Rectangle 5">
            <a:extLst>
              <a:ext uri="{FF2B5EF4-FFF2-40B4-BE49-F238E27FC236}">
                <a16:creationId xmlns:a16="http://schemas.microsoft.com/office/drawing/2014/main" id="{EB865AF6-320B-A84B-93C6-3C8B7BB93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527" y="2197101"/>
            <a:ext cx="180934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Token fields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259F4-D1AC-F549-9C7B-E7E20264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and Flow Control in Totem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FB13B-6398-F346-AEDB-A635A0F6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2360B-4062-0B4F-84B5-085A74CE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20043-ABBB-7D41-9C22-93ACF240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7D48-B6D1-1A4F-8769-2E632B4A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Multicast Services: Beyond Best Effort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DE941-3684-9746-92F2-77AC91F0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5BCEDC-D51C-CE42-9C9D-9A216C87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00" y="2032000"/>
            <a:ext cx="4292600" cy="3987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21D00DD1-9D48-704F-9B27-BC4AD0A18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3683000"/>
            <a:ext cx="4292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76AF5F7C-030B-0449-AF20-A717E65A9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4521200"/>
            <a:ext cx="4292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90FF0BCE-2561-D442-822A-EA97D1F5E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2921000"/>
            <a:ext cx="4292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6A1F089-D9DF-9A4B-A045-193B495A4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88" y="2251075"/>
            <a:ext cx="13192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S A F E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A7E8335-24E6-7A44-92A4-A1DAEFD2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3089275"/>
            <a:ext cx="20685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A G R E E D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1A87A9CE-A899-7A44-9EF8-7F52A31B8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3851275"/>
            <a:ext cx="204946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C A U S A L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430B380A-9704-F94E-94AB-0FA8BB93E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6" y="4689476"/>
            <a:ext cx="1232711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F I F O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75CD6B24-7089-ED42-AB22-A6DDAAB27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4" y="1371600"/>
            <a:ext cx="20335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i="1">
                <a:solidFill>
                  <a:schemeClr val="tx1"/>
                </a:solidFill>
                <a:latin typeface="Times New Roman" panose="02020603050405020304" pitchFamily="18" charset="0"/>
              </a:rPr>
              <a:t>Service-Type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A7F0A606-BED1-FF42-A1CD-7EF829318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292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A03C4EC2-86EC-0742-B45F-166B49C38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9" y="5427664"/>
            <a:ext cx="25225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R E L I A B L E</a:t>
            </a:r>
          </a:p>
        </p:txBody>
      </p:sp>
      <p:sp>
        <p:nvSpPr>
          <p:cNvPr id="15" name="Text Box 26">
            <a:extLst>
              <a:ext uri="{FF2B5EF4-FFF2-40B4-BE49-F238E27FC236}">
                <a16:creationId xmlns:a16="http://schemas.microsoft.com/office/drawing/2014/main" id="{70F84288-23CC-3B45-A252-8E6F8458F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444875"/>
            <a:ext cx="1739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3200"/>
              <a:t>Cost</a:t>
            </a:r>
          </a:p>
          <a:p>
            <a:pPr algn="l"/>
            <a:r>
              <a:rPr lang="en-US" altLang="en-US" sz="3200"/>
              <a:t>(latency)</a:t>
            </a:r>
          </a:p>
        </p:txBody>
      </p:sp>
      <p:sp>
        <p:nvSpPr>
          <p:cNvPr id="16" name="Line 27">
            <a:extLst>
              <a:ext uri="{FF2B5EF4-FFF2-40B4-BE49-F238E27FC236}">
                <a16:creationId xmlns:a16="http://schemas.microsoft.com/office/drawing/2014/main" id="{C103DC65-928E-2B42-8674-6C442A40E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2590800"/>
            <a:ext cx="0" cy="2971800"/>
          </a:xfrm>
          <a:prstGeom prst="line">
            <a:avLst/>
          </a:prstGeom>
          <a:noFill/>
          <a:ln w="38100">
            <a:solidFill>
              <a:srgbClr val="FF0109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3372374-46C1-3544-81BC-583D21AD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5DEC0B9-87E0-7741-A164-EE85471F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</p:spTree>
    <p:extLst>
      <p:ext uri="{BB962C8B-B14F-4D97-AF65-F5344CB8AC3E}">
        <p14:creationId xmlns:p14="http://schemas.microsoft.com/office/powerpoint/2010/main" val="2630613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>
            <a:extLst>
              <a:ext uri="{FF2B5EF4-FFF2-40B4-BE49-F238E27FC236}">
                <a16:creationId xmlns:a16="http://schemas.microsoft.com/office/drawing/2014/main" id="{99F07D88-B327-8F45-A9E4-94E02964F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2" y="1307150"/>
            <a:ext cx="422231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</a:rPr>
              <a:t>How to update the token </a:t>
            </a:r>
            <a:r>
              <a:rPr lang="en-US" altLang="en-US" dirty="0" err="1">
                <a:solidFill>
                  <a:schemeClr val="tx2"/>
                </a:solidFill>
              </a:rPr>
              <a:t>aru</a:t>
            </a:r>
            <a:r>
              <a:rPr lang="en-US" altLang="en-US" dirty="0">
                <a:solidFill>
                  <a:schemeClr val="tx2"/>
                </a:solidFill>
              </a:rPr>
              <a:t>?</a:t>
            </a:r>
          </a:p>
        </p:txBody>
      </p:sp>
      <p:grpSp>
        <p:nvGrpSpPr>
          <p:cNvPr id="58371" name="Group 4">
            <a:extLst>
              <a:ext uri="{FF2B5EF4-FFF2-40B4-BE49-F238E27FC236}">
                <a16:creationId xmlns:a16="http://schemas.microsoft.com/office/drawing/2014/main" id="{0B9BB139-6F16-4F46-91F7-80331281148A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1981200"/>
            <a:ext cx="9872662" cy="3106738"/>
            <a:chOff x="624" y="1248"/>
            <a:chExt cx="5040" cy="1957"/>
          </a:xfrm>
        </p:grpSpPr>
        <p:sp>
          <p:nvSpPr>
            <p:cNvPr id="58373" name="Rectangle 5">
              <a:extLst>
                <a:ext uri="{FF2B5EF4-FFF2-40B4-BE49-F238E27FC236}">
                  <a16:creationId xmlns:a16="http://schemas.microsoft.com/office/drawing/2014/main" id="{AA2FEB41-8553-264E-8DB1-649D4ED45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" y="1287"/>
              <a:ext cx="5001" cy="1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marL="342900" indent="-3429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1002F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tx2"/>
                  </a:solidFill>
                </a:rPr>
                <a:t>If </a:t>
              </a:r>
              <a:r>
                <a:rPr lang="en-US" altLang="en-US" dirty="0" err="1">
                  <a:solidFill>
                    <a:schemeClr val="tx2"/>
                  </a:solidFill>
                </a:rPr>
                <a:t>token.aru</a:t>
              </a:r>
              <a:r>
                <a:rPr lang="en-US" altLang="en-US" dirty="0">
                  <a:solidFill>
                    <a:schemeClr val="tx2"/>
                  </a:solidFill>
                </a:rPr>
                <a:t> = </a:t>
              </a:r>
              <a:r>
                <a:rPr lang="en-US" altLang="en-US" dirty="0" err="1">
                  <a:solidFill>
                    <a:schemeClr val="tx2"/>
                  </a:solidFill>
                </a:rPr>
                <a:t>token.seq</a:t>
              </a:r>
              <a:r>
                <a:rPr lang="en-US" altLang="en-US" dirty="0">
                  <a:solidFill>
                    <a:schemeClr val="tx2"/>
                  </a:solidFill>
                </a:rPr>
                <a:t> and I have all the messages then I should raise </a:t>
              </a:r>
              <a:r>
                <a:rPr lang="en-US" altLang="en-US" dirty="0" err="1">
                  <a:solidFill>
                    <a:schemeClr val="tx2"/>
                  </a:solidFill>
                </a:rPr>
                <a:t>aru</a:t>
              </a:r>
              <a:r>
                <a:rPr lang="en-US" altLang="en-US" dirty="0">
                  <a:solidFill>
                    <a:schemeClr val="tx2"/>
                  </a:solidFill>
                </a:rPr>
                <a:t> together with the seq (when sending new messages)</a:t>
              </a:r>
            </a:p>
            <a:p>
              <a:pPr algn="l">
                <a:buFont typeface="Arial" panose="020B0604020202020204" pitchFamily="34" charset="0"/>
                <a:buChar char="•"/>
              </a:pPr>
              <a:endParaRPr lang="en-US" altLang="en-US" dirty="0">
                <a:solidFill>
                  <a:schemeClr val="tx2"/>
                </a:solidFill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tx2"/>
                  </a:solidFill>
                </a:rPr>
                <a:t>If the </a:t>
              </a:r>
              <a:r>
                <a:rPr lang="en-US" altLang="en-US" dirty="0" err="1">
                  <a:solidFill>
                    <a:schemeClr val="tx2"/>
                  </a:solidFill>
                </a:rPr>
                <a:t>token.aru</a:t>
              </a:r>
              <a:r>
                <a:rPr lang="en-US" altLang="en-US" dirty="0">
                  <a:solidFill>
                    <a:schemeClr val="tx2"/>
                  </a:solidFill>
                </a:rPr>
                <a:t> is higher than the highest in-order message I have (local </a:t>
              </a:r>
              <a:r>
                <a:rPr lang="en-US" altLang="en-US" dirty="0" err="1">
                  <a:solidFill>
                    <a:schemeClr val="tx2"/>
                  </a:solidFill>
                </a:rPr>
                <a:t>aru</a:t>
              </a:r>
              <a:r>
                <a:rPr lang="en-US" altLang="en-US" dirty="0">
                  <a:solidFill>
                    <a:schemeClr val="tx2"/>
                  </a:solidFill>
                </a:rPr>
                <a:t>), lower the </a:t>
              </a:r>
              <a:r>
                <a:rPr lang="en-US" altLang="en-US" dirty="0" err="1">
                  <a:solidFill>
                    <a:schemeClr val="tx2"/>
                  </a:solidFill>
                </a:rPr>
                <a:t>token.aru</a:t>
              </a:r>
              <a:r>
                <a:rPr lang="en-US" altLang="en-US" dirty="0">
                  <a:solidFill>
                    <a:schemeClr val="tx2"/>
                  </a:solidFill>
                </a:rPr>
                <a:t> to the local </a:t>
              </a:r>
              <a:r>
                <a:rPr lang="en-US" altLang="en-US" dirty="0" err="1">
                  <a:solidFill>
                    <a:schemeClr val="tx2"/>
                  </a:solidFill>
                </a:rPr>
                <a:t>aru</a:t>
              </a:r>
              <a:endParaRPr lang="en-US" altLang="en-US" dirty="0">
                <a:solidFill>
                  <a:schemeClr val="tx2"/>
                </a:solidFill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endParaRPr lang="en-US" altLang="en-US" dirty="0">
                <a:solidFill>
                  <a:schemeClr val="tx2"/>
                </a:solidFill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tx2"/>
                  </a:solidFill>
                </a:rPr>
                <a:t>If I’m the one that lowered the </a:t>
              </a:r>
              <a:r>
                <a:rPr lang="en-US" altLang="en-US" dirty="0" err="1">
                  <a:solidFill>
                    <a:schemeClr val="tx2"/>
                  </a:solidFill>
                </a:rPr>
                <a:t>aru</a:t>
              </a:r>
              <a:r>
                <a:rPr lang="en-US" altLang="en-US" dirty="0">
                  <a:solidFill>
                    <a:schemeClr val="tx2"/>
                  </a:solidFill>
                </a:rPr>
                <a:t>, and the </a:t>
              </a:r>
              <a:r>
                <a:rPr lang="en-US" altLang="en-US" dirty="0" err="1">
                  <a:solidFill>
                    <a:schemeClr val="tx2"/>
                  </a:solidFill>
                </a:rPr>
                <a:t>token.aru</a:t>
              </a:r>
              <a:r>
                <a:rPr lang="en-US" altLang="en-US" dirty="0">
                  <a:solidFill>
                    <a:schemeClr val="tx2"/>
                  </a:solidFill>
                </a:rPr>
                <a:t> is still the same, set </a:t>
              </a:r>
              <a:r>
                <a:rPr lang="en-US" altLang="en-US" dirty="0" err="1">
                  <a:solidFill>
                    <a:schemeClr val="tx2"/>
                  </a:solidFill>
                </a:rPr>
                <a:t>token.aru</a:t>
              </a:r>
              <a:r>
                <a:rPr lang="en-US" altLang="en-US" dirty="0">
                  <a:solidFill>
                    <a:schemeClr val="tx2"/>
                  </a:solidFill>
                </a:rPr>
                <a:t> to my local </a:t>
              </a:r>
              <a:r>
                <a:rPr lang="en-US" altLang="en-US" dirty="0" err="1">
                  <a:solidFill>
                    <a:schemeClr val="tx2"/>
                  </a:solidFill>
                </a:rPr>
                <a:t>aru</a:t>
              </a:r>
              <a:r>
                <a:rPr lang="en-US" altLang="en-US" dirty="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58374" name="Line 6">
              <a:extLst>
                <a:ext uri="{FF2B5EF4-FFF2-40B4-BE49-F238E27FC236}">
                  <a16:creationId xmlns:a16="http://schemas.microsoft.com/office/drawing/2014/main" id="{1B52E1F3-963F-E347-8F67-DAE9A75EA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248"/>
              <a:ext cx="0" cy="30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5" name="Line 7">
              <a:extLst>
                <a:ext uri="{FF2B5EF4-FFF2-40B4-BE49-F238E27FC236}">
                  <a16:creationId xmlns:a16="http://schemas.microsoft.com/office/drawing/2014/main" id="{EE6D4992-8368-4D42-B478-8C574D3CD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2000"/>
              <a:ext cx="0" cy="368"/>
            </a:xfrm>
            <a:prstGeom prst="line">
              <a:avLst/>
            </a:prstGeom>
            <a:noFill/>
            <a:ln w="50800">
              <a:solidFill>
                <a:srgbClr val="FF010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6" name="Line 8">
              <a:extLst>
                <a:ext uri="{FF2B5EF4-FFF2-40B4-BE49-F238E27FC236}">
                  <a16:creationId xmlns:a16="http://schemas.microsoft.com/office/drawing/2014/main" id="{D2BEBF99-C59A-F14E-B22D-D8F603CA9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72"/>
              <a:ext cx="0" cy="30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72" name="Rectangle 9">
            <a:extLst>
              <a:ext uri="{FF2B5EF4-FFF2-40B4-BE49-F238E27FC236}">
                <a16:creationId xmlns:a16="http://schemas.microsoft.com/office/drawing/2014/main" id="{7A5AC6E9-AA9F-8846-8D8C-CCE012AC6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5366389"/>
            <a:ext cx="7621587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dirty="0">
                <a:solidFill>
                  <a:schemeClr val="tx2"/>
                </a:solidFill>
              </a:rPr>
              <a:t>The trick: </a:t>
            </a:r>
            <a:r>
              <a:rPr lang="en-US" altLang="en-US" sz="2800" dirty="0">
                <a:solidFill>
                  <a:schemeClr val="tx2"/>
                </a:solidFill>
              </a:rPr>
              <a:t> Everyone has all the messages up to:</a:t>
            </a:r>
          </a:p>
          <a:p>
            <a:pPr algn="l"/>
            <a:r>
              <a:rPr lang="en-US" altLang="en-US" sz="2800" dirty="0">
                <a:solidFill>
                  <a:schemeClr val="tx2"/>
                </a:solidFill>
              </a:rPr>
              <a:t>            </a:t>
            </a:r>
            <a:r>
              <a:rPr lang="en-US" altLang="en-US" sz="2800" b="1" dirty="0"/>
              <a:t>min( </a:t>
            </a:r>
            <a:r>
              <a:rPr lang="en-US" altLang="en-US" sz="2800" b="1" dirty="0" err="1"/>
              <a:t>token.aru</a:t>
            </a:r>
            <a:r>
              <a:rPr lang="en-US" altLang="en-US" sz="2800" b="1" dirty="0"/>
              <a:t>, previous </a:t>
            </a:r>
            <a:r>
              <a:rPr lang="en-US" altLang="en-US" sz="2800" b="1" dirty="0" err="1"/>
              <a:t>token.aru</a:t>
            </a:r>
            <a:r>
              <a:rPr lang="en-US" altLang="en-US" sz="2800" b="1" dirty="0"/>
              <a:t>)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0785AB0-EA84-C248-BD53-220236FEC58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92199"/>
          </a:xfrm>
          <a:prstGeom prst="rect">
            <a:avLst/>
          </a:prstGeom>
          <a:solidFill>
            <a:srgbClr val="00348F"/>
          </a:solidFill>
        </p:spPr>
        <p:txBody>
          <a:bodyPr tIns="182880" bIns="182880"/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Reliability in Totem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C72E8-5B6D-9449-9DE3-528F392F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1F165-D8C3-1C4E-808D-4B473BE7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922F3-8947-C845-8A15-654DADF6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9D29-FB99-5D4A-98D9-908B4F86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Challenge: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7A44-875D-4345-B0B3-62AD37A4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kinds of failures can happen?</a:t>
            </a:r>
          </a:p>
          <a:p>
            <a:pPr lvl="1"/>
            <a:r>
              <a:rPr lang="en-US" dirty="0">
                <a:solidFill>
                  <a:srgbClr val="2A3BF1"/>
                </a:solidFill>
              </a:rPr>
              <a:t>Message loss and delays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Processor crash and recovery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Network partition and merge</a:t>
            </a:r>
          </a:p>
          <a:p>
            <a:r>
              <a:rPr lang="en-US" dirty="0"/>
              <a:t>Membership defines the set of processes that are part of the group at any time</a:t>
            </a:r>
          </a:p>
          <a:p>
            <a:pPr lvl="1"/>
            <a:r>
              <a:rPr lang="en-US" dirty="0"/>
              <a:t>Exclude crashed processes so we don’t get stuck waiting for them forever</a:t>
            </a:r>
          </a:p>
          <a:p>
            <a:pPr lvl="1"/>
            <a:r>
              <a:rPr lang="en-US" dirty="0"/>
              <a:t>Allow new members to join</a:t>
            </a:r>
          </a:p>
          <a:p>
            <a:r>
              <a:rPr lang="en-US" i="1" dirty="0"/>
              <a:t>Extended virtual synchrony </a:t>
            </a:r>
            <a:r>
              <a:rPr lang="en-US" dirty="0"/>
              <a:t>model provides well defined guarantees on relationship between membership events and message delivery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A74BF-830F-754C-B120-4150235F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31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CB473-2F07-6E49-A700-9E67E052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0B17A-364B-934A-9C0F-1AF37B95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</p:spTree>
    <p:extLst>
      <p:ext uri="{BB962C8B-B14F-4D97-AF65-F5344CB8AC3E}">
        <p14:creationId xmlns:p14="http://schemas.microsoft.com/office/powerpoint/2010/main" val="3596622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7">
            <a:extLst>
              <a:ext uri="{FF2B5EF4-FFF2-40B4-BE49-F238E27FC236}">
                <a16:creationId xmlns:a16="http://schemas.microsoft.com/office/drawing/2014/main" id="{B06C3C04-E053-6041-A58B-91841DE9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556084"/>
            <a:ext cx="8153400" cy="423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Membership has several stages:</a:t>
            </a:r>
          </a:p>
          <a:p>
            <a:pPr lvl="1"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b="1" dirty="0">
                <a:solidFill>
                  <a:schemeClr val="tx1"/>
                </a:solidFill>
              </a:rPr>
              <a:t>Detect</a:t>
            </a:r>
            <a:r>
              <a:rPr lang="en-US" altLang="en-US" sz="2800" dirty="0">
                <a:solidFill>
                  <a:schemeClr val="tx1"/>
                </a:solidFill>
              </a:rPr>
              <a:t> that old membership is lost</a:t>
            </a:r>
          </a:p>
          <a:p>
            <a:pPr lvl="1"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b="1" dirty="0">
                <a:solidFill>
                  <a:schemeClr val="tx1"/>
                </a:solidFill>
              </a:rPr>
              <a:t>Gather</a:t>
            </a:r>
            <a:r>
              <a:rPr lang="en-US" altLang="en-US" sz="2800" dirty="0">
                <a:solidFill>
                  <a:schemeClr val="tx1"/>
                </a:solidFill>
              </a:rPr>
              <a:t> together all alive members</a:t>
            </a:r>
          </a:p>
          <a:p>
            <a:pPr lvl="1"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b="1" dirty="0">
                <a:solidFill>
                  <a:schemeClr val="tx1"/>
                </a:solidFill>
              </a:rPr>
              <a:t>Form</a:t>
            </a:r>
            <a:r>
              <a:rPr lang="en-US" altLang="en-US" sz="2800" dirty="0">
                <a:solidFill>
                  <a:schemeClr val="tx1"/>
                </a:solidFill>
              </a:rPr>
              <a:t> a new ring and send old state</a:t>
            </a:r>
          </a:p>
          <a:p>
            <a:pPr lvl="1"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b="1" dirty="0">
                <a:solidFill>
                  <a:schemeClr val="tx1"/>
                </a:solidFill>
              </a:rPr>
              <a:t>Transfer</a:t>
            </a:r>
            <a:r>
              <a:rPr lang="en-US" altLang="en-US" sz="2800" dirty="0">
                <a:solidFill>
                  <a:schemeClr val="tx1"/>
                </a:solidFill>
              </a:rPr>
              <a:t> missing messages</a:t>
            </a:r>
          </a:p>
          <a:p>
            <a:pPr lvl="1"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b="1" dirty="0">
                <a:solidFill>
                  <a:schemeClr val="tx1"/>
                </a:solidFill>
              </a:rPr>
              <a:t>Install</a:t>
            </a:r>
            <a:r>
              <a:rPr lang="en-US" altLang="en-US" sz="2800" dirty="0">
                <a:solidFill>
                  <a:schemeClr val="tx1"/>
                </a:solidFill>
              </a:rPr>
              <a:t> new membership</a:t>
            </a:r>
          </a:p>
          <a:p>
            <a:pPr lvl="1"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Supports message omissions, network partitions, crashes and recoveries</a:t>
            </a:r>
          </a:p>
        </p:txBody>
      </p:sp>
      <p:graphicFrame>
        <p:nvGraphicFramePr>
          <p:cNvPr id="81923" name="Object 2">
            <a:hlinkClick r:id="" action="ppaction://ole?verb=0"/>
            <a:extLst>
              <a:ext uri="{FF2B5EF4-FFF2-40B4-BE49-F238E27FC236}">
                <a16:creationId xmlns:a16="http://schemas.microsoft.com/office/drawing/2014/main" id="{0D877C28-6B94-B145-B62F-076571F6B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978823"/>
              </p:ext>
            </p:extLst>
          </p:nvPr>
        </p:nvGraphicFramePr>
        <p:xfrm>
          <a:off x="473076" y="2919413"/>
          <a:ext cx="16351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7" name="Clip" r:id="rId4" imgW="19405600" imgH="19088100" progId="MS_ClipArt_Gallery.2">
                  <p:embed/>
                </p:oleObj>
              </mc:Choice>
              <mc:Fallback>
                <p:oleObj name="Clip" r:id="rId4" imgW="19405600" imgH="19088100" progId="MS_ClipArt_Gallery.2">
                  <p:embed/>
                  <p:pic>
                    <p:nvPicPr>
                      <p:cNvPr id="81923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D877C28-6B94-B145-B62F-076571F6BD8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6" y="2919413"/>
                        <a:ext cx="163512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218A1E3-2188-0141-8E16-260B7CD3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Ring Membership Protocol (high level)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D1EF8-61D1-8149-93C5-0C87CDAE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EC176-FBCB-9146-9A82-31C8AA2F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11864-43F8-6443-B321-961FB34B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AAAD1997-092E-934A-ABDB-DA98EC53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Multicast Protocols Outline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9511DC3B-364D-A247-A069-72C48581B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Vector Timestamps (ISIS System)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Trans Protocol (used by Transis)</a:t>
            </a:r>
          </a:p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Lamport Timestamps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Single Ring Protocol (Totem)</a:t>
            </a:r>
          </a:p>
          <a:p>
            <a:r>
              <a:rPr lang="en-US" altLang="en-US">
                <a:solidFill>
                  <a:srgbClr val="1002F1"/>
                </a:solidFill>
                <a:ea typeface="ＭＳ Ｐゴシック" panose="020B0600070205080204" pitchFamily="34" charset="-128"/>
              </a:rPr>
              <a:t>Accelerated Ring Protocol (Spread)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54E57-F368-EE4C-8C3B-08FD54FB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367BC-E87D-0F4C-8E12-B58BB9FC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8DDEC-E7D0-384C-9DF1-BED37D87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Another Protocol?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trade-offs changed </a:t>
            </a:r>
            <a:r>
              <a:rPr lang="en-US" dirty="0">
                <a:solidFill>
                  <a:srgbClr val="000000"/>
                </a:solidFill>
              </a:rPr>
              <a:t>over the last decade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Throughput improvements </a:t>
            </a:r>
            <a:r>
              <a:rPr lang="en-US" dirty="0">
                <a:solidFill>
                  <a:srgbClr val="0000FF"/>
                </a:solidFill>
              </a:rPr>
              <a:t>outpaced</a:t>
            </a:r>
            <a:r>
              <a:rPr lang="en-US" dirty="0"/>
              <a:t> latency improvements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</a:rPr>
              <a:t>Buffering</a:t>
            </a:r>
            <a:r>
              <a:rPr lang="en-US" dirty="0"/>
              <a:t> in switches</a:t>
            </a:r>
          </a:p>
          <a:p>
            <a:pPr>
              <a:buClr>
                <a:schemeClr val="tx1"/>
              </a:buClr>
            </a:pPr>
            <a:r>
              <a:rPr lang="en-US" dirty="0"/>
              <a:t>Many protocols in use today rely on </a:t>
            </a:r>
            <a:r>
              <a:rPr lang="en-US" dirty="0">
                <a:solidFill>
                  <a:srgbClr val="F43F83"/>
                </a:solidFill>
              </a:rPr>
              <a:t>core ideas invented over a decade ago</a:t>
            </a:r>
          </a:p>
          <a:p>
            <a:r>
              <a:rPr lang="en-US" dirty="0"/>
              <a:t>Performance can be improved by considering properties of modern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70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Ring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43F83"/>
                </a:solidFill>
              </a:rPr>
              <a:t>Key difference </a:t>
            </a:r>
            <a:r>
              <a:rPr lang="en-US" dirty="0"/>
              <a:t>from Totem protocols: participants can pass the token </a:t>
            </a:r>
            <a:r>
              <a:rPr lang="en-US" dirty="0">
                <a:solidFill>
                  <a:srgbClr val="0000FF"/>
                </a:solidFill>
              </a:rPr>
              <a:t>before</a:t>
            </a:r>
            <a:r>
              <a:rPr lang="en-US" dirty="0"/>
              <a:t> they finish multicasting</a:t>
            </a:r>
          </a:p>
          <a:p>
            <a:pPr>
              <a:buClr>
                <a:schemeClr val="tx1"/>
              </a:buClr>
            </a:pPr>
            <a:r>
              <a:rPr lang="en-US" dirty="0"/>
              <a:t>Reduces or eliminates periods where no process is multicasting and allows </a:t>
            </a:r>
            <a:r>
              <a:rPr lang="en-US" dirty="0">
                <a:solidFill>
                  <a:srgbClr val="0000FF"/>
                </a:solidFill>
              </a:rPr>
              <a:t>controlled parallelism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84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Ring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36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887530" y="1484472"/>
            <a:ext cx="4471749" cy="4563397"/>
            <a:chOff x="2363529" y="1217111"/>
            <a:chExt cx="4471749" cy="4563397"/>
          </a:xfrm>
        </p:grpSpPr>
        <p:sp>
          <p:nvSpPr>
            <p:cNvPr id="19" name="Oval 18"/>
            <p:cNvSpPr/>
            <p:nvPr/>
          </p:nvSpPr>
          <p:spPr>
            <a:xfrm>
              <a:off x="2791320" y="2171034"/>
              <a:ext cx="3585411" cy="3609474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0730" y="1751263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872752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363529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64007" y="1217111"/>
              <a:ext cx="1056099" cy="454526"/>
            </a:xfrm>
            <a:prstGeom prst="rect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Token: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625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Ring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37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887530" y="1484472"/>
            <a:ext cx="4471749" cy="4563397"/>
            <a:chOff x="2363529" y="1217111"/>
            <a:chExt cx="4471749" cy="4563397"/>
          </a:xfrm>
        </p:grpSpPr>
        <p:sp>
          <p:nvSpPr>
            <p:cNvPr id="19" name="Oval 18"/>
            <p:cNvSpPr/>
            <p:nvPr/>
          </p:nvSpPr>
          <p:spPr>
            <a:xfrm>
              <a:off x="2791320" y="2171034"/>
              <a:ext cx="3585411" cy="3609474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0730" y="1751263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872752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363529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64007" y="1217111"/>
              <a:ext cx="1056099" cy="454526"/>
            </a:xfrm>
            <a:prstGeom prst="rect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Token: 5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3326055" y="3295320"/>
              <a:ext cx="778059" cy="787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97421" y="2840794"/>
              <a:ext cx="949158" cy="454526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Msg</a:t>
              </a:r>
              <a:r>
                <a:rPr lang="en-US" dirty="0">
                  <a:solidFill>
                    <a:srgbClr val="000000"/>
                  </a:solidFill>
                </a:rPr>
                <a:t> 1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046580" y="3295320"/>
              <a:ext cx="826172" cy="787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1502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Ring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38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887530" y="1484472"/>
            <a:ext cx="4471749" cy="4563397"/>
            <a:chOff x="2363529" y="1217111"/>
            <a:chExt cx="4471749" cy="4563397"/>
          </a:xfrm>
        </p:grpSpPr>
        <p:sp>
          <p:nvSpPr>
            <p:cNvPr id="19" name="Oval 18"/>
            <p:cNvSpPr/>
            <p:nvPr/>
          </p:nvSpPr>
          <p:spPr>
            <a:xfrm>
              <a:off x="2791320" y="2171034"/>
              <a:ext cx="3585411" cy="3609474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0730" y="1751263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872752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363529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64007" y="1217111"/>
              <a:ext cx="1056099" cy="454526"/>
            </a:xfrm>
            <a:prstGeom prst="rect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Token: 5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3326055" y="3295320"/>
              <a:ext cx="778059" cy="787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97421" y="2840794"/>
              <a:ext cx="949158" cy="454526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Msg</a:t>
              </a:r>
              <a:r>
                <a:rPr lang="en-US" dirty="0">
                  <a:solidFill>
                    <a:srgbClr val="000000"/>
                  </a:solidFill>
                </a:rPr>
                <a:t> 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046580" y="3295320"/>
              <a:ext cx="826172" cy="787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7745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Ring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39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15321" y="2438394"/>
            <a:ext cx="3585411" cy="3609474"/>
          </a:xfrm>
          <a:prstGeom prst="ellipse">
            <a:avLst/>
          </a:prstGeom>
          <a:noFill/>
          <a:ln w="19050" cmpd="sng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14730" y="2018623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396752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887529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88008" y="1484471"/>
            <a:ext cx="1056099" cy="45452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Token: 5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850056" y="3562681"/>
            <a:ext cx="778059" cy="7873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21421" y="3108154"/>
            <a:ext cx="949158" cy="45452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Msg</a:t>
            </a:r>
            <a:r>
              <a:rPr lang="en-US" dirty="0">
                <a:solidFill>
                  <a:srgbClr val="000000"/>
                </a:solidFill>
              </a:rPr>
              <a:t>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70580" y="3562681"/>
            <a:ext cx="826172" cy="7873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6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6.66667E-6 C 0.0816 0.03749 0.16337 0.07499 0.21649 0.15208 C 0.26962 0.22916 0.30174 0.41041 0.31875 0.46203 " pathEditMode="relative" ptsTypes="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Totally Ordered Multicast (Agreed 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Reliable Totally Ordered Multicast: all group members receive all messages in the same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6676" y="2820746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5311275" y="2820746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7114674" y="2820746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42097" y="4164257"/>
            <a:ext cx="949158" cy="327538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Msg</a:t>
            </a:r>
            <a:r>
              <a:rPr lang="en-US" dirty="0">
                <a:solidFill>
                  <a:schemeClr val="bg1"/>
                </a:solidFill>
              </a:rPr>
              <a:t> A1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28097" y="3902210"/>
            <a:ext cx="949158" cy="327538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Msg</a:t>
            </a:r>
            <a:r>
              <a:rPr lang="en-US" dirty="0">
                <a:solidFill>
                  <a:srgbClr val="FFFFFF"/>
                </a:solidFill>
              </a:rPr>
              <a:t> B1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87666" y="4159544"/>
            <a:ext cx="949158" cy="327538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Msg</a:t>
            </a:r>
            <a:r>
              <a:rPr lang="en-US" dirty="0">
                <a:solidFill>
                  <a:srgbClr val="FFFFFF"/>
                </a:solidFill>
              </a:rPr>
              <a:t> C1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72919" y="3738441"/>
            <a:ext cx="949158" cy="327538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Msg</a:t>
            </a:r>
            <a:r>
              <a:rPr lang="en-US" dirty="0">
                <a:solidFill>
                  <a:srgbClr val="FFFFFF"/>
                </a:solidFill>
              </a:rPr>
              <a:t> C2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614720" y="4630944"/>
            <a:ext cx="1163071" cy="1445101"/>
            <a:chOff x="4090719" y="4844831"/>
            <a:chExt cx="1163071" cy="1445101"/>
          </a:xfrm>
        </p:grpSpPr>
        <p:sp>
          <p:nvSpPr>
            <p:cNvPr id="24" name="Rectangle 23"/>
            <p:cNvSpPr/>
            <p:nvPr/>
          </p:nvSpPr>
          <p:spPr>
            <a:xfrm>
              <a:off x="4104096" y="5962394"/>
              <a:ext cx="1149693" cy="327538"/>
            </a:xfrm>
            <a:prstGeom prst="rect">
              <a:avLst/>
            </a:prstGeom>
            <a:solidFill>
              <a:srgbClr val="00C70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1: </a:t>
              </a:r>
              <a:r>
                <a:rPr lang="en-US" dirty="0" err="1">
                  <a:solidFill>
                    <a:srgbClr val="FFFFFF"/>
                  </a:solidFill>
                </a:rPr>
                <a:t>Msg</a:t>
              </a:r>
              <a:r>
                <a:rPr lang="en-US" dirty="0">
                  <a:solidFill>
                    <a:srgbClr val="FFFFFF"/>
                  </a:solidFill>
                </a:rPr>
                <a:t> A1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04097" y="5594752"/>
              <a:ext cx="1149693" cy="327538"/>
            </a:xfrm>
            <a:prstGeom prst="rect">
              <a:avLst/>
            </a:prstGeom>
            <a:solidFill>
              <a:srgbClr val="00C70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2: </a:t>
              </a:r>
              <a:r>
                <a:rPr lang="en-US" dirty="0" err="1">
                  <a:solidFill>
                    <a:srgbClr val="FFFFFF"/>
                  </a:solidFill>
                </a:rPr>
                <a:t>Msg</a:t>
              </a:r>
              <a:r>
                <a:rPr lang="en-US" dirty="0">
                  <a:solidFill>
                    <a:srgbClr val="FFFFFF"/>
                  </a:solidFill>
                </a:rPr>
                <a:t> C1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04096" y="5212473"/>
              <a:ext cx="1149693" cy="327538"/>
            </a:xfrm>
            <a:prstGeom prst="rect">
              <a:avLst/>
            </a:prstGeom>
            <a:solidFill>
              <a:srgbClr val="00C70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3: </a:t>
              </a:r>
              <a:r>
                <a:rPr lang="en-US" dirty="0" err="1">
                  <a:solidFill>
                    <a:srgbClr val="FFFFFF"/>
                  </a:solidFill>
                </a:rPr>
                <a:t>Msg</a:t>
              </a:r>
              <a:r>
                <a:rPr lang="en-US" dirty="0">
                  <a:solidFill>
                    <a:srgbClr val="FFFFFF"/>
                  </a:solidFill>
                </a:rPr>
                <a:t> B1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90719" y="4844831"/>
              <a:ext cx="1149693" cy="327538"/>
            </a:xfrm>
            <a:prstGeom prst="rect">
              <a:avLst/>
            </a:prstGeom>
            <a:solidFill>
              <a:srgbClr val="00C70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4: </a:t>
              </a:r>
              <a:r>
                <a:rPr lang="en-US" dirty="0" err="1">
                  <a:solidFill>
                    <a:srgbClr val="FFFFFF"/>
                  </a:solidFill>
                </a:rPr>
                <a:t>Msg</a:t>
              </a:r>
              <a:r>
                <a:rPr lang="en-US" dirty="0">
                  <a:solidFill>
                    <a:srgbClr val="FFFFFF"/>
                  </a:solidFill>
                </a:rPr>
                <a:t> C2</a:t>
              </a:r>
            </a:p>
          </p:txBody>
        </p:sp>
      </p:grpSp>
      <p:cxnSp>
        <p:nvCxnSpPr>
          <p:cNvPr id="33" name="Curved Connector 32"/>
          <p:cNvCxnSpPr>
            <a:stCxn id="24" idx="2"/>
            <a:endCxn id="8" idx="2"/>
          </p:cNvCxnSpPr>
          <p:nvPr/>
        </p:nvCxnSpPr>
        <p:spPr>
          <a:xfrm rot="5400000" flipH="1">
            <a:off x="3622793" y="3495895"/>
            <a:ext cx="2774035" cy="2386267"/>
          </a:xfrm>
          <a:prstGeom prst="curvedConnector4">
            <a:avLst>
              <a:gd name="adj1" fmla="val -4386"/>
              <a:gd name="adj2" fmla="val 143193"/>
            </a:avLst>
          </a:prstGeom>
          <a:ln w="38100" cmpd="sng">
            <a:solidFill>
              <a:srgbClr val="00C70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3" idx="2"/>
            <a:endCxn id="9" idx="2"/>
          </p:cNvCxnSpPr>
          <p:nvPr/>
        </p:nvCxnSpPr>
        <p:spPr>
          <a:xfrm rot="5400000" flipH="1">
            <a:off x="4291561" y="4321725"/>
            <a:ext cx="2824154" cy="784725"/>
          </a:xfrm>
          <a:prstGeom prst="curvedConnector4">
            <a:avLst>
              <a:gd name="adj1" fmla="val -4848"/>
              <a:gd name="adj2" fmla="val 211073"/>
            </a:avLst>
          </a:prstGeom>
          <a:ln w="38100" cmpd="sng">
            <a:solidFill>
              <a:srgbClr val="00C70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3" idx="2"/>
            <a:endCxn id="10" idx="6"/>
          </p:cNvCxnSpPr>
          <p:nvPr/>
        </p:nvCxnSpPr>
        <p:spPr>
          <a:xfrm rot="5400000" flipH="1" flipV="1">
            <a:off x="5674523" y="3723486"/>
            <a:ext cx="2824154" cy="1981200"/>
          </a:xfrm>
          <a:prstGeom prst="curvedConnector4">
            <a:avLst>
              <a:gd name="adj1" fmla="val -5254"/>
              <a:gd name="adj2" fmla="val 168624"/>
            </a:avLst>
          </a:prstGeom>
          <a:ln w="38100" cmpd="sng">
            <a:solidFill>
              <a:srgbClr val="00C70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92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Ring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40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14730" y="3147502"/>
            <a:ext cx="949158" cy="45452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Msg</a:t>
            </a:r>
            <a:r>
              <a:rPr lang="en-US" dirty="0">
                <a:solidFill>
                  <a:srgbClr val="000000"/>
                </a:solidFill>
              </a:rPr>
              <a:t> 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850056" y="3602029"/>
            <a:ext cx="764675" cy="7480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77256" y="3602029"/>
            <a:ext cx="819496" cy="774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887530" y="2018624"/>
            <a:ext cx="5777839" cy="4029245"/>
            <a:chOff x="2363529" y="2018623"/>
            <a:chExt cx="5777839" cy="4029245"/>
          </a:xfrm>
        </p:grpSpPr>
        <p:grpSp>
          <p:nvGrpSpPr>
            <p:cNvPr id="35" name="Group 34"/>
            <p:cNvGrpSpPr/>
            <p:nvPr/>
          </p:nvGrpSpPr>
          <p:grpSpPr>
            <a:xfrm>
              <a:off x="2363529" y="2018623"/>
              <a:ext cx="4471749" cy="4029245"/>
              <a:chOff x="2363529" y="1751263"/>
              <a:chExt cx="4471749" cy="4029245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791320" y="2171034"/>
                <a:ext cx="3585411" cy="3609474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090730" y="1751263"/>
                <a:ext cx="962526" cy="962526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872752" y="4082705"/>
                <a:ext cx="962526" cy="962526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363529" y="4082705"/>
                <a:ext cx="962526" cy="962526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2" name="Straight Arrow Connector 21"/>
              <p:cNvCxnSpPr>
                <a:stCxn id="26" idx="1"/>
              </p:cNvCxnSpPr>
              <p:nvPr/>
            </p:nvCxnSpPr>
            <p:spPr>
              <a:xfrm flipH="1">
                <a:off x="3502526" y="4559216"/>
                <a:ext cx="129005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4792579" y="4331953"/>
                <a:ext cx="949158" cy="454526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000000"/>
                    </a:solidFill>
                  </a:rPr>
                  <a:t>Msg</a:t>
                </a:r>
                <a:r>
                  <a:rPr lang="en-US" dirty="0">
                    <a:solidFill>
                      <a:srgbClr val="000000"/>
                    </a:solidFill>
                  </a:rPr>
                  <a:t> 6</a:t>
                </a:r>
              </a:p>
            </p:txBody>
          </p:sp>
          <p:cxnSp>
            <p:nvCxnSpPr>
              <p:cNvPr id="28" name="Straight Arrow Connector 27"/>
              <p:cNvCxnSpPr>
                <a:stCxn id="26" idx="0"/>
              </p:cNvCxnSpPr>
              <p:nvPr/>
            </p:nvCxnSpPr>
            <p:spPr>
              <a:xfrm flipH="1" flipV="1">
                <a:off x="4919579" y="3596114"/>
                <a:ext cx="347579" cy="735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6938218" y="4599313"/>
              <a:ext cx="1203150" cy="454526"/>
            </a:xfrm>
            <a:prstGeom prst="rect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Token: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112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Ring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41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14730" y="3147502"/>
            <a:ext cx="949158" cy="45452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Msg</a:t>
            </a:r>
            <a:r>
              <a:rPr lang="en-US" dirty="0">
                <a:solidFill>
                  <a:srgbClr val="000000"/>
                </a:solidFill>
              </a:rPr>
              <a:t> 5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850056" y="3602029"/>
            <a:ext cx="764675" cy="7480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77256" y="3602029"/>
            <a:ext cx="819496" cy="774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887530" y="2018624"/>
            <a:ext cx="5777839" cy="4029245"/>
            <a:chOff x="2363529" y="2018623"/>
            <a:chExt cx="5777839" cy="4029245"/>
          </a:xfrm>
        </p:grpSpPr>
        <p:grpSp>
          <p:nvGrpSpPr>
            <p:cNvPr id="35" name="Group 34"/>
            <p:cNvGrpSpPr/>
            <p:nvPr/>
          </p:nvGrpSpPr>
          <p:grpSpPr>
            <a:xfrm>
              <a:off x="2363529" y="2018623"/>
              <a:ext cx="4471749" cy="4029245"/>
              <a:chOff x="2363529" y="1751263"/>
              <a:chExt cx="4471749" cy="4029245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791320" y="2171034"/>
                <a:ext cx="3585411" cy="3609474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090730" y="1751263"/>
                <a:ext cx="962526" cy="962526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872752" y="4082705"/>
                <a:ext cx="962526" cy="962526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363529" y="4082705"/>
                <a:ext cx="962526" cy="962526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2" name="Straight Arrow Connector 21"/>
              <p:cNvCxnSpPr>
                <a:stCxn id="26" idx="1"/>
              </p:cNvCxnSpPr>
              <p:nvPr/>
            </p:nvCxnSpPr>
            <p:spPr>
              <a:xfrm flipH="1">
                <a:off x="3502526" y="4559216"/>
                <a:ext cx="129005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4792579" y="4331953"/>
                <a:ext cx="949158" cy="454526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000000"/>
                    </a:solidFill>
                  </a:rPr>
                  <a:t>Msg</a:t>
                </a:r>
                <a:r>
                  <a:rPr lang="en-US" dirty="0">
                    <a:solidFill>
                      <a:srgbClr val="000000"/>
                    </a:solidFill>
                  </a:rPr>
                  <a:t> 7</a:t>
                </a:r>
              </a:p>
            </p:txBody>
          </p:sp>
          <p:cxnSp>
            <p:nvCxnSpPr>
              <p:cNvPr id="28" name="Straight Arrow Connector 27"/>
              <p:cNvCxnSpPr>
                <a:stCxn id="26" idx="0"/>
              </p:cNvCxnSpPr>
              <p:nvPr/>
            </p:nvCxnSpPr>
            <p:spPr>
              <a:xfrm flipH="1" flipV="1">
                <a:off x="4919579" y="3596114"/>
                <a:ext cx="347579" cy="735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6938218" y="4599313"/>
              <a:ext cx="1203150" cy="454526"/>
            </a:xfrm>
            <a:prstGeom prst="rect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Token: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316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Ring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42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15321" y="2438394"/>
            <a:ext cx="3585411" cy="3609474"/>
          </a:xfrm>
          <a:prstGeom prst="ellipse">
            <a:avLst/>
          </a:prstGeom>
          <a:noFill/>
          <a:ln w="19050" cmpd="sng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14730" y="2018623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396752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887529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62218" y="4599313"/>
            <a:ext cx="1203150" cy="45452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Token: 10</a:t>
            </a:r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5026527" y="4826576"/>
            <a:ext cx="12900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16579" y="4599313"/>
            <a:ext cx="949158" cy="45452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Msg</a:t>
            </a:r>
            <a:r>
              <a:rPr lang="en-US" dirty="0">
                <a:solidFill>
                  <a:srgbClr val="000000"/>
                </a:solidFill>
              </a:rPr>
              <a:t> 8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189580" y="3154947"/>
            <a:ext cx="601579" cy="1444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3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0281E-8 2.61795E-6 C -0.03037 0.05966 -0.06039 0.12003 -0.11886 0.1561 C -0.17751 0.19241 -0.27989 0.21461 -0.35121 0.21693 C -0.42252 0.21947 -0.49662 0.20351 -0.54694 0.16929 C -0.59708 0.13436 -0.63543 0.03538 -0.65279 0.0087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39" y="109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Ring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43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15321" y="2438394"/>
            <a:ext cx="3585411" cy="3609474"/>
          </a:xfrm>
          <a:prstGeom prst="ellipse">
            <a:avLst/>
          </a:prstGeom>
          <a:noFill/>
          <a:ln w="19050" cmpd="sng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14730" y="2018623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396752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887529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" name="Straight Arrow Connector 11"/>
          <p:cNvCxnSpPr>
            <a:stCxn id="13" idx="2"/>
          </p:cNvCxnSpPr>
          <p:nvPr/>
        </p:nvCxnSpPr>
        <p:spPr>
          <a:xfrm rot="5400000">
            <a:off x="5779466" y="4300900"/>
            <a:ext cx="258755" cy="176463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16579" y="4599313"/>
            <a:ext cx="949158" cy="45452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Msg</a:t>
            </a:r>
            <a:r>
              <a:rPr lang="en-US" dirty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0236" y="4599313"/>
            <a:ext cx="1203150" cy="45452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Token: 15</a:t>
            </a:r>
          </a:p>
        </p:txBody>
      </p:sp>
      <p:cxnSp>
        <p:nvCxnSpPr>
          <p:cNvPr id="16" name="Straight Arrow Connector 15"/>
          <p:cNvCxnSpPr>
            <a:stCxn id="17" idx="2"/>
          </p:cNvCxnSpPr>
          <p:nvPr/>
        </p:nvCxnSpPr>
        <p:spPr>
          <a:xfrm rot="16200000" flipH="1">
            <a:off x="6254046" y="4300899"/>
            <a:ext cx="258753" cy="176463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26526" y="4599313"/>
            <a:ext cx="949158" cy="45452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Msg</a:t>
            </a:r>
            <a:r>
              <a:rPr lang="en-US" dirty="0">
                <a:solidFill>
                  <a:srgbClr val="000000"/>
                </a:solidFill>
              </a:rPr>
              <a:t> 11</a:t>
            </a: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V="1">
            <a:off x="5501106" y="3154947"/>
            <a:ext cx="474579" cy="1444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189580" y="3154947"/>
            <a:ext cx="601579" cy="1444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879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Ring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44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15321" y="2438394"/>
            <a:ext cx="3585411" cy="3609474"/>
          </a:xfrm>
          <a:prstGeom prst="ellipse">
            <a:avLst/>
          </a:prstGeom>
          <a:noFill/>
          <a:ln w="19050" cmpd="sng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14730" y="2018623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396752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887529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" name="Straight Arrow Connector 11"/>
          <p:cNvCxnSpPr>
            <a:stCxn id="13" idx="2"/>
          </p:cNvCxnSpPr>
          <p:nvPr/>
        </p:nvCxnSpPr>
        <p:spPr>
          <a:xfrm rot="5400000">
            <a:off x="5779466" y="4300900"/>
            <a:ext cx="258755" cy="176463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16579" y="4599313"/>
            <a:ext cx="949158" cy="45452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Msg</a:t>
            </a:r>
            <a:r>
              <a:rPr lang="en-US" dirty="0">
                <a:solidFill>
                  <a:srgbClr val="000000"/>
                </a:solidFill>
              </a:rPr>
              <a:t> 10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0236" y="4599313"/>
            <a:ext cx="1203150" cy="45452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Token: 15</a:t>
            </a:r>
          </a:p>
        </p:txBody>
      </p:sp>
      <p:cxnSp>
        <p:nvCxnSpPr>
          <p:cNvPr id="16" name="Straight Arrow Connector 15"/>
          <p:cNvCxnSpPr>
            <a:stCxn id="17" idx="2"/>
          </p:cNvCxnSpPr>
          <p:nvPr/>
        </p:nvCxnSpPr>
        <p:spPr>
          <a:xfrm rot="16200000" flipH="1">
            <a:off x="6254046" y="4300899"/>
            <a:ext cx="258753" cy="176463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26526" y="4599313"/>
            <a:ext cx="949158" cy="45452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Msg</a:t>
            </a:r>
            <a:r>
              <a:rPr lang="en-US" dirty="0">
                <a:solidFill>
                  <a:srgbClr val="000000"/>
                </a:solidFill>
              </a:rPr>
              <a:t> 12</a:t>
            </a: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V="1">
            <a:off x="5501106" y="3154947"/>
            <a:ext cx="474579" cy="1444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189580" y="3154947"/>
            <a:ext cx="601579" cy="1444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043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Ring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45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15321" y="2438394"/>
            <a:ext cx="3585411" cy="3609474"/>
          </a:xfrm>
          <a:prstGeom prst="ellipse">
            <a:avLst/>
          </a:prstGeom>
          <a:noFill/>
          <a:ln w="19050" cmpd="sng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14730" y="2018623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396752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887529" y="4350065"/>
            <a:ext cx="962526" cy="96252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10236" y="4599313"/>
            <a:ext cx="1203150" cy="45452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Token: 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6526" y="4599313"/>
            <a:ext cx="949158" cy="45452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Msg</a:t>
            </a:r>
            <a:r>
              <a:rPr lang="en-US" dirty="0">
                <a:solidFill>
                  <a:srgbClr val="000000"/>
                </a:solidFill>
              </a:rPr>
              <a:t> 13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5501106" y="3154947"/>
            <a:ext cx="474579" cy="1444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75684" y="4826576"/>
            <a:ext cx="11673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2.72643E-6 C -0.00677 -0.09937 -0.01232 -0.19875 -0.00382 -0.26407 C 0.00538 -0.32939 0.01943 -0.3602 0.05396 -0.39402 C 0.08865 -0.42807 0.16169 -0.4561 0.20455 -0.46838 C 0.24757 -0.47973 0.27949 -0.47417 0.31176 -0.4683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42" y="-239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Comparison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46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524000" y="1433209"/>
            <a:ext cx="9144006" cy="3570216"/>
            <a:chOff x="0" y="1261356"/>
            <a:chExt cx="9144006" cy="3570216"/>
          </a:xfrm>
        </p:grpSpPr>
        <p:pic>
          <p:nvPicPr>
            <p:cNvPr id="8" name="Picture 7" descr="orig_diagram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61356"/>
              <a:ext cx="9144000" cy="1430956"/>
            </a:xfrm>
            <a:prstGeom prst="rect">
              <a:avLst/>
            </a:prstGeom>
          </p:spPr>
        </p:pic>
        <p:pic>
          <p:nvPicPr>
            <p:cNvPr id="9" name="Picture 8" descr="accel_diagram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" y="3065158"/>
              <a:ext cx="9144000" cy="149500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288633" y="2625472"/>
              <a:ext cx="2232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Original Ring Protocol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0201" y="4462240"/>
              <a:ext cx="2578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Accelerated Ring Protocol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630947" y="5106736"/>
            <a:ext cx="89167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Improved Throughput</a:t>
            </a:r>
            <a:r>
              <a:rPr lang="en-US" sz="2200" dirty="0"/>
              <a:t>: Less time to send the same number of messages</a:t>
            </a:r>
          </a:p>
          <a:p>
            <a:r>
              <a:rPr lang="en-US" sz="2200" dirty="0">
                <a:solidFill>
                  <a:srgbClr val="0000FF"/>
                </a:solidFill>
              </a:rPr>
              <a:t>Improved Latency</a:t>
            </a:r>
            <a:r>
              <a:rPr lang="en-US" sz="2200" dirty="0"/>
              <a:t>: Token circulates faster -&gt; shorter wait to send new </a:t>
            </a:r>
            <a:r>
              <a:rPr lang="en-US" sz="2200" dirty="0" err="1"/>
              <a:t>msgs</a:t>
            </a:r>
            <a:endParaRPr lang="en-US" sz="2200" dirty="0"/>
          </a:p>
          <a:p>
            <a:r>
              <a:rPr lang="en-US" sz="2200" dirty="0"/>
              <a:t>Maintains </a:t>
            </a:r>
            <a:r>
              <a:rPr lang="en-US" sz="2200" dirty="0">
                <a:solidFill>
                  <a:srgbClr val="F43F83"/>
                </a:solidFill>
              </a:rPr>
              <a:t>original semantics</a:t>
            </a:r>
            <a:r>
              <a:rPr lang="en-US" sz="2200" dirty="0">
                <a:solidFill>
                  <a:srgbClr val="000000"/>
                </a:solidFill>
              </a:rPr>
              <a:t>, no new failure handling required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62916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050A5ED7-B598-3342-860C-8091FE27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06" y="1411706"/>
            <a:ext cx="11329988" cy="4944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Updating token fields</a:t>
            </a:r>
          </a:p>
          <a:p>
            <a:pPr marL="0" indent="0"/>
            <a:r>
              <a:rPr lang="en-US" altLang="en-US" sz="2600" dirty="0">
                <a:ea typeface="ＭＳ Ｐゴシック" panose="020B0600070205080204" pitchFamily="34" charset="-128"/>
              </a:rPr>
              <a:t> seq</a:t>
            </a:r>
          </a:p>
          <a:p>
            <a:pPr lvl="1" eaLnBrk="1" hangingPunct="1"/>
            <a:r>
              <a:rPr lang="en-US" altLang="en-US" sz="2200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Original</a:t>
            </a:r>
            <a:r>
              <a:rPr lang="en-US" altLang="en-US" sz="2200" dirty="0">
                <a:ea typeface="ＭＳ Ｐゴシック" panose="020B0600070205080204" pitchFamily="34" charset="-128"/>
              </a:rPr>
              <a:t>: sequence number of last message sent</a:t>
            </a:r>
          </a:p>
          <a:p>
            <a:pPr lvl="1" eaLnBrk="1" hangingPunct="1"/>
            <a:r>
              <a:rPr lang="en-US" altLang="en-US" sz="2200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Accelerated</a:t>
            </a:r>
            <a:r>
              <a:rPr lang="en-US" altLang="en-US" sz="2200" dirty="0">
                <a:ea typeface="ＭＳ Ｐゴシック" panose="020B0600070205080204" pitchFamily="34" charset="-128"/>
              </a:rPr>
              <a:t>: last sequence number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claimed</a:t>
            </a:r>
            <a:r>
              <a:rPr lang="en-US" altLang="en-US" sz="2200" dirty="0">
                <a:ea typeface="ＭＳ Ｐゴシック" panose="020B0600070205080204" pitchFamily="34" charset="-128"/>
              </a:rPr>
              <a:t> (message will be sent by the time the next token is processed)</a:t>
            </a:r>
          </a:p>
          <a:p>
            <a:pPr marL="0" indent="0"/>
            <a:r>
              <a:rPr lang="en-US" altLang="en-US" sz="2600" dirty="0">
                <a:ea typeface="ＭＳ Ｐゴシック" panose="020B0600070205080204" pitchFamily="34" charset="-128"/>
              </a:rPr>
              <a:t>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rtr</a:t>
            </a:r>
            <a:r>
              <a:rPr lang="en-US" altLang="en-US" sz="2600" dirty="0">
                <a:ea typeface="ＭＳ Ｐゴシック" panose="020B0600070205080204" pitchFamily="34" charset="-128"/>
              </a:rPr>
              <a:t> - </a:t>
            </a:r>
            <a:r>
              <a:rPr lang="en-US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do you decide what to request?</a:t>
            </a:r>
          </a:p>
          <a:p>
            <a:pPr lvl="1" eaLnBrk="1" hangingPunct="1"/>
            <a:r>
              <a:rPr lang="en-US" altLang="en-US" sz="2200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Original</a:t>
            </a:r>
            <a:r>
              <a:rPr lang="en-US" altLang="en-US" sz="2200" dirty="0">
                <a:ea typeface="ＭＳ Ｐゴシック" panose="020B0600070205080204" pitchFamily="34" charset="-128"/>
              </a:rPr>
              <a:t>: request any missing messages with sequence numbers less than seq</a:t>
            </a:r>
          </a:p>
          <a:p>
            <a:pPr lvl="1" eaLnBrk="1" hangingPunct="1"/>
            <a:r>
              <a:rPr lang="en-US" altLang="en-US" sz="2200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Accelerated</a:t>
            </a:r>
            <a:r>
              <a:rPr lang="en-US" altLang="en-US" sz="2200" dirty="0">
                <a:ea typeface="ＭＳ Ｐゴシック" panose="020B0600070205080204" pitchFamily="34" charset="-128"/>
              </a:rPr>
              <a:t>: request any missing messages with sequence numbers less than the value of seq on the token received in the </a:t>
            </a:r>
            <a:r>
              <a:rPr lang="en-US" altLang="en-US" sz="2200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previous</a:t>
            </a:r>
            <a:r>
              <a:rPr lang="en-US" altLang="en-US" sz="2200" dirty="0">
                <a:ea typeface="ＭＳ Ｐゴシック" panose="020B0600070205080204" pitchFamily="34" charset="-128"/>
              </a:rPr>
              <a:t> round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seq may reflect messages that are still on their way or </a:t>
            </a:r>
            <a:r>
              <a:rPr lang="en-US" altLang="en-US" sz="2000" dirty="0">
                <a:solidFill>
                  <a:srgbClr val="FF0109"/>
                </a:solidFill>
                <a:ea typeface="ＭＳ Ｐゴシック" panose="020B0600070205080204" pitchFamily="34" charset="-128"/>
              </a:rPr>
              <a:t>even not yet sent</a:t>
            </a:r>
            <a:r>
              <a:rPr lang="en-US" altLang="en-US" sz="2000" dirty="0">
                <a:ea typeface="ＭＳ Ｐゴシック" panose="020B0600070205080204" pitchFamily="34" charset="-128"/>
              </a:rPr>
              <a:t>; you don’t want to request them unless they are really lost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recovering lost messages takes an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extra round </a:t>
            </a:r>
            <a:r>
              <a:rPr lang="en-US" altLang="en-US" sz="2000" dirty="0">
                <a:ea typeface="ＭＳ Ｐゴシック" panose="020B0600070205080204" pitchFamily="34" charset="-128"/>
              </a:rPr>
              <a:t>compared to original protocol – tradeoff for better normal-case performance (and each round is shorter)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E3BD6B-8E6C-A249-8077-B46D708D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Ring Protocol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C64CD-7458-F748-B10C-6B66033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8C4B4-BCF3-BA49-88B4-BD99FD7C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4997A-6D89-AB4E-9B28-276EDF05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87A7-6548-3146-9BF5-DED10444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Coordination: High level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EDFF-B20B-324E-A552-E40579136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about the multiple access protocols we discussed last week and the multicast protocols from this week</a:t>
            </a:r>
          </a:p>
          <a:p>
            <a:pPr lvl="1"/>
            <a:r>
              <a:rPr lang="en-US" dirty="0"/>
              <a:t>Both coordinate access to a shared resource (shared broadcast channel, global sequence number)</a:t>
            </a:r>
          </a:p>
          <a:p>
            <a:r>
              <a:rPr lang="en-US" dirty="0"/>
              <a:t>Multiple access strategies:</a:t>
            </a:r>
          </a:p>
          <a:p>
            <a:pPr lvl="1"/>
            <a:r>
              <a:rPr lang="en-US" dirty="0"/>
              <a:t>Static partitioning</a:t>
            </a:r>
          </a:p>
          <a:p>
            <a:pPr lvl="1"/>
            <a:r>
              <a:rPr lang="en-US" dirty="0"/>
              <a:t>Random access</a:t>
            </a:r>
          </a:p>
          <a:p>
            <a:pPr lvl="1"/>
            <a:r>
              <a:rPr lang="en-US" dirty="0"/>
              <a:t>Taking turns</a:t>
            </a:r>
          </a:p>
          <a:p>
            <a:r>
              <a:rPr lang="en-US" dirty="0">
                <a:solidFill>
                  <a:srgbClr val="2A3BF1"/>
                </a:solidFill>
              </a:rPr>
              <a:t>Which strategies did you see in the multicast protocols we discussed?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3C882-52AB-D849-B4C8-A6D79DDA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48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EF666-0E4D-C54B-BBA3-629E8A0F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79D2F-526F-5947-B83E-01885B50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</p:spTree>
    <p:extLst>
      <p:ext uri="{BB962C8B-B14F-4D97-AF65-F5344CB8AC3E}">
        <p14:creationId xmlns:p14="http://schemas.microsoft.com/office/powerpoint/2010/main" val="40362197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87A7-6548-3146-9BF5-DED10444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Coordination: High level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EDFF-B20B-324E-A552-E40579136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2A3BF1"/>
                </a:solidFill>
              </a:rPr>
              <a:t>Lamport</a:t>
            </a:r>
            <a:r>
              <a:rPr lang="en-US" dirty="0">
                <a:solidFill>
                  <a:srgbClr val="2A3BF1"/>
                </a:solidFill>
              </a:rPr>
              <a:t> timestamps</a:t>
            </a:r>
          </a:p>
          <a:p>
            <a:pPr lvl="1"/>
            <a:r>
              <a:rPr lang="en-US" i="1" dirty="0"/>
              <a:t>similar</a:t>
            </a:r>
            <a:r>
              <a:rPr lang="en-US" dirty="0"/>
              <a:t> to random access</a:t>
            </a:r>
          </a:p>
          <a:p>
            <a:pPr lvl="1"/>
            <a:r>
              <a:rPr lang="en-US" dirty="0"/>
              <a:t>send based on your local knowledge, and then we’ll sort out the ordering after the fact</a:t>
            </a:r>
          </a:p>
          <a:p>
            <a:r>
              <a:rPr lang="en-US" dirty="0">
                <a:solidFill>
                  <a:srgbClr val="2A3BF1"/>
                </a:solidFill>
              </a:rPr>
              <a:t>Isis sequencer</a:t>
            </a:r>
          </a:p>
          <a:p>
            <a:pPr lvl="1"/>
            <a:r>
              <a:rPr lang="en-US" dirty="0"/>
              <a:t>some similarities to random access: send based on local knowledge</a:t>
            </a:r>
          </a:p>
          <a:p>
            <a:pPr lvl="1"/>
            <a:r>
              <a:rPr lang="en-US" dirty="0"/>
              <a:t>some similarities to coordinator-based / polling-based protocols: sequencer determines ordering</a:t>
            </a:r>
          </a:p>
          <a:p>
            <a:r>
              <a:rPr lang="en-US" dirty="0">
                <a:solidFill>
                  <a:srgbClr val="2A3BF1"/>
                </a:solidFill>
              </a:rPr>
              <a:t>Totem / Accelerated Ring</a:t>
            </a:r>
          </a:p>
          <a:p>
            <a:pPr lvl="1"/>
            <a:r>
              <a:rPr lang="en-US" dirty="0"/>
              <a:t>turn taking</a:t>
            </a:r>
          </a:p>
          <a:p>
            <a:r>
              <a:rPr lang="en-US" dirty="0">
                <a:solidFill>
                  <a:srgbClr val="FD00A1"/>
                </a:solidFill>
              </a:rPr>
              <a:t>What would a static partitioning protocol look like?</a:t>
            </a:r>
          </a:p>
          <a:p>
            <a:pPr lvl="1"/>
            <a:r>
              <a:rPr lang="en-US" dirty="0"/>
              <a:t>hint: modify </a:t>
            </a:r>
            <a:r>
              <a:rPr lang="en-US" dirty="0" err="1"/>
              <a:t>Lamport</a:t>
            </a:r>
            <a:r>
              <a:rPr lang="en-US" dirty="0"/>
              <a:t> timestamp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3C882-52AB-D849-B4C8-A6D79DDA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49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E58F7-7EDA-0D47-9662-20B711AD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A32E4-569F-464A-B652-AA4D560B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</p:spTree>
    <p:extLst>
      <p:ext uri="{BB962C8B-B14F-4D97-AF65-F5344CB8AC3E}">
        <p14:creationId xmlns:p14="http://schemas.microsoft.com/office/powerpoint/2010/main" val="280838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Totally Ordered Multicast (Agreed 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43F83"/>
                </a:solidFill>
              </a:rPr>
              <a:t>Many existing protocols and systems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Chang and </a:t>
            </a:r>
            <a:r>
              <a:rPr lang="en-US" dirty="0" err="1"/>
              <a:t>Maxemchuk</a:t>
            </a:r>
            <a:r>
              <a:rPr lang="en-US" dirty="0"/>
              <a:t> protocol [CM84]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A3BF1"/>
                </a:solidFill>
              </a:rPr>
              <a:t>Trans</a:t>
            </a:r>
            <a:r>
              <a:rPr lang="en-US" dirty="0"/>
              <a:t> [MMA90] (</a:t>
            </a:r>
            <a:r>
              <a:rPr lang="en-US" dirty="0" err="1">
                <a:solidFill>
                  <a:srgbClr val="2A3BF1"/>
                </a:solidFill>
              </a:rPr>
              <a:t>Transis</a:t>
            </a:r>
            <a:r>
              <a:rPr lang="en-US" dirty="0"/>
              <a:t> [ADKM92])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A3BF1"/>
                </a:solidFill>
              </a:rPr>
              <a:t>Isis</a:t>
            </a:r>
            <a:r>
              <a:rPr lang="en-US" dirty="0"/>
              <a:t> [BSS91]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8D00E4"/>
                </a:solidFill>
              </a:rPr>
              <a:t>Totem</a:t>
            </a:r>
            <a:r>
              <a:rPr lang="en-US" dirty="0"/>
              <a:t> [AMMAC93]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Pinwheel protocols [CM95]</a:t>
            </a:r>
          </a:p>
          <a:p>
            <a:pPr lvl="1">
              <a:buClr>
                <a:schemeClr val="tx1"/>
              </a:buClr>
            </a:pPr>
            <a:r>
              <a:rPr lang="en-US" dirty="0" err="1">
                <a:solidFill>
                  <a:srgbClr val="8D00E4"/>
                </a:solidFill>
              </a:rPr>
              <a:t>Paxos</a:t>
            </a:r>
            <a:r>
              <a:rPr lang="en-US" dirty="0"/>
              <a:t> [L98]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Ring </a:t>
            </a:r>
            <a:r>
              <a:rPr lang="en-US" dirty="0" err="1"/>
              <a:t>Paxos</a:t>
            </a:r>
            <a:r>
              <a:rPr lang="en-US" dirty="0"/>
              <a:t> [MPSP10]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ZAB [JRS11] (Zookeeper [HKJR10])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Multi-Ring </a:t>
            </a:r>
            <a:r>
              <a:rPr lang="en-US" dirty="0" err="1"/>
              <a:t>Paxos</a:t>
            </a:r>
            <a:r>
              <a:rPr lang="en-US" dirty="0"/>
              <a:t> [MPP12]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Isis2 [BS13]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many others</a:t>
            </a:r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137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599" y="3443638"/>
            <a:ext cx="6400800" cy="611073"/>
          </a:xfrm>
        </p:spPr>
        <p:txBody>
          <a:bodyPr>
            <a:normAutofit/>
          </a:bodyPr>
          <a:lstStyle/>
          <a:p>
            <a:r>
              <a:rPr lang="en-US" dirty="0"/>
              <a:t>Amy Babay, Fall 2021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AA082E-BDD7-254D-95B5-6019B648BDBE}"/>
              </a:ext>
            </a:extLst>
          </p:cNvPr>
          <p:cNvSpPr txBox="1">
            <a:spLocks/>
          </p:cNvSpPr>
          <p:nvPr/>
        </p:nvSpPr>
        <p:spPr>
          <a:xfrm>
            <a:off x="0" y="1638801"/>
            <a:ext cx="12191999" cy="1470025"/>
          </a:xfrm>
          <a:prstGeom prst="rect">
            <a:avLst/>
          </a:prstGeom>
          <a:solidFill>
            <a:srgbClr val="00348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CS 2520: </a:t>
            </a:r>
            <a:r>
              <a:rPr lang="en-US" sz="4000" dirty="0">
                <a:solidFill>
                  <a:prstClr val="white"/>
                </a:solidFill>
                <a:latin typeface="Calibri"/>
              </a:rPr>
              <a:t>Consensus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&amp; Replication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460890F-8CA7-1849-9DC5-2B917FB17C07}"/>
              </a:ext>
            </a:extLst>
          </p:cNvPr>
          <p:cNvSpPr txBox="1">
            <a:spLocks/>
          </p:cNvSpPr>
          <p:nvPr/>
        </p:nvSpPr>
        <p:spPr>
          <a:xfrm>
            <a:off x="1212272" y="4461675"/>
            <a:ext cx="9767454" cy="7575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Partially adapted from s</a:t>
            </a:r>
            <a:r>
              <a:rPr lang="en-US" sz="16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lides</a:t>
            </a: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Yair Amir: http://</a:t>
            </a:r>
            <a:r>
              <a:rPr lang="en-US" sz="16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www.cnds.jhu.edu</a:t>
            </a: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/courses/cs417/Week3.pdf</a:t>
            </a:r>
          </a:p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Some slides adapted from Kyle </a:t>
            </a: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Jamieson: https://</a:t>
            </a:r>
            <a:r>
              <a:rPr lang="en-US" sz="16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www.cs.princeton.edu</a:t>
            </a: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/courses/archive/fall20/cos461/lectures/lec13-multicast.pdf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9273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44AF-EEB9-404C-A9BA-1BFFAFAE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replicate?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2060-B3E3-EA42-919E-3795268F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Wouldn’t our lives be easier if we just had a single database/data store/control server/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9702-594F-714E-AB61-92C8F5D8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F8AE-8E60-C046-A6CE-22EBEEFD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BFDE-1062-E743-AA4D-11A80932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51</a:t>
            </a:fld>
            <a:endParaRPr lang="en-US"/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67C753A5-93B0-4E45-B282-0F356B0AD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827" y="3429000"/>
            <a:ext cx="2628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42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A9C2-B696-B349-9224-3532AF39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replicate?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B30F-760C-724F-AB3B-BB239615E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51FF"/>
                </a:solidFill>
              </a:rPr>
              <a:t>Availability</a:t>
            </a:r>
          </a:p>
          <a:p>
            <a:pPr lvl="1"/>
            <a:r>
              <a:rPr lang="en-US" dirty="0"/>
              <a:t>What if my single server fails?</a:t>
            </a:r>
          </a:p>
          <a:p>
            <a:r>
              <a:rPr lang="en-US" dirty="0">
                <a:solidFill>
                  <a:srgbClr val="0051FF"/>
                </a:solidFill>
              </a:rPr>
              <a:t>Performance</a:t>
            </a:r>
          </a:p>
          <a:p>
            <a:pPr lvl="1"/>
            <a:r>
              <a:rPr lang="en-US" dirty="0"/>
              <a:t>Latency: put data/services closer to geographically distributed users</a:t>
            </a:r>
          </a:p>
          <a:p>
            <a:pPr lvl="1"/>
            <a:r>
              <a:rPr lang="en-US" dirty="0"/>
              <a:t>Throughput: more servers can handle more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8FEB4-4039-4043-BAFF-5A46D341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CFFBF-86F9-294E-8365-B5CCD620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B894D-C63C-B34C-AAC0-C9E1A1F7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427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1151-6FDC-4E42-9205-CC9DCAA1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Sounds good…so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660F-F743-0343-976F-51179725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database storing bank accounts (classic example)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74567-6708-B648-91E0-7424F69D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0ED05-98CC-8D4A-8D58-39C6D4E8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839D-B93E-D84B-A1B2-1C3798DA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53</a:t>
            </a:fld>
            <a:endParaRPr lang="en-US"/>
          </a:p>
        </p:txBody>
      </p:sp>
      <p:pic>
        <p:nvPicPr>
          <p:cNvPr id="10" name="Graphic 9" descr="Earth globe Americas">
            <a:extLst>
              <a:ext uri="{FF2B5EF4-FFF2-40B4-BE49-F238E27FC236}">
                <a16:creationId xmlns:a16="http://schemas.microsoft.com/office/drawing/2014/main" id="{AA0E283C-FE8B-E44B-834F-6AE6ADCB9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5863" y="2315729"/>
            <a:ext cx="4405746" cy="4405746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F63AA656-054D-0C46-8DCE-56B2EDE6C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9909" y="3429000"/>
            <a:ext cx="685800" cy="685800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97BC13E1-521D-374F-8C61-82479E719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4575" y="3201194"/>
            <a:ext cx="685800" cy="685800"/>
          </a:xfrm>
          <a:prstGeom prst="rect">
            <a:avLst/>
          </a:prstGeom>
        </p:spPr>
      </p:pic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6C34C3BA-0B43-6646-82B1-B7D9AE442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5839" y="4777581"/>
            <a:ext cx="685800" cy="685800"/>
          </a:xfrm>
          <a:prstGeom prst="rect">
            <a:avLst/>
          </a:prstGeom>
        </p:spPr>
      </p:pic>
      <p:pic>
        <p:nvPicPr>
          <p:cNvPr id="14" name="Graphic 13" descr="Woman">
            <a:extLst>
              <a:ext uri="{FF2B5EF4-FFF2-40B4-BE49-F238E27FC236}">
                <a16:creationId xmlns:a16="http://schemas.microsoft.com/office/drawing/2014/main" id="{20AF9F2C-B39A-E048-8D6C-2E6747C7F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43882" y="3700750"/>
            <a:ext cx="575515" cy="575515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28FB117A-9549-D941-8589-5078C4382A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6981" y="3483205"/>
            <a:ext cx="621998" cy="621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A91B51-41D8-3444-B5A7-A77934F8494E}"/>
              </a:ext>
            </a:extLst>
          </p:cNvPr>
          <p:cNvSpPr txBox="1"/>
          <p:nvPr/>
        </p:nvSpPr>
        <p:spPr>
          <a:xfrm>
            <a:off x="6199909" y="3169953"/>
            <a:ext cx="7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$100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BB21C-9BFA-5543-9871-4AC7F7AABF7F}"/>
              </a:ext>
            </a:extLst>
          </p:cNvPr>
          <p:cNvSpPr txBox="1"/>
          <p:nvPr/>
        </p:nvSpPr>
        <p:spPr>
          <a:xfrm>
            <a:off x="5001097" y="2971007"/>
            <a:ext cx="7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$100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F34AC-D981-5B4F-84F9-9863666F2DD9}"/>
              </a:ext>
            </a:extLst>
          </p:cNvPr>
          <p:cNvSpPr txBox="1"/>
          <p:nvPr/>
        </p:nvSpPr>
        <p:spPr>
          <a:xfrm>
            <a:off x="6445839" y="4518602"/>
            <a:ext cx="7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$100</a:t>
            </a:r>
          </a:p>
        </p:txBody>
      </p:sp>
    </p:spTree>
    <p:extLst>
      <p:ext uri="{BB962C8B-B14F-4D97-AF65-F5344CB8AC3E}">
        <p14:creationId xmlns:p14="http://schemas.microsoft.com/office/powerpoint/2010/main" val="11138476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1151-6FDC-4E42-9205-CC9DCAA1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Sounds good…so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660F-F743-0343-976F-51179725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database storing bank accounts (classic example)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74567-6708-B648-91E0-7424F69D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0ED05-98CC-8D4A-8D58-39C6D4E8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839D-B93E-D84B-A1B2-1C3798DA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54</a:t>
            </a:fld>
            <a:endParaRPr lang="en-US"/>
          </a:p>
        </p:txBody>
      </p:sp>
      <p:pic>
        <p:nvPicPr>
          <p:cNvPr id="10" name="Graphic 9" descr="Earth globe Americas">
            <a:extLst>
              <a:ext uri="{FF2B5EF4-FFF2-40B4-BE49-F238E27FC236}">
                <a16:creationId xmlns:a16="http://schemas.microsoft.com/office/drawing/2014/main" id="{AA0E283C-FE8B-E44B-834F-6AE6ADCB9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5863" y="2315729"/>
            <a:ext cx="4405746" cy="4405746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F63AA656-054D-0C46-8DCE-56B2EDE6C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9909" y="3429000"/>
            <a:ext cx="685800" cy="685800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97BC13E1-521D-374F-8C61-82479E719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4575" y="3201194"/>
            <a:ext cx="685800" cy="685800"/>
          </a:xfrm>
          <a:prstGeom prst="rect">
            <a:avLst/>
          </a:prstGeom>
        </p:spPr>
      </p:pic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6C34C3BA-0B43-6646-82B1-B7D9AE442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5839" y="4777581"/>
            <a:ext cx="685800" cy="685800"/>
          </a:xfrm>
          <a:prstGeom prst="rect">
            <a:avLst/>
          </a:prstGeom>
        </p:spPr>
      </p:pic>
      <p:pic>
        <p:nvPicPr>
          <p:cNvPr id="14" name="Graphic 13" descr="Woman">
            <a:extLst>
              <a:ext uri="{FF2B5EF4-FFF2-40B4-BE49-F238E27FC236}">
                <a16:creationId xmlns:a16="http://schemas.microsoft.com/office/drawing/2014/main" id="{20AF9F2C-B39A-E048-8D6C-2E6747C7F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43882" y="3700750"/>
            <a:ext cx="575515" cy="575515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28FB117A-9549-D941-8589-5078C4382A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6981" y="3483205"/>
            <a:ext cx="621998" cy="621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A91B51-41D8-3444-B5A7-A77934F8494E}"/>
              </a:ext>
            </a:extLst>
          </p:cNvPr>
          <p:cNvSpPr txBox="1"/>
          <p:nvPr/>
        </p:nvSpPr>
        <p:spPr>
          <a:xfrm>
            <a:off x="6199909" y="3169953"/>
            <a:ext cx="7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$100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BB21C-9BFA-5543-9871-4AC7F7AABF7F}"/>
              </a:ext>
            </a:extLst>
          </p:cNvPr>
          <p:cNvSpPr txBox="1"/>
          <p:nvPr/>
        </p:nvSpPr>
        <p:spPr>
          <a:xfrm>
            <a:off x="5001097" y="2971007"/>
            <a:ext cx="7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$100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F34AC-D981-5B4F-84F9-9863666F2DD9}"/>
              </a:ext>
            </a:extLst>
          </p:cNvPr>
          <p:cNvSpPr txBox="1"/>
          <p:nvPr/>
        </p:nvSpPr>
        <p:spPr>
          <a:xfrm>
            <a:off x="6445839" y="4518602"/>
            <a:ext cx="7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$100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14AE70D-0930-BE4C-A269-1377A7015C34}"/>
              </a:ext>
            </a:extLst>
          </p:cNvPr>
          <p:cNvSpPr/>
          <p:nvPr/>
        </p:nvSpPr>
        <p:spPr>
          <a:xfrm>
            <a:off x="7419396" y="3065319"/>
            <a:ext cx="1565277" cy="575515"/>
          </a:xfrm>
          <a:prstGeom prst="wedgeRoundRectCallout">
            <a:avLst>
              <a:gd name="adj1" fmla="val -62103"/>
              <a:gd name="adj2" fmla="val 7462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want to withdraw $60</a:t>
            </a:r>
          </a:p>
        </p:txBody>
      </p:sp>
    </p:spTree>
    <p:extLst>
      <p:ext uri="{BB962C8B-B14F-4D97-AF65-F5344CB8AC3E}">
        <p14:creationId xmlns:p14="http://schemas.microsoft.com/office/powerpoint/2010/main" val="3344355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1151-6FDC-4E42-9205-CC9DCAA1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Sounds good…so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660F-F743-0343-976F-51179725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database storing bank accounts (classic example)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74567-6708-B648-91E0-7424F69D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0ED05-98CC-8D4A-8D58-39C6D4E8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839D-B93E-D84B-A1B2-1C3798DA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55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DE950C-FDD6-A544-8DA2-B10E932F90B9}"/>
              </a:ext>
            </a:extLst>
          </p:cNvPr>
          <p:cNvGrpSpPr/>
          <p:nvPr/>
        </p:nvGrpSpPr>
        <p:grpSpPr>
          <a:xfrm>
            <a:off x="3965864" y="2315729"/>
            <a:ext cx="5018809" cy="4405746"/>
            <a:chOff x="2441863" y="2315729"/>
            <a:chExt cx="5018809" cy="4405746"/>
          </a:xfrm>
        </p:grpSpPr>
        <p:pic>
          <p:nvPicPr>
            <p:cNvPr id="10" name="Graphic 9" descr="Earth globe Americas">
              <a:extLst>
                <a:ext uri="{FF2B5EF4-FFF2-40B4-BE49-F238E27FC236}">
                  <a16:creationId xmlns:a16="http://schemas.microsoft.com/office/drawing/2014/main" id="{AA0E283C-FE8B-E44B-834F-6AE6ADCB9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41863" y="2315729"/>
              <a:ext cx="4405746" cy="4405746"/>
            </a:xfrm>
            <a:prstGeom prst="rect">
              <a:avLst/>
            </a:prstGeom>
          </p:spPr>
        </p:pic>
        <p:pic>
          <p:nvPicPr>
            <p:cNvPr id="8" name="Graphic 7" descr="Database">
              <a:extLst>
                <a:ext uri="{FF2B5EF4-FFF2-40B4-BE49-F238E27FC236}">
                  <a16:creationId xmlns:a16="http://schemas.microsoft.com/office/drawing/2014/main" id="{F63AA656-054D-0C46-8DCE-56B2EDE6C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5909" y="3429000"/>
              <a:ext cx="685800" cy="685800"/>
            </a:xfrm>
            <a:prstGeom prst="rect">
              <a:avLst/>
            </a:prstGeom>
          </p:spPr>
        </p:pic>
        <p:pic>
          <p:nvPicPr>
            <p:cNvPr id="11" name="Graphic 10" descr="Database">
              <a:extLst>
                <a:ext uri="{FF2B5EF4-FFF2-40B4-BE49-F238E27FC236}">
                  <a16:creationId xmlns:a16="http://schemas.microsoft.com/office/drawing/2014/main" id="{97BC13E1-521D-374F-8C61-82479E719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0575" y="3201194"/>
              <a:ext cx="685800" cy="685800"/>
            </a:xfrm>
            <a:prstGeom prst="rect">
              <a:avLst/>
            </a:prstGeom>
          </p:spPr>
        </p:pic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6C34C3BA-0B43-6646-82B1-B7D9AE442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1839" y="4777581"/>
              <a:ext cx="685800" cy="685800"/>
            </a:xfrm>
            <a:prstGeom prst="rect">
              <a:avLst/>
            </a:prstGeom>
          </p:spPr>
        </p:pic>
        <p:pic>
          <p:nvPicPr>
            <p:cNvPr id="14" name="Graphic 13" descr="Woman">
              <a:extLst>
                <a:ext uri="{FF2B5EF4-FFF2-40B4-BE49-F238E27FC236}">
                  <a16:creationId xmlns:a16="http://schemas.microsoft.com/office/drawing/2014/main" id="{20AF9F2C-B39A-E048-8D6C-2E6747C7F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19881" y="3700749"/>
              <a:ext cx="575515" cy="575515"/>
            </a:xfrm>
            <a:prstGeom prst="rect">
              <a:avLst/>
            </a:prstGeom>
          </p:spPr>
        </p:pic>
        <p:pic>
          <p:nvPicPr>
            <p:cNvPr id="16" name="Graphic 15" descr="Man">
              <a:extLst>
                <a:ext uri="{FF2B5EF4-FFF2-40B4-BE49-F238E27FC236}">
                  <a16:creationId xmlns:a16="http://schemas.microsoft.com/office/drawing/2014/main" id="{28FB117A-9549-D941-8589-5078C4382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2981" y="3483205"/>
              <a:ext cx="621998" cy="62199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A91B51-41D8-3444-B5A7-A77934F8494E}"/>
                </a:ext>
              </a:extLst>
            </p:cNvPr>
            <p:cNvSpPr txBox="1"/>
            <p:nvPr/>
          </p:nvSpPr>
          <p:spPr>
            <a:xfrm>
              <a:off x="4675909" y="3169953"/>
              <a:ext cx="765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$40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FBB21C-9BFA-5543-9871-4AC7F7AABF7F}"/>
                </a:ext>
              </a:extLst>
            </p:cNvPr>
            <p:cNvSpPr txBox="1"/>
            <p:nvPr/>
          </p:nvSpPr>
          <p:spPr>
            <a:xfrm>
              <a:off x="3477097" y="2971007"/>
              <a:ext cx="765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$100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6F34AC-D981-5B4F-84F9-9863666F2DD9}"/>
                </a:ext>
              </a:extLst>
            </p:cNvPr>
            <p:cNvSpPr txBox="1"/>
            <p:nvPr/>
          </p:nvSpPr>
          <p:spPr>
            <a:xfrm>
              <a:off x="4921839" y="4518602"/>
              <a:ext cx="765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$100</a:t>
              </a:r>
            </a:p>
          </p:txBody>
        </p:sp>
        <p:sp>
          <p:nvSpPr>
            <p:cNvPr id="7" name="Rounded Rectangular Callout 6">
              <a:extLst>
                <a:ext uri="{FF2B5EF4-FFF2-40B4-BE49-F238E27FC236}">
                  <a16:creationId xmlns:a16="http://schemas.microsoft.com/office/drawing/2014/main" id="{F14AE70D-0930-BE4C-A269-1377A7015C34}"/>
                </a:ext>
              </a:extLst>
            </p:cNvPr>
            <p:cNvSpPr/>
            <p:nvPr/>
          </p:nvSpPr>
          <p:spPr>
            <a:xfrm>
              <a:off x="5895395" y="3065318"/>
              <a:ext cx="1565277" cy="575515"/>
            </a:xfrm>
            <a:prstGeom prst="wedgeRoundRectCallout">
              <a:avLst>
                <a:gd name="adj1" fmla="val -62103"/>
                <a:gd name="adj2" fmla="val 74628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 want to withdraw $60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7705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1151-6FDC-4E42-9205-CC9DCAA1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Sounds good…so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660F-F743-0343-976F-51179725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database storing bank accounts (classic example)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74567-6708-B648-91E0-7424F69D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0ED05-98CC-8D4A-8D58-39C6D4E8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839D-B93E-D84B-A1B2-1C3798DA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56</a:t>
            </a:fld>
            <a:endParaRPr lang="en-US"/>
          </a:p>
        </p:txBody>
      </p:sp>
      <p:pic>
        <p:nvPicPr>
          <p:cNvPr id="10" name="Graphic 9" descr="Earth globe Americas">
            <a:extLst>
              <a:ext uri="{FF2B5EF4-FFF2-40B4-BE49-F238E27FC236}">
                <a16:creationId xmlns:a16="http://schemas.microsoft.com/office/drawing/2014/main" id="{AA0E283C-FE8B-E44B-834F-6AE6ADCB9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5863" y="2315729"/>
            <a:ext cx="4405746" cy="4405746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F63AA656-054D-0C46-8DCE-56B2EDE6C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9909" y="3429000"/>
            <a:ext cx="685800" cy="685800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97BC13E1-521D-374F-8C61-82479E719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4575" y="3201194"/>
            <a:ext cx="685800" cy="685800"/>
          </a:xfrm>
          <a:prstGeom prst="rect">
            <a:avLst/>
          </a:prstGeom>
        </p:spPr>
      </p:pic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6C34C3BA-0B43-6646-82B1-B7D9AE442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5839" y="4777581"/>
            <a:ext cx="685800" cy="685800"/>
          </a:xfrm>
          <a:prstGeom prst="rect">
            <a:avLst/>
          </a:prstGeom>
        </p:spPr>
      </p:pic>
      <p:pic>
        <p:nvPicPr>
          <p:cNvPr id="14" name="Graphic 13" descr="Woman">
            <a:extLst>
              <a:ext uri="{FF2B5EF4-FFF2-40B4-BE49-F238E27FC236}">
                <a16:creationId xmlns:a16="http://schemas.microsoft.com/office/drawing/2014/main" id="{20AF9F2C-B39A-E048-8D6C-2E6747C7F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43882" y="3700750"/>
            <a:ext cx="575515" cy="575515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28FB117A-9549-D941-8589-5078C4382A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6981" y="3483205"/>
            <a:ext cx="621998" cy="621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A91B51-41D8-3444-B5A7-A77934F8494E}"/>
              </a:ext>
            </a:extLst>
          </p:cNvPr>
          <p:cNvSpPr txBox="1"/>
          <p:nvPr/>
        </p:nvSpPr>
        <p:spPr>
          <a:xfrm>
            <a:off x="6199909" y="3169953"/>
            <a:ext cx="7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$40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BB21C-9BFA-5543-9871-4AC7F7AABF7F}"/>
              </a:ext>
            </a:extLst>
          </p:cNvPr>
          <p:cNvSpPr txBox="1"/>
          <p:nvPr/>
        </p:nvSpPr>
        <p:spPr>
          <a:xfrm>
            <a:off x="5001097" y="2971007"/>
            <a:ext cx="7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$100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F34AC-D981-5B4F-84F9-9863666F2DD9}"/>
              </a:ext>
            </a:extLst>
          </p:cNvPr>
          <p:cNvSpPr txBox="1"/>
          <p:nvPr/>
        </p:nvSpPr>
        <p:spPr>
          <a:xfrm>
            <a:off x="6445839" y="4518602"/>
            <a:ext cx="7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$100</a:t>
            </a:r>
          </a:p>
        </p:txBody>
      </p:sp>
    </p:spTree>
    <p:extLst>
      <p:ext uri="{BB962C8B-B14F-4D97-AF65-F5344CB8AC3E}">
        <p14:creationId xmlns:p14="http://schemas.microsoft.com/office/powerpoint/2010/main" val="977997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1151-6FDC-4E42-9205-CC9DCAA1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Sounds good…so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660F-F743-0343-976F-51179725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database storing bank accounts (classic example)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74567-6708-B648-91E0-7424F69D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0ED05-98CC-8D4A-8D58-39C6D4E8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839D-B93E-D84B-A1B2-1C3798DA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57</a:t>
            </a:fld>
            <a:endParaRPr lang="en-US"/>
          </a:p>
        </p:txBody>
      </p:sp>
      <p:pic>
        <p:nvPicPr>
          <p:cNvPr id="10" name="Graphic 9" descr="Earth globe Americas">
            <a:extLst>
              <a:ext uri="{FF2B5EF4-FFF2-40B4-BE49-F238E27FC236}">
                <a16:creationId xmlns:a16="http://schemas.microsoft.com/office/drawing/2014/main" id="{AA0E283C-FE8B-E44B-834F-6AE6ADCB9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5863" y="2315729"/>
            <a:ext cx="4405746" cy="4405746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F63AA656-054D-0C46-8DCE-56B2EDE6C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9909" y="3429000"/>
            <a:ext cx="685800" cy="685800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97BC13E1-521D-374F-8C61-82479E719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4575" y="3201194"/>
            <a:ext cx="685800" cy="685800"/>
          </a:xfrm>
          <a:prstGeom prst="rect">
            <a:avLst/>
          </a:prstGeom>
        </p:spPr>
      </p:pic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6C34C3BA-0B43-6646-82B1-B7D9AE442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5839" y="4777581"/>
            <a:ext cx="685800" cy="685800"/>
          </a:xfrm>
          <a:prstGeom prst="rect">
            <a:avLst/>
          </a:prstGeom>
        </p:spPr>
      </p:pic>
      <p:pic>
        <p:nvPicPr>
          <p:cNvPr id="14" name="Graphic 13" descr="Woman">
            <a:extLst>
              <a:ext uri="{FF2B5EF4-FFF2-40B4-BE49-F238E27FC236}">
                <a16:creationId xmlns:a16="http://schemas.microsoft.com/office/drawing/2014/main" id="{20AF9F2C-B39A-E048-8D6C-2E6747C7F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43882" y="3700750"/>
            <a:ext cx="575515" cy="575515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28FB117A-9549-D941-8589-5078C4382A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6981" y="3483205"/>
            <a:ext cx="621998" cy="621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A91B51-41D8-3444-B5A7-A77934F8494E}"/>
              </a:ext>
            </a:extLst>
          </p:cNvPr>
          <p:cNvSpPr txBox="1"/>
          <p:nvPr/>
        </p:nvSpPr>
        <p:spPr>
          <a:xfrm>
            <a:off x="6199909" y="3169953"/>
            <a:ext cx="7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$40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BB21C-9BFA-5543-9871-4AC7F7AABF7F}"/>
              </a:ext>
            </a:extLst>
          </p:cNvPr>
          <p:cNvSpPr txBox="1"/>
          <p:nvPr/>
        </p:nvSpPr>
        <p:spPr>
          <a:xfrm>
            <a:off x="5001097" y="2971007"/>
            <a:ext cx="7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$40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F34AC-D981-5B4F-84F9-9863666F2DD9}"/>
              </a:ext>
            </a:extLst>
          </p:cNvPr>
          <p:cNvSpPr txBox="1"/>
          <p:nvPr/>
        </p:nvSpPr>
        <p:spPr>
          <a:xfrm>
            <a:off x="6445839" y="4518602"/>
            <a:ext cx="7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$40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8738C2-6793-4241-8F26-E95E6CB15BAC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 flipV="1">
            <a:off x="5680375" y="3544094"/>
            <a:ext cx="519534" cy="2278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E192EB-AF54-E843-AC0E-CB2CBAC9FF21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6542810" y="4114800"/>
            <a:ext cx="285767" cy="4038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754F4B-E255-5747-891B-0EFC62EB04DE}"/>
              </a:ext>
            </a:extLst>
          </p:cNvPr>
          <p:cNvSpPr txBox="1"/>
          <p:nvPr/>
        </p:nvSpPr>
        <p:spPr>
          <a:xfrm>
            <a:off x="1825337" y="3700750"/>
            <a:ext cx="2140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1FF"/>
                </a:solidFill>
              </a:rPr>
              <a:t>We need a </a:t>
            </a:r>
            <a:r>
              <a:rPr lang="en-US" sz="2000" b="1" dirty="0">
                <a:solidFill>
                  <a:srgbClr val="0051FF"/>
                </a:solidFill>
              </a:rPr>
              <a:t>synchronization</a:t>
            </a:r>
            <a:r>
              <a:rPr lang="en-US" sz="2000" dirty="0">
                <a:solidFill>
                  <a:srgbClr val="0051FF"/>
                </a:solidFill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161103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06AF-4DF4-DD4A-8DFA-4A3BB9AF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39C7D-031D-C44A-BF7A-C8F8DFD3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options for how to do this…</a:t>
            </a:r>
          </a:p>
          <a:p>
            <a:endParaRPr lang="en-US" dirty="0"/>
          </a:p>
          <a:p>
            <a:r>
              <a:rPr lang="en-US" dirty="0"/>
              <a:t>Simplest to reason about is to enforce </a:t>
            </a:r>
            <a:r>
              <a:rPr lang="en-US" i="1" dirty="0"/>
              <a:t>single-copy consistency</a:t>
            </a:r>
          </a:p>
          <a:p>
            <a:pPr lvl="1"/>
            <a:r>
              <a:rPr lang="en-US" dirty="0"/>
              <a:t>observed behavior is the same as if there was a single server</a:t>
            </a:r>
          </a:p>
          <a:p>
            <a:pPr lvl="1"/>
            <a:endParaRPr lang="en-US" dirty="0"/>
          </a:p>
          <a:p>
            <a:r>
              <a:rPr lang="en-US" dirty="0"/>
              <a:t>Weakly consistent / eventually consistent options can be appropriate for some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555E3-6033-EC40-A37B-ED7C168C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58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01ED-2335-CB42-A6F5-9D9EE039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6BA61-C5D1-5949-9F4C-42E2D06E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</p:spTree>
    <p:extLst>
      <p:ext uri="{BB962C8B-B14F-4D97-AF65-F5344CB8AC3E}">
        <p14:creationId xmlns:p14="http://schemas.microsoft.com/office/powerpoint/2010/main" val="1333544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F5ED-2AF2-F246-8226-92D8F387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18F13-6DED-9B4B-B93C-BFEBB74D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7" y="1600201"/>
            <a:ext cx="9472863" cy="82415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51FF"/>
                </a:solidFill>
              </a:rPr>
              <a:t>Single-copy consistency </a:t>
            </a:r>
            <a:r>
              <a:rPr lang="en-US" dirty="0"/>
              <a:t>(serializability): observed behavior is the same as if there was a single 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15DF-DF51-9C42-95D4-6F2F14B1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8971B-C476-2E4B-B596-BED66BA2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560E1-6DF1-5A45-8D90-67C9F9A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59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B01909-096A-E14F-9D19-7BBE050E0700}"/>
              </a:ext>
            </a:extLst>
          </p:cNvPr>
          <p:cNvGrpSpPr/>
          <p:nvPr/>
        </p:nvGrpSpPr>
        <p:grpSpPr>
          <a:xfrm>
            <a:off x="4822071" y="2211819"/>
            <a:ext cx="5762804" cy="4405746"/>
            <a:chOff x="1697868" y="2315729"/>
            <a:chExt cx="5762804" cy="44057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D47959-7839-0948-94A6-B32CDC43AA61}"/>
                </a:ext>
              </a:extLst>
            </p:cNvPr>
            <p:cNvGrpSpPr/>
            <p:nvPr/>
          </p:nvGrpSpPr>
          <p:grpSpPr>
            <a:xfrm>
              <a:off x="2441863" y="2315729"/>
              <a:ext cx="5018809" cy="4405746"/>
              <a:chOff x="2441863" y="2315729"/>
              <a:chExt cx="5018809" cy="4405746"/>
            </a:xfrm>
          </p:grpSpPr>
          <p:pic>
            <p:nvPicPr>
              <p:cNvPr id="9" name="Graphic 8" descr="Earth globe Americas">
                <a:extLst>
                  <a:ext uri="{FF2B5EF4-FFF2-40B4-BE49-F238E27FC236}">
                    <a16:creationId xmlns:a16="http://schemas.microsoft.com/office/drawing/2014/main" id="{1B7B5763-778D-1947-96E6-F8479ED3E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41863" y="2315729"/>
                <a:ext cx="4405746" cy="4405746"/>
              </a:xfrm>
              <a:prstGeom prst="rect">
                <a:avLst/>
              </a:prstGeom>
            </p:spPr>
          </p:pic>
          <p:pic>
            <p:nvPicPr>
              <p:cNvPr id="10" name="Graphic 9" descr="Database">
                <a:extLst>
                  <a:ext uri="{FF2B5EF4-FFF2-40B4-BE49-F238E27FC236}">
                    <a16:creationId xmlns:a16="http://schemas.microsoft.com/office/drawing/2014/main" id="{919178CB-0F5E-BB4A-8A45-F4A04ED9E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75909" y="3429000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11" name="Graphic 10" descr="Database">
                <a:extLst>
                  <a:ext uri="{FF2B5EF4-FFF2-40B4-BE49-F238E27FC236}">
                    <a16:creationId xmlns:a16="http://schemas.microsoft.com/office/drawing/2014/main" id="{2052E69C-D9AC-8640-A50C-3DBBA0CF2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70575" y="3201194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12" name="Graphic 11" descr="Database">
                <a:extLst>
                  <a:ext uri="{FF2B5EF4-FFF2-40B4-BE49-F238E27FC236}">
                    <a16:creationId xmlns:a16="http://schemas.microsoft.com/office/drawing/2014/main" id="{708D4A11-0823-EE43-A9AD-EAD7BD49D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21839" y="4777581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13" name="Graphic 12" descr="Woman">
                <a:extLst>
                  <a:ext uri="{FF2B5EF4-FFF2-40B4-BE49-F238E27FC236}">
                    <a16:creationId xmlns:a16="http://schemas.microsoft.com/office/drawing/2014/main" id="{9452E249-6558-9B48-9A4D-20469A8EA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19881" y="3700749"/>
                <a:ext cx="575515" cy="575515"/>
              </a:xfrm>
              <a:prstGeom prst="rect">
                <a:avLst/>
              </a:prstGeom>
            </p:spPr>
          </p:pic>
          <p:pic>
            <p:nvPicPr>
              <p:cNvPr id="14" name="Graphic 13" descr="Man">
                <a:extLst>
                  <a:ext uri="{FF2B5EF4-FFF2-40B4-BE49-F238E27FC236}">
                    <a16:creationId xmlns:a16="http://schemas.microsoft.com/office/drawing/2014/main" id="{E4759B31-2A65-B14B-93A2-3B500F8AD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972981" y="3483205"/>
                <a:ext cx="621998" cy="621998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37D0C8-9B95-DD42-B937-52048AC42FD4}"/>
                  </a:ext>
                </a:extLst>
              </p:cNvPr>
              <p:cNvSpPr txBox="1"/>
              <p:nvPr/>
            </p:nvSpPr>
            <p:spPr>
              <a:xfrm>
                <a:off x="4675909" y="3169953"/>
                <a:ext cx="765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$100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D641E8-F46F-314C-80A9-77859920FEEA}"/>
                  </a:ext>
                </a:extLst>
              </p:cNvPr>
              <p:cNvSpPr txBox="1"/>
              <p:nvPr/>
            </p:nvSpPr>
            <p:spPr>
              <a:xfrm>
                <a:off x="3477097" y="2971007"/>
                <a:ext cx="765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$100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D129E8-AEE8-8E4E-9ACC-62FBA14A93C3}"/>
                  </a:ext>
                </a:extLst>
              </p:cNvPr>
              <p:cNvSpPr txBox="1"/>
              <p:nvPr/>
            </p:nvSpPr>
            <p:spPr>
              <a:xfrm>
                <a:off x="4921839" y="4518602"/>
                <a:ext cx="765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$100</a:t>
                </a:r>
              </a:p>
            </p:txBody>
          </p:sp>
          <p:sp>
            <p:nvSpPr>
              <p:cNvPr id="18" name="Rounded Rectangular Callout 17">
                <a:extLst>
                  <a:ext uri="{FF2B5EF4-FFF2-40B4-BE49-F238E27FC236}">
                    <a16:creationId xmlns:a16="http://schemas.microsoft.com/office/drawing/2014/main" id="{64247378-AA9B-FC43-8B2E-202076A5DECB}"/>
                  </a:ext>
                </a:extLst>
              </p:cNvPr>
              <p:cNvSpPr/>
              <p:nvPr/>
            </p:nvSpPr>
            <p:spPr>
              <a:xfrm>
                <a:off x="5895395" y="3065318"/>
                <a:ext cx="1565277" cy="575515"/>
              </a:xfrm>
              <a:prstGeom prst="wedgeRoundRectCallout">
                <a:avLst>
                  <a:gd name="adj1" fmla="val -62103"/>
                  <a:gd name="adj2" fmla="val 74628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 want to withdraw $60</a:t>
                </a:r>
              </a:p>
            </p:txBody>
          </p:sp>
        </p:grpSp>
        <p:sp>
          <p:nvSpPr>
            <p:cNvPr id="19" name="Rounded Rectangular Callout 18">
              <a:extLst>
                <a:ext uri="{FF2B5EF4-FFF2-40B4-BE49-F238E27FC236}">
                  <a16:creationId xmlns:a16="http://schemas.microsoft.com/office/drawing/2014/main" id="{1637D68D-3CDC-C146-B2D1-C108117099B7}"/>
                </a:ext>
              </a:extLst>
            </p:cNvPr>
            <p:cNvSpPr/>
            <p:nvPr/>
          </p:nvSpPr>
          <p:spPr>
            <a:xfrm>
              <a:off x="1697868" y="2842447"/>
              <a:ext cx="1565277" cy="575515"/>
            </a:xfrm>
            <a:prstGeom prst="wedgeRoundRectCallout">
              <a:avLst>
                <a:gd name="adj1" fmla="val 40128"/>
                <a:gd name="adj2" fmla="val 8726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 want to withdraw $60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76E5610-8D2B-2442-89E1-C3874132174C}"/>
              </a:ext>
            </a:extLst>
          </p:cNvPr>
          <p:cNvSpPr txBox="1"/>
          <p:nvPr/>
        </p:nvSpPr>
        <p:spPr>
          <a:xfrm>
            <a:off x="1210602" y="2462662"/>
            <a:ext cx="304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1 -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  <a:p>
            <a:pPr marL="285750" indent="-285750">
              <a:buFontTx/>
              <a:buChar char="-"/>
            </a:pPr>
            <a:r>
              <a:rPr lang="en-US" dirty="0"/>
              <a:t>Amy’s withdrawal succeeds</a:t>
            </a:r>
          </a:p>
          <a:p>
            <a:pPr marL="285750" indent="-285750">
              <a:buFontTx/>
              <a:buChar char="-"/>
            </a:pPr>
            <a:r>
              <a:rPr lang="en-US" dirty="0"/>
              <a:t>Chris’s withdrawal fails</a:t>
            </a:r>
          </a:p>
          <a:p>
            <a:pPr marL="285750" indent="-285750">
              <a:buFontTx/>
              <a:buChar char="-"/>
            </a:pPr>
            <a:r>
              <a:rPr lang="en-US" dirty="0"/>
              <a:t>Ending balance is $40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7636F6-386A-FA4E-9184-57806AF62536}"/>
              </a:ext>
            </a:extLst>
          </p:cNvPr>
          <p:cNvSpPr txBox="1"/>
          <p:nvPr/>
        </p:nvSpPr>
        <p:spPr>
          <a:xfrm>
            <a:off x="1199900" y="3741521"/>
            <a:ext cx="3199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2 -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  <a:p>
            <a:pPr marL="285750" indent="-285750">
              <a:buFontTx/>
              <a:buChar char="-"/>
            </a:pPr>
            <a:r>
              <a:rPr lang="en-US" dirty="0"/>
              <a:t>Chris’s withdrawal succeeds</a:t>
            </a:r>
          </a:p>
          <a:p>
            <a:pPr marL="285750" indent="-285750">
              <a:buFontTx/>
              <a:buChar char="-"/>
            </a:pPr>
            <a:r>
              <a:rPr lang="en-US" dirty="0"/>
              <a:t>Amy’s withdrawal fails</a:t>
            </a:r>
          </a:p>
          <a:p>
            <a:pPr marL="285750" indent="-285750">
              <a:buFontTx/>
              <a:buChar char="-"/>
            </a:pPr>
            <a:r>
              <a:rPr lang="en-US" dirty="0"/>
              <a:t>Ending balance is $40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AFBBAF-5C6B-1449-A6BC-9F189861401D}"/>
              </a:ext>
            </a:extLst>
          </p:cNvPr>
          <p:cNvSpPr txBox="1"/>
          <p:nvPr/>
        </p:nvSpPr>
        <p:spPr>
          <a:xfrm>
            <a:off x="1210603" y="5109022"/>
            <a:ext cx="3199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3 – </a:t>
            </a:r>
            <a:r>
              <a:rPr lang="en-US" dirty="0">
                <a:solidFill>
                  <a:srgbClr val="FF0000"/>
                </a:solidFill>
              </a:rPr>
              <a:t>NOT OK</a:t>
            </a:r>
          </a:p>
          <a:p>
            <a:pPr marL="285750" indent="-285750">
              <a:buFontTx/>
              <a:buChar char="-"/>
            </a:pPr>
            <a:r>
              <a:rPr lang="en-US" dirty="0"/>
              <a:t>Amy’s withdrawal succeeds</a:t>
            </a:r>
          </a:p>
          <a:p>
            <a:pPr marL="285750" indent="-285750">
              <a:buFontTx/>
              <a:buChar char="-"/>
            </a:pPr>
            <a:r>
              <a:rPr lang="en-US" dirty="0"/>
              <a:t>Chris’s withdrawal succeeds</a:t>
            </a:r>
          </a:p>
          <a:p>
            <a:pPr marL="285750" indent="-285750">
              <a:buFontTx/>
              <a:buChar char="-"/>
            </a:pPr>
            <a:r>
              <a:rPr lang="en-US" dirty="0"/>
              <a:t>Ending balance is ???</a:t>
            </a:r>
          </a:p>
        </p:txBody>
      </p:sp>
    </p:spTree>
    <p:extLst>
      <p:ext uri="{BB962C8B-B14F-4D97-AF65-F5344CB8AC3E}">
        <p14:creationId xmlns:p14="http://schemas.microsoft.com/office/powerpoint/2010/main" val="99254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00D733F2-EB86-7844-B9B5-C8558862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Multicast Protocols Outline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82BA8B89-0E41-4941-99D2-B2E43DD9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1002F1"/>
                </a:solidFill>
                <a:ea typeface="ＭＳ Ｐゴシック" panose="020B0600070205080204" pitchFamily="34" charset="-128"/>
              </a:rPr>
              <a:t>Vector Timestamps (Isis System)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Causal ordering </a:t>
            </a:r>
            <a:r>
              <a:rPr lang="en-US" altLang="en-US" dirty="0">
                <a:ea typeface="ＭＳ Ｐゴシック" panose="020B0600070205080204" pitchFamily="34" charset="-128"/>
              </a:rPr>
              <a:t>based on vector timestamps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Uses a </a:t>
            </a:r>
            <a:r>
              <a:rPr lang="en-US" altLang="en-US" b="1" dirty="0">
                <a:ea typeface="ＭＳ Ｐゴシック" panose="020B0600070205080204" pitchFamily="34" charset="-128"/>
              </a:rPr>
              <a:t>sequencer</a:t>
            </a:r>
            <a:r>
              <a:rPr lang="en-US" altLang="en-US" dirty="0">
                <a:ea typeface="ＭＳ Ｐゴシック" panose="020B0600070205080204" pitchFamily="34" charset="-128"/>
              </a:rPr>
              <a:t> to determine </a:t>
            </a:r>
            <a:r>
              <a:rPr lang="en-US" altLang="en-US" b="1" dirty="0">
                <a:ea typeface="ＭＳ Ｐゴシック" panose="020B0600070205080204" pitchFamily="34" charset="-128"/>
              </a:rPr>
              <a:t>agreed</a:t>
            </a:r>
            <a:r>
              <a:rPr lang="en-US" altLang="en-US" dirty="0">
                <a:ea typeface="ＭＳ Ｐゴシック" panose="020B0600070205080204" pitchFamily="34" charset="-128"/>
              </a:rPr>
              <a:t> order based on causal order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Trans Protocol (used by </a:t>
            </a:r>
            <a:r>
              <a:rPr lang="en-US" altLang="en-US" dirty="0" err="1">
                <a:ea typeface="ＭＳ Ｐゴシック" panose="020B0600070205080204" pitchFamily="34" charset="-128"/>
              </a:rPr>
              <a:t>Transis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dirty="0" err="1">
                <a:solidFill>
                  <a:srgbClr val="2A3BF1"/>
                </a:solidFill>
                <a:ea typeface="ＭＳ Ｐゴシック" panose="020B0600070205080204" pitchFamily="34" charset="-128"/>
              </a:rPr>
              <a:t>Lamport</a:t>
            </a:r>
            <a:r>
              <a:rPr lang="en-US" altLang="en-US" dirty="0">
                <a:solidFill>
                  <a:srgbClr val="2A3BF1"/>
                </a:solidFill>
                <a:ea typeface="ＭＳ Ｐゴシック" panose="020B0600070205080204" pitchFamily="34" charset="-128"/>
              </a:rPr>
              <a:t> Timestamps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Uses a single </a:t>
            </a:r>
            <a:r>
              <a:rPr lang="en-US" altLang="en-US" b="1" dirty="0">
                <a:ea typeface="ＭＳ Ｐゴシック" panose="020B0600070205080204" pitchFamily="34" charset="-128"/>
              </a:rPr>
              <a:t>counter + process ID </a:t>
            </a:r>
            <a:r>
              <a:rPr lang="en-US" altLang="en-US" dirty="0">
                <a:ea typeface="ＭＳ Ｐゴシック" panose="020B0600070205080204" pitchFamily="34" charset="-128"/>
              </a:rPr>
              <a:t>to determine agreed order that respects causal order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Single Ring Protocol (Totem)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Accelerated Ring Protocol (Spread)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27EA9-7914-474C-AE35-A5B12819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BDE4C-E7B8-9843-BB25-67CFDE55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1DCF4-929A-3541-AE21-A8056446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44AF-EEB9-404C-A9BA-1BFFAFAE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enforce consistency?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2060-B3E3-EA42-919E-3795268F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a</a:t>
            </a:r>
            <a:r>
              <a:rPr lang="en-US" dirty="0">
                <a:solidFill>
                  <a:srgbClr val="0051FF"/>
                </a:solidFill>
              </a:rPr>
              <a:t> total order </a:t>
            </a:r>
            <a:r>
              <a:rPr lang="en-US" dirty="0"/>
              <a:t>on operations</a:t>
            </a:r>
          </a:p>
          <a:p>
            <a:r>
              <a:rPr lang="en-US" b="1" dirty="0">
                <a:solidFill>
                  <a:srgbClr val="0051FF"/>
                </a:solidFill>
              </a:rPr>
              <a:t>State Machine Replication (SMR)</a:t>
            </a:r>
            <a:r>
              <a:rPr lang="en-US" dirty="0"/>
              <a:t>: technique for implementing strongly consistent fault-tolerant services</a:t>
            </a:r>
          </a:p>
          <a:p>
            <a:pPr lvl="1"/>
            <a:r>
              <a:rPr lang="en-US" dirty="0"/>
              <a:t>Servers start in the same state</a:t>
            </a:r>
          </a:p>
          <a:p>
            <a:pPr lvl="1"/>
            <a:r>
              <a:rPr lang="en-US" dirty="0"/>
              <a:t>Servers apply deterministic updates in the same order</a:t>
            </a:r>
          </a:p>
          <a:p>
            <a:pPr lvl="1"/>
            <a:r>
              <a:rPr lang="en-US" dirty="0"/>
              <a:t>=&gt; Servers progress through exactly the same sequence of states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9702-594F-714E-AB61-92C8F5D8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F8AE-8E60-C046-A6CE-22EBEEFD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BFDE-1062-E743-AA4D-11A80932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212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44AF-EEB9-404C-A9BA-1BFFAFAE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Replication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9702-594F-714E-AB61-92C8F5D8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F8AE-8E60-C046-A6CE-22EBEEFD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BFDE-1062-E743-AA4D-11A80932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61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B70EAB-C7A5-5046-AAF3-9DF90B84440C}"/>
              </a:ext>
            </a:extLst>
          </p:cNvPr>
          <p:cNvGrpSpPr/>
          <p:nvPr/>
        </p:nvGrpSpPr>
        <p:grpSpPr>
          <a:xfrm>
            <a:off x="9111086" y="2247140"/>
            <a:ext cx="969706" cy="2960772"/>
            <a:chOff x="7587086" y="2760484"/>
            <a:chExt cx="969706" cy="2960772"/>
          </a:xfrm>
        </p:grpSpPr>
        <p:pic>
          <p:nvPicPr>
            <p:cNvPr id="7" name="Graphic 6" descr="Database">
              <a:extLst>
                <a:ext uri="{FF2B5EF4-FFF2-40B4-BE49-F238E27FC236}">
                  <a16:creationId xmlns:a16="http://schemas.microsoft.com/office/drawing/2014/main" id="{6CD140FF-05F0-5842-AB09-50BD3A55D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87086" y="3743691"/>
              <a:ext cx="969706" cy="969706"/>
            </a:xfrm>
            <a:prstGeom prst="rect">
              <a:avLst/>
            </a:prstGeom>
          </p:spPr>
        </p:pic>
        <p:pic>
          <p:nvPicPr>
            <p:cNvPr id="8" name="Graphic 7" descr="Database">
              <a:extLst>
                <a:ext uri="{FF2B5EF4-FFF2-40B4-BE49-F238E27FC236}">
                  <a16:creationId xmlns:a16="http://schemas.microsoft.com/office/drawing/2014/main" id="{8C8E46FB-868C-E74A-A4F1-22C0F9D49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87086" y="2760484"/>
              <a:ext cx="969706" cy="969706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EE65C07C-1A93-314F-9623-65C14314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87086" y="4751550"/>
              <a:ext cx="969706" cy="969706"/>
            </a:xfrm>
            <a:prstGeom prst="rect">
              <a:avLst/>
            </a:prstGeom>
          </p:spPr>
        </p:pic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8DAA1A92-D663-2A47-B780-1F1AD8C913D6}"/>
              </a:ext>
            </a:extLst>
          </p:cNvPr>
          <p:cNvSpPr/>
          <p:nvPr/>
        </p:nvSpPr>
        <p:spPr>
          <a:xfrm>
            <a:off x="2336860" y="3072596"/>
            <a:ext cx="589935" cy="5973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0E0AE7-B802-9F44-B3AC-E4A9F456BE8B}"/>
              </a:ext>
            </a:extLst>
          </p:cNvPr>
          <p:cNvSpPr/>
          <p:nvPr/>
        </p:nvSpPr>
        <p:spPr>
          <a:xfrm>
            <a:off x="3107445" y="3433139"/>
            <a:ext cx="589935" cy="5973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978C81-25EF-D84B-A0D7-1F70D7F00A79}"/>
              </a:ext>
            </a:extLst>
          </p:cNvPr>
          <p:cNvSpPr/>
          <p:nvPr/>
        </p:nvSpPr>
        <p:spPr>
          <a:xfrm>
            <a:off x="2359484" y="4073613"/>
            <a:ext cx="589935" cy="5973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76FD0D-9E66-6241-8439-F6ACD08BEF84}"/>
              </a:ext>
            </a:extLst>
          </p:cNvPr>
          <p:cNvSpPr/>
          <p:nvPr/>
        </p:nvSpPr>
        <p:spPr>
          <a:xfrm>
            <a:off x="2894430" y="4658885"/>
            <a:ext cx="589935" cy="5973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43FD05-1C6E-9E4B-9642-D1756BA7382A}"/>
              </a:ext>
            </a:extLst>
          </p:cNvPr>
          <p:cNvSpPr/>
          <p:nvPr/>
        </p:nvSpPr>
        <p:spPr>
          <a:xfrm>
            <a:off x="2840190" y="2233401"/>
            <a:ext cx="589935" cy="5973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1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7E404D-C717-A543-B188-830076BAEE1F}"/>
              </a:ext>
            </a:extLst>
          </p:cNvPr>
          <p:cNvGrpSpPr/>
          <p:nvPr/>
        </p:nvGrpSpPr>
        <p:grpSpPr>
          <a:xfrm>
            <a:off x="5440189" y="2449039"/>
            <a:ext cx="3632579" cy="602262"/>
            <a:chOff x="3916188" y="2962383"/>
            <a:chExt cx="3632579" cy="6022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2769221-6B07-3E47-8C92-2CCE315DDE47}"/>
                </a:ext>
              </a:extLst>
            </p:cNvPr>
            <p:cNvSpPr/>
            <p:nvPr/>
          </p:nvSpPr>
          <p:spPr>
            <a:xfrm>
              <a:off x="6958832" y="2967335"/>
              <a:ext cx="589935" cy="59731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0BA0E0B-FB6C-434C-9535-10185E6B6E41}"/>
                </a:ext>
              </a:extLst>
            </p:cNvPr>
            <p:cNvSpPr/>
            <p:nvPr/>
          </p:nvSpPr>
          <p:spPr>
            <a:xfrm>
              <a:off x="5437510" y="2962383"/>
              <a:ext cx="589935" cy="59731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0EC1BA7-3436-A74C-88AF-BA71C9CB8CA6}"/>
                </a:ext>
              </a:extLst>
            </p:cNvPr>
            <p:cNvSpPr/>
            <p:nvPr/>
          </p:nvSpPr>
          <p:spPr>
            <a:xfrm>
              <a:off x="6198171" y="2962383"/>
              <a:ext cx="589935" cy="59731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84E6D61-2714-BC4A-BA0C-C360F8C01524}"/>
                </a:ext>
              </a:extLst>
            </p:cNvPr>
            <p:cNvSpPr/>
            <p:nvPr/>
          </p:nvSpPr>
          <p:spPr>
            <a:xfrm>
              <a:off x="4676849" y="2962383"/>
              <a:ext cx="589935" cy="59731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2CD7A21-1BDB-AB4F-81F7-28E723B992D6}"/>
                </a:ext>
              </a:extLst>
            </p:cNvPr>
            <p:cNvSpPr/>
            <p:nvPr/>
          </p:nvSpPr>
          <p:spPr>
            <a:xfrm>
              <a:off x="3916188" y="2962383"/>
              <a:ext cx="589935" cy="59731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4DC5DD-FF3F-8045-A87A-F5662F0A464B}"/>
              </a:ext>
            </a:extLst>
          </p:cNvPr>
          <p:cNvGrpSpPr/>
          <p:nvPr/>
        </p:nvGrpSpPr>
        <p:grpSpPr>
          <a:xfrm>
            <a:off x="5478508" y="3414069"/>
            <a:ext cx="3632579" cy="602262"/>
            <a:chOff x="3916188" y="2962383"/>
            <a:chExt cx="3632579" cy="60226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6205A8-39C8-6A4B-96D9-A8845ABB013C}"/>
                </a:ext>
              </a:extLst>
            </p:cNvPr>
            <p:cNvSpPr/>
            <p:nvPr/>
          </p:nvSpPr>
          <p:spPr>
            <a:xfrm>
              <a:off x="6958832" y="2967335"/>
              <a:ext cx="589935" cy="59731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3283E4-EEA5-6649-AD5D-8AC87714BDA5}"/>
                </a:ext>
              </a:extLst>
            </p:cNvPr>
            <p:cNvSpPr/>
            <p:nvPr/>
          </p:nvSpPr>
          <p:spPr>
            <a:xfrm>
              <a:off x="5437510" y="2962383"/>
              <a:ext cx="589935" cy="59731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8A84106-53C8-224D-898C-F037AA0E2010}"/>
                </a:ext>
              </a:extLst>
            </p:cNvPr>
            <p:cNvSpPr/>
            <p:nvPr/>
          </p:nvSpPr>
          <p:spPr>
            <a:xfrm>
              <a:off x="6198171" y="2962383"/>
              <a:ext cx="589935" cy="59731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541B018-E456-2B47-8665-191259A93AD6}"/>
                </a:ext>
              </a:extLst>
            </p:cNvPr>
            <p:cNvSpPr/>
            <p:nvPr/>
          </p:nvSpPr>
          <p:spPr>
            <a:xfrm>
              <a:off x="4676849" y="2962383"/>
              <a:ext cx="589935" cy="59731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AB66F89-F370-5042-887C-B85FA19CBF7F}"/>
                </a:ext>
              </a:extLst>
            </p:cNvPr>
            <p:cNvSpPr/>
            <p:nvPr/>
          </p:nvSpPr>
          <p:spPr>
            <a:xfrm>
              <a:off x="3916188" y="2962383"/>
              <a:ext cx="589935" cy="59731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C1196EE-166D-C448-9426-B29B5C667A17}"/>
              </a:ext>
            </a:extLst>
          </p:cNvPr>
          <p:cNvGrpSpPr/>
          <p:nvPr/>
        </p:nvGrpSpPr>
        <p:grpSpPr>
          <a:xfrm>
            <a:off x="5478507" y="4379099"/>
            <a:ext cx="3632579" cy="602262"/>
            <a:chOff x="3916188" y="2962383"/>
            <a:chExt cx="3632579" cy="60226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7BE16C-9C41-4746-B2E4-C147AB088E9B}"/>
                </a:ext>
              </a:extLst>
            </p:cNvPr>
            <p:cNvSpPr/>
            <p:nvPr/>
          </p:nvSpPr>
          <p:spPr>
            <a:xfrm>
              <a:off x="6958832" y="2967335"/>
              <a:ext cx="589935" cy="59731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BDB12-DB31-A744-BC7D-24F0F551787D}"/>
                </a:ext>
              </a:extLst>
            </p:cNvPr>
            <p:cNvSpPr/>
            <p:nvPr/>
          </p:nvSpPr>
          <p:spPr>
            <a:xfrm>
              <a:off x="5437510" y="2962383"/>
              <a:ext cx="589935" cy="59731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7D6A8-7BDB-C642-9C59-BC8343DBAB40}"/>
                </a:ext>
              </a:extLst>
            </p:cNvPr>
            <p:cNvSpPr/>
            <p:nvPr/>
          </p:nvSpPr>
          <p:spPr>
            <a:xfrm>
              <a:off x="6198171" y="2962383"/>
              <a:ext cx="589935" cy="59731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67A53E8-E31E-AE46-99CE-A635EA3B372B}"/>
                </a:ext>
              </a:extLst>
            </p:cNvPr>
            <p:cNvSpPr/>
            <p:nvPr/>
          </p:nvSpPr>
          <p:spPr>
            <a:xfrm>
              <a:off x="4676849" y="2962383"/>
              <a:ext cx="589935" cy="59731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2A6E020-3C8A-0D42-9569-F9D777F4B7C1}"/>
                </a:ext>
              </a:extLst>
            </p:cNvPr>
            <p:cNvSpPr/>
            <p:nvPr/>
          </p:nvSpPr>
          <p:spPr>
            <a:xfrm>
              <a:off x="3916188" y="2962383"/>
              <a:ext cx="589935" cy="59731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</p:grpSp>
      <p:pic>
        <p:nvPicPr>
          <p:cNvPr id="39" name="Graphic 38" descr="Woman">
            <a:extLst>
              <a:ext uri="{FF2B5EF4-FFF2-40B4-BE49-F238E27FC236}">
                <a16:creationId xmlns:a16="http://schemas.microsoft.com/office/drawing/2014/main" id="{4E897301-5554-4D44-B03B-89773864E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5982" y="2524701"/>
            <a:ext cx="575515" cy="575515"/>
          </a:xfrm>
          <a:prstGeom prst="rect">
            <a:avLst/>
          </a:prstGeom>
        </p:spPr>
      </p:pic>
      <p:pic>
        <p:nvPicPr>
          <p:cNvPr id="40" name="Graphic 39" descr="Man">
            <a:extLst>
              <a:ext uri="{FF2B5EF4-FFF2-40B4-BE49-F238E27FC236}">
                <a16:creationId xmlns:a16="http://schemas.microsoft.com/office/drawing/2014/main" id="{78184D90-E9BE-1945-902E-C99EEF3CD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2122" y="4313088"/>
            <a:ext cx="621998" cy="621998"/>
          </a:xfrm>
          <a:prstGeom prst="rect">
            <a:avLst/>
          </a:prstGeom>
        </p:spPr>
      </p:pic>
      <p:pic>
        <p:nvPicPr>
          <p:cNvPr id="41" name="Graphic 40" descr="Man">
            <a:extLst>
              <a:ext uri="{FF2B5EF4-FFF2-40B4-BE49-F238E27FC236}">
                <a16:creationId xmlns:a16="http://schemas.microsoft.com/office/drawing/2014/main" id="{6E89855C-FF6D-324E-A2D3-AB4B3F2F19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5454" y="3451615"/>
            <a:ext cx="621998" cy="6219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0620695-35D6-EB4D-B36C-3FFED48442A4}"/>
              </a:ext>
            </a:extLst>
          </p:cNvPr>
          <p:cNvSpPr txBox="1"/>
          <p:nvPr/>
        </p:nvSpPr>
        <p:spPr>
          <a:xfrm>
            <a:off x="1675982" y="5462870"/>
            <a:ext cx="256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 generate updates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F39E23DC-6CC1-0047-9F99-8A9AD7CF857D}"/>
              </a:ext>
            </a:extLst>
          </p:cNvPr>
          <p:cNvSpPr/>
          <p:nvPr/>
        </p:nvSpPr>
        <p:spPr>
          <a:xfrm>
            <a:off x="3847428" y="2918868"/>
            <a:ext cx="1448480" cy="16605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Servers establish ordering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89CB18-352B-A644-8880-515B38AF5ADF}"/>
              </a:ext>
            </a:extLst>
          </p:cNvPr>
          <p:cNvSpPr txBox="1"/>
          <p:nvPr/>
        </p:nvSpPr>
        <p:spPr>
          <a:xfrm>
            <a:off x="6068441" y="5399804"/>
            <a:ext cx="308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 apply updates in order</a:t>
            </a:r>
          </a:p>
        </p:txBody>
      </p:sp>
    </p:spTree>
    <p:extLst>
      <p:ext uri="{BB962C8B-B14F-4D97-AF65-F5344CB8AC3E}">
        <p14:creationId xmlns:p14="http://schemas.microsoft.com/office/powerpoint/2010/main" val="37460470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1E04-5545-7140-9D00-159EC33C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EB032-DB90-A445-9B3B-CD95644FC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totally ordered multicast protocol can provide the property we want</a:t>
            </a:r>
          </a:p>
          <a:p>
            <a:r>
              <a:rPr lang="en-US" b="1" dirty="0"/>
              <a:t>But</a:t>
            </a:r>
            <a:r>
              <a:rPr lang="en-US" dirty="0"/>
              <a:t>, need to make sure the ordering is maintained </a:t>
            </a:r>
            <a:r>
              <a:rPr lang="en-US" b="1" dirty="0"/>
              <a:t>even if processes crash and recover</a:t>
            </a:r>
          </a:p>
          <a:p>
            <a:pPr lvl="1"/>
            <a:r>
              <a:rPr lang="en-US" dirty="0"/>
              <a:t>Needs something like the “safe” delivery property we discussed</a:t>
            </a:r>
          </a:p>
          <a:p>
            <a:pPr lvl="1"/>
            <a:r>
              <a:rPr lang="en-US" dirty="0"/>
              <a:t>Intuition: I shouldn’t deliver a message (apply to database) unless I know “enough” other replicas have agreed to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F6186-D35B-4B47-AE06-3C5A348F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62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ABDEF-23A1-CD4A-8365-5DC2309C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F56D8-B887-F24D-8A0F-E34DC74A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</p:spTree>
    <p:extLst>
      <p:ext uri="{BB962C8B-B14F-4D97-AF65-F5344CB8AC3E}">
        <p14:creationId xmlns:p14="http://schemas.microsoft.com/office/powerpoint/2010/main" val="4245116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7872-F45D-8647-B120-10A8A861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2107-08A5-AB4E-BC3F-09C69883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a groups of processes (aka. servers, replicas)</a:t>
            </a:r>
          </a:p>
          <a:p>
            <a:r>
              <a:rPr lang="en-US" dirty="0"/>
              <a:t>Processes communicate by sending messages</a:t>
            </a:r>
          </a:p>
          <a:p>
            <a:r>
              <a:rPr lang="en-US" dirty="0"/>
              <a:t>Processes can </a:t>
            </a:r>
            <a:r>
              <a:rPr lang="en-US" dirty="0">
                <a:solidFill>
                  <a:srgbClr val="0051FF"/>
                </a:solidFill>
              </a:rPr>
              <a:t>crash </a:t>
            </a:r>
            <a:r>
              <a:rPr lang="en-US" i="1" dirty="0">
                <a:solidFill>
                  <a:srgbClr val="0051FF"/>
                </a:solidFill>
              </a:rPr>
              <a:t>and restart</a:t>
            </a:r>
          </a:p>
          <a:p>
            <a:pPr lvl="1"/>
            <a:r>
              <a:rPr lang="en-US" dirty="0"/>
              <a:t>Processes have access to stable storage to record information</a:t>
            </a:r>
          </a:p>
          <a:p>
            <a:r>
              <a:rPr lang="en-US" dirty="0"/>
              <a:t>Messages can </a:t>
            </a:r>
            <a:r>
              <a:rPr lang="en-US" dirty="0">
                <a:solidFill>
                  <a:srgbClr val="0051FF"/>
                </a:solidFill>
              </a:rPr>
              <a:t>take arbitrarily long </a:t>
            </a:r>
            <a:r>
              <a:rPr lang="en-US" dirty="0"/>
              <a:t>to be delivered, can be </a:t>
            </a:r>
            <a:r>
              <a:rPr lang="en-US" dirty="0">
                <a:solidFill>
                  <a:srgbClr val="0051FF"/>
                </a:solidFill>
              </a:rPr>
              <a:t>duplicated</a:t>
            </a:r>
            <a:r>
              <a:rPr lang="en-US" dirty="0"/>
              <a:t>, and can be </a:t>
            </a:r>
            <a:r>
              <a:rPr lang="en-US" dirty="0">
                <a:solidFill>
                  <a:srgbClr val="0051FF"/>
                </a:solidFill>
              </a:rPr>
              <a:t>lost</a:t>
            </a:r>
          </a:p>
          <a:p>
            <a:pPr lvl="1"/>
            <a:r>
              <a:rPr lang="en-US" dirty="0"/>
              <a:t>Network can partition</a:t>
            </a:r>
          </a:p>
          <a:p>
            <a:r>
              <a:rPr lang="en-US" dirty="0"/>
              <a:t>Processes execute the protocol faithfully, and messages are not corrupted (non-Byzantine)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0A81-34D1-B948-8D52-3CD8D3A1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4A7CC-EC9D-F14E-90E6-F656076A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B861E-3BD8-B942-9670-4A139DEA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01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9B51-74C5-6B42-BF29-9B5C560D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Group Communication Approach: Congruity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EB97-0B5C-2B4C-ABF7-9C851784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6201"/>
            <a:ext cx="6839459" cy="4779964"/>
          </a:xfrm>
        </p:spPr>
        <p:txBody>
          <a:bodyPr>
            <a:normAutofit fontScale="92500"/>
          </a:bodyPr>
          <a:lstStyle/>
          <a:p>
            <a:r>
              <a:rPr lang="en-US" dirty="0"/>
              <a:t>Big picture:</a:t>
            </a:r>
          </a:p>
          <a:p>
            <a:pPr lvl="1"/>
            <a:r>
              <a:rPr lang="en-US" dirty="0"/>
              <a:t>Use group communication service to establish total ordering</a:t>
            </a:r>
          </a:p>
          <a:p>
            <a:pPr lvl="1"/>
            <a:r>
              <a:rPr lang="en-US" dirty="0"/>
              <a:t>But, set of up and connected processes may change over time</a:t>
            </a:r>
          </a:p>
          <a:p>
            <a:pPr lvl="2"/>
            <a:r>
              <a:rPr lang="en-US" dirty="0"/>
              <a:t>Crash/recover</a:t>
            </a:r>
          </a:p>
          <a:p>
            <a:pPr lvl="2"/>
            <a:r>
              <a:rPr lang="en-US" dirty="0"/>
              <a:t>Network partition/merge</a:t>
            </a:r>
          </a:p>
          <a:p>
            <a:pPr lvl="1"/>
            <a:r>
              <a:rPr lang="en-US" dirty="0"/>
              <a:t>To prevent conflicting ordering (e.g. by two separate, partitioned sets of processes), only processes that are part of the </a:t>
            </a:r>
            <a:r>
              <a:rPr lang="en-US" b="1" dirty="0"/>
              <a:t>primary component</a:t>
            </a:r>
            <a:r>
              <a:rPr lang="en-US" dirty="0"/>
              <a:t> can apply updates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612C4-5301-2342-B1CD-FE807B3A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57356-E71B-8148-AF2B-22BF65C7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C9AB0-8391-8842-8ECC-83E93335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64</a:t>
            </a:fld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300F51A-2403-3E4D-92DD-615D5AA3A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1724" y="2345916"/>
            <a:ext cx="969706" cy="969706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7F2E8579-C9FD-AE4B-905C-28A7DCE5F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6664" y="2345916"/>
            <a:ext cx="969706" cy="969706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4754B0BD-72BF-A84A-A00E-B1B711C1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9163" y="2345916"/>
            <a:ext cx="969706" cy="9697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7607F2D6-1D03-E04E-9607-B5403641B317}"/>
              </a:ext>
            </a:extLst>
          </p:cNvPr>
          <p:cNvSpPr/>
          <p:nvPr/>
        </p:nvSpPr>
        <p:spPr>
          <a:xfrm rot="18897851">
            <a:off x="7649616" y="2404588"/>
            <a:ext cx="900359" cy="893506"/>
          </a:xfrm>
          <a:prstGeom prst="plus">
            <a:avLst>
              <a:gd name="adj" fmla="val 444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E9A905E8-59AC-0440-B173-E3431A616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9182" y="3645326"/>
            <a:ext cx="969706" cy="969706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EC486037-2875-464F-9E94-85D4744FC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4122" y="3645326"/>
            <a:ext cx="969706" cy="969706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70742896-65A7-C44A-BB58-00CAA2345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621" y="3645326"/>
            <a:ext cx="969706" cy="969706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AA24F0AF-976B-A04D-8E9A-2A25C660555A}"/>
              </a:ext>
            </a:extLst>
          </p:cNvPr>
          <p:cNvSpPr/>
          <p:nvPr/>
        </p:nvSpPr>
        <p:spPr>
          <a:xfrm rot="18897851">
            <a:off x="10227022" y="3724979"/>
            <a:ext cx="900359" cy="893506"/>
          </a:xfrm>
          <a:prstGeom prst="plus">
            <a:avLst>
              <a:gd name="adj" fmla="val 444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45DAD5D3-37E0-9B49-8493-FD3B6AFAB2AC}"/>
              </a:ext>
            </a:extLst>
          </p:cNvPr>
          <p:cNvSpPr/>
          <p:nvPr/>
        </p:nvSpPr>
        <p:spPr>
          <a:xfrm rot="18897851">
            <a:off x="10957835" y="3724978"/>
            <a:ext cx="900359" cy="893506"/>
          </a:xfrm>
          <a:prstGeom prst="plus">
            <a:avLst>
              <a:gd name="adj" fmla="val 444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060493-2AD1-3740-A5CA-0236AB02CDC6}"/>
              </a:ext>
            </a:extLst>
          </p:cNvPr>
          <p:cNvSpPr txBox="1"/>
          <p:nvPr/>
        </p:nvSpPr>
        <p:spPr>
          <a:xfrm>
            <a:off x="7616658" y="5069951"/>
            <a:ext cx="4389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"From total order to database replication.” Yair Amir, and </a:t>
            </a:r>
            <a:r>
              <a:rPr lang="en-US" dirty="0" err="1"/>
              <a:t>Ciprian</a:t>
            </a:r>
            <a:r>
              <a:rPr lang="en-US" dirty="0"/>
              <a:t> Tutu. In </a:t>
            </a:r>
            <a:r>
              <a:rPr lang="en-US" i="1" dirty="0"/>
              <a:t>Proceedings 22nd International Conference on Distributed Computing Systems</a:t>
            </a:r>
            <a:r>
              <a:rPr lang="en-US" dirty="0"/>
              <a:t>, pp. 494-503. IEEE, 2002.</a:t>
            </a:r>
          </a:p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D6E452-F129-914E-9BDD-BAEA1DB9B0C7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>
            <a:off x="8901517" y="3315622"/>
            <a:ext cx="497665" cy="814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293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DF23-D418-7F4E-ACCE-6F030313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Group Communication Approach: Congruity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2689-41A8-2346-A3A0-84A02CBAC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2A3BF1"/>
                </a:solidFill>
              </a:rPr>
              <a:t>Primary component</a:t>
            </a:r>
            <a:r>
              <a:rPr lang="en-US" dirty="0"/>
              <a:t>: set of processes that constitutes a </a:t>
            </a:r>
            <a:r>
              <a:rPr lang="en-US" b="1" dirty="0"/>
              <a:t>quorum </a:t>
            </a:r>
            <a:r>
              <a:rPr lang="en-US" dirty="0"/>
              <a:t>and is allowed to proceed with updates</a:t>
            </a:r>
          </a:p>
          <a:p>
            <a:r>
              <a:rPr lang="en-US" dirty="0"/>
              <a:t>Properties needed:</a:t>
            </a:r>
          </a:p>
          <a:p>
            <a:pPr lvl="1"/>
            <a:r>
              <a:rPr lang="en-US" dirty="0">
                <a:solidFill>
                  <a:srgbClr val="2A3BF1"/>
                </a:solidFill>
              </a:rPr>
              <a:t>Uniqueness</a:t>
            </a:r>
            <a:r>
              <a:rPr lang="en-US" dirty="0"/>
              <a:t>: there can be only one valid quorum at any time</a:t>
            </a:r>
          </a:p>
          <a:p>
            <a:pPr lvl="2"/>
            <a:r>
              <a:rPr lang="en-US" dirty="0"/>
              <a:t>we don’t want two separate groups ordering updates independently</a:t>
            </a:r>
          </a:p>
          <a:p>
            <a:pPr lvl="1"/>
            <a:r>
              <a:rPr lang="en-US" dirty="0">
                <a:solidFill>
                  <a:srgbClr val="2A3BF1"/>
                </a:solidFill>
              </a:rPr>
              <a:t>Intersection</a:t>
            </a:r>
            <a:r>
              <a:rPr lang="en-US" dirty="0"/>
              <a:t>: two quorums must intersect in at least one member</a:t>
            </a:r>
          </a:p>
          <a:p>
            <a:pPr lvl="2"/>
            <a:r>
              <a:rPr lang="en-US" dirty="0"/>
              <a:t>we need knowledge of what happened (was ordered) in the previous quorum to carry over to the new one</a:t>
            </a:r>
          </a:p>
          <a:p>
            <a:r>
              <a:rPr lang="en-US" dirty="0"/>
              <a:t>Simple definition: quorum = strict majority of processes</a:t>
            </a:r>
          </a:p>
          <a:p>
            <a:pPr lvl="1"/>
            <a:r>
              <a:rPr lang="en-US" dirty="0"/>
              <a:t>Dynamic linear voting allows quorum to be determined as majority of previous quorum, rather than majority of all processes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0F983-A8B9-7347-9096-BE63ADCE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1064C-F536-B14E-BAE5-2C7192CC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4A48-ED12-C24A-9586-63F03AB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59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7AEC-7E89-144D-8222-5930ECB9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Group Communication Approach: Congruity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E52C-6833-1744-B2E2-DAA5E2B2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 level idea:</a:t>
            </a:r>
          </a:p>
          <a:p>
            <a:pPr lvl="1"/>
            <a:r>
              <a:rPr lang="en-US" dirty="0"/>
              <a:t>Replicas use a group communication service to order updates</a:t>
            </a:r>
          </a:p>
          <a:p>
            <a:pPr lvl="1"/>
            <a:r>
              <a:rPr lang="en-US" dirty="0"/>
              <a:t>Apply ordered updates to the database </a:t>
            </a:r>
            <a:r>
              <a:rPr lang="en-US" i="1" dirty="0"/>
              <a:t>if you are in a primary component</a:t>
            </a:r>
            <a:endParaRPr lang="en-US" dirty="0"/>
          </a:p>
          <a:p>
            <a:pPr lvl="2"/>
            <a:r>
              <a:rPr lang="en-US" dirty="0"/>
              <a:t>Otherwise, defer updates until you can determine their total ordering</a:t>
            </a:r>
          </a:p>
          <a:p>
            <a:r>
              <a:rPr lang="en-US" dirty="0"/>
              <a:t>Some (important) subtle points</a:t>
            </a:r>
          </a:p>
          <a:p>
            <a:pPr lvl="1"/>
            <a:r>
              <a:rPr lang="en-US" dirty="0"/>
              <a:t>What happens when the membership changes?</a:t>
            </a:r>
          </a:p>
          <a:p>
            <a:pPr lvl="2"/>
            <a:r>
              <a:rPr lang="en-US" dirty="0"/>
              <a:t>There can be some updates that were ordered by some processes, but not by others</a:t>
            </a:r>
          </a:p>
          <a:p>
            <a:pPr lvl="2"/>
            <a:r>
              <a:rPr lang="en-US" b="1" dirty="0"/>
              <a:t>Safe</a:t>
            </a:r>
            <a:r>
              <a:rPr lang="en-US" dirty="0"/>
              <a:t> </a:t>
            </a:r>
            <a:r>
              <a:rPr lang="en-US" b="1" dirty="0"/>
              <a:t>delivery</a:t>
            </a:r>
            <a:r>
              <a:rPr lang="en-US" dirty="0"/>
              <a:t> property + additional logic on membership changes can resolve this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B439-07B4-694F-B098-5B75FD0D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1BA55-5610-5E42-B7C0-24FD3731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FA61-1419-0045-95F9-EFA1C044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19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DDB7-B80F-2E4A-B225-FFF2A853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Dynamic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3B694-FC97-F24A-9274-B202D7593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Group communication requires stable membership to work well</a:t>
            </a:r>
          </a:p>
          <a:p>
            <a:pPr lvl="1"/>
            <a:r>
              <a:rPr lang="en-US" dirty="0"/>
              <a:t>If membership </a:t>
            </a:r>
            <a:r>
              <a:rPr lang="en-US" dirty="0">
                <a:solidFill>
                  <a:srgbClr val="C00000"/>
                </a:solidFill>
              </a:rPr>
              <a:t>is not stable</a:t>
            </a:r>
            <a:r>
              <a:rPr lang="en-US" dirty="0"/>
              <a:t>, group-communication-based approaches will </a:t>
            </a:r>
            <a:r>
              <a:rPr lang="en-US" dirty="0">
                <a:solidFill>
                  <a:srgbClr val="C00000"/>
                </a:solidFill>
              </a:rPr>
              <a:t>spend a lot of time synchronizing</a:t>
            </a:r>
          </a:p>
          <a:p>
            <a:r>
              <a:rPr lang="en-US" dirty="0"/>
              <a:t>A more robust replication algorithm is needed for such environments – </a:t>
            </a:r>
            <a:r>
              <a:rPr lang="en-US" b="1" dirty="0" err="1">
                <a:solidFill>
                  <a:srgbClr val="2A3BF1"/>
                </a:solidFill>
              </a:rPr>
              <a:t>Paxos</a:t>
            </a:r>
            <a:endParaRPr lang="en-US" b="1" dirty="0">
              <a:solidFill>
                <a:srgbClr val="2A3BF1"/>
              </a:solidFill>
            </a:endParaRPr>
          </a:p>
          <a:p>
            <a:pPr lvl="1"/>
            <a:r>
              <a:rPr lang="en-US" dirty="0"/>
              <a:t>Requires a stable-enough network </a:t>
            </a:r>
            <a:r>
              <a:rPr lang="en-US" dirty="0">
                <a:solidFill>
                  <a:srgbClr val="2A3BF1"/>
                </a:solidFill>
              </a:rPr>
              <a:t>to elect a </a:t>
            </a:r>
            <a:r>
              <a:rPr lang="en-US" b="1" dirty="0">
                <a:solidFill>
                  <a:srgbClr val="2A3BF1"/>
                </a:solidFill>
              </a:rPr>
              <a:t>leader</a:t>
            </a:r>
            <a:r>
              <a:rPr lang="en-US" dirty="0">
                <a:solidFill>
                  <a:srgbClr val="2A3BF1"/>
                </a:solidFill>
              </a:rPr>
              <a:t> that will stay stable for a while</a:t>
            </a:r>
          </a:p>
          <a:p>
            <a:pPr lvl="1"/>
            <a:r>
              <a:rPr lang="en-US" dirty="0"/>
              <a:t>Requires a (potentially changing) majority of members to support the leader (in order to make progress)</a:t>
            </a:r>
            <a:endParaRPr lang="en-US" dirty="0">
              <a:solidFill>
                <a:srgbClr val="2A3BF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1B520-25FC-5D45-96DE-88B20B47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01123-8DC1-7847-B14E-F116E272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E1CCC-8E07-5048-808C-8FF10029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254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D2DA-EC5E-1044-AA25-C8F6A6A3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Leader-Based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5592-04A2-6F44-8BA6-9B4BDCE3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6122" y="1539018"/>
            <a:ext cx="3416277" cy="458714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Client sends update </a:t>
            </a:r>
            <a:r>
              <a:rPr lang="en-US" i="1" dirty="0"/>
              <a:t>u</a:t>
            </a:r>
            <a:r>
              <a:rPr lang="en-US" dirty="0"/>
              <a:t> to the leader</a:t>
            </a:r>
          </a:p>
          <a:p>
            <a:r>
              <a:rPr lang="en-US" dirty="0"/>
              <a:t>Leader assigns sequence number 1 to update </a:t>
            </a:r>
            <a:r>
              <a:rPr lang="en-US" i="1" dirty="0"/>
              <a:t>u</a:t>
            </a:r>
          </a:p>
          <a:p>
            <a:r>
              <a:rPr lang="en-US" dirty="0"/>
              <a:t>Leader sends to non-leader servers</a:t>
            </a:r>
          </a:p>
          <a:p>
            <a:r>
              <a:rPr lang="en-US" dirty="0"/>
              <a:t>Servers order update </a:t>
            </a:r>
            <a:r>
              <a:rPr lang="en-US" i="1" dirty="0"/>
              <a:t>u</a:t>
            </a:r>
            <a:r>
              <a:rPr lang="en-US" dirty="0"/>
              <a:t> with sequence number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7587-16A6-AD4F-B8D1-03DAC8BD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1C470-E8EF-A643-8D12-0E7C7828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1ABE-EBFB-5647-997F-345D27C5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68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05FCBF-3B07-5846-8080-C9AD2F7A08D3}"/>
              </a:ext>
            </a:extLst>
          </p:cNvPr>
          <p:cNvGrpSpPr/>
          <p:nvPr/>
        </p:nvGrpSpPr>
        <p:grpSpPr>
          <a:xfrm>
            <a:off x="2569618" y="1429249"/>
            <a:ext cx="1090417" cy="729770"/>
            <a:chOff x="1965262" y="3242052"/>
            <a:chExt cx="1090417" cy="729770"/>
          </a:xfrm>
        </p:grpSpPr>
        <p:pic>
          <p:nvPicPr>
            <p:cNvPr id="31" name="Graphic 30" descr="Database">
              <a:extLst>
                <a:ext uri="{FF2B5EF4-FFF2-40B4-BE49-F238E27FC236}">
                  <a16:creationId xmlns:a16="http://schemas.microsoft.com/office/drawing/2014/main" id="{1409A6D2-0C6D-1148-BF0D-4BB9166D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4E3AAA-2EEE-8D48-AA9B-089640965E49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1</a:t>
              </a:r>
              <a:endParaRPr lang="en-US" sz="26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BEDAEF-70D8-6F41-B915-A2B914C20ABE}"/>
              </a:ext>
            </a:extLst>
          </p:cNvPr>
          <p:cNvGrpSpPr/>
          <p:nvPr/>
        </p:nvGrpSpPr>
        <p:grpSpPr>
          <a:xfrm>
            <a:off x="1279093" y="3221452"/>
            <a:ext cx="1090417" cy="729770"/>
            <a:chOff x="1965262" y="3242052"/>
            <a:chExt cx="1090417" cy="729770"/>
          </a:xfrm>
        </p:grpSpPr>
        <p:pic>
          <p:nvPicPr>
            <p:cNvPr id="34" name="Graphic 33" descr="Database">
              <a:extLst>
                <a:ext uri="{FF2B5EF4-FFF2-40B4-BE49-F238E27FC236}">
                  <a16:creationId xmlns:a16="http://schemas.microsoft.com/office/drawing/2014/main" id="{FF841C3B-BFF1-3A4C-93F2-B29855286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AC28DD-72E8-5E49-944D-2CBB2AD14F6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2</a:t>
              </a:r>
              <a:endParaRPr lang="en-US" sz="2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663389-FC5E-3044-AF7C-AE1068BC0FF8}"/>
              </a:ext>
            </a:extLst>
          </p:cNvPr>
          <p:cNvGrpSpPr/>
          <p:nvPr/>
        </p:nvGrpSpPr>
        <p:grpSpPr>
          <a:xfrm>
            <a:off x="3589838" y="4355684"/>
            <a:ext cx="1090417" cy="729770"/>
            <a:chOff x="1965262" y="3242052"/>
            <a:chExt cx="1090417" cy="729770"/>
          </a:xfrm>
        </p:grpSpPr>
        <p:pic>
          <p:nvPicPr>
            <p:cNvPr id="37" name="Graphic 36" descr="Database">
              <a:extLst>
                <a:ext uri="{FF2B5EF4-FFF2-40B4-BE49-F238E27FC236}">
                  <a16:creationId xmlns:a16="http://schemas.microsoft.com/office/drawing/2014/main" id="{0C76CB60-0223-FE4B-8BBA-29AF5AEF4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085EAF-14E0-4B49-B85B-D06758E3CD2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3</a:t>
              </a:r>
              <a:endParaRPr lang="en-US" sz="26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376185-A273-1940-9F7F-B25B789B432D}"/>
              </a:ext>
            </a:extLst>
          </p:cNvPr>
          <p:cNvGrpSpPr/>
          <p:nvPr/>
        </p:nvGrpSpPr>
        <p:grpSpPr>
          <a:xfrm>
            <a:off x="7027182" y="1725236"/>
            <a:ext cx="1090417" cy="729770"/>
            <a:chOff x="1965262" y="3242052"/>
            <a:chExt cx="1090417" cy="729770"/>
          </a:xfrm>
        </p:grpSpPr>
        <p:pic>
          <p:nvPicPr>
            <p:cNvPr id="40" name="Graphic 39" descr="Database">
              <a:extLst>
                <a:ext uri="{FF2B5EF4-FFF2-40B4-BE49-F238E27FC236}">
                  <a16:creationId xmlns:a16="http://schemas.microsoft.com/office/drawing/2014/main" id="{5E3CAA04-700E-4B42-81F3-5211E020B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B9862A-6196-924B-8395-575AEA77F6CA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4</a:t>
              </a:r>
              <a:endParaRPr lang="en-US" sz="26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920D32-BD06-4849-A310-8875405A2689}"/>
              </a:ext>
            </a:extLst>
          </p:cNvPr>
          <p:cNvGrpSpPr/>
          <p:nvPr/>
        </p:nvGrpSpPr>
        <p:grpSpPr>
          <a:xfrm>
            <a:off x="5566300" y="3133471"/>
            <a:ext cx="1090417" cy="729770"/>
            <a:chOff x="1965262" y="3242052"/>
            <a:chExt cx="1090417" cy="729770"/>
          </a:xfrm>
        </p:grpSpPr>
        <p:pic>
          <p:nvPicPr>
            <p:cNvPr id="43" name="Graphic 42" descr="Database">
              <a:extLst>
                <a:ext uri="{FF2B5EF4-FFF2-40B4-BE49-F238E27FC236}">
                  <a16:creationId xmlns:a16="http://schemas.microsoft.com/office/drawing/2014/main" id="{ACF7A6E6-CC35-6B48-AF6A-0F09C208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F50EA0-F67F-FC48-9E4A-6F35BF364846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5</a:t>
              </a:r>
              <a:endParaRPr lang="en-US" sz="2600" dirty="0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7A27FE-9E03-F347-ABCC-3ADD1DA13213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188859" y="2159020"/>
            <a:ext cx="1106290" cy="1062433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07B382-7A2A-034C-BE08-BA48753BB103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328303" y="2159020"/>
            <a:ext cx="987066" cy="21966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DD98F4-70C0-C041-99F0-9D8547B0862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295150" y="2159019"/>
            <a:ext cx="2631797" cy="117220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6CBE40-26D7-A243-A598-C3E59E762EFF}"/>
              </a:ext>
            </a:extLst>
          </p:cNvPr>
          <p:cNvCxnSpPr>
            <a:cxnSpLocks/>
            <a:stCxn id="31" idx="2"/>
            <a:endCxn id="41" idx="1"/>
          </p:cNvCxnSpPr>
          <p:nvPr/>
        </p:nvCxnSpPr>
        <p:spPr>
          <a:xfrm flipV="1">
            <a:off x="3295149" y="2081227"/>
            <a:ext cx="3732032" cy="7779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1E5624-4058-8C48-AC8D-36621B80B088}"/>
              </a:ext>
            </a:extLst>
          </p:cNvPr>
          <p:cNvSpPr txBox="1"/>
          <p:nvPr/>
        </p:nvSpPr>
        <p:spPr>
          <a:xfrm>
            <a:off x="2188859" y="2247000"/>
            <a:ext cx="119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(1,u)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1DF26FB-9DE5-2440-965C-9E8A0563B51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293358" y="1785240"/>
            <a:ext cx="1276260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A3977E6-8D36-534A-AD72-EF0AAD83BD7F}"/>
              </a:ext>
            </a:extLst>
          </p:cNvPr>
          <p:cNvSpPr txBox="1"/>
          <p:nvPr/>
        </p:nvSpPr>
        <p:spPr>
          <a:xfrm>
            <a:off x="148797" y="1525157"/>
            <a:ext cx="978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Client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F08D3A-94CA-2247-B533-3A54E05E27AA}"/>
              </a:ext>
            </a:extLst>
          </p:cNvPr>
          <p:cNvSpPr txBox="1"/>
          <p:nvPr/>
        </p:nvSpPr>
        <p:spPr>
          <a:xfrm>
            <a:off x="1688235" y="1402047"/>
            <a:ext cx="119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9073AD-883A-D644-9787-A912F55134B4}"/>
              </a:ext>
            </a:extLst>
          </p:cNvPr>
          <p:cNvSpPr txBox="1"/>
          <p:nvPr/>
        </p:nvSpPr>
        <p:spPr>
          <a:xfrm>
            <a:off x="3284426" y="3410567"/>
            <a:ext cx="119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(1,u)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9BCFED-02F9-8548-8834-FEEA254ACA54}"/>
              </a:ext>
            </a:extLst>
          </p:cNvPr>
          <p:cNvSpPr txBox="1"/>
          <p:nvPr/>
        </p:nvSpPr>
        <p:spPr>
          <a:xfrm>
            <a:off x="4500756" y="2939648"/>
            <a:ext cx="119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(1,u)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8E5A98-9951-3C43-898A-CC8DCF3B4D26}"/>
              </a:ext>
            </a:extLst>
          </p:cNvPr>
          <p:cNvSpPr txBox="1"/>
          <p:nvPr/>
        </p:nvSpPr>
        <p:spPr>
          <a:xfrm>
            <a:off x="5358065" y="2147131"/>
            <a:ext cx="119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(1,u)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641695-479E-2849-8D15-03C7D727192F}"/>
              </a:ext>
            </a:extLst>
          </p:cNvPr>
          <p:cNvSpPr txBox="1"/>
          <p:nvPr/>
        </p:nvSpPr>
        <p:spPr>
          <a:xfrm>
            <a:off x="758204" y="5396395"/>
            <a:ext cx="3922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But what happens if the leader fails??</a:t>
            </a:r>
          </a:p>
        </p:txBody>
      </p:sp>
    </p:spTree>
    <p:extLst>
      <p:ext uri="{BB962C8B-B14F-4D97-AF65-F5344CB8AC3E}">
        <p14:creationId xmlns:p14="http://schemas.microsoft.com/office/powerpoint/2010/main" val="31527527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7872-F45D-8647-B120-10A8A861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2107-08A5-AB4E-BC3F-09C69883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a groups of processes (aka. servers, replicas)</a:t>
            </a:r>
          </a:p>
          <a:p>
            <a:r>
              <a:rPr lang="en-US" dirty="0"/>
              <a:t>Processes communicate by sending messages</a:t>
            </a:r>
          </a:p>
          <a:p>
            <a:r>
              <a:rPr lang="en-US" dirty="0"/>
              <a:t>Processes can </a:t>
            </a:r>
            <a:r>
              <a:rPr lang="en-US" dirty="0">
                <a:solidFill>
                  <a:srgbClr val="0051FF"/>
                </a:solidFill>
              </a:rPr>
              <a:t>crash </a:t>
            </a:r>
            <a:r>
              <a:rPr lang="en-US" i="1" dirty="0">
                <a:solidFill>
                  <a:srgbClr val="0051FF"/>
                </a:solidFill>
              </a:rPr>
              <a:t>and restart</a:t>
            </a:r>
          </a:p>
          <a:p>
            <a:pPr lvl="1"/>
            <a:r>
              <a:rPr lang="en-US" dirty="0"/>
              <a:t>Processes have access to stable storage to record information</a:t>
            </a:r>
          </a:p>
          <a:p>
            <a:r>
              <a:rPr lang="en-US" dirty="0"/>
              <a:t>Messages can </a:t>
            </a:r>
            <a:r>
              <a:rPr lang="en-US" dirty="0">
                <a:solidFill>
                  <a:srgbClr val="0051FF"/>
                </a:solidFill>
              </a:rPr>
              <a:t>take arbitrarily long </a:t>
            </a:r>
            <a:r>
              <a:rPr lang="en-US" dirty="0"/>
              <a:t>to be delivered, can be </a:t>
            </a:r>
            <a:r>
              <a:rPr lang="en-US" dirty="0">
                <a:solidFill>
                  <a:srgbClr val="0051FF"/>
                </a:solidFill>
              </a:rPr>
              <a:t>duplicated</a:t>
            </a:r>
            <a:r>
              <a:rPr lang="en-US" dirty="0"/>
              <a:t>, and can be </a:t>
            </a:r>
            <a:r>
              <a:rPr lang="en-US" dirty="0">
                <a:solidFill>
                  <a:srgbClr val="0051FF"/>
                </a:solidFill>
              </a:rPr>
              <a:t>lost</a:t>
            </a:r>
          </a:p>
          <a:p>
            <a:pPr lvl="1"/>
            <a:r>
              <a:rPr lang="en-US" dirty="0"/>
              <a:t>Network can partition</a:t>
            </a:r>
          </a:p>
          <a:p>
            <a:r>
              <a:rPr lang="en-US" dirty="0"/>
              <a:t>Processes execute the protocol faithfully, and messages are not corrupted (non-Byzantine)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0A81-34D1-B948-8D52-3CD8D3A1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4A7CC-EC9D-F14E-90E6-F656076A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B861E-3BD8-B942-9670-4A139DEA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0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EF1A4F72-A8E6-BE4E-BFF4-C228342E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Multicast Protocols Outline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6DA8414E-BCC9-8F4E-8462-D59E98BE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Vector Timestamps (ISIS System)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Trans Protocol (used by Transis)</a:t>
            </a:r>
          </a:p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Lamport Timestamps</a:t>
            </a:r>
          </a:p>
          <a:p>
            <a:r>
              <a:rPr lang="en-US" altLang="en-US">
                <a:solidFill>
                  <a:srgbClr val="1002F1"/>
                </a:solidFill>
                <a:ea typeface="ＭＳ Ｐゴシック" panose="020B0600070205080204" pitchFamily="34" charset="-128"/>
              </a:rPr>
              <a:t>Single Ring Protocol (Totem)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Accelerated Ring Protocol (Spread)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E00C9-3B44-E547-8162-C6D0612A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59E54-57D2-CC42-956B-9D88190E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B60E9-74F8-DF48-B04D-1D3D10B6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00E6-112F-6642-B87A-B6512469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Property: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4437B-ECDF-E64F-971A-1ED0E15B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2A3BF1"/>
                </a:solidFill>
              </a:rPr>
              <a:t>Safety</a:t>
            </a:r>
            <a:r>
              <a:rPr lang="en-US" b="1" dirty="0"/>
              <a:t>: if two replicas execute the </a:t>
            </a:r>
            <a:r>
              <a:rPr lang="en-US" b="1" dirty="0" err="1"/>
              <a:t>i</a:t>
            </a:r>
            <a:r>
              <a:rPr lang="en-US" b="1" baseline="30000" dirty="0" err="1"/>
              <a:t>th</a:t>
            </a:r>
            <a:r>
              <a:rPr lang="en-US" b="1" dirty="0"/>
              <a:t> update, then those updates are identical</a:t>
            </a:r>
          </a:p>
          <a:p>
            <a:r>
              <a:rPr lang="en-US" dirty="0"/>
              <a:t>Equivalently, if there is an ordered update (s, u) at some server, there cannot be an ordered update (s, u’) at another server, where u != u’</a:t>
            </a:r>
          </a:p>
          <a:p>
            <a:endParaRPr lang="en-US" dirty="0"/>
          </a:p>
          <a:p>
            <a:r>
              <a:rPr lang="en-US" dirty="0" err="1"/>
              <a:t>Paxos</a:t>
            </a:r>
            <a:r>
              <a:rPr lang="en-US" dirty="0"/>
              <a:t> is often viewed as a series of </a:t>
            </a:r>
            <a:r>
              <a:rPr lang="en-US" b="1" dirty="0"/>
              <a:t>consensus</a:t>
            </a:r>
            <a:r>
              <a:rPr lang="en-US" dirty="0"/>
              <a:t> instances</a:t>
            </a:r>
          </a:p>
          <a:p>
            <a:pPr lvl="1"/>
            <a:r>
              <a:rPr lang="en-US" dirty="0"/>
              <a:t>Consensus is a classical problem in distributed systems, where the goal is for a group of processes to agree on a single value</a:t>
            </a:r>
          </a:p>
          <a:p>
            <a:pPr lvl="1"/>
            <a:r>
              <a:rPr lang="en-US" dirty="0"/>
              <a:t>So, we agree on the update assigned to seq 1, then the update assigned to seq 2, and so on…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6ADA2-B8AE-FB4C-859C-EF1376E5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047A1-81DA-E84F-A833-2298BEA2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D9440-7716-0641-9AD7-15D2AED6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70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D2DA-EC5E-1044-AA25-C8F6A6A3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5592-04A2-6F44-8BA6-9B4BDCE3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6122" y="1539018"/>
            <a:ext cx="3416277" cy="45871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new leader can violate previously established ordering!</a:t>
            </a:r>
          </a:p>
          <a:p>
            <a:pPr lvl="1"/>
            <a:r>
              <a:rPr lang="en-US" dirty="0"/>
              <a:t>leader 1 already assigned seq 1 to u, but now leader 2 tries to assign seq 1 to u’</a:t>
            </a:r>
          </a:p>
          <a:p>
            <a:r>
              <a:rPr lang="en-US" dirty="0"/>
              <a:t>Implication: new leader needs to know about anything that could have already been ordered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7587-16A6-AD4F-B8D1-03DAC8BD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1C470-E8EF-A643-8D12-0E7C7828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1ABE-EBFB-5647-997F-345D27C5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71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05FCBF-3B07-5846-8080-C9AD2F7A08D3}"/>
              </a:ext>
            </a:extLst>
          </p:cNvPr>
          <p:cNvGrpSpPr/>
          <p:nvPr/>
        </p:nvGrpSpPr>
        <p:grpSpPr>
          <a:xfrm>
            <a:off x="2569618" y="1429249"/>
            <a:ext cx="1090417" cy="729770"/>
            <a:chOff x="1965262" y="3242052"/>
            <a:chExt cx="1090417" cy="729770"/>
          </a:xfrm>
        </p:grpSpPr>
        <p:pic>
          <p:nvPicPr>
            <p:cNvPr id="31" name="Graphic 30" descr="Database">
              <a:extLst>
                <a:ext uri="{FF2B5EF4-FFF2-40B4-BE49-F238E27FC236}">
                  <a16:creationId xmlns:a16="http://schemas.microsoft.com/office/drawing/2014/main" id="{1409A6D2-0C6D-1148-BF0D-4BB9166D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4E3AAA-2EEE-8D48-AA9B-089640965E49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1</a:t>
              </a:r>
              <a:endParaRPr lang="en-US" sz="26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BEDAEF-70D8-6F41-B915-A2B914C20ABE}"/>
              </a:ext>
            </a:extLst>
          </p:cNvPr>
          <p:cNvGrpSpPr/>
          <p:nvPr/>
        </p:nvGrpSpPr>
        <p:grpSpPr>
          <a:xfrm>
            <a:off x="1279093" y="3221452"/>
            <a:ext cx="1090417" cy="729770"/>
            <a:chOff x="1965262" y="3242052"/>
            <a:chExt cx="1090417" cy="729770"/>
          </a:xfrm>
        </p:grpSpPr>
        <p:pic>
          <p:nvPicPr>
            <p:cNvPr id="34" name="Graphic 33" descr="Database">
              <a:extLst>
                <a:ext uri="{FF2B5EF4-FFF2-40B4-BE49-F238E27FC236}">
                  <a16:creationId xmlns:a16="http://schemas.microsoft.com/office/drawing/2014/main" id="{FF841C3B-BFF1-3A4C-93F2-B29855286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AC28DD-72E8-5E49-944D-2CBB2AD14F6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2</a:t>
              </a:r>
              <a:endParaRPr lang="en-US" sz="2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663389-FC5E-3044-AF7C-AE1068BC0FF8}"/>
              </a:ext>
            </a:extLst>
          </p:cNvPr>
          <p:cNvGrpSpPr/>
          <p:nvPr/>
        </p:nvGrpSpPr>
        <p:grpSpPr>
          <a:xfrm>
            <a:off x="3589838" y="4355684"/>
            <a:ext cx="1090417" cy="729770"/>
            <a:chOff x="1965262" y="3242052"/>
            <a:chExt cx="1090417" cy="729770"/>
          </a:xfrm>
        </p:grpSpPr>
        <p:pic>
          <p:nvPicPr>
            <p:cNvPr id="37" name="Graphic 36" descr="Database">
              <a:extLst>
                <a:ext uri="{FF2B5EF4-FFF2-40B4-BE49-F238E27FC236}">
                  <a16:creationId xmlns:a16="http://schemas.microsoft.com/office/drawing/2014/main" id="{0C76CB60-0223-FE4B-8BBA-29AF5AEF4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085EAF-14E0-4B49-B85B-D06758E3CD2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3</a:t>
              </a:r>
              <a:endParaRPr lang="en-US" sz="26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376185-A273-1940-9F7F-B25B789B432D}"/>
              </a:ext>
            </a:extLst>
          </p:cNvPr>
          <p:cNvGrpSpPr/>
          <p:nvPr/>
        </p:nvGrpSpPr>
        <p:grpSpPr>
          <a:xfrm>
            <a:off x="7027182" y="1725236"/>
            <a:ext cx="1090417" cy="729770"/>
            <a:chOff x="1965262" y="3242052"/>
            <a:chExt cx="1090417" cy="729770"/>
          </a:xfrm>
        </p:grpSpPr>
        <p:pic>
          <p:nvPicPr>
            <p:cNvPr id="40" name="Graphic 39" descr="Database">
              <a:extLst>
                <a:ext uri="{FF2B5EF4-FFF2-40B4-BE49-F238E27FC236}">
                  <a16:creationId xmlns:a16="http://schemas.microsoft.com/office/drawing/2014/main" id="{5E3CAA04-700E-4B42-81F3-5211E020B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B9862A-6196-924B-8395-575AEA77F6CA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4</a:t>
              </a:r>
              <a:endParaRPr lang="en-US" sz="26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920D32-BD06-4849-A310-8875405A2689}"/>
              </a:ext>
            </a:extLst>
          </p:cNvPr>
          <p:cNvGrpSpPr/>
          <p:nvPr/>
        </p:nvGrpSpPr>
        <p:grpSpPr>
          <a:xfrm>
            <a:off x="5566300" y="3133471"/>
            <a:ext cx="1090417" cy="729770"/>
            <a:chOff x="1965262" y="3242052"/>
            <a:chExt cx="1090417" cy="729770"/>
          </a:xfrm>
        </p:grpSpPr>
        <p:pic>
          <p:nvPicPr>
            <p:cNvPr id="43" name="Graphic 42" descr="Database">
              <a:extLst>
                <a:ext uri="{FF2B5EF4-FFF2-40B4-BE49-F238E27FC236}">
                  <a16:creationId xmlns:a16="http://schemas.microsoft.com/office/drawing/2014/main" id="{ACF7A6E6-CC35-6B48-AF6A-0F09C208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F50EA0-F67F-FC48-9E4A-6F35BF364846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5</a:t>
              </a:r>
              <a:endParaRPr lang="en-US" sz="2600" dirty="0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7A27FE-9E03-F347-ABCC-3ADD1DA13213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2369510" y="3586337"/>
            <a:ext cx="1220328" cy="112533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DD98F4-70C0-C041-99F0-9D8547B08628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 flipV="1">
            <a:off x="2367794" y="3489462"/>
            <a:ext cx="3198506" cy="9584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6CBE40-26D7-A243-A598-C3E59E762EFF}"/>
              </a:ext>
            </a:extLst>
          </p:cNvPr>
          <p:cNvCxnSpPr>
            <a:cxnSpLocks/>
            <a:stCxn id="31" idx="2"/>
            <a:endCxn id="41" idx="1"/>
          </p:cNvCxnSpPr>
          <p:nvPr/>
        </p:nvCxnSpPr>
        <p:spPr>
          <a:xfrm flipV="1">
            <a:off x="3295150" y="2081227"/>
            <a:ext cx="3732032" cy="7779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1E5624-4058-8C48-AC8D-36621B80B088}"/>
              </a:ext>
            </a:extLst>
          </p:cNvPr>
          <p:cNvSpPr txBox="1"/>
          <p:nvPr/>
        </p:nvSpPr>
        <p:spPr>
          <a:xfrm>
            <a:off x="2847535" y="3686593"/>
            <a:ext cx="119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(1,u’)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9BCFED-02F9-8548-8834-FEEA254ACA54}"/>
              </a:ext>
            </a:extLst>
          </p:cNvPr>
          <p:cNvSpPr txBox="1"/>
          <p:nvPr/>
        </p:nvSpPr>
        <p:spPr>
          <a:xfrm>
            <a:off x="3802516" y="3140024"/>
            <a:ext cx="119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(1,u’)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8E5A98-9951-3C43-898A-CC8DCF3B4D26}"/>
              </a:ext>
            </a:extLst>
          </p:cNvPr>
          <p:cNvSpPr txBox="1"/>
          <p:nvPr/>
        </p:nvSpPr>
        <p:spPr>
          <a:xfrm>
            <a:off x="5358065" y="2147131"/>
            <a:ext cx="119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(1,u)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641695-479E-2849-8D15-03C7D727192F}"/>
              </a:ext>
            </a:extLst>
          </p:cNvPr>
          <p:cNvSpPr txBox="1"/>
          <p:nvPr/>
        </p:nvSpPr>
        <p:spPr>
          <a:xfrm>
            <a:off x="758204" y="5396395"/>
            <a:ext cx="3922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But what happens if the leader fails??</a:t>
            </a:r>
          </a:p>
        </p:txBody>
      </p:sp>
      <p:pic>
        <p:nvPicPr>
          <p:cNvPr id="52" name="Graphic 51" descr="Database">
            <a:extLst>
              <a:ext uri="{FF2B5EF4-FFF2-40B4-BE49-F238E27FC236}">
                <a16:creationId xmlns:a16="http://schemas.microsoft.com/office/drawing/2014/main" id="{E780A36A-BA9F-8745-9082-19263D024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024" y="3220425"/>
            <a:ext cx="729770" cy="7297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317286-0FF8-0B48-94BE-C62C9CC0A844}"/>
              </a:ext>
            </a:extLst>
          </p:cNvPr>
          <p:cNvSpPr txBox="1"/>
          <p:nvPr/>
        </p:nvSpPr>
        <p:spPr>
          <a:xfrm>
            <a:off x="2800386" y="1153756"/>
            <a:ext cx="116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leader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DBD794-83F0-674D-8DA5-0E4DB7E1D83C}"/>
              </a:ext>
            </a:extLst>
          </p:cNvPr>
          <p:cNvSpPr txBox="1"/>
          <p:nvPr/>
        </p:nvSpPr>
        <p:spPr>
          <a:xfrm>
            <a:off x="1494510" y="2927306"/>
            <a:ext cx="116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leader 2</a:t>
            </a:r>
          </a:p>
        </p:txBody>
      </p:sp>
    </p:spTree>
    <p:extLst>
      <p:ext uri="{BB962C8B-B14F-4D97-AF65-F5344CB8AC3E}">
        <p14:creationId xmlns:p14="http://schemas.microsoft.com/office/powerpoint/2010/main" val="41476848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7BC6-65BE-6E40-902F-7A5A8BDE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Quorum 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F525-D627-3344-887B-FEF41D6E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concept: Any two majorities must intersect in at least one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CF3B3-91B7-3848-B0D3-DC1B0886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81E2-9A8F-E14C-A032-8A482CAC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DF2D8-228D-A841-93CC-FA79FDEB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72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057C7F-E757-0942-8815-B5071FE46769}"/>
              </a:ext>
            </a:extLst>
          </p:cNvPr>
          <p:cNvGrpSpPr/>
          <p:nvPr/>
        </p:nvGrpSpPr>
        <p:grpSpPr>
          <a:xfrm>
            <a:off x="2441941" y="3369805"/>
            <a:ext cx="969706" cy="1301322"/>
            <a:chOff x="2351409" y="3114494"/>
            <a:chExt cx="969706" cy="1301322"/>
          </a:xfrm>
        </p:grpSpPr>
        <p:pic>
          <p:nvPicPr>
            <p:cNvPr id="26" name="Graphic 25" descr="Database">
              <a:extLst>
                <a:ext uri="{FF2B5EF4-FFF2-40B4-BE49-F238E27FC236}">
                  <a16:creationId xmlns:a16="http://schemas.microsoft.com/office/drawing/2014/main" id="{78F4C1A6-19DF-6143-A629-708AEA11A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51409" y="3114494"/>
              <a:ext cx="969706" cy="96970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A8FDBB-1E6F-D04A-A68C-027AA9FF4105}"/>
                </a:ext>
              </a:extLst>
            </p:cNvPr>
            <p:cNvSpPr txBox="1"/>
            <p:nvPr/>
          </p:nvSpPr>
          <p:spPr>
            <a:xfrm>
              <a:off x="2536723" y="3923373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1</a:t>
              </a:r>
              <a:endParaRPr lang="en-US" sz="2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BA38AD-42F0-824C-B1D8-DF1AC401EBFD}"/>
              </a:ext>
            </a:extLst>
          </p:cNvPr>
          <p:cNvGrpSpPr/>
          <p:nvPr/>
        </p:nvGrpSpPr>
        <p:grpSpPr>
          <a:xfrm>
            <a:off x="3785075" y="4607139"/>
            <a:ext cx="969706" cy="1301322"/>
            <a:chOff x="2351409" y="3114494"/>
            <a:chExt cx="969706" cy="1301322"/>
          </a:xfrm>
        </p:grpSpPr>
        <p:pic>
          <p:nvPicPr>
            <p:cNvPr id="32" name="Graphic 31" descr="Database">
              <a:extLst>
                <a:ext uri="{FF2B5EF4-FFF2-40B4-BE49-F238E27FC236}">
                  <a16:creationId xmlns:a16="http://schemas.microsoft.com/office/drawing/2014/main" id="{8299547F-A233-7A4E-B6C1-0F3F9065D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51409" y="3114494"/>
              <a:ext cx="969706" cy="96970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B49E1B-C6AB-2543-9B29-16AA923C62CC}"/>
                </a:ext>
              </a:extLst>
            </p:cNvPr>
            <p:cNvSpPr txBox="1"/>
            <p:nvPr/>
          </p:nvSpPr>
          <p:spPr>
            <a:xfrm>
              <a:off x="2536723" y="3923373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2</a:t>
              </a:r>
              <a:endParaRPr lang="en-US" sz="26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B573BE-93E7-6145-BC01-31BA37EC21EB}"/>
              </a:ext>
            </a:extLst>
          </p:cNvPr>
          <p:cNvGrpSpPr/>
          <p:nvPr/>
        </p:nvGrpSpPr>
        <p:grpSpPr>
          <a:xfrm>
            <a:off x="5446077" y="3498527"/>
            <a:ext cx="969706" cy="1301322"/>
            <a:chOff x="2351409" y="3114494"/>
            <a:chExt cx="969706" cy="1301322"/>
          </a:xfrm>
        </p:grpSpPr>
        <p:pic>
          <p:nvPicPr>
            <p:cNvPr id="35" name="Graphic 34" descr="Database">
              <a:extLst>
                <a:ext uri="{FF2B5EF4-FFF2-40B4-BE49-F238E27FC236}">
                  <a16:creationId xmlns:a16="http://schemas.microsoft.com/office/drawing/2014/main" id="{CBDB5C6C-B7CF-204A-81C9-DC1F6CE6C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51409" y="3114494"/>
              <a:ext cx="969706" cy="96970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FEBDE7-EB4E-6545-AB1B-899C7ABE5E01}"/>
                </a:ext>
              </a:extLst>
            </p:cNvPr>
            <p:cNvSpPr txBox="1"/>
            <p:nvPr/>
          </p:nvSpPr>
          <p:spPr>
            <a:xfrm>
              <a:off x="2536723" y="3923373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3</a:t>
              </a:r>
              <a:endParaRPr lang="en-US" sz="26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3F4917-16A3-6D4E-8896-209CDFB340DB}"/>
              </a:ext>
            </a:extLst>
          </p:cNvPr>
          <p:cNvGrpSpPr/>
          <p:nvPr/>
        </p:nvGrpSpPr>
        <p:grpSpPr>
          <a:xfrm>
            <a:off x="8386642" y="3305817"/>
            <a:ext cx="969706" cy="1301322"/>
            <a:chOff x="2351409" y="3114494"/>
            <a:chExt cx="969706" cy="1301322"/>
          </a:xfrm>
        </p:grpSpPr>
        <p:pic>
          <p:nvPicPr>
            <p:cNvPr id="38" name="Graphic 37" descr="Database">
              <a:extLst>
                <a:ext uri="{FF2B5EF4-FFF2-40B4-BE49-F238E27FC236}">
                  <a16:creationId xmlns:a16="http://schemas.microsoft.com/office/drawing/2014/main" id="{FD5A0EA0-EB6C-2344-B873-77B4E1ADE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51409" y="3114494"/>
              <a:ext cx="969706" cy="96970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D5A675-B12C-EA4C-ABFD-FF693BAC45F2}"/>
                </a:ext>
              </a:extLst>
            </p:cNvPr>
            <p:cNvSpPr txBox="1"/>
            <p:nvPr/>
          </p:nvSpPr>
          <p:spPr>
            <a:xfrm>
              <a:off x="2536723" y="3923373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5</a:t>
              </a:r>
              <a:endParaRPr lang="en-US" sz="26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90C181-2FAA-E148-8D56-6545E4F45DF2}"/>
              </a:ext>
            </a:extLst>
          </p:cNvPr>
          <p:cNvGrpSpPr/>
          <p:nvPr/>
        </p:nvGrpSpPr>
        <p:grpSpPr>
          <a:xfrm>
            <a:off x="6997937" y="4824841"/>
            <a:ext cx="969706" cy="1301322"/>
            <a:chOff x="2351409" y="3114494"/>
            <a:chExt cx="969706" cy="1301322"/>
          </a:xfrm>
        </p:grpSpPr>
        <p:pic>
          <p:nvPicPr>
            <p:cNvPr id="41" name="Graphic 40" descr="Database">
              <a:extLst>
                <a:ext uri="{FF2B5EF4-FFF2-40B4-BE49-F238E27FC236}">
                  <a16:creationId xmlns:a16="http://schemas.microsoft.com/office/drawing/2014/main" id="{434CEE7C-85E7-374E-872B-12481527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51409" y="3114494"/>
              <a:ext cx="969706" cy="96970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C124F5-39F4-5A4E-B169-3A2C7940A62F}"/>
                </a:ext>
              </a:extLst>
            </p:cNvPr>
            <p:cNvSpPr txBox="1"/>
            <p:nvPr/>
          </p:nvSpPr>
          <p:spPr>
            <a:xfrm>
              <a:off x="2536723" y="3923373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4</a:t>
              </a:r>
              <a:endParaRPr lang="en-US" sz="2600" dirty="0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11F07199-3C86-0A46-824C-EDEC6411B8D6}"/>
              </a:ext>
            </a:extLst>
          </p:cNvPr>
          <p:cNvSpPr/>
          <p:nvPr/>
        </p:nvSpPr>
        <p:spPr>
          <a:xfrm>
            <a:off x="1686232" y="3052916"/>
            <a:ext cx="5284088" cy="2964426"/>
          </a:xfrm>
          <a:prstGeom prst="ellipse">
            <a:avLst/>
          </a:prstGeom>
          <a:noFill/>
          <a:ln w="666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2B0A64-D2F7-4E40-8228-E1BCDB37DF00}"/>
              </a:ext>
            </a:extLst>
          </p:cNvPr>
          <p:cNvSpPr/>
          <p:nvPr/>
        </p:nvSpPr>
        <p:spPr>
          <a:xfrm>
            <a:off x="4940095" y="2905433"/>
            <a:ext cx="5284088" cy="3220731"/>
          </a:xfrm>
          <a:prstGeom prst="ellipse">
            <a:avLst/>
          </a:prstGeom>
          <a:noFill/>
          <a:ln w="666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262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7BC6-65BE-6E40-902F-7A5A8BDE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Quorum 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F525-D627-3344-887B-FEF41D6E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concept: Any two majorities must intersect in at least one process</a:t>
            </a:r>
          </a:p>
          <a:p>
            <a:r>
              <a:rPr lang="en-US" dirty="0"/>
              <a:t>So, to guarantee </a:t>
            </a:r>
            <a:r>
              <a:rPr lang="en-US" dirty="0">
                <a:solidFill>
                  <a:srgbClr val="0051FF"/>
                </a:solidFill>
              </a:rPr>
              <a:t>safety</a:t>
            </a:r>
            <a:r>
              <a:rPr lang="en-US" dirty="0"/>
              <a:t> (agreement) we:</a:t>
            </a:r>
          </a:p>
          <a:p>
            <a:pPr marL="971550" lvl="1" indent="-514350">
              <a:buAutoNum type="arabicPeriod"/>
            </a:pPr>
            <a:r>
              <a:rPr lang="en-US" dirty="0"/>
              <a:t>Only </a:t>
            </a:r>
            <a:r>
              <a:rPr lang="en-US" i="1" dirty="0"/>
              <a:t>order </a:t>
            </a:r>
            <a:r>
              <a:rPr lang="en-US" dirty="0"/>
              <a:t>an update after the sequence number assignment is </a:t>
            </a:r>
            <a:r>
              <a:rPr lang="en-US" dirty="0">
                <a:solidFill>
                  <a:srgbClr val="0051FF"/>
                </a:solidFill>
              </a:rPr>
              <a:t>accepted by a majority </a:t>
            </a:r>
            <a:r>
              <a:rPr lang="en-US" dirty="0"/>
              <a:t>of replicas</a:t>
            </a:r>
          </a:p>
          <a:p>
            <a:pPr marL="971550" lvl="1" indent="-514350">
              <a:buClr>
                <a:schemeClr val="tx1"/>
              </a:buClr>
              <a:buAutoNum type="arabicPeriod"/>
            </a:pPr>
            <a:r>
              <a:rPr lang="en-US" dirty="0">
                <a:solidFill>
                  <a:srgbClr val="0051FF"/>
                </a:solidFill>
              </a:rPr>
              <a:t>Require a new leader to communicate with a majority </a:t>
            </a:r>
            <a:r>
              <a:rPr lang="en-US" dirty="0"/>
              <a:t>of replicas before proposing a value to find out what they’ve previously accepted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CF3B3-91B7-3848-B0D3-DC1B0886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81E2-9A8F-E14C-A032-8A482CAC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DF2D8-228D-A841-93CC-FA79FDEB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48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D2DA-EC5E-1044-AA25-C8F6A6A3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5592-04A2-6F44-8BA6-9B4BDCE3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6122" y="1539018"/>
            <a:ext cx="3416277" cy="4587147"/>
          </a:xfrm>
        </p:spPr>
        <p:txBody>
          <a:bodyPr>
            <a:normAutofit/>
          </a:bodyPr>
          <a:lstStyle/>
          <a:p>
            <a:r>
              <a:rPr lang="en-US" dirty="0"/>
              <a:t>Client sends update </a:t>
            </a:r>
            <a:r>
              <a:rPr lang="en-US" i="1" dirty="0"/>
              <a:t>u</a:t>
            </a:r>
            <a:r>
              <a:rPr lang="en-US" dirty="0"/>
              <a:t> to the leader</a:t>
            </a:r>
          </a:p>
          <a:p>
            <a:r>
              <a:rPr lang="en-US" dirty="0"/>
              <a:t>Leader </a:t>
            </a:r>
            <a:r>
              <a:rPr lang="en-US" b="1" dirty="0"/>
              <a:t>proposes</a:t>
            </a:r>
            <a:r>
              <a:rPr lang="en-US" dirty="0"/>
              <a:t> assigning sequence number 1 to update </a:t>
            </a:r>
            <a:r>
              <a:rPr lang="en-US" i="1" dirty="0"/>
              <a:t>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7587-16A6-AD4F-B8D1-03DAC8BD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1C470-E8EF-A643-8D12-0E7C7828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1ABE-EBFB-5647-997F-345D27C5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74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05FCBF-3B07-5846-8080-C9AD2F7A08D3}"/>
              </a:ext>
            </a:extLst>
          </p:cNvPr>
          <p:cNvGrpSpPr/>
          <p:nvPr/>
        </p:nvGrpSpPr>
        <p:grpSpPr>
          <a:xfrm>
            <a:off x="2569618" y="1429249"/>
            <a:ext cx="1090417" cy="729770"/>
            <a:chOff x="1965262" y="3242052"/>
            <a:chExt cx="1090417" cy="729770"/>
          </a:xfrm>
        </p:grpSpPr>
        <p:pic>
          <p:nvPicPr>
            <p:cNvPr id="31" name="Graphic 30" descr="Database">
              <a:extLst>
                <a:ext uri="{FF2B5EF4-FFF2-40B4-BE49-F238E27FC236}">
                  <a16:creationId xmlns:a16="http://schemas.microsoft.com/office/drawing/2014/main" id="{1409A6D2-0C6D-1148-BF0D-4BB9166D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4E3AAA-2EEE-8D48-AA9B-089640965E49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1</a:t>
              </a:r>
              <a:endParaRPr lang="en-US" sz="26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BEDAEF-70D8-6F41-B915-A2B914C20ABE}"/>
              </a:ext>
            </a:extLst>
          </p:cNvPr>
          <p:cNvGrpSpPr/>
          <p:nvPr/>
        </p:nvGrpSpPr>
        <p:grpSpPr>
          <a:xfrm>
            <a:off x="1279093" y="3221452"/>
            <a:ext cx="1090417" cy="729770"/>
            <a:chOff x="1965262" y="3242052"/>
            <a:chExt cx="1090417" cy="729770"/>
          </a:xfrm>
        </p:grpSpPr>
        <p:pic>
          <p:nvPicPr>
            <p:cNvPr id="34" name="Graphic 33" descr="Database">
              <a:extLst>
                <a:ext uri="{FF2B5EF4-FFF2-40B4-BE49-F238E27FC236}">
                  <a16:creationId xmlns:a16="http://schemas.microsoft.com/office/drawing/2014/main" id="{FF841C3B-BFF1-3A4C-93F2-B29855286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AC28DD-72E8-5E49-944D-2CBB2AD14F6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2</a:t>
              </a:r>
              <a:endParaRPr lang="en-US" sz="2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663389-FC5E-3044-AF7C-AE1068BC0FF8}"/>
              </a:ext>
            </a:extLst>
          </p:cNvPr>
          <p:cNvGrpSpPr/>
          <p:nvPr/>
        </p:nvGrpSpPr>
        <p:grpSpPr>
          <a:xfrm>
            <a:off x="3589838" y="4355684"/>
            <a:ext cx="1090417" cy="729770"/>
            <a:chOff x="1965262" y="3242052"/>
            <a:chExt cx="1090417" cy="729770"/>
          </a:xfrm>
        </p:grpSpPr>
        <p:pic>
          <p:nvPicPr>
            <p:cNvPr id="37" name="Graphic 36" descr="Database">
              <a:extLst>
                <a:ext uri="{FF2B5EF4-FFF2-40B4-BE49-F238E27FC236}">
                  <a16:creationId xmlns:a16="http://schemas.microsoft.com/office/drawing/2014/main" id="{0C76CB60-0223-FE4B-8BBA-29AF5AEF4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085EAF-14E0-4B49-B85B-D06758E3CD2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3</a:t>
              </a:r>
              <a:endParaRPr lang="en-US" sz="26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376185-A273-1940-9F7F-B25B789B432D}"/>
              </a:ext>
            </a:extLst>
          </p:cNvPr>
          <p:cNvGrpSpPr/>
          <p:nvPr/>
        </p:nvGrpSpPr>
        <p:grpSpPr>
          <a:xfrm>
            <a:off x="7027182" y="1725236"/>
            <a:ext cx="1090417" cy="729770"/>
            <a:chOff x="1965262" y="3242052"/>
            <a:chExt cx="1090417" cy="729770"/>
          </a:xfrm>
        </p:grpSpPr>
        <p:pic>
          <p:nvPicPr>
            <p:cNvPr id="40" name="Graphic 39" descr="Database">
              <a:extLst>
                <a:ext uri="{FF2B5EF4-FFF2-40B4-BE49-F238E27FC236}">
                  <a16:creationId xmlns:a16="http://schemas.microsoft.com/office/drawing/2014/main" id="{5E3CAA04-700E-4B42-81F3-5211E020B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B9862A-6196-924B-8395-575AEA77F6CA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4</a:t>
              </a:r>
              <a:endParaRPr lang="en-US" sz="26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920D32-BD06-4849-A310-8875405A2689}"/>
              </a:ext>
            </a:extLst>
          </p:cNvPr>
          <p:cNvGrpSpPr/>
          <p:nvPr/>
        </p:nvGrpSpPr>
        <p:grpSpPr>
          <a:xfrm>
            <a:off x="5566300" y="3133471"/>
            <a:ext cx="1090417" cy="729770"/>
            <a:chOff x="1965262" y="3242052"/>
            <a:chExt cx="1090417" cy="729770"/>
          </a:xfrm>
        </p:grpSpPr>
        <p:pic>
          <p:nvPicPr>
            <p:cNvPr id="43" name="Graphic 42" descr="Database">
              <a:extLst>
                <a:ext uri="{FF2B5EF4-FFF2-40B4-BE49-F238E27FC236}">
                  <a16:creationId xmlns:a16="http://schemas.microsoft.com/office/drawing/2014/main" id="{ACF7A6E6-CC35-6B48-AF6A-0F09C208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F50EA0-F67F-FC48-9E4A-6F35BF364846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5</a:t>
              </a:r>
              <a:endParaRPr lang="en-US" sz="2600" dirty="0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7A27FE-9E03-F347-ABCC-3ADD1DA13213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188859" y="2159020"/>
            <a:ext cx="1106290" cy="1062433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07B382-7A2A-034C-BE08-BA48753BB103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328303" y="2159020"/>
            <a:ext cx="987066" cy="21966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DD98F4-70C0-C041-99F0-9D8547B0862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295150" y="2159019"/>
            <a:ext cx="2631797" cy="117220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6CBE40-26D7-A243-A598-C3E59E762EFF}"/>
              </a:ext>
            </a:extLst>
          </p:cNvPr>
          <p:cNvCxnSpPr>
            <a:cxnSpLocks/>
            <a:stCxn id="31" idx="2"/>
            <a:endCxn id="41" idx="1"/>
          </p:cNvCxnSpPr>
          <p:nvPr/>
        </p:nvCxnSpPr>
        <p:spPr>
          <a:xfrm flipV="1">
            <a:off x="3295149" y="2081227"/>
            <a:ext cx="3732032" cy="7779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1E5624-4058-8C48-AC8D-36621B80B088}"/>
              </a:ext>
            </a:extLst>
          </p:cNvPr>
          <p:cNvSpPr txBox="1"/>
          <p:nvPr/>
        </p:nvSpPr>
        <p:spPr>
          <a:xfrm>
            <a:off x="1496711" y="2250453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propose(1,u)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1DF26FB-9DE5-2440-965C-9E8A0563B51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293358" y="1785240"/>
            <a:ext cx="1276260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A3977E6-8D36-534A-AD72-EF0AAD83BD7F}"/>
              </a:ext>
            </a:extLst>
          </p:cNvPr>
          <p:cNvSpPr txBox="1"/>
          <p:nvPr/>
        </p:nvSpPr>
        <p:spPr>
          <a:xfrm>
            <a:off x="148797" y="1525157"/>
            <a:ext cx="978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Client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F08D3A-94CA-2247-B533-3A54E05E27AA}"/>
              </a:ext>
            </a:extLst>
          </p:cNvPr>
          <p:cNvSpPr txBox="1"/>
          <p:nvPr/>
        </p:nvSpPr>
        <p:spPr>
          <a:xfrm>
            <a:off x="1688235" y="1402047"/>
            <a:ext cx="119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689E33-356C-3747-BF85-523DC6311EC0}"/>
              </a:ext>
            </a:extLst>
          </p:cNvPr>
          <p:cNvSpPr txBox="1"/>
          <p:nvPr/>
        </p:nvSpPr>
        <p:spPr>
          <a:xfrm>
            <a:off x="2701115" y="3686593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propose(1,u)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F2BB6-8932-6B40-9FDE-877B038A7E79}"/>
              </a:ext>
            </a:extLst>
          </p:cNvPr>
          <p:cNvSpPr txBox="1"/>
          <p:nvPr/>
        </p:nvSpPr>
        <p:spPr>
          <a:xfrm>
            <a:off x="4972930" y="2593433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propose(1,u)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150793-D5A0-1548-8BE7-0F408533B6F7}"/>
              </a:ext>
            </a:extLst>
          </p:cNvPr>
          <p:cNvSpPr txBox="1"/>
          <p:nvPr/>
        </p:nvSpPr>
        <p:spPr>
          <a:xfrm>
            <a:off x="4416776" y="1718875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propose(1,u)</a:t>
            </a:r>
          </a:p>
        </p:txBody>
      </p:sp>
    </p:spTree>
    <p:extLst>
      <p:ext uri="{BB962C8B-B14F-4D97-AF65-F5344CB8AC3E}">
        <p14:creationId xmlns:p14="http://schemas.microsoft.com/office/powerpoint/2010/main" val="19040732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D2DA-EC5E-1044-AA25-C8F6A6A3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5592-04A2-6F44-8BA6-9B4BDCE3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6122" y="1539018"/>
            <a:ext cx="3416277" cy="4587147"/>
          </a:xfrm>
        </p:spPr>
        <p:txBody>
          <a:bodyPr>
            <a:normAutofit/>
          </a:bodyPr>
          <a:lstStyle/>
          <a:p>
            <a:r>
              <a:rPr lang="en-US" dirty="0"/>
              <a:t>Non-leader replicas </a:t>
            </a:r>
            <a:r>
              <a:rPr lang="en-US" b="1" dirty="0"/>
              <a:t>accept</a:t>
            </a:r>
            <a:r>
              <a:rPr lang="en-US" dirty="0"/>
              <a:t> the leader’s proposal</a:t>
            </a:r>
          </a:p>
          <a:p>
            <a:pPr lvl="1"/>
            <a:r>
              <a:rPr lang="en-US" dirty="0"/>
              <a:t>assuming they haven’t accepted some other update for seq 1 already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7587-16A6-AD4F-B8D1-03DAC8BD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1C470-E8EF-A643-8D12-0E7C7828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1ABE-EBFB-5647-997F-345D27C5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75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05FCBF-3B07-5846-8080-C9AD2F7A08D3}"/>
              </a:ext>
            </a:extLst>
          </p:cNvPr>
          <p:cNvGrpSpPr/>
          <p:nvPr/>
        </p:nvGrpSpPr>
        <p:grpSpPr>
          <a:xfrm>
            <a:off x="2569618" y="1429249"/>
            <a:ext cx="1090417" cy="729770"/>
            <a:chOff x="1965262" y="3242052"/>
            <a:chExt cx="1090417" cy="729770"/>
          </a:xfrm>
        </p:grpSpPr>
        <p:pic>
          <p:nvPicPr>
            <p:cNvPr id="31" name="Graphic 30" descr="Database">
              <a:extLst>
                <a:ext uri="{FF2B5EF4-FFF2-40B4-BE49-F238E27FC236}">
                  <a16:creationId xmlns:a16="http://schemas.microsoft.com/office/drawing/2014/main" id="{1409A6D2-0C6D-1148-BF0D-4BB9166D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4E3AAA-2EEE-8D48-AA9B-089640965E49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1</a:t>
              </a:r>
              <a:endParaRPr lang="en-US" sz="26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BEDAEF-70D8-6F41-B915-A2B914C20ABE}"/>
              </a:ext>
            </a:extLst>
          </p:cNvPr>
          <p:cNvGrpSpPr/>
          <p:nvPr/>
        </p:nvGrpSpPr>
        <p:grpSpPr>
          <a:xfrm>
            <a:off x="1279093" y="3221452"/>
            <a:ext cx="1090417" cy="729770"/>
            <a:chOff x="1965262" y="3242052"/>
            <a:chExt cx="1090417" cy="729770"/>
          </a:xfrm>
        </p:grpSpPr>
        <p:pic>
          <p:nvPicPr>
            <p:cNvPr id="34" name="Graphic 33" descr="Database">
              <a:extLst>
                <a:ext uri="{FF2B5EF4-FFF2-40B4-BE49-F238E27FC236}">
                  <a16:creationId xmlns:a16="http://schemas.microsoft.com/office/drawing/2014/main" id="{FF841C3B-BFF1-3A4C-93F2-B29855286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AC28DD-72E8-5E49-944D-2CBB2AD14F6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2</a:t>
              </a:r>
              <a:endParaRPr lang="en-US" sz="2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663389-FC5E-3044-AF7C-AE1068BC0FF8}"/>
              </a:ext>
            </a:extLst>
          </p:cNvPr>
          <p:cNvGrpSpPr/>
          <p:nvPr/>
        </p:nvGrpSpPr>
        <p:grpSpPr>
          <a:xfrm>
            <a:off x="3589838" y="4355684"/>
            <a:ext cx="1090417" cy="729770"/>
            <a:chOff x="1965262" y="3242052"/>
            <a:chExt cx="1090417" cy="729770"/>
          </a:xfrm>
        </p:grpSpPr>
        <p:pic>
          <p:nvPicPr>
            <p:cNvPr id="37" name="Graphic 36" descr="Database">
              <a:extLst>
                <a:ext uri="{FF2B5EF4-FFF2-40B4-BE49-F238E27FC236}">
                  <a16:creationId xmlns:a16="http://schemas.microsoft.com/office/drawing/2014/main" id="{0C76CB60-0223-FE4B-8BBA-29AF5AEF4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085EAF-14E0-4B49-B85B-D06758E3CD2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3</a:t>
              </a:r>
              <a:endParaRPr lang="en-US" sz="26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376185-A273-1940-9F7F-B25B789B432D}"/>
              </a:ext>
            </a:extLst>
          </p:cNvPr>
          <p:cNvGrpSpPr/>
          <p:nvPr/>
        </p:nvGrpSpPr>
        <p:grpSpPr>
          <a:xfrm>
            <a:off x="7027182" y="1725236"/>
            <a:ext cx="1090417" cy="729770"/>
            <a:chOff x="1965262" y="3242052"/>
            <a:chExt cx="1090417" cy="729770"/>
          </a:xfrm>
        </p:grpSpPr>
        <p:pic>
          <p:nvPicPr>
            <p:cNvPr id="40" name="Graphic 39" descr="Database">
              <a:extLst>
                <a:ext uri="{FF2B5EF4-FFF2-40B4-BE49-F238E27FC236}">
                  <a16:creationId xmlns:a16="http://schemas.microsoft.com/office/drawing/2014/main" id="{5E3CAA04-700E-4B42-81F3-5211E020B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B9862A-6196-924B-8395-575AEA77F6CA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4</a:t>
              </a:r>
              <a:endParaRPr lang="en-US" sz="26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920D32-BD06-4849-A310-8875405A2689}"/>
              </a:ext>
            </a:extLst>
          </p:cNvPr>
          <p:cNvGrpSpPr/>
          <p:nvPr/>
        </p:nvGrpSpPr>
        <p:grpSpPr>
          <a:xfrm>
            <a:off x="5566300" y="3133471"/>
            <a:ext cx="1090417" cy="729770"/>
            <a:chOff x="1965262" y="3242052"/>
            <a:chExt cx="1090417" cy="729770"/>
          </a:xfrm>
        </p:grpSpPr>
        <p:pic>
          <p:nvPicPr>
            <p:cNvPr id="43" name="Graphic 42" descr="Database">
              <a:extLst>
                <a:ext uri="{FF2B5EF4-FFF2-40B4-BE49-F238E27FC236}">
                  <a16:creationId xmlns:a16="http://schemas.microsoft.com/office/drawing/2014/main" id="{ACF7A6E6-CC35-6B48-AF6A-0F09C208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F50EA0-F67F-FC48-9E4A-6F35BF364846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5</a:t>
              </a:r>
              <a:endParaRPr lang="en-US" sz="2600" dirty="0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7A27FE-9E03-F347-ABCC-3ADD1DA13213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188859" y="2159020"/>
            <a:ext cx="1106290" cy="1062433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07B382-7A2A-034C-BE08-BA48753BB103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328303" y="2159020"/>
            <a:ext cx="987066" cy="2196665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DD98F4-70C0-C041-99F0-9D8547B0862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295150" y="2159019"/>
            <a:ext cx="2631797" cy="1172202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6CBE40-26D7-A243-A598-C3E59E762EFF}"/>
              </a:ext>
            </a:extLst>
          </p:cNvPr>
          <p:cNvCxnSpPr>
            <a:cxnSpLocks/>
            <a:stCxn id="31" idx="2"/>
            <a:endCxn id="41" idx="1"/>
          </p:cNvCxnSpPr>
          <p:nvPr/>
        </p:nvCxnSpPr>
        <p:spPr>
          <a:xfrm flipV="1">
            <a:off x="3295149" y="2081227"/>
            <a:ext cx="3732032" cy="77792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1E5624-4058-8C48-AC8D-36621B80B088}"/>
              </a:ext>
            </a:extLst>
          </p:cNvPr>
          <p:cNvSpPr txBox="1"/>
          <p:nvPr/>
        </p:nvSpPr>
        <p:spPr>
          <a:xfrm>
            <a:off x="1496711" y="2250453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accept(1,u)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1DF26FB-9DE5-2440-965C-9E8A0563B51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293358" y="1785240"/>
            <a:ext cx="1276260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A3977E6-8D36-534A-AD72-EF0AAD83BD7F}"/>
              </a:ext>
            </a:extLst>
          </p:cNvPr>
          <p:cNvSpPr txBox="1"/>
          <p:nvPr/>
        </p:nvSpPr>
        <p:spPr>
          <a:xfrm>
            <a:off x="148797" y="1525157"/>
            <a:ext cx="978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Client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F08D3A-94CA-2247-B533-3A54E05E27AA}"/>
              </a:ext>
            </a:extLst>
          </p:cNvPr>
          <p:cNvSpPr txBox="1"/>
          <p:nvPr/>
        </p:nvSpPr>
        <p:spPr>
          <a:xfrm>
            <a:off x="1688235" y="1402047"/>
            <a:ext cx="119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689E33-356C-3747-BF85-523DC6311EC0}"/>
              </a:ext>
            </a:extLst>
          </p:cNvPr>
          <p:cNvSpPr txBox="1"/>
          <p:nvPr/>
        </p:nvSpPr>
        <p:spPr>
          <a:xfrm>
            <a:off x="2701115" y="3686593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accept(1,u)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F2BB6-8932-6B40-9FDE-877B038A7E79}"/>
              </a:ext>
            </a:extLst>
          </p:cNvPr>
          <p:cNvSpPr txBox="1"/>
          <p:nvPr/>
        </p:nvSpPr>
        <p:spPr>
          <a:xfrm>
            <a:off x="4972930" y="2593433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accept(1,u)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150793-D5A0-1548-8BE7-0F408533B6F7}"/>
              </a:ext>
            </a:extLst>
          </p:cNvPr>
          <p:cNvSpPr txBox="1"/>
          <p:nvPr/>
        </p:nvSpPr>
        <p:spPr>
          <a:xfrm>
            <a:off x="4416776" y="1718875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accept(1,u)</a:t>
            </a:r>
          </a:p>
        </p:txBody>
      </p:sp>
    </p:spTree>
    <p:extLst>
      <p:ext uri="{BB962C8B-B14F-4D97-AF65-F5344CB8AC3E}">
        <p14:creationId xmlns:p14="http://schemas.microsoft.com/office/powerpoint/2010/main" val="12064962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D2DA-EC5E-1044-AA25-C8F6A6A3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5592-04A2-6F44-8BA6-9B4BDCE3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6122" y="1539018"/>
            <a:ext cx="3416277" cy="4587147"/>
          </a:xfrm>
        </p:spPr>
        <p:txBody>
          <a:bodyPr>
            <a:normAutofit/>
          </a:bodyPr>
          <a:lstStyle/>
          <a:p>
            <a:r>
              <a:rPr lang="en-US" dirty="0"/>
              <a:t>Leader sends </a:t>
            </a:r>
            <a:r>
              <a:rPr lang="en-US" b="1" dirty="0"/>
              <a:t>decision</a:t>
            </a:r>
            <a:r>
              <a:rPr lang="en-US" dirty="0"/>
              <a:t> to all replicas</a:t>
            </a:r>
          </a:p>
          <a:p>
            <a:r>
              <a:rPr lang="en-US" dirty="0"/>
              <a:t>Replicas order </a:t>
            </a:r>
            <a:r>
              <a:rPr lang="en-US" i="1" dirty="0"/>
              <a:t>u</a:t>
            </a:r>
            <a:r>
              <a:rPr lang="en-US" dirty="0"/>
              <a:t> as update 1 upon receiving the decision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7587-16A6-AD4F-B8D1-03DAC8BD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1C470-E8EF-A643-8D12-0E7C7828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1ABE-EBFB-5647-997F-345D27C5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76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05FCBF-3B07-5846-8080-C9AD2F7A08D3}"/>
              </a:ext>
            </a:extLst>
          </p:cNvPr>
          <p:cNvGrpSpPr/>
          <p:nvPr/>
        </p:nvGrpSpPr>
        <p:grpSpPr>
          <a:xfrm>
            <a:off x="2569618" y="1429249"/>
            <a:ext cx="1090417" cy="729770"/>
            <a:chOff x="1965262" y="3242052"/>
            <a:chExt cx="1090417" cy="729770"/>
          </a:xfrm>
        </p:grpSpPr>
        <p:pic>
          <p:nvPicPr>
            <p:cNvPr id="31" name="Graphic 30" descr="Database">
              <a:extLst>
                <a:ext uri="{FF2B5EF4-FFF2-40B4-BE49-F238E27FC236}">
                  <a16:creationId xmlns:a16="http://schemas.microsoft.com/office/drawing/2014/main" id="{1409A6D2-0C6D-1148-BF0D-4BB9166D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4E3AAA-2EEE-8D48-AA9B-089640965E49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1</a:t>
              </a:r>
              <a:endParaRPr lang="en-US" sz="26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BEDAEF-70D8-6F41-B915-A2B914C20ABE}"/>
              </a:ext>
            </a:extLst>
          </p:cNvPr>
          <p:cNvGrpSpPr/>
          <p:nvPr/>
        </p:nvGrpSpPr>
        <p:grpSpPr>
          <a:xfrm>
            <a:off x="1279093" y="3221452"/>
            <a:ext cx="1090417" cy="729770"/>
            <a:chOff x="1965262" y="3242052"/>
            <a:chExt cx="1090417" cy="729770"/>
          </a:xfrm>
        </p:grpSpPr>
        <p:pic>
          <p:nvPicPr>
            <p:cNvPr id="34" name="Graphic 33" descr="Database">
              <a:extLst>
                <a:ext uri="{FF2B5EF4-FFF2-40B4-BE49-F238E27FC236}">
                  <a16:creationId xmlns:a16="http://schemas.microsoft.com/office/drawing/2014/main" id="{FF841C3B-BFF1-3A4C-93F2-B29855286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AC28DD-72E8-5E49-944D-2CBB2AD14F6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2</a:t>
              </a:r>
              <a:endParaRPr lang="en-US" sz="2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663389-FC5E-3044-AF7C-AE1068BC0FF8}"/>
              </a:ext>
            </a:extLst>
          </p:cNvPr>
          <p:cNvGrpSpPr/>
          <p:nvPr/>
        </p:nvGrpSpPr>
        <p:grpSpPr>
          <a:xfrm>
            <a:off x="3589838" y="4355684"/>
            <a:ext cx="1090417" cy="729770"/>
            <a:chOff x="1965262" y="3242052"/>
            <a:chExt cx="1090417" cy="729770"/>
          </a:xfrm>
        </p:grpSpPr>
        <p:pic>
          <p:nvPicPr>
            <p:cNvPr id="37" name="Graphic 36" descr="Database">
              <a:extLst>
                <a:ext uri="{FF2B5EF4-FFF2-40B4-BE49-F238E27FC236}">
                  <a16:creationId xmlns:a16="http://schemas.microsoft.com/office/drawing/2014/main" id="{0C76CB60-0223-FE4B-8BBA-29AF5AEF4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085EAF-14E0-4B49-B85B-D06758E3CD2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3</a:t>
              </a:r>
              <a:endParaRPr lang="en-US" sz="26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376185-A273-1940-9F7F-B25B789B432D}"/>
              </a:ext>
            </a:extLst>
          </p:cNvPr>
          <p:cNvGrpSpPr/>
          <p:nvPr/>
        </p:nvGrpSpPr>
        <p:grpSpPr>
          <a:xfrm>
            <a:off x="7027182" y="1725236"/>
            <a:ext cx="1090417" cy="729770"/>
            <a:chOff x="1965262" y="3242052"/>
            <a:chExt cx="1090417" cy="729770"/>
          </a:xfrm>
        </p:grpSpPr>
        <p:pic>
          <p:nvPicPr>
            <p:cNvPr id="40" name="Graphic 39" descr="Database">
              <a:extLst>
                <a:ext uri="{FF2B5EF4-FFF2-40B4-BE49-F238E27FC236}">
                  <a16:creationId xmlns:a16="http://schemas.microsoft.com/office/drawing/2014/main" id="{5E3CAA04-700E-4B42-81F3-5211E020B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B9862A-6196-924B-8395-575AEA77F6CA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4</a:t>
              </a:r>
              <a:endParaRPr lang="en-US" sz="26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920D32-BD06-4849-A310-8875405A2689}"/>
              </a:ext>
            </a:extLst>
          </p:cNvPr>
          <p:cNvGrpSpPr/>
          <p:nvPr/>
        </p:nvGrpSpPr>
        <p:grpSpPr>
          <a:xfrm>
            <a:off x="5566300" y="3133471"/>
            <a:ext cx="1090417" cy="729770"/>
            <a:chOff x="1965262" y="3242052"/>
            <a:chExt cx="1090417" cy="729770"/>
          </a:xfrm>
        </p:grpSpPr>
        <p:pic>
          <p:nvPicPr>
            <p:cNvPr id="43" name="Graphic 42" descr="Database">
              <a:extLst>
                <a:ext uri="{FF2B5EF4-FFF2-40B4-BE49-F238E27FC236}">
                  <a16:creationId xmlns:a16="http://schemas.microsoft.com/office/drawing/2014/main" id="{ACF7A6E6-CC35-6B48-AF6A-0F09C208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F50EA0-F67F-FC48-9E4A-6F35BF364846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5</a:t>
              </a:r>
              <a:endParaRPr lang="en-US" sz="2600" dirty="0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7A27FE-9E03-F347-ABCC-3ADD1DA13213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188859" y="2159020"/>
            <a:ext cx="1106290" cy="1062433"/>
          </a:xfrm>
          <a:prstGeom prst="straightConnector1">
            <a:avLst/>
          </a:prstGeom>
          <a:ln w="5397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07B382-7A2A-034C-BE08-BA48753BB103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328303" y="2159020"/>
            <a:ext cx="987066" cy="2196665"/>
          </a:xfrm>
          <a:prstGeom prst="straightConnector1">
            <a:avLst/>
          </a:prstGeom>
          <a:ln w="5397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DD98F4-70C0-C041-99F0-9D8547B0862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295150" y="2159019"/>
            <a:ext cx="2631797" cy="1172202"/>
          </a:xfrm>
          <a:prstGeom prst="straightConnector1">
            <a:avLst/>
          </a:prstGeom>
          <a:ln w="5397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6CBE40-26D7-A243-A598-C3E59E762EFF}"/>
              </a:ext>
            </a:extLst>
          </p:cNvPr>
          <p:cNvCxnSpPr>
            <a:cxnSpLocks/>
            <a:stCxn id="31" idx="2"/>
            <a:endCxn id="41" idx="1"/>
          </p:cNvCxnSpPr>
          <p:nvPr/>
        </p:nvCxnSpPr>
        <p:spPr>
          <a:xfrm flipV="1">
            <a:off x="3295149" y="2081227"/>
            <a:ext cx="3732032" cy="77792"/>
          </a:xfrm>
          <a:prstGeom prst="straightConnector1">
            <a:avLst/>
          </a:prstGeom>
          <a:ln w="5397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1E5624-4058-8C48-AC8D-36621B80B088}"/>
              </a:ext>
            </a:extLst>
          </p:cNvPr>
          <p:cNvSpPr txBox="1"/>
          <p:nvPr/>
        </p:nvSpPr>
        <p:spPr>
          <a:xfrm>
            <a:off x="1496711" y="2250453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decide(1,u)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1DF26FB-9DE5-2440-965C-9E8A0563B51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293358" y="1785240"/>
            <a:ext cx="1276260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A3977E6-8D36-534A-AD72-EF0AAD83BD7F}"/>
              </a:ext>
            </a:extLst>
          </p:cNvPr>
          <p:cNvSpPr txBox="1"/>
          <p:nvPr/>
        </p:nvSpPr>
        <p:spPr>
          <a:xfrm>
            <a:off x="148797" y="1525157"/>
            <a:ext cx="978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Client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F08D3A-94CA-2247-B533-3A54E05E27AA}"/>
              </a:ext>
            </a:extLst>
          </p:cNvPr>
          <p:cNvSpPr txBox="1"/>
          <p:nvPr/>
        </p:nvSpPr>
        <p:spPr>
          <a:xfrm>
            <a:off x="1688235" y="1402047"/>
            <a:ext cx="119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689E33-356C-3747-BF85-523DC6311EC0}"/>
              </a:ext>
            </a:extLst>
          </p:cNvPr>
          <p:cNvSpPr txBox="1"/>
          <p:nvPr/>
        </p:nvSpPr>
        <p:spPr>
          <a:xfrm>
            <a:off x="2701115" y="3686593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decide(1,u)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F2BB6-8932-6B40-9FDE-877B038A7E79}"/>
              </a:ext>
            </a:extLst>
          </p:cNvPr>
          <p:cNvSpPr txBox="1"/>
          <p:nvPr/>
        </p:nvSpPr>
        <p:spPr>
          <a:xfrm>
            <a:off x="4972930" y="2593433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decide(1,u)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150793-D5A0-1548-8BE7-0F408533B6F7}"/>
              </a:ext>
            </a:extLst>
          </p:cNvPr>
          <p:cNvSpPr txBox="1"/>
          <p:nvPr/>
        </p:nvSpPr>
        <p:spPr>
          <a:xfrm>
            <a:off x="4416776" y="1718875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decide(1,u)</a:t>
            </a:r>
          </a:p>
        </p:txBody>
      </p:sp>
    </p:spTree>
    <p:extLst>
      <p:ext uri="{BB962C8B-B14F-4D97-AF65-F5344CB8AC3E}">
        <p14:creationId xmlns:p14="http://schemas.microsoft.com/office/powerpoint/2010/main" val="41452958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D2DA-EC5E-1044-AA25-C8F6A6A3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5592-04A2-6F44-8BA6-9B4BDCE3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6122" y="1539018"/>
            <a:ext cx="3416277" cy="458714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New leader P</a:t>
            </a:r>
            <a:r>
              <a:rPr lang="en-US" baseline="-25000" dirty="0"/>
              <a:t>2</a:t>
            </a:r>
            <a:r>
              <a:rPr lang="en-US" dirty="0"/>
              <a:t> must communicate with a majority of replicas before proposing new updates</a:t>
            </a:r>
          </a:p>
          <a:p>
            <a:r>
              <a:rPr lang="en-US" dirty="0"/>
              <a:t>Implication: it </a:t>
            </a:r>
            <a:r>
              <a:rPr lang="en-US" b="1" dirty="0"/>
              <a:t>must</a:t>
            </a:r>
            <a:r>
              <a:rPr lang="en-US" dirty="0"/>
              <a:t> hear from at least one replica that knows about (1,u)!</a:t>
            </a:r>
          </a:p>
          <a:p>
            <a:pPr lvl="1"/>
            <a:r>
              <a:rPr lang="en-US" dirty="0"/>
              <a:t>Safety is preserved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7587-16A6-AD4F-B8D1-03DAC8BD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1C470-E8EF-A643-8D12-0E7C7828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1ABE-EBFB-5647-997F-345D27C5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77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05FCBF-3B07-5846-8080-C9AD2F7A08D3}"/>
              </a:ext>
            </a:extLst>
          </p:cNvPr>
          <p:cNvGrpSpPr/>
          <p:nvPr/>
        </p:nvGrpSpPr>
        <p:grpSpPr>
          <a:xfrm>
            <a:off x="2569618" y="1429249"/>
            <a:ext cx="1090417" cy="729770"/>
            <a:chOff x="1965262" y="3242052"/>
            <a:chExt cx="1090417" cy="729770"/>
          </a:xfrm>
        </p:grpSpPr>
        <p:pic>
          <p:nvPicPr>
            <p:cNvPr id="31" name="Graphic 30" descr="Database">
              <a:extLst>
                <a:ext uri="{FF2B5EF4-FFF2-40B4-BE49-F238E27FC236}">
                  <a16:creationId xmlns:a16="http://schemas.microsoft.com/office/drawing/2014/main" id="{1409A6D2-0C6D-1148-BF0D-4BB9166D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4E3AAA-2EEE-8D48-AA9B-089640965E49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1</a:t>
              </a:r>
              <a:endParaRPr lang="en-US" sz="26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BEDAEF-70D8-6F41-B915-A2B914C20ABE}"/>
              </a:ext>
            </a:extLst>
          </p:cNvPr>
          <p:cNvGrpSpPr/>
          <p:nvPr/>
        </p:nvGrpSpPr>
        <p:grpSpPr>
          <a:xfrm>
            <a:off x="1279093" y="3221452"/>
            <a:ext cx="1090417" cy="729770"/>
            <a:chOff x="1965262" y="3242052"/>
            <a:chExt cx="1090417" cy="729770"/>
          </a:xfrm>
        </p:grpSpPr>
        <p:pic>
          <p:nvPicPr>
            <p:cNvPr id="34" name="Graphic 33" descr="Database">
              <a:extLst>
                <a:ext uri="{FF2B5EF4-FFF2-40B4-BE49-F238E27FC236}">
                  <a16:creationId xmlns:a16="http://schemas.microsoft.com/office/drawing/2014/main" id="{FF841C3B-BFF1-3A4C-93F2-B29855286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AC28DD-72E8-5E49-944D-2CBB2AD14F6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2</a:t>
              </a:r>
              <a:endParaRPr lang="en-US" sz="2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663389-FC5E-3044-AF7C-AE1068BC0FF8}"/>
              </a:ext>
            </a:extLst>
          </p:cNvPr>
          <p:cNvGrpSpPr/>
          <p:nvPr/>
        </p:nvGrpSpPr>
        <p:grpSpPr>
          <a:xfrm>
            <a:off x="3589838" y="4355684"/>
            <a:ext cx="1090417" cy="729770"/>
            <a:chOff x="1965262" y="3242052"/>
            <a:chExt cx="1090417" cy="729770"/>
          </a:xfrm>
        </p:grpSpPr>
        <p:pic>
          <p:nvPicPr>
            <p:cNvPr id="37" name="Graphic 36" descr="Database">
              <a:extLst>
                <a:ext uri="{FF2B5EF4-FFF2-40B4-BE49-F238E27FC236}">
                  <a16:creationId xmlns:a16="http://schemas.microsoft.com/office/drawing/2014/main" id="{0C76CB60-0223-FE4B-8BBA-29AF5AEF4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085EAF-14E0-4B49-B85B-D06758E3CD2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3</a:t>
              </a:r>
              <a:endParaRPr lang="en-US" sz="26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376185-A273-1940-9F7F-B25B789B432D}"/>
              </a:ext>
            </a:extLst>
          </p:cNvPr>
          <p:cNvGrpSpPr/>
          <p:nvPr/>
        </p:nvGrpSpPr>
        <p:grpSpPr>
          <a:xfrm>
            <a:off x="7027182" y="1725236"/>
            <a:ext cx="1090417" cy="729770"/>
            <a:chOff x="1965262" y="3242052"/>
            <a:chExt cx="1090417" cy="729770"/>
          </a:xfrm>
        </p:grpSpPr>
        <p:pic>
          <p:nvPicPr>
            <p:cNvPr id="40" name="Graphic 39" descr="Database">
              <a:extLst>
                <a:ext uri="{FF2B5EF4-FFF2-40B4-BE49-F238E27FC236}">
                  <a16:creationId xmlns:a16="http://schemas.microsoft.com/office/drawing/2014/main" id="{5E3CAA04-700E-4B42-81F3-5211E020B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B9862A-6196-924B-8395-575AEA77F6CA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4</a:t>
              </a:r>
              <a:endParaRPr lang="en-US" sz="26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920D32-BD06-4849-A310-8875405A2689}"/>
              </a:ext>
            </a:extLst>
          </p:cNvPr>
          <p:cNvGrpSpPr/>
          <p:nvPr/>
        </p:nvGrpSpPr>
        <p:grpSpPr>
          <a:xfrm>
            <a:off x="5566300" y="3133471"/>
            <a:ext cx="1090417" cy="729770"/>
            <a:chOff x="1965262" y="3242052"/>
            <a:chExt cx="1090417" cy="729770"/>
          </a:xfrm>
        </p:grpSpPr>
        <p:pic>
          <p:nvPicPr>
            <p:cNvPr id="43" name="Graphic 42" descr="Database">
              <a:extLst>
                <a:ext uri="{FF2B5EF4-FFF2-40B4-BE49-F238E27FC236}">
                  <a16:creationId xmlns:a16="http://schemas.microsoft.com/office/drawing/2014/main" id="{ACF7A6E6-CC35-6B48-AF6A-0F09C208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F50EA0-F67F-FC48-9E4A-6F35BF364846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5</a:t>
              </a:r>
              <a:endParaRPr lang="en-US" sz="26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A1E5624-4058-8C48-AC8D-36621B80B088}"/>
              </a:ext>
            </a:extLst>
          </p:cNvPr>
          <p:cNvSpPr txBox="1"/>
          <p:nvPr/>
        </p:nvSpPr>
        <p:spPr>
          <a:xfrm>
            <a:off x="5783918" y="2858206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accept(1,u)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F2BB6-8932-6B40-9FDE-877B038A7E79}"/>
              </a:ext>
            </a:extLst>
          </p:cNvPr>
          <p:cNvSpPr txBox="1"/>
          <p:nvPr/>
        </p:nvSpPr>
        <p:spPr>
          <a:xfrm>
            <a:off x="3473584" y="1613722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decide(1,u)</a:t>
            </a:r>
          </a:p>
        </p:txBody>
      </p:sp>
      <p:pic>
        <p:nvPicPr>
          <p:cNvPr id="54" name="Graphic 53" descr="Database">
            <a:extLst>
              <a:ext uri="{FF2B5EF4-FFF2-40B4-BE49-F238E27FC236}">
                <a16:creationId xmlns:a16="http://schemas.microsoft.com/office/drawing/2014/main" id="{5A8D615D-7904-2545-BEE6-B2E8ED58A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9740" y="3220425"/>
            <a:ext cx="729770" cy="729770"/>
          </a:xfrm>
          <a:prstGeom prst="rect">
            <a:avLst/>
          </a:prstGeom>
        </p:spPr>
      </p:pic>
      <p:sp>
        <p:nvSpPr>
          <p:cNvPr id="55" name="Multiply 54">
            <a:extLst>
              <a:ext uri="{FF2B5EF4-FFF2-40B4-BE49-F238E27FC236}">
                <a16:creationId xmlns:a16="http://schemas.microsoft.com/office/drawing/2014/main" id="{A2C4C698-CC75-9848-9B27-6960BC0764F7}"/>
              </a:ext>
            </a:extLst>
          </p:cNvPr>
          <p:cNvSpPr/>
          <p:nvPr/>
        </p:nvSpPr>
        <p:spPr>
          <a:xfrm>
            <a:off x="2902123" y="1147083"/>
            <a:ext cx="777417" cy="1304642"/>
          </a:xfrm>
          <a:prstGeom prst="mathMultiply">
            <a:avLst>
              <a:gd name="adj1" fmla="val 8039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FF8E5E-D2CB-6A44-A88D-EE0432FF3B58}"/>
              </a:ext>
            </a:extLst>
          </p:cNvPr>
          <p:cNvSpPr txBox="1"/>
          <p:nvPr/>
        </p:nvSpPr>
        <p:spPr>
          <a:xfrm>
            <a:off x="6879915" y="1420153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accept(1,u)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B08952B-CEE0-A049-BA6C-B4B36C652763}"/>
              </a:ext>
            </a:extLst>
          </p:cNvPr>
          <p:cNvCxnSpPr>
            <a:cxnSpLocks/>
            <a:stCxn id="54" idx="2"/>
            <a:endCxn id="38" idx="1"/>
          </p:cNvCxnSpPr>
          <p:nvPr/>
        </p:nvCxnSpPr>
        <p:spPr>
          <a:xfrm>
            <a:off x="2004625" y="3950195"/>
            <a:ext cx="1585213" cy="76148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E5E137-E9E2-6E47-9527-4A94D525EBA8}"/>
              </a:ext>
            </a:extLst>
          </p:cNvPr>
          <p:cNvCxnSpPr>
            <a:cxnSpLocks/>
            <a:stCxn id="54" idx="2"/>
            <a:endCxn id="44" idx="1"/>
          </p:cNvCxnSpPr>
          <p:nvPr/>
        </p:nvCxnSpPr>
        <p:spPr>
          <a:xfrm flipV="1">
            <a:off x="2004625" y="3489462"/>
            <a:ext cx="3561675" cy="460733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556A15E-B14A-DE42-82A1-A631FE1A044F}"/>
              </a:ext>
            </a:extLst>
          </p:cNvPr>
          <p:cNvCxnSpPr>
            <a:cxnSpLocks/>
          </p:cNvCxnSpPr>
          <p:nvPr/>
        </p:nvCxnSpPr>
        <p:spPr>
          <a:xfrm>
            <a:off x="199526" y="2657653"/>
            <a:ext cx="8238621" cy="180098"/>
          </a:xfrm>
          <a:prstGeom prst="straightConnector1">
            <a:avLst/>
          </a:prstGeom>
          <a:ln w="53975">
            <a:solidFill>
              <a:schemeClr val="accent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656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D939-6CBE-AA4C-9AF9-80CD1AEA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liveness?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0336-4B1F-324E-BC15-966DB0E30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A3BF1"/>
                </a:solidFill>
              </a:rPr>
              <a:t>Liveness</a:t>
            </a:r>
            <a:r>
              <a:rPr lang="en-US" dirty="0"/>
              <a:t>: If there is a set, Q , consisting of majority of connected servers (quorum), then if any server in set Q has a new update, then this update will eventually be executed</a:t>
            </a:r>
          </a:p>
          <a:p>
            <a:endParaRPr lang="en-US" dirty="0"/>
          </a:p>
          <a:p>
            <a:r>
              <a:rPr lang="en-US" dirty="0">
                <a:solidFill>
                  <a:srgbClr val="2A3BF1"/>
                </a:solidFill>
              </a:rPr>
              <a:t>Our protocol is safe, but is it live?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3E4C-6801-F54D-94A7-8BB55F13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BD28-B8D5-374C-897B-AD9FA56D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C0D1E-B804-624E-AF14-2680809F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649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D2DA-EC5E-1044-AA25-C8F6A6A3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liveness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5592-04A2-6F44-8BA6-9B4BDCE3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6122" y="1539018"/>
            <a:ext cx="3416277" cy="4587147"/>
          </a:xfrm>
        </p:spPr>
        <p:txBody>
          <a:bodyPr>
            <a:normAutofit/>
          </a:bodyPr>
          <a:lstStyle/>
          <a:p>
            <a:r>
              <a:rPr lang="en-US" dirty="0"/>
              <a:t>Leader P1 tries to propose (1,u), but doesn’t get a majority to agree before it fails…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7587-16A6-AD4F-B8D1-03DAC8BD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1C470-E8EF-A643-8D12-0E7C7828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1ABE-EBFB-5647-997F-345D27C5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79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05FCBF-3B07-5846-8080-C9AD2F7A08D3}"/>
              </a:ext>
            </a:extLst>
          </p:cNvPr>
          <p:cNvGrpSpPr/>
          <p:nvPr/>
        </p:nvGrpSpPr>
        <p:grpSpPr>
          <a:xfrm>
            <a:off x="2569618" y="1429249"/>
            <a:ext cx="1090417" cy="729770"/>
            <a:chOff x="1965262" y="3242052"/>
            <a:chExt cx="1090417" cy="729770"/>
          </a:xfrm>
        </p:grpSpPr>
        <p:pic>
          <p:nvPicPr>
            <p:cNvPr id="31" name="Graphic 30" descr="Database">
              <a:extLst>
                <a:ext uri="{FF2B5EF4-FFF2-40B4-BE49-F238E27FC236}">
                  <a16:creationId xmlns:a16="http://schemas.microsoft.com/office/drawing/2014/main" id="{1409A6D2-0C6D-1148-BF0D-4BB9166D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4E3AAA-2EEE-8D48-AA9B-089640965E49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1</a:t>
              </a:r>
              <a:endParaRPr lang="en-US" sz="26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BEDAEF-70D8-6F41-B915-A2B914C20ABE}"/>
              </a:ext>
            </a:extLst>
          </p:cNvPr>
          <p:cNvGrpSpPr/>
          <p:nvPr/>
        </p:nvGrpSpPr>
        <p:grpSpPr>
          <a:xfrm>
            <a:off x="1279093" y="3221452"/>
            <a:ext cx="1090417" cy="729770"/>
            <a:chOff x="1965262" y="3242052"/>
            <a:chExt cx="1090417" cy="729770"/>
          </a:xfrm>
        </p:grpSpPr>
        <p:pic>
          <p:nvPicPr>
            <p:cNvPr id="34" name="Graphic 33" descr="Database">
              <a:extLst>
                <a:ext uri="{FF2B5EF4-FFF2-40B4-BE49-F238E27FC236}">
                  <a16:creationId xmlns:a16="http://schemas.microsoft.com/office/drawing/2014/main" id="{FF841C3B-BFF1-3A4C-93F2-B29855286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AC28DD-72E8-5E49-944D-2CBB2AD14F6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2</a:t>
              </a:r>
              <a:endParaRPr lang="en-US" sz="2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663389-FC5E-3044-AF7C-AE1068BC0FF8}"/>
              </a:ext>
            </a:extLst>
          </p:cNvPr>
          <p:cNvGrpSpPr/>
          <p:nvPr/>
        </p:nvGrpSpPr>
        <p:grpSpPr>
          <a:xfrm>
            <a:off x="3589838" y="4355684"/>
            <a:ext cx="1090417" cy="729770"/>
            <a:chOff x="1965262" y="3242052"/>
            <a:chExt cx="1090417" cy="729770"/>
          </a:xfrm>
        </p:grpSpPr>
        <p:pic>
          <p:nvPicPr>
            <p:cNvPr id="37" name="Graphic 36" descr="Database">
              <a:extLst>
                <a:ext uri="{FF2B5EF4-FFF2-40B4-BE49-F238E27FC236}">
                  <a16:creationId xmlns:a16="http://schemas.microsoft.com/office/drawing/2014/main" id="{0C76CB60-0223-FE4B-8BBA-29AF5AEF4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085EAF-14E0-4B49-B85B-D06758E3CD2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3</a:t>
              </a:r>
              <a:endParaRPr lang="en-US" sz="26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376185-A273-1940-9F7F-B25B789B432D}"/>
              </a:ext>
            </a:extLst>
          </p:cNvPr>
          <p:cNvGrpSpPr/>
          <p:nvPr/>
        </p:nvGrpSpPr>
        <p:grpSpPr>
          <a:xfrm>
            <a:off x="7027182" y="1725236"/>
            <a:ext cx="1090417" cy="729770"/>
            <a:chOff x="1965262" y="3242052"/>
            <a:chExt cx="1090417" cy="729770"/>
          </a:xfrm>
        </p:grpSpPr>
        <p:pic>
          <p:nvPicPr>
            <p:cNvPr id="40" name="Graphic 39" descr="Database">
              <a:extLst>
                <a:ext uri="{FF2B5EF4-FFF2-40B4-BE49-F238E27FC236}">
                  <a16:creationId xmlns:a16="http://schemas.microsoft.com/office/drawing/2014/main" id="{5E3CAA04-700E-4B42-81F3-5211E020B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B9862A-6196-924B-8395-575AEA77F6CA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4</a:t>
              </a:r>
              <a:endParaRPr lang="en-US" sz="26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920D32-BD06-4849-A310-8875405A2689}"/>
              </a:ext>
            </a:extLst>
          </p:cNvPr>
          <p:cNvGrpSpPr/>
          <p:nvPr/>
        </p:nvGrpSpPr>
        <p:grpSpPr>
          <a:xfrm>
            <a:off x="5566300" y="3133471"/>
            <a:ext cx="1090417" cy="729770"/>
            <a:chOff x="1965262" y="3242052"/>
            <a:chExt cx="1090417" cy="729770"/>
          </a:xfrm>
        </p:grpSpPr>
        <p:pic>
          <p:nvPicPr>
            <p:cNvPr id="43" name="Graphic 42" descr="Database">
              <a:extLst>
                <a:ext uri="{FF2B5EF4-FFF2-40B4-BE49-F238E27FC236}">
                  <a16:creationId xmlns:a16="http://schemas.microsoft.com/office/drawing/2014/main" id="{ACF7A6E6-CC35-6B48-AF6A-0F09C208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F50EA0-F67F-FC48-9E4A-6F35BF364846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5</a:t>
              </a:r>
              <a:endParaRPr lang="en-US" sz="2600" dirty="0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DD98F4-70C0-C041-99F0-9D8547B08628}"/>
              </a:ext>
            </a:extLst>
          </p:cNvPr>
          <p:cNvCxnSpPr>
            <a:cxnSpLocks/>
            <a:stCxn id="31" idx="2"/>
            <a:endCxn id="54" idx="2"/>
          </p:cNvCxnSpPr>
          <p:nvPr/>
        </p:nvCxnSpPr>
        <p:spPr>
          <a:xfrm>
            <a:off x="3295150" y="2159019"/>
            <a:ext cx="2321635" cy="1035411"/>
          </a:xfrm>
          <a:prstGeom prst="straightConnector1">
            <a:avLst/>
          </a:prstGeom>
          <a:ln w="5397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6CBE40-26D7-A243-A598-C3E59E762EFF}"/>
              </a:ext>
            </a:extLst>
          </p:cNvPr>
          <p:cNvCxnSpPr>
            <a:cxnSpLocks/>
            <a:stCxn id="31" idx="2"/>
            <a:endCxn id="41" idx="1"/>
          </p:cNvCxnSpPr>
          <p:nvPr/>
        </p:nvCxnSpPr>
        <p:spPr>
          <a:xfrm flipV="1">
            <a:off x="3295149" y="2081227"/>
            <a:ext cx="3732032" cy="77792"/>
          </a:xfrm>
          <a:prstGeom prst="straightConnector1">
            <a:avLst/>
          </a:prstGeom>
          <a:ln w="5397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19F2BB6-8932-6B40-9FDE-877B038A7E79}"/>
              </a:ext>
            </a:extLst>
          </p:cNvPr>
          <p:cNvSpPr txBox="1"/>
          <p:nvPr/>
        </p:nvSpPr>
        <p:spPr>
          <a:xfrm>
            <a:off x="4972930" y="2593433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propose(1,u)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150793-D5A0-1548-8BE7-0F408533B6F7}"/>
              </a:ext>
            </a:extLst>
          </p:cNvPr>
          <p:cNvSpPr txBox="1"/>
          <p:nvPr/>
        </p:nvSpPr>
        <p:spPr>
          <a:xfrm>
            <a:off x="4416776" y="1718875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propose(1,u)</a:t>
            </a:r>
          </a:p>
        </p:txBody>
      </p:sp>
      <p:sp>
        <p:nvSpPr>
          <p:cNvPr id="54" name="Multiply 53">
            <a:extLst>
              <a:ext uri="{FF2B5EF4-FFF2-40B4-BE49-F238E27FC236}">
                <a16:creationId xmlns:a16="http://schemas.microsoft.com/office/drawing/2014/main" id="{D55ACBDC-37EE-D643-947C-A093D3243BA7}"/>
              </a:ext>
            </a:extLst>
          </p:cNvPr>
          <p:cNvSpPr/>
          <p:nvPr/>
        </p:nvSpPr>
        <p:spPr>
          <a:xfrm>
            <a:off x="5289575" y="2837961"/>
            <a:ext cx="430639" cy="469146"/>
          </a:xfrm>
          <a:prstGeom prst="mathMultiply">
            <a:avLst>
              <a:gd name="adj1" fmla="val 8039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7">
            <a:extLst>
              <a:ext uri="{FF2B5EF4-FFF2-40B4-BE49-F238E27FC236}">
                <a16:creationId xmlns:a16="http://schemas.microsoft.com/office/drawing/2014/main" id="{56584E2F-2898-A04D-85F6-9427224A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599" y="2590800"/>
            <a:ext cx="917574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002F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The network communication is multicast (UDP/IP)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Services: Agreed (respects FIFO and Causal ordering), Safe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Supports message omissions, network partitions, crashes and recoveries</a:t>
            </a:r>
          </a:p>
        </p:txBody>
      </p:sp>
      <p:graphicFrame>
        <p:nvGraphicFramePr>
          <p:cNvPr id="54275" name="Object 2">
            <a:hlinkClick r:id="" action="ppaction://ole?verb=0"/>
            <a:extLst>
              <a:ext uri="{FF2B5EF4-FFF2-40B4-BE49-F238E27FC236}">
                <a16:creationId xmlns:a16="http://schemas.microsoft.com/office/drawing/2014/main" id="{9D4A67FF-A46C-3644-83E9-8CED8EDBC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903188"/>
              </p:ext>
            </p:extLst>
          </p:nvPr>
        </p:nvGraphicFramePr>
        <p:xfrm>
          <a:off x="501651" y="2762251"/>
          <a:ext cx="16351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Clip" r:id="rId4" imgW="19405600" imgH="19088100" progId="MS_ClipArt_Gallery.2">
                  <p:embed/>
                </p:oleObj>
              </mc:Choice>
              <mc:Fallback>
                <p:oleObj name="Clip" r:id="rId4" imgW="19405600" imgH="19088100" progId="MS_ClipArt_Gallery.2">
                  <p:embed/>
                  <p:pic>
                    <p:nvPicPr>
                      <p:cNvPr id="54275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D4A67FF-A46C-3644-83E9-8CED8EDBC94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1" y="2762251"/>
                        <a:ext cx="163512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FE6B7E0-6942-C145-9A3C-E0A14283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2199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Single Ring Protocol (Totem)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572A0-EC19-CD40-9A45-47ECD1C5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BF835-2C98-9645-9948-2ACD3C46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ED302-59FF-DE40-8463-4665F80F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D2DA-EC5E-1044-AA25-C8F6A6A3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liveness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5592-04A2-6F44-8BA6-9B4BDCE3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6122" y="1539018"/>
            <a:ext cx="3416277" cy="4587147"/>
          </a:xfrm>
        </p:spPr>
        <p:txBody>
          <a:bodyPr>
            <a:normAutofit/>
          </a:bodyPr>
          <a:lstStyle/>
          <a:p>
            <a:r>
              <a:rPr lang="en-US" dirty="0"/>
              <a:t>Leader P2 takes over and tries to propose (1,u’), but doesn’t get a majority to agree before it fails…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7587-16A6-AD4F-B8D1-03DAC8BD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1C470-E8EF-A643-8D12-0E7C7828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1ABE-EBFB-5647-997F-345D27C5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80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05FCBF-3B07-5846-8080-C9AD2F7A08D3}"/>
              </a:ext>
            </a:extLst>
          </p:cNvPr>
          <p:cNvGrpSpPr/>
          <p:nvPr/>
        </p:nvGrpSpPr>
        <p:grpSpPr>
          <a:xfrm>
            <a:off x="2569618" y="1429249"/>
            <a:ext cx="1090417" cy="729770"/>
            <a:chOff x="1965262" y="3242052"/>
            <a:chExt cx="1090417" cy="729770"/>
          </a:xfrm>
        </p:grpSpPr>
        <p:pic>
          <p:nvPicPr>
            <p:cNvPr id="31" name="Graphic 30" descr="Database">
              <a:extLst>
                <a:ext uri="{FF2B5EF4-FFF2-40B4-BE49-F238E27FC236}">
                  <a16:creationId xmlns:a16="http://schemas.microsoft.com/office/drawing/2014/main" id="{1409A6D2-0C6D-1148-BF0D-4BB9166D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4E3AAA-2EEE-8D48-AA9B-089640965E49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1</a:t>
              </a:r>
              <a:endParaRPr lang="en-US" sz="26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BEDAEF-70D8-6F41-B915-A2B914C20ABE}"/>
              </a:ext>
            </a:extLst>
          </p:cNvPr>
          <p:cNvGrpSpPr/>
          <p:nvPr/>
        </p:nvGrpSpPr>
        <p:grpSpPr>
          <a:xfrm>
            <a:off x="1279093" y="3221452"/>
            <a:ext cx="1090417" cy="729770"/>
            <a:chOff x="1965262" y="3242052"/>
            <a:chExt cx="1090417" cy="729770"/>
          </a:xfrm>
        </p:grpSpPr>
        <p:pic>
          <p:nvPicPr>
            <p:cNvPr id="34" name="Graphic 33" descr="Database">
              <a:extLst>
                <a:ext uri="{FF2B5EF4-FFF2-40B4-BE49-F238E27FC236}">
                  <a16:creationId xmlns:a16="http://schemas.microsoft.com/office/drawing/2014/main" id="{FF841C3B-BFF1-3A4C-93F2-B29855286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AC28DD-72E8-5E49-944D-2CBB2AD14F6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2</a:t>
              </a:r>
              <a:endParaRPr lang="en-US" sz="2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663389-FC5E-3044-AF7C-AE1068BC0FF8}"/>
              </a:ext>
            </a:extLst>
          </p:cNvPr>
          <p:cNvGrpSpPr/>
          <p:nvPr/>
        </p:nvGrpSpPr>
        <p:grpSpPr>
          <a:xfrm>
            <a:off x="3589838" y="4355684"/>
            <a:ext cx="1090417" cy="729770"/>
            <a:chOff x="1965262" y="3242052"/>
            <a:chExt cx="1090417" cy="729770"/>
          </a:xfrm>
        </p:grpSpPr>
        <p:pic>
          <p:nvPicPr>
            <p:cNvPr id="37" name="Graphic 36" descr="Database">
              <a:extLst>
                <a:ext uri="{FF2B5EF4-FFF2-40B4-BE49-F238E27FC236}">
                  <a16:creationId xmlns:a16="http://schemas.microsoft.com/office/drawing/2014/main" id="{0C76CB60-0223-FE4B-8BBA-29AF5AEF4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085EAF-14E0-4B49-B85B-D06758E3CD2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3</a:t>
              </a:r>
              <a:endParaRPr lang="en-US" sz="26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376185-A273-1940-9F7F-B25B789B432D}"/>
              </a:ext>
            </a:extLst>
          </p:cNvPr>
          <p:cNvGrpSpPr/>
          <p:nvPr/>
        </p:nvGrpSpPr>
        <p:grpSpPr>
          <a:xfrm>
            <a:off x="7027182" y="1725236"/>
            <a:ext cx="1090417" cy="729770"/>
            <a:chOff x="1965262" y="3242052"/>
            <a:chExt cx="1090417" cy="729770"/>
          </a:xfrm>
        </p:grpSpPr>
        <p:pic>
          <p:nvPicPr>
            <p:cNvPr id="40" name="Graphic 39" descr="Database">
              <a:extLst>
                <a:ext uri="{FF2B5EF4-FFF2-40B4-BE49-F238E27FC236}">
                  <a16:creationId xmlns:a16="http://schemas.microsoft.com/office/drawing/2014/main" id="{5E3CAA04-700E-4B42-81F3-5211E020B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B9862A-6196-924B-8395-575AEA77F6CA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4</a:t>
              </a:r>
              <a:endParaRPr lang="en-US" sz="26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920D32-BD06-4849-A310-8875405A2689}"/>
              </a:ext>
            </a:extLst>
          </p:cNvPr>
          <p:cNvGrpSpPr/>
          <p:nvPr/>
        </p:nvGrpSpPr>
        <p:grpSpPr>
          <a:xfrm>
            <a:off x="5566300" y="3133471"/>
            <a:ext cx="1090417" cy="729770"/>
            <a:chOff x="1965262" y="3242052"/>
            <a:chExt cx="1090417" cy="729770"/>
          </a:xfrm>
        </p:grpSpPr>
        <p:pic>
          <p:nvPicPr>
            <p:cNvPr id="43" name="Graphic 42" descr="Database">
              <a:extLst>
                <a:ext uri="{FF2B5EF4-FFF2-40B4-BE49-F238E27FC236}">
                  <a16:creationId xmlns:a16="http://schemas.microsoft.com/office/drawing/2014/main" id="{ACF7A6E6-CC35-6B48-AF6A-0F09C208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F50EA0-F67F-FC48-9E4A-6F35BF364846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5</a:t>
              </a:r>
              <a:endParaRPr lang="en-US" sz="2600" dirty="0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DD98F4-70C0-C041-99F0-9D8547B08628}"/>
              </a:ext>
            </a:extLst>
          </p:cNvPr>
          <p:cNvCxnSpPr>
            <a:cxnSpLocks/>
            <a:stCxn id="28" idx="2"/>
            <a:endCxn id="44" idx="1"/>
          </p:cNvCxnSpPr>
          <p:nvPr/>
        </p:nvCxnSpPr>
        <p:spPr>
          <a:xfrm flipV="1">
            <a:off x="2004625" y="3489462"/>
            <a:ext cx="3561675" cy="460733"/>
          </a:xfrm>
          <a:prstGeom prst="straightConnector1">
            <a:avLst/>
          </a:prstGeom>
          <a:ln w="5397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6CBE40-26D7-A243-A598-C3E59E762EFF}"/>
              </a:ext>
            </a:extLst>
          </p:cNvPr>
          <p:cNvCxnSpPr>
            <a:cxnSpLocks/>
            <a:stCxn id="28" idx="2"/>
            <a:endCxn id="38" idx="1"/>
          </p:cNvCxnSpPr>
          <p:nvPr/>
        </p:nvCxnSpPr>
        <p:spPr>
          <a:xfrm>
            <a:off x="2004625" y="3950195"/>
            <a:ext cx="1585213" cy="761480"/>
          </a:xfrm>
          <a:prstGeom prst="straightConnector1">
            <a:avLst/>
          </a:prstGeom>
          <a:ln w="5397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19F2BB6-8932-6B40-9FDE-877B038A7E79}"/>
              </a:ext>
            </a:extLst>
          </p:cNvPr>
          <p:cNvSpPr txBox="1"/>
          <p:nvPr/>
        </p:nvSpPr>
        <p:spPr>
          <a:xfrm>
            <a:off x="3128227" y="3251504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propose(1,u’)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150793-D5A0-1548-8BE7-0F408533B6F7}"/>
              </a:ext>
            </a:extLst>
          </p:cNvPr>
          <p:cNvSpPr txBox="1"/>
          <p:nvPr/>
        </p:nvSpPr>
        <p:spPr>
          <a:xfrm>
            <a:off x="1399923" y="4301120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propose(1,u’)</a:t>
            </a:r>
          </a:p>
        </p:txBody>
      </p:sp>
      <p:sp>
        <p:nvSpPr>
          <p:cNvPr id="54" name="Multiply 53">
            <a:extLst>
              <a:ext uri="{FF2B5EF4-FFF2-40B4-BE49-F238E27FC236}">
                <a16:creationId xmlns:a16="http://schemas.microsoft.com/office/drawing/2014/main" id="{D55ACBDC-37EE-D643-947C-A093D3243BA7}"/>
              </a:ext>
            </a:extLst>
          </p:cNvPr>
          <p:cNvSpPr/>
          <p:nvPr/>
        </p:nvSpPr>
        <p:spPr>
          <a:xfrm>
            <a:off x="3286221" y="4410928"/>
            <a:ext cx="430639" cy="469146"/>
          </a:xfrm>
          <a:prstGeom prst="mathMultiply">
            <a:avLst>
              <a:gd name="adj1" fmla="val 8039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>
            <a:extLst>
              <a:ext uri="{FF2B5EF4-FFF2-40B4-BE49-F238E27FC236}">
                <a16:creationId xmlns:a16="http://schemas.microsoft.com/office/drawing/2014/main" id="{835CFA22-FC4B-EC4D-8C6C-A4AD9E1A8C6A}"/>
              </a:ext>
            </a:extLst>
          </p:cNvPr>
          <p:cNvSpPr/>
          <p:nvPr/>
        </p:nvSpPr>
        <p:spPr>
          <a:xfrm>
            <a:off x="2997941" y="1329527"/>
            <a:ext cx="594416" cy="829492"/>
          </a:xfrm>
          <a:prstGeom prst="mathMultiply">
            <a:avLst>
              <a:gd name="adj1" fmla="val 8039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Database">
            <a:extLst>
              <a:ext uri="{FF2B5EF4-FFF2-40B4-BE49-F238E27FC236}">
                <a16:creationId xmlns:a16="http://schemas.microsoft.com/office/drawing/2014/main" id="{55574D94-A7A9-AC45-88B3-3E229D67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9740" y="3220425"/>
            <a:ext cx="729770" cy="72977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69B5A3D-89C2-C149-92E6-117ACD32847F}"/>
              </a:ext>
            </a:extLst>
          </p:cNvPr>
          <p:cNvSpPr txBox="1"/>
          <p:nvPr/>
        </p:nvSpPr>
        <p:spPr>
          <a:xfrm>
            <a:off x="6656717" y="1374941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accept(1,u)</a:t>
            </a:r>
          </a:p>
        </p:txBody>
      </p:sp>
    </p:spTree>
    <p:extLst>
      <p:ext uri="{BB962C8B-B14F-4D97-AF65-F5344CB8AC3E}">
        <p14:creationId xmlns:p14="http://schemas.microsoft.com/office/powerpoint/2010/main" val="19309713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D2DA-EC5E-1044-AA25-C8F6A6A3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liveness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5592-04A2-6F44-8BA6-9B4BDCE3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6122" y="1539018"/>
            <a:ext cx="3416277" cy="4587147"/>
          </a:xfrm>
        </p:spPr>
        <p:txBody>
          <a:bodyPr>
            <a:normAutofit/>
          </a:bodyPr>
          <a:lstStyle/>
          <a:p>
            <a:r>
              <a:rPr lang="en-US" dirty="0"/>
              <a:t>Leader P3 takes over and learns about </a:t>
            </a:r>
            <a:r>
              <a:rPr lang="en-US" i="1" dirty="0"/>
              <a:t>both</a:t>
            </a:r>
            <a:r>
              <a:rPr lang="en-US" dirty="0"/>
              <a:t> (1,u) and (1,u’)…how does it know which to choose?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7587-16A6-AD4F-B8D1-03DAC8BD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1C470-E8EF-A643-8D12-0E7C7828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1ABE-EBFB-5647-997F-345D27C5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81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05FCBF-3B07-5846-8080-C9AD2F7A08D3}"/>
              </a:ext>
            </a:extLst>
          </p:cNvPr>
          <p:cNvGrpSpPr/>
          <p:nvPr/>
        </p:nvGrpSpPr>
        <p:grpSpPr>
          <a:xfrm>
            <a:off x="2569618" y="1429249"/>
            <a:ext cx="1090417" cy="729770"/>
            <a:chOff x="1965262" y="3242052"/>
            <a:chExt cx="1090417" cy="729770"/>
          </a:xfrm>
        </p:grpSpPr>
        <p:pic>
          <p:nvPicPr>
            <p:cNvPr id="31" name="Graphic 30" descr="Database">
              <a:extLst>
                <a:ext uri="{FF2B5EF4-FFF2-40B4-BE49-F238E27FC236}">
                  <a16:creationId xmlns:a16="http://schemas.microsoft.com/office/drawing/2014/main" id="{1409A6D2-0C6D-1148-BF0D-4BB9166D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4E3AAA-2EEE-8D48-AA9B-089640965E49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1</a:t>
              </a:r>
              <a:endParaRPr lang="en-US" sz="26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BEDAEF-70D8-6F41-B915-A2B914C20ABE}"/>
              </a:ext>
            </a:extLst>
          </p:cNvPr>
          <p:cNvGrpSpPr/>
          <p:nvPr/>
        </p:nvGrpSpPr>
        <p:grpSpPr>
          <a:xfrm>
            <a:off x="1279093" y="3221452"/>
            <a:ext cx="1090417" cy="729770"/>
            <a:chOff x="1965262" y="3242052"/>
            <a:chExt cx="1090417" cy="729770"/>
          </a:xfrm>
        </p:grpSpPr>
        <p:pic>
          <p:nvPicPr>
            <p:cNvPr id="34" name="Graphic 33" descr="Database">
              <a:extLst>
                <a:ext uri="{FF2B5EF4-FFF2-40B4-BE49-F238E27FC236}">
                  <a16:creationId xmlns:a16="http://schemas.microsoft.com/office/drawing/2014/main" id="{FF841C3B-BFF1-3A4C-93F2-B29855286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AC28DD-72E8-5E49-944D-2CBB2AD14F6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2</a:t>
              </a:r>
              <a:endParaRPr lang="en-US" sz="2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663389-FC5E-3044-AF7C-AE1068BC0FF8}"/>
              </a:ext>
            </a:extLst>
          </p:cNvPr>
          <p:cNvGrpSpPr/>
          <p:nvPr/>
        </p:nvGrpSpPr>
        <p:grpSpPr>
          <a:xfrm>
            <a:off x="3589838" y="4355684"/>
            <a:ext cx="1090417" cy="729770"/>
            <a:chOff x="1965262" y="3242052"/>
            <a:chExt cx="1090417" cy="729770"/>
          </a:xfrm>
        </p:grpSpPr>
        <p:pic>
          <p:nvPicPr>
            <p:cNvPr id="37" name="Graphic 36" descr="Database">
              <a:extLst>
                <a:ext uri="{FF2B5EF4-FFF2-40B4-BE49-F238E27FC236}">
                  <a16:creationId xmlns:a16="http://schemas.microsoft.com/office/drawing/2014/main" id="{0C76CB60-0223-FE4B-8BBA-29AF5AEF4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085EAF-14E0-4B49-B85B-D06758E3CD2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3</a:t>
              </a:r>
              <a:endParaRPr lang="en-US" sz="26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376185-A273-1940-9F7F-B25B789B432D}"/>
              </a:ext>
            </a:extLst>
          </p:cNvPr>
          <p:cNvGrpSpPr/>
          <p:nvPr/>
        </p:nvGrpSpPr>
        <p:grpSpPr>
          <a:xfrm>
            <a:off x="7027182" y="1725236"/>
            <a:ext cx="1090417" cy="729770"/>
            <a:chOff x="1965262" y="3242052"/>
            <a:chExt cx="1090417" cy="729770"/>
          </a:xfrm>
        </p:grpSpPr>
        <p:pic>
          <p:nvPicPr>
            <p:cNvPr id="40" name="Graphic 39" descr="Database">
              <a:extLst>
                <a:ext uri="{FF2B5EF4-FFF2-40B4-BE49-F238E27FC236}">
                  <a16:creationId xmlns:a16="http://schemas.microsoft.com/office/drawing/2014/main" id="{5E3CAA04-700E-4B42-81F3-5211E020B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B9862A-6196-924B-8395-575AEA77F6CA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4</a:t>
              </a:r>
              <a:endParaRPr lang="en-US" sz="26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920D32-BD06-4849-A310-8875405A2689}"/>
              </a:ext>
            </a:extLst>
          </p:cNvPr>
          <p:cNvGrpSpPr/>
          <p:nvPr/>
        </p:nvGrpSpPr>
        <p:grpSpPr>
          <a:xfrm>
            <a:off x="5566300" y="3133471"/>
            <a:ext cx="1090417" cy="729770"/>
            <a:chOff x="1965262" y="3242052"/>
            <a:chExt cx="1090417" cy="729770"/>
          </a:xfrm>
        </p:grpSpPr>
        <p:pic>
          <p:nvPicPr>
            <p:cNvPr id="43" name="Graphic 42" descr="Database">
              <a:extLst>
                <a:ext uri="{FF2B5EF4-FFF2-40B4-BE49-F238E27FC236}">
                  <a16:creationId xmlns:a16="http://schemas.microsoft.com/office/drawing/2014/main" id="{ACF7A6E6-CC35-6B48-AF6A-0F09C208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F50EA0-F67F-FC48-9E4A-6F35BF364846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5</a:t>
              </a:r>
              <a:endParaRPr lang="en-US" sz="2600" dirty="0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DD98F4-70C0-C041-99F0-9D8547B08628}"/>
              </a:ext>
            </a:extLst>
          </p:cNvPr>
          <p:cNvCxnSpPr>
            <a:cxnSpLocks/>
            <a:stCxn id="46" idx="0"/>
            <a:endCxn id="41" idx="1"/>
          </p:cNvCxnSpPr>
          <p:nvPr/>
        </p:nvCxnSpPr>
        <p:spPr>
          <a:xfrm flipV="1">
            <a:off x="4315370" y="2081227"/>
            <a:ext cx="2711812" cy="2274457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6CBE40-26D7-A243-A598-C3E59E762EFF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4315370" y="3823664"/>
            <a:ext cx="1728948" cy="53202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19F2BB6-8932-6B40-9FDE-877B038A7E79}"/>
              </a:ext>
            </a:extLst>
          </p:cNvPr>
          <p:cNvSpPr txBox="1"/>
          <p:nvPr/>
        </p:nvSpPr>
        <p:spPr>
          <a:xfrm>
            <a:off x="6281287" y="2899017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accept(1,u’)</a:t>
            </a:r>
          </a:p>
        </p:txBody>
      </p:sp>
      <p:sp>
        <p:nvSpPr>
          <p:cNvPr id="27" name="Multiply 26">
            <a:extLst>
              <a:ext uri="{FF2B5EF4-FFF2-40B4-BE49-F238E27FC236}">
                <a16:creationId xmlns:a16="http://schemas.microsoft.com/office/drawing/2014/main" id="{835CFA22-FC4B-EC4D-8C6C-A4AD9E1A8C6A}"/>
              </a:ext>
            </a:extLst>
          </p:cNvPr>
          <p:cNvSpPr/>
          <p:nvPr/>
        </p:nvSpPr>
        <p:spPr>
          <a:xfrm>
            <a:off x="2997941" y="1329527"/>
            <a:ext cx="594416" cy="829492"/>
          </a:xfrm>
          <a:prstGeom prst="mathMultiply">
            <a:avLst>
              <a:gd name="adj1" fmla="val 8039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Database">
            <a:extLst>
              <a:ext uri="{FF2B5EF4-FFF2-40B4-BE49-F238E27FC236}">
                <a16:creationId xmlns:a16="http://schemas.microsoft.com/office/drawing/2014/main" id="{55574D94-A7A9-AC45-88B3-3E229D67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9740" y="3220425"/>
            <a:ext cx="729770" cy="72977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69B5A3D-89C2-C149-92E6-117ACD32847F}"/>
              </a:ext>
            </a:extLst>
          </p:cNvPr>
          <p:cNvSpPr txBox="1"/>
          <p:nvPr/>
        </p:nvSpPr>
        <p:spPr>
          <a:xfrm>
            <a:off x="6656717" y="1374941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accept(1,u)</a:t>
            </a:r>
          </a:p>
        </p:txBody>
      </p:sp>
      <p:pic>
        <p:nvPicPr>
          <p:cNvPr id="46" name="Graphic 45" descr="Database">
            <a:extLst>
              <a:ext uri="{FF2B5EF4-FFF2-40B4-BE49-F238E27FC236}">
                <a16:creationId xmlns:a16="http://schemas.microsoft.com/office/drawing/2014/main" id="{F9DF6BC1-9798-3346-949F-2C769091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85" y="4355684"/>
            <a:ext cx="729770" cy="729770"/>
          </a:xfrm>
          <a:prstGeom prst="rect">
            <a:avLst/>
          </a:prstGeom>
        </p:spPr>
      </p:pic>
      <p:sp>
        <p:nvSpPr>
          <p:cNvPr id="49" name="Multiply 48">
            <a:extLst>
              <a:ext uri="{FF2B5EF4-FFF2-40B4-BE49-F238E27FC236}">
                <a16:creationId xmlns:a16="http://schemas.microsoft.com/office/drawing/2014/main" id="{290758F0-279C-6B4F-852E-84393FBEF215}"/>
              </a:ext>
            </a:extLst>
          </p:cNvPr>
          <p:cNvSpPr/>
          <p:nvPr/>
        </p:nvSpPr>
        <p:spPr>
          <a:xfrm>
            <a:off x="1713632" y="3187091"/>
            <a:ext cx="594416" cy="829492"/>
          </a:xfrm>
          <a:prstGeom prst="mathMultiply">
            <a:avLst>
              <a:gd name="adj1" fmla="val 8039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715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D2DA-EC5E-1044-AA25-C8F6A6A3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liveness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5592-04A2-6F44-8BA6-9B4BDCE3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6122" y="1539018"/>
            <a:ext cx="3416277" cy="45871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Leader P3 takes over and learns about </a:t>
            </a:r>
            <a:r>
              <a:rPr lang="en-US" i="1" dirty="0"/>
              <a:t>both</a:t>
            </a:r>
            <a:r>
              <a:rPr lang="en-US" dirty="0"/>
              <a:t> (1,u) and (1,u’)…how does it know which to choose?</a:t>
            </a:r>
          </a:p>
          <a:p>
            <a:r>
              <a:rPr lang="en-US" dirty="0"/>
              <a:t>We can add </a:t>
            </a:r>
            <a:r>
              <a:rPr lang="en-US" b="1" dirty="0"/>
              <a:t>view numbers</a:t>
            </a:r>
          </a:p>
          <a:p>
            <a:pPr lvl="1"/>
            <a:r>
              <a:rPr lang="en-US" dirty="0"/>
              <a:t>increment with each leader change</a:t>
            </a:r>
          </a:p>
          <a:p>
            <a:r>
              <a:rPr lang="en-US" dirty="0"/>
              <a:t>Choose the one with the larger view number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7587-16A6-AD4F-B8D1-03DAC8BD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1C470-E8EF-A643-8D12-0E7C7828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1ABE-EBFB-5647-997F-345D27C5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82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05FCBF-3B07-5846-8080-C9AD2F7A08D3}"/>
              </a:ext>
            </a:extLst>
          </p:cNvPr>
          <p:cNvGrpSpPr/>
          <p:nvPr/>
        </p:nvGrpSpPr>
        <p:grpSpPr>
          <a:xfrm>
            <a:off x="2569618" y="1429249"/>
            <a:ext cx="1090417" cy="729770"/>
            <a:chOff x="1965262" y="3242052"/>
            <a:chExt cx="1090417" cy="729770"/>
          </a:xfrm>
        </p:grpSpPr>
        <p:pic>
          <p:nvPicPr>
            <p:cNvPr id="31" name="Graphic 30" descr="Database">
              <a:extLst>
                <a:ext uri="{FF2B5EF4-FFF2-40B4-BE49-F238E27FC236}">
                  <a16:creationId xmlns:a16="http://schemas.microsoft.com/office/drawing/2014/main" id="{1409A6D2-0C6D-1148-BF0D-4BB9166D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4E3AAA-2EEE-8D48-AA9B-089640965E49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1</a:t>
              </a:r>
              <a:endParaRPr lang="en-US" sz="26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BEDAEF-70D8-6F41-B915-A2B914C20ABE}"/>
              </a:ext>
            </a:extLst>
          </p:cNvPr>
          <p:cNvGrpSpPr/>
          <p:nvPr/>
        </p:nvGrpSpPr>
        <p:grpSpPr>
          <a:xfrm>
            <a:off x="1279093" y="3221452"/>
            <a:ext cx="1090417" cy="729770"/>
            <a:chOff x="1965262" y="3242052"/>
            <a:chExt cx="1090417" cy="729770"/>
          </a:xfrm>
        </p:grpSpPr>
        <p:pic>
          <p:nvPicPr>
            <p:cNvPr id="34" name="Graphic 33" descr="Database">
              <a:extLst>
                <a:ext uri="{FF2B5EF4-FFF2-40B4-BE49-F238E27FC236}">
                  <a16:creationId xmlns:a16="http://schemas.microsoft.com/office/drawing/2014/main" id="{FF841C3B-BFF1-3A4C-93F2-B29855286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AC28DD-72E8-5E49-944D-2CBB2AD14F6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2</a:t>
              </a:r>
              <a:endParaRPr lang="en-US" sz="2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663389-FC5E-3044-AF7C-AE1068BC0FF8}"/>
              </a:ext>
            </a:extLst>
          </p:cNvPr>
          <p:cNvGrpSpPr/>
          <p:nvPr/>
        </p:nvGrpSpPr>
        <p:grpSpPr>
          <a:xfrm>
            <a:off x="3589838" y="4355684"/>
            <a:ext cx="1090417" cy="729770"/>
            <a:chOff x="1965262" y="3242052"/>
            <a:chExt cx="1090417" cy="729770"/>
          </a:xfrm>
        </p:grpSpPr>
        <p:pic>
          <p:nvPicPr>
            <p:cNvPr id="37" name="Graphic 36" descr="Database">
              <a:extLst>
                <a:ext uri="{FF2B5EF4-FFF2-40B4-BE49-F238E27FC236}">
                  <a16:creationId xmlns:a16="http://schemas.microsoft.com/office/drawing/2014/main" id="{0C76CB60-0223-FE4B-8BBA-29AF5AEF4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085EAF-14E0-4B49-B85B-D06758E3CD27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3</a:t>
              </a:r>
              <a:endParaRPr lang="en-US" sz="26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376185-A273-1940-9F7F-B25B789B432D}"/>
              </a:ext>
            </a:extLst>
          </p:cNvPr>
          <p:cNvGrpSpPr/>
          <p:nvPr/>
        </p:nvGrpSpPr>
        <p:grpSpPr>
          <a:xfrm>
            <a:off x="7027182" y="1725236"/>
            <a:ext cx="1090417" cy="729770"/>
            <a:chOff x="1965262" y="3242052"/>
            <a:chExt cx="1090417" cy="729770"/>
          </a:xfrm>
        </p:grpSpPr>
        <p:pic>
          <p:nvPicPr>
            <p:cNvPr id="40" name="Graphic 39" descr="Database">
              <a:extLst>
                <a:ext uri="{FF2B5EF4-FFF2-40B4-BE49-F238E27FC236}">
                  <a16:creationId xmlns:a16="http://schemas.microsoft.com/office/drawing/2014/main" id="{5E3CAA04-700E-4B42-81F3-5211E020B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B9862A-6196-924B-8395-575AEA77F6CA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4</a:t>
              </a:r>
              <a:endParaRPr lang="en-US" sz="26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920D32-BD06-4849-A310-8875405A2689}"/>
              </a:ext>
            </a:extLst>
          </p:cNvPr>
          <p:cNvGrpSpPr/>
          <p:nvPr/>
        </p:nvGrpSpPr>
        <p:grpSpPr>
          <a:xfrm>
            <a:off x="5566300" y="3133471"/>
            <a:ext cx="1090417" cy="729770"/>
            <a:chOff x="1965262" y="3242052"/>
            <a:chExt cx="1090417" cy="729770"/>
          </a:xfrm>
        </p:grpSpPr>
        <p:pic>
          <p:nvPicPr>
            <p:cNvPr id="43" name="Graphic 42" descr="Database">
              <a:extLst>
                <a:ext uri="{FF2B5EF4-FFF2-40B4-BE49-F238E27FC236}">
                  <a16:creationId xmlns:a16="http://schemas.microsoft.com/office/drawing/2014/main" id="{ACF7A6E6-CC35-6B48-AF6A-0F09C208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5909" y="3242052"/>
              <a:ext cx="729770" cy="72977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F50EA0-F67F-FC48-9E4A-6F35BF364846}"/>
                </a:ext>
              </a:extLst>
            </p:cNvPr>
            <p:cNvSpPr txBox="1"/>
            <p:nvPr/>
          </p:nvSpPr>
          <p:spPr>
            <a:xfrm>
              <a:off x="1965262" y="3351821"/>
              <a:ext cx="5714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</a:t>
              </a:r>
              <a:r>
                <a:rPr lang="en-US" sz="2600" baseline="-25000" dirty="0"/>
                <a:t>5</a:t>
              </a:r>
              <a:endParaRPr lang="en-US" sz="2600" dirty="0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DD98F4-70C0-C041-99F0-9D8547B08628}"/>
              </a:ext>
            </a:extLst>
          </p:cNvPr>
          <p:cNvCxnSpPr>
            <a:cxnSpLocks/>
            <a:stCxn id="46" idx="0"/>
            <a:endCxn id="41" idx="1"/>
          </p:cNvCxnSpPr>
          <p:nvPr/>
        </p:nvCxnSpPr>
        <p:spPr>
          <a:xfrm flipV="1">
            <a:off x="4315370" y="2081227"/>
            <a:ext cx="2711812" cy="2274457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6CBE40-26D7-A243-A598-C3E59E762EFF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4315370" y="3823664"/>
            <a:ext cx="1728948" cy="53202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19F2BB6-8932-6B40-9FDE-877B038A7E79}"/>
              </a:ext>
            </a:extLst>
          </p:cNvPr>
          <p:cNvSpPr txBox="1"/>
          <p:nvPr/>
        </p:nvSpPr>
        <p:spPr>
          <a:xfrm>
            <a:off x="6281287" y="2899017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accept(2, 1, u’)</a:t>
            </a:r>
          </a:p>
        </p:txBody>
      </p:sp>
      <p:sp>
        <p:nvSpPr>
          <p:cNvPr id="27" name="Multiply 26">
            <a:extLst>
              <a:ext uri="{FF2B5EF4-FFF2-40B4-BE49-F238E27FC236}">
                <a16:creationId xmlns:a16="http://schemas.microsoft.com/office/drawing/2014/main" id="{835CFA22-FC4B-EC4D-8C6C-A4AD9E1A8C6A}"/>
              </a:ext>
            </a:extLst>
          </p:cNvPr>
          <p:cNvSpPr/>
          <p:nvPr/>
        </p:nvSpPr>
        <p:spPr>
          <a:xfrm>
            <a:off x="2997941" y="1329527"/>
            <a:ext cx="594416" cy="829492"/>
          </a:xfrm>
          <a:prstGeom prst="mathMultiply">
            <a:avLst>
              <a:gd name="adj1" fmla="val 8039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Database">
            <a:extLst>
              <a:ext uri="{FF2B5EF4-FFF2-40B4-BE49-F238E27FC236}">
                <a16:creationId xmlns:a16="http://schemas.microsoft.com/office/drawing/2014/main" id="{55574D94-A7A9-AC45-88B3-3E229D67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9740" y="3220425"/>
            <a:ext cx="729770" cy="72977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69B5A3D-89C2-C149-92E6-117ACD32847F}"/>
              </a:ext>
            </a:extLst>
          </p:cNvPr>
          <p:cNvSpPr txBox="1"/>
          <p:nvPr/>
        </p:nvSpPr>
        <p:spPr>
          <a:xfrm>
            <a:off x="6656717" y="1374941"/>
            <a:ext cx="17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accept(1, 1, u)</a:t>
            </a:r>
          </a:p>
        </p:txBody>
      </p:sp>
      <p:pic>
        <p:nvPicPr>
          <p:cNvPr id="46" name="Graphic 45" descr="Database">
            <a:extLst>
              <a:ext uri="{FF2B5EF4-FFF2-40B4-BE49-F238E27FC236}">
                <a16:creationId xmlns:a16="http://schemas.microsoft.com/office/drawing/2014/main" id="{F9DF6BC1-9798-3346-949F-2C769091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85" y="4355684"/>
            <a:ext cx="729770" cy="729770"/>
          </a:xfrm>
          <a:prstGeom prst="rect">
            <a:avLst/>
          </a:prstGeom>
        </p:spPr>
      </p:pic>
      <p:sp>
        <p:nvSpPr>
          <p:cNvPr id="49" name="Multiply 48">
            <a:extLst>
              <a:ext uri="{FF2B5EF4-FFF2-40B4-BE49-F238E27FC236}">
                <a16:creationId xmlns:a16="http://schemas.microsoft.com/office/drawing/2014/main" id="{290758F0-279C-6B4F-852E-84393FBEF215}"/>
              </a:ext>
            </a:extLst>
          </p:cNvPr>
          <p:cNvSpPr/>
          <p:nvPr/>
        </p:nvSpPr>
        <p:spPr>
          <a:xfrm>
            <a:off x="1713632" y="3187091"/>
            <a:ext cx="594416" cy="829492"/>
          </a:xfrm>
          <a:prstGeom prst="mathMultiply">
            <a:avLst>
              <a:gd name="adj1" fmla="val 8039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31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7BC6-65BE-6E40-902F-7A5A8BDE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Paxos</a:t>
            </a:r>
            <a:r>
              <a:rPr lang="en-US" dirty="0"/>
              <a:t>-Based Replication: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CF3B3-91B7-3848-B0D3-DC1B0886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81E2-9A8F-E14C-A032-8A482CAC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DF2D8-228D-A841-93CC-FA79FDEB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5706-A2A8-FF4D-B41A-31F05D88FDC1}" type="slidenum">
              <a:rPr lang="en-US" smtClean="0"/>
              <a:t>83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31F696-EDC1-3342-823B-727F4230D86C}"/>
              </a:ext>
            </a:extLst>
          </p:cNvPr>
          <p:cNvGrpSpPr/>
          <p:nvPr/>
        </p:nvGrpSpPr>
        <p:grpSpPr>
          <a:xfrm>
            <a:off x="1524001" y="1852807"/>
            <a:ext cx="1090417" cy="4182130"/>
            <a:chOff x="0" y="1557844"/>
            <a:chExt cx="1090417" cy="418213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D057C7F-E757-0942-8815-B5071FE46769}"/>
                </a:ext>
              </a:extLst>
            </p:cNvPr>
            <p:cNvGrpSpPr/>
            <p:nvPr/>
          </p:nvGrpSpPr>
          <p:grpSpPr>
            <a:xfrm>
              <a:off x="0" y="1557844"/>
              <a:ext cx="1090417" cy="729770"/>
              <a:chOff x="1965262" y="3242052"/>
              <a:chExt cx="1090417" cy="729770"/>
            </a:xfrm>
          </p:grpSpPr>
          <p:pic>
            <p:nvPicPr>
              <p:cNvPr id="26" name="Graphic 25" descr="Database">
                <a:extLst>
                  <a:ext uri="{FF2B5EF4-FFF2-40B4-BE49-F238E27FC236}">
                    <a16:creationId xmlns:a16="http://schemas.microsoft.com/office/drawing/2014/main" id="{78F4C1A6-19DF-6143-A629-708AEA11A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25909" y="3242052"/>
                <a:ext cx="729770" cy="72977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A8FDBB-1E6F-D04A-A68C-027AA9FF4105}"/>
                  </a:ext>
                </a:extLst>
              </p:cNvPr>
              <p:cNvSpPr txBox="1"/>
              <p:nvPr/>
            </p:nvSpPr>
            <p:spPr>
              <a:xfrm>
                <a:off x="1965262" y="3351821"/>
                <a:ext cx="57146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P</a:t>
                </a:r>
                <a:r>
                  <a:rPr lang="en-US" sz="2600" baseline="-25000" dirty="0"/>
                  <a:t>1</a:t>
                </a:r>
                <a:endParaRPr lang="en-US" sz="26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D23BC74-4AB7-D847-A59F-D1974E04280C}"/>
                </a:ext>
              </a:extLst>
            </p:cNvPr>
            <p:cNvGrpSpPr/>
            <p:nvPr/>
          </p:nvGrpSpPr>
          <p:grpSpPr>
            <a:xfrm>
              <a:off x="0" y="2396712"/>
              <a:ext cx="1090417" cy="729770"/>
              <a:chOff x="1965262" y="3242052"/>
              <a:chExt cx="1090417" cy="729770"/>
            </a:xfrm>
          </p:grpSpPr>
          <p:pic>
            <p:nvPicPr>
              <p:cNvPr id="28" name="Graphic 27" descr="Database">
                <a:extLst>
                  <a:ext uri="{FF2B5EF4-FFF2-40B4-BE49-F238E27FC236}">
                    <a16:creationId xmlns:a16="http://schemas.microsoft.com/office/drawing/2014/main" id="{F73BC9C5-C98F-134E-8238-28160959E7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25909" y="3242052"/>
                <a:ext cx="729770" cy="72977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4FB2D1-6D17-1A44-8EAC-D510439873F7}"/>
                  </a:ext>
                </a:extLst>
              </p:cNvPr>
              <p:cNvSpPr txBox="1"/>
              <p:nvPr/>
            </p:nvSpPr>
            <p:spPr>
              <a:xfrm>
                <a:off x="1965262" y="3351821"/>
                <a:ext cx="57146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P</a:t>
                </a:r>
                <a:r>
                  <a:rPr lang="en-US" sz="2600" baseline="-25000" dirty="0"/>
                  <a:t>2</a:t>
                </a:r>
                <a:endParaRPr lang="en-US" sz="26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48C28F6-0000-2A49-8657-A9382E94B879}"/>
                </a:ext>
              </a:extLst>
            </p:cNvPr>
            <p:cNvGrpSpPr/>
            <p:nvPr/>
          </p:nvGrpSpPr>
          <p:grpSpPr>
            <a:xfrm>
              <a:off x="0" y="3266688"/>
              <a:ext cx="1090417" cy="729770"/>
              <a:chOff x="1965262" y="3242052"/>
              <a:chExt cx="1090417" cy="729770"/>
            </a:xfrm>
          </p:grpSpPr>
          <p:pic>
            <p:nvPicPr>
              <p:cNvPr id="45" name="Graphic 44" descr="Database">
                <a:extLst>
                  <a:ext uri="{FF2B5EF4-FFF2-40B4-BE49-F238E27FC236}">
                    <a16:creationId xmlns:a16="http://schemas.microsoft.com/office/drawing/2014/main" id="{6B9FCBD4-9532-094A-B17F-9F51A252A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25909" y="3242052"/>
                <a:ext cx="729770" cy="72977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F345881-5BCA-5346-B0B5-24A15277B404}"/>
                  </a:ext>
                </a:extLst>
              </p:cNvPr>
              <p:cNvSpPr txBox="1"/>
              <p:nvPr/>
            </p:nvSpPr>
            <p:spPr>
              <a:xfrm>
                <a:off x="1965262" y="3351821"/>
                <a:ext cx="57146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P</a:t>
                </a:r>
                <a:r>
                  <a:rPr lang="en-US" sz="2600" baseline="-25000" dirty="0"/>
                  <a:t>3</a:t>
                </a:r>
                <a:endParaRPr lang="en-US" sz="2600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1BBBD9E-6D68-054C-BD59-F7124862FB1D}"/>
                </a:ext>
              </a:extLst>
            </p:cNvPr>
            <p:cNvGrpSpPr/>
            <p:nvPr/>
          </p:nvGrpSpPr>
          <p:grpSpPr>
            <a:xfrm>
              <a:off x="0" y="4138446"/>
              <a:ext cx="1090417" cy="729770"/>
              <a:chOff x="1965262" y="3242052"/>
              <a:chExt cx="1090417" cy="729770"/>
            </a:xfrm>
          </p:grpSpPr>
          <p:pic>
            <p:nvPicPr>
              <p:cNvPr id="50" name="Graphic 49" descr="Database">
                <a:extLst>
                  <a:ext uri="{FF2B5EF4-FFF2-40B4-BE49-F238E27FC236}">
                    <a16:creationId xmlns:a16="http://schemas.microsoft.com/office/drawing/2014/main" id="{FD406C1C-EFF2-D348-B1DF-74F675072B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25909" y="3242052"/>
                <a:ext cx="729770" cy="72977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7AB753-34A7-9643-8A28-6F567CB754C0}"/>
                  </a:ext>
                </a:extLst>
              </p:cNvPr>
              <p:cNvSpPr txBox="1"/>
              <p:nvPr/>
            </p:nvSpPr>
            <p:spPr>
              <a:xfrm>
                <a:off x="1965262" y="3351821"/>
                <a:ext cx="57146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P</a:t>
                </a:r>
                <a:r>
                  <a:rPr lang="en-US" sz="2600" baseline="-25000" dirty="0"/>
                  <a:t>4</a:t>
                </a:r>
                <a:endParaRPr lang="en-US" sz="2600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FD947D-1509-E348-8D1F-8D689A56C537}"/>
                </a:ext>
              </a:extLst>
            </p:cNvPr>
            <p:cNvGrpSpPr/>
            <p:nvPr/>
          </p:nvGrpSpPr>
          <p:grpSpPr>
            <a:xfrm>
              <a:off x="0" y="5010204"/>
              <a:ext cx="1090417" cy="729770"/>
              <a:chOff x="1965262" y="3242052"/>
              <a:chExt cx="1090417" cy="729770"/>
            </a:xfrm>
          </p:grpSpPr>
          <p:pic>
            <p:nvPicPr>
              <p:cNvPr id="53" name="Graphic 52" descr="Database">
                <a:extLst>
                  <a:ext uri="{FF2B5EF4-FFF2-40B4-BE49-F238E27FC236}">
                    <a16:creationId xmlns:a16="http://schemas.microsoft.com/office/drawing/2014/main" id="{9149EDE8-ED30-9647-9DBA-B8160A11E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25909" y="3242052"/>
                <a:ext cx="729770" cy="729770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84F044D-1D82-FB4B-A56B-EE43C59096B5}"/>
                  </a:ext>
                </a:extLst>
              </p:cNvPr>
              <p:cNvSpPr txBox="1"/>
              <p:nvPr/>
            </p:nvSpPr>
            <p:spPr>
              <a:xfrm>
                <a:off x="1965262" y="3351821"/>
                <a:ext cx="57146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P</a:t>
                </a:r>
                <a:r>
                  <a:rPr lang="en-US" sz="2600" baseline="-25000" dirty="0"/>
                  <a:t>5</a:t>
                </a:r>
                <a:endParaRPr lang="en-US" sz="2600" dirty="0"/>
              </a:p>
            </p:txBody>
          </p:sp>
        </p:grp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E6B09-D147-B047-A609-CCED8C0675F2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14418" y="2213032"/>
            <a:ext cx="4817803" cy="46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87D24CE-9981-8C44-B099-E19769EC91C6}"/>
              </a:ext>
            </a:extLst>
          </p:cNvPr>
          <p:cNvCxnSpPr>
            <a:cxnSpLocks/>
          </p:cNvCxnSpPr>
          <p:nvPr/>
        </p:nvCxnSpPr>
        <p:spPr>
          <a:xfrm flipV="1">
            <a:off x="2614418" y="3077758"/>
            <a:ext cx="4841881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19249D1-DEA8-FB4D-B9E2-83CC5233CCAB}"/>
              </a:ext>
            </a:extLst>
          </p:cNvPr>
          <p:cNvCxnSpPr>
            <a:cxnSpLocks/>
          </p:cNvCxnSpPr>
          <p:nvPr/>
        </p:nvCxnSpPr>
        <p:spPr>
          <a:xfrm flipV="1">
            <a:off x="2614418" y="3937736"/>
            <a:ext cx="481780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48E835-69C6-F845-B5E5-9B0718F4BC68}"/>
              </a:ext>
            </a:extLst>
          </p:cNvPr>
          <p:cNvCxnSpPr>
            <a:cxnSpLocks/>
          </p:cNvCxnSpPr>
          <p:nvPr/>
        </p:nvCxnSpPr>
        <p:spPr>
          <a:xfrm flipV="1">
            <a:off x="2614417" y="4798295"/>
            <a:ext cx="4841882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2FCDED-02CA-484A-9A77-DB18FCE3B537}"/>
              </a:ext>
            </a:extLst>
          </p:cNvPr>
          <p:cNvCxnSpPr>
            <a:cxnSpLocks/>
          </p:cNvCxnSpPr>
          <p:nvPr/>
        </p:nvCxnSpPr>
        <p:spPr>
          <a:xfrm flipV="1">
            <a:off x="2614417" y="5593706"/>
            <a:ext cx="4817804" cy="88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85E59-C0CB-4044-9202-24A9793025E2}"/>
              </a:ext>
            </a:extLst>
          </p:cNvPr>
          <p:cNvCxnSpPr>
            <a:cxnSpLocks/>
          </p:cNvCxnSpPr>
          <p:nvPr/>
        </p:nvCxnSpPr>
        <p:spPr>
          <a:xfrm>
            <a:off x="4104968" y="1417638"/>
            <a:ext cx="0" cy="49387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2EA54B-EEF6-944A-9326-94004E4537B1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614418" y="2217692"/>
            <a:ext cx="1490067" cy="86588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9EBB94-324E-694D-BE45-984A5EB182A4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614418" y="2217692"/>
            <a:ext cx="1490551" cy="173880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2756BB-F997-9549-AE19-DE3BA17268E1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614418" y="2217692"/>
            <a:ext cx="1490551" cy="262187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3E3917-916C-AC43-8873-A042F12384C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614418" y="2217693"/>
            <a:ext cx="1490551" cy="34434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FA0104-AB6C-1A40-8DA1-6F88E4CF648A}"/>
              </a:ext>
            </a:extLst>
          </p:cNvPr>
          <p:cNvCxnSpPr>
            <a:cxnSpLocks/>
          </p:cNvCxnSpPr>
          <p:nvPr/>
        </p:nvCxnSpPr>
        <p:spPr>
          <a:xfrm flipV="1">
            <a:off x="4104969" y="2226589"/>
            <a:ext cx="1685749" cy="80869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0743B9-93BA-9840-A757-4FB48BBBF429}"/>
              </a:ext>
            </a:extLst>
          </p:cNvPr>
          <p:cNvCxnSpPr>
            <a:cxnSpLocks/>
          </p:cNvCxnSpPr>
          <p:nvPr/>
        </p:nvCxnSpPr>
        <p:spPr>
          <a:xfrm>
            <a:off x="5790717" y="1417638"/>
            <a:ext cx="0" cy="49387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7394CC4-156E-204D-B740-9F07362C56B6}"/>
              </a:ext>
            </a:extLst>
          </p:cNvPr>
          <p:cNvCxnSpPr>
            <a:cxnSpLocks/>
          </p:cNvCxnSpPr>
          <p:nvPr/>
        </p:nvCxnSpPr>
        <p:spPr>
          <a:xfrm flipV="1">
            <a:off x="4149213" y="2250543"/>
            <a:ext cx="1656736" cy="167599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50F6718-F6D7-6046-8705-A48A476A5EA0}"/>
              </a:ext>
            </a:extLst>
          </p:cNvPr>
          <p:cNvCxnSpPr>
            <a:cxnSpLocks/>
          </p:cNvCxnSpPr>
          <p:nvPr/>
        </p:nvCxnSpPr>
        <p:spPr>
          <a:xfrm flipV="1">
            <a:off x="4149213" y="2241647"/>
            <a:ext cx="1685749" cy="254775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52F6DF-CC45-C342-BC6A-6B60575B6FB3}"/>
              </a:ext>
            </a:extLst>
          </p:cNvPr>
          <p:cNvCxnSpPr>
            <a:cxnSpLocks/>
          </p:cNvCxnSpPr>
          <p:nvPr/>
        </p:nvCxnSpPr>
        <p:spPr>
          <a:xfrm flipV="1">
            <a:off x="4149212" y="2248241"/>
            <a:ext cx="1685749" cy="33454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FCD858C-09F0-534C-9842-09F56310B783}"/>
              </a:ext>
            </a:extLst>
          </p:cNvPr>
          <p:cNvSpPr txBox="1"/>
          <p:nvPr/>
        </p:nvSpPr>
        <p:spPr>
          <a:xfrm>
            <a:off x="2544323" y="1546845"/>
            <a:ext cx="15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Propose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E63F84-D07F-BB4E-BDAD-09A75AAAC236}"/>
              </a:ext>
            </a:extLst>
          </p:cNvPr>
          <p:cNvSpPr txBox="1"/>
          <p:nvPr/>
        </p:nvSpPr>
        <p:spPr>
          <a:xfrm>
            <a:off x="4125137" y="1540403"/>
            <a:ext cx="1680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Accept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1866C0-48CF-914A-A340-F0E9812B7760}"/>
              </a:ext>
            </a:extLst>
          </p:cNvPr>
          <p:cNvCxnSpPr>
            <a:cxnSpLocks/>
          </p:cNvCxnSpPr>
          <p:nvPr/>
        </p:nvCxnSpPr>
        <p:spPr>
          <a:xfrm>
            <a:off x="7432704" y="1417638"/>
            <a:ext cx="0" cy="49387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CBDD347-0EF1-E347-A0CD-9082AA608A69}"/>
              </a:ext>
            </a:extLst>
          </p:cNvPr>
          <p:cNvSpPr txBox="1"/>
          <p:nvPr/>
        </p:nvSpPr>
        <p:spPr>
          <a:xfrm>
            <a:off x="5778921" y="1544637"/>
            <a:ext cx="1680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Decide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F342B4C-A2F5-AD4F-BA5B-1CF475CA6C42}"/>
              </a:ext>
            </a:extLst>
          </p:cNvPr>
          <p:cNvCxnSpPr>
            <a:cxnSpLocks/>
          </p:cNvCxnSpPr>
          <p:nvPr/>
        </p:nvCxnSpPr>
        <p:spPr>
          <a:xfrm>
            <a:off x="5846758" y="2213032"/>
            <a:ext cx="1609541" cy="85583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1818B2-06AE-6346-830F-58DBD1AD73C9}"/>
              </a:ext>
            </a:extLst>
          </p:cNvPr>
          <p:cNvCxnSpPr>
            <a:cxnSpLocks/>
          </p:cNvCxnSpPr>
          <p:nvPr/>
        </p:nvCxnSpPr>
        <p:spPr>
          <a:xfrm>
            <a:off x="5829061" y="2248241"/>
            <a:ext cx="1603160" cy="167757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DAEB335-9C8B-254F-89E8-45B45743095A}"/>
              </a:ext>
            </a:extLst>
          </p:cNvPr>
          <p:cNvCxnSpPr>
            <a:cxnSpLocks/>
          </p:cNvCxnSpPr>
          <p:nvPr/>
        </p:nvCxnSpPr>
        <p:spPr>
          <a:xfrm>
            <a:off x="5844293" y="2259353"/>
            <a:ext cx="1570207" cy="25300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9D58947-D005-0348-8510-1A04355BE15F}"/>
              </a:ext>
            </a:extLst>
          </p:cNvPr>
          <p:cNvCxnSpPr>
            <a:cxnSpLocks/>
          </p:cNvCxnSpPr>
          <p:nvPr/>
        </p:nvCxnSpPr>
        <p:spPr>
          <a:xfrm>
            <a:off x="5833979" y="2289628"/>
            <a:ext cx="1580521" cy="333462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A04E3983-2753-D84F-A754-AB9D1761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042" y="1346201"/>
            <a:ext cx="3946357" cy="47799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Resilient protocol</a:t>
            </a:r>
          </a:p>
          <a:p>
            <a:pPr lvl="1"/>
            <a:r>
              <a:rPr lang="en-US" dirty="0">
                <a:solidFill>
                  <a:srgbClr val="0051FF"/>
                </a:solidFill>
              </a:rPr>
              <a:t>only requires a majority</a:t>
            </a:r>
          </a:p>
          <a:p>
            <a:pPr lvl="1"/>
            <a:r>
              <a:rPr lang="en-US" dirty="0">
                <a:solidFill>
                  <a:srgbClr val="0051FF"/>
                </a:solidFill>
              </a:rPr>
              <a:t>works well on stable networks</a:t>
            </a:r>
          </a:p>
          <a:p>
            <a:r>
              <a:rPr lang="en-US" dirty="0"/>
              <a:t>High-level ideas are intuitive</a:t>
            </a:r>
          </a:p>
          <a:p>
            <a:pPr lvl="1"/>
            <a:r>
              <a:rPr lang="en-US" dirty="0"/>
              <a:t>implementation details are not trivial</a:t>
            </a:r>
          </a:p>
          <a:p>
            <a:pPr lvl="1"/>
            <a:r>
              <a:rPr lang="en-US" dirty="0"/>
              <a:t>many variants</a:t>
            </a:r>
          </a:p>
          <a:p>
            <a:pPr lvl="1"/>
            <a:r>
              <a:rPr lang="en-US" dirty="0"/>
              <a:t>some newer protocols designed to be easier to understand (Raft)</a:t>
            </a:r>
          </a:p>
        </p:txBody>
      </p:sp>
    </p:spTree>
    <p:extLst>
      <p:ext uri="{BB962C8B-B14F-4D97-AF65-F5344CB8AC3E}">
        <p14:creationId xmlns:p14="http://schemas.microsoft.com/office/powerpoint/2010/main" val="394815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Ordering in Totem: 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pass a </a:t>
            </a:r>
            <a:r>
              <a:rPr lang="en-US" dirty="0">
                <a:solidFill>
                  <a:srgbClr val="F43F83"/>
                </a:solidFill>
              </a:rPr>
              <a:t>token</a:t>
            </a:r>
            <a:r>
              <a:rPr lang="en-US" dirty="0"/>
              <a:t> (special message) in a </a:t>
            </a:r>
            <a:r>
              <a:rPr lang="en-US" dirty="0">
                <a:solidFill>
                  <a:srgbClr val="0000FF"/>
                </a:solidFill>
              </a:rPr>
              <a:t>logical ring</a:t>
            </a:r>
          </a:p>
          <a:p>
            <a:r>
              <a:rPr lang="en-US" dirty="0"/>
              <a:t>The token carries the </a:t>
            </a:r>
            <a:r>
              <a:rPr lang="en-US" dirty="0">
                <a:solidFill>
                  <a:srgbClr val="0000FF"/>
                </a:solidFill>
              </a:rPr>
              <a:t>sequence number </a:t>
            </a:r>
            <a:r>
              <a:rPr lang="en-US" dirty="0"/>
              <a:t>of the last message sent</a:t>
            </a:r>
          </a:p>
          <a:p>
            <a:r>
              <a:rPr lang="en-US" dirty="0"/>
              <a:t>A participant </a:t>
            </a:r>
            <a:r>
              <a:rPr lang="en-US" dirty="0">
                <a:solidFill>
                  <a:srgbClr val="0000FF"/>
                </a:solidFill>
              </a:rPr>
              <a:t>multicasts</a:t>
            </a:r>
            <a:r>
              <a:rPr lang="en-US" dirty="0"/>
              <a:t> messages to the group while it holds the token, then updates the token and passes it 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CS2520: WANs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1DDD-33F0-5941-878C-B33EE8382C1D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35580" y="4347697"/>
            <a:ext cx="2444142" cy="1942685"/>
            <a:chOff x="2363529" y="1160749"/>
            <a:chExt cx="4471749" cy="4619759"/>
          </a:xfrm>
        </p:grpSpPr>
        <p:sp>
          <p:nvSpPr>
            <p:cNvPr id="8" name="Oval 7"/>
            <p:cNvSpPr/>
            <p:nvPr/>
          </p:nvSpPr>
          <p:spPr>
            <a:xfrm>
              <a:off x="2791320" y="2171034"/>
              <a:ext cx="3585411" cy="3609474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090730" y="1751263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872752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363529" y="4082705"/>
              <a:ext cx="962526" cy="962526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21981" y="1160749"/>
              <a:ext cx="1473330" cy="534153"/>
            </a:xfrm>
            <a:prstGeom prst="rect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Token: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438480"/>
      </p:ext>
    </p:extLst>
  </p:cSld>
  <p:clrMapOvr>
    <a:masterClrMapping/>
  </p:clrMapOvr>
</p:sld>
</file>

<file path=ppt/theme/theme1.xml><?xml version="1.0" encoding="utf-8"?>
<a:theme xmlns:a="http://schemas.openxmlformats.org/drawingml/2006/main" name="dsn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E8870391-5537-DA42-A77E-E27711F8CD2E}" vid="{330DC1E9-C794-1949-A92D-DD4FBE9BA4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26763</TotalTime>
  <Words>4049</Words>
  <Application>Microsoft Macintosh PowerPoint</Application>
  <PresentationFormat>Widescreen</PresentationFormat>
  <Paragraphs>905</Paragraphs>
  <Slides>83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Calibri</vt:lpstr>
      <vt:lpstr>Cambria</vt:lpstr>
      <vt:lpstr>Times New Roman</vt:lpstr>
      <vt:lpstr>dsn2017</vt:lpstr>
      <vt:lpstr>Clip</vt:lpstr>
      <vt:lpstr>PowerPoint Presentation</vt:lpstr>
      <vt:lpstr>The Multicast Paradigm</vt:lpstr>
      <vt:lpstr>Reliable Multicast Services: Beyond Best Effort</vt:lpstr>
      <vt:lpstr>Totally Ordered Multicast (Agreed order)</vt:lpstr>
      <vt:lpstr>Totally Ordered Multicast (Agreed order)</vt:lpstr>
      <vt:lpstr>Multicast Protocols Outline</vt:lpstr>
      <vt:lpstr>Multicast Protocols Outline</vt:lpstr>
      <vt:lpstr>The Single Ring Protocol (Totem)</vt:lpstr>
      <vt:lpstr>Ordering in Totem: Key idea</vt:lpstr>
      <vt:lpstr>Token-Based Protocol Example</vt:lpstr>
      <vt:lpstr>Token-Based Protocol Example</vt:lpstr>
      <vt:lpstr>Token-Based Protocol Example</vt:lpstr>
      <vt:lpstr>Token-Based Protocol Example</vt:lpstr>
      <vt:lpstr>Token-Based Protocol Example</vt:lpstr>
      <vt:lpstr>Token-Based Protocol Example</vt:lpstr>
      <vt:lpstr>Token-Based Protocol Example</vt:lpstr>
      <vt:lpstr>Token-Based Protocol Example</vt:lpstr>
      <vt:lpstr>Token-Based Protocol Example</vt:lpstr>
      <vt:lpstr>Token-Based Protocol Example</vt:lpstr>
      <vt:lpstr>Token-Based Protocol Example</vt:lpstr>
      <vt:lpstr>Token-Based Protocol Example</vt:lpstr>
      <vt:lpstr>Token-Based Protocol Example</vt:lpstr>
      <vt:lpstr>Token-Based Protocol Example</vt:lpstr>
      <vt:lpstr>Token-Based Protocol Example</vt:lpstr>
      <vt:lpstr>Token-Based Protocol Example</vt:lpstr>
      <vt:lpstr>Token-Based Protocol Example</vt:lpstr>
      <vt:lpstr>Token-Based Protocol Example</vt:lpstr>
      <vt:lpstr>Why Token-Based Protocols?</vt:lpstr>
      <vt:lpstr>Reliability and Flow Control in Totem</vt:lpstr>
      <vt:lpstr>PowerPoint Presentation</vt:lpstr>
      <vt:lpstr>Additional Challenge: Membership</vt:lpstr>
      <vt:lpstr>Single Ring Membership Protocol (high level)</vt:lpstr>
      <vt:lpstr>Multicast Protocols Outline</vt:lpstr>
      <vt:lpstr>Why Another Protocol?</vt:lpstr>
      <vt:lpstr>Accelerated Ring Protocol</vt:lpstr>
      <vt:lpstr>Accelerated Ring Protocol</vt:lpstr>
      <vt:lpstr>Accelerated Ring Protocol</vt:lpstr>
      <vt:lpstr>Accelerated Ring Protocol</vt:lpstr>
      <vt:lpstr>Accelerated Ring Protocol</vt:lpstr>
      <vt:lpstr>Accelerated Ring Protocol</vt:lpstr>
      <vt:lpstr>Accelerated Ring Protocol</vt:lpstr>
      <vt:lpstr>Accelerated Ring Protocol</vt:lpstr>
      <vt:lpstr>Accelerated Ring Protocol</vt:lpstr>
      <vt:lpstr>Accelerated Ring Protocol</vt:lpstr>
      <vt:lpstr>Accelerated Ring Protocol</vt:lpstr>
      <vt:lpstr>Protocol Comparison</vt:lpstr>
      <vt:lpstr>Accelerated Ring Protocol</vt:lpstr>
      <vt:lpstr>Distributed Coordination: High level strategies</vt:lpstr>
      <vt:lpstr>Distributed Coordination: High level strategies</vt:lpstr>
      <vt:lpstr>PowerPoint Presentation</vt:lpstr>
      <vt:lpstr>Why replicate?</vt:lpstr>
      <vt:lpstr>Why replicate?</vt:lpstr>
      <vt:lpstr>Sounds good…so what’s the problem?</vt:lpstr>
      <vt:lpstr>Sounds good…so what’s the problem?</vt:lpstr>
      <vt:lpstr>Sounds good…so what’s the problem?</vt:lpstr>
      <vt:lpstr>Sounds good…so what’s the problem?</vt:lpstr>
      <vt:lpstr>Sounds good…so what’s the problem?</vt:lpstr>
      <vt:lpstr>Synchronization</vt:lpstr>
      <vt:lpstr>Consistency</vt:lpstr>
      <vt:lpstr>How to enforce consistency?</vt:lpstr>
      <vt:lpstr>State Machine Replication</vt:lpstr>
      <vt:lpstr>State Machine Replication</vt:lpstr>
      <vt:lpstr>System Model</vt:lpstr>
      <vt:lpstr>A Group Communication Approach: Congruity</vt:lpstr>
      <vt:lpstr>A Group Communication Approach: Congruity</vt:lpstr>
      <vt:lpstr>A Group Communication Approach: Congruity</vt:lpstr>
      <vt:lpstr>What about Dynamic Networks?</vt:lpstr>
      <vt:lpstr>Simple Leader-Based Replication</vt:lpstr>
      <vt:lpstr>System Model</vt:lpstr>
      <vt:lpstr>Service Property: Safety</vt:lpstr>
      <vt:lpstr>Achieving Safety</vt:lpstr>
      <vt:lpstr>Quorum Intersection</vt:lpstr>
      <vt:lpstr>Quorum Intersection</vt:lpstr>
      <vt:lpstr>Achieving Safety</vt:lpstr>
      <vt:lpstr>Achieving Safety</vt:lpstr>
      <vt:lpstr>Achieving Safety</vt:lpstr>
      <vt:lpstr>Achieving Safety</vt:lpstr>
      <vt:lpstr>What about liveness?</vt:lpstr>
      <vt:lpstr>Achieving liveness</vt:lpstr>
      <vt:lpstr>Achieving liveness</vt:lpstr>
      <vt:lpstr>Achieving liveness</vt:lpstr>
      <vt:lpstr>Achieving liveness</vt:lpstr>
      <vt:lpstr>Paxos-Based Replication: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Amy Babay</cp:lastModifiedBy>
  <cp:revision>937</cp:revision>
  <dcterms:created xsi:type="dcterms:W3CDTF">2020-01-18T07:24:59Z</dcterms:created>
  <dcterms:modified xsi:type="dcterms:W3CDTF">2021-11-20T16:39:38Z</dcterms:modified>
</cp:coreProperties>
</file>