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4"/>
  </p:notesMasterIdLst>
  <p:sldIdLst>
    <p:sldId id="3825" r:id="rId5"/>
    <p:sldId id="3835" r:id="rId6"/>
    <p:sldId id="3827" r:id="rId7"/>
    <p:sldId id="3848" r:id="rId8"/>
    <p:sldId id="3836" r:id="rId9"/>
    <p:sldId id="3837" r:id="rId10"/>
    <p:sldId id="3838" r:id="rId11"/>
    <p:sldId id="3839" r:id="rId12"/>
    <p:sldId id="3846" r:id="rId13"/>
    <p:sldId id="3853" r:id="rId14"/>
    <p:sldId id="3841" r:id="rId15"/>
    <p:sldId id="3850" r:id="rId16"/>
    <p:sldId id="3866" r:id="rId17"/>
    <p:sldId id="3860" r:id="rId18"/>
    <p:sldId id="3861" r:id="rId19"/>
    <p:sldId id="3862" r:id="rId20"/>
    <p:sldId id="3852" r:id="rId21"/>
    <p:sldId id="3854" r:id="rId22"/>
    <p:sldId id="3851" r:id="rId23"/>
    <p:sldId id="3856" r:id="rId24"/>
    <p:sldId id="3857" r:id="rId25"/>
    <p:sldId id="3858" r:id="rId26"/>
    <p:sldId id="3859" r:id="rId27"/>
    <p:sldId id="3855" r:id="rId28"/>
    <p:sldId id="3864" r:id="rId29"/>
    <p:sldId id="3865" r:id="rId30"/>
    <p:sldId id="3863" r:id="rId31"/>
    <p:sldId id="3847" r:id="rId32"/>
    <p:sldId id="383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ABCAF7"/>
    <a:srgbClr val="84B1F4"/>
    <a:srgbClr val="E6C8FA"/>
    <a:srgbClr val="E6DCFA"/>
    <a:srgbClr val="E8DDFC"/>
    <a:srgbClr val="BE96FB"/>
    <a:srgbClr val="BE96FA"/>
    <a:srgbClr val="B482FA"/>
    <a:srgbClr val="B4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60B0D-995F-4239-BD40-13CBA65801E0}" v="385" dt="2023-08-20T18:08:56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2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>
                <a:latin typeface="Garamond" panose="02020404030301010803" pitchFamily="18" charset="0"/>
              </a:rPr>
              <a:t>Result Comparison</a:t>
            </a:r>
          </a:p>
        </c:rich>
      </c:tx>
      <c:layout>
        <c:manualLayout>
          <c:xMode val="edge"/>
          <c:yMode val="edge"/>
          <c:x val="0.26394297921288307"/>
          <c:y val="6.922425770610432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4-1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SVM-Unigram</c:v>
                </c:pt>
                <c:pt idx="1">
                  <c:v>SVM-Bigram</c:v>
                </c:pt>
                <c:pt idx="2">
                  <c:v>SVM-Trigram</c:v>
                </c:pt>
                <c:pt idx="3">
                  <c:v>SVM-C3-gram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0.69</c:v>
                </c:pt>
                <c:pt idx="1">
                  <c:v>0.64</c:v>
                </c:pt>
                <c:pt idx="2" formatCode="0.00">
                  <c:v>0.6</c:v>
                </c:pt>
                <c:pt idx="3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D1-43BA-8C8F-15E24A8BA7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SVM-Unigram</c:v>
                </c:pt>
                <c:pt idx="1">
                  <c:v>SVM-Bigram</c:v>
                </c:pt>
                <c:pt idx="2">
                  <c:v>SVM-Trigram</c:v>
                </c:pt>
                <c:pt idx="3">
                  <c:v>SVM-C3-gram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0.74</c:v>
                </c:pt>
                <c:pt idx="1">
                  <c:v>0.72</c:v>
                </c:pt>
                <c:pt idx="2">
                  <c:v>0.66</c:v>
                </c:pt>
                <c:pt idx="3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D1-43BA-8C8F-15E24A8BA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735116367"/>
        <c:axId val="759979215"/>
        <c:axId val="0"/>
      </c:bar3DChart>
      <c:catAx>
        <c:axId val="73511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979215"/>
        <c:crosses val="autoZero"/>
        <c:auto val="1"/>
        <c:lblAlgn val="ctr"/>
        <c:lblOffset val="100"/>
        <c:noMultiLvlLbl val="0"/>
      </c:catAx>
      <c:valAx>
        <c:axId val="75997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F1-Score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1163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448558890511063"/>
          <c:y val="2.3058400381841728E-3"/>
          <c:w val="0.19516979200242693"/>
          <c:h val="0.123161037608031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dikaljarif/bangla-fake-news-detection-dataset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Shapes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Presenter Name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03A5C-2D36-C5C7-23A4-73E6E7C1D337}"/>
              </a:ext>
            </a:extLst>
          </p:cNvPr>
          <p:cNvSpPr/>
          <p:nvPr/>
        </p:nvSpPr>
        <p:spPr>
          <a:xfrm>
            <a:off x="1278294" y="2227776"/>
            <a:ext cx="10913705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F3FC88-6077-96D9-D134-269307171276}"/>
              </a:ext>
            </a:extLst>
          </p:cNvPr>
          <p:cNvSpPr/>
          <p:nvPr/>
        </p:nvSpPr>
        <p:spPr>
          <a:xfrm>
            <a:off x="5093208" y="1"/>
            <a:ext cx="2566549" cy="506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B5AB6-D139-61F8-DB18-27B9FEE59C69}"/>
              </a:ext>
            </a:extLst>
          </p:cNvPr>
          <p:cNvSpPr/>
          <p:nvPr/>
        </p:nvSpPr>
        <p:spPr>
          <a:xfrm>
            <a:off x="3652462" y="506596"/>
            <a:ext cx="8539538" cy="6351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B2222-C19D-D002-7638-440C6B67F855}"/>
              </a:ext>
            </a:extLst>
          </p:cNvPr>
          <p:cNvSpPr/>
          <p:nvPr/>
        </p:nvSpPr>
        <p:spPr>
          <a:xfrm>
            <a:off x="3539735" y="2599732"/>
            <a:ext cx="8646832" cy="42357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682B9B-B1B8-32C5-3B2F-4D776FA9C529}"/>
              </a:ext>
            </a:extLst>
          </p:cNvPr>
          <p:cNvCxnSpPr>
            <a:cxnSpLocks/>
          </p:cNvCxnSpPr>
          <p:nvPr/>
        </p:nvCxnSpPr>
        <p:spPr>
          <a:xfrm flipV="1">
            <a:off x="-5433" y="2606591"/>
            <a:ext cx="12192000" cy="9226"/>
          </a:xfrm>
          <a:prstGeom prst="straightConnector1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A15D3A-FB06-8AC5-837E-9A912072F4A4}"/>
              </a:ext>
            </a:extLst>
          </p:cNvPr>
          <p:cNvSpPr txBox="1"/>
          <p:nvPr/>
        </p:nvSpPr>
        <p:spPr>
          <a:xfrm>
            <a:off x="3497362" y="3104046"/>
            <a:ext cx="4428226" cy="1324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Hrithik Majumdar Shibu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Reg No: </a:t>
            </a:r>
            <a:r>
              <a:rPr lang="en-US" sz="2800" b="1" dirty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2018331052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DE18A-B138-460D-4B16-57569F270D1C}"/>
              </a:ext>
            </a:extLst>
          </p:cNvPr>
          <p:cNvSpPr txBox="1"/>
          <p:nvPr/>
        </p:nvSpPr>
        <p:spPr>
          <a:xfrm>
            <a:off x="7820779" y="3119620"/>
            <a:ext cx="4267198" cy="1324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Nasrullah Sami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</a:rPr>
              <a:t>Reg No: </a:t>
            </a:r>
            <a:r>
              <a:rPr lang="en-US" sz="2800" b="1" dirty="0">
                <a:solidFill>
                  <a:srgbClr val="000000"/>
                </a:solidFill>
                <a:latin typeface="Garamond" panose="02020404030301010803" pitchFamily="18" charset="0"/>
              </a:rPr>
              <a:t>2018331036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580FC-6162-B8D1-3590-214A99EF736A}"/>
              </a:ext>
            </a:extLst>
          </p:cNvPr>
          <p:cNvSpPr txBox="1"/>
          <p:nvPr/>
        </p:nvSpPr>
        <p:spPr>
          <a:xfrm>
            <a:off x="981733" y="509801"/>
            <a:ext cx="1084015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3600" b="1" i="0" u="none" strike="noStrike" baseline="0" dirty="0">
                <a:latin typeface="Palatino Linotype" panose="02040502050505030304" pitchFamily="18" charset="0"/>
              </a:rPr>
              <a:t>Unraveling the Web of Information: A Comprehensive Study on Bangla Misinformation, Disinformation, Satire and Fake News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8A9E7-4FAA-B1A9-5A83-131C76CC1702}"/>
              </a:ext>
            </a:extLst>
          </p:cNvPr>
          <p:cNvSpPr txBox="1"/>
          <p:nvPr/>
        </p:nvSpPr>
        <p:spPr>
          <a:xfrm>
            <a:off x="3534302" y="4261015"/>
            <a:ext cx="8609892" cy="2128660"/>
          </a:xfrm>
          <a:prstGeom prst="rect">
            <a:avLst/>
          </a:prstGeom>
          <a:noFill/>
        </p:spPr>
        <p:txBody>
          <a:bodyPr wrap="square" tIns="27432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sng" dirty="0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Supervisor</a:t>
            </a:r>
            <a:br>
              <a:rPr lang="en-US" sz="2000" dirty="0">
                <a:latin typeface="Garamond" panose="02020404030301010803" pitchFamily="18" charset="0"/>
                <a:ea typeface="Verdana" panose="020B0604030504040204" pitchFamily="34" charset="0"/>
              </a:rPr>
            </a:br>
            <a:r>
              <a:rPr lang="en-US" sz="2000" b="0" i="0" dirty="0" err="1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Mahruba</a:t>
            </a:r>
            <a:r>
              <a:rPr lang="en-US" sz="2000" b="0" i="0" dirty="0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 </a:t>
            </a:r>
            <a:r>
              <a:rPr lang="en-US" sz="2000" b="0" i="0" dirty="0" err="1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Sharmin</a:t>
            </a:r>
            <a:r>
              <a:rPr lang="en-US" sz="2000" b="0" i="0" dirty="0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 Chowdhury</a:t>
            </a:r>
            <a:br>
              <a:rPr lang="en-US" sz="2000" dirty="0">
                <a:latin typeface="Garamond" panose="02020404030301010803" pitchFamily="18" charset="0"/>
                <a:ea typeface="Verdana" panose="020B0604030504040204" pitchFamily="34" charset="0"/>
              </a:rPr>
            </a:br>
            <a:r>
              <a:rPr lang="en-US" sz="2000" b="0" i="0" dirty="0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Assistant Professor</a:t>
            </a:r>
            <a:br>
              <a:rPr lang="en-US" sz="2000" dirty="0">
                <a:latin typeface="Garamond" panose="02020404030301010803" pitchFamily="18" charset="0"/>
                <a:ea typeface="Verdana" panose="020B0604030504040204" pitchFamily="34" charset="0"/>
              </a:rPr>
            </a:br>
            <a:r>
              <a:rPr lang="en-US" sz="2000" b="0" i="0" dirty="0">
                <a:effectLst/>
                <a:latin typeface="Garamond" panose="02020404030301010803" pitchFamily="18" charset="0"/>
                <a:ea typeface="Verdana" panose="020B0604030504040204" pitchFamily="34" charset="0"/>
              </a:rPr>
              <a:t>Department of CSE, SUST</a:t>
            </a:r>
            <a:endParaRPr lang="en-US" sz="2000" dirty="0">
              <a:latin typeface="Garamond" panose="020204040303010108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08AB-6715-8604-D988-11D464EB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544318"/>
            <a:ext cx="5559552" cy="1769364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457331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14BBB-90C8-E6C8-4418-7BE562C7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1C719A-33E2-ADA1-6CE6-F8906DAD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Collection (4-1)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D43E97D-FD3B-AEFB-B030-AD70E4B60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04280"/>
              </p:ext>
            </p:extLst>
          </p:nvPr>
        </p:nvGraphicFramePr>
        <p:xfrm>
          <a:off x="1047879" y="1707213"/>
          <a:ext cx="10096242" cy="392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414">
                  <a:extLst>
                    <a:ext uri="{9D8B030D-6E8A-4147-A177-3AD203B41FA5}">
                      <a16:colId xmlns:a16="http://schemas.microsoft.com/office/drawing/2014/main" val="2973298005"/>
                    </a:ext>
                  </a:extLst>
                </a:gridCol>
                <a:gridCol w="3365414">
                  <a:extLst>
                    <a:ext uri="{9D8B030D-6E8A-4147-A177-3AD203B41FA5}">
                      <a16:colId xmlns:a16="http://schemas.microsoft.com/office/drawing/2014/main" val="4105024037"/>
                    </a:ext>
                  </a:extLst>
                </a:gridCol>
                <a:gridCol w="3365414">
                  <a:extLst>
                    <a:ext uri="{9D8B030D-6E8A-4147-A177-3AD203B41FA5}">
                      <a16:colId xmlns:a16="http://schemas.microsoft.com/office/drawing/2014/main" val="350158278"/>
                    </a:ext>
                  </a:extLst>
                </a:gridCol>
              </a:tblGrid>
              <a:tr h="9097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Sources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Number of Articles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791119"/>
                  </a:ext>
                </a:extLst>
              </a:tr>
              <a:tr h="9097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Sadik Al </a:t>
                      </a: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Jarif</a:t>
                      </a:r>
                      <a:r>
                        <a:rPr lang="en-US" sz="1800" dirty="0">
                          <a:latin typeface="Garamond" panose="02020404030301010803" pitchFamily="18" charset="0"/>
                        </a:rPr>
                        <a:t> – Kaggle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Hussain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47371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563629"/>
                  </a:ext>
                </a:extLst>
              </a:tr>
              <a:tr h="1127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Fake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Sadik Al </a:t>
                      </a: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Jarif</a:t>
                      </a:r>
                      <a:r>
                        <a:rPr lang="en-US" sz="1800" dirty="0">
                          <a:latin typeface="Garamond" panose="02020404030301010803" pitchFamily="18" charset="0"/>
                        </a:rPr>
                        <a:t> – Kaggle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Hussain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Data Crawling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5540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796234"/>
                  </a:ext>
                </a:extLst>
              </a:tr>
              <a:tr h="9097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Satire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Sharma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2053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6188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922A38-2BC2-1029-F70B-5C4705A97D8E}"/>
              </a:ext>
            </a:extLst>
          </p:cNvPr>
          <p:cNvSpPr txBox="1"/>
          <p:nvPr/>
        </p:nvSpPr>
        <p:spPr>
          <a:xfrm>
            <a:off x="10506268" y="-522514"/>
            <a:ext cx="847531" cy="522514"/>
          </a:xfrm>
          <a:prstGeom prst="rect">
            <a:avLst/>
          </a:prstGeom>
          <a:solidFill>
            <a:srgbClr val="29292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4392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3279C-D73C-323B-61B0-6E3F4B86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F69541-8919-A040-A9C5-836C0F7E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Data Collection (Final 4-2)</a:t>
            </a:r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939D9BB3-B58E-ECF1-8DEE-B18C214EC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24374"/>
              </p:ext>
            </p:extLst>
          </p:nvPr>
        </p:nvGraphicFramePr>
        <p:xfrm>
          <a:off x="1082384" y="1552576"/>
          <a:ext cx="10027231" cy="4571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057">
                  <a:extLst>
                    <a:ext uri="{9D8B030D-6E8A-4147-A177-3AD203B41FA5}">
                      <a16:colId xmlns:a16="http://schemas.microsoft.com/office/drawing/2014/main" val="2973298005"/>
                    </a:ext>
                  </a:extLst>
                </a:gridCol>
                <a:gridCol w="3358764">
                  <a:extLst>
                    <a:ext uri="{9D8B030D-6E8A-4147-A177-3AD203B41FA5}">
                      <a16:colId xmlns:a16="http://schemas.microsoft.com/office/drawing/2014/main" val="4105024037"/>
                    </a:ext>
                  </a:extLst>
                </a:gridCol>
                <a:gridCol w="3342410">
                  <a:extLst>
                    <a:ext uri="{9D8B030D-6E8A-4147-A177-3AD203B41FA5}">
                      <a16:colId xmlns:a16="http://schemas.microsoft.com/office/drawing/2014/main" val="350158278"/>
                    </a:ext>
                  </a:extLst>
                </a:gridCol>
              </a:tblGrid>
              <a:tr h="7626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Sources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aramond" panose="02020404030301010803" pitchFamily="18" charset="0"/>
                        </a:rPr>
                        <a:t>Number of Articles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791119"/>
                  </a:ext>
                </a:extLst>
              </a:tr>
              <a:tr h="6851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Sadik Al </a:t>
                      </a:r>
                      <a:r>
                        <a:rPr lang="en-US" sz="1600" dirty="0" err="1">
                          <a:latin typeface="Garamond" panose="02020404030301010803" pitchFamily="18" charset="0"/>
                        </a:rPr>
                        <a:t>Jarif</a:t>
                      </a:r>
                      <a:r>
                        <a:rPr lang="en-US" sz="1600" dirty="0">
                          <a:latin typeface="Garamond" panose="02020404030301010803" pitchFamily="18" charset="0"/>
                        </a:rPr>
                        <a:t> – Kaggle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Hussain et al.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47371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563629"/>
                  </a:ext>
                </a:extLst>
              </a:tr>
              <a:tr h="8907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Misinformation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Sadik Al </a:t>
                      </a:r>
                      <a:r>
                        <a:rPr lang="en-US" sz="1600" dirty="0" err="1">
                          <a:latin typeface="Garamond" panose="02020404030301010803" pitchFamily="18" charset="0"/>
                        </a:rPr>
                        <a:t>Jarif</a:t>
                      </a:r>
                      <a:r>
                        <a:rPr lang="en-US" sz="1600" dirty="0">
                          <a:latin typeface="Garamond" panose="02020404030301010803" pitchFamily="18" charset="0"/>
                        </a:rPr>
                        <a:t> – Kaggle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Hussain et al.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Data Crawling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7422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796234"/>
                  </a:ext>
                </a:extLst>
              </a:tr>
              <a:tr h="10963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Disinformation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Sadik Al </a:t>
                      </a:r>
                      <a:r>
                        <a:rPr lang="en-US" sz="1600" dirty="0" err="1">
                          <a:latin typeface="Garamond" panose="02020404030301010803" pitchFamily="18" charset="0"/>
                        </a:rPr>
                        <a:t>Jarif</a:t>
                      </a:r>
                      <a:r>
                        <a:rPr lang="en-US" sz="1600" dirty="0">
                          <a:latin typeface="Garamond" panose="02020404030301010803" pitchFamily="18" charset="0"/>
                        </a:rPr>
                        <a:t> – Kaggle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Hussain et al.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Data Crawling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3081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659763"/>
                  </a:ext>
                </a:extLst>
              </a:tr>
              <a:tr h="4796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Satire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Sharma et al.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600" dirty="0">
                          <a:latin typeface="Garamond" panose="02020404030301010803" pitchFamily="18" charset="0"/>
                        </a:rPr>
                        <a:t>Hossain et al. – BanFakeNews</a:t>
                      </a:r>
                      <a:r>
                        <a:rPr lang="en-US" sz="16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aramond" panose="02020404030301010803" pitchFamily="18" charset="0"/>
                        </a:rPr>
                        <a:t>Data Crawling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Garamond" panose="02020404030301010803" pitchFamily="18" charset="0"/>
                        </a:rPr>
                        <a:t>2397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61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3185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17141-04D8-72C8-3441-C2608F3FB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FBDB1C13-DF03-4F29-B630-56F9B100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518"/>
            <a:ext cx="12098438" cy="57824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77F296-7F23-87DC-5E66-F797421D16BD}"/>
              </a:ext>
            </a:extLst>
          </p:cNvPr>
          <p:cNvSpPr txBox="1"/>
          <p:nvPr/>
        </p:nvSpPr>
        <p:spPr>
          <a:xfrm>
            <a:off x="0" y="30607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aramond" panose="02020404030301010803" pitchFamily="18" charset="0"/>
              </a:rPr>
              <a:t>Part of our full dataset</a:t>
            </a:r>
          </a:p>
        </p:txBody>
      </p:sp>
    </p:spTree>
    <p:extLst>
      <p:ext uri="{BB962C8B-B14F-4D97-AF65-F5344CB8AC3E}">
        <p14:creationId xmlns:p14="http://schemas.microsoft.com/office/powerpoint/2010/main" val="37519531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1A87-43B9-E07B-A11A-987C1AEB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783" y="2880360"/>
            <a:ext cx="6832434" cy="110829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813013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D13E4-3A07-96C6-9332-F4DCF02B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8E086-EF0D-10A2-2492-1205D6655D62}"/>
              </a:ext>
            </a:extLst>
          </p:cNvPr>
          <p:cNvGrpSpPr/>
          <p:nvPr/>
        </p:nvGrpSpPr>
        <p:grpSpPr>
          <a:xfrm>
            <a:off x="1156998" y="1017036"/>
            <a:ext cx="9813262" cy="1237565"/>
            <a:chOff x="1156998" y="1017036"/>
            <a:chExt cx="9813262" cy="12375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4A6B57-E79A-2FA5-0FB8-C1057880228F}"/>
                </a:ext>
              </a:extLst>
            </p:cNvPr>
            <p:cNvSpPr txBox="1"/>
            <p:nvPr/>
          </p:nvSpPr>
          <p:spPr>
            <a:xfrm>
              <a:off x="1156998" y="1017036"/>
              <a:ext cx="9451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Garamond" panose="02020404030301010803" pitchFamily="18" charset="0"/>
                </a:rPr>
                <a:t>Classical Machine Learning Models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948DC9-BF04-7B1A-B253-3656ED890A00}"/>
                </a:ext>
              </a:extLst>
            </p:cNvPr>
            <p:cNvGrpSpPr/>
            <p:nvPr/>
          </p:nvGrpSpPr>
          <p:grpSpPr>
            <a:xfrm>
              <a:off x="1903445" y="1792718"/>
              <a:ext cx="9066815" cy="461883"/>
              <a:chOff x="1903445" y="1792718"/>
              <a:chExt cx="9066815" cy="46188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C4AC67B-7558-9386-241B-8655942320B1}"/>
                  </a:ext>
                </a:extLst>
              </p:cNvPr>
              <p:cNvSpPr/>
              <p:nvPr/>
            </p:nvSpPr>
            <p:spPr>
              <a:xfrm>
                <a:off x="1903445" y="1838131"/>
                <a:ext cx="363894" cy="37084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85AA2C-DD8D-D5E6-0026-57E410A0CF9D}"/>
                  </a:ext>
                </a:extLst>
              </p:cNvPr>
              <p:cNvSpPr txBox="1"/>
              <p:nvPr/>
            </p:nvSpPr>
            <p:spPr>
              <a:xfrm>
                <a:off x="2310892" y="1792936"/>
                <a:ext cx="49768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Support Vector Machine (SVM)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113EE73-74A7-60F8-418C-39704170F1C3}"/>
                  </a:ext>
                </a:extLst>
              </p:cNvPr>
              <p:cNvSpPr/>
              <p:nvPr/>
            </p:nvSpPr>
            <p:spPr>
              <a:xfrm>
                <a:off x="6967427" y="1835044"/>
                <a:ext cx="363894" cy="37084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195B43-DCBB-1590-0CAA-8C1762E6FF99}"/>
                  </a:ext>
                </a:extLst>
              </p:cNvPr>
              <p:cNvSpPr txBox="1"/>
              <p:nvPr/>
            </p:nvSpPr>
            <p:spPr>
              <a:xfrm>
                <a:off x="7331321" y="1792718"/>
                <a:ext cx="3638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Logistic Regression (LR)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A1F439-5EB8-48B5-0232-0BB7E1CED13B}"/>
              </a:ext>
            </a:extLst>
          </p:cNvPr>
          <p:cNvGrpSpPr/>
          <p:nvPr/>
        </p:nvGrpSpPr>
        <p:grpSpPr>
          <a:xfrm>
            <a:off x="1156998" y="2782669"/>
            <a:ext cx="8933559" cy="2175502"/>
            <a:chOff x="1156998" y="2782669"/>
            <a:chExt cx="8933559" cy="21755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12701C-1281-DD8B-E610-0431D4E4B0BF}"/>
                </a:ext>
              </a:extLst>
            </p:cNvPr>
            <p:cNvSpPr txBox="1"/>
            <p:nvPr/>
          </p:nvSpPr>
          <p:spPr>
            <a:xfrm>
              <a:off x="1156998" y="2782669"/>
              <a:ext cx="7492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Garamond" panose="02020404030301010803" pitchFamily="18" charset="0"/>
                </a:rPr>
                <a:t>Experiments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4344D0-5108-E4DE-FA91-C5575876F4F8}"/>
                </a:ext>
              </a:extLst>
            </p:cNvPr>
            <p:cNvSpPr/>
            <p:nvPr/>
          </p:nvSpPr>
          <p:spPr>
            <a:xfrm>
              <a:off x="1880889" y="3727326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7D10BA-1425-A25D-DEEC-3AB7A7ECE98B}"/>
                </a:ext>
              </a:extLst>
            </p:cNvPr>
            <p:cNvSpPr/>
            <p:nvPr/>
          </p:nvSpPr>
          <p:spPr>
            <a:xfrm>
              <a:off x="3880398" y="3700182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8C4B81-5F94-3C14-5231-340C7733BACF}"/>
                </a:ext>
              </a:extLst>
            </p:cNvPr>
            <p:cNvSpPr txBox="1"/>
            <p:nvPr/>
          </p:nvSpPr>
          <p:spPr>
            <a:xfrm>
              <a:off x="2291676" y="3649458"/>
              <a:ext cx="15570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Unigram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5755C5-C7E1-C839-9FC5-4A67BF0ACD42}"/>
                </a:ext>
              </a:extLst>
            </p:cNvPr>
            <p:cNvSpPr txBox="1"/>
            <p:nvPr/>
          </p:nvSpPr>
          <p:spPr>
            <a:xfrm>
              <a:off x="4299176" y="3677823"/>
              <a:ext cx="1352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Bigram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BCC378-EF48-BFC9-7F7C-E26C2F1A4BB8}"/>
                </a:ext>
              </a:extLst>
            </p:cNvPr>
            <p:cNvSpPr txBox="1"/>
            <p:nvPr/>
          </p:nvSpPr>
          <p:spPr>
            <a:xfrm>
              <a:off x="6316412" y="3635241"/>
              <a:ext cx="1352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Trigram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8CDB1B1-6919-9F30-8A8C-8BE35DFDBDE9}"/>
                </a:ext>
              </a:extLst>
            </p:cNvPr>
            <p:cNvSpPr/>
            <p:nvPr/>
          </p:nvSpPr>
          <p:spPr>
            <a:xfrm>
              <a:off x="5882953" y="3700182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884E86-8F3A-CA07-44FA-E7E19C7D9B05}"/>
                </a:ext>
              </a:extLst>
            </p:cNvPr>
            <p:cNvSpPr/>
            <p:nvPr/>
          </p:nvSpPr>
          <p:spPr>
            <a:xfrm>
              <a:off x="7819322" y="3700182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08F5B7-78D6-BB3A-6A9B-3FF5B308C3F7}"/>
                </a:ext>
              </a:extLst>
            </p:cNvPr>
            <p:cNvSpPr txBox="1"/>
            <p:nvPr/>
          </p:nvSpPr>
          <p:spPr>
            <a:xfrm>
              <a:off x="8240634" y="3635241"/>
              <a:ext cx="1352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U+B+T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4910CE4-FDC3-E02C-F955-56595CBA6E06}"/>
                </a:ext>
              </a:extLst>
            </p:cNvPr>
            <p:cNvSpPr/>
            <p:nvPr/>
          </p:nvSpPr>
          <p:spPr>
            <a:xfrm>
              <a:off x="1880889" y="4528308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F61491-DCBF-E217-283E-173C7E16634F}"/>
                </a:ext>
              </a:extLst>
            </p:cNvPr>
            <p:cNvSpPr txBox="1"/>
            <p:nvPr/>
          </p:nvSpPr>
          <p:spPr>
            <a:xfrm>
              <a:off x="2335560" y="4482896"/>
              <a:ext cx="1445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C3-gram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6634D8-055E-D6F5-B07F-C22D38E435FF}"/>
                </a:ext>
              </a:extLst>
            </p:cNvPr>
            <p:cNvSpPr/>
            <p:nvPr/>
          </p:nvSpPr>
          <p:spPr>
            <a:xfrm>
              <a:off x="3880398" y="4528308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245A8B-6C9B-0B21-4E08-DF32F630F5CE}"/>
                </a:ext>
              </a:extLst>
            </p:cNvPr>
            <p:cNvSpPr txBox="1"/>
            <p:nvPr/>
          </p:nvSpPr>
          <p:spPr>
            <a:xfrm>
              <a:off x="4324652" y="4482896"/>
              <a:ext cx="1497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C4-gram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6FA082D-8B29-EBE3-53D3-811D8DA15F88}"/>
                </a:ext>
              </a:extLst>
            </p:cNvPr>
            <p:cNvSpPr/>
            <p:nvPr/>
          </p:nvSpPr>
          <p:spPr>
            <a:xfrm>
              <a:off x="5882953" y="4528308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644D60-CC17-4393-F4A5-668FDDBAFEC9}"/>
                </a:ext>
              </a:extLst>
            </p:cNvPr>
            <p:cNvSpPr txBox="1"/>
            <p:nvPr/>
          </p:nvSpPr>
          <p:spPr>
            <a:xfrm>
              <a:off x="6316412" y="4482896"/>
              <a:ext cx="1445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C5-gram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756C05-43C8-101E-C456-17C68839E26C}"/>
                </a:ext>
              </a:extLst>
            </p:cNvPr>
            <p:cNvSpPr/>
            <p:nvPr/>
          </p:nvSpPr>
          <p:spPr>
            <a:xfrm>
              <a:off x="7819322" y="4528310"/>
              <a:ext cx="363894" cy="3708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A342EE-CD13-8183-E757-9CDB24650A7F}"/>
                </a:ext>
              </a:extLst>
            </p:cNvPr>
            <p:cNvSpPr txBox="1"/>
            <p:nvPr/>
          </p:nvSpPr>
          <p:spPr>
            <a:xfrm>
              <a:off x="8240634" y="4496506"/>
              <a:ext cx="1849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C3+C4+C5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953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76EE7-B40D-52B2-F6CD-A8779DB0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4FDB08-7D76-ED47-440F-08D3E544D674}"/>
              </a:ext>
            </a:extLst>
          </p:cNvPr>
          <p:cNvGrpSpPr/>
          <p:nvPr/>
        </p:nvGrpSpPr>
        <p:grpSpPr>
          <a:xfrm>
            <a:off x="1156998" y="3684867"/>
            <a:ext cx="9451910" cy="1265785"/>
            <a:chOff x="1156998" y="3684867"/>
            <a:chExt cx="9451910" cy="12657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8A426-BE3A-1258-B539-16BA670D0E74}"/>
                </a:ext>
              </a:extLst>
            </p:cNvPr>
            <p:cNvSpPr txBox="1"/>
            <p:nvPr/>
          </p:nvSpPr>
          <p:spPr>
            <a:xfrm>
              <a:off x="2366858" y="4488987"/>
              <a:ext cx="5472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BLOOM with QLORA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050661-7C9B-5477-121D-8521D05171A9}"/>
                </a:ext>
              </a:extLst>
            </p:cNvPr>
            <p:cNvSpPr txBox="1"/>
            <p:nvPr/>
          </p:nvSpPr>
          <p:spPr>
            <a:xfrm>
              <a:off x="1156998" y="3684867"/>
              <a:ext cx="9451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Garamond" panose="02020404030301010803" pitchFamily="18" charset="0"/>
                </a:rPr>
                <a:t>Large Language Based Model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3683A69-CF6F-BCDC-6988-7D9889F82369}"/>
                </a:ext>
              </a:extLst>
            </p:cNvPr>
            <p:cNvSpPr/>
            <p:nvPr/>
          </p:nvSpPr>
          <p:spPr>
            <a:xfrm>
              <a:off x="1903445" y="4534400"/>
              <a:ext cx="363894" cy="37084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851FDB7-D4E1-A72F-5EE0-82EA0D78148D}"/>
              </a:ext>
            </a:extLst>
          </p:cNvPr>
          <p:cNvGrpSpPr/>
          <p:nvPr/>
        </p:nvGrpSpPr>
        <p:grpSpPr>
          <a:xfrm>
            <a:off x="1156998" y="1017036"/>
            <a:ext cx="9451910" cy="2209360"/>
            <a:chOff x="1156998" y="1017036"/>
            <a:chExt cx="9451910" cy="22093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BA06F1-C044-61FB-AEA6-70E7ECFC6846}"/>
                </a:ext>
              </a:extLst>
            </p:cNvPr>
            <p:cNvSpPr txBox="1"/>
            <p:nvPr/>
          </p:nvSpPr>
          <p:spPr>
            <a:xfrm>
              <a:off x="1156998" y="1017036"/>
              <a:ext cx="9451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Garamond" panose="02020404030301010803" pitchFamily="18" charset="0"/>
                </a:rPr>
                <a:t>Transformers Based Models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CF001F-959B-0ABD-F8C5-0AC658B47CF2}"/>
                </a:ext>
              </a:extLst>
            </p:cNvPr>
            <p:cNvSpPr/>
            <p:nvPr/>
          </p:nvSpPr>
          <p:spPr>
            <a:xfrm>
              <a:off x="1903445" y="1838131"/>
              <a:ext cx="363894" cy="37084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7B1BB6-0B69-26A8-F0CC-6816021DE901}"/>
                </a:ext>
              </a:extLst>
            </p:cNvPr>
            <p:cNvSpPr/>
            <p:nvPr/>
          </p:nvSpPr>
          <p:spPr>
            <a:xfrm>
              <a:off x="4766374" y="1838131"/>
              <a:ext cx="363894" cy="37084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377F5D-F07E-54C6-9E54-877752A1EB99}"/>
                </a:ext>
              </a:extLst>
            </p:cNvPr>
            <p:cNvSpPr txBox="1"/>
            <p:nvPr/>
          </p:nvSpPr>
          <p:spPr>
            <a:xfrm>
              <a:off x="5229787" y="1807126"/>
              <a:ext cx="1749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SagorBERT</a:t>
              </a:r>
              <a:endParaRPr lang="en-US" sz="24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975989-E475-6C29-9A4A-16A54ABD2C95}"/>
                </a:ext>
              </a:extLst>
            </p:cNvPr>
            <p:cNvSpPr/>
            <p:nvPr/>
          </p:nvSpPr>
          <p:spPr>
            <a:xfrm>
              <a:off x="7397391" y="1838131"/>
              <a:ext cx="363894" cy="37084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29BE4F-5D45-35C7-AE77-584CBCC76690}"/>
                </a:ext>
              </a:extLst>
            </p:cNvPr>
            <p:cNvSpPr txBox="1"/>
            <p:nvPr/>
          </p:nvSpPr>
          <p:spPr>
            <a:xfrm>
              <a:off x="7826752" y="1807126"/>
              <a:ext cx="2194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XLM-</a:t>
              </a:r>
              <a:r>
                <a:rPr lang="en-US" sz="2400" dirty="0" err="1"/>
                <a:t>RoBERTa</a:t>
              </a:r>
              <a:endParaRPr lang="en-US" sz="2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F57A8B-0277-956B-A33A-38888F47737C}"/>
                </a:ext>
              </a:extLst>
            </p:cNvPr>
            <p:cNvSpPr/>
            <p:nvPr/>
          </p:nvSpPr>
          <p:spPr>
            <a:xfrm>
              <a:off x="1903445" y="2800786"/>
              <a:ext cx="363894" cy="37084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0B32D2-EB1B-C8B0-26B8-E00CDAF9395B}"/>
                </a:ext>
              </a:extLst>
            </p:cNvPr>
            <p:cNvSpPr txBox="1"/>
            <p:nvPr/>
          </p:nvSpPr>
          <p:spPr>
            <a:xfrm>
              <a:off x="2366858" y="2756429"/>
              <a:ext cx="2299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m-BERT-cased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4A100F-D91D-D536-969E-4CE1F8FC6685}"/>
                </a:ext>
              </a:extLst>
            </p:cNvPr>
            <p:cNvSpPr/>
            <p:nvPr/>
          </p:nvSpPr>
          <p:spPr>
            <a:xfrm>
              <a:off x="4766374" y="2807554"/>
              <a:ext cx="363894" cy="37084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E1726E-36D2-876B-B8AF-9E68053D7DF0}"/>
                </a:ext>
              </a:extLst>
            </p:cNvPr>
            <p:cNvSpPr txBox="1"/>
            <p:nvPr/>
          </p:nvSpPr>
          <p:spPr>
            <a:xfrm>
              <a:off x="5229787" y="2764731"/>
              <a:ext cx="2596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m-BERT-uncased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6C10F5-5BAE-89EB-BFEE-59A43B22AB3B}"/>
                </a:ext>
              </a:extLst>
            </p:cNvPr>
            <p:cNvSpPr txBox="1"/>
            <p:nvPr/>
          </p:nvSpPr>
          <p:spPr>
            <a:xfrm>
              <a:off x="2366858" y="1769657"/>
              <a:ext cx="1915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BanglaBERT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23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7058-082E-F80A-669C-FBB585D6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14889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BB43-59FB-A9E9-AE94-8330A619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9E39-63E1-FCF0-5C6F-0C78B2E47C4F}"/>
              </a:ext>
            </a:extLst>
          </p:cNvPr>
          <p:cNvSpPr txBox="1"/>
          <p:nvPr/>
        </p:nvSpPr>
        <p:spPr>
          <a:xfrm>
            <a:off x="1435331" y="3000173"/>
            <a:ext cx="9110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Garamond" panose="02020404030301010803" pitchFamily="18" charset="0"/>
              </a:rPr>
              <a:t>0 - Fake</a:t>
            </a:r>
          </a:p>
          <a:p>
            <a:pPr algn="ctr"/>
            <a:r>
              <a:rPr lang="en-US" sz="6000" dirty="0">
                <a:latin typeface="Garamond" panose="02020404030301010803" pitchFamily="18" charset="0"/>
              </a:rPr>
              <a:t>1 - Real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F8451-40A6-1078-C22C-FBC6D1941EEB}"/>
              </a:ext>
            </a:extLst>
          </p:cNvPr>
          <p:cNvSpPr txBox="1"/>
          <p:nvPr/>
        </p:nvSpPr>
        <p:spPr>
          <a:xfrm>
            <a:off x="1330037" y="1707511"/>
            <a:ext cx="93213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BINARY</a:t>
            </a:r>
            <a:r>
              <a:rPr lang="en-US" sz="6000" dirty="0">
                <a:latin typeface="Garamond" panose="02020404030301010803" pitchFamily="18" charset="0"/>
              </a:rPr>
              <a:t>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29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5064-5C0B-7938-52A2-6F413A60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94" y="298886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Classical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D744-F901-A8A4-DE30-63FDA864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9D20C02-90D2-503F-DF26-A550C4E4A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07243"/>
              </p:ext>
            </p:extLst>
          </p:nvPr>
        </p:nvGraphicFramePr>
        <p:xfrm>
          <a:off x="1183106" y="1624449"/>
          <a:ext cx="9825788" cy="39901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3627">
                  <a:extLst>
                    <a:ext uri="{9D8B030D-6E8A-4147-A177-3AD203B41FA5}">
                      <a16:colId xmlns:a16="http://schemas.microsoft.com/office/drawing/2014/main" val="1161034480"/>
                    </a:ext>
                  </a:extLst>
                </a:gridCol>
                <a:gridCol w="2348523">
                  <a:extLst>
                    <a:ext uri="{9D8B030D-6E8A-4147-A177-3AD203B41FA5}">
                      <a16:colId xmlns:a16="http://schemas.microsoft.com/office/drawing/2014/main" val="2229878536"/>
                    </a:ext>
                  </a:extLst>
                </a:gridCol>
                <a:gridCol w="1481744">
                  <a:extLst>
                    <a:ext uri="{9D8B030D-6E8A-4147-A177-3AD203B41FA5}">
                      <a16:colId xmlns:a16="http://schemas.microsoft.com/office/drawing/2014/main" val="598595730"/>
                    </a:ext>
                  </a:extLst>
                </a:gridCol>
                <a:gridCol w="1565845">
                  <a:extLst>
                    <a:ext uri="{9D8B030D-6E8A-4147-A177-3AD203B41FA5}">
                      <a16:colId xmlns:a16="http://schemas.microsoft.com/office/drawing/2014/main" val="1856512914"/>
                    </a:ext>
                  </a:extLst>
                </a:gridCol>
                <a:gridCol w="1467646">
                  <a:extLst>
                    <a:ext uri="{9D8B030D-6E8A-4147-A177-3AD203B41FA5}">
                      <a16:colId xmlns:a16="http://schemas.microsoft.com/office/drawing/2014/main" val="1803107881"/>
                    </a:ext>
                  </a:extLst>
                </a:gridCol>
                <a:gridCol w="1318403">
                  <a:extLst>
                    <a:ext uri="{9D8B030D-6E8A-4147-A177-3AD203B41FA5}">
                      <a16:colId xmlns:a16="http://schemas.microsoft.com/office/drawing/2014/main" val="3732059001"/>
                    </a:ext>
                  </a:extLst>
                </a:gridCol>
              </a:tblGrid>
              <a:tr h="399011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Experiment Name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REAL</a:t>
                      </a:r>
                    </a:p>
                  </a:txBody>
                  <a:tcPr>
                    <a:solidFill>
                      <a:srgbClr val="BE9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FAKE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54106"/>
                  </a:ext>
                </a:extLst>
              </a:tr>
              <a:tr h="3990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rgbClr val="BE9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solidFill>
                      <a:srgbClr val="BE9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rgbClr val="BE9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solidFill>
                      <a:srgbClr val="BE9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93081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787494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1184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809369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U+B+T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69526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C3-gram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086640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C4-gram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35780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C5-gram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252209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C3+C4+C5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0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418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DF9B-4739-0D54-C44D-B6FEEB76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3426"/>
            <a:ext cx="10515600" cy="1189038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3DA9-DEA2-E88C-1718-661A4B22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037" y="1582464"/>
            <a:ext cx="3868285" cy="399350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Introduction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Objective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Related Works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Gaps in Literature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Our Approach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Why Classify?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F531-D19D-22F5-521C-0E9D7175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9B33A3-B7FC-79A8-56C0-9A51E50EFFCB}"/>
              </a:ext>
            </a:extLst>
          </p:cNvPr>
          <p:cNvSpPr/>
          <p:nvPr/>
        </p:nvSpPr>
        <p:spPr>
          <a:xfrm>
            <a:off x="10327433" y="2139820"/>
            <a:ext cx="690465" cy="64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2D2285-E2B6-5B9B-0F00-940E14F186CF}"/>
              </a:ext>
            </a:extLst>
          </p:cNvPr>
          <p:cNvSpPr/>
          <p:nvPr/>
        </p:nvSpPr>
        <p:spPr>
          <a:xfrm>
            <a:off x="9982200" y="2619095"/>
            <a:ext cx="690465" cy="6400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8FBA07-E9BB-15AA-B4FE-DF30D9B037E5}"/>
              </a:ext>
            </a:extLst>
          </p:cNvPr>
          <p:cNvSpPr/>
          <p:nvPr/>
        </p:nvSpPr>
        <p:spPr>
          <a:xfrm>
            <a:off x="9636967" y="2139820"/>
            <a:ext cx="690465" cy="6400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90430-CC6B-7770-1231-CC356F0A52AB}"/>
              </a:ext>
            </a:extLst>
          </p:cNvPr>
          <p:cNvSpPr/>
          <p:nvPr/>
        </p:nvSpPr>
        <p:spPr>
          <a:xfrm>
            <a:off x="9982200" y="1651518"/>
            <a:ext cx="690465" cy="6400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1143E-A844-69A2-C7CB-F7F52EF12877}"/>
              </a:ext>
            </a:extLst>
          </p:cNvPr>
          <p:cNvSpPr txBox="1"/>
          <p:nvPr/>
        </p:nvSpPr>
        <p:spPr>
          <a:xfrm>
            <a:off x="5396203" y="1582464"/>
            <a:ext cx="4068147" cy="326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US" sz="2800" dirty="0">
                <a:latin typeface="Garamond" panose="02020404030301010803" pitchFamily="18" charset="0"/>
              </a:rPr>
              <a:t>Data Collection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sz="2800" dirty="0">
                <a:latin typeface="Garamond" panose="02020404030301010803" pitchFamily="18" charset="0"/>
              </a:rPr>
              <a:t>Methodology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sz="2800" dirty="0">
                <a:latin typeface="Garamond" panose="02020404030301010803" pitchFamily="18" charset="0"/>
              </a:rPr>
              <a:t>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sz="2800" dirty="0">
                <a:latin typeface="Garamond" panose="02020404030301010803" pitchFamily="18" charset="0"/>
              </a:rPr>
              <a:t>Real-Time Examples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sz="2800" dirty="0">
                <a:latin typeface="Garamond" panose="02020404030301010803" pitchFamily="18" charset="0"/>
              </a:rPr>
              <a:t>What We Accomplished</a:t>
            </a:r>
          </a:p>
        </p:txBody>
      </p:sp>
    </p:spTree>
    <p:extLst>
      <p:ext uri="{BB962C8B-B14F-4D97-AF65-F5344CB8AC3E}">
        <p14:creationId xmlns:p14="http://schemas.microsoft.com/office/powerpoint/2010/main" val="411917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2495-5107-4E34-2495-6670FC5A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Transformers &amp; LLM Based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A1B6-542D-4691-3976-B77A8D77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6FE6AA0-0F8C-8346-184B-E247EA747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97706"/>
              </p:ext>
            </p:extLst>
          </p:nvPr>
        </p:nvGraphicFramePr>
        <p:xfrm>
          <a:off x="1183106" y="1705465"/>
          <a:ext cx="9871989" cy="32049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0027">
                  <a:extLst>
                    <a:ext uri="{9D8B030D-6E8A-4147-A177-3AD203B41FA5}">
                      <a16:colId xmlns:a16="http://schemas.microsoft.com/office/drawing/2014/main" val="1161034480"/>
                    </a:ext>
                  </a:extLst>
                </a:gridCol>
                <a:gridCol w="1956298">
                  <a:extLst>
                    <a:ext uri="{9D8B030D-6E8A-4147-A177-3AD203B41FA5}">
                      <a16:colId xmlns:a16="http://schemas.microsoft.com/office/drawing/2014/main" val="598595730"/>
                    </a:ext>
                  </a:extLst>
                </a:gridCol>
                <a:gridCol w="2067334">
                  <a:extLst>
                    <a:ext uri="{9D8B030D-6E8A-4147-A177-3AD203B41FA5}">
                      <a16:colId xmlns:a16="http://schemas.microsoft.com/office/drawing/2014/main" val="1856512914"/>
                    </a:ext>
                  </a:extLst>
                </a:gridCol>
                <a:gridCol w="1937685">
                  <a:extLst>
                    <a:ext uri="{9D8B030D-6E8A-4147-A177-3AD203B41FA5}">
                      <a16:colId xmlns:a16="http://schemas.microsoft.com/office/drawing/2014/main" val="1803107881"/>
                    </a:ext>
                  </a:extLst>
                </a:gridCol>
                <a:gridCol w="1740645">
                  <a:extLst>
                    <a:ext uri="{9D8B030D-6E8A-4147-A177-3AD203B41FA5}">
                      <a16:colId xmlns:a16="http://schemas.microsoft.com/office/drawing/2014/main" val="3732059001"/>
                    </a:ext>
                  </a:extLst>
                </a:gridCol>
              </a:tblGrid>
              <a:tr h="45785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REAL</a:t>
                      </a:r>
                    </a:p>
                  </a:txBody>
                  <a:tcPr>
                    <a:solidFill>
                      <a:srgbClr val="BE9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FAKE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54106"/>
                  </a:ext>
                </a:extLst>
              </a:tr>
              <a:tr h="4578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rgbClr val="BE9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solidFill>
                      <a:srgbClr val="BE9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solidFill>
                      <a:srgbClr val="BE96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solidFill>
                      <a:srgbClr val="BE9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93081"/>
                  </a:ext>
                </a:extLst>
              </a:tr>
              <a:tr h="4578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BanglaBERT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787494"/>
                  </a:ext>
                </a:extLst>
              </a:tr>
              <a:tr h="4578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SagorBERT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1184"/>
                  </a:ext>
                </a:extLst>
              </a:tr>
              <a:tr h="457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M-BERT-Cased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809369"/>
                  </a:ext>
                </a:extLst>
              </a:tr>
              <a:tr h="457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M-BERT-Uncased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>
                    <a:solidFill>
                      <a:srgbClr val="E8DD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69526"/>
                  </a:ext>
                </a:extLst>
              </a:tr>
              <a:tr h="457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XLM-</a:t>
                      </a:r>
                      <a:r>
                        <a:rPr lang="en-US" dirty="0" err="1"/>
                        <a:t>RoBERTa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086640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5E082465-9220-C31B-CFC7-B2F05A1C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02724"/>
              </p:ext>
            </p:extLst>
          </p:nvPr>
        </p:nvGraphicFramePr>
        <p:xfrm>
          <a:off x="1183105" y="4906123"/>
          <a:ext cx="9871989" cy="4848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0027">
                  <a:extLst>
                    <a:ext uri="{9D8B030D-6E8A-4147-A177-3AD203B41FA5}">
                      <a16:colId xmlns:a16="http://schemas.microsoft.com/office/drawing/2014/main" val="1161034480"/>
                    </a:ext>
                  </a:extLst>
                </a:gridCol>
                <a:gridCol w="1956298">
                  <a:extLst>
                    <a:ext uri="{9D8B030D-6E8A-4147-A177-3AD203B41FA5}">
                      <a16:colId xmlns:a16="http://schemas.microsoft.com/office/drawing/2014/main" val="598595730"/>
                    </a:ext>
                  </a:extLst>
                </a:gridCol>
                <a:gridCol w="2067334">
                  <a:extLst>
                    <a:ext uri="{9D8B030D-6E8A-4147-A177-3AD203B41FA5}">
                      <a16:colId xmlns:a16="http://schemas.microsoft.com/office/drawing/2014/main" val="1856512914"/>
                    </a:ext>
                  </a:extLst>
                </a:gridCol>
                <a:gridCol w="1937685">
                  <a:extLst>
                    <a:ext uri="{9D8B030D-6E8A-4147-A177-3AD203B41FA5}">
                      <a16:colId xmlns:a16="http://schemas.microsoft.com/office/drawing/2014/main" val="1803107881"/>
                    </a:ext>
                  </a:extLst>
                </a:gridCol>
                <a:gridCol w="1740645">
                  <a:extLst>
                    <a:ext uri="{9D8B030D-6E8A-4147-A177-3AD203B41FA5}">
                      <a16:colId xmlns:a16="http://schemas.microsoft.com/office/drawing/2014/main" val="3732059001"/>
                    </a:ext>
                  </a:extLst>
                </a:gridCol>
              </a:tblGrid>
              <a:tr h="48485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BLOOM</a:t>
                      </a:r>
                    </a:p>
                  </a:txBody>
                  <a:tcPr anchor="ctr">
                    <a:solidFill>
                      <a:srgbClr val="E6C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0.92</a:t>
                      </a:r>
                    </a:p>
                  </a:txBody>
                  <a:tcPr anchor="ctr">
                    <a:solidFill>
                      <a:srgbClr val="E6C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0.96</a:t>
                      </a:r>
                    </a:p>
                  </a:txBody>
                  <a:tcPr anchor="ctr">
                    <a:solidFill>
                      <a:srgbClr val="E6C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0.99</a:t>
                      </a:r>
                    </a:p>
                  </a:txBody>
                  <a:tcPr anchor="ctr">
                    <a:solidFill>
                      <a:srgbClr val="E6C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 anchor="ctr">
                    <a:solidFill>
                      <a:srgbClr val="E6C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8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69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6F8B-7B18-C031-7F1A-4AE7637B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909F1-1190-4952-1339-B72CA65409E4}"/>
              </a:ext>
            </a:extLst>
          </p:cNvPr>
          <p:cNvSpPr txBox="1"/>
          <p:nvPr/>
        </p:nvSpPr>
        <p:spPr>
          <a:xfrm>
            <a:off x="1330037" y="1429806"/>
            <a:ext cx="93213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4-way</a:t>
            </a:r>
            <a:r>
              <a:rPr lang="en-US" sz="6000" dirty="0">
                <a:latin typeface="Garamond" panose="02020404030301010803" pitchFamily="18" charset="0"/>
              </a:rPr>
              <a:t> classification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509F8-346C-EF2D-24C9-DEF3D604D269}"/>
              </a:ext>
            </a:extLst>
          </p:cNvPr>
          <p:cNvSpPr txBox="1"/>
          <p:nvPr/>
        </p:nvSpPr>
        <p:spPr>
          <a:xfrm>
            <a:off x="1435331" y="2627427"/>
            <a:ext cx="91107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aramond" panose="02020404030301010803" pitchFamily="18" charset="0"/>
              </a:rPr>
              <a:t>0 - Satire</a:t>
            </a:r>
          </a:p>
          <a:p>
            <a:pPr algn="ctr"/>
            <a:r>
              <a:rPr lang="en-US" sz="4400" dirty="0">
                <a:latin typeface="Garamond" panose="02020404030301010803" pitchFamily="18" charset="0"/>
              </a:rPr>
              <a:t>1 – Disinformation</a:t>
            </a:r>
          </a:p>
          <a:p>
            <a:pPr algn="ctr"/>
            <a:r>
              <a:rPr lang="en-US" sz="4400" dirty="0">
                <a:latin typeface="Garamond" panose="02020404030301010803" pitchFamily="18" charset="0"/>
              </a:rPr>
              <a:t>2- Misinformation</a:t>
            </a:r>
          </a:p>
          <a:p>
            <a:pPr algn="ctr"/>
            <a:r>
              <a:rPr lang="en-US" sz="4400" dirty="0">
                <a:latin typeface="Garamond" panose="02020404030301010803" pitchFamily="18" charset="0"/>
              </a:rPr>
              <a:t>3- Real</a:t>
            </a:r>
          </a:p>
        </p:txBody>
      </p:sp>
    </p:spTree>
    <p:extLst>
      <p:ext uri="{BB962C8B-B14F-4D97-AF65-F5344CB8AC3E}">
        <p14:creationId xmlns:p14="http://schemas.microsoft.com/office/powerpoint/2010/main" val="3912797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BC0A-8EF9-4258-1060-952F04ED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Classical Models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B7AD-D340-77D4-85F7-23C918C5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BE79F0-CCDA-F6E6-490A-E4B3441AF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47066"/>
              </p:ext>
            </p:extLst>
          </p:nvPr>
        </p:nvGraphicFramePr>
        <p:xfrm>
          <a:off x="838200" y="1690688"/>
          <a:ext cx="10216896" cy="24107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5632">
                  <a:extLst>
                    <a:ext uri="{9D8B030D-6E8A-4147-A177-3AD203B41FA5}">
                      <a16:colId xmlns:a16="http://schemas.microsoft.com/office/drawing/2014/main" val="2091123274"/>
                    </a:ext>
                  </a:extLst>
                </a:gridCol>
                <a:gridCol w="3405632">
                  <a:extLst>
                    <a:ext uri="{9D8B030D-6E8A-4147-A177-3AD203B41FA5}">
                      <a16:colId xmlns:a16="http://schemas.microsoft.com/office/drawing/2014/main" val="2995548845"/>
                    </a:ext>
                  </a:extLst>
                </a:gridCol>
                <a:gridCol w="3405632">
                  <a:extLst>
                    <a:ext uri="{9D8B030D-6E8A-4147-A177-3AD203B41FA5}">
                      <a16:colId xmlns:a16="http://schemas.microsoft.com/office/drawing/2014/main" val="1804479864"/>
                    </a:ext>
                  </a:extLst>
                </a:gridCol>
              </a:tblGrid>
              <a:tr h="8035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488020"/>
                  </a:ext>
                </a:extLst>
              </a:tr>
              <a:tr h="8035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021712"/>
                  </a:ext>
                </a:extLst>
              </a:tr>
              <a:tr h="8035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08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7836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8FEF-6666-F1E4-ECC6-21167424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Transformers &amp; LLM Based Models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C334-790A-B8F3-AF0B-D54DF870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A4CFBB-9954-E6F1-8DD0-B59F10E5E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99890"/>
              </p:ext>
            </p:extLst>
          </p:nvPr>
        </p:nvGraphicFramePr>
        <p:xfrm>
          <a:off x="838200" y="1690688"/>
          <a:ext cx="10216896" cy="3246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5632">
                  <a:extLst>
                    <a:ext uri="{9D8B030D-6E8A-4147-A177-3AD203B41FA5}">
                      <a16:colId xmlns:a16="http://schemas.microsoft.com/office/drawing/2014/main" val="1516104003"/>
                    </a:ext>
                  </a:extLst>
                </a:gridCol>
                <a:gridCol w="3405632">
                  <a:extLst>
                    <a:ext uri="{9D8B030D-6E8A-4147-A177-3AD203B41FA5}">
                      <a16:colId xmlns:a16="http://schemas.microsoft.com/office/drawing/2014/main" val="2919810125"/>
                    </a:ext>
                  </a:extLst>
                </a:gridCol>
                <a:gridCol w="3405632">
                  <a:extLst>
                    <a:ext uri="{9D8B030D-6E8A-4147-A177-3AD203B41FA5}">
                      <a16:colId xmlns:a16="http://schemas.microsoft.com/office/drawing/2014/main" val="102136060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2590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BanglaBERT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191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SagorBERT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2083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XLM-</a:t>
                      </a:r>
                      <a:r>
                        <a:rPr lang="en-US" dirty="0" err="1"/>
                        <a:t>RoBERTa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2818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m-BERT-cased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644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m-BERT-uncased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42464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90D033A-9B62-2F5C-A188-F925D6115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02124"/>
              </p:ext>
            </p:extLst>
          </p:nvPr>
        </p:nvGraphicFramePr>
        <p:xfrm>
          <a:off x="838200" y="4936808"/>
          <a:ext cx="10216896" cy="50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5632">
                  <a:extLst>
                    <a:ext uri="{9D8B030D-6E8A-4147-A177-3AD203B41FA5}">
                      <a16:colId xmlns:a16="http://schemas.microsoft.com/office/drawing/2014/main" val="3905177350"/>
                    </a:ext>
                  </a:extLst>
                </a:gridCol>
                <a:gridCol w="3405632">
                  <a:extLst>
                    <a:ext uri="{9D8B030D-6E8A-4147-A177-3AD203B41FA5}">
                      <a16:colId xmlns:a16="http://schemas.microsoft.com/office/drawing/2014/main" val="481267812"/>
                    </a:ext>
                  </a:extLst>
                </a:gridCol>
                <a:gridCol w="3405632">
                  <a:extLst>
                    <a:ext uri="{9D8B030D-6E8A-4147-A177-3AD203B41FA5}">
                      <a16:colId xmlns:a16="http://schemas.microsoft.com/office/drawing/2014/main" val="4024467188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BLOOM</a:t>
                      </a:r>
                    </a:p>
                  </a:txBody>
                  <a:tcPr anchor="ctr">
                    <a:solidFill>
                      <a:srgbClr val="ABCA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0.87</a:t>
                      </a:r>
                    </a:p>
                  </a:txBody>
                  <a:tcPr anchor="ctr">
                    <a:solidFill>
                      <a:srgbClr val="ABCA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0.84</a:t>
                      </a:r>
                    </a:p>
                  </a:txBody>
                  <a:tcPr anchor="ctr">
                    <a:solidFill>
                      <a:srgbClr val="ABC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3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190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5414A-31BF-A030-AE8E-2E4AD9A5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43E151-4A42-88CB-4347-DD3054412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145857"/>
              </p:ext>
            </p:extLst>
          </p:nvPr>
        </p:nvGraphicFramePr>
        <p:xfrm>
          <a:off x="1349310" y="677074"/>
          <a:ext cx="9493380" cy="5503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503524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B9EF-5AF7-A331-46A1-0DC01D4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1839191"/>
            <a:ext cx="5559552" cy="2514600"/>
          </a:xfrm>
        </p:spPr>
        <p:txBody>
          <a:bodyPr/>
          <a:lstStyle/>
          <a:p>
            <a:r>
              <a:rPr lang="en-US" dirty="0"/>
              <a:t>REAL-TIME EXAMPLES</a:t>
            </a:r>
          </a:p>
        </p:txBody>
      </p:sp>
    </p:spTree>
    <p:extLst>
      <p:ext uri="{BB962C8B-B14F-4D97-AF65-F5344CB8AC3E}">
        <p14:creationId xmlns:p14="http://schemas.microsoft.com/office/powerpoint/2010/main" val="309450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7C1C91-8129-6540-FB51-45E4F0E809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92" r="355"/>
          <a:stretch/>
        </p:blipFill>
        <p:spPr>
          <a:xfrm>
            <a:off x="5934074" y="-1"/>
            <a:ext cx="6257926" cy="332422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750D-D435-B120-C28B-5DCDFE3B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2DD3E-0F45-89BD-D62C-3F02EF0B7AFC}"/>
              </a:ext>
            </a:extLst>
          </p:cNvPr>
          <p:cNvSpPr txBox="1"/>
          <p:nvPr/>
        </p:nvSpPr>
        <p:spPr>
          <a:xfrm>
            <a:off x="808035" y="4058604"/>
            <a:ext cx="51260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News: </a:t>
            </a:r>
            <a:r>
              <a:rPr lang="en-US" sz="3200" dirty="0" err="1">
                <a:latin typeface="Garamond" panose="02020404030301010803" pitchFamily="18" charset="0"/>
              </a:rPr>
              <a:t>পদ্মা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সেতু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ভারতে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অবস্থান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করছে</a:t>
            </a:r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r>
              <a:rPr lang="en-US" sz="3200" dirty="0">
                <a:latin typeface="Garamond" panose="02020404030301010803" pitchFamily="18" charset="0"/>
              </a:rPr>
              <a:t>Prediction: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FAKE</a:t>
            </a:r>
          </a:p>
        </p:txBody>
      </p:sp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08E37D-5CF8-4578-8C9E-B5D16AC1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3324225"/>
            <a:ext cx="6257925" cy="3533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9CF3D5-8951-0EF1-3DAC-C3581D033468}"/>
              </a:ext>
            </a:extLst>
          </p:cNvPr>
          <p:cNvSpPr txBox="1"/>
          <p:nvPr/>
        </p:nvSpPr>
        <p:spPr>
          <a:xfrm>
            <a:off x="808036" y="737293"/>
            <a:ext cx="51260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News: </a:t>
            </a:r>
            <a:r>
              <a:rPr lang="en-US" sz="3200" dirty="0" err="1">
                <a:latin typeface="Garamond" panose="02020404030301010803" pitchFamily="18" charset="0"/>
              </a:rPr>
              <a:t>মেয়র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আনিসুল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হক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মারা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en-US" sz="3200" dirty="0" err="1">
                <a:latin typeface="Garamond" panose="02020404030301010803" pitchFamily="18" charset="0"/>
              </a:rPr>
              <a:t>গেছেন</a:t>
            </a:r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r>
              <a:rPr lang="en-US" sz="3200" dirty="0">
                <a:latin typeface="Garamond" panose="02020404030301010803" pitchFamily="18" charset="0"/>
              </a:rPr>
              <a:t>Prediction: </a:t>
            </a:r>
            <a:r>
              <a:rPr lang="en-US" sz="3200" b="1" dirty="0">
                <a:solidFill>
                  <a:srgbClr val="008A3E"/>
                </a:solidFill>
                <a:latin typeface="Garamond" panose="02020404030301010803" pitchFamily="18" charset="0"/>
              </a:rPr>
              <a:t>REAL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4DC73C-32EF-91E8-8370-EBF9E874F3B6}"/>
              </a:ext>
            </a:extLst>
          </p:cNvPr>
          <p:cNvCxnSpPr/>
          <p:nvPr/>
        </p:nvCxnSpPr>
        <p:spPr>
          <a:xfrm flipH="1">
            <a:off x="0" y="3324224"/>
            <a:ext cx="5934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175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8927-7952-8421-3D3A-7B09F4B6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EDF9C8-EA3D-D948-A6A0-FAAE911F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What We Accomplished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5B6B75-ACE1-77E1-A8BC-71A804969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21707"/>
              </p:ext>
            </p:extLst>
          </p:nvPr>
        </p:nvGraphicFramePr>
        <p:xfrm>
          <a:off x="838200" y="2288967"/>
          <a:ext cx="2306215" cy="35142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6215">
                  <a:extLst>
                    <a:ext uri="{9D8B030D-6E8A-4147-A177-3AD203B41FA5}">
                      <a16:colId xmlns:a16="http://schemas.microsoft.com/office/drawing/2014/main" val="3883118599"/>
                    </a:ext>
                  </a:extLst>
                </a:gridCol>
              </a:tblGrid>
              <a:tr h="55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943412"/>
                  </a:ext>
                </a:extLst>
              </a:tr>
              <a:tr h="29635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Created a dataset of nearly 60K news articles with 13K fake news articles.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741154"/>
                  </a:ext>
                </a:extLst>
              </a:tr>
            </a:tbl>
          </a:graphicData>
        </a:graphic>
      </p:graphicFrame>
      <p:pic>
        <p:nvPicPr>
          <p:cNvPr id="10" name="Picture 9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38F81A71-1DD7-E5FA-2FCC-9D3B0FCF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7" y="1690687"/>
            <a:ext cx="431542" cy="40315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D3EF0D-E951-7478-427D-2A6EE1D2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43465"/>
              </p:ext>
            </p:extLst>
          </p:nvPr>
        </p:nvGraphicFramePr>
        <p:xfrm>
          <a:off x="3651898" y="2282722"/>
          <a:ext cx="2145004" cy="35142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5004">
                  <a:extLst>
                    <a:ext uri="{9D8B030D-6E8A-4147-A177-3AD203B41FA5}">
                      <a16:colId xmlns:a16="http://schemas.microsoft.com/office/drawing/2014/main" val="1515048786"/>
                    </a:ext>
                  </a:extLst>
                </a:gridCol>
              </a:tblGrid>
              <a:tr h="622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826881"/>
                  </a:ext>
                </a:extLst>
              </a:tr>
              <a:tr h="2892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Manually annotated 13K fake news articles into misinformation, disinformation and satire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8299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144116-0799-1391-E35B-19213F182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55577"/>
              </p:ext>
            </p:extLst>
          </p:nvPr>
        </p:nvGraphicFramePr>
        <p:xfrm>
          <a:off x="6304385" y="2288969"/>
          <a:ext cx="2306215" cy="35142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6215">
                  <a:extLst>
                    <a:ext uri="{9D8B030D-6E8A-4147-A177-3AD203B41FA5}">
                      <a16:colId xmlns:a16="http://schemas.microsoft.com/office/drawing/2014/main" val="3883118599"/>
                    </a:ext>
                  </a:extLst>
                </a:gridCol>
              </a:tblGrid>
              <a:tr h="55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943412"/>
                  </a:ext>
                </a:extLst>
              </a:tr>
              <a:tr h="29635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Applied Classical, Transformers based &amp; LLMs</a:t>
                      </a:r>
                    </a:p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for 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74115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88CD3C8-3400-C4E3-8FB2-207A7B18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88713"/>
              </p:ext>
            </p:extLst>
          </p:nvPr>
        </p:nvGraphicFramePr>
        <p:xfrm>
          <a:off x="9120909" y="2284340"/>
          <a:ext cx="2381549" cy="3512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549">
                  <a:extLst>
                    <a:ext uri="{9D8B030D-6E8A-4147-A177-3AD203B41FA5}">
                      <a16:colId xmlns:a16="http://schemas.microsoft.com/office/drawing/2014/main" val="3883118599"/>
                    </a:ext>
                  </a:extLst>
                </a:gridCol>
              </a:tblGrid>
              <a:tr h="5504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943412"/>
                  </a:ext>
                </a:extLst>
              </a:tr>
              <a:tr h="2962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Use high-performance machines to maximize the results of resource-intensive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741154"/>
                  </a:ext>
                </a:extLst>
              </a:tr>
            </a:tbl>
          </a:graphicData>
        </a:graphic>
      </p:graphicFrame>
      <p:pic>
        <p:nvPicPr>
          <p:cNvPr id="14" name="Picture 13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D8F92D6A-C37A-582A-B3F0-4F871BD9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29" y="1690688"/>
            <a:ext cx="431542" cy="403151"/>
          </a:xfrm>
          <a:prstGeom prst="rect">
            <a:avLst/>
          </a:prstGeom>
        </p:spPr>
      </p:pic>
      <p:pic>
        <p:nvPicPr>
          <p:cNvPr id="15" name="Picture 14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DC33DD16-C8B8-E804-4024-5E6591FA7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721" y="1690688"/>
            <a:ext cx="431542" cy="403151"/>
          </a:xfrm>
          <a:prstGeom prst="rect">
            <a:avLst/>
          </a:prstGeom>
        </p:spPr>
      </p:pic>
      <p:pic>
        <p:nvPicPr>
          <p:cNvPr id="17" name="Picture 16" descr="A black circle with three dots in it&#10;&#10;Description automatically generated">
            <a:extLst>
              <a:ext uri="{FF2B5EF4-FFF2-40B4-BE49-F238E27FC236}">
                <a16:creationId xmlns:a16="http://schemas.microsoft.com/office/drawing/2014/main" id="{7625892F-D940-370D-8515-C0CA31F37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2" b="12054"/>
          <a:stretch/>
        </p:blipFill>
        <p:spPr>
          <a:xfrm>
            <a:off x="10101201" y="1690687"/>
            <a:ext cx="420964" cy="4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21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484FB-DD3A-FBC2-3581-75A7868B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14ABD0-BE3D-B508-B985-4D394367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79329-415F-1159-EDA3-CA40630B84E8}"/>
              </a:ext>
            </a:extLst>
          </p:cNvPr>
          <p:cNvSpPr txBox="1"/>
          <p:nvPr/>
        </p:nvSpPr>
        <p:spPr>
          <a:xfrm>
            <a:off x="1188098" y="1690688"/>
            <a:ext cx="10165702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M. Z. Hossain, M. A. Rahman, M. S. Islam, and S. Kar, “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Banfakenews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 dataset for detecting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fake news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bangla</a:t>
            </a:r>
            <a:r>
              <a:rPr lang="en-US" dirty="0">
                <a:latin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A. S. Sharma, M. A. Mridul, and M. S. Islam, “Automatic detection of satire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bangla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documents: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cnn</a:t>
            </a:r>
            <a:r>
              <a:rPr lang="en-US" b="0" i="0" dirty="0">
                <a:effectLst/>
                <a:latin typeface="Arial" panose="020B0604020202020204" pitchFamily="34" charset="0"/>
              </a:rPr>
              <a:t> approach based on hybrid feature extraction model.”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M. Z. H. George, N. Hossain, M. R. Bhuiyan, A. K. M. Masum, and S.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Abujar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“Bangla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fake news detection based on multichannel combined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cnn-lstm</a:t>
            </a:r>
            <a:r>
              <a:rPr lang="en-US" dirty="0">
                <a:latin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Harbola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Aditya and Manchanda, Mahesh and Negi, Deepti, “Misinformation classification using LSTM and BERT model”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hlinkClick r:id="rId2"/>
              </a:rPr>
              <a:t>https://www.kaggle.com/datasets/sadikaljarif/bangla-fake-news-detection-dataset</a:t>
            </a:r>
            <a:endParaRPr lang="en-US" dirty="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M. G. Hussain, M.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Rashidul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Hasan, M. Rahman, J.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Protim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S. Al Hasan, “Detection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bangla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fake news using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mnb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svm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classifier.”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99" y="1523688"/>
            <a:ext cx="3769941" cy="4069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Imprint MT Shadow" panose="04020605060303030202" pitchFamily="82" charset="0"/>
              </a:rPr>
              <a:t>Thank you!!!</a:t>
            </a:r>
            <a:br>
              <a:rPr lang="en-US" sz="4800" dirty="0">
                <a:latin typeface="Imprint MT Shadow" panose="04020605060303030202" pitchFamily="82" charset="0"/>
              </a:rPr>
            </a:br>
            <a:endParaRPr lang="en-US" sz="4800" dirty="0">
              <a:latin typeface="Imprint MT Shadow" panose="04020605060303030202" pitchFamily="8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29</a:t>
            </a:fld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B699B1-C50A-672B-CEA5-800F27BECD09}"/>
              </a:ext>
            </a:extLst>
          </p:cNvPr>
          <p:cNvSpPr/>
          <p:nvPr/>
        </p:nvSpPr>
        <p:spPr>
          <a:xfrm>
            <a:off x="6659321" y="1961632"/>
            <a:ext cx="4413380" cy="43947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5E906-3111-5E81-B256-8BB4E6651D72}"/>
              </a:ext>
            </a:extLst>
          </p:cNvPr>
          <p:cNvSpPr txBox="1"/>
          <p:nvPr/>
        </p:nvSpPr>
        <p:spPr>
          <a:xfrm>
            <a:off x="7075340" y="3732245"/>
            <a:ext cx="418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Imprint MT Shadow" panose="04020605060303030202" pitchFamily="82" charset="0"/>
              </a:rPr>
              <a:t>Any Queries?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655"/>
            <a:ext cx="5806440" cy="132588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604" y="1742585"/>
            <a:ext cx="3464768" cy="32679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Misinformation 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Disinformation 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Satire 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REAL!!! 👍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A1EFC-1F70-808D-7FCD-F815F29EF0D8}"/>
              </a:ext>
            </a:extLst>
          </p:cNvPr>
          <p:cNvSpPr/>
          <p:nvPr/>
        </p:nvSpPr>
        <p:spPr>
          <a:xfrm>
            <a:off x="7371183" y="3918857"/>
            <a:ext cx="1239417" cy="10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EA36E-7DD2-5107-A088-5FD11AFB1561}"/>
              </a:ext>
            </a:extLst>
          </p:cNvPr>
          <p:cNvSpPr txBox="1"/>
          <p:nvPr/>
        </p:nvSpPr>
        <p:spPr>
          <a:xfrm>
            <a:off x="10161037" y="1511559"/>
            <a:ext cx="1054359" cy="942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person and person with different colored shirts&#10;&#10;Description automatically generated">
            <a:extLst>
              <a:ext uri="{FF2B5EF4-FFF2-40B4-BE49-F238E27FC236}">
                <a16:creationId xmlns:a16="http://schemas.microsoft.com/office/drawing/2014/main" id="{ED3BEBF8-918D-34C1-715F-B149AF27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012" y="1073595"/>
            <a:ext cx="4713383" cy="269597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76200"/>
          </a:effectLst>
        </p:spPr>
      </p:pic>
      <p:pic>
        <p:nvPicPr>
          <p:cNvPr id="20" name="Picture 19" descr="A yellow and black text&#10;&#10;Description automatically generated">
            <a:extLst>
              <a:ext uri="{FF2B5EF4-FFF2-40B4-BE49-F238E27FC236}">
                <a16:creationId xmlns:a16="http://schemas.microsoft.com/office/drawing/2014/main" id="{1DF07026-71AC-130E-F8B1-CF7299B2F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6"/>
          <a:stretch/>
        </p:blipFill>
        <p:spPr>
          <a:xfrm>
            <a:off x="6502011" y="4156404"/>
            <a:ext cx="4713383" cy="1325880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411E-6C32-9A84-1760-C0F955AB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With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CABF-CF6C-C0E6-E53F-B4A3923A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565246"/>
            <a:ext cx="9516998" cy="102079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en-US" sz="2800" b="1" dirty="0">
                <a:latin typeface="Garamond" panose="02020404030301010803" pitchFamily="18" charset="0"/>
              </a:rPr>
              <a:t>Misinformation</a:t>
            </a:r>
            <a:r>
              <a:rPr lang="en-US" sz="2000" b="1" dirty="0">
                <a:latin typeface="Garamond" panose="02020404030301010803" pitchFamily="18" charset="0"/>
              </a:rPr>
              <a:t> 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dirty="0">
                <a:latin typeface="Garamond" panose="02020404030301010803" pitchFamily="18" charset="0"/>
              </a:rPr>
              <a:t>“Eating chocolates can make you immune to common cold.”</a:t>
            </a: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7BF4-322A-FE51-8B1E-376CAB07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B45F7-D4DC-7CC9-5BBC-80D4C43267F6}"/>
              </a:ext>
            </a:extLst>
          </p:cNvPr>
          <p:cNvSpPr txBox="1"/>
          <p:nvPr/>
        </p:nvSpPr>
        <p:spPr>
          <a:xfrm>
            <a:off x="1179576" y="2581275"/>
            <a:ext cx="9602724" cy="139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aramond" panose="02020404030301010803" pitchFamily="18" charset="0"/>
              </a:rPr>
              <a:t>Disinformation 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400" dirty="0">
                <a:latin typeface="Garamond" panose="02020404030301010803" pitchFamily="18" charset="0"/>
              </a:rPr>
              <a:t>“A celebrity endorsed a controversial product, accompanied by doctored photos to make it seem real.”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620BD-8C0B-9812-0E10-32ED3A809179}"/>
              </a:ext>
            </a:extLst>
          </p:cNvPr>
          <p:cNvSpPr txBox="1"/>
          <p:nvPr/>
        </p:nvSpPr>
        <p:spPr>
          <a:xfrm>
            <a:off x="1179576" y="4075639"/>
            <a:ext cx="9516998" cy="102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Garamond" panose="02020404030301010803" pitchFamily="18" charset="0"/>
              </a:rPr>
              <a:t>Satire 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400" dirty="0">
                <a:latin typeface="Garamond" panose="02020404030301010803" pitchFamily="18" charset="0"/>
              </a:rPr>
              <a:t>“A town plans to tax residents based on the number of selfies they take.”</a:t>
            </a:r>
          </a:p>
        </p:txBody>
      </p:sp>
    </p:spTree>
    <p:extLst>
      <p:ext uri="{BB962C8B-B14F-4D97-AF65-F5344CB8AC3E}">
        <p14:creationId xmlns:p14="http://schemas.microsoft.com/office/powerpoint/2010/main" val="23631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29665-F17B-4D8E-E58B-5DC559E3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45BBB0-5C13-8414-68A0-5E6F472B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503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DC38D-BD2B-15C6-9803-0B8B67EA9793}"/>
              </a:ext>
            </a:extLst>
          </p:cNvPr>
          <p:cNvSpPr txBox="1"/>
          <p:nvPr/>
        </p:nvSpPr>
        <p:spPr>
          <a:xfrm>
            <a:off x="838198" y="4555769"/>
            <a:ext cx="989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Find the best model and accuracy for the new </a:t>
            </a:r>
            <a:r>
              <a:rPr lang="en-US" sz="2400" b="1" dirty="0">
                <a:latin typeface="Garamond" panose="02020404030301010803" pitchFamily="18" charset="0"/>
              </a:rPr>
              <a:t>4-way classification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  <a:endParaRPr lang="en-US" sz="24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9A6EB-B75F-6805-00BC-65F028FA4E62}"/>
              </a:ext>
            </a:extLst>
          </p:cNvPr>
          <p:cNvSpPr txBox="1"/>
          <p:nvPr/>
        </p:nvSpPr>
        <p:spPr>
          <a:xfrm>
            <a:off x="838200" y="1702066"/>
            <a:ext cx="8887690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panose="02020404030301010803" pitchFamily="18" charset="0"/>
              </a:rPr>
              <a:t>Collect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sz="2400" b="1" dirty="0">
                <a:latin typeface="Garamond" panose="02020404030301010803" pitchFamily="18" charset="0"/>
              </a:rPr>
              <a:t>Combine</a:t>
            </a:r>
            <a:r>
              <a:rPr lang="en-US" sz="2400" dirty="0">
                <a:latin typeface="Garamond" panose="02020404030301010803" pitchFamily="18" charset="0"/>
              </a:rPr>
              <a:t>, and </a:t>
            </a:r>
            <a:r>
              <a:rPr lang="en-US" sz="2400" b="1" dirty="0">
                <a:latin typeface="Garamond" panose="02020404030301010803" pitchFamily="18" charset="0"/>
              </a:rPr>
              <a:t>Enrich</a:t>
            </a:r>
            <a:r>
              <a:rPr lang="en-US" sz="2400" dirty="0">
                <a:latin typeface="Garamond" panose="02020404030301010803" pitchFamily="18" charset="0"/>
              </a:rPr>
              <a:t> the fake news 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78B4A-E5BC-26FE-AF63-641C7C7D49E6}"/>
              </a:ext>
            </a:extLst>
          </p:cNvPr>
          <p:cNvSpPr txBox="1"/>
          <p:nvPr/>
        </p:nvSpPr>
        <p:spPr>
          <a:xfrm>
            <a:off x="838198" y="3263713"/>
            <a:ext cx="8887691" cy="114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Create a new benchmark </a:t>
            </a:r>
            <a:r>
              <a:rPr lang="en-US" sz="2400" b="1" dirty="0">
                <a:latin typeface="Garamond" panose="02020404030301010803" pitchFamily="18" charset="0"/>
              </a:rPr>
              <a:t>multi-labeled dataset </a:t>
            </a:r>
            <a:r>
              <a:rPr lang="en-US" sz="2400" dirty="0">
                <a:latin typeface="Garamond" panose="02020404030301010803" pitchFamily="18" charset="0"/>
              </a:rPr>
              <a:t>for Misinformation, Disinformation and Satire classification.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882A9-7F79-227E-D2A4-D82BD3AB4209}"/>
              </a:ext>
            </a:extLst>
          </p:cNvPr>
          <p:cNvSpPr txBox="1"/>
          <p:nvPr/>
        </p:nvSpPr>
        <p:spPr>
          <a:xfrm>
            <a:off x="838198" y="2482889"/>
            <a:ext cx="9512810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Find </a:t>
            </a:r>
            <a:r>
              <a:rPr lang="en-US" sz="2400" b="1" dirty="0">
                <a:latin typeface="Garamond" panose="02020404030301010803" pitchFamily="18" charset="0"/>
              </a:rPr>
              <a:t>improved accuracy </a:t>
            </a:r>
            <a:r>
              <a:rPr lang="en-US" sz="2400" dirty="0">
                <a:latin typeface="Garamond" panose="02020404030301010803" pitchFamily="18" charset="0"/>
              </a:rPr>
              <a:t>on binary classification with the latest models.</a:t>
            </a:r>
          </a:p>
        </p:txBody>
      </p:sp>
    </p:spTree>
    <p:extLst>
      <p:ext uri="{BB962C8B-B14F-4D97-AF65-F5344CB8AC3E}">
        <p14:creationId xmlns:p14="http://schemas.microsoft.com/office/powerpoint/2010/main" val="34881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3AA4-9428-D3CA-6328-6A5C7EF3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Related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6987A-B50E-01A8-9BBD-F9B26CD4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3BCC4A0-2A85-4024-3ACD-7A22F709E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07016"/>
              </p:ext>
            </p:extLst>
          </p:nvPr>
        </p:nvGraphicFramePr>
        <p:xfrm>
          <a:off x="838200" y="1690688"/>
          <a:ext cx="10515600" cy="34966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3661">
                  <a:extLst>
                    <a:ext uri="{9D8B030D-6E8A-4147-A177-3AD203B41FA5}">
                      <a16:colId xmlns:a16="http://schemas.microsoft.com/office/drawing/2014/main" val="2233044120"/>
                    </a:ext>
                  </a:extLst>
                </a:gridCol>
                <a:gridCol w="2715208">
                  <a:extLst>
                    <a:ext uri="{9D8B030D-6E8A-4147-A177-3AD203B41FA5}">
                      <a16:colId xmlns:a16="http://schemas.microsoft.com/office/drawing/2014/main" val="1173280970"/>
                    </a:ext>
                  </a:extLst>
                </a:gridCol>
                <a:gridCol w="3228392">
                  <a:extLst>
                    <a:ext uri="{9D8B030D-6E8A-4147-A177-3AD203B41FA5}">
                      <a16:colId xmlns:a16="http://schemas.microsoft.com/office/drawing/2014/main" val="1872044392"/>
                    </a:ext>
                  </a:extLst>
                </a:gridCol>
                <a:gridCol w="2648339">
                  <a:extLst>
                    <a:ext uri="{9D8B030D-6E8A-4147-A177-3AD203B41FA5}">
                      <a16:colId xmlns:a16="http://schemas.microsoft.com/office/drawing/2014/main" val="1727815050"/>
                    </a:ext>
                  </a:extLst>
                </a:gridCol>
              </a:tblGrid>
              <a:tr h="6993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814890"/>
                  </a:ext>
                </a:extLst>
              </a:tr>
              <a:tr h="699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Hossain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SVM, LR, RF, BERT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Benchmark dataset for Bangla fake news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Binary – Fake or Real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725779"/>
                  </a:ext>
                </a:extLst>
              </a:tr>
              <a:tr h="699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Sharma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CNN + feature extraction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Satire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Binary – Satire or Non-Satire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95405"/>
                  </a:ext>
                </a:extLst>
              </a:tr>
              <a:tr h="699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George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CNN-LSTM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Fake news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Binary – Fake or Real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54380"/>
                  </a:ext>
                </a:extLst>
              </a:tr>
              <a:tr h="699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Harbola</a:t>
                      </a:r>
                      <a:r>
                        <a:rPr lang="en-US" sz="1800" dirty="0">
                          <a:latin typeface="Garamond" panose="02020404030301010803" pitchFamily="18" charset="0"/>
                        </a:rPr>
                        <a:t> et al.</a:t>
                      </a:r>
                      <a:r>
                        <a:rPr lang="en-US" sz="1800" baseline="30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LSTM and 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Misinformation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Binary – Related or Unrelated</a:t>
                      </a:r>
                      <a:endParaRPr lang="en-US" sz="1800" baseline="300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27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5FCBC-1B56-3445-B897-AFDE987F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6B6E8-3F1A-7182-0472-15D0AAEE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63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Gaps in Literature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DD4EB-BB3B-A018-069E-BC842D547B05}"/>
              </a:ext>
            </a:extLst>
          </p:cNvPr>
          <p:cNvSpPr txBox="1"/>
          <p:nvPr/>
        </p:nvSpPr>
        <p:spPr>
          <a:xfrm>
            <a:off x="838200" y="1704226"/>
            <a:ext cx="10515600" cy="170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Existing Bangla fake news datasets are </a:t>
            </a:r>
            <a:r>
              <a:rPr lang="en-US" sz="2800" b="1" dirty="0">
                <a:latin typeface="Garamond" panose="02020404030301010803" pitchFamily="18" charset="0"/>
              </a:rPr>
              <a:t>imbalanced </a:t>
            </a:r>
            <a:r>
              <a:rPr lang="en-US" sz="2800" dirty="0">
                <a:latin typeface="Garamond" panose="02020404030301010803" pitchFamily="18" charset="0"/>
              </a:rPr>
              <a:t>and suffer from </a:t>
            </a:r>
            <a:r>
              <a:rPr lang="en-US" sz="2800" b="1" dirty="0">
                <a:latin typeface="Garamond" panose="02020404030301010803" pitchFamily="18" charset="0"/>
              </a:rPr>
              <a:t>insufficient</a:t>
            </a:r>
            <a:r>
              <a:rPr lang="en-US" sz="2800" dirty="0">
                <a:latin typeface="Garamond" panose="02020404030301010803" pitchFamily="18" charset="0"/>
              </a:rPr>
              <a:t> fake news articles.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0DA29-6899-2995-24AF-8A13723B42EF}"/>
              </a:ext>
            </a:extLst>
          </p:cNvPr>
          <p:cNvSpPr txBox="1"/>
          <p:nvPr/>
        </p:nvSpPr>
        <p:spPr>
          <a:xfrm>
            <a:off x="838200" y="3429000"/>
            <a:ext cx="11914632" cy="83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Model performances are </a:t>
            </a:r>
            <a:r>
              <a:rPr lang="en-US" sz="2800" b="1" dirty="0">
                <a:latin typeface="Garamond" panose="02020404030301010803" pitchFamily="18" charset="0"/>
              </a:rPr>
              <a:t>unreliable</a:t>
            </a:r>
            <a:r>
              <a:rPr lang="en-US" sz="28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DB9A9-D387-0DD5-1FA7-F9187E60C3AC}"/>
              </a:ext>
            </a:extLst>
          </p:cNvPr>
          <p:cNvSpPr txBox="1"/>
          <p:nvPr/>
        </p:nvSpPr>
        <p:spPr>
          <a:xfrm>
            <a:off x="838200" y="4669163"/>
            <a:ext cx="84764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Fake news can be classified into further </a:t>
            </a:r>
            <a:r>
              <a:rPr lang="en-US" sz="2800" b="1" dirty="0">
                <a:latin typeface="Garamond" panose="02020404030301010803" pitchFamily="18" charset="0"/>
              </a:rPr>
              <a:t>sub-categories</a:t>
            </a:r>
            <a:r>
              <a:rPr lang="en-US" sz="2800" dirty="0">
                <a:latin typeface="Garamond" panose="02020404030301010803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5C01-FD42-6FE8-0D1F-44620C10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247"/>
            <a:ext cx="10515600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Our Approach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3FEE-1DF5-FF98-19E3-44BBEB9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34DFC-CEB8-94D5-77B5-041268CE6F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79513" y="1911350"/>
            <a:ext cx="5044005" cy="187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Classify fake news into </a:t>
            </a:r>
            <a:r>
              <a:rPr lang="en-US" sz="2400" b="1" dirty="0">
                <a:latin typeface="Garamond" panose="02020404030301010803" pitchFamily="18" charset="0"/>
              </a:rPr>
              <a:t>3</a:t>
            </a:r>
            <a:r>
              <a:rPr lang="en-US" sz="2400" dirty="0">
                <a:latin typeface="Garamond" panose="02020404030301010803" pitchFamily="18" charset="0"/>
              </a:rPr>
              <a:t> classes:</a:t>
            </a:r>
          </a:p>
          <a:p>
            <a:pPr marL="1257300" lvl="2" indent="-342900">
              <a:spcBef>
                <a:spcPts val="1500"/>
              </a:spcBef>
              <a:buFont typeface="+mj-lt"/>
              <a:buAutoNum type="arabicPeriod"/>
            </a:pPr>
            <a:r>
              <a:rPr lang="en-US" sz="2400" dirty="0">
                <a:latin typeface="Garamond" panose="02020404030301010803" pitchFamily="18" charset="0"/>
              </a:rPr>
              <a:t>Misinformation</a:t>
            </a:r>
          </a:p>
          <a:p>
            <a:pPr marL="1257300" lvl="2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2400" dirty="0">
                <a:latin typeface="Garamond" panose="02020404030301010803" pitchFamily="18" charset="0"/>
              </a:rPr>
              <a:t>Disinformation</a:t>
            </a:r>
          </a:p>
          <a:p>
            <a:pPr marL="1257300" lvl="2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2400" dirty="0">
                <a:latin typeface="Garamond" panose="02020404030301010803" pitchFamily="18" charset="0"/>
              </a:rPr>
              <a:t>Satire</a:t>
            </a:r>
          </a:p>
        </p:txBody>
      </p:sp>
      <p:pic>
        <p:nvPicPr>
          <p:cNvPr id="8" name="Picture 7" descr="Fake news classification">
            <a:extLst>
              <a:ext uri="{FF2B5EF4-FFF2-40B4-BE49-F238E27FC236}">
                <a16:creationId xmlns:a16="http://schemas.microsoft.com/office/drawing/2014/main" id="{6C50999D-07DA-373F-6EBE-D0EEF343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7159"/>
            <a:ext cx="5716554" cy="5215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E0BCAB-7D84-71AD-3E73-632F22BD4AF8}"/>
              </a:ext>
            </a:extLst>
          </p:cNvPr>
          <p:cNvSpPr txBox="1"/>
          <p:nvPr/>
        </p:nvSpPr>
        <p:spPr>
          <a:xfrm>
            <a:off x="1179512" y="3988929"/>
            <a:ext cx="4916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Use the latest NN models &amp; LLMs to achieve greater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0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4EEE-1E42-61FF-1761-9785916D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WHY CLASSIFY?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A3F5-111A-F99D-CD7B-D8E00469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peedometer with text below&#10;&#10;Description automatically generated">
            <a:extLst>
              <a:ext uri="{FF2B5EF4-FFF2-40B4-BE49-F238E27FC236}">
                <a16:creationId xmlns:a16="http://schemas.microsoft.com/office/drawing/2014/main" id="{880C9180-6D72-D6A8-3678-78ED3A486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9822" y="1894114"/>
            <a:ext cx="5083628" cy="274775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778A69-A041-F6F3-C235-6E4EBCD1A5E9}"/>
              </a:ext>
            </a:extLst>
          </p:cNvPr>
          <p:cNvSpPr txBox="1"/>
          <p:nvPr/>
        </p:nvSpPr>
        <p:spPr>
          <a:xfrm>
            <a:off x="765110" y="1690688"/>
            <a:ext cx="6074229" cy="359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200" dirty="0">
                <a:latin typeface="Garamond" panose="02020404030301010803" pitchFamily="18" charset="0"/>
              </a:rPr>
              <a:t>Not all fake news is created equal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200" dirty="0">
                <a:latin typeface="Garamond" panose="02020404030301010803" pitchFamily="18" charset="0"/>
              </a:rPr>
              <a:t>Different types of fake news require different techniques for mitigation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200" dirty="0">
                <a:latin typeface="Garamond" panose="02020404030301010803" pitchFamily="18" charset="0"/>
              </a:rPr>
              <a:t>Social media platforms and search engines can use the categorization to adjust their algorithms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2200" dirty="0">
                <a:latin typeface="Garamond" panose="02020404030301010803" pitchFamily="18" charset="0"/>
              </a:rPr>
              <a:t>Researchers can analyze the patterns and impact of different types of fake news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81FAF1-99E7-CFBC-4976-E2EF669E713B}"/>
              </a:ext>
            </a:extLst>
          </p:cNvPr>
          <p:cNvSpPr txBox="1"/>
          <p:nvPr/>
        </p:nvSpPr>
        <p:spPr>
          <a:xfrm>
            <a:off x="7304314" y="353010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Satire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7655C-E073-E4E4-7166-0606797B53AF}"/>
              </a:ext>
            </a:extLst>
          </p:cNvPr>
          <p:cNvSpPr txBox="1"/>
          <p:nvPr/>
        </p:nvSpPr>
        <p:spPr>
          <a:xfrm>
            <a:off x="8350974" y="1894114"/>
            <a:ext cx="190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8E317"/>
                </a:solidFill>
              </a:rPr>
              <a:t>Misinformation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67E51-E1E0-6035-66DD-C2F2CB0E9A94}"/>
              </a:ext>
            </a:extLst>
          </p:cNvPr>
          <p:cNvSpPr txBox="1"/>
          <p:nvPr/>
        </p:nvSpPr>
        <p:spPr>
          <a:xfrm>
            <a:off x="10326297" y="3530107"/>
            <a:ext cx="185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Disinformation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72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{D248C57C-FF7D-4C8C-BCAB-340CC834E255}tf78504181_win32</Template>
  <TotalTime>1474</TotalTime>
  <Words>1050</Words>
  <Application>Microsoft Office PowerPoint</Application>
  <PresentationFormat>Widescreen</PresentationFormat>
  <Paragraphs>349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Avenir Next LT Pro</vt:lpstr>
      <vt:lpstr>Calibri</vt:lpstr>
      <vt:lpstr>Garamond</vt:lpstr>
      <vt:lpstr>Imprint MT Shadow</vt:lpstr>
      <vt:lpstr>Palatino Linotype</vt:lpstr>
      <vt:lpstr>Tw Cen MT</vt:lpstr>
      <vt:lpstr>ShapesVTI</vt:lpstr>
      <vt:lpstr>Shapes</vt:lpstr>
      <vt:lpstr>Outline</vt:lpstr>
      <vt:lpstr>Introduction</vt:lpstr>
      <vt:lpstr>Comprehension With Examples</vt:lpstr>
      <vt:lpstr>Objectives</vt:lpstr>
      <vt:lpstr>Related Works</vt:lpstr>
      <vt:lpstr>Gaps in Literature</vt:lpstr>
      <vt:lpstr>Our Approach</vt:lpstr>
      <vt:lpstr>WHY CLASSIFY?</vt:lpstr>
      <vt:lpstr>DATA COLLECTION</vt:lpstr>
      <vt:lpstr>Data Collection (4-1)</vt:lpstr>
      <vt:lpstr>Data Collection (Final 4-2)</vt:lpstr>
      <vt:lpstr>PowerPoint Presentation</vt:lpstr>
      <vt:lpstr>METHODOLOGY</vt:lpstr>
      <vt:lpstr>PowerPoint Presentation</vt:lpstr>
      <vt:lpstr>PowerPoint Presentation</vt:lpstr>
      <vt:lpstr>RESULTS</vt:lpstr>
      <vt:lpstr>PowerPoint Presentation</vt:lpstr>
      <vt:lpstr>Classical Models</vt:lpstr>
      <vt:lpstr>Transformers &amp; LLM Based Models</vt:lpstr>
      <vt:lpstr>PowerPoint Presentation</vt:lpstr>
      <vt:lpstr>Classical Models</vt:lpstr>
      <vt:lpstr>Transformers &amp; LLM Based Models</vt:lpstr>
      <vt:lpstr>PowerPoint Presentation</vt:lpstr>
      <vt:lpstr>REAL-TIME EXAMPLES</vt:lpstr>
      <vt:lpstr>PowerPoint Presentation</vt:lpstr>
      <vt:lpstr>What We Accomplished</vt:lpstr>
      <vt:lpstr>References</vt:lpstr>
      <vt:lpstr>Thank you!!!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Hrithik Majumdar</dc:creator>
  <cp:lastModifiedBy>Hrithik Majumdar</cp:lastModifiedBy>
  <cp:revision>132</cp:revision>
  <dcterms:created xsi:type="dcterms:W3CDTF">2023-08-20T12:29:32Z</dcterms:created>
  <dcterms:modified xsi:type="dcterms:W3CDTF">2024-02-26T12:35:42Z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