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EB Garamond" panose="00000500000000000000" pitchFamily="2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  <p:boldItalic r:id="rId40"/>
    </p:embeddedFont>
    <p:embeddedFont>
      <p:font typeface="Palatino Linotype" panose="02040502050505030304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76582-1C28-441B-9DD0-09197F40C825}" v="46" dt="2023-08-21T21:41:50.680"/>
    <p1510:client id="{8375FDB0-B7AE-484E-8A72-036C1656A9DF}" v="145" dt="2023-08-21T21:49:12.235"/>
  </p1510:revLst>
</p1510:revInfo>
</file>

<file path=ppt/tableStyles.xml><?xml version="1.0" encoding="utf-8"?>
<a:tblStyleLst xmlns:a="http://schemas.openxmlformats.org/drawingml/2006/main" def="{8DE474CF-DB70-44DC-BF4C-623F0D4DAFC6}">
  <a:tblStyle styleId="{8DE474CF-DB70-44DC-BF4C-623F0D4DAFC6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2"/>
          </a:solidFill>
        </a:fill>
      </a:tcStyle>
    </a:wholeTbl>
    <a:band1H>
      <a:tcTxStyle b="off" i="off"/>
      <a:tcStyle>
        <a:tcBdr/>
        <a:fill>
          <a:solidFill>
            <a:srgbClr val="CBE9E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9E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D4A393A-1947-4643-9757-2436F188862D}" styleName="Table_1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BEA"/>
          </a:solidFill>
        </a:fill>
      </a:tcStyle>
    </a:wholeTbl>
    <a:band1H>
      <a:tcTxStyle b="off" i="off"/>
      <a:tcStyle>
        <a:tcBdr/>
        <a:fill>
          <a:solidFill>
            <a:srgbClr val="F8D5D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5D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895BA21-4447-4A08-9789-CB2F98F5C797}" styleName="Table_2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FFE"/>
          </a:solidFill>
        </a:fill>
      </a:tcStyle>
    </a:wholeTbl>
    <a:band1H>
      <a:tcTxStyle b="off" i="off"/>
      <a:tcStyle>
        <a:tcBdr/>
        <a:fill>
          <a:solidFill>
            <a:srgbClr val="E8DDF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DDF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d5f29ea0a_2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23d5f29ea0a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d5f29ea0a_2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23d5f29ea0a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d5f29ea0a_2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g23d5f29ea0a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d5f29ea0a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23d5f29ea0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d5f29ea0a_2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23d5f29ea0a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d5f29ea0a_2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g23d5f29ea0a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d5f29ea0a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g23d5f29ea0a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d5f29ea0a_2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g23d5f29ea0a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d5f29ea0a_2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g23d5f29ea0a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5f29ea0a_2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23d5f29ea0a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d5f29ea0a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3d5f29ea0a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d5f29ea0a_2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23d5f29ea0a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d5f29ea0a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23d5f29ea0a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d5f29ea0a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23d5f29ea0a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d5f29ea0a_2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g23d5f29ea0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d5f29ea0a_2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g23d5f29ea0a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5f29ea0a_2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g23d5f29ea0a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000375" y="815552"/>
            <a:ext cx="6143625" cy="4327948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304681" y="137950"/>
            <a:ext cx="0" cy="1198281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/>
          <p:cNvSpPr/>
          <p:nvPr/>
        </p:nvSpPr>
        <p:spPr>
          <a:xfrm>
            <a:off x="3969261" y="1"/>
            <a:ext cx="1709807" cy="950839"/>
          </a:xfrm>
          <a:custGeom>
            <a:avLst/>
            <a:gdLst/>
            <a:ahLst/>
            <a:cxnLst/>
            <a:rect l="l" t="t" r="r" b="b"/>
            <a:pathLst>
              <a:path w="2279742" h="1267785" extrusionOk="0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7656521" y="1"/>
            <a:ext cx="851299" cy="35849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176783" y="386174"/>
            <a:ext cx="1795013" cy="1746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0" y="2212305"/>
            <a:ext cx="889838" cy="1328738"/>
          </a:xfrm>
          <a:custGeom>
            <a:avLst/>
            <a:gdLst/>
            <a:ahLst/>
            <a:cxnLst/>
            <a:rect l="l" t="t" r="r" b="b"/>
            <a:pathLst>
              <a:path w="1186451" h="1771650" extrusionOk="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1154762" y="3152570"/>
            <a:ext cx="3062575" cy="3062575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84682" y="1433322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flipH="1">
            <a:off x="9265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small pictures">
  <p:cSld name="Title and Content 2 small pictur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>
            <a:spLocks noGrp="1"/>
          </p:cNvSpPr>
          <p:nvPr>
            <p:ph type="pic" idx="2"/>
          </p:nvPr>
        </p:nvSpPr>
        <p:spPr>
          <a:xfrm>
            <a:off x="5400359" y="862658"/>
            <a:ext cx="1655285" cy="165313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>
            <a:spLocks noGrp="1"/>
          </p:cNvSpPr>
          <p:nvPr>
            <p:ph type="pic" idx="3"/>
          </p:nvPr>
        </p:nvSpPr>
        <p:spPr>
          <a:xfrm>
            <a:off x="6333474" y="1934762"/>
            <a:ext cx="2322605" cy="232260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4622" y="273843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04622" y="1369219"/>
            <a:ext cx="4354830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687215" y="1166301"/>
            <a:ext cx="614477" cy="597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692567" y="3025795"/>
            <a:ext cx="657528" cy="657528"/>
          </a:xfrm>
          <a:prstGeom prst="rect">
            <a:avLst/>
          </a:prstGeom>
          <a:noFill/>
          <a:ln w="1270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30545" y="635700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397897" y="0"/>
            <a:ext cx="866357" cy="443257"/>
          </a:xfrm>
          <a:custGeom>
            <a:avLst/>
            <a:gdLst/>
            <a:ahLst/>
            <a:cxnLst/>
            <a:rect l="l" t="t" r="r" b="b"/>
            <a:pathLst>
              <a:path w="1155142" h="591009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flipH="1">
            <a:off x="2971133" y="-1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flipH="1">
            <a:off x="0" y="2202623"/>
            <a:ext cx="119806" cy="414747"/>
          </a:xfrm>
          <a:custGeom>
            <a:avLst/>
            <a:gdLst/>
            <a:ahLst/>
            <a:cxnLst/>
            <a:rect l="l" t="t" r="r" b="b"/>
            <a:pathLst>
              <a:path w="159741" h="552996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flipH="1">
            <a:off x="0" y="4376737"/>
            <a:ext cx="1161135" cy="766763"/>
          </a:xfrm>
          <a:custGeom>
            <a:avLst/>
            <a:gdLst/>
            <a:ahLst/>
            <a:cxnLst/>
            <a:rect l="l" t="t" r="r" b="b"/>
            <a:pathLst>
              <a:path w="1548180" h="102235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flipH="1">
            <a:off x="255379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 flipH="1">
            <a:off x="3099729" y="4694066"/>
            <a:ext cx="1174455" cy="449434"/>
          </a:xfrm>
          <a:custGeom>
            <a:avLst/>
            <a:gdLst/>
            <a:ahLst/>
            <a:cxnLst/>
            <a:rect l="l" t="t" r="r" b="b"/>
            <a:pathLst>
              <a:path w="1565940" h="599245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042416" y="925830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261872" y="4767263"/>
            <a:ext cx="11590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4574286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999482" y="1913382"/>
            <a:ext cx="353187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66892" y="839273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 rot="-1790889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7824" y="1049274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341114" y="1145286"/>
            <a:ext cx="3833622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2111947" y="111697"/>
            <a:ext cx="4920107" cy="4920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 rot="-1577571" flipH="1">
            <a:off x="1870589" y="-21376"/>
            <a:ext cx="5112197" cy="5112197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117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124063" y="3931491"/>
            <a:ext cx="569552" cy="5541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489454" y="1035558"/>
            <a:ext cx="4169664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489454" y="3058668"/>
            <a:ext cx="4169664" cy="115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628650" y="1433322"/>
            <a:ext cx="788670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with picture">
  <p:cSld name="Quote slide with picture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333625" y="277950"/>
            <a:ext cx="4442882" cy="4442881"/>
          </a:xfrm>
          <a:prstGeom prst="rect">
            <a:avLst/>
          </a:prstGeom>
          <a:solidFill>
            <a:schemeClr val="lt1">
              <a:alpha val="94117"/>
            </a:schemeClr>
          </a:solidFill>
          <a:ln>
            <a:noFill/>
          </a:ln>
        </p:spPr>
        <p:txBody>
          <a:bodyPr spcFirstLastPara="1" wrap="square" lIns="342900" tIns="34275" rIns="342900" bIns="17487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681478" y="3284982"/>
            <a:ext cx="3778758" cy="53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3 column">
  <p:cSld name="Comparison 3 colum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3"/>
          </p:nvPr>
        </p:nvSpPr>
        <p:spPr>
          <a:xfrm>
            <a:off x="333984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4"/>
          </p:nvPr>
        </p:nvSpPr>
        <p:spPr>
          <a:xfrm>
            <a:off x="333984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5"/>
          </p:nvPr>
        </p:nvSpPr>
        <p:spPr>
          <a:xfrm>
            <a:off x="604875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6"/>
          </p:nvPr>
        </p:nvSpPr>
        <p:spPr>
          <a:xfrm>
            <a:off x="604875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2 medium pictures">
  <p:cSld name="Title and Content with 2 medium picture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>
            <a:spLocks noGrp="1"/>
          </p:cNvSpPr>
          <p:nvPr>
            <p:ph type="pic" idx="2"/>
          </p:nvPr>
        </p:nvSpPr>
        <p:spPr>
          <a:xfrm>
            <a:off x="5925944" y="2045797"/>
            <a:ext cx="3218055" cy="3097703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6"/>
          <p:cNvSpPr>
            <a:spLocks noGrp="1"/>
          </p:cNvSpPr>
          <p:nvPr>
            <p:ph type="pic" idx="3"/>
          </p:nvPr>
        </p:nvSpPr>
        <p:spPr>
          <a:xfrm>
            <a:off x="4696207" y="0"/>
            <a:ext cx="2639483" cy="2255932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6"/>
          <p:cNvSpPr/>
          <p:nvPr/>
        </p:nvSpPr>
        <p:spPr>
          <a:xfrm>
            <a:off x="7815427" y="1023549"/>
            <a:ext cx="710616" cy="6913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 rot="-6040930" flipH="1">
            <a:off x="4525603" y="-504855"/>
            <a:ext cx="3015895" cy="3015895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30936" y="274320"/>
            <a:ext cx="384048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630936" y="1371600"/>
            <a:ext cx="381990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 rot="-5400000">
            <a:off x="-291700" y="3630896"/>
            <a:ext cx="1303051" cy="719652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870825" y="2"/>
            <a:ext cx="636996" cy="268251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  <a:defRPr sz="3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dikaljarif/bangla-fake-news-detection-datas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Shapes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Presenter Name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958721" y="1670832"/>
            <a:ext cx="8185279" cy="117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819906" y="1"/>
            <a:ext cx="1924912" cy="379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739347" y="379947"/>
            <a:ext cx="6404654" cy="4763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2654801" y="1949799"/>
            <a:ext cx="6485124" cy="3176777"/>
          </a:xfrm>
          <a:prstGeom prst="rect">
            <a:avLst/>
          </a:prstGeom>
          <a:solidFill>
            <a:srgbClr val="A5EBE4"/>
          </a:solidFill>
          <a:ln w="57150" cap="flat" cmpd="sng">
            <a:solidFill>
              <a:srgbClr val="79E1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rot="10800000" flipH="1">
            <a:off x="-4075" y="1954943"/>
            <a:ext cx="9144000" cy="6919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0"/>
          <p:cNvSpPr txBox="1"/>
          <p:nvPr/>
        </p:nvSpPr>
        <p:spPr>
          <a:xfrm>
            <a:off x="2644587" y="1982978"/>
            <a:ext cx="329973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Hrithik Majumdar Shibu</a:t>
            </a:r>
            <a:endParaRPr sz="2400" b="0" i="0" u="none" strike="noStrike" cap="non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lang="en" sz="2400" b="1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2018331052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941065" y="1962309"/>
            <a:ext cx="320040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Nasrullah Sami</a:t>
            </a:r>
            <a:endParaRPr sz="2400" b="0" i="0" u="none" strike="noStrike" cap="none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lang="en" sz="2400" b="1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2018331036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736300" y="382351"/>
            <a:ext cx="8130115" cy="131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 and Fake News</a:t>
            </a:r>
            <a:endParaRPr sz="27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650727" y="3163412"/>
            <a:ext cx="6457500" cy="18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0572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Supervisor</a:t>
            </a:r>
            <a:br>
              <a:rPr lang="en" sz="2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Mahruba Sharmin Chowdhury</a:t>
            </a:r>
            <a:b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Assistant Professor</a:t>
            </a:r>
            <a:br>
              <a:rPr lang="en" sz="2400" b="0" i="0" u="none" strike="noStrike" cap="non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Department of CSE, SUST</a:t>
            </a:r>
            <a:endParaRPr sz="2400" b="0" i="0" u="none" strike="noStrike" cap="non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Data Collection</a:t>
            </a:r>
            <a:endParaRPr sz="3600"/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943168" y="1268016"/>
          <a:ext cx="7572150" cy="3235035"/>
        </p:xfrm>
        <a:graphic>
          <a:graphicData uri="http://schemas.openxmlformats.org/drawingml/2006/table">
            <a:tbl>
              <a:tblPr firstRow="1" bandRow="1">
                <a:noFill/>
                <a:tableStyleId>{0D4A393A-1947-4643-9757-2436F188862D}</a:tableStyleId>
              </a:tblPr>
              <a:tblGrid>
                <a:gridCol w="25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Category</a:t>
                      </a:r>
                      <a:endParaRPr sz="28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Sources</a:t>
                      </a:r>
                      <a:endParaRPr sz="2800" u="none" strike="noStrike" cap="none"/>
                    </a:p>
                  </a:txBody>
                  <a:tcPr marL="68600" marR="68600" marT="34300" marB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Number of data</a:t>
                      </a:r>
                      <a:endParaRPr sz="28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Real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67428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Data crawling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5540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lang="en" sz="14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2773</a:t>
                      </a:r>
                      <a:endParaRPr sz="24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5" name="Google Shape;295;p39"/>
          <p:cNvSpPr/>
          <p:nvPr/>
        </p:nvSpPr>
        <p:spPr>
          <a:xfrm>
            <a:off x="7879702" y="-283468"/>
            <a:ext cx="635648" cy="5449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7879701" y="-391886"/>
            <a:ext cx="635648" cy="39188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7" name="Google Shape;297;p39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9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</a:t>
            </a:r>
            <a:endParaRPr/>
          </a:p>
        </p:txBody>
      </p:sp>
      <p:pic>
        <p:nvPicPr>
          <p:cNvPr id="303" name="Google Shape;303;p40" descr="A diagram of a compan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1" t="6878" r="182" b="32358"/>
          <a:stretch/>
        </p:blipFill>
        <p:spPr>
          <a:xfrm>
            <a:off x="1139501" y="884051"/>
            <a:ext cx="7065606" cy="377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1" y="4219769"/>
            <a:ext cx="1139501" cy="923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7816720" y="0"/>
            <a:ext cx="77677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2296936" y="4687999"/>
            <a:ext cx="4744176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Figure : Our proposed Siamese Neural Network</a:t>
            </a:r>
            <a:endParaRPr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10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13" name="Google Shape;313;p41"/>
          <p:cNvSpPr txBox="1"/>
          <p:nvPr/>
        </p:nvSpPr>
        <p:spPr>
          <a:xfrm>
            <a:off x="1046241" y="1155977"/>
            <a:ext cx="70515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Word Embedding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Generates vector representation of each word.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Char char="❏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Encoding.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Captures contexts of the sequence from the embeddings.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Global Max Pooling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Merge attention heads taking the max value of each head from encodings.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Fully Connected Layers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marR="0" lvl="2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Dense Neural Network with multiple hidden layers.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11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title"/>
          </p:nvPr>
        </p:nvSpPr>
        <p:spPr>
          <a:xfrm>
            <a:off x="628650" y="2553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1"/>
          </p:nvPr>
        </p:nvSpPr>
        <p:spPr>
          <a:xfrm>
            <a:off x="812638" y="1249475"/>
            <a:ext cx="75186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Hidden Representations</a:t>
            </a:r>
            <a:endParaRPr/>
          </a:p>
          <a:p>
            <a:pPr marL="863600" lvl="2" indent="-18160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Result is represented in lower dimension and more abstract form to capture important features.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Loss function using Similarity Matrices</a:t>
            </a:r>
            <a:endParaRPr/>
          </a:p>
          <a:p>
            <a:pPr marL="863600" lvl="2" indent="-181609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Optimizes the process by penalizing incorrect predictions and encourages creating more accurate embeddings.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Multiclass Softmax Layer</a:t>
            </a:r>
            <a:endParaRPr/>
          </a:p>
          <a:p>
            <a:pPr marL="863600" lvl="2" indent="-18160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Based on a multi class output layers containing 4 type of output neurons.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 Output</a:t>
            </a:r>
            <a:endParaRPr/>
          </a:p>
          <a:p>
            <a:pPr marL="863600" lvl="2" indent="-18160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Provides the final output from the multiclass softmax layer.</a:t>
            </a:r>
            <a:endParaRPr/>
          </a:p>
          <a:p>
            <a:pPr marL="863600" lvl="2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12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Evaluation (Baseline Models)</a:t>
            </a:r>
            <a:endParaRPr/>
          </a:p>
        </p:txBody>
      </p:sp>
      <p:graphicFrame>
        <p:nvGraphicFramePr>
          <p:cNvPr id="327" name="Google Shape;327;p43"/>
          <p:cNvGraphicFramePr/>
          <p:nvPr>
            <p:extLst>
              <p:ext uri="{D42A27DB-BD31-4B8C-83A1-F6EECF244321}">
                <p14:modId xmlns:p14="http://schemas.microsoft.com/office/powerpoint/2010/main" val="1356996735"/>
              </p:ext>
            </p:extLst>
          </p:nvPr>
        </p:nvGraphicFramePr>
        <p:xfrm>
          <a:off x="921981" y="1268016"/>
          <a:ext cx="7369275" cy="2706725"/>
        </p:xfrm>
        <a:graphic>
          <a:graphicData uri="http://schemas.openxmlformats.org/drawingml/2006/table">
            <a:tbl>
              <a:tblPr firstRow="1" bandRow="1">
                <a:noFill/>
                <a:tableStyleId>{9895BA21-4447-4A08-9789-CB2F98F5C797}</a:tableStyleId>
              </a:tblPr>
              <a:tblGrid>
                <a:gridCol w="10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6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Model</a:t>
                      </a:r>
                      <a:endParaRPr sz="1600" u="none" strike="noStrike" cap="none" dirty="0"/>
                    </a:p>
                  </a:txBody>
                  <a:tcPr marL="68600" marR="68600" marT="34300" marB="343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Experiment Name</a:t>
                      </a:r>
                      <a:endParaRPr sz="1600" u="none" strike="noStrike" cap="none" dirty="0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Real</a:t>
                      </a:r>
                      <a:endParaRPr sz="1600" u="none" strike="noStrike" cap="none" dirty="0"/>
                    </a:p>
                  </a:txBody>
                  <a:tcPr marL="68600" marR="6860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Fake</a:t>
                      </a:r>
                      <a:endParaRPr sz="1600" u="none" strike="noStrike" cap="none" dirty="0"/>
                    </a:p>
                  </a:txBody>
                  <a:tcPr marL="68600" marR="6860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u="none" strike="noStrike" cap="none" dirty="0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600" u="none" strike="noStrike" cap="none" dirty="0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u="none" strike="noStrike" cap="none" dirty="0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600" u="none" strike="noStrike" cap="none" dirty="0"/>
                    </a:p>
                  </a:txBody>
                  <a:tcPr marL="68600" marR="68600" marT="34300" marB="3430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SVM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Unigram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0.95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0.97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0.82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0.69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SVM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Bigram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0.95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0.96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0.78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0.64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SVM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Trigram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0.94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0.96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0.75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0.60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SVM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C3-gram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0.95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0.97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0.83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0.69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LR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Unigram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0.94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0.97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1.00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0.65</a:t>
                      </a:r>
                      <a:endParaRPr sz="13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13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Future Works</a:t>
            </a:r>
            <a:endParaRPr/>
          </a:p>
        </p:txBody>
      </p:sp>
      <p:sp>
        <p:nvSpPr>
          <p:cNvPr id="334" name="Google Shape;334;p44"/>
          <p:cNvSpPr txBox="1"/>
          <p:nvPr/>
        </p:nvSpPr>
        <p:spPr>
          <a:xfrm>
            <a:off x="930728" y="1244623"/>
            <a:ext cx="7584600" cy="311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indent="-209550">
              <a:lnSpc>
                <a:spcPct val="150000"/>
              </a:lnSpc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Accumulate </a:t>
            </a:r>
            <a:r>
              <a:rPr lang="en" sz="22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10K+</a:t>
            </a:r>
            <a:r>
              <a:rPr lang="en" sz="2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fake news and create a new </a:t>
            </a:r>
            <a:r>
              <a:rPr lang="en" sz="22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benchmark multi-labelled</a:t>
            </a:r>
            <a:r>
              <a:rPr lang="en" sz="2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dataset.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Preprocess our dataset (Removing numbers, punctuations, whitespaces, tokenize, lemmatize, stemming etc.)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Compare the outcome with baseline models.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14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891074" y="1268016"/>
            <a:ext cx="7624277" cy="316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Hossain, M. A. Rahman, M. S. Islam, and S. Kar, “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Banfakenews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dataset for detecting fake news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S. Sharma, M. A. Mridul, and M. S. Islam, “Automatic detection of satire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documents: A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approach based on hybrid feature extraction model.”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H. George, N. Hossain, M. R. Bhuiyan, A. K. M. Masum, and S.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Abujar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“Bangla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detection based on multichannel combined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cnn-lstm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Z. Zhou, Y. Yang, and Z. Li, “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Apsn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Adversarial pseudo-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siamese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 for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stance detection.”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- </a:t>
            </a:r>
            <a:r>
              <a:rPr lang="en" sz="1400" b="0" i="0" u="sng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https://www.kaggle.com/datasets/sadikaljarif/bangla-fake-news-detection-dataset</a:t>
            </a:r>
            <a:endParaRPr sz="1400" b="0" i="0" u="sng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G. Hussain, M.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Rashidul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Hasan, M. Rahman, J.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Protim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S. Al Hasan, “Detection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fake news using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mnb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classifier.”</a:t>
            </a:r>
            <a:br>
              <a:rPr lang="en" sz="1400" b="0" i="0" u="none" strike="noStrike" cap="none" dirty="0">
                <a:latin typeface="Avenir"/>
                <a:ea typeface="Avenir"/>
                <a:cs typeface="Avenir"/>
              </a:rPr>
            </a:b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45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15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839474" y="1142766"/>
            <a:ext cx="2827456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B Garamond"/>
              <a:buNone/>
            </a:pPr>
            <a:r>
              <a:rPr lang="en" sz="3600">
                <a:latin typeface="EB Garamond"/>
                <a:ea typeface="EB Garamond"/>
                <a:cs typeface="EB Garamond"/>
                <a:sym typeface="EB Garamond"/>
              </a:rPr>
              <a:t>Thank you!!!</a:t>
            </a:r>
            <a:br>
              <a:rPr lang="en" sz="3600">
                <a:latin typeface="EB Garamond"/>
                <a:ea typeface="EB Garamond"/>
                <a:cs typeface="EB Garamond"/>
                <a:sym typeface="EB Garamond"/>
              </a:rPr>
            </a:b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4994491" y="1608146"/>
            <a:ext cx="3310035" cy="3296038"/>
          </a:xfrm>
          <a:prstGeom prst="ellips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BF97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5425118" y="2950146"/>
            <a:ext cx="3140032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Any Queries?</a:t>
            </a:r>
            <a:endParaRPr sz="3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628651" y="295069"/>
            <a:ext cx="7886700" cy="89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Outline</a:t>
            </a:r>
            <a:endParaRPr sz="360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1048528" y="1186848"/>
            <a:ext cx="2901214" cy="299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240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 sz="240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Related Works</a:t>
            </a:r>
            <a:endParaRPr sz="240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Gaps in Literature</a:t>
            </a:r>
            <a:endParaRPr sz="2400"/>
          </a:p>
          <a:p>
            <a:pPr marL="3810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Our Approach</a:t>
            </a:r>
            <a:endParaRPr sz="240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745575" y="1604865"/>
            <a:ext cx="517849" cy="480060"/>
          </a:xfrm>
          <a:prstGeom prst="ellipse">
            <a:avLst/>
          </a:prstGeom>
          <a:solidFill>
            <a:srgbClr val="E5D4F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486650" y="1964321"/>
            <a:ext cx="517849" cy="480060"/>
          </a:xfrm>
          <a:prstGeom prst="ellipse">
            <a:avLst/>
          </a:prstGeom>
          <a:solidFill>
            <a:srgbClr val="79E1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227725" y="1604865"/>
            <a:ext cx="517849" cy="480060"/>
          </a:xfrm>
          <a:prstGeom prst="ellipse">
            <a:avLst/>
          </a:prstGeom>
          <a:solidFill>
            <a:srgbClr val="FFDBC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486650" y="1238638"/>
            <a:ext cx="517849" cy="4800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047152" y="1186848"/>
            <a:ext cx="3051110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Classify?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Collection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indent="-374650">
              <a:lnSpc>
                <a:spcPct val="150000"/>
              </a:lnSpc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dirty="0">
                <a:solidFill>
                  <a:schemeClr val="dk1"/>
                </a:solidFill>
                <a:latin typeface="Garamond"/>
                <a:sym typeface="Garamond"/>
              </a:rPr>
              <a:t>Methodology</a:t>
            </a:r>
            <a:endParaRPr lang="en" sz="2400">
              <a:solidFill>
                <a:schemeClr val="dk1"/>
              </a:solidFill>
            </a:endParaRPr>
          </a:p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 startAt="6"/>
            </a:pPr>
            <a:r>
              <a:rPr lang="en" sz="2400">
                <a:solidFill>
                  <a:schemeClr val="dk1"/>
                </a:solidFill>
                <a:latin typeface="Garamond"/>
                <a:sym typeface="Garamond"/>
              </a:rPr>
              <a:t>Evaluation</a:t>
            </a:r>
            <a:endParaRPr sz="2400" b="0" i="0" u="none" strike="noStrike" cap="none">
              <a:solidFill>
                <a:schemeClr val="dk1"/>
              </a:solidFill>
            </a:endParaRPr>
          </a:p>
          <a:p>
            <a:pPr marL="381000" indent="-374650">
              <a:lnSpc>
                <a:spcPct val="150000"/>
              </a:lnSpc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lang="en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Works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628650" y="307991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Introduction</a:t>
            </a:r>
            <a:endParaRPr sz="3600"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732453" y="1296156"/>
            <a:ext cx="4140547" cy="245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Mis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information 🙁</a:t>
            </a:r>
            <a:endParaRPr sz="2400"/>
          </a:p>
          <a:p>
            <a:pPr marL="254000" lvl="0" indent="-247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Dis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information 😥</a:t>
            </a:r>
            <a:endParaRPr sz="2400"/>
          </a:p>
          <a:p>
            <a:pPr marL="254000" lvl="0" indent="-247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Satire 😂</a:t>
            </a:r>
            <a:endParaRPr sz="2400"/>
          </a:p>
          <a:p>
            <a:pPr marL="254000" lvl="0" indent="-1143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254000" lvl="0" indent="-247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REAL!!! </a:t>
            </a:r>
            <a:endParaRPr sz="2400"/>
          </a:p>
        </p:txBody>
      </p:sp>
      <p:sp>
        <p:nvSpPr>
          <p:cNvPr id="234" name="Google Shape;234;p32"/>
          <p:cNvSpPr/>
          <p:nvPr/>
        </p:nvSpPr>
        <p:spPr>
          <a:xfrm>
            <a:off x="5528387" y="2939143"/>
            <a:ext cx="929563" cy="818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7620778" y="1133669"/>
            <a:ext cx="790769" cy="706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32" descr="A person and person with different colored shir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509" y="805196"/>
            <a:ext cx="3535037" cy="202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 descr="A yellow and black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b="10563"/>
          <a:stretch/>
        </p:blipFill>
        <p:spPr>
          <a:xfrm>
            <a:off x="4876508" y="2933992"/>
            <a:ext cx="3535037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877308" y="4039404"/>
            <a:ext cx="35303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" dirty="0"/>
              <a:t>Misinformation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Disinformation and Satire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2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240" name="Google Shape;240;p32" descr="A green check mark on a black backgroun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0816" y="3117640"/>
            <a:ext cx="827598" cy="80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 sz="3600"/>
              <a:t>Comprehension With Examples</a:t>
            </a:r>
            <a:endParaRPr sz="3600"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884682" y="1347058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sz="2800"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 “Eating chocolates can make you immune to common cold.”</a:t>
            </a:r>
            <a:endParaRPr sz="2400"/>
          </a:p>
          <a:p>
            <a:pPr marL="177800" lvl="0" indent="-171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Disinformation </a:t>
            </a:r>
            <a:endParaRPr sz="2800"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“A celebrity endorsed a controversial product, accompanied by doctored photos to make it seem real.”</a:t>
            </a:r>
            <a:endParaRPr sz="2400"/>
          </a:p>
          <a:p>
            <a:pPr marL="177800" lvl="0" indent="-171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81081"/>
              <a:buChar char="•"/>
            </a:pPr>
            <a:r>
              <a:rPr lang="en" sz="2800" b="1">
                <a:latin typeface="Garamond"/>
                <a:ea typeface="Garamond"/>
                <a:cs typeface="Garamond"/>
                <a:sym typeface="Garamond"/>
              </a:rPr>
              <a:t>Satire </a:t>
            </a:r>
            <a:endParaRPr b="1"/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081"/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“A town plans to tax residents based on the number of selfies they take.”</a:t>
            </a:r>
            <a:endParaRPr sz="2400"/>
          </a:p>
        </p:txBody>
      </p:sp>
      <p:sp>
        <p:nvSpPr>
          <p:cNvPr id="247" name="Google Shape;247;p33"/>
          <p:cNvSpPr txBox="1">
            <a:spLocks noGrp="1"/>
          </p:cNvSpPr>
          <p:nvPr>
            <p:ph type="sldNum" idx="12"/>
          </p:nvPr>
        </p:nvSpPr>
        <p:spPr>
          <a:xfrm>
            <a:off x="71744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3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628650" y="2823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Objectives</a:t>
            </a:r>
            <a:endParaRPr sz="3600"/>
          </a:p>
        </p:txBody>
      </p:sp>
      <p:sp>
        <p:nvSpPr>
          <p:cNvPr id="253" name="Google Shape;253;p34"/>
          <p:cNvSpPr txBox="1"/>
          <p:nvPr/>
        </p:nvSpPr>
        <p:spPr>
          <a:xfrm>
            <a:off x="909735" y="1392593"/>
            <a:ext cx="7605615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Create a benchmark multi-labelled dataset by merging existing data with new data.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 based on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Siamese Neural Network.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Achieve pragmatic accuracy on the imbalanced multi-labelled dataset.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4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Related Works</a:t>
            </a:r>
            <a:endParaRPr sz="3600"/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628650" y="1268016"/>
          <a:ext cx="7886675" cy="2717790"/>
        </p:xfrm>
        <a:graphic>
          <a:graphicData uri="http://schemas.openxmlformats.org/drawingml/2006/table">
            <a:tbl>
              <a:tblPr firstRow="1" bandRow="1">
                <a:noFill/>
                <a:tableStyleId>{8DE474CF-DB70-44DC-BF4C-623F0D4DAFC6}</a:tableStyleId>
              </a:tblPr>
              <a:tblGrid>
                <a:gridCol w="13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AUTHOR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MODEL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WORK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CLASS</a:t>
                      </a:r>
                      <a:endParaRPr sz="20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SVM, LR, RF, BERT etc.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Benchmark dataset for Bangla fake news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 + Feature Extraction Model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Satire or Non-Satire 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George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CNN-LSTM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 news detection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Zhou et al.</a:t>
                      </a:r>
                      <a:r>
                        <a:rPr lang="en" sz="1600" u="none" strike="noStrike" cap="none" baseline="30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Siamese Neural Network</a:t>
                      </a:r>
                      <a:endParaRPr sz="16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 news stance detection</a:t>
                      </a:r>
                      <a:endParaRPr sz="1400" u="none" strike="noStrike" cap="none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Related or Unrelated</a:t>
                      </a:r>
                      <a:endParaRPr sz="1600" u="none" strike="noStrike" cap="none" baseline="30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1" name="Google Shape;261;p35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5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628650" y="283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Gaps in Literature</a:t>
            </a:r>
            <a:endParaRPr sz="3600"/>
          </a:p>
        </p:txBody>
      </p:sp>
      <p:sp>
        <p:nvSpPr>
          <p:cNvPr id="267" name="Google Shape;267;p36"/>
          <p:cNvSpPr txBox="1"/>
          <p:nvPr/>
        </p:nvSpPr>
        <p:spPr>
          <a:xfrm>
            <a:off x="628650" y="1278170"/>
            <a:ext cx="7886700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Fake news can be classified into further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sub-categories.</a:t>
            </a:r>
            <a:endParaRPr sz="2400" b="1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Existing Bangla fake news datasets are </a:t>
            </a:r>
            <a:r>
              <a:rPr lang="en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imbalanced</a:t>
            </a:r>
            <a:r>
              <a:rPr lang="en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Consequently, model performances are not always accurate.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6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628650" y="28668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Our Approach</a:t>
            </a:r>
            <a:endParaRPr sz="3600"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884635" y="1433513"/>
            <a:ext cx="3858481" cy="269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Classify fake news into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3 classes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:</a:t>
            </a:r>
            <a:endParaRPr sz="2400"/>
          </a:p>
          <a:p>
            <a:pPr marL="939800" lvl="2" indent="-2730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sz="1800"/>
          </a:p>
          <a:p>
            <a:pPr marL="939800" lvl="2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Disinformation</a:t>
            </a:r>
            <a:endParaRPr sz="1800"/>
          </a:p>
          <a:p>
            <a:pPr marL="939800" lvl="2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Satire</a:t>
            </a:r>
            <a:endParaRPr sz="1800"/>
          </a:p>
          <a:p>
            <a:pPr marL="177800" lvl="0" indent="-17780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Use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Siamese Neural Network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that works well with imbalanced datasets.</a:t>
            </a:r>
            <a:endParaRPr sz="2400"/>
          </a:p>
        </p:txBody>
      </p:sp>
      <p:pic>
        <p:nvPicPr>
          <p:cNvPr id="275" name="Google Shape;275;p37" descr="Fake news classif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9047" y="447875"/>
            <a:ext cx="4190377" cy="387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5379081" y="3868575"/>
            <a:ext cx="376059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Figure: Fake news classification</a:t>
            </a:r>
            <a:endParaRPr lang="en-US" sz="160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7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 sz="3600">
                <a:latin typeface="Palatino Linotype"/>
                <a:ea typeface="Palatino Linotype"/>
                <a:cs typeface="Palatino Linotype"/>
                <a:sym typeface="Palatino Linotype"/>
              </a:rPr>
              <a:t>WHY CLASSIFY?</a:t>
            </a:r>
            <a:endParaRPr sz="3600"/>
          </a:p>
        </p:txBody>
      </p:sp>
      <p:pic>
        <p:nvPicPr>
          <p:cNvPr id="283" name="Google Shape;283;p38" descr="A speedometer with text bel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866" y="1420585"/>
            <a:ext cx="3812721" cy="20608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563050" y="1280407"/>
            <a:ext cx="4555800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 all fake news is created equal.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mitigation approaches.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Adjust search engine algorithms.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Further research works.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5478236" y="2647580"/>
            <a:ext cx="6368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2D050"/>
                </a:solidFill>
                <a:latin typeface="Avenir"/>
                <a:ea typeface="Avenir"/>
                <a:cs typeface="Avenir"/>
                <a:sym typeface="Avenir"/>
              </a:rPr>
              <a:t>Satire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6263231" y="1420585"/>
            <a:ext cx="14256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E8E317"/>
                </a:solidFill>
                <a:latin typeface="Avenir"/>
                <a:ea typeface="Avenir"/>
                <a:cs typeface="Avenir"/>
                <a:sym typeface="Avenir"/>
              </a:rPr>
              <a:t>Misinformation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7744723" y="2647580"/>
            <a:ext cx="13931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A6400"/>
                </a:solidFill>
                <a:latin typeface="Avenir"/>
                <a:ea typeface="Avenir"/>
                <a:cs typeface="Avenir"/>
                <a:sym typeface="Avenir"/>
              </a:rPr>
              <a:t>Disinformation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sldNum" idx="12"/>
          </p:nvPr>
        </p:nvSpPr>
        <p:spPr>
          <a:xfrm>
            <a:off x="7098250" y="47542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600" b="1">
                <a:solidFill>
                  <a:schemeClr val="dk1"/>
                </a:solidFill>
              </a:rPr>
              <a:t>8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FCBCE-54A4-7EB8-C7D3-033B3853AF83}"/>
              </a:ext>
            </a:extLst>
          </p:cNvPr>
          <p:cNvSpPr txBox="1"/>
          <p:nvPr/>
        </p:nvSpPr>
        <p:spPr>
          <a:xfrm>
            <a:off x="5482425" y="3475515"/>
            <a:ext cx="33793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Figure: Impact of different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Simple Light</vt:lpstr>
      <vt:lpstr>ShapesVTI</vt:lpstr>
      <vt:lpstr>Shapes</vt:lpstr>
      <vt:lpstr>Outline</vt:lpstr>
      <vt:lpstr>Introduction</vt:lpstr>
      <vt:lpstr>Comprehension With Examples</vt:lpstr>
      <vt:lpstr>Objectives</vt:lpstr>
      <vt:lpstr>Related Works</vt:lpstr>
      <vt:lpstr>Gaps in Literature</vt:lpstr>
      <vt:lpstr>Our Approach</vt:lpstr>
      <vt:lpstr>WHY CLASSIFY?</vt:lpstr>
      <vt:lpstr>Data Collection</vt:lpstr>
      <vt:lpstr>Methodology</vt:lpstr>
      <vt:lpstr>Methodology (Contd.)</vt:lpstr>
      <vt:lpstr>Methodology (Contd.)</vt:lpstr>
      <vt:lpstr>Evaluation (Baseline Models)</vt:lpstr>
      <vt:lpstr>Future Works</vt:lpstr>
      <vt:lpstr>References</vt:lpstr>
      <vt:lpstr>Thank you!!!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cp:revision>30</cp:revision>
  <dcterms:modified xsi:type="dcterms:W3CDTF">2023-08-21T21:49:57Z</dcterms:modified>
</cp:coreProperties>
</file>