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Garamond"/>
      <p:regular r:id="rId25"/>
      <p:bold r:id="rId26"/>
      <p:italic r:id="rId27"/>
      <p:boldItalic r:id="rId28"/>
    </p:embeddedFont>
    <p:embeddedFont>
      <p:font typeface="Palatino Linotype"/>
      <p:regular r:id="rId29"/>
      <p:bold r:id="rId30"/>
      <p:italic r:id="rId31"/>
      <p:boldItalic r:id="rId32"/>
    </p:embeddedFont>
    <p:embeddedFont>
      <p:font typeface="EB Garamond"/>
      <p:regular r:id="rId33"/>
      <p:bold r:id="rId34"/>
      <p:italic r:id="rId35"/>
      <p:boldItalic r:id="rId36"/>
    </p:embeddedFont>
    <p:embeddedFont>
      <p:font typeface="Candara"/>
      <p:regular r:id="rId37"/>
      <p:bold r:id="rId38"/>
      <p:italic r:id="rId39"/>
      <p:boldItalic r:id="rId40"/>
    </p:embeddedFont>
    <p:embeddedFont>
      <p:font typeface="Bell M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63AE37-ED40-480C-8BA1-BA669EE921C0}">
  <a:tblStyle styleId="{9E63AE37-ED40-480C-8BA1-BA669EE921C0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4F2"/>
          </a:solidFill>
        </a:fill>
      </a:tcStyle>
    </a:wholeTbl>
    <a:band1H>
      <a:tcTxStyle/>
      <a:tcStyle>
        <a:fill>
          <a:solidFill>
            <a:srgbClr val="CBE9E5"/>
          </a:solidFill>
        </a:fill>
      </a:tcStyle>
    </a:band1H>
    <a:band2H>
      <a:tcTxStyle/>
    </a:band2H>
    <a:band1V>
      <a:tcTxStyle/>
      <a:tcStyle>
        <a:fill>
          <a:solidFill>
            <a:srgbClr val="CBE9E5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E4E558FC-F4FC-4004-A42A-83455654DBA9}" styleName="Table_1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BEA"/>
          </a:solidFill>
        </a:fill>
      </a:tcStyle>
    </a:wholeTbl>
    <a:band1H>
      <a:tcTxStyle/>
      <a:tcStyle>
        <a:fill>
          <a:solidFill>
            <a:srgbClr val="F8D5D1"/>
          </a:solidFill>
        </a:fill>
      </a:tcStyle>
    </a:band1H>
    <a:band2H>
      <a:tcTxStyle/>
    </a:band2H>
    <a:band1V>
      <a:tcTxStyle/>
      <a:tcStyle>
        <a:fill>
          <a:solidFill>
            <a:srgbClr val="F8D5D1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6268690-4A5E-4F8B-BB66-1AADAE6E6231}" styleName="Table_2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FFE"/>
          </a:solidFill>
        </a:fill>
      </a:tcStyle>
    </a:wholeTbl>
    <a:band1H>
      <a:tcTxStyle/>
      <a:tcStyle>
        <a:fill>
          <a:solidFill>
            <a:srgbClr val="E8DDFC"/>
          </a:solidFill>
        </a:fill>
      </a:tcStyle>
    </a:band1H>
    <a:band2H>
      <a:tcTxStyle/>
    </a:band2H>
    <a:band1V>
      <a:tcTxStyle/>
      <a:tcStyle>
        <a:fill>
          <a:solidFill>
            <a:srgbClr val="E8DDFC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boldItalic.fntdata"/><Relationship Id="rId20" Type="http://schemas.openxmlformats.org/officeDocument/2006/relationships/slide" Target="slides/slide13.xml"/><Relationship Id="rId42" Type="http://schemas.openxmlformats.org/officeDocument/2006/relationships/font" Target="fonts/BellMT-bold.fntdata"/><Relationship Id="rId41" Type="http://schemas.openxmlformats.org/officeDocument/2006/relationships/font" Target="fonts/BellMT-regular.fntdata"/><Relationship Id="rId22" Type="http://schemas.openxmlformats.org/officeDocument/2006/relationships/slide" Target="slides/slide15.xml"/><Relationship Id="rId44" Type="http://schemas.openxmlformats.org/officeDocument/2006/relationships/font" Target="fonts/BellMT-boldItalic.fntdata"/><Relationship Id="rId21" Type="http://schemas.openxmlformats.org/officeDocument/2006/relationships/slide" Target="slides/slide14.xml"/><Relationship Id="rId43" Type="http://schemas.openxmlformats.org/officeDocument/2006/relationships/font" Target="fonts/BellMT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Garamond-bold.fntdata"/><Relationship Id="rId25" Type="http://schemas.openxmlformats.org/officeDocument/2006/relationships/font" Target="fonts/Garamond-regular.fntdata"/><Relationship Id="rId28" Type="http://schemas.openxmlformats.org/officeDocument/2006/relationships/font" Target="fonts/Garamond-boldItalic.fntdata"/><Relationship Id="rId27" Type="http://schemas.openxmlformats.org/officeDocument/2006/relationships/font" Target="fonts/Garamon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alatinoLinotyp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alatinoLinotype-italic.fntdata"/><Relationship Id="rId30" Type="http://schemas.openxmlformats.org/officeDocument/2006/relationships/font" Target="fonts/PalatinoLinotype-bold.fntdata"/><Relationship Id="rId11" Type="http://schemas.openxmlformats.org/officeDocument/2006/relationships/slide" Target="slides/slide4.xml"/><Relationship Id="rId33" Type="http://schemas.openxmlformats.org/officeDocument/2006/relationships/font" Target="fonts/EBGaramond-regular.fntdata"/><Relationship Id="rId10" Type="http://schemas.openxmlformats.org/officeDocument/2006/relationships/slide" Target="slides/slide3.xml"/><Relationship Id="rId32" Type="http://schemas.openxmlformats.org/officeDocument/2006/relationships/font" Target="fonts/PalatinoLinotype-boldItalic.fntdata"/><Relationship Id="rId13" Type="http://schemas.openxmlformats.org/officeDocument/2006/relationships/slide" Target="slides/slide6.xml"/><Relationship Id="rId35" Type="http://schemas.openxmlformats.org/officeDocument/2006/relationships/font" Target="fonts/EBGaramond-italic.fntdata"/><Relationship Id="rId12" Type="http://schemas.openxmlformats.org/officeDocument/2006/relationships/slide" Target="slides/slide5.xml"/><Relationship Id="rId34" Type="http://schemas.openxmlformats.org/officeDocument/2006/relationships/font" Target="fonts/EBGaramond-bold.fntdata"/><Relationship Id="rId15" Type="http://schemas.openxmlformats.org/officeDocument/2006/relationships/slide" Target="slides/slide8.xml"/><Relationship Id="rId37" Type="http://schemas.openxmlformats.org/officeDocument/2006/relationships/font" Target="fonts/Candara-regular.fntdata"/><Relationship Id="rId14" Type="http://schemas.openxmlformats.org/officeDocument/2006/relationships/slide" Target="slides/slide7.xml"/><Relationship Id="rId36" Type="http://schemas.openxmlformats.org/officeDocument/2006/relationships/font" Target="fonts/EBGaramond-boldItalic.fntdata"/><Relationship Id="rId17" Type="http://schemas.openxmlformats.org/officeDocument/2006/relationships/slide" Target="slides/slide10.xml"/><Relationship Id="rId39" Type="http://schemas.openxmlformats.org/officeDocument/2006/relationships/font" Target="fonts/Candara-italic.fntdata"/><Relationship Id="rId16" Type="http://schemas.openxmlformats.org/officeDocument/2006/relationships/slide" Target="slides/slide9.xml"/><Relationship Id="rId38" Type="http://schemas.openxmlformats.org/officeDocument/2006/relationships/font" Target="fonts/Candar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d51c30ffc_7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3d51c30ffc_7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d51c30ffc_7_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3d51c30ffc_7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d51c30ffc_7_2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3d51c30ffc_7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d51c30ffc_7_2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3d51c30ffc_7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d51c30ffc_7_2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3d51c30ffc_7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d51c30ffc_7_2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3d51c30ffc_7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d51c30ffc_7_2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3d51c30ffc_7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d51c30ffc_7_2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3d51c30ffc_7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d51c30ffc_7_3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d51c30ffc_7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d51c30ffc_7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d51c30ffc_7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d51c30ffc_7_1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d51c30ffc_7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d51c30ffc_7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3d51c30ffc_7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d51c30ffc_7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3d51c30ffc_7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d51c30ffc_7_2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3d51c30ffc_7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d51c30ffc_7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3d51c30ffc_7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d51c30ffc_7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3d51c30ffc_7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d51c30ffc_7_2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3d51c30ffc_7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3000375" y="815552"/>
            <a:ext cx="6143625" cy="4327948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>
            <a:off x="304681" y="137950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4"/>
          <p:cNvSpPr/>
          <p:nvPr/>
        </p:nvSpPr>
        <p:spPr>
          <a:xfrm>
            <a:off x="3969261" y="1"/>
            <a:ext cx="1709807" cy="950839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7656521" y="1"/>
            <a:ext cx="851299" cy="35849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176783" y="386174"/>
            <a:ext cx="1795013" cy="17463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0" y="2212305"/>
            <a:ext cx="889838" cy="1328738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1154762" y="3152570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3819906" y="2057400"/>
            <a:ext cx="4944618" cy="17899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819906" y="3915918"/>
            <a:ext cx="4944618" cy="7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84682" y="1433322"/>
            <a:ext cx="7372350" cy="289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small pictures">
  <p:cSld name="Title and Content 2 small pictur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>
            <p:ph idx="2" type="pic"/>
          </p:nvPr>
        </p:nvSpPr>
        <p:spPr>
          <a:xfrm>
            <a:off x="5400359" y="862658"/>
            <a:ext cx="1655285" cy="165313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3" type="pic"/>
          </p:nvPr>
        </p:nvSpPr>
        <p:spPr>
          <a:xfrm>
            <a:off x="6333474" y="1934762"/>
            <a:ext cx="2322605" cy="232260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04622" y="273843"/>
            <a:ext cx="4354830" cy="99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04622" y="1369219"/>
            <a:ext cx="4354830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687215" y="1166301"/>
            <a:ext cx="614477" cy="597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692567" y="3025795"/>
            <a:ext cx="657528" cy="657528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530545" y="635700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flipH="1">
            <a:off x="397897" y="0"/>
            <a:ext cx="866357" cy="443257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flipH="1">
            <a:off x="2971133" y="-1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flipH="1">
            <a:off x="0" y="2202623"/>
            <a:ext cx="119806" cy="414747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flipH="1">
            <a:off x="0" y="4376737"/>
            <a:ext cx="1161135" cy="766763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flipH="1">
            <a:off x="255379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 flipH="1">
            <a:off x="3099729" y="4694066"/>
            <a:ext cx="1174455" cy="449434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1042416" y="925830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1261872" y="4767263"/>
            <a:ext cx="11590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4574286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879842" y="4767263"/>
            <a:ext cx="6377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999482" y="1913382"/>
            <a:ext cx="353187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366892" y="839273"/>
            <a:ext cx="3464953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/>
          <p:nvPr/>
        </p:nvSpPr>
        <p:spPr>
          <a:xfrm rot="-1790889">
            <a:off x="6512790" y="705861"/>
            <a:ext cx="2240924" cy="2240924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877824" y="1049274"/>
            <a:ext cx="2427732" cy="30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341114" y="1145286"/>
            <a:ext cx="3833622" cy="2948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2111947" y="111697"/>
            <a:ext cx="4920107" cy="49201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 flipH="1" rot="-1577571">
            <a:off x="1870589" y="-21376"/>
            <a:ext cx="5112197" cy="5112197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124063" y="3931491"/>
            <a:ext cx="569552" cy="5541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2489454" y="1035558"/>
            <a:ext cx="4169664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wentieth Century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89454" y="3058668"/>
            <a:ext cx="4169664" cy="11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28650" y="1433322"/>
            <a:ext cx="7886700" cy="289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with picture">
  <p:cSld name="Quote slide with picture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>
            <p:ph idx="2" type="pic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2333625" y="277950"/>
            <a:ext cx="4442882" cy="4442881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b" bIns="1748775" lIns="342900" spcFirstLastPara="1" rIns="342900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681478" y="3284982"/>
            <a:ext cx="3778758" cy="5349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8" name="Google Shape;148;p2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4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>
  <p:cSld name="Comparison 3 colum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629841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629841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3" type="body"/>
          </p:nvPr>
        </p:nvSpPr>
        <p:spPr>
          <a:xfrm>
            <a:off x="333984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25"/>
          <p:cNvSpPr txBox="1"/>
          <p:nvPr>
            <p:ph idx="4" type="body"/>
          </p:nvPr>
        </p:nvSpPr>
        <p:spPr>
          <a:xfrm>
            <a:off x="333984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>
            <p:ph idx="5" type="body"/>
          </p:nvPr>
        </p:nvSpPr>
        <p:spPr>
          <a:xfrm>
            <a:off x="6048756" y="1260872"/>
            <a:ext cx="246888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6" name="Google Shape;166;p25"/>
          <p:cNvSpPr txBox="1"/>
          <p:nvPr>
            <p:ph idx="6" type="body"/>
          </p:nvPr>
        </p:nvSpPr>
        <p:spPr>
          <a:xfrm>
            <a:off x="6048756" y="1878806"/>
            <a:ext cx="246888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2 medium pictures">
  <p:cSld name="Title and Content with 2 medium picture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>
            <p:ph idx="2" type="pic"/>
          </p:nvPr>
        </p:nvSpPr>
        <p:spPr>
          <a:xfrm>
            <a:off x="5925944" y="2045797"/>
            <a:ext cx="3218055" cy="3097703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6"/>
          <p:cNvSpPr/>
          <p:nvPr>
            <p:ph idx="3" type="pic"/>
          </p:nvPr>
        </p:nvSpPr>
        <p:spPr>
          <a:xfrm>
            <a:off x="4696207" y="0"/>
            <a:ext cx="2639483" cy="2255932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6"/>
          <p:cNvSpPr/>
          <p:nvPr/>
        </p:nvSpPr>
        <p:spPr>
          <a:xfrm>
            <a:off x="7815427" y="1023549"/>
            <a:ext cx="710616" cy="6913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 flipH="1" rot="-6040930">
            <a:off x="4525603" y="-504855"/>
            <a:ext cx="3015895" cy="3015895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630936" y="274320"/>
            <a:ext cx="3840480" cy="99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30936" y="1371600"/>
            <a:ext cx="381990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7" name="Google Shape;187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900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 rot="-5400000">
            <a:off x="-291700" y="3630896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7870825" y="2"/>
            <a:ext cx="636996" cy="268251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  <a:defRPr b="0" i="0" sz="3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sadikaljarif/bangla-fake-news-detection-datase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ctrTitle"/>
          </p:nvPr>
        </p:nvSpPr>
        <p:spPr>
          <a:xfrm>
            <a:off x="3819906" y="2057400"/>
            <a:ext cx="4944618" cy="17899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Shapes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3819906" y="3915918"/>
            <a:ext cx="4944618" cy="7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Presenter Name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958721" y="1670832"/>
            <a:ext cx="8185279" cy="1177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819906" y="1"/>
            <a:ext cx="1924912" cy="3799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739347" y="379947"/>
            <a:ext cx="6404654" cy="4763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2654801" y="1949799"/>
            <a:ext cx="6485124" cy="3176777"/>
          </a:xfrm>
          <a:prstGeom prst="rect">
            <a:avLst/>
          </a:prstGeom>
          <a:solidFill>
            <a:srgbClr val="A5EBE4"/>
          </a:solidFill>
          <a:ln cap="flat" cmpd="sng" w="57150">
            <a:solidFill>
              <a:srgbClr val="79E1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 flipH="1" rot="10800000">
            <a:off x="-4075" y="1954943"/>
            <a:ext cx="9144000" cy="6919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30"/>
          <p:cNvSpPr txBox="1"/>
          <p:nvPr/>
        </p:nvSpPr>
        <p:spPr>
          <a:xfrm>
            <a:off x="2623021" y="2328035"/>
            <a:ext cx="332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Hrithik Majumdar Shibu</a:t>
            </a:r>
            <a:endParaRPr b="0" i="0" sz="1700" u="none" cap="none" strike="noStrike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Reg No: </a:t>
            </a:r>
            <a:r>
              <a:rPr b="1" i="0" lang="en" sz="21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2018331052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5865584" y="2339715"/>
            <a:ext cx="320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Nasrullah Sami</a:t>
            </a:r>
            <a:endParaRPr b="0" i="0" sz="1700" u="none" cap="none" strike="noStrike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Reg No: </a:t>
            </a:r>
            <a:r>
              <a:rPr b="1" i="0" lang="en" sz="2100" u="none" cap="none" strike="noStrike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2018331036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736300" y="382351"/>
            <a:ext cx="8130115" cy="1315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 and Fake News</a:t>
            </a:r>
            <a:endParaRPr b="0" i="0" sz="27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2650727" y="3195761"/>
            <a:ext cx="6457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20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Supervisor</a:t>
            </a:r>
            <a:br>
              <a:rPr b="0" i="0" lang="en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Mahruba Sharmin Chowdhury</a:t>
            </a:r>
            <a:br>
              <a:rPr b="0" i="0" lang="en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Assistant Professor</a:t>
            </a:r>
            <a:br>
              <a:rPr b="0" i="0" lang="en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Department of CSE, SUST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09" name="Google Shape;309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Data Collection</a:t>
            </a:r>
            <a:endParaRPr/>
          </a:p>
        </p:txBody>
      </p:sp>
      <p:graphicFrame>
        <p:nvGraphicFramePr>
          <p:cNvPr id="310" name="Google Shape;310;p39"/>
          <p:cNvGraphicFramePr/>
          <p:nvPr/>
        </p:nvGraphicFramePr>
        <p:xfrm>
          <a:off x="943168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{E4E558FC-F4FC-4004-A42A-83455654DBA9}</a:tableStyleId>
              </a:tblPr>
              <a:tblGrid>
                <a:gridCol w="2524050"/>
                <a:gridCol w="2524050"/>
                <a:gridCol w="2524050"/>
              </a:tblGrid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Category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Sources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Number of data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Real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Sadik Al Jarif – Kaggle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Hussain et al.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67428</a:t>
                      </a:r>
                      <a:endParaRPr/>
                    </a:p>
                  </a:txBody>
                  <a:tcPr marT="34300" marB="34300" marR="68600" marL="68600" anchor="ctr"/>
                </a:tc>
              </a:tr>
              <a:tr h="84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Sadik Al Jarif – Kaggle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Hussain et al.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Data crawling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5540</a:t>
                      </a:r>
                      <a:endParaRPr/>
                    </a:p>
                  </a:txBody>
                  <a:tcPr marT="34300" marB="34300" marR="68600" marL="68600" anchor="ctr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Satire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Sharma et al.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 – BanFakeNews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2773</a:t>
                      </a:r>
                      <a:endParaRPr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sp>
        <p:nvSpPr>
          <p:cNvPr id="311" name="Google Shape;311;p39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2" name="Google Shape;312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/07/2023</a:t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7879702" y="-283468"/>
            <a:ext cx="635648" cy="5449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6431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7879701" y="-391886"/>
            <a:ext cx="635648" cy="39188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</a:t>
            </a:r>
            <a:endParaRPr/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descr="A diagram of a company&#10;&#10;Description automatically generated" id="321" name="Google Shape;321;p40"/>
          <p:cNvPicPr preferRelativeResize="0"/>
          <p:nvPr/>
        </p:nvPicPr>
        <p:blipFill rotWithShape="1">
          <a:blip r:embed="rId3">
            <a:alphaModFix/>
          </a:blip>
          <a:srcRect b="32358" l="-1" r="182" t="6878"/>
          <a:stretch/>
        </p:blipFill>
        <p:spPr>
          <a:xfrm>
            <a:off x="1139501" y="884051"/>
            <a:ext cx="7065606" cy="377309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/>
        </p:nvSpPr>
        <p:spPr>
          <a:xfrm>
            <a:off x="1" y="4219769"/>
            <a:ext cx="1139501" cy="9237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7816720" y="0"/>
            <a:ext cx="77677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2588078" y="4687999"/>
            <a:ext cx="3967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Figure : Our proposed Siamese Neural Network</a:t>
            </a:r>
            <a:endParaRPr b="1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62864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 (Contd.)</a:t>
            </a:r>
            <a:endParaRPr/>
          </a:p>
        </p:txBody>
      </p:sp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1046241" y="1155977"/>
            <a:ext cx="70515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Word Embedding</a:t>
            </a:r>
            <a:endParaRPr sz="1200"/>
          </a:p>
          <a:p>
            <a:pPr indent="-260350" lvl="2" marL="939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Generates vector representation of each word</a:t>
            </a:r>
            <a:endParaRPr sz="1200"/>
          </a:p>
          <a:p>
            <a:pPr indent="-2603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Sentence Encoding</a:t>
            </a:r>
            <a:endParaRPr sz="1200"/>
          </a:p>
          <a:p>
            <a:pPr indent="-260350" lvl="2" marL="939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Captures contexts of the sequence from the embeddings</a:t>
            </a:r>
            <a:endParaRPr sz="1200"/>
          </a:p>
          <a:p>
            <a:pPr indent="-2603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Global Max Pooling</a:t>
            </a:r>
            <a:endParaRPr sz="1200"/>
          </a:p>
          <a:p>
            <a:pPr indent="-260350" lvl="2" marL="939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Merge attention heads taking the max value of each head from encodings</a:t>
            </a:r>
            <a:endParaRPr sz="1200"/>
          </a:p>
          <a:p>
            <a:pPr indent="-2603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Fully Connected Layers</a:t>
            </a:r>
            <a:endParaRPr sz="1200"/>
          </a:p>
          <a:p>
            <a:pPr indent="-260350" lvl="2" marL="939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Dense Neural Network with multiple hidden layers</a:t>
            </a:r>
            <a:endParaRPr sz="1200"/>
          </a:p>
        </p:txBody>
      </p:sp>
      <p:sp>
        <p:nvSpPr>
          <p:cNvPr id="332" name="Google Shape;332;p41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3" name="Google Shape;333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628650" y="25530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Methodology (Contd.)</a:t>
            </a:r>
            <a:endParaRPr/>
          </a:p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812638" y="1249475"/>
            <a:ext cx="7518600" cy="29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8192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Hidden Representations</a:t>
            </a:r>
            <a:endParaRPr/>
          </a:p>
          <a:p>
            <a:pPr indent="-181927" lvl="2" marL="863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Result is represented in lower dimension and more abstract form to capture important features.</a:t>
            </a:r>
            <a:endParaRPr/>
          </a:p>
          <a:p>
            <a:pPr indent="-181927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 Loss function using Similarity Matrices</a:t>
            </a:r>
            <a:endParaRPr/>
          </a:p>
          <a:p>
            <a:pPr indent="-181927" lvl="2" marL="863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Optimizes the process by penalizing incorrect predictions and encourages creating more accurate embeddings</a:t>
            </a:r>
            <a:endParaRPr/>
          </a:p>
          <a:p>
            <a:pPr indent="-181927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 Multiclass Softmax Layer</a:t>
            </a:r>
            <a:endParaRPr/>
          </a:p>
          <a:p>
            <a:pPr indent="-181927" lvl="2" marL="863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Based on a multi class output layers containing 4 type of output neurons.</a:t>
            </a:r>
            <a:endParaRPr/>
          </a:p>
          <a:p>
            <a:pPr indent="-181927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 Output</a:t>
            </a:r>
            <a:endParaRPr/>
          </a:p>
          <a:p>
            <a:pPr indent="-181927" lvl="2" marL="863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Provides the final output from the multiclass softmax layer.</a:t>
            </a:r>
            <a:endParaRPr/>
          </a:p>
          <a:p>
            <a:pPr indent="-88900" lvl="2" marL="863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41" name="Google Shape;341;p42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2" name="Google Shape;342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/>
              <a:t>Evaluation (Baseline Models)</a:t>
            </a:r>
            <a:endParaRPr/>
          </a:p>
        </p:txBody>
      </p:sp>
      <p:sp>
        <p:nvSpPr>
          <p:cNvPr id="348" name="Google Shape;348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aphicFrame>
        <p:nvGraphicFramePr>
          <p:cNvPr id="349" name="Google Shape;349;p43"/>
          <p:cNvGraphicFramePr/>
          <p:nvPr/>
        </p:nvGraphicFramePr>
        <p:xfrm>
          <a:off x="921981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{66268690-4A5E-4F8B-BB66-1AADAE6E6231}</a:tableStyleId>
              </a:tblPr>
              <a:tblGrid>
                <a:gridCol w="1065125"/>
                <a:gridCol w="1928950"/>
                <a:gridCol w="1111300"/>
                <a:gridCol w="1174375"/>
                <a:gridCol w="1100725"/>
                <a:gridCol w="988800"/>
              </a:tblGrid>
              <a:tr h="3866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MODEL</a:t>
                      </a:r>
                      <a:endParaRPr sz="1300"/>
                    </a:p>
                  </a:txBody>
                  <a:tcPr marT="34300" marB="34300" marR="68600" marL="686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Experiment Name</a:t>
                      </a:r>
                      <a:endParaRPr sz="1300"/>
                    </a:p>
                  </a:txBody>
                  <a:tcPr marT="34300" marB="34300" marR="68600" marL="6860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REAL</a:t>
                      </a:r>
                      <a:endParaRPr sz="1300"/>
                    </a:p>
                  </a:txBody>
                  <a:tcPr marT="34300" marB="34300" marR="68600" marL="6860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FAKE</a:t>
                      </a:r>
                      <a:endParaRPr sz="1300"/>
                    </a:p>
                  </a:txBody>
                  <a:tcPr marT="34300" marB="34300" marR="68600" marL="68600"/>
                </a:tc>
                <a:tc hMerge="1"/>
              </a:tr>
              <a:tr h="3866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300"/>
                    </a:p>
                  </a:txBody>
                  <a:tcPr marT="34300" marB="34300" marR="68600" marL="686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</a:rPr>
                        <a:t>F1-score</a:t>
                      </a:r>
                      <a:endParaRPr sz="1300"/>
                    </a:p>
                  </a:txBody>
                  <a:tcPr marT="34300" marB="34300" marR="68600" marL="686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300"/>
                    </a:p>
                  </a:txBody>
                  <a:tcPr marT="34300" marB="34300" marR="68600" marL="686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</a:rPr>
                        <a:t>F1-score</a:t>
                      </a:r>
                      <a:endParaRPr sz="1300"/>
                    </a:p>
                  </a:txBody>
                  <a:tcPr marT="34300" marB="34300" marR="68600" marL="68600" anchor="ctr">
                    <a:solidFill>
                      <a:schemeClr val="accent5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SVM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Unigram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0.95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0.97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0.82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0.69</a:t>
                      </a:r>
                      <a:endParaRPr sz="1300"/>
                    </a:p>
                  </a:txBody>
                  <a:tcPr marT="34300" marB="34300" marR="68600" marL="68600" anchor="ctr"/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SVM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Bigram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0.95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0.96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0.78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0.64</a:t>
                      </a:r>
                      <a:endParaRPr sz="1300"/>
                    </a:p>
                  </a:txBody>
                  <a:tcPr marT="34300" marB="34300" marR="68600" marL="68600" anchor="ctr"/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SVM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Trigram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0.94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0.96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0.75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0.60</a:t>
                      </a:r>
                      <a:endParaRPr sz="1300"/>
                    </a:p>
                  </a:txBody>
                  <a:tcPr marT="34300" marB="34300" marR="68600" marL="68600" anchor="ctr"/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SVM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C3-gram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0.95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0.97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0.83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0.69</a:t>
                      </a:r>
                      <a:endParaRPr sz="1300"/>
                    </a:p>
                  </a:txBody>
                  <a:tcPr marT="34300" marB="34300" marR="68600" marL="68600" anchor="ctr"/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LR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Unigram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0.94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0.97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1.00</a:t>
                      </a:r>
                      <a:endParaRPr sz="13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/>
                        <a:t>0.65</a:t>
                      </a:r>
                      <a:endParaRPr sz="13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sp>
        <p:nvSpPr>
          <p:cNvPr id="350" name="Google Shape;350;p43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1" name="Google Shape;351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57" name="Google Shape;357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Future Works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930728" y="1255406"/>
            <a:ext cx="75846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 </a:t>
            </a:r>
            <a:r>
              <a:rPr b="1"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10K+</a:t>
            </a: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fake news and create a new multi-labelled dataset</a:t>
            </a:r>
            <a:endParaRPr sz="1100"/>
          </a:p>
          <a:p>
            <a:pPr indent="-2095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Preprocess our dataset (Removing numbers, punctuations, whitespaces, tokenize, lemmatize, stemming etc.)</a:t>
            </a:r>
            <a:endParaRPr sz="1100"/>
          </a:p>
          <a:p>
            <a:pPr indent="-2095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 proposed model architecture</a:t>
            </a:r>
            <a:endParaRPr sz="1100"/>
          </a:p>
          <a:p>
            <a:pPr indent="-2095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Compare the outcome with baseline models</a:t>
            </a:r>
            <a:endParaRPr sz="1100"/>
          </a:p>
        </p:txBody>
      </p:sp>
      <p:sp>
        <p:nvSpPr>
          <p:cNvPr id="359" name="Google Shape;359;p44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0" name="Google Shape;360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9/3/20XX</a:t>
            </a:r>
            <a:endParaRPr/>
          </a:p>
        </p:txBody>
      </p:sp>
      <p:sp>
        <p:nvSpPr>
          <p:cNvPr id="366" name="Google Shape;366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67" name="Google Shape;367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8" name="Google Shape;368;p45"/>
          <p:cNvSpPr txBox="1"/>
          <p:nvPr/>
        </p:nvSpPr>
        <p:spPr>
          <a:xfrm>
            <a:off x="891074" y="1268016"/>
            <a:ext cx="7624277" cy="3043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Z. Hossain, M. A. Rahman, M. S. Islam, and S. Kar, “Banfakenews: A dataset for detecting</a:t>
            </a:r>
            <a:b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in bangla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S. Sharma, M. A. Mridul, and M. S. Islam, “Automatic detection of satire in bangla</a:t>
            </a:r>
            <a:b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documents: A cnn approach based on hybrid feature extraction model.”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Z. H. George, N. Hossain, M. R. Bhuiyan, A. K. M. Masum, and S. Abujar, “Bangla</a:t>
            </a:r>
            <a:b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detection based on multichannel combined cnn-lstm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Z. Zhou, Y. Yang, and Z. Li, “Apsn: Adversarial pseudo-siamese network for</a:t>
            </a:r>
            <a:b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stance detection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https://www.kaggle.com/datasets/sadikaljarif/bangla-fake-news-detection-dataset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G. Hussain, M. Rashidul Hasan, M. Rahman, J. Protim, and S. Al Hasan, “Detection</a:t>
            </a:r>
            <a:b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bangla fake news using mnb and svm classifier.”</a:t>
            </a:r>
            <a:b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Google Shape;369;p45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839474" y="1142766"/>
            <a:ext cx="2827456" cy="30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EB Garamond"/>
              <a:buNone/>
            </a:pPr>
            <a:r>
              <a:rPr lang="en" sz="3600">
                <a:latin typeface="EB Garamond"/>
                <a:ea typeface="EB Garamond"/>
                <a:cs typeface="EB Garamond"/>
                <a:sym typeface="EB Garamond"/>
              </a:rPr>
              <a:t>Thank you!!!</a:t>
            </a:r>
            <a:br>
              <a:rPr lang="en" sz="3600">
                <a:latin typeface="EB Garamond"/>
                <a:ea typeface="EB Garamond"/>
                <a:cs typeface="EB Garamond"/>
                <a:sym typeface="EB Garamond"/>
              </a:rPr>
            </a:br>
            <a:endParaRPr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5" name="Google Shape;375;p46"/>
          <p:cNvSpPr txBox="1"/>
          <p:nvPr>
            <p:ph idx="12" type="sldNum"/>
          </p:nvPr>
        </p:nvSpPr>
        <p:spPr>
          <a:xfrm>
            <a:off x="7879842" y="4767263"/>
            <a:ext cx="6377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4994491" y="1608146"/>
            <a:ext cx="3310035" cy="3296038"/>
          </a:xfrm>
          <a:prstGeom prst="ellips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BF97F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5306505" y="2799184"/>
            <a:ext cx="3140032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Any Queries?</a:t>
            </a:r>
            <a:endParaRPr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28651" y="295069"/>
            <a:ext cx="7886700" cy="891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Outline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048528" y="1186848"/>
            <a:ext cx="2901214" cy="2995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Objective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Related Works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Gaps in Literature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Our Approach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2773629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7745575" y="1604865"/>
            <a:ext cx="517849" cy="480060"/>
          </a:xfrm>
          <a:prstGeom prst="ellipse">
            <a:avLst/>
          </a:prstGeom>
          <a:solidFill>
            <a:srgbClr val="E5D4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7486650" y="1964321"/>
            <a:ext cx="517849" cy="480060"/>
          </a:xfrm>
          <a:prstGeom prst="ellipse">
            <a:avLst/>
          </a:prstGeom>
          <a:solidFill>
            <a:srgbClr val="79E1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7227725" y="1604865"/>
            <a:ext cx="517849" cy="480060"/>
          </a:xfrm>
          <a:prstGeom prst="ellipse">
            <a:avLst/>
          </a:prstGeom>
          <a:solidFill>
            <a:srgbClr val="FFDBC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7486650" y="1238638"/>
            <a:ext cx="517849" cy="4800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4047152" y="1186848"/>
            <a:ext cx="3051110" cy="24474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746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b="0" i="0" lang="en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Why Classify?</a:t>
            </a:r>
            <a:endParaRPr sz="1100"/>
          </a:p>
          <a:p>
            <a:pPr indent="-3746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b="0" i="0" lang="en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Collection</a:t>
            </a:r>
            <a:endParaRPr sz="1100"/>
          </a:p>
          <a:p>
            <a:pPr indent="-3746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b="0" i="0" lang="en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Methodology</a:t>
            </a:r>
            <a:endParaRPr sz="1100"/>
          </a:p>
          <a:p>
            <a:pPr indent="-3746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b="0" i="0" lang="en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</a:t>
            </a:r>
            <a:endParaRPr sz="1100"/>
          </a:p>
          <a:p>
            <a:pPr indent="-3746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 startAt="6"/>
            </a:pPr>
            <a:r>
              <a:rPr b="0" i="0" lang="en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Future Work</a:t>
            </a:r>
            <a:endParaRPr sz="1100"/>
          </a:p>
        </p:txBody>
      </p:sp>
      <p:sp>
        <p:nvSpPr>
          <p:cNvPr id="229" name="Google Shape;229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28650" y="307991"/>
            <a:ext cx="4354830" cy="99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Introduction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732453" y="1306939"/>
            <a:ext cx="2598576" cy="24509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765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" sz="2100">
                <a:latin typeface="Garamond"/>
                <a:ea typeface="Garamond"/>
                <a:cs typeface="Garamond"/>
                <a:sym typeface="Garamond"/>
              </a:rPr>
              <a:t>Mis</a:t>
            </a: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information 🙁</a:t>
            </a:r>
            <a:endParaRPr/>
          </a:p>
          <a:p>
            <a:pPr indent="-24765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" sz="2100">
                <a:latin typeface="Garamond"/>
                <a:ea typeface="Garamond"/>
                <a:cs typeface="Garamond"/>
                <a:sym typeface="Garamond"/>
              </a:rPr>
              <a:t>Dis</a:t>
            </a: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information 😥</a:t>
            </a:r>
            <a:endParaRPr/>
          </a:p>
          <a:p>
            <a:pPr indent="-24765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Satire 😂</a:t>
            </a:r>
            <a:endParaRPr/>
          </a:p>
          <a:p>
            <a:pPr indent="-11430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latin typeface="Garamond"/>
              <a:ea typeface="Garamond"/>
              <a:cs typeface="Garamond"/>
              <a:sym typeface="Garamond"/>
            </a:endParaRPr>
          </a:p>
          <a:p>
            <a:pPr indent="-24765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REAL!!! 👍</a:t>
            </a:r>
            <a:endParaRPr/>
          </a:p>
        </p:txBody>
      </p:sp>
      <p:sp>
        <p:nvSpPr>
          <p:cNvPr id="236" name="Google Shape;236;p32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5528387" y="2939143"/>
            <a:ext cx="929563" cy="818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620778" y="1133669"/>
            <a:ext cx="790769" cy="7067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person and person with different colored shirts&#10;&#10;Description automatically generated"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509" y="805196"/>
            <a:ext cx="3535037" cy="2021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nd black text&#10;&#10;Description automatically generated" id="241" name="Google Shape;241;p32"/>
          <p:cNvPicPr preferRelativeResize="0"/>
          <p:nvPr/>
        </p:nvPicPr>
        <p:blipFill rotWithShape="1">
          <a:blip r:embed="rId4">
            <a:alphaModFix/>
          </a:blip>
          <a:srcRect b="10565" l="0" r="0" t="0"/>
          <a:stretch/>
        </p:blipFill>
        <p:spPr>
          <a:xfrm>
            <a:off x="4876508" y="3117303"/>
            <a:ext cx="3535037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rPr lang="en"/>
              <a:t>Comprehension With Examples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84682" y="1433322"/>
            <a:ext cx="7372350" cy="289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Misinformation</a:t>
            </a:r>
            <a:endParaRPr b="1"/>
          </a:p>
          <a:p>
            <a:pPr indent="0" lvl="1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 “Eating chocolates can make you immune to common cold.”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Disinformation </a:t>
            </a:r>
            <a:endParaRPr b="1"/>
          </a:p>
          <a:p>
            <a:pPr indent="0" lvl="1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“A celebrity endorsed a controversial product, accompanied by doctored photos to make it seem real.”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Satire </a:t>
            </a:r>
            <a:endParaRPr b="1"/>
          </a:p>
          <a:p>
            <a:pPr indent="0" lvl="1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“A town plans to tax residents based on the number of selfies they take.”</a:t>
            </a:r>
            <a:endParaRPr/>
          </a:p>
        </p:txBody>
      </p:sp>
      <p:sp>
        <p:nvSpPr>
          <p:cNvPr id="249" name="Google Shape;249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51" name="Google Shape;251;p33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628650" y="28237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Objective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909735" y="1392593"/>
            <a:ext cx="7605615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Create a benchmark multi-labelled dataset  		existing data merged with new data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 proposed model architecture based on </a:t>
            </a:r>
            <a:r>
              <a:rPr b="1"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Siamese Neural Network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Achieve pragmatic accuracy on the imbalanced multi-labelled dataset</a:t>
            </a:r>
            <a:endParaRPr sz="1100"/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9" name="Google Shape;259;p34"/>
          <p:cNvCxnSpPr/>
          <p:nvPr/>
        </p:nvCxnSpPr>
        <p:spPr>
          <a:xfrm>
            <a:off x="5730162" y="1624680"/>
            <a:ext cx="54584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lg" w="lg" type="none"/>
            <a:tailEnd len="sm" w="sm" type="stealth"/>
          </a:ln>
        </p:spPr>
      </p:cxn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1" name="Google Shape;261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62864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Related Works</a:t>
            </a:r>
            <a:endParaRPr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aphicFrame>
        <p:nvGraphicFramePr>
          <p:cNvPr id="268" name="Google Shape;268;p35"/>
          <p:cNvGraphicFramePr/>
          <p:nvPr/>
        </p:nvGraphicFramePr>
        <p:xfrm>
          <a:off x="628650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{9E63AE37-ED40-480C-8BA1-BA669EE921C0}</a:tableStyleId>
              </a:tblPr>
              <a:tblGrid>
                <a:gridCol w="1442725"/>
                <a:gridCol w="2036400"/>
                <a:gridCol w="2421300"/>
                <a:gridCol w="1986250"/>
              </a:tblGrid>
              <a:tr h="5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AUTHOR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MODEL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WORK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CLASS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Hossain et al.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SVM, LR, RF, BERT etc.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Benchmark dataset for Bangla fake news detection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Fake or Real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Sharma et al.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CNN + feature extraction model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Satire detection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Satire or Non-Satire 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George et al.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CNN-LSTM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Fake news detection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Fake or Real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Zhou et al.</a:t>
                      </a:r>
                      <a:r>
                        <a:rPr baseline="30000"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LSTM and BERT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Misinformation classification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Binary – Related or Unrelated</a:t>
                      </a:r>
                      <a:endParaRPr baseline="30000" sz="14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sp>
        <p:nvSpPr>
          <p:cNvPr id="269" name="Google Shape;269;p35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0" name="Google Shape;270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628650" y="2839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Gaps in Literature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628650" y="1278170"/>
            <a:ext cx="78867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Fake news can be classified into further sub-categories. But no work has been done for such classification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Existing Bangla fake news datasets are </a:t>
            </a:r>
            <a:r>
              <a:rPr b="1"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imbalanced</a:t>
            </a:r>
            <a:r>
              <a:rPr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Consequently, model performances are not always accurate</a:t>
            </a:r>
            <a:endParaRPr sz="1100"/>
          </a:p>
        </p:txBody>
      </p:sp>
      <p:sp>
        <p:nvSpPr>
          <p:cNvPr id="278" name="Google Shape;278;p36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9" name="Google Shape;279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628650" y="28668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Our Approach</a:t>
            </a:r>
            <a:endParaRPr/>
          </a:p>
        </p:txBody>
      </p:sp>
      <p:sp>
        <p:nvSpPr>
          <p:cNvPr id="285" name="Google Shape;285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884635" y="1433513"/>
            <a:ext cx="3783000" cy="26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3495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Classify fake news into </a:t>
            </a: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3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classes:</a:t>
            </a:r>
            <a:endParaRPr sz="2400"/>
          </a:p>
          <a:p>
            <a:pPr indent="-273050" lvl="2" marL="939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Misinformation</a:t>
            </a:r>
            <a:endParaRPr sz="1800"/>
          </a:p>
          <a:p>
            <a:pPr indent="-273050" lvl="2" marL="939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Disinformation</a:t>
            </a:r>
            <a:endParaRPr sz="1800"/>
          </a:p>
          <a:p>
            <a:pPr indent="-273050" lvl="2" marL="939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AutoNum type="arabicPeriod"/>
            </a:pPr>
            <a:r>
              <a:rPr lang="en" sz="2100">
                <a:latin typeface="Garamond"/>
                <a:ea typeface="Garamond"/>
                <a:cs typeface="Garamond"/>
                <a:sym typeface="Garamond"/>
              </a:rPr>
              <a:t>Satire</a:t>
            </a:r>
            <a:endParaRPr sz="1800"/>
          </a:p>
          <a:p>
            <a:pPr indent="-196850" lvl="0" marL="1778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Use </a:t>
            </a: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Siamese Neural Network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that works well with imbalanced datasets.</a:t>
            </a:r>
            <a:endParaRPr sz="2400"/>
          </a:p>
        </p:txBody>
      </p:sp>
      <p:pic>
        <p:nvPicPr>
          <p:cNvPr descr="Fake news classification" id="287" name="Google Shape;2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47875"/>
            <a:ext cx="4287424" cy="39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9" name="Google Shape;289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5389863" y="3868575"/>
            <a:ext cx="3059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Figure: Fake news classification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40462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WHY CLASSIFY?</a:t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descr="A speedometer with text below&#10;&#10;Description automatically generated"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866" y="1420585"/>
            <a:ext cx="3812721" cy="20608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98" name="Google Shape;298;p38"/>
          <p:cNvSpPr txBox="1"/>
          <p:nvPr/>
        </p:nvSpPr>
        <p:spPr>
          <a:xfrm>
            <a:off x="573833" y="1420586"/>
            <a:ext cx="45558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 all fake news is created equal</a:t>
            </a:r>
            <a:endParaRPr sz="1700"/>
          </a:p>
          <a:p>
            <a:pPr indent="-24765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mitigation approaches</a:t>
            </a:r>
            <a:endParaRPr sz="1700"/>
          </a:p>
          <a:p>
            <a:pPr indent="-24765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djust search engine algorithms</a:t>
            </a:r>
            <a:endParaRPr sz="1700"/>
          </a:p>
          <a:p>
            <a:pPr indent="-24765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Further re</a:t>
            </a:r>
            <a:r>
              <a:rPr lang="en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search works </a:t>
            </a:r>
            <a:endParaRPr sz="1700"/>
          </a:p>
        </p:txBody>
      </p:sp>
      <p:sp>
        <p:nvSpPr>
          <p:cNvPr id="299" name="Google Shape;299;p38"/>
          <p:cNvSpPr txBox="1"/>
          <p:nvPr/>
        </p:nvSpPr>
        <p:spPr>
          <a:xfrm>
            <a:off x="5478236" y="2647580"/>
            <a:ext cx="6368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2D050"/>
                </a:solidFill>
                <a:latin typeface="Avenir"/>
                <a:ea typeface="Avenir"/>
                <a:cs typeface="Avenir"/>
                <a:sym typeface="Avenir"/>
              </a:rPr>
              <a:t>Satire</a:t>
            </a:r>
            <a:endParaRPr sz="1100"/>
          </a:p>
        </p:txBody>
      </p:sp>
      <p:sp>
        <p:nvSpPr>
          <p:cNvPr id="300" name="Google Shape;300;p38"/>
          <p:cNvSpPr txBox="1"/>
          <p:nvPr/>
        </p:nvSpPr>
        <p:spPr>
          <a:xfrm>
            <a:off x="6263231" y="1420585"/>
            <a:ext cx="14256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8E317"/>
                </a:solidFill>
                <a:latin typeface="Avenir"/>
                <a:ea typeface="Avenir"/>
                <a:cs typeface="Avenir"/>
                <a:sym typeface="Avenir"/>
              </a:rPr>
              <a:t>Misinformation</a:t>
            </a:r>
            <a:endParaRPr sz="1100"/>
          </a:p>
        </p:txBody>
      </p:sp>
      <p:sp>
        <p:nvSpPr>
          <p:cNvPr id="301" name="Google Shape;301;p38"/>
          <p:cNvSpPr txBox="1"/>
          <p:nvPr/>
        </p:nvSpPr>
        <p:spPr>
          <a:xfrm>
            <a:off x="7744723" y="2647580"/>
            <a:ext cx="13931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A6400"/>
                </a:solidFill>
                <a:latin typeface="Avenir"/>
                <a:ea typeface="Avenir"/>
                <a:cs typeface="Avenir"/>
                <a:sym typeface="Avenir"/>
              </a:rPr>
              <a:t>Disinformation</a:t>
            </a:r>
            <a:endParaRPr sz="1100"/>
          </a:p>
        </p:txBody>
      </p:sp>
      <p:sp>
        <p:nvSpPr>
          <p:cNvPr id="302" name="Google Shape;302;p38"/>
          <p:cNvSpPr txBox="1"/>
          <p:nvPr>
            <p:ph idx="11" type="ftr"/>
          </p:nvPr>
        </p:nvSpPr>
        <p:spPr>
          <a:xfrm>
            <a:off x="2787065" y="4767262"/>
            <a:ext cx="3569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Unraveling the Web of Information: A Comprehensive Study on Bangla Misinformation, Disinformation, Satire</a:t>
            </a:r>
            <a:r>
              <a:rPr b="1" lang="en" sz="9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i="0" lang="en" sz="900" u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and Fake News</a:t>
            </a:r>
            <a:endParaRPr sz="9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3" name="Google Shape;303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</a:rPr>
              <a:t>23/08/2023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