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4"/>
  </p:sldMasterIdLst>
  <p:notesMasterIdLst>
    <p:notesMasterId r:id="rId22"/>
  </p:notesMasterIdLst>
  <p:sldIdLst>
    <p:sldId id="3825" r:id="rId5"/>
    <p:sldId id="3835" r:id="rId6"/>
    <p:sldId id="3827" r:id="rId7"/>
    <p:sldId id="3848" r:id="rId8"/>
    <p:sldId id="3836" r:id="rId9"/>
    <p:sldId id="3837" r:id="rId10"/>
    <p:sldId id="3838" r:id="rId11"/>
    <p:sldId id="3839" r:id="rId12"/>
    <p:sldId id="3846" r:id="rId13"/>
    <p:sldId id="3841" r:id="rId14"/>
    <p:sldId id="3845" r:id="rId15"/>
    <p:sldId id="3842" r:id="rId16"/>
    <p:sldId id="3844" r:id="rId17"/>
    <p:sldId id="3849" r:id="rId18"/>
    <p:sldId id="3843" r:id="rId19"/>
    <p:sldId id="3847" r:id="rId20"/>
    <p:sldId id="383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00" userDrawn="1">
          <p15:clr>
            <a:srgbClr val="A4A3A4"/>
          </p15:clr>
        </p15:guide>
        <p15:guide id="2" orient="horz" pos="3408" userDrawn="1">
          <p15:clr>
            <a:srgbClr val="A4A3A4"/>
          </p15:clr>
        </p15:guide>
        <p15:guide id="3" pos="6936" userDrawn="1">
          <p15:clr>
            <a:srgbClr val="A4A3A4"/>
          </p15:clr>
        </p15:guide>
        <p15:guide id="4" pos="74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E317"/>
    <a:srgbClr val="F5F024"/>
    <a:srgbClr val="292929"/>
    <a:srgbClr val="1C1C1C"/>
    <a:srgbClr val="333333"/>
    <a:srgbClr val="FF9F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D60B0D-995F-4239-BD40-13CBA65801E0}" v="385" dt="2023-08-20T18:08:56.35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78"/>
      </p:cViewPr>
      <p:guideLst>
        <p:guide orient="horz" pos="1200"/>
        <p:guide orient="horz" pos="3408"/>
        <p:guide pos="6936"/>
        <p:guide pos="7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BA811-8917-4F1D-B22F-E96045BFA4E0}" type="datetimeFigureOut">
              <a:rPr lang="en-US" smtClean="0"/>
              <a:t>8/21/2023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0C6A29-4676-420C-BBE3-ACC2B80F64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597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3">
            <a:extLst>
              <a:ext uri="{FF2B5EF4-FFF2-40B4-BE49-F238E27FC236}">
                <a16:creationId xmlns:a16="http://schemas.microsoft.com/office/drawing/2014/main" id="{FCE00AC6-1AA1-42D9-83DD-4C308C3F9322}"/>
              </a:ext>
            </a:extLst>
          </p:cNvPr>
          <p:cNvSpPr/>
          <p:nvPr userDrawn="1"/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19A315-F756-49EC-8181-0EC3F0A37B09}"/>
              </a:ext>
            </a:extLst>
          </p:cNvPr>
          <p:cNvCxnSpPr>
            <a:cxnSpLocks/>
          </p:cNvCxnSpPr>
          <p:nvPr userDrawn="1"/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60F3E26-F530-48F5-983F-9DCFF41D4F39}"/>
              </a:ext>
            </a:extLst>
          </p:cNvPr>
          <p:cNvSpPr/>
          <p:nvPr userDrawn="1"/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C97701E-DAF9-4174-AA91-DA203CD27D6A}"/>
              </a:ext>
            </a:extLst>
          </p:cNvPr>
          <p:cNvSpPr/>
          <p:nvPr userDrawn="1"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F765374-1A4B-41DC-9E75-A95A6C655328}"/>
              </a:ext>
            </a:extLst>
          </p:cNvPr>
          <p:cNvSpPr/>
          <p:nvPr userDrawn="1"/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618DB8E-B14E-42E2-B454-6F4F36A8A9D9}"/>
              </a:ext>
            </a:extLst>
          </p:cNvPr>
          <p:cNvSpPr/>
          <p:nvPr userDrawn="1"/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97666F55-03F1-4D18-9653-0F360E127A7E}"/>
              </a:ext>
            </a:extLst>
          </p:cNvPr>
          <p:cNvSpPr/>
          <p:nvPr userDrawn="1"/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93208" y="2743200"/>
            <a:ext cx="6592824" cy="2386584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93208" y="5221224"/>
            <a:ext cx="6592824" cy="99669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10415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5312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5312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ACF5677B-E56F-4452-ADDC-DA0E20A955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6500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865D9C09-AB3B-40EB-B1DA-9C6D7234345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06500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273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2 medium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FAA9DFF3-1B49-48A9-BF8A-57DD7D07CFA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01259" y="2727729"/>
            <a:ext cx="4290740" cy="4130271"/>
          </a:xfrm>
          <a:custGeom>
            <a:avLst/>
            <a:gdLst>
              <a:gd name="connsiteX0" fmla="*/ 2503809 w 4290740"/>
              <a:gd name="connsiteY0" fmla="*/ 0 h 4130271"/>
              <a:gd name="connsiteX1" fmla="*/ 4198398 w 4290740"/>
              <a:gd name="connsiteY1" fmla="*/ 660580 h 4130271"/>
              <a:gd name="connsiteX2" fmla="*/ 4290740 w 4290740"/>
              <a:gd name="connsiteY2" fmla="*/ 751285 h 4130271"/>
              <a:gd name="connsiteX3" fmla="*/ 4290740 w 4290740"/>
              <a:gd name="connsiteY3" fmla="*/ 4130271 h 4130271"/>
              <a:gd name="connsiteX4" fmla="*/ 604508 w 4290740"/>
              <a:gd name="connsiteY4" fmla="*/ 4130271 h 4130271"/>
              <a:gd name="connsiteX5" fmla="*/ 461940 w 4290740"/>
              <a:gd name="connsiteY5" fmla="*/ 3953232 h 4130271"/>
              <a:gd name="connsiteX6" fmla="*/ 0 w 4290740"/>
              <a:gd name="connsiteY6" fmla="*/ 2503809 h 4130271"/>
              <a:gd name="connsiteX7" fmla="*/ 2503809 w 4290740"/>
              <a:gd name="connsiteY7" fmla="*/ 0 h 4130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90740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0" y="751285"/>
                </a:lnTo>
                <a:lnTo>
                  <a:pt x="4290740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5CFEFC13-B998-4A6F-A7ED-411E266D28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1609" y="0"/>
            <a:ext cx="3519311" cy="3007909"/>
          </a:xfrm>
          <a:custGeom>
            <a:avLst/>
            <a:gdLst>
              <a:gd name="connsiteX0" fmla="*/ 519779 w 3519311"/>
              <a:gd name="connsiteY0" fmla="*/ 0 h 3007909"/>
              <a:gd name="connsiteX1" fmla="*/ 2999531 w 3519311"/>
              <a:gd name="connsiteY1" fmla="*/ 0 h 3007909"/>
              <a:gd name="connsiteX2" fmla="*/ 3003920 w 3519311"/>
              <a:gd name="connsiteY2" fmla="*/ 3989 h 3007909"/>
              <a:gd name="connsiteX3" fmla="*/ 3519311 w 3519311"/>
              <a:gd name="connsiteY3" fmla="*/ 1248253 h 3007909"/>
              <a:gd name="connsiteX4" fmla="*/ 1759655 w 3519311"/>
              <a:gd name="connsiteY4" fmla="*/ 3007909 h 3007909"/>
              <a:gd name="connsiteX5" fmla="*/ 9084 w 3519311"/>
              <a:gd name="connsiteY5" fmla="*/ 1428168 h 3007909"/>
              <a:gd name="connsiteX6" fmla="*/ 0 w 3519311"/>
              <a:gd name="connsiteY6" fmla="*/ 1248273 h 3007909"/>
              <a:gd name="connsiteX7" fmla="*/ 0 w 3519311"/>
              <a:gd name="connsiteY7" fmla="*/ 1248233 h 3007909"/>
              <a:gd name="connsiteX8" fmla="*/ 9084 w 3519311"/>
              <a:gd name="connsiteY8" fmla="*/ 1068339 h 3007909"/>
              <a:gd name="connsiteX9" fmla="*/ 515391 w 3519311"/>
              <a:gd name="connsiteY9" fmla="*/ 3989 h 300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19311" h="3007909">
                <a:moveTo>
                  <a:pt x="519779" y="0"/>
                </a:moveTo>
                <a:lnTo>
                  <a:pt x="2999531" y="0"/>
                </a:lnTo>
                <a:lnTo>
                  <a:pt x="3003920" y="3989"/>
                </a:lnTo>
                <a:cubicBezTo>
                  <a:pt x="3322355" y="322424"/>
                  <a:pt x="3519311" y="762338"/>
                  <a:pt x="3519311" y="1248253"/>
                </a:cubicBezTo>
                <a:cubicBezTo>
                  <a:pt x="3519311" y="2220084"/>
                  <a:pt x="2731486" y="3007909"/>
                  <a:pt x="1759655" y="3007909"/>
                </a:cubicBezTo>
                <a:cubicBezTo>
                  <a:pt x="848565" y="3007909"/>
                  <a:pt x="99196" y="2315485"/>
                  <a:pt x="9084" y="1428168"/>
                </a:cubicBezTo>
                <a:lnTo>
                  <a:pt x="0" y="1248273"/>
                </a:lnTo>
                <a:lnTo>
                  <a:pt x="0" y="1248233"/>
                </a:lnTo>
                <a:lnTo>
                  <a:pt x="9084" y="1068339"/>
                </a:lnTo>
                <a:cubicBezTo>
                  <a:pt x="51137" y="654258"/>
                  <a:pt x="236761" y="282620"/>
                  <a:pt x="515391" y="3989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7BFFB5A-A05C-4B0C-905C-5884361304B2}"/>
              </a:ext>
            </a:extLst>
          </p:cNvPr>
          <p:cNvSpPr/>
          <p:nvPr userDrawn="1"/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9F33AC6C-4807-4785-AE9F-84BFEEDA9F7E}"/>
              </a:ext>
            </a:extLst>
          </p:cNvPr>
          <p:cNvSpPr/>
          <p:nvPr userDrawn="1"/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5120640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828800"/>
            <a:ext cx="5093208" cy="4352544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/>
            </a:lvl2pPr>
            <a:lvl3pPr marL="457200">
              <a:defRPr/>
            </a:lvl3pPr>
            <a:lvl4pPr marL="685800"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4131786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642EAF0-DE94-4F90-82E3-6F316AA8353A}"/>
              </a:ext>
            </a:extLst>
          </p:cNvPr>
          <p:cNvSpPr/>
          <p:nvPr userDrawn="1"/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22D7888-22FA-4AA1-9BA4-CC61D6643D47}"/>
              </a:ext>
            </a:extLst>
          </p:cNvPr>
          <p:cNvSpPr/>
          <p:nvPr userDrawn="1"/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BB6E464-8999-4773-A1F2-E6CAA990E572}"/>
              </a:ext>
            </a:extLst>
          </p:cNvPr>
          <p:cNvSpPr/>
          <p:nvPr userDrawn="1"/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E9CE183-B21E-41EB-A082-DF9C3AD659D5}"/>
              </a:ext>
            </a:extLst>
          </p:cNvPr>
          <p:cNvSpPr/>
          <p:nvPr userDrawn="1"/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EA14BE8-FDD0-4434-9C3E-BFF78C22D9E3}"/>
              </a:ext>
            </a:extLst>
          </p:cNvPr>
          <p:cNvSpPr/>
          <p:nvPr userDrawn="1"/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C76330B-4C5E-463F-921A-D91F1F1F6049}"/>
              </a:ext>
            </a:extLst>
          </p:cNvPr>
          <p:cNvSpPr/>
          <p:nvPr userDrawn="1"/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494E364-7EA8-4D92-915D-75D1A3A67C07}"/>
              </a:ext>
            </a:extLst>
          </p:cNvPr>
          <p:cNvSpPr/>
          <p:nvPr userDrawn="1"/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234440"/>
            <a:ext cx="3236976" cy="40690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82496" y="6356350"/>
            <a:ext cx="1545336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9048" y="6356350"/>
            <a:ext cx="4114800" cy="365125"/>
          </a:xfrm>
        </p:spPr>
        <p:txBody>
          <a:bodyPr/>
          <a:lstStyle>
            <a:lvl1pPr algn="l">
              <a:defRPr>
                <a:latin typeface="+mn-lt"/>
              </a:defRPr>
            </a:lvl1pPr>
          </a:lstStyle>
          <a:p>
            <a:pPr algn="l"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06456" y="6356350"/>
            <a:ext cx="850392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5976" y="2551176"/>
            <a:ext cx="4709160" cy="1755648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 sz="1800"/>
            </a:lvl2pPr>
            <a:lvl3pPr marL="457200"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82677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4648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9A1C714-6A0E-456D-A2E2-6288C0EA0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354056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8628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4012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AFA665D7-34D0-4262-B345-9B1A1BA8DA17}"/>
              </a:ext>
            </a:extLst>
          </p:cNvPr>
          <p:cNvSpPr/>
          <p:nvPr userDrawn="1"/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39ECC553-79E5-4B14-89C9-4DAD2B1021B1}"/>
              </a:ext>
            </a:extLst>
          </p:cNvPr>
          <p:cNvSpPr/>
          <p:nvPr userDrawn="1"/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5797934-7E2B-4F94-89C4-0279413FF821}"/>
              </a:ext>
            </a:extLst>
          </p:cNvPr>
          <p:cNvSpPr/>
          <p:nvPr userDrawn="1"/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432" y="1399032"/>
            <a:ext cx="3236976" cy="40690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8152" y="1527048"/>
            <a:ext cx="5111496" cy="3931920"/>
          </a:xfrm>
        </p:spPr>
        <p:txBody>
          <a:bodyPr anchor="ctr"/>
          <a:lstStyle>
            <a:lvl1pPr marL="0" indent="0">
              <a:buNone/>
              <a:defRPr/>
            </a:lvl1pPr>
            <a:lvl2pPr marL="228600">
              <a:defRPr/>
            </a:lvl2pPr>
            <a:lvl3pPr marL="457200">
              <a:defRPr/>
            </a:lvl3pPr>
            <a:lvl4pPr>
              <a:buNone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944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 small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5A614E3F-4FB2-4152-A59C-941C908D7B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00479" y="1150210"/>
            <a:ext cx="2207046" cy="2204178"/>
          </a:xfrm>
          <a:custGeom>
            <a:avLst/>
            <a:gdLst>
              <a:gd name="connsiteX0" fmla="*/ 1098749 w 2207046"/>
              <a:gd name="connsiteY0" fmla="*/ 0 h 2204178"/>
              <a:gd name="connsiteX1" fmla="*/ 2201707 w 2207046"/>
              <a:gd name="connsiteY1" fmla="*/ 995326 h 2204178"/>
              <a:gd name="connsiteX2" fmla="*/ 2207046 w 2207046"/>
              <a:gd name="connsiteY2" fmla="*/ 1101058 h 2204178"/>
              <a:gd name="connsiteX3" fmla="*/ 2207046 w 2207046"/>
              <a:gd name="connsiteY3" fmla="*/ 1116306 h 2204178"/>
              <a:gd name="connsiteX4" fmla="*/ 2201707 w 2207046"/>
              <a:gd name="connsiteY4" fmla="*/ 1222039 h 2204178"/>
              <a:gd name="connsiteX5" fmla="*/ 1322187 w 2207046"/>
              <a:gd name="connsiteY5" fmla="*/ 2194840 h 2204178"/>
              <a:gd name="connsiteX6" fmla="*/ 1260999 w 2207046"/>
              <a:gd name="connsiteY6" fmla="*/ 2204178 h 2204178"/>
              <a:gd name="connsiteX7" fmla="*/ 936500 w 2207046"/>
              <a:gd name="connsiteY7" fmla="*/ 2204178 h 2204178"/>
              <a:gd name="connsiteX8" fmla="*/ 875311 w 2207046"/>
              <a:gd name="connsiteY8" fmla="*/ 2194840 h 2204178"/>
              <a:gd name="connsiteX9" fmla="*/ 12592 w 2207046"/>
              <a:gd name="connsiteY9" fmla="*/ 1332120 h 2204178"/>
              <a:gd name="connsiteX10" fmla="*/ 0 w 2207046"/>
              <a:gd name="connsiteY10" fmla="*/ 1249617 h 2204178"/>
              <a:gd name="connsiteX11" fmla="*/ 0 w 2207046"/>
              <a:gd name="connsiteY11" fmla="*/ 967747 h 2204178"/>
              <a:gd name="connsiteX12" fmla="*/ 12592 w 2207046"/>
              <a:gd name="connsiteY12" fmla="*/ 885244 h 2204178"/>
              <a:gd name="connsiteX13" fmla="*/ 1098749 w 2207046"/>
              <a:gd name="connsiteY13" fmla="*/ 0 h 2204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07046" h="2204178">
                <a:moveTo>
                  <a:pt x="1098749" y="0"/>
                </a:moveTo>
                <a:cubicBezTo>
                  <a:pt x="1672788" y="0"/>
                  <a:pt x="2144931" y="436266"/>
                  <a:pt x="2201707" y="995326"/>
                </a:cubicBezTo>
                <a:lnTo>
                  <a:pt x="2207046" y="1101058"/>
                </a:lnTo>
                <a:lnTo>
                  <a:pt x="2207046" y="1116306"/>
                </a:lnTo>
                <a:lnTo>
                  <a:pt x="2201707" y="1222039"/>
                </a:lnTo>
                <a:cubicBezTo>
                  <a:pt x="2152501" y="1706557"/>
                  <a:pt x="1791308" y="2098844"/>
                  <a:pt x="1322187" y="2194840"/>
                </a:cubicBezTo>
                <a:lnTo>
                  <a:pt x="1260999" y="2204178"/>
                </a:lnTo>
                <a:lnTo>
                  <a:pt x="936500" y="2204178"/>
                </a:lnTo>
                <a:lnTo>
                  <a:pt x="875311" y="2194840"/>
                </a:lnTo>
                <a:cubicBezTo>
                  <a:pt x="442276" y="2106228"/>
                  <a:pt x="101204" y="1765156"/>
                  <a:pt x="12592" y="1332120"/>
                </a:cubicBezTo>
                <a:lnTo>
                  <a:pt x="0" y="1249617"/>
                </a:lnTo>
                <a:lnTo>
                  <a:pt x="0" y="967747"/>
                </a:lnTo>
                <a:lnTo>
                  <a:pt x="12592" y="885244"/>
                </a:lnTo>
                <a:cubicBezTo>
                  <a:pt x="115972" y="380036"/>
                  <a:pt x="562980" y="0"/>
                  <a:pt x="109874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A1F486A-F545-4642-B1CB-5356704413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44632" y="2579683"/>
            <a:ext cx="3096807" cy="3096807"/>
          </a:xfrm>
          <a:custGeom>
            <a:avLst/>
            <a:gdLst>
              <a:gd name="connsiteX0" fmla="*/ 1548404 w 3096807"/>
              <a:gd name="connsiteY0" fmla="*/ 0 h 3096807"/>
              <a:gd name="connsiteX1" fmla="*/ 3096807 w 3096807"/>
              <a:gd name="connsiteY1" fmla="*/ 1548404 h 3096807"/>
              <a:gd name="connsiteX2" fmla="*/ 1548404 w 3096807"/>
              <a:gd name="connsiteY2" fmla="*/ 3096807 h 3096807"/>
              <a:gd name="connsiteX3" fmla="*/ 0 w 3096807"/>
              <a:gd name="connsiteY3" fmla="*/ 1548404 h 3096807"/>
              <a:gd name="connsiteX4" fmla="*/ 1548404 w 3096807"/>
              <a:gd name="connsiteY4" fmla="*/ 0 h 3096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6807" h="3096807">
                <a:moveTo>
                  <a:pt x="1548404" y="0"/>
                </a:moveTo>
                <a:cubicBezTo>
                  <a:pt x="2403564" y="0"/>
                  <a:pt x="3096807" y="693243"/>
                  <a:pt x="3096807" y="1548404"/>
                </a:cubicBezTo>
                <a:cubicBezTo>
                  <a:pt x="3096807" y="2403564"/>
                  <a:pt x="2403564" y="3096807"/>
                  <a:pt x="1548404" y="3096807"/>
                </a:cubicBezTo>
                <a:cubicBezTo>
                  <a:pt x="693243" y="3096807"/>
                  <a:pt x="0" y="2403564"/>
                  <a:pt x="0" y="1548404"/>
                </a:cubicBezTo>
                <a:cubicBezTo>
                  <a:pt x="0" y="693243"/>
                  <a:pt x="693243" y="0"/>
                  <a:pt x="1548404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4"/>
            <a:ext cx="5806440" cy="13258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" y="1825625"/>
            <a:ext cx="5806440" cy="435254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400"/>
            </a:lvl1pPr>
            <a:lvl2pPr marL="228600">
              <a:lnSpc>
                <a:spcPct val="110000"/>
              </a:lnSpc>
              <a:defRPr sz="2000"/>
            </a:lvl2pPr>
            <a:lvl3pPr marL="457200">
              <a:lnSpc>
                <a:spcPct val="110000"/>
              </a:lnSpc>
              <a:defRPr sz="1800"/>
            </a:lvl3pPr>
            <a:lvl4pPr marL="685800"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8E71C73-7BAD-4838-88C1-42E045A9D179}"/>
              </a:ext>
            </a:extLst>
          </p:cNvPr>
          <p:cNvSpPr/>
          <p:nvPr userDrawn="1"/>
        </p:nvSpPr>
        <p:spPr>
          <a:xfrm>
            <a:off x="10249620" y="1555068"/>
            <a:ext cx="819303" cy="7970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560922-5803-412D-880B-065E75DCBC0A}"/>
              </a:ext>
            </a:extLst>
          </p:cNvPr>
          <p:cNvSpPr/>
          <p:nvPr userDrawn="1"/>
        </p:nvSpPr>
        <p:spPr>
          <a:xfrm>
            <a:off x="7590089" y="4034393"/>
            <a:ext cx="876704" cy="876704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0839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200EACD1-D216-4037-8AFF-80CF273586DF}"/>
              </a:ext>
            </a:extLst>
          </p:cNvPr>
          <p:cNvSpPr/>
          <p:nvPr userDrawn="1"/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941DE04-3FEA-4A57-B200-F9F6A765C792}"/>
              </a:ext>
            </a:extLst>
          </p:cNvPr>
          <p:cNvSpPr/>
          <p:nvPr userDrawn="1"/>
        </p:nvSpPr>
        <p:spPr>
          <a:xfrm rot="9222429" flipV="1">
            <a:off x="2494119" y="-28502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565C7B4-4152-4548-A771-EB148A028FDB}"/>
              </a:ext>
            </a:extLst>
          </p:cNvPr>
          <p:cNvSpPr/>
          <p:nvPr userDrawn="1"/>
        </p:nvSpPr>
        <p:spPr>
          <a:xfrm>
            <a:off x="8165417" y="5241988"/>
            <a:ext cx="759403" cy="73880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272" y="1380744"/>
            <a:ext cx="5559552" cy="2514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19272" y="4078224"/>
            <a:ext cx="5559552" cy="153619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5573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576" y="1911096"/>
            <a:ext cx="98298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5081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1096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8923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with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3E3FD7E-C80A-4707-A8E9-4134DF91F3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6858000"/>
          </a:xfrm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10EC23F5-CD2E-4207-A4E6-73BDFF74D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0" y="370600"/>
            <a:ext cx="5923842" cy="5923842"/>
          </a:xfrm>
          <a:custGeom>
            <a:avLst/>
            <a:gdLst>
              <a:gd name="connsiteX0" fmla="*/ 2961921 w 5923842"/>
              <a:gd name="connsiteY0" fmla="*/ 0 h 5923842"/>
              <a:gd name="connsiteX1" fmla="*/ 5923842 w 5923842"/>
              <a:gd name="connsiteY1" fmla="*/ 2961921 h 5923842"/>
              <a:gd name="connsiteX2" fmla="*/ 2961921 w 5923842"/>
              <a:gd name="connsiteY2" fmla="*/ 5923842 h 5923842"/>
              <a:gd name="connsiteX3" fmla="*/ 0 w 5923842"/>
              <a:gd name="connsiteY3" fmla="*/ 2961921 h 5923842"/>
              <a:gd name="connsiteX4" fmla="*/ 2961921 w 5923842"/>
              <a:gd name="connsiteY4" fmla="*/ 0 h 5923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23842" h="5923842">
                <a:moveTo>
                  <a:pt x="2961921" y="0"/>
                </a:moveTo>
                <a:cubicBezTo>
                  <a:pt x="4597745" y="0"/>
                  <a:pt x="5923842" y="1326097"/>
                  <a:pt x="5923842" y="2961921"/>
                </a:cubicBezTo>
                <a:cubicBezTo>
                  <a:pt x="5923842" y="4597745"/>
                  <a:pt x="4597745" y="5923842"/>
                  <a:pt x="2961921" y="5923842"/>
                </a:cubicBezTo>
                <a:cubicBezTo>
                  <a:pt x="1326097" y="5923842"/>
                  <a:pt x="0" y="4597745"/>
                  <a:pt x="0" y="2961921"/>
                </a:cubicBezTo>
                <a:cubicBezTo>
                  <a:pt x="0" y="1326097"/>
                  <a:pt x="1326097" y="0"/>
                  <a:pt x="2961921" y="0"/>
                </a:cubicBezTo>
                <a:close/>
              </a:path>
            </a:pathLst>
          </a:custGeom>
          <a:solidFill>
            <a:schemeClr val="bg1">
              <a:alpha val="95000"/>
            </a:schemeClr>
          </a:solidFill>
        </p:spPr>
        <p:txBody>
          <a:bodyPr wrap="square" lIns="457200" rIns="457200" bIns="2331720" anchor="b" anchorCtr="0">
            <a:noAutofit/>
          </a:bodyPr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75304" y="4379976"/>
            <a:ext cx="5038344" cy="71323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6B76FE53-FB67-4871-8485-71BAAFD7D1B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9/3/20XX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AD26FED4-1CE2-444B-A77E-EB3CB505AF1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Presentation Title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8FD25AA-10CC-48D8-9577-257871107B9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28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6906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594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668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71" r:id="rId4"/>
    <p:sldLayoutId id="2147483770" r:id="rId5"/>
    <p:sldLayoutId id="2147483774" r:id="rId6"/>
    <p:sldLayoutId id="2147483783" r:id="rId7"/>
    <p:sldLayoutId id="2147483772" r:id="rId8"/>
    <p:sldLayoutId id="2147483773" r:id="rId9"/>
    <p:sldLayoutId id="2147483785" r:id="rId10"/>
    <p:sldLayoutId id="2147483786" r:id="rId11"/>
    <p:sldLayoutId id="2147483787" r:id="rId12"/>
    <p:sldLayoutId id="2147483775" r:id="rId13"/>
    <p:sldLayoutId id="2147483788" r:id="rId14"/>
    <p:sldLayoutId id="2147483776" r:id="rId15"/>
    <p:sldLayoutId id="2147483777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sadikaljarif/bangla-fake-news-detection-dataset" TargetMode="Externa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08836-40C5-46C2-81BA-21AA271769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Shapes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CC4EC4-809C-4FD2-AA20-009F08590D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Presenter Name</a:t>
            </a:r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503A5C-2D36-C5C7-23A4-73E6E7C1D337}"/>
              </a:ext>
            </a:extLst>
          </p:cNvPr>
          <p:cNvSpPr/>
          <p:nvPr/>
        </p:nvSpPr>
        <p:spPr>
          <a:xfrm>
            <a:off x="1278294" y="2227776"/>
            <a:ext cx="10913705" cy="15696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F3FC88-6077-96D9-D134-269307171276}"/>
              </a:ext>
            </a:extLst>
          </p:cNvPr>
          <p:cNvSpPr/>
          <p:nvPr/>
        </p:nvSpPr>
        <p:spPr>
          <a:xfrm>
            <a:off x="5093208" y="1"/>
            <a:ext cx="2566549" cy="5065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A1B5AB6-D139-61F8-DB18-27B9FEE59C69}"/>
              </a:ext>
            </a:extLst>
          </p:cNvPr>
          <p:cNvSpPr/>
          <p:nvPr/>
        </p:nvSpPr>
        <p:spPr>
          <a:xfrm>
            <a:off x="3652462" y="506596"/>
            <a:ext cx="8539538" cy="63514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2B2222-C19D-D002-7638-440C6B67F855}"/>
              </a:ext>
            </a:extLst>
          </p:cNvPr>
          <p:cNvSpPr/>
          <p:nvPr/>
        </p:nvSpPr>
        <p:spPr>
          <a:xfrm>
            <a:off x="3539735" y="2599732"/>
            <a:ext cx="8646832" cy="423570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6682B9B-B1B8-32C5-3B2F-4D776FA9C529}"/>
              </a:ext>
            </a:extLst>
          </p:cNvPr>
          <p:cNvCxnSpPr>
            <a:cxnSpLocks/>
          </p:cNvCxnSpPr>
          <p:nvPr/>
        </p:nvCxnSpPr>
        <p:spPr>
          <a:xfrm flipV="1">
            <a:off x="-5433" y="2606591"/>
            <a:ext cx="12192000" cy="9226"/>
          </a:xfrm>
          <a:prstGeom prst="straightConnector1">
            <a:avLst/>
          </a:prstGeom>
          <a:ln w="5715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DA15D3A-FB06-8AC5-837E-9A912072F4A4}"/>
              </a:ext>
            </a:extLst>
          </p:cNvPr>
          <p:cNvSpPr txBox="1"/>
          <p:nvPr/>
        </p:nvSpPr>
        <p:spPr>
          <a:xfrm>
            <a:off x="3497362" y="3104046"/>
            <a:ext cx="4428226" cy="115050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dirty="0">
                <a:latin typeface="Bell MT" panose="02020503060305020303" pitchFamily="18" charset="0"/>
                <a:ea typeface="Tahoma" panose="020B0604030504040204" pitchFamily="34" charset="0"/>
                <a:cs typeface="Tahoma" panose="020B0604030504040204" pitchFamily="34" charset="0"/>
              </a:rPr>
              <a:t>Hrithik Majumdar Shibu</a:t>
            </a:r>
            <a:endParaRPr lang="en-US" dirty="0">
              <a:latin typeface="Bell MT" panose="02020503060305020303" pitchFamily="18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sz="2400" dirty="0">
                <a:latin typeface="Bell MT" panose="02020503060305020303" pitchFamily="18" charset="0"/>
                <a:ea typeface="Tahoma" panose="020B0604030504040204" pitchFamily="34" charset="0"/>
                <a:cs typeface="Tahoma" panose="020B0604030504040204" pitchFamily="34" charset="0"/>
              </a:rPr>
              <a:t>Reg No: </a:t>
            </a:r>
            <a:r>
              <a:rPr lang="en-US" sz="2400" b="1" dirty="0">
                <a:latin typeface="Bell MT" panose="02020503060305020303" pitchFamily="18" charset="0"/>
                <a:ea typeface="Tahoma" panose="020B0604030504040204" pitchFamily="34" charset="0"/>
                <a:cs typeface="Tahoma" panose="020B0604030504040204" pitchFamily="34" charset="0"/>
              </a:rPr>
              <a:t>2018331052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D1DE18A-B138-460D-4B16-57569F270D1C}"/>
              </a:ext>
            </a:extLst>
          </p:cNvPr>
          <p:cNvSpPr txBox="1"/>
          <p:nvPr/>
        </p:nvSpPr>
        <p:spPr>
          <a:xfrm>
            <a:off x="7820779" y="3119620"/>
            <a:ext cx="4267198" cy="115050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latin typeface="Bell MT" panose="02020503060305020303" pitchFamily="18" charset="0"/>
              </a:rPr>
              <a:t>Nasrullah Sami</a:t>
            </a:r>
            <a:endParaRPr lang="en-US" dirty="0">
              <a:solidFill>
                <a:srgbClr val="000000"/>
              </a:solidFill>
              <a:latin typeface="Bell MT" panose="020205030603050203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latin typeface="Bell MT" panose="02020503060305020303" pitchFamily="18" charset="0"/>
              </a:rPr>
              <a:t>Reg No: </a:t>
            </a:r>
            <a:r>
              <a:rPr lang="en-US" sz="2400" b="1" dirty="0">
                <a:solidFill>
                  <a:srgbClr val="000000"/>
                </a:solidFill>
                <a:latin typeface="Bell MT" panose="02020503060305020303" pitchFamily="18" charset="0"/>
              </a:rPr>
              <a:t>2018331036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3580FC-6162-B8D1-3590-214A99EF736A}"/>
              </a:ext>
            </a:extLst>
          </p:cNvPr>
          <p:cNvSpPr txBox="1"/>
          <p:nvPr/>
        </p:nvSpPr>
        <p:spPr>
          <a:xfrm>
            <a:off x="981733" y="509801"/>
            <a:ext cx="10840153" cy="175432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sz="3600" b="1" i="0" u="none" strike="noStrike" baseline="0" dirty="0">
                <a:latin typeface="Palatino Linotype" panose="02040502050505030304" pitchFamily="18" charset="0"/>
              </a:rPr>
              <a:t>Unraveling the Web of Information: A Comprehensive Study on Bangla Misinformation, Disinformation, Satire</a:t>
            </a:r>
            <a:r>
              <a:rPr lang="en-US" sz="3600" b="1" dirty="0">
                <a:latin typeface="Palatino Linotype" panose="02040502050505030304" pitchFamily="18" charset="0"/>
              </a:rPr>
              <a:t> </a:t>
            </a:r>
            <a:r>
              <a:rPr lang="en-US" sz="3600" b="1" i="0" u="none" strike="noStrike" baseline="0" dirty="0">
                <a:latin typeface="Palatino Linotype" panose="02040502050505030304" pitchFamily="18" charset="0"/>
              </a:rPr>
              <a:t>and Fake News</a:t>
            </a:r>
            <a:endParaRPr lang="en-US" sz="3600" dirty="0">
              <a:latin typeface="Palatino Linotype" panose="0204050205050503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38A9E7-4FAA-B1A9-5A83-131C76CC1702}"/>
              </a:ext>
            </a:extLst>
          </p:cNvPr>
          <p:cNvSpPr txBox="1"/>
          <p:nvPr/>
        </p:nvSpPr>
        <p:spPr>
          <a:xfrm>
            <a:off x="3534302" y="4261015"/>
            <a:ext cx="8609892" cy="2128660"/>
          </a:xfrm>
          <a:prstGeom prst="rect">
            <a:avLst/>
          </a:prstGeom>
          <a:noFill/>
        </p:spPr>
        <p:txBody>
          <a:bodyPr wrap="square" tIns="27432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i="0" u="sng" dirty="0">
                <a:effectLst/>
                <a:latin typeface="Candara" panose="020E0502030303020204" pitchFamily="34" charset="0"/>
                <a:ea typeface="Verdana" panose="020B0604030504040204" pitchFamily="34" charset="0"/>
              </a:rPr>
              <a:t>Supervisor</a:t>
            </a:r>
            <a:br>
              <a:rPr lang="en-US" sz="2000" dirty="0">
                <a:latin typeface="Candara" panose="020E0502030303020204" pitchFamily="34" charset="0"/>
                <a:ea typeface="Verdana" panose="020B0604030504040204" pitchFamily="34" charset="0"/>
              </a:rPr>
            </a:br>
            <a:r>
              <a:rPr lang="en-US" sz="2000" b="0" i="0" dirty="0" err="1">
                <a:effectLst/>
                <a:latin typeface="Candara" panose="020E0502030303020204" pitchFamily="34" charset="0"/>
                <a:ea typeface="Verdana" panose="020B0604030504040204" pitchFamily="34" charset="0"/>
              </a:rPr>
              <a:t>Mahruba</a:t>
            </a:r>
            <a:r>
              <a:rPr lang="en-US" sz="2000" b="0" i="0" dirty="0">
                <a:effectLst/>
                <a:latin typeface="Candara" panose="020E0502030303020204" pitchFamily="34" charset="0"/>
                <a:ea typeface="Verdana" panose="020B0604030504040204" pitchFamily="34" charset="0"/>
              </a:rPr>
              <a:t> </a:t>
            </a:r>
            <a:r>
              <a:rPr lang="en-US" sz="2000" b="0" i="0" dirty="0" err="1">
                <a:effectLst/>
                <a:latin typeface="Candara" panose="020E0502030303020204" pitchFamily="34" charset="0"/>
                <a:ea typeface="Verdana" panose="020B0604030504040204" pitchFamily="34" charset="0"/>
              </a:rPr>
              <a:t>Sharmin</a:t>
            </a:r>
            <a:r>
              <a:rPr lang="en-US" sz="2000" b="0" i="0" dirty="0">
                <a:effectLst/>
                <a:latin typeface="Candara" panose="020E0502030303020204" pitchFamily="34" charset="0"/>
                <a:ea typeface="Verdana" panose="020B0604030504040204" pitchFamily="34" charset="0"/>
              </a:rPr>
              <a:t> Chowdhury</a:t>
            </a:r>
            <a:br>
              <a:rPr lang="en-US" sz="2000" dirty="0">
                <a:latin typeface="Candara" panose="020E0502030303020204" pitchFamily="34" charset="0"/>
                <a:ea typeface="Verdana" panose="020B0604030504040204" pitchFamily="34" charset="0"/>
              </a:rPr>
            </a:br>
            <a:r>
              <a:rPr lang="en-US" sz="2000" b="0" i="0" dirty="0">
                <a:effectLst/>
                <a:latin typeface="Candara" panose="020E0502030303020204" pitchFamily="34" charset="0"/>
                <a:ea typeface="Verdana" panose="020B0604030504040204" pitchFamily="34" charset="0"/>
              </a:rPr>
              <a:t>Assistant Professor</a:t>
            </a:r>
            <a:br>
              <a:rPr lang="en-US" sz="2000" dirty="0">
                <a:latin typeface="Candara" panose="020E0502030303020204" pitchFamily="34" charset="0"/>
                <a:ea typeface="Verdana" panose="020B0604030504040204" pitchFamily="34" charset="0"/>
              </a:rPr>
            </a:br>
            <a:r>
              <a:rPr lang="en-US" sz="2000" b="0" i="0" dirty="0">
                <a:effectLst/>
                <a:latin typeface="Candara" panose="020E0502030303020204" pitchFamily="34" charset="0"/>
                <a:ea typeface="Verdana" panose="020B0604030504040204" pitchFamily="34" charset="0"/>
              </a:rPr>
              <a:t>Department of CSE, SUST</a:t>
            </a:r>
            <a:endParaRPr lang="en-US" sz="2000" dirty="0">
              <a:latin typeface="Candara" panose="020E050203030302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0962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14BBB-90C8-E6C8-4418-7BE562C7F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81C719A-33E2-ADA1-6CE6-F8906DAD3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Palatino Linotype" panose="02040502050505030304" pitchFamily="18" charset="0"/>
              </a:rPr>
              <a:t>Data Collection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6D43E97D-FD3B-AEFB-B030-AD70E4B60C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2489439"/>
              </p:ext>
            </p:extLst>
          </p:nvPr>
        </p:nvGraphicFramePr>
        <p:xfrm>
          <a:off x="1257558" y="1690688"/>
          <a:ext cx="10096242" cy="3922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5414">
                  <a:extLst>
                    <a:ext uri="{9D8B030D-6E8A-4147-A177-3AD203B41FA5}">
                      <a16:colId xmlns:a16="http://schemas.microsoft.com/office/drawing/2014/main" val="2973298005"/>
                    </a:ext>
                  </a:extLst>
                </a:gridCol>
                <a:gridCol w="3365414">
                  <a:extLst>
                    <a:ext uri="{9D8B030D-6E8A-4147-A177-3AD203B41FA5}">
                      <a16:colId xmlns:a16="http://schemas.microsoft.com/office/drawing/2014/main" val="4105024037"/>
                    </a:ext>
                  </a:extLst>
                </a:gridCol>
                <a:gridCol w="3365414">
                  <a:extLst>
                    <a:ext uri="{9D8B030D-6E8A-4147-A177-3AD203B41FA5}">
                      <a16:colId xmlns:a16="http://schemas.microsoft.com/office/drawing/2014/main" val="350158278"/>
                    </a:ext>
                  </a:extLst>
                </a:gridCol>
              </a:tblGrid>
              <a:tr h="90973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Garamond" panose="02020404030301010803" pitchFamily="18" charset="0"/>
                        </a:rPr>
                        <a:t>Category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Garamond" panose="02020404030301010803" pitchFamily="18" charset="0"/>
                        </a:rPr>
                        <a:t>Sources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Garamond" panose="02020404030301010803" pitchFamily="18" charset="0"/>
                        </a:rPr>
                        <a:t>Number of data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4791119"/>
                  </a:ext>
                </a:extLst>
              </a:tr>
              <a:tr h="90973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Garamond" panose="02020404030301010803" pitchFamily="18" charset="0"/>
                        </a:rPr>
                        <a:t>Real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Garamond" panose="02020404030301010803" pitchFamily="18" charset="0"/>
                        </a:rPr>
                        <a:t>Hossain et al. – BanFakeNews</a:t>
                      </a:r>
                      <a:r>
                        <a:rPr lang="en-US" sz="1800" baseline="30000" dirty="0">
                          <a:latin typeface="Garamond" panose="02020404030301010803" pitchFamily="18" charset="0"/>
                        </a:rPr>
                        <a:t>1</a:t>
                      </a:r>
                    </a:p>
                    <a:p>
                      <a:pPr algn="ctr"/>
                      <a:r>
                        <a:rPr lang="en-US" sz="1800" dirty="0">
                          <a:latin typeface="Garamond" panose="02020404030301010803" pitchFamily="18" charset="0"/>
                        </a:rPr>
                        <a:t>Sadik Al </a:t>
                      </a:r>
                      <a:r>
                        <a:rPr lang="en-US" sz="1800" dirty="0" err="1">
                          <a:latin typeface="Garamond" panose="02020404030301010803" pitchFamily="18" charset="0"/>
                        </a:rPr>
                        <a:t>Jarif</a:t>
                      </a:r>
                      <a:r>
                        <a:rPr lang="en-US" sz="1800" dirty="0">
                          <a:latin typeface="Garamond" panose="02020404030301010803" pitchFamily="18" charset="0"/>
                        </a:rPr>
                        <a:t> – Kaggle</a:t>
                      </a:r>
                      <a:r>
                        <a:rPr lang="en-US" sz="1800" baseline="30000" dirty="0">
                          <a:latin typeface="Garamond" panose="02020404030301010803" pitchFamily="18" charset="0"/>
                        </a:rPr>
                        <a:t>5</a:t>
                      </a:r>
                    </a:p>
                    <a:p>
                      <a:pPr algn="ctr"/>
                      <a:r>
                        <a:rPr lang="en-US" sz="1800" dirty="0">
                          <a:latin typeface="Garamond" panose="02020404030301010803" pitchFamily="18" charset="0"/>
                        </a:rPr>
                        <a:t>Hussain et al.</a:t>
                      </a:r>
                      <a:r>
                        <a:rPr lang="en-US" sz="1800" baseline="30000" dirty="0">
                          <a:latin typeface="Garamond" panose="02020404030301010803" pitchFamily="18" charset="0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Garamond" panose="02020404030301010803" pitchFamily="18" charset="0"/>
                        </a:rPr>
                        <a:t>67428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0563629"/>
                  </a:ext>
                </a:extLst>
              </a:tr>
              <a:tr h="112715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Garamond" panose="02020404030301010803" pitchFamily="18" charset="0"/>
                        </a:rPr>
                        <a:t>Fake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Garamond" panose="02020404030301010803" pitchFamily="18" charset="0"/>
                        </a:rPr>
                        <a:t>Sadik Al </a:t>
                      </a:r>
                      <a:r>
                        <a:rPr lang="en-US" sz="1800" dirty="0" err="1">
                          <a:latin typeface="Garamond" panose="02020404030301010803" pitchFamily="18" charset="0"/>
                        </a:rPr>
                        <a:t>Jarif</a:t>
                      </a:r>
                      <a:r>
                        <a:rPr lang="en-US" sz="1800" dirty="0">
                          <a:latin typeface="Garamond" panose="02020404030301010803" pitchFamily="18" charset="0"/>
                        </a:rPr>
                        <a:t> – Kaggle</a:t>
                      </a:r>
                    </a:p>
                    <a:p>
                      <a:pPr algn="ctr"/>
                      <a:r>
                        <a:rPr lang="en-US" sz="1800" dirty="0">
                          <a:latin typeface="Garamond" panose="02020404030301010803" pitchFamily="18" charset="0"/>
                        </a:rPr>
                        <a:t>Hossain et al. – BanFakeNews</a:t>
                      </a:r>
                      <a:r>
                        <a:rPr lang="en-US" sz="1800" baseline="30000" dirty="0">
                          <a:latin typeface="Garamond" panose="02020404030301010803" pitchFamily="18" charset="0"/>
                        </a:rPr>
                        <a:t>1</a:t>
                      </a:r>
                    </a:p>
                    <a:p>
                      <a:pPr algn="ctr"/>
                      <a:r>
                        <a:rPr lang="en-US" sz="1800" dirty="0">
                          <a:latin typeface="Garamond" panose="02020404030301010803" pitchFamily="18" charset="0"/>
                        </a:rPr>
                        <a:t>Hussain et al.</a:t>
                      </a:r>
                      <a:r>
                        <a:rPr lang="en-US" sz="1800" baseline="30000" dirty="0">
                          <a:latin typeface="Garamond" panose="02020404030301010803" pitchFamily="18" charset="0"/>
                        </a:rPr>
                        <a:t>6</a:t>
                      </a:r>
                    </a:p>
                    <a:p>
                      <a:pPr algn="ctr"/>
                      <a:r>
                        <a:rPr lang="en-US" sz="1800" dirty="0">
                          <a:latin typeface="Garamond" panose="02020404030301010803" pitchFamily="18" charset="0"/>
                        </a:rPr>
                        <a:t>Data crawling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Garamond" panose="02020404030301010803" pitchFamily="18" charset="0"/>
                        </a:rPr>
                        <a:t>5540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9796234"/>
                  </a:ext>
                </a:extLst>
              </a:tr>
              <a:tr h="90973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Garamond" panose="02020404030301010803" pitchFamily="18" charset="0"/>
                        </a:rPr>
                        <a:t>Satire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Garamond" panose="02020404030301010803" pitchFamily="18" charset="0"/>
                        </a:rPr>
                        <a:t>Sharma et al.</a:t>
                      </a:r>
                      <a:r>
                        <a:rPr lang="en-US" sz="1800" baseline="30000" dirty="0">
                          <a:latin typeface="Garamond" panose="02020404030301010803" pitchFamily="18" charset="0"/>
                        </a:rPr>
                        <a:t>2</a:t>
                      </a:r>
                    </a:p>
                    <a:p>
                      <a:pPr algn="ctr"/>
                      <a:r>
                        <a:rPr lang="en-US" sz="1800" dirty="0">
                          <a:latin typeface="Garamond" panose="02020404030301010803" pitchFamily="18" charset="0"/>
                        </a:rPr>
                        <a:t>Hossain et al. – BanFakeNews</a:t>
                      </a:r>
                      <a:r>
                        <a:rPr lang="en-US" sz="1800" baseline="30000" dirty="0">
                          <a:latin typeface="Garamond" panose="02020404030301010803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Garamond" panose="02020404030301010803" pitchFamily="18" charset="0"/>
                        </a:rPr>
                        <a:t>2773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0618860"/>
                  </a:ext>
                </a:extLst>
              </a:tr>
            </a:tbl>
          </a:graphicData>
        </a:graphic>
      </p:graphicFrame>
      <p:sp>
        <p:nvSpPr>
          <p:cNvPr id="6" name="Footer Placeholder 14">
            <a:extLst>
              <a:ext uri="{FF2B5EF4-FFF2-40B4-BE49-F238E27FC236}">
                <a16:creationId xmlns:a16="http://schemas.microsoft.com/office/drawing/2014/main" id="{D225175E-7EF7-3D0A-2C2C-1D9342B44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6087" y="6356349"/>
            <a:ext cx="4759825" cy="365125"/>
          </a:xfrm>
        </p:spPr>
        <p:txBody>
          <a:bodyPr/>
          <a:lstStyle/>
          <a:p>
            <a:pPr algn="l"/>
            <a:r>
              <a:rPr lang="en-US" sz="1200" b="1" i="0" u="none" strike="noStrike" baseline="0" dirty="0">
                <a:latin typeface="Palatino Linotype" panose="02040502050505030304" pitchFamily="18" charset="0"/>
              </a:rPr>
              <a:t>Unraveling the Web of Information: A Comprehensive Study on Bangla Misinformation, Disinformation, Satire</a:t>
            </a:r>
            <a:r>
              <a:rPr lang="en-US" sz="1200" b="1" dirty="0">
                <a:latin typeface="Palatino Linotype" panose="02040502050505030304" pitchFamily="18" charset="0"/>
              </a:rPr>
              <a:t> </a:t>
            </a:r>
            <a:r>
              <a:rPr lang="en-US" sz="1200" b="1" i="0" u="none" strike="noStrike" baseline="0" dirty="0">
                <a:latin typeface="Palatino Linotype" panose="02040502050505030304" pitchFamily="18" charset="0"/>
              </a:rPr>
              <a:t>and Fake News</a:t>
            </a:r>
            <a:endParaRPr lang="en-US" sz="1200" dirty="0">
              <a:latin typeface="Palatino Linotype" panose="02040502050505030304" pitchFamily="18" charset="0"/>
            </a:endParaRPr>
          </a:p>
        </p:txBody>
      </p:sp>
      <p:sp>
        <p:nvSpPr>
          <p:cNvPr id="8" name="Date Placeholder 13">
            <a:extLst>
              <a:ext uri="{FF2B5EF4-FFF2-40B4-BE49-F238E27FC236}">
                <a16:creationId xmlns:a16="http://schemas.microsoft.com/office/drawing/2014/main" id="{470F67C2-04B3-6EB6-8193-B1C2D34C6D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23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/07/2023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40BA183-E172-51D1-6C40-DAAE1CC88677}"/>
              </a:ext>
            </a:extLst>
          </p:cNvPr>
          <p:cNvSpPr/>
          <p:nvPr/>
        </p:nvSpPr>
        <p:spPr>
          <a:xfrm>
            <a:off x="10506269" y="-377957"/>
            <a:ext cx="847531" cy="7265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922A38-2BC2-1029-F70B-5C4705A97D8E}"/>
              </a:ext>
            </a:extLst>
          </p:cNvPr>
          <p:cNvSpPr txBox="1"/>
          <p:nvPr/>
        </p:nvSpPr>
        <p:spPr>
          <a:xfrm>
            <a:off x="10506268" y="-522514"/>
            <a:ext cx="847531" cy="522514"/>
          </a:xfrm>
          <a:prstGeom prst="rect">
            <a:avLst/>
          </a:prstGeom>
          <a:solidFill>
            <a:srgbClr val="292929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4439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82CF7-5804-0EED-597B-07E3E30FE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>
                <a:latin typeface="Palatino Linotype" panose="02040502050505030304" pitchFamily="18" charset="0"/>
              </a:rPr>
              <a:t>METHODOLOGY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03403C-C601-E211-187A-2452A5970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 descr="A diagram of a company&#10;&#10;Description automatically generated">
            <a:extLst>
              <a:ext uri="{FF2B5EF4-FFF2-40B4-BE49-F238E27FC236}">
                <a16:creationId xmlns:a16="http://schemas.microsoft.com/office/drawing/2014/main" id="{8DC81484-619A-4667-E1A1-13E28E2AF6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6878" r="183" b="32358"/>
          <a:stretch/>
        </p:blipFill>
        <p:spPr>
          <a:xfrm>
            <a:off x="1519335" y="1178735"/>
            <a:ext cx="9420808" cy="50307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20B898E-A7A1-813C-E469-1F419703B468}"/>
              </a:ext>
            </a:extLst>
          </p:cNvPr>
          <p:cNvSpPr txBox="1"/>
          <p:nvPr/>
        </p:nvSpPr>
        <p:spPr>
          <a:xfrm>
            <a:off x="1" y="5626359"/>
            <a:ext cx="1519334" cy="123164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8F3175-EEE8-F15E-669D-B2EF9E593E9A}"/>
              </a:ext>
            </a:extLst>
          </p:cNvPr>
          <p:cNvSpPr txBox="1"/>
          <p:nvPr/>
        </p:nvSpPr>
        <p:spPr>
          <a:xfrm>
            <a:off x="10422294" y="0"/>
            <a:ext cx="103569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563CBE-BC84-4A1A-ECB5-3E6E57D2C85A}"/>
              </a:ext>
            </a:extLst>
          </p:cNvPr>
          <p:cNvSpPr txBox="1"/>
          <p:nvPr/>
        </p:nvSpPr>
        <p:spPr>
          <a:xfrm>
            <a:off x="3450771" y="6250665"/>
            <a:ext cx="5290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: Our proposed Siamese Neural Network</a:t>
            </a:r>
          </a:p>
        </p:txBody>
      </p:sp>
    </p:spTree>
    <p:extLst>
      <p:ext uri="{BB962C8B-B14F-4D97-AF65-F5344CB8AC3E}">
        <p14:creationId xmlns:p14="http://schemas.microsoft.com/office/powerpoint/2010/main" val="33980984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94297-1518-6953-9C8A-2CAF31F55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Palatino Linotype" panose="02040502050505030304" pitchFamily="18" charset="0"/>
              </a:rPr>
              <a:t>Methodology (Contd.)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DDCC8D-8465-A629-E2A5-B6DF57933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53290E-E2C5-C43D-463D-135B3168484F}"/>
              </a:ext>
            </a:extLst>
          </p:cNvPr>
          <p:cNvSpPr txBox="1"/>
          <p:nvPr/>
        </p:nvSpPr>
        <p:spPr>
          <a:xfrm>
            <a:off x="1394988" y="1541303"/>
            <a:ext cx="9402022" cy="3775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400"/>
              </a:spcBef>
              <a:buFont typeface="Wingdings" panose="05000000000000000000" pitchFamily="2" charset="2"/>
              <a:buChar char="q"/>
            </a:pPr>
            <a:r>
              <a:rPr lang="en-US" sz="2400" dirty="0">
                <a:latin typeface="Garamond" panose="02020404030301010803" pitchFamily="18" charset="0"/>
              </a:rPr>
              <a:t>Word Embedding</a:t>
            </a:r>
          </a:p>
          <a:p>
            <a:pPr marL="1257300" lvl="2" indent="-342900">
              <a:spcBef>
                <a:spcPts val="40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latin typeface="Garamond" panose="02020404030301010803" pitchFamily="18" charset="0"/>
              </a:rPr>
              <a:t>Generates vector representation of each word.</a:t>
            </a:r>
          </a:p>
          <a:p>
            <a:pPr marL="342900" indent="-342900">
              <a:spcBef>
                <a:spcPts val="400"/>
              </a:spcBef>
              <a:buFont typeface="Wingdings" panose="05000000000000000000" pitchFamily="2" charset="2"/>
              <a:buChar char="q"/>
            </a:pPr>
            <a:r>
              <a:rPr lang="en-US" sz="2400" dirty="0">
                <a:latin typeface="Garamond" panose="02020404030301010803" pitchFamily="18" charset="0"/>
              </a:rPr>
              <a:t>Sentence Encoding</a:t>
            </a:r>
          </a:p>
          <a:p>
            <a:pPr marL="1257300" lvl="2" indent="-342900">
              <a:spcBef>
                <a:spcPts val="40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latin typeface="Garamond" panose="02020404030301010803" pitchFamily="18" charset="0"/>
              </a:rPr>
              <a:t>Captures contexts of the sequence from the embeddings.</a:t>
            </a:r>
          </a:p>
          <a:p>
            <a:pPr marL="342900" indent="-342900">
              <a:spcBef>
                <a:spcPts val="400"/>
              </a:spcBef>
              <a:buFont typeface="Wingdings" panose="05000000000000000000" pitchFamily="2" charset="2"/>
              <a:buChar char="q"/>
            </a:pPr>
            <a:r>
              <a:rPr lang="en-US" sz="2400" dirty="0">
                <a:latin typeface="Garamond" panose="02020404030301010803" pitchFamily="18" charset="0"/>
              </a:rPr>
              <a:t>Global Max Pooling</a:t>
            </a:r>
          </a:p>
          <a:p>
            <a:pPr marL="1257300" lvl="2" indent="-342900">
              <a:spcBef>
                <a:spcPts val="40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latin typeface="Garamond" panose="02020404030301010803" pitchFamily="18" charset="0"/>
              </a:rPr>
              <a:t>Merge attention heads taking the max value of each head from encodings.</a:t>
            </a:r>
          </a:p>
          <a:p>
            <a:pPr marL="342900" indent="-342900">
              <a:spcBef>
                <a:spcPts val="400"/>
              </a:spcBef>
              <a:buFont typeface="Wingdings" panose="05000000000000000000" pitchFamily="2" charset="2"/>
              <a:buChar char="q"/>
            </a:pPr>
            <a:r>
              <a:rPr lang="en-US" sz="2400" dirty="0">
                <a:latin typeface="Garamond" panose="02020404030301010803" pitchFamily="18" charset="0"/>
              </a:rPr>
              <a:t>Fully Connected Layers</a:t>
            </a:r>
          </a:p>
          <a:p>
            <a:pPr marL="1257300" lvl="2" indent="-342900">
              <a:spcBef>
                <a:spcPts val="40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latin typeface="Garamond" panose="02020404030301010803" pitchFamily="18" charset="0"/>
              </a:rPr>
              <a:t>Dense Neural Network with multiple hidden layers.</a:t>
            </a:r>
          </a:p>
        </p:txBody>
      </p:sp>
      <p:sp>
        <p:nvSpPr>
          <p:cNvPr id="3" name="Footer Placeholder 14">
            <a:extLst>
              <a:ext uri="{FF2B5EF4-FFF2-40B4-BE49-F238E27FC236}">
                <a16:creationId xmlns:a16="http://schemas.microsoft.com/office/drawing/2014/main" id="{8C51C2AB-674E-8F5B-22B7-4008AB048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6087" y="6356349"/>
            <a:ext cx="4759825" cy="365125"/>
          </a:xfrm>
        </p:spPr>
        <p:txBody>
          <a:bodyPr/>
          <a:lstStyle/>
          <a:p>
            <a:pPr algn="l"/>
            <a:r>
              <a:rPr lang="en-US" sz="1200" b="1" i="0" u="none" strike="noStrike" baseline="0" dirty="0">
                <a:latin typeface="Palatino Linotype" panose="02040502050505030304" pitchFamily="18" charset="0"/>
              </a:rPr>
              <a:t>Unraveling the Web of Information: A Comprehensive Study on Bangla Misinformation, Disinformation, Satire</a:t>
            </a:r>
            <a:r>
              <a:rPr lang="en-US" sz="1200" b="1" dirty="0">
                <a:latin typeface="Palatino Linotype" panose="02040502050505030304" pitchFamily="18" charset="0"/>
              </a:rPr>
              <a:t> </a:t>
            </a:r>
            <a:r>
              <a:rPr lang="en-US" sz="1200" b="1" i="0" u="none" strike="noStrike" baseline="0" dirty="0">
                <a:latin typeface="Palatino Linotype" panose="02040502050505030304" pitchFamily="18" charset="0"/>
              </a:rPr>
              <a:t>and Fake News</a:t>
            </a:r>
            <a:endParaRPr lang="en-US" sz="1200" dirty="0">
              <a:latin typeface="Palatino Linotype" panose="02040502050505030304" pitchFamily="18" charset="0"/>
            </a:endParaRP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1820DE31-B513-9A21-0E50-994E334DE9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23/08/2023</a:t>
            </a:r>
          </a:p>
        </p:txBody>
      </p:sp>
    </p:spTree>
    <p:extLst>
      <p:ext uri="{BB962C8B-B14F-4D97-AF65-F5344CB8AC3E}">
        <p14:creationId xmlns:p14="http://schemas.microsoft.com/office/powerpoint/2010/main" val="1591998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820BE-885A-3F4C-514E-17F5EBD3D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0404"/>
            <a:ext cx="10515600" cy="1325563"/>
          </a:xfrm>
        </p:spPr>
        <p:txBody>
          <a:bodyPr/>
          <a:lstStyle/>
          <a:p>
            <a:r>
              <a:rPr lang="en-US" dirty="0">
                <a:latin typeface="Palatino Linotype" panose="02040502050505030304" pitchFamily="18" charset="0"/>
              </a:rPr>
              <a:t>Methodology (Contd.)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BDB31-64FC-B92F-3F88-4A04790A3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3517" y="1665967"/>
            <a:ext cx="10024965" cy="3997714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ts val="400"/>
              </a:spcBef>
              <a:buFont typeface="Wingdings" panose="05000000000000000000" pitchFamily="2" charset="2"/>
              <a:buChar char="q"/>
            </a:pPr>
            <a:r>
              <a:rPr lang="en-US" sz="2400" dirty="0">
                <a:latin typeface="Garamond" panose="02020404030301010803" pitchFamily="18" charset="0"/>
              </a:rPr>
              <a:t> Hidden Representations</a:t>
            </a:r>
          </a:p>
          <a:p>
            <a:pPr lvl="2">
              <a:lnSpc>
                <a:spcPct val="110000"/>
              </a:lnSpc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latin typeface="Garamond" panose="02020404030301010803" pitchFamily="18" charset="0"/>
              </a:rPr>
              <a:t>Result is represented in lower dimension and more abstract form to capture important features.</a:t>
            </a:r>
          </a:p>
          <a:p>
            <a:pPr>
              <a:spcBef>
                <a:spcPts val="1500"/>
              </a:spcBef>
              <a:buFont typeface="Wingdings" panose="05000000000000000000" pitchFamily="2" charset="2"/>
              <a:buChar char="q"/>
            </a:pPr>
            <a:r>
              <a:rPr lang="en-US" sz="2400" dirty="0">
                <a:latin typeface="Garamond" panose="02020404030301010803" pitchFamily="18" charset="0"/>
              </a:rPr>
              <a:t> Loss function using Similarity Matrices</a:t>
            </a:r>
          </a:p>
          <a:p>
            <a:pPr lvl="2">
              <a:lnSpc>
                <a:spcPct val="110000"/>
              </a:lnSpc>
              <a:spcBef>
                <a:spcPts val="150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latin typeface="Garamond" panose="02020404030301010803" pitchFamily="18" charset="0"/>
              </a:rPr>
              <a:t>Optimizes the process by penalizing incorrect predictions and encourages creating more accurate embeddings</a:t>
            </a:r>
          </a:p>
          <a:p>
            <a:pPr>
              <a:spcBef>
                <a:spcPts val="1500"/>
              </a:spcBef>
              <a:buFont typeface="Wingdings" panose="05000000000000000000" pitchFamily="2" charset="2"/>
              <a:buChar char="q"/>
            </a:pPr>
            <a:r>
              <a:rPr lang="en-US" sz="2400" dirty="0">
                <a:latin typeface="Garamond" panose="02020404030301010803" pitchFamily="18" charset="0"/>
              </a:rPr>
              <a:t> Multiclass </a:t>
            </a:r>
            <a:r>
              <a:rPr lang="en-US" sz="2400" dirty="0" err="1">
                <a:latin typeface="Garamond" panose="02020404030301010803" pitchFamily="18" charset="0"/>
              </a:rPr>
              <a:t>Softmax</a:t>
            </a:r>
            <a:r>
              <a:rPr lang="en-US" sz="2400" dirty="0">
                <a:latin typeface="Garamond" panose="02020404030301010803" pitchFamily="18" charset="0"/>
              </a:rPr>
              <a:t> Layer</a:t>
            </a:r>
          </a:p>
          <a:p>
            <a:pPr lvl="2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latin typeface="Garamond" panose="02020404030301010803" pitchFamily="18" charset="0"/>
              </a:rPr>
              <a:t>Based on a multi class output layers containing 4 type of output neurons.</a:t>
            </a:r>
          </a:p>
          <a:p>
            <a:pPr>
              <a:spcBef>
                <a:spcPts val="1500"/>
              </a:spcBef>
              <a:buFont typeface="Wingdings" panose="05000000000000000000" pitchFamily="2" charset="2"/>
              <a:buChar char="q"/>
            </a:pPr>
            <a:r>
              <a:rPr lang="en-US" sz="2400" dirty="0">
                <a:latin typeface="Garamond" panose="02020404030301010803" pitchFamily="18" charset="0"/>
              </a:rPr>
              <a:t> Output</a:t>
            </a:r>
          </a:p>
          <a:p>
            <a:pPr lvl="2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latin typeface="Garamond" panose="02020404030301010803" pitchFamily="18" charset="0"/>
              </a:rPr>
              <a:t>Provides the final output from the multiclass </a:t>
            </a:r>
            <a:r>
              <a:rPr lang="en-US" sz="2400" dirty="0" err="1">
                <a:latin typeface="Garamond" panose="02020404030301010803" pitchFamily="18" charset="0"/>
              </a:rPr>
              <a:t>softmax</a:t>
            </a:r>
            <a:r>
              <a:rPr lang="en-US" sz="2400" dirty="0">
                <a:latin typeface="Garamond" panose="02020404030301010803" pitchFamily="18" charset="0"/>
              </a:rPr>
              <a:t> layer.</a:t>
            </a:r>
          </a:p>
          <a:p>
            <a:pPr lvl="2">
              <a:spcBef>
                <a:spcPts val="400"/>
              </a:spcBef>
              <a:buFont typeface="Wingdings" panose="05000000000000000000" pitchFamily="2" charset="2"/>
              <a:buChar char="Ø"/>
            </a:pPr>
            <a:endParaRPr lang="en-US" dirty="0">
              <a:latin typeface="Garamond" panose="02020404030301010803" pitchFamily="18" charset="0"/>
            </a:endParaRP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BA11C2-67BA-E95B-C249-3C977484A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oter Placeholder 14">
            <a:extLst>
              <a:ext uri="{FF2B5EF4-FFF2-40B4-BE49-F238E27FC236}">
                <a16:creationId xmlns:a16="http://schemas.microsoft.com/office/drawing/2014/main" id="{440B73D9-719A-ED81-0590-85D3468C0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6087" y="6356349"/>
            <a:ext cx="4759825" cy="365125"/>
          </a:xfrm>
        </p:spPr>
        <p:txBody>
          <a:bodyPr/>
          <a:lstStyle/>
          <a:p>
            <a:pPr algn="l"/>
            <a:r>
              <a:rPr lang="en-US" sz="1200" b="1" i="0" u="none" strike="noStrike" baseline="0" dirty="0">
                <a:latin typeface="Palatino Linotype" panose="02040502050505030304" pitchFamily="18" charset="0"/>
              </a:rPr>
              <a:t>Unraveling the Web of Information: A Comprehensive Study on Bangla Misinformation, Disinformation, Satire</a:t>
            </a:r>
            <a:r>
              <a:rPr lang="en-US" sz="1200" b="1" dirty="0">
                <a:latin typeface="Palatino Linotype" panose="02040502050505030304" pitchFamily="18" charset="0"/>
              </a:rPr>
              <a:t> </a:t>
            </a:r>
            <a:r>
              <a:rPr lang="en-US" sz="1200" b="1" i="0" u="none" strike="noStrike" baseline="0" dirty="0">
                <a:latin typeface="Palatino Linotype" panose="02040502050505030304" pitchFamily="18" charset="0"/>
              </a:rPr>
              <a:t>and Fake News</a:t>
            </a:r>
            <a:endParaRPr lang="en-US" sz="1200" dirty="0">
              <a:latin typeface="Palatino Linotype" panose="02040502050505030304" pitchFamily="18" charset="0"/>
            </a:endParaRP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1EA05CB6-6C99-8F8B-DEA0-3A0AA6CDB9C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23/08/2023</a:t>
            </a:r>
          </a:p>
        </p:txBody>
      </p:sp>
    </p:spTree>
    <p:extLst>
      <p:ext uri="{BB962C8B-B14F-4D97-AF65-F5344CB8AC3E}">
        <p14:creationId xmlns:p14="http://schemas.microsoft.com/office/powerpoint/2010/main" val="26207776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3C638-4D8C-8B7D-4488-9F695D528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(Baseline Models)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0692E7-7A8A-E469-B6DC-5E9F22DF9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019A97F9-D3B4-C338-0989-41D7083104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4128899"/>
              </p:ext>
            </p:extLst>
          </p:nvPr>
        </p:nvGraphicFramePr>
        <p:xfrm>
          <a:off x="1229308" y="1690688"/>
          <a:ext cx="9825788" cy="360910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643627">
                  <a:extLst>
                    <a:ext uri="{9D8B030D-6E8A-4147-A177-3AD203B41FA5}">
                      <a16:colId xmlns:a16="http://schemas.microsoft.com/office/drawing/2014/main" val="1161034480"/>
                    </a:ext>
                  </a:extLst>
                </a:gridCol>
                <a:gridCol w="2348523">
                  <a:extLst>
                    <a:ext uri="{9D8B030D-6E8A-4147-A177-3AD203B41FA5}">
                      <a16:colId xmlns:a16="http://schemas.microsoft.com/office/drawing/2014/main" val="2229878536"/>
                    </a:ext>
                  </a:extLst>
                </a:gridCol>
                <a:gridCol w="1481744">
                  <a:extLst>
                    <a:ext uri="{9D8B030D-6E8A-4147-A177-3AD203B41FA5}">
                      <a16:colId xmlns:a16="http://schemas.microsoft.com/office/drawing/2014/main" val="598595730"/>
                    </a:ext>
                  </a:extLst>
                </a:gridCol>
                <a:gridCol w="1565845">
                  <a:extLst>
                    <a:ext uri="{9D8B030D-6E8A-4147-A177-3AD203B41FA5}">
                      <a16:colId xmlns:a16="http://schemas.microsoft.com/office/drawing/2014/main" val="1856512914"/>
                    </a:ext>
                  </a:extLst>
                </a:gridCol>
                <a:gridCol w="1467646">
                  <a:extLst>
                    <a:ext uri="{9D8B030D-6E8A-4147-A177-3AD203B41FA5}">
                      <a16:colId xmlns:a16="http://schemas.microsoft.com/office/drawing/2014/main" val="1803107881"/>
                    </a:ext>
                  </a:extLst>
                </a:gridCol>
                <a:gridCol w="1318403">
                  <a:extLst>
                    <a:ext uri="{9D8B030D-6E8A-4147-A177-3AD203B41FA5}">
                      <a16:colId xmlns:a16="http://schemas.microsoft.com/office/drawing/2014/main" val="3732059001"/>
                    </a:ext>
                  </a:extLst>
                </a:gridCol>
              </a:tblGrid>
              <a:tr h="515586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Experiment Name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FAKE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954106"/>
                  </a:ext>
                </a:extLst>
              </a:tr>
              <a:tr h="51558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Precision</a:t>
                      </a: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F1-score</a:t>
                      </a: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Precision</a:t>
                      </a: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F1-score</a:t>
                      </a: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5093081"/>
                  </a:ext>
                </a:extLst>
              </a:tr>
              <a:tr h="5155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SVM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Unigram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8787494"/>
                  </a:ext>
                </a:extLst>
              </a:tr>
              <a:tr h="5155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SVM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Bigram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51184"/>
                  </a:ext>
                </a:extLst>
              </a:tr>
              <a:tr h="5155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SVM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Trigram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7809369"/>
                  </a:ext>
                </a:extLst>
              </a:tr>
              <a:tr h="5155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SVM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C3-gram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2086640"/>
                  </a:ext>
                </a:extLst>
              </a:tr>
              <a:tr h="5155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Unigram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9935780"/>
                  </a:ext>
                </a:extLst>
              </a:tr>
            </a:tbl>
          </a:graphicData>
        </a:graphic>
      </p:graphicFrame>
      <p:sp>
        <p:nvSpPr>
          <p:cNvPr id="9" name="Footer Placeholder 14">
            <a:extLst>
              <a:ext uri="{FF2B5EF4-FFF2-40B4-BE49-F238E27FC236}">
                <a16:creationId xmlns:a16="http://schemas.microsoft.com/office/drawing/2014/main" id="{75C3C862-DB32-5DDD-951E-A6B989CF3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6087" y="6356349"/>
            <a:ext cx="4759825" cy="365125"/>
          </a:xfrm>
        </p:spPr>
        <p:txBody>
          <a:bodyPr/>
          <a:lstStyle/>
          <a:p>
            <a:pPr algn="l"/>
            <a:r>
              <a:rPr lang="en-US" sz="1200" b="1" i="0" u="none" strike="noStrike" baseline="0" dirty="0">
                <a:latin typeface="Palatino Linotype" panose="02040502050505030304" pitchFamily="18" charset="0"/>
              </a:rPr>
              <a:t>Unraveling the Web of Information: A Comprehensive Study on Bangla Misinformation, Disinformation, Satire</a:t>
            </a:r>
            <a:r>
              <a:rPr lang="en-US" sz="1200" b="1" dirty="0">
                <a:latin typeface="Palatino Linotype" panose="02040502050505030304" pitchFamily="18" charset="0"/>
              </a:rPr>
              <a:t> </a:t>
            </a:r>
            <a:r>
              <a:rPr lang="en-US" sz="1200" b="1" i="0" u="none" strike="noStrike" baseline="0" dirty="0">
                <a:latin typeface="Palatino Linotype" panose="02040502050505030304" pitchFamily="18" charset="0"/>
              </a:rPr>
              <a:t>and Fake News</a:t>
            </a:r>
            <a:endParaRPr lang="en-US" sz="1200" dirty="0">
              <a:latin typeface="Palatino Linotype" panose="02040502050505030304" pitchFamily="18" charset="0"/>
            </a:endParaRP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8C8A311D-C93E-E1BD-BB82-A1336E9098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23/08/2023</a:t>
            </a:r>
          </a:p>
        </p:txBody>
      </p:sp>
    </p:spTree>
    <p:extLst>
      <p:ext uri="{BB962C8B-B14F-4D97-AF65-F5344CB8AC3E}">
        <p14:creationId xmlns:p14="http://schemas.microsoft.com/office/powerpoint/2010/main" val="29995007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F89F43-940E-12AD-1232-1E1E6D973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02166F9-3FA3-5A38-EEEF-86E6138D0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Palatino Linotype" panose="02040502050505030304" pitchFamily="18" charset="0"/>
              </a:rPr>
              <a:t>Future Works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1485D3-F022-49C2-CA04-9E5DAE61C5E1}"/>
              </a:ext>
            </a:extLst>
          </p:cNvPr>
          <p:cNvSpPr txBox="1"/>
          <p:nvPr/>
        </p:nvSpPr>
        <p:spPr>
          <a:xfrm>
            <a:off x="1240971" y="1673874"/>
            <a:ext cx="10112829" cy="3263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Garamond" panose="02020404030301010803" pitchFamily="18" charset="0"/>
              </a:rPr>
              <a:t>Allocate </a:t>
            </a:r>
            <a:r>
              <a:rPr lang="en-US" sz="2800" b="1" dirty="0">
                <a:latin typeface="Garamond" panose="02020404030301010803" pitchFamily="18" charset="0"/>
              </a:rPr>
              <a:t>10K+</a:t>
            </a:r>
            <a:r>
              <a:rPr lang="en-US" sz="2800" dirty="0">
                <a:latin typeface="Garamond" panose="02020404030301010803" pitchFamily="18" charset="0"/>
              </a:rPr>
              <a:t> fake news and create a new multi-labelled dataset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Garamond" panose="02020404030301010803" pitchFamily="18" charset="0"/>
              </a:rPr>
              <a:t>Preprocess our dataset (Removing numbers, punctuations, whitespaces, tokenize, lemmatize, stemming etc.)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Garamond" panose="02020404030301010803" pitchFamily="18" charset="0"/>
              </a:rPr>
              <a:t>Implement proposed model architecture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Garamond" panose="02020404030301010803" pitchFamily="18" charset="0"/>
              </a:rPr>
              <a:t>Compare the outcome with baseline models</a:t>
            </a:r>
          </a:p>
        </p:txBody>
      </p:sp>
      <p:sp>
        <p:nvSpPr>
          <p:cNvPr id="7" name="Footer Placeholder 14">
            <a:extLst>
              <a:ext uri="{FF2B5EF4-FFF2-40B4-BE49-F238E27FC236}">
                <a16:creationId xmlns:a16="http://schemas.microsoft.com/office/drawing/2014/main" id="{8FA77DC8-282C-958B-EECC-E71E9EFB3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6087" y="6356349"/>
            <a:ext cx="4759825" cy="365125"/>
          </a:xfrm>
        </p:spPr>
        <p:txBody>
          <a:bodyPr/>
          <a:lstStyle/>
          <a:p>
            <a:pPr algn="l"/>
            <a:r>
              <a:rPr lang="en-US" sz="1200" b="1" i="0" u="none" strike="noStrike" baseline="0" dirty="0">
                <a:latin typeface="Palatino Linotype" panose="02040502050505030304" pitchFamily="18" charset="0"/>
              </a:rPr>
              <a:t>Unraveling the Web of Information: A Comprehensive Study on Bangla Misinformation, Disinformation, Satire</a:t>
            </a:r>
            <a:r>
              <a:rPr lang="en-US" sz="1200" b="1" dirty="0">
                <a:latin typeface="Palatino Linotype" panose="02040502050505030304" pitchFamily="18" charset="0"/>
              </a:rPr>
              <a:t> </a:t>
            </a:r>
            <a:r>
              <a:rPr lang="en-US" sz="1200" b="1" i="0" u="none" strike="noStrike" baseline="0" dirty="0">
                <a:latin typeface="Palatino Linotype" panose="02040502050505030304" pitchFamily="18" charset="0"/>
              </a:rPr>
              <a:t>and Fake News</a:t>
            </a:r>
            <a:endParaRPr lang="en-US" sz="1200" dirty="0">
              <a:latin typeface="Palatino Linotype" panose="02040502050505030304" pitchFamily="18" charset="0"/>
            </a:endParaRP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97AE1CC1-47DF-68E7-FA68-4DB2B077DF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23/08/2023</a:t>
            </a:r>
          </a:p>
        </p:txBody>
      </p:sp>
    </p:spTree>
    <p:extLst>
      <p:ext uri="{BB962C8B-B14F-4D97-AF65-F5344CB8AC3E}">
        <p14:creationId xmlns:p14="http://schemas.microsoft.com/office/powerpoint/2010/main" val="33463300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E24207-726B-453A-26F1-874B976E2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7484FB-DD3A-FBC2-3581-75A7868B8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A14ABD0-BE3D-B508-B985-4D394367C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F79329-415F-1159-EDA3-CA40630B84E8}"/>
              </a:ext>
            </a:extLst>
          </p:cNvPr>
          <p:cNvSpPr txBox="1"/>
          <p:nvPr/>
        </p:nvSpPr>
        <p:spPr>
          <a:xfrm>
            <a:off x="1188098" y="1690688"/>
            <a:ext cx="10165702" cy="40575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000"/>
              </a:spcBef>
              <a:buFont typeface="+mj-lt"/>
              <a:buAutoNum type="arabicPeriod"/>
            </a:pPr>
            <a:r>
              <a:rPr lang="en-US" b="0" i="0" dirty="0">
                <a:effectLst/>
                <a:latin typeface="Arial" panose="020B0604020202020204" pitchFamily="34" charset="0"/>
              </a:rPr>
              <a:t>M. Z. Hossain, M. A. Rahman, M. S. Islam, and S. Kar, “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Banfakenews</a:t>
            </a:r>
            <a:r>
              <a:rPr lang="en-US" b="0" i="0" dirty="0">
                <a:effectLst/>
                <a:latin typeface="Arial" panose="020B0604020202020204" pitchFamily="34" charset="0"/>
              </a:rPr>
              <a:t>: A dataset for detecting</a:t>
            </a:r>
            <a:br>
              <a:rPr lang="en-US" dirty="0"/>
            </a:br>
            <a:r>
              <a:rPr lang="en-US" b="0" i="0" dirty="0">
                <a:effectLst/>
                <a:latin typeface="Arial" panose="020B0604020202020204" pitchFamily="34" charset="0"/>
              </a:rPr>
              <a:t>fake news in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bangla</a:t>
            </a:r>
            <a:r>
              <a:rPr lang="en-US" dirty="0">
                <a:latin typeface="Arial" panose="020B0604020202020204" pitchFamily="34" charset="0"/>
              </a:rPr>
              <a:t>.</a:t>
            </a:r>
            <a:r>
              <a:rPr lang="en-US" b="0" i="0" dirty="0">
                <a:effectLst/>
                <a:latin typeface="Arial" panose="020B0604020202020204" pitchFamily="34" charset="0"/>
              </a:rPr>
              <a:t>”</a:t>
            </a:r>
          </a:p>
          <a:p>
            <a:pPr marL="342900" indent="-342900">
              <a:spcBef>
                <a:spcPts val="1000"/>
              </a:spcBef>
              <a:buFont typeface="+mj-lt"/>
              <a:buAutoNum type="arabicPeriod"/>
            </a:pPr>
            <a:r>
              <a:rPr lang="en-US" b="0" i="0" dirty="0">
                <a:effectLst/>
                <a:latin typeface="Arial" panose="020B0604020202020204" pitchFamily="34" charset="0"/>
              </a:rPr>
              <a:t>A. S. Sharma, M. A. Mridul, and M. S. Islam, “Automatic detection of satire in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bangla</a:t>
            </a:r>
            <a:br>
              <a:rPr lang="en-US" dirty="0"/>
            </a:br>
            <a:r>
              <a:rPr lang="en-US" b="0" i="0" dirty="0">
                <a:effectLst/>
                <a:latin typeface="Arial" panose="020B0604020202020204" pitchFamily="34" charset="0"/>
              </a:rPr>
              <a:t>documents: A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cnn</a:t>
            </a:r>
            <a:r>
              <a:rPr lang="en-US" b="0" i="0" dirty="0">
                <a:effectLst/>
                <a:latin typeface="Arial" panose="020B0604020202020204" pitchFamily="34" charset="0"/>
              </a:rPr>
              <a:t> approach based on hybrid feature extraction model.”</a:t>
            </a:r>
          </a:p>
          <a:p>
            <a:pPr marL="342900" indent="-342900">
              <a:spcBef>
                <a:spcPts val="1000"/>
              </a:spcBef>
              <a:buFont typeface="+mj-lt"/>
              <a:buAutoNum type="arabicPeriod"/>
            </a:pPr>
            <a:r>
              <a:rPr lang="en-US" b="0" i="0" dirty="0">
                <a:effectLst/>
                <a:latin typeface="Arial" panose="020B0604020202020204" pitchFamily="34" charset="0"/>
              </a:rPr>
              <a:t>M. Z. H. George, N. Hossain, M. R. Bhuiyan, A. K. M. Masum, and S.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Abujar</a:t>
            </a:r>
            <a:r>
              <a:rPr lang="en-US" b="0" i="0" dirty="0">
                <a:effectLst/>
                <a:latin typeface="Arial" panose="020B0604020202020204" pitchFamily="34" charset="0"/>
              </a:rPr>
              <a:t>, “Bangla</a:t>
            </a:r>
            <a:br>
              <a:rPr lang="en-US" dirty="0"/>
            </a:br>
            <a:r>
              <a:rPr lang="en-US" b="0" i="0" dirty="0">
                <a:effectLst/>
                <a:latin typeface="Arial" panose="020B0604020202020204" pitchFamily="34" charset="0"/>
              </a:rPr>
              <a:t>fake news detection based on multichannel combined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cnn-lstm</a:t>
            </a:r>
            <a:r>
              <a:rPr lang="en-US" dirty="0">
                <a:latin typeface="Arial" panose="020B0604020202020204" pitchFamily="34" charset="0"/>
              </a:rPr>
              <a:t>.</a:t>
            </a:r>
            <a:r>
              <a:rPr lang="en-US" b="0" i="0" dirty="0">
                <a:effectLst/>
                <a:latin typeface="Arial" panose="020B0604020202020204" pitchFamily="34" charset="0"/>
              </a:rPr>
              <a:t>”</a:t>
            </a:r>
          </a:p>
          <a:p>
            <a:pPr marL="342900" indent="-342900">
              <a:spcBef>
                <a:spcPts val="1000"/>
              </a:spcBef>
              <a:buFont typeface="+mj-lt"/>
              <a:buAutoNum type="arabicPeriod"/>
            </a:pPr>
            <a:r>
              <a:rPr lang="en-US" b="0" i="0" dirty="0">
                <a:effectLst/>
                <a:latin typeface="Arial" panose="020B0604020202020204" pitchFamily="34" charset="0"/>
              </a:rPr>
              <a:t>Z. Zhou, Y. Yang, and Z. Li, “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Apsn</a:t>
            </a:r>
            <a:r>
              <a:rPr lang="en-US" b="0" i="0" dirty="0">
                <a:effectLst/>
                <a:latin typeface="Arial" panose="020B0604020202020204" pitchFamily="34" charset="0"/>
              </a:rPr>
              <a:t>: Adversarial pseudo-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siamese</a:t>
            </a:r>
            <a:r>
              <a:rPr lang="en-US" b="0" i="0" dirty="0">
                <a:effectLst/>
                <a:latin typeface="Arial" panose="020B0604020202020204" pitchFamily="34" charset="0"/>
              </a:rPr>
              <a:t> network for</a:t>
            </a:r>
            <a:br>
              <a:rPr lang="en-US" dirty="0"/>
            </a:br>
            <a:r>
              <a:rPr lang="en-US" b="0" i="0" dirty="0">
                <a:effectLst/>
                <a:latin typeface="Arial" panose="020B0604020202020204" pitchFamily="34" charset="0"/>
              </a:rPr>
              <a:t>fake news stance detection</a:t>
            </a:r>
            <a:r>
              <a:rPr lang="en-US" dirty="0">
                <a:latin typeface="Arial" panose="020B0604020202020204" pitchFamily="34" charset="0"/>
              </a:rPr>
              <a:t>.</a:t>
            </a:r>
            <a:r>
              <a:rPr lang="en-US" b="0" i="0" dirty="0">
                <a:effectLst/>
                <a:latin typeface="Arial" panose="020B0604020202020204" pitchFamily="34" charset="0"/>
              </a:rPr>
              <a:t>” </a:t>
            </a:r>
          </a:p>
          <a:p>
            <a:pPr marL="342900" indent="-342900">
              <a:spcBef>
                <a:spcPts val="1000"/>
              </a:spcBef>
              <a:buFont typeface="+mj-lt"/>
              <a:buAutoNum type="arabicPeriod"/>
            </a:pPr>
            <a:r>
              <a:rPr lang="en-US" dirty="0">
                <a:hlinkClick r:id="rId2"/>
              </a:rPr>
              <a:t>https://www.kaggle.com/datasets/sadikaljarif/bangla-fake-news-detection-dataset</a:t>
            </a:r>
            <a:endParaRPr lang="en-US" dirty="0"/>
          </a:p>
          <a:p>
            <a:pPr marL="342900" indent="-342900">
              <a:spcBef>
                <a:spcPts val="1000"/>
              </a:spcBef>
              <a:buFont typeface="+mj-lt"/>
              <a:buAutoNum type="arabicPeriod"/>
            </a:pPr>
            <a:r>
              <a:rPr lang="en-US" b="0" i="0" dirty="0">
                <a:effectLst/>
                <a:latin typeface="Arial" panose="020B0604020202020204" pitchFamily="34" charset="0"/>
              </a:rPr>
              <a:t>M. G. Hussain, M.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Rashidul</a:t>
            </a:r>
            <a:r>
              <a:rPr lang="en-US" b="0" i="0" dirty="0">
                <a:effectLst/>
                <a:latin typeface="Arial" panose="020B0604020202020204" pitchFamily="34" charset="0"/>
              </a:rPr>
              <a:t> Hasan, M. Rahman, J.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Protim</a:t>
            </a:r>
            <a:r>
              <a:rPr lang="en-US" b="0" i="0" dirty="0">
                <a:effectLst/>
                <a:latin typeface="Arial" panose="020B0604020202020204" pitchFamily="34" charset="0"/>
              </a:rPr>
              <a:t>, and S. Al Hasan, “Detection</a:t>
            </a:r>
            <a:br>
              <a:rPr lang="en-US" dirty="0"/>
            </a:br>
            <a:r>
              <a:rPr lang="en-US" b="0" i="0" dirty="0">
                <a:effectLst/>
                <a:latin typeface="Arial" panose="020B0604020202020204" pitchFamily="34" charset="0"/>
              </a:rPr>
              <a:t>of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bangla</a:t>
            </a:r>
            <a:r>
              <a:rPr lang="en-US" b="0" i="0" dirty="0">
                <a:effectLst/>
                <a:latin typeface="Arial" panose="020B0604020202020204" pitchFamily="34" charset="0"/>
              </a:rPr>
              <a:t> fake news using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mnb</a:t>
            </a:r>
            <a:r>
              <a:rPr lang="en-US" b="0" i="0" dirty="0">
                <a:effectLst/>
                <a:latin typeface="Arial" panose="020B0604020202020204" pitchFamily="34" charset="0"/>
              </a:rPr>
              <a:t> and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svm</a:t>
            </a:r>
            <a:r>
              <a:rPr lang="en-US" b="0" i="0" dirty="0">
                <a:effectLst/>
                <a:latin typeface="Arial" panose="020B0604020202020204" pitchFamily="34" charset="0"/>
              </a:rPr>
              <a:t> classifier.”</a:t>
            </a:r>
            <a:br>
              <a:rPr lang="en-US" dirty="0"/>
            </a:br>
            <a:endParaRPr lang="en-US" dirty="0"/>
          </a:p>
        </p:txBody>
      </p:sp>
      <p:sp>
        <p:nvSpPr>
          <p:cNvPr id="12" name="Footer Placeholder 14">
            <a:extLst>
              <a:ext uri="{FF2B5EF4-FFF2-40B4-BE49-F238E27FC236}">
                <a16:creationId xmlns:a16="http://schemas.microsoft.com/office/drawing/2014/main" id="{3E0A2678-3267-5400-D71D-CBEECB3DF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6087" y="6356349"/>
            <a:ext cx="4759825" cy="365125"/>
          </a:xfrm>
        </p:spPr>
        <p:txBody>
          <a:bodyPr/>
          <a:lstStyle/>
          <a:p>
            <a:pPr algn="l"/>
            <a:r>
              <a:rPr lang="en-US" sz="1200" b="1" i="0" u="none" strike="noStrike" baseline="0" dirty="0">
                <a:latin typeface="Palatino Linotype" panose="02040502050505030304" pitchFamily="18" charset="0"/>
              </a:rPr>
              <a:t>Unraveling the Web of Information: A Comprehensive Study on Bangla Misinformation, Disinformation, Satire</a:t>
            </a:r>
            <a:r>
              <a:rPr lang="en-US" sz="1200" b="1" dirty="0">
                <a:latin typeface="Palatino Linotype" panose="02040502050505030304" pitchFamily="18" charset="0"/>
              </a:rPr>
              <a:t> </a:t>
            </a:r>
            <a:r>
              <a:rPr lang="en-US" sz="1200" b="1" i="0" u="none" strike="noStrike" baseline="0" dirty="0">
                <a:latin typeface="Palatino Linotype" panose="02040502050505030304" pitchFamily="18" charset="0"/>
              </a:rPr>
              <a:t>and Fake News</a:t>
            </a:r>
            <a:endParaRPr lang="en-US" sz="12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929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706C9-F26D-46CA-93BF-8C27012F6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9299" y="1523688"/>
            <a:ext cx="3769941" cy="406908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4800" dirty="0">
                <a:latin typeface="Imprint MT Shadow" panose="04020605060303030202" pitchFamily="82" charset="0"/>
              </a:rPr>
              <a:t>Thank you!!!</a:t>
            </a:r>
            <a:br>
              <a:rPr lang="en-US" sz="4800" dirty="0">
                <a:latin typeface="Imprint MT Shadow" panose="04020605060303030202" pitchFamily="82" charset="0"/>
              </a:rPr>
            </a:br>
            <a:endParaRPr lang="en-US" sz="4800" dirty="0">
              <a:latin typeface="Imprint MT Shadow" panose="04020605060303030202" pitchFamily="82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9025F-68D1-4F50-8480-3F981455D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76B855D-E9CC-4FF8-AD85-6CDC7B89A0DE}" type="slidenum">
              <a:rPr lang="en-US" noProof="0" smtClean="0"/>
              <a:pPr lvl="0"/>
              <a:t>17</a:t>
            </a:fld>
            <a:endParaRPr lang="en-US" noProof="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4B699B1-C50A-672B-CEA5-800F27BECD09}"/>
              </a:ext>
            </a:extLst>
          </p:cNvPr>
          <p:cNvSpPr/>
          <p:nvPr/>
        </p:nvSpPr>
        <p:spPr>
          <a:xfrm>
            <a:off x="6659321" y="2144194"/>
            <a:ext cx="4413380" cy="4394718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35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DE5E906-3111-5E81-B256-8BB4E6651D72}"/>
              </a:ext>
            </a:extLst>
          </p:cNvPr>
          <p:cNvSpPr txBox="1"/>
          <p:nvPr/>
        </p:nvSpPr>
        <p:spPr>
          <a:xfrm>
            <a:off x="7075340" y="3732245"/>
            <a:ext cx="41867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Imprint MT Shadow" panose="04020605060303030202" pitchFamily="82" charset="0"/>
              </a:rPr>
              <a:t>Any Queries?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962258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FDF9B-4739-0D54-C44D-B6FEEB766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93426"/>
            <a:ext cx="10515600" cy="1189038"/>
          </a:xfrm>
        </p:spPr>
        <p:txBody>
          <a:bodyPr/>
          <a:lstStyle/>
          <a:p>
            <a:r>
              <a:rPr lang="en-US" dirty="0">
                <a:latin typeface="Palatino Linotype" panose="02040502050505030304" pitchFamily="18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A3DA9-DEA2-E88C-1718-661A4B22D9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8037" y="1582464"/>
            <a:ext cx="3868285" cy="3993502"/>
          </a:xfrm>
        </p:spPr>
        <p:txBody>
          <a:bodyPr>
            <a:noAutofit/>
          </a:bodyPr>
          <a:lstStyle/>
          <a:p>
            <a:pPr marL="514350" indent="-5143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>
                <a:latin typeface="Garamond" panose="02020404030301010803" pitchFamily="18" charset="0"/>
              </a:rPr>
              <a:t>Introduction</a:t>
            </a:r>
          </a:p>
          <a:p>
            <a:pPr marL="514350" indent="-5143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>
                <a:latin typeface="Garamond" panose="02020404030301010803" pitchFamily="18" charset="0"/>
              </a:rPr>
              <a:t>Objective</a:t>
            </a:r>
          </a:p>
          <a:p>
            <a:pPr marL="514350" indent="-5143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>
                <a:latin typeface="Garamond" panose="02020404030301010803" pitchFamily="18" charset="0"/>
              </a:rPr>
              <a:t>Related Works</a:t>
            </a:r>
          </a:p>
          <a:p>
            <a:pPr marL="514350" indent="-5143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>
                <a:latin typeface="Garamond" panose="02020404030301010803" pitchFamily="18" charset="0"/>
              </a:rPr>
              <a:t>Gaps in Literature</a:t>
            </a:r>
          </a:p>
          <a:p>
            <a:pPr marL="514350" indent="-5143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>
                <a:latin typeface="Garamond" panose="02020404030301010803" pitchFamily="18" charset="0"/>
              </a:rPr>
              <a:t>Our Approach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0EF531-D19D-22F5-521C-0E9D7175F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14">
            <a:extLst>
              <a:ext uri="{FF2B5EF4-FFF2-40B4-BE49-F238E27FC236}">
                <a16:creationId xmlns:a16="http://schemas.microsoft.com/office/drawing/2014/main" id="{584C0F99-7121-239B-E356-F40236761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98172" y="6356349"/>
            <a:ext cx="4759825" cy="365125"/>
          </a:xfrm>
        </p:spPr>
        <p:txBody>
          <a:bodyPr/>
          <a:lstStyle/>
          <a:p>
            <a:pPr algn="l"/>
            <a:r>
              <a:rPr lang="en-US" sz="1200" b="1" i="0" u="none" strike="noStrike" baseline="0" dirty="0">
                <a:latin typeface="Palatino Linotype" panose="02040502050505030304" pitchFamily="18" charset="0"/>
              </a:rPr>
              <a:t>Unraveling the Web of Information: A Comprehensive Study on Bangla Misinformation, Disinformation, Satire</a:t>
            </a:r>
            <a:r>
              <a:rPr lang="en-US" sz="1200" b="1" dirty="0">
                <a:latin typeface="Palatino Linotype" panose="02040502050505030304" pitchFamily="18" charset="0"/>
              </a:rPr>
              <a:t> </a:t>
            </a:r>
            <a:r>
              <a:rPr lang="en-US" sz="1200" b="1" i="0" u="none" strike="noStrike" baseline="0" dirty="0">
                <a:latin typeface="Palatino Linotype" panose="02040502050505030304" pitchFamily="18" charset="0"/>
              </a:rPr>
              <a:t>and Fake News</a:t>
            </a:r>
            <a:endParaRPr lang="en-US" sz="1200" dirty="0">
              <a:latin typeface="Palatino Linotype" panose="02040502050505030304" pitchFamily="18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69B33A3-B7FC-79A8-56C0-9A51E50EFFCB}"/>
              </a:ext>
            </a:extLst>
          </p:cNvPr>
          <p:cNvSpPr/>
          <p:nvPr/>
        </p:nvSpPr>
        <p:spPr>
          <a:xfrm>
            <a:off x="10327433" y="2139820"/>
            <a:ext cx="690465" cy="64008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F2D2285-E2B6-5B9B-0F00-940E14F186CF}"/>
              </a:ext>
            </a:extLst>
          </p:cNvPr>
          <p:cNvSpPr/>
          <p:nvPr/>
        </p:nvSpPr>
        <p:spPr>
          <a:xfrm>
            <a:off x="9982200" y="2619095"/>
            <a:ext cx="690465" cy="6400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38FBA07-E9BB-15AA-B4FE-DF30D9B037E5}"/>
              </a:ext>
            </a:extLst>
          </p:cNvPr>
          <p:cNvSpPr/>
          <p:nvPr/>
        </p:nvSpPr>
        <p:spPr>
          <a:xfrm>
            <a:off x="9636967" y="2139820"/>
            <a:ext cx="690465" cy="64008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1490430-CC6B-7770-1231-CC356F0A52AB}"/>
              </a:ext>
            </a:extLst>
          </p:cNvPr>
          <p:cNvSpPr/>
          <p:nvPr/>
        </p:nvSpPr>
        <p:spPr>
          <a:xfrm>
            <a:off x="9982200" y="1651518"/>
            <a:ext cx="690465" cy="64008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91143E-A844-69A2-C7CB-F7F52EF12877}"/>
              </a:ext>
            </a:extLst>
          </p:cNvPr>
          <p:cNvSpPr txBox="1"/>
          <p:nvPr/>
        </p:nvSpPr>
        <p:spPr>
          <a:xfrm>
            <a:off x="5396203" y="1582464"/>
            <a:ext cx="4068147" cy="3263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 startAt="6"/>
            </a:pPr>
            <a:r>
              <a:rPr lang="en-US" sz="2800" dirty="0">
                <a:latin typeface="Garamond" panose="02020404030301010803" pitchFamily="18" charset="0"/>
              </a:rPr>
              <a:t>Why Classify?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 startAt="6"/>
            </a:pPr>
            <a:r>
              <a:rPr lang="en-US" sz="2800" dirty="0">
                <a:latin typeface="Garamond" panose="02020404030301010803" pitchFamily="18" charset="0"/>
              </a:rPr>
              <a:t>Data Collection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 startAt="6"/>
            </a:pPr>
            <a:r>
              <a:rPr lang="en-US" sz="2800" dirty="0">
                <a:latin typeface="Garamond" panose="02020404030301010803" pitchFamily="18" charset="0"/>
              </a:rPr>
              <a:t>Methodology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 startAt="6"/>
            </a:pPr>
            <a:r>
              <a:rPr lang="en-US" sz="2800" dirty="0">
                <a:latin typeface="Garamond" panose="02020404030301010803" pitchFamily="18" charset="0"/>
              </a:rPr>
              <a:t>Evaluation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 startAt="6"/>
            </a:pPr>
            <a:r>
              <a:rPr lang="en-US" sz="2800" dirty="0">
                <a:latin typeface="Garamond" panose="02020404030301010803" pitchFamily="18" charset="0"/>
              </a:rPr>
              <a:t>Future Work</a:t>
            </a: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8ACFE711-5ADB-C7E2-040A-215E57F7D5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23/08/2023</a:t>
            </a:r>
          </a:p>
        </p:txBody>
      </p:sp>
    </p:spTree>
    <p:extLst>
      <p:ext uri="{BB962C8B-B14F-4D97-AF65-F5344CB8AC3E}">
        <p14:creationId xmlns:p14="http://schemas.microsoft.com/office/powerpoint/2010/main" val="4119175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290457-2071-4F7C-9327-CE85A282B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0655"/>
            <a:ext cx="5806440" cy="1325880"/>
          </a:xfrm>
        </p:spPr>
        <p:txBody>
          <a:bodyPr/>
          <a:lstStyle/>
          <a:p>
            <a:r>
              <a:rPr lang="en-US" dirty="0">
                <a:latin typeface="Palatino Linotype" panose="02040502050505030304" pitchFamily="18" charset="0"/>
              </a:rPr>
              <a:t>Introduction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7B1E24-2840-4BB0-AE5A-2320A01CB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6604" y="1742585"/>
            <a:ext cx="3464768" cy="3267954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Garamond" panose="02020404030301010803" pitchFamily="18" charset="0"/>
              </a:rPr>
              <a:t>Misinformation 🙁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Garamond" panose="02020404030301010803" pitchFamily="18" charset="0"/>
              </a:rPr>
              <a:t>Disinformation 😥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Garamond" panose="02020404030301010803" pitchFamily="18" charset="0"/>
              </a:rPr>
              <a:t>Satire 😂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latin typeface="Garamond" panose="020204040303010108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Garamond" panose="02020404030301010803" pitchFamily="18" charset="0"/>
              </a:rPr>
              <a:t>REAL!!! 👍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96B342A5-1683-4650-BB07-B98D8B23C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6087" y="6356349"/>
            <a:ext cx="4759825" cy="365125"/>
          </a:xfrm>
        </p:spPr>
        <p:txBody>
          <a:bodyPr/>
          <a:lstStyle/>
          <a:p>
            <a:pPr algn="l"/>
            <a:r>
              <a:rPr lang="en-US" sz="1200" b="1" i="0" u="none" strike="noStrike" baseline="0" dirty="0">
                <a:latin typeface="Palatino Linotype" panose="02040502050505030304" pitchFamily="18" charset="0"/>
              </a:rPr>
              <a:t>Unraveling the Web of Information: A Comprehensive Study on Bangla Misinformation, Disinformation, Satire</a:t>
            </a:r>
            <a:r>
              <a:rPr lang="en-US" sz="1200" b="1" dirty="0">
                <a:latin typeface="Palatino Linotype" panose="02040502050505030304" pitchFamily="18" charset="0"/>
              </a:rPr>
              <a:t> </a:t>
            </a:r>
            <a:r>
              <a:rPr lang="en-US" sz="1200" b="1" i="0" u="none" strike="noStrike" baseline="0" dirty="0">
                <a:latin typeface="Palatino Linotype" panose="02040502050505030304" pitchFamily="18" charset="0"/>
              </a:rPr>
              <a:t>and Fake News</a:t>
            </a:r>
            <a:endParaRPr lang="en-US" sz="1200" dirty="0">
              <a:latin typeface="Palatino Linotype" panose="02040502050505030304" pitchFamily="18" charset="0"/>
            </a:endParaRP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6EEA4F1-5FA3-4EBF-97F1-DF392077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8EA1EFC-1F70-808D-7FCD-F815F29EF0D8}"/>
              </a:ext>
            </a:extLst>
          </p:cNvPr>
          <p:cNvSpPr/>
          <p:nvPr/>
        </p:nvSpPr>
        <p:spPr>
          <a:xfrm>
            <a:off x="7371183" y="3918857"/>
            <a:ext cx="1239417" cy="10916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7EA36E-7DD2-5107-A088-5FD11AFB1561}"/>
              </a:ext>
            </a:extLst>
          </p:cNvPr>
          <p:cNvSpPr txBox="1"/>
          <p:nvPr/>
        </p:nvSpPr>
        <p:spPr>
          <a:xfrm>
            <a:off x="10161037" y="1511559"/>
            <a:ext cx="1054359" cy="94239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9" name="Picture 8" descr="A person and person with different colored shirts&#10;&#10;Description automatically generated">
            <a:extLst>
              <a:ext uri="{FF2B5EF4-FFF2-40B4-BE49-F238E27FC236}">
                <a16:creationId xmlns:a16="http://schemas.microsoft.com/office/drawing/2014/main" id="{ED3BEBF8-918D-34C1-715F-B149AF27D6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2012" y="1073595"/>
            <a:ext cx="4713383" cy="2695972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softEdge rad="76200"/>
          </a:effectLst>
        </p:spPr>
      </p:pic>
      <p:pic>
        <p:nvPicPr>
          <p:cNvPr id="20" name="Picture 19" descr="A yellow and black text&#10;&#10;Description automatically generated">
            <a:extLst>
              <a:ext uri="{FF2B5EF4-FFF2-40B4-BE49-F238E27FC236}">
                <a16:creationId xmlns:a16="http://schemas.microsoft.com/office/drawing/2014/main" id="{1DF07026-71AC-130E-F8B1-CF7299B2FD6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0566"/>
          <a:stretch/>
        </p:blipFill>
        <p:spPr>
          <a:xfrm>
            <a:off x="6502011" y="4156404"/>
            <a:ext cx="4713383" cy="1325880"/>
          </a:xfrm>
          <a:prstGeom prst="rect">
            <a:avLst/>
          </a:prstGeom>
          <a:effectLst>
            <a:softEdge rad="88900"/>
          </a:effectLst>
        </p:spPr>
      </p:pic>
      <p:sp>
        <p:nvSpPr>
          <p:cNvPr id="22" name="Date Placeholder 3">
            <a:extLst>
              <a:ext uri="{FF2B5EF4-FFF2-40B4-BE49-F238E27FC236}">
                <a16:creationId xmlns:a16="http://schemas.microsoft.com/office/drawing/2014/main" id="{12080FF4-EBBF-26DC-48F0-62E59EA183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23/08/2023</a:t>
            </a:r>
          </a:p>
        </p:txBody>
      </p:sp>
    </p:spTree>
    <p:extLst>
      <p:ext uri="{BB962C8B-B14F-4D97-AF65-F5344CB8AC3E}">
        <p14:creationId xmlns:p14="http://schemas.microsoft.com/office/powerpoint/2010/main" val="1002193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1411E-6C32-9A84-1760-C0F955ABA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Comprehension With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3CABF-CF6C-C0E6-E53F-B4A3923A0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Misinformation</a:t>
            </a:r>
          </a:p>
          <a:p>
            <a:pPr marL="457200" lvl="1" indent="0">
              <a:spcBef>
                <a:spcPts val="1000"/>
              </a:spcBef>
              <a:buNone/>
            </a:pPr>
            <a:r>
              <a:rPr lang="en-US" dirty="0">
                <a:latin typeface="Garamond" panose="02020404030301010803" pitchFamily="18" charset="0"/>
              </a:rPr>
              <a:t> “Eating chocolates can make you immune to common cold.”</a:t>
            </a:r>
          </a:p>
          <a:p>
            <a:r>
              <a:rPr lang="en-US" dirty="0">
                <a:latin typeface="Garamond" panose="02020404030301010803" pitchFamily="18" charset="0"/>
              </a:rPr>
              <a:t>Disinformation </a:t>
            </a:r>
          </a:p>
          <a:p>
            <a:pPr marL="457200" lvl="1" indent="0">
              <a:spcBef>
                <a:spcPts val="1000"/>
              </a:spcBef>
              <a:buNone/>
            </a:pPr>
            <a:r>
              <a:rPr lang="en-US" dirty="0">
                <a:latin typeface="Garamond" panose="02020404030301010803" pitchFamily="18" charset="0"/>
              </a:rPr>
              <a:t>“A celebrity endorsed a controversial product, accompanied by doctored photos to make it seem real.”</a:t>
            </a:r>
          </a:p>
          <a:p>
            <a:r>
              <a:rPr lang="en-US" dirty="0">
                <a:latin typeface="Garamond" panose="02020404030301010803" pitchFamily="18" charset="0"/>
              </a:rPr>
              <a:t>Satire </a:t>
            </a:r>
          </a:p>
          <a:p>
            <a:pPr marL="457200" lvl="1" indent="0">
              <a:spcBef>
                <a:spcPts val="1000"/>
              </a:spcBef>
              <a:buNone/>
            </a:pPr>
            <a:r>
              <a:rPr lang="en-US" dirty="0">
                <a:latin typeface="Garamond" panose="02020404030301010803" pitchFamily="18" charset="0"/>
              </a:rPr>
              <a:t>“A town plans to tax residents based on the number of selfies they take.”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CEDAB0-3987-941F-FAAA-74AD7C39B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23/08/2023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527BF4-322A-FE51-8B1E-376CAB07A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7483049-A9C0-C5DF-1EF3-1E858B96079D}"/>
              </a:ext>
            </a:extLst>
          </p:cNvPr>
          <p:cNvCxnSpPr>
            <a:cxnSpLocks/>
          </p:cNvCxnSpPr>
          <p:nvPr/>
        </p:nvCxnSpPr>
        <p:spPr>
          <a:xfrm>
            <a:off x="3895529" y="2175570"/>
            <a:ext cx="384110" cy="0"/>
          </a:xfrm>
          <a:prstGeom prst="straightConnector1">
            <a:avLst/>
          </a:prstGeom>
          <a:ln w="57150">
            <a:headEnd w="lg" len="lg"/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39A34CB-8EF9-0F46-001B-ED27D3F4B7AE}"/>
              </a:ext>
            </a:extLst>
          </p:cNvPr>
          <p:cNvCxnSpPr>
            <a:cxnSpLocks/>
          </p:cNvCxnSpPr>
          <p:nvPr/>
        </p:nvCxnSpPr>
        <p:spPr>
          <a:xfrm>
            <a:off x="3846545" y="3139732"/>
            <a:ext cx="384110" cy="0"/>
          </a:xfrm>
          <a:prstGeom prst="straightConnector1">
            <a:avLst/>
          </a:prstGeom>
          <a:ln w="57150">
            <a:headEnd w="lg" len="lg"/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148B420-2833-7B89-B5F2-9B85B0F27A40}"/>
              </a:ext>
            </a:extLst>
          </p:cNvPr>
          <p:cNvCxnSpPr>
            <a:cxnSpLocks/>
          </p:cNvCxnSpPr>
          <p:nvPr/>
        </p:nvCxnSpPr>
        <p:spPr>
          <a:xfrm>
            <a:off x="2435291" y="4427359"/>
            <a:ext cx="384110" cy="0"/>
          </a:xfrm>
          <a:prstGeom prst="straightConnector1">
            <a:avLst/>
          </a:prstGeom>
          <a:ln w="57150">
            <a:headEnd w="lg" len="lg"/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Footer Placeholder 14">
            <a:extLst>
              <a:ext uri="{FF2B5EF4-FFF2-40B4-BE49-F238E27FC236}">
                <a16:creationId xmlns:a16="http://schemas.microsoft.com/office/drawing/2014/main" id="{A7BF3E17-16A0-AD6F-F528-87CFBF3DD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6087" y="6356349"/>
            <a:ext cx="4759825" cy="365125"/>
          </a:xfrm>
        </p:spPr>
        <p:txBody>
          <a:bodyPr/>
          <a:lstStyle/>
          <a:p>
            <a:pPr algn="l"/>
            <a:r>
              <a:rPr lang="en-US" sz="1200" b="1" i="0" u="none" strike="noStrike" baseline="0" dirty="0">
                <a:latin typeface="Palatino Linotype" panose="02040502050505030304" pitchFamily="18" charset="0"/>
              </a:rPr>
              <a:t>Unraveling the Web of Information: A Comprehensive Study on Bangla Misinformation, Disinformation, Satire</a:t>
            </a:r>
            <a:r>
              <a:rPr lang="en-US" sz="1200" b="1" dirty="0">
                <a:latin typeface="Palatino Linotype" panose="02040502050505030304" pitchFamily="18" charset="0"/>
              </a:rPr>
              <a:t> </a:t>
            </a:r>
            <a:r>
              <a:rPr lang="en-US" sz="1200" b="1" i="0" u="none" strike="noStrike" baseline="0" dirty="0">
                <a:latin typeface="Palatino Linotype" panose="02040502050505030304" pitchFamily="18" charset="0"/>
              </a:rPr>
              <a:t>and Fake News</a:t>
            </a:r>
            <a:endParaRPr lang="en-US" sz="12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3119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129665-F17B-4D8E-E58B-5DC559E3B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E45BBB0-5C13-8414-68A0-5E6F472B3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6503"/>
            <a:ext cx="10515600" cy="1325563"/>
          </a:xfrm>
        </p:spPr>
        <p:txBody>
          <a:bodyPr/>
          <a:lstStyle/>
          <a:p>
            <a:r>
              <a:rPr lang="en-US" dirty="0">
                <a:latin typeface="Palatino Linotype" panose="02040502050505030304" pitchFamily="18" charset="0"/>
              </a:rPr>
              <a:t>Objective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7DC38D-BD2B-15C6-9803-0B8B67EA9793}"/>
              </a:ext>
            </a:extLst>
          </p:cNvPr>
          <p:cNvSpPr txBox="1"/>
          <p:nvPr/>
        </p:nvSpPr>
        <p:spPr>
          <a:xfrm>
            <a:off x="1212980" y="1856791"/>
            <a:ext cx="1014082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Garamond" panose="02020404030301010803" pitchFamily="18" charset="0"/>
              </a:rPr>
              <a:t>Create a benchmark multi-labelled dataset  		existing data merged with new data</a:t>
            </a:r>
          </a:p>
          <a:p>
            <a:endParaRPr lang="en-US" sz="2800" dirty="0">
              <a:latin typeface="Garamond" panose="020204040303010108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Garamond" panose="02020404030301010803" pitchFamily="18" charset="0"/>
              </a:rPr>
              <a:t>Implement proposed model architecture based on </a:t>
            </a:r>
            <a:r>
              <a:rPr lang="en-US" sz="2800" b="1" dirty="0">
                <a:latin typeface="Garamond" panose="02020404030301010803" pitchFamily="18" charset="0"/>
              </a:rPr>
              <a:t>Siamese Neural Network</a:t>
            </a:r>
          </a:p>
          <a:p>
            <a:endParaRPr lang="en-US" sz="2800" dirty="0">
              <a:latin typeface="Garamond" panose="020204040303010108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Garamond" panose="02020404030301010803" pitchFamily="18" charset="0"/>
              </a:rPr>
              <a:t>Achieve pragmatic accuracy on the imbalanced multi-labelled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53E3C98-9AC5-20AE-B322-52AE5ACB2691}"/>
              </a:ext>
            </a:extLst>
          </p:cNvPr>
          <p:cNvCxnSpPr>
            <a:cxnSpLocks/>
          </p:cNvCxnSpPr>
          <p:nvPr/>
        </p:nvCxnSpPr>
        <p:spPr>
          <a:xfrm>
            <a:off x="7640216" y="2166240"/>
            <a:ext cx="727787" cy="0"/>
          </a:xfrm>
          <a:prstGeom prst="straightConnector1">
            <a:avLst/>
          </a:prstGeom>
          <a:ln w="57150">
            <a:headEnd w="lg" len="lg"/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Footer Placeholder 14">
            <a:extLst>
              <a:ext uri="{FF2B5EF4-FFF2-40B4-BE49-F238E27FC236}">
                <a16:creationId xmlns:a16="http://schemas.microsoft.com/office/drawing/2014/main" id="{77584769-929C-B89F-CE85-CEC096255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6087" y="6356349"/>
            <a:ext cx="4759825" cy="365125"/>
          </a:xfrm>
        </p:spPr>
        <p:txBody>
          <a:bodyPr/>
          <a:lstStyle/>
          <a:p>
            <a:pPr algn="l"/>
            <a:r>
              <a:rPr lang="en-US" sz="1200" b="1" i="0" u="none" strike="noStrike" baseline="0" dirty="0">
                <a:latin typeface="Palatino Linotype" panose="02040502050505030304" pitchFamily="18" charset="0"/>
              </a:rPr>
              <a:t>Unraveling the Web of Information: A Comprehensive Study on Bangla Misinformation, Disinformation, Satire</a:t>
            </a:r>
            <a:r>
              <a:rPr lang="en-US" sz="1200" b="1" dirty="0">
                <a:latin typeface="Palatino Linotype" panose="02040502050505030304" pitchFamily="18" charset="0"/>
              </a:rPr>
              <a:t> </a:t>
            </a:r>
            <a:r>
              <a:rPr lang="en-US" sz="1200" b="1" i="0" u="none" strike="noStrike" baseline="0" dirty="0">
                <a:latin typeface="Palatino Linotype" panose="02040502050505030304" pitchFamily="18" charset="0"/>
              </a:rPr>
              <a:t>and Fake News</a:t>
            </a:r>
            <a:endParaRPr lang="en-US" sz="1200" dirty="0">
              <a:latin typeface="Palatino Linotype" panose="02040502050505030304" pitchFamily="18" charset="0"/>
            </a:endParaRP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028EA91B-EAF5-8481-0957-AA840C0009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23/08/2023</a:t>
            </a:r>
          </a:p>
        </p:txBody>
      </p:sp>
    </p:spTree>
    <p:extLst>
      <p:ext uri="{BB962C8B-B14F-4D97-AF65-F5344CB8AC3E}">
        <p14:creationId xmlns:p14="http://schemas.microsoft.com/office/powerpoint/2010/main" val="3488106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53AA4-9428-D3CA-6328-6A5C7EF3C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Palatino Linotype" panose="02040502050505030304" pitchFamily="18" charset="0"/>
              </a:rPr>
              <a:t>Related Works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36987A-B50E-01A8-9BBD-F9B26CD4D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13BCC4A0-2A85-4024-3ACD-7A22F709E0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6657336"/>
              </p:ext>
            </p:extLst>
          </p:nvPr>
        </p:nvGraphicFramePr>
        <p:xfrm>
          <a:off x="838200" y="1690688"/>
          <a:ext cx="10515600" cy="349667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923661">
                  <a:extLst>
                    <a:ext uri="{9D8B030D-6E8A-4147-A177-3AD203B41FA5}">
                      <a16:colId xmlns:a16="http://schemas.microsoft.com/office/drawing/2014/main" val="2233044120"/>
                    </a:ext>
                  </a:extLst>
                </a:gridCol>
                <a:gridCol w="2715208">
                  <a:extLst>
                    <a:ext uri="{9D8B030D-6E8A-4147-A177-3AD203B41FA5}">
                      <a16:colId xmlns:a16="http://schemas.microsoft.com/office/drawing/2014/main" val="1173280970"/>
                    </a:ext>
                  </a:extLst>
                </a:gridCol>
                <a:gridCol w="3228392">
                  <a:extLst>
                    <a:ext uri="{9D8B030D-6E8A-4147-A177-3AD203B41FA5}">
                      <a16:colId xmlns:a16="http://schemas.microsoft.com/office/drawing/2014/main" val="1872044392"/>
                    </a:ext>
                  </a:extLst>
                </a:gridCol>
                <a:gridCol w="2648339">
                  <a:extLst>
                    <a:ext uri="{9D8B030D-6E8A-4147-A177-3AD203B41FA5}">
                      <a16:colId xmlns:a16="http://schemas.microsoft.com/office/drawing/2014/main" val="1727815050"/>
                    </a:ext>
                  </a:extLst>
                </a:gridCol>
              </a:tblGrid>
              <a:tr h="69933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Garamond" panose="02020404030301010803" pitchFamily="18" charset="0"/>
                        </a:rPr>
                        <a:t>AUTHOR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Garamond" panose="02020404030301010803" pitchFamily="18" charset="0"/>
                        </a:rPr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Garamond" panose="02020404030301010803" pitchFamily="18" charset="0"/>
                        </a:rPr>
                        <a:t>WORK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Garamond" panose="02020404030301010803" pitchFamily="18" charset="0"/>
                        </a:rPr>
                        <a:t>CLASS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7814890"/>
                  </a:ext>
                </a:extLst>
              </a:tr>
              <a:tr h="69933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Garamond" panose="02020404030301010803" pitchFamily="18" charset="0"/>
                        </a:rPr>
                        <a:t>Hossain et al.</a:t>
                      </a:r>
                      <a:r>
                        <a:rPr lang="en-US" sz="1800" baseline="30000" dirty="0">
                          <a:latin typeface="Garamond" panose="02020404030301010803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Garamond" panose="02020404030301010803" pitchFamily="18" charset="0"/>
                        </a:rPr>
                        <a:t>SVM, LR, RF, BERT etc.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Garamond" panose="02020404030301010803" pitchFamily="18" charset="0"/>
                        </a:rPr>
                        <a:t>Benchmark dataset for Bangla fake news detection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Garamond" panose="02020404030301010803" pitchFamily="18" charset="0"/>
                        </a:rPr>
                        <a:t>Binary – Fake or Real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1725779"/>
                  </a:ext>
                </a:extLst>
              </a:tr>
              <a:tr h="69933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Garamond" panose="02020404030301010803" pitchFamily="18" charset="0"/>
                        </a:rPr>
                        <a:t>Sharma et al.</a:t>
                      </a:r>
                      <a:r>
                        <a:rPr lang="en-US" sz="1800" baseline="30000" dirty="0">
                          <a:latin typeface="Garamond" panose="02020404030301010803" pitchFamily="18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Garamond" panose="02020404030301010803" pitchFamily="18" charset="0"/>
                        </a:rPr>
                        <a:t>CNN + feature extraction 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Garamond" panose="02020404030301010803" pitchFamily="18" charset="0"/>
                        </a:rPr>
                        <a:t>Satire detection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Garamond" panose="02020404030301010803" pitchFamily="18" charset="0"/>
                        </a:rPr>
                        <a:t>Binary – Satire or Non-Satire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5395405"/>
                  </a:ext>
                </a:extLst>
              </a:tr>
              <a:tr h="69933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Garamond" panose="02020404030301010803" pitchFamily="18" charset="0"/>
                        </a:rPr>
                        <a:t>George et al.</a:t>
                      </a:r>
                      <a:r>
                        <a:rPr lang="en-US" sz="1800" baseline="30000" dirty="0">
                          <a:latin typeface="Garamond" panose="02020404030301010803" pitchFamily="18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Garamond" panose="02020404030301010803" pitchFamily="18" charset="0"/>
                        </a:rPr>
                        <a:t>CNN-LSTM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Garamond" panose="02020404030301010803" pitchFamily="18" charset="0"/>
                        </a:rPr>
                        <a:t>Fake news detection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Garamond" panose="02020404030301010803" pitchFamily="18" charset="0"/>
                        </a:rPr>
                        <a:t>Binary – Fake or Real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254380"/>
                  </a:ext>
                </a:extLst>
              </a:tr>
              <a:tr h="6993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Garamond" panose="02020404030301010803" pitchFamily="18" charset="0"/>
                        </a:rPr>
                        <a:t>Zhou et al.</a:t>
                      </a:r>
                      <a:r>
                        <a:rPr lang="en-US" sz="1800" baseline="30000" dirty="0">
                          <a:latin typeface="Garamond" panose="02020404030301010803" pitchFamily="18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Garamond" panose="02020404030301010803" pitchFamily="18" charset="0"/>
                        </a:rPr>
                        <a:t>LSTM and BERT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Garamond" panose="02020404030301010803" pitchFamily="18" charset="0"/>
                        </a:rPr>
                        <a:t>Misinformation classification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Garamond" panose="02020404030301010803" pitchFamily="18" charset="0"/>
                        </a:rPr>
                        <a:t>Binary – Related or Unrelated</a:t>
                      </a:r>
                      <a:endParaRPr lang="en-US" sz="1800" baseline="30000" dirty="0">
                        <a:latin typeface="Garamond" panose="02020404030301010803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8277853"/>
                  </a:ext>
                </a:extLst>
              </a:tr>
            </a:tbl>
          </a:graphicData>
        </a:graphic>
      </p:graphicFrame>
      <p:sp>
        <p:nvSpPr>
          <p:cNvPr id="7" name="Footer Placeholder 14">
            <a:extLst>
              <a:ext uri="{FF2B5EF4-FFF2-40B4-BE49-F238E27FC236}">
                <a16:creationId xmlns:a16="http://schemas.microsoft.com/office/drawing/2014/main" id="{3A532264-B43A-604E-032A-3C712F9A0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6087" y="6356349"/>
            <a:ext cx="4759825" cy="365125"/>
          </a:xfrm>
        </p:spPr>
        <p:txBody>
          <a:bodyPr/>
          <a:lstStyle/>
          <a:p>
            <a:pPr algn="l"/>
            <a:r>
              <a:rPr lang="en-US" sz="1200" b="1" i="0" u="none" strike="noStrike" baseline="0" dirty="0">
                <a:latin typeface="Palatino Linotype" panose="02040502050505030304" pitchFamily="18" charset="0"/>
              </a:rPr>
              <a:t>Unraveling the Web of Information: A Comprehensive Study on Bangla Misinformation, Disinformation, Satire</a:t>
            </a:r>
            <a:r>
              <a:rPr lang="en-US" sz="1200" b="1" dirty="0">
                <a:latin typeface="Palatino Linotype" panose="02040502050505030304" pitchFamily="18" charset="0"/>
              </a:rPr>
              <a:t> </a:t>
            </a:r>
            <a:r>
              <a:rPr lang="en-US" sz="1200" b="1" i="0" u="none" strike="noStrike" baseline="0" dirty="0">
                <a:latin typeface="Palatino Linotype" panose="02040502050505030304" pitchFamily="18" charset="0"/>
              </a:rPr>
              <a:t>and Fake News</a:t>
            </a:r>
            <a:endParaRPr lang="en-US" sz="1200" dirty="0">
              <a:latin typeface="Palatino Linotype" panose="02040502050505030304" pitchFamily="18" charset="0"/>
            </a:endParaRP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DBDBE492-6537-626D-BFDB-30B83FC06D1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23/08/2023</a:t>
            </a:r>
          </a:p>
        </p:txBody>
      </p:sp>
    </p:spTree>
    <p:extLst>
      <p:ext uri="{BB962C8B-B14F-4D97-AF65-F5344CB8AC3E}">
        <p14:creationId xmlns:p14="http://schemas.microsoft.com/office/powerpoint/2010/main" val="149279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05FCBC-1B56-3445-B897-AFDE987F3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526B6E8-3F1A-7182-0472-15D0AAEEC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8663"/>
            <a:ext cx="10515600" cy="1325563"/>
          </a:xfrm>
        </p:spPr>
        <p:txBody>
          <a:bodyPr/>
          <a:lstStyle/>
          <a:p>
            <a:r>
              <a:rPr lang="en-US" dirty="0">
                <a:latin typeface="Palatino Linotype" panose="02040502050505030304" pitchFamily="18" charset="0"/>
              </a:rPr>
              <a:t>Gaps in Literature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5DD4EB-BB3B-A018-069E-BC842D547B05}"/>
              </a:ext>
            </a:extLst>
          </p:cNvPr>
          <p:cNvSpPr txBox="1"/>
          <p:nvPr/>
        </p:nvSpPr>
        <p:spPr>
          <a:xfrm>
            <a:off x="838200" y="1704226"/>
            <a:ext cx="10515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Garamond" panose="02020404030301010803" pitchFamily="18" charset="0"/>
              </a:rPr>
              <a:t>Fake news can be classified into further sub-categories. But no work has been done for such classification.</a:t>
            </a:r>
          </a:p>
          <a:p>
            <a:endParaRPr lang="en-US" sz="2800" dirty="0">
              <a:latin typeface="Garamond" panose="020204040303010108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Garamond" panose="02020404030301010803" pitchFamily="18" charset="0"/>
              </a:rPr>
              <a:t>Existing Bangla fake news datasets are </a:t>
            </a:r>
            <a:r>
              <a:rPr lang="en-US" sz="2800" b="1" dirty="0">
                <a:latin typeface="Garamond" panose="02020404030301010803" pitchFamily="18" charset="0"/>
              </a:rPr>
              <a:t>imbalanced</a:t>
            </a:r>
            <a:r>
              <a:rPr lang="en-US" sz="2800" dirty="0">
                <a:latin typeface="Garamond" panose="02020404030301010803" pitchFamily="18" charset="0"/>
              </a:rPr>
              <a:t> due to scarcity of Bangla fake news collection. Consequently, model performances are not always accurate.</a:t>
            </a:r>
          </a:p>
        </p:txBody>
      </p:sp>
      <p:sp>
        <p:nvSpPr>
          <p:cNvPr id="6" name="Footer Placeholder 14">
            <a:extLst>
              <a:ext uri="{FF2B5EF4-FFF2-40B4-BE49-F238E27FC236}">
                <a16:creationId xmlns:a16="http://schemas.microsoft.com/office/drawing/2014/main" id="{94980E9D-EC64-3E71-B70C-5C178CF97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6087" y="6356349"/>
            <a:ext cx="4759825" cy="365125"/>
          </a:xfrm>
        </p:spPr>
        <p:txBody>
          <a:bodyPr/>
          <a:lstStyle/>
          <a:p>
            <a:pPr algn="l"/>
            <a:r>
              <a:rPr lang="en-US" sz="1200" b="1" i="0" u="none" strike="noStrike" baseline="0" dirty="0">
                <a:latin typeface="Palatino Linotype" panose="02040502050505030304" pitchFamily="18" charset="0"/>
              </a:rPr>
              <a:t>Unraveling the Web of Information: A Comprehensive Study on Bangla Misinformation, Disinformation, Satire</a:t>
            </a:r>
            <a:r>
              <a:rPr lang="en-US" sz="1200" b="1" dirty="0">
                <a:latin typeface="Palatino Linotype" panose="02040502050505030304" pitchFamily="18" charset="0"/>
              </a:rPr>
              <a:t> </a:t>
            </a:r>
            <a:r>
              <a:rPr lang="en-US" sz="1200" b="1" i="0" u="none" strike="noStrike" baseline="0" dirty="0">
                <a:latin typeface="Palatino Linotype" panose="02040502050505030304" pitchFamily="18" charset="0"/>
              </a:rPr>
              <a:t>and Fake News</a:t>
            </a:r>
            <a:endParaRPr lang="en-US" sz="1200" dirty="0">
              <a:latin typeface="Palatino Linotype" panose="02040502050505030304" pitchFamily="18" charset="0"/>
            </a:endParaRP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575776F0-A560-8725-108B-F09C320FD7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23/08/2023</a:t>
            </a:r>
          </a:p>
        </p:txBody>
      </p:sp>
    </p:spTree>
    <p:extLst>
      <p:ext uri="{BB962C8B-B14F-4D97-AF65-F5344CB8AC3E}">
        <p14:creationId xmlns:p14="http://schemas.microsoft.com/office/powerpoint/2010/main" val="1699132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55C01-FD42-6FE8-0D1F-44620C103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2247"/>
            <a:ext cx="10515600" cy="1325563"/>
          </a:xfrm>
        </p:spPr>
        <p:txBody>
          <a:bodyPr/>
          <a:lstStyle/>
          <a:p>
            <a:r>
              <a:rPr lang="en-US" dirty="0">
                <a:latin typeface="Palatino Linotype" panose="02040502050505030304" pitchFamily="18" charset="0"/>
              </a:rPr>
              <a:t>Our Approach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EB3FEE-1DF5-FF98-19E3-44BBEB975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1534DFC-CEB8-94D5-77B5-041268CE6F5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179513" y="1911350"/>
            <a:ext cx="5044005" cy="2859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Garamond" panose="02020404030301010803" pitchFamily="18" charset="0"/>
              </a:rPr>
              <a:t>Classify fake news into </a:t>
            </a:r>
            <a:r>
              <a:rPr lang="en-US" sz="2400" b="1" dirty="0">
                <a:latin typeface="Garamond" panose="02020404030301010803" pitchFamily="18" charset="0"/>
              </a:rPr>
              <a:t>3</a:t>
            </a:r>
            <a:r>
              <a:rPr lang="en-US" sz="2400" dirty="0">
                <a:latin typeface="Garamond" panose="02020404030301010803" pitchFamily="18" charset="0"/>
              </a:rPr>
              <a:t> classes:</a:t>
            </a:r>
          </a:p>
          <a:p>
            <a:pPr marL="1257300" lvl="2" indent="-342900">
              <a:spcBef>
                <a:spcPts val="1500"/>
              </a:spcBef>
              <a:buFont typeface="+mj-lt"/>
              <a:buAutoNum type="arabicPeriod"/>
            </a:pPr>
            <a:r>
              <a:rPr lang="en-US" sz="2400" dirty="0">
                <a:latin typeface="Garamond" panose="02020404030301010803" pitchFamily="18" charset="0"/>
              </a:rPr>
              <a:t>Misinformation</a:t>
            </a:r>
          </a:p>
          <a:p>
            <a:pPr marL="1257300" lvl="2" indent="-342900">
              <a:spcBef>
                <a:spcPts val="1000"/>
              </a:spcBef>
              <a:buFont typeface="+mj-lt"/>
              <a:buAutoNum type="arabicPeriod"/>
            </a:pPr>
            <a:r>
              <a:rPr lang="en-US" sz="2400" dirty="0">
                <a:latin typeface="Garamond" panose="02020404030301010803" pitchFamily="18" charset="0"/>
              </a:rPr>
              <a:t>Disinformation</a:t>
            </a:r>
          </a:p>
          <a:p>
            <a:pPr marL="1257300" lvl="2" indent="-342900">
              <a:spcBef>
                <a:spcPts val="1000"/>
              </a:spcBef>
              <a:buFont typeface="+mj-lt"/>
              <a:buAutoNum type="arabicPeriod"/>
            </a:pPr>
            <a:r>
              <a:rPr lang="en-US" sz="2400" dirty="0">
                <a:latin typeface="Garamond" panose="02020404030301010803" pitchFamily="18" charset="0"/>
              </a:rPr>
              <a:t>Satire</a:t>
            </a:r>
          </a:p>
          <a:p>
            <a:pPr>
              <a:spcBef>
                <a:spcPts val="2500"/>
              </a:spcBef>
            </a:pPr>
            <a:r>
              <a:rPr lang="en-US" sz="2400" dirty="0">
                <a:latin typeface="Garamond" panose="02020404030301010803" pitchFamily="18" charset="0"/>
              </a:rPr>
              <a:t>Use </a:t>
            </a:r>
            <a:r>
              <a:rPr lang="en-US" sz="2400" b="1" dirty="0">
                <a:latin typeface="Garamond" panose="02020404030301010803" pitchFamily="18" charset="0"/>
              </a:rPr>
              <a:t>Siamese Neural Network </a:t>
            </a:r>
            <a:r>
              <a:rPr lang="en-US" sz="2400" dirty="0">
                <a:latin typeface="Garamond" panose="02020404030301010803" pitchFamily="18" charset="0"/>
              </a:rPr>
              <a:t>that works well with imbalanced datasets.</a:t>
            </a:r>
          </a:p>
        </p:txBody>
      </p:sp>
      <p:pic>
        <p:nvPicPr>
          <p:cNvPr id="8" name="Picture 7" descr="Fake news classification">
            <a:extLst>
              <a:ext uri="{FF2B5EF4-FFF2-40B4-BE49-F238E27FC236}">
                <a16:creationId xmlns:a16="http://schemas.microsoft.com/office/drawing/2014/main" id="{6C50999D-07DA-373F-6EBE-D0EEF34318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597159"/>
            <a:ext cx="5716554" cy="5215812"/>
          </a:xfrm>
          <a:prstGeom prst="rect">
            <a:avLst/>
          </a:prstGeom>
        </p:spPr>
      </p:pic>
      <p:sp>
        <p:nvSpPr>
          <p:cNvPr id="3" name="Footer Placeholder 14">
            <a:extLst>
              <a:ext uri="{FF2B5EF4-FFF2-40B4-BE49-F238E27FC236}">
                <a16:creationId xmlns:a16="http://schemas.microsoft.com/office/drawing/2014/main" id="{42A73BC4-EA5C-19D9-4A43-4D3ABF344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6087" y="6356349"/>
            <a:ext cx="4759825" cy="365125"/>
          </a:xfrm>
        </p:spPr>
        <p:txBody>
          <a:bodyPr/>
          <a:lstStyle/>
          <a:p>
            <a:pPr algn="l"/>
            <a:r>
              <a:rPr lang="en-US" sz="1200" b="1" i="0" u="none" strike="noStrike" baseline="0" dirty="0">
                <a:latin typeface="Palatino Linotype" panose="02040502050505030304" pitchFamily="18" charset="0"/>
              </a:rPr>
              <a:t>Unraveling the Web of Information: A Comprehensive Study on Bangla Misinformation, Disinformation, Satire</a:t>
            </a:r>
            <a:r>
              <a:rPr lang="en-US" sz="1200" b="1" dirty="0">
                <a:latin typeface="Palatino Linotype" panose="02040502050505030304" pitchFamily="18" charset="0"/>
              </a:rPr>
              <a:t> </a:t>
            </a:r>
            <a:r>
              <a:rPr lang="en-US" sz="1200" b="1" i="0" u="none" strike="noStrike" baseline="0" dirty="0">
                <a:latin typeface="Palatino Linotype" panose="02040502050505030304" pitchFamily="18" charset="0"/>
              </a:rPr>
              <a:t>and Fake News</a:t>
            </a:r>
            <a:endParaRPr lang="en-US" sz="1200" dirty="0">
              <a:latin typeface="Palatino Linotype" panose="02040502050505030304" pitchFamily="18" charset="0"/>
            </a:endParaRP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3193DAB1-D3D1-6AFE-4B37-5D30AD69891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23/08/2023</a:t>
            </a:r>
          </a:p>
        </p:txBody>
      </p:sp>
    </p:spTree>
    <p:extLst>
      <p:ext uri="{BB962C8B-B14F-4D97-AF65-F5344CB8AC3E}">
        <p14:creationId xmlns:p14="http://schemas.microsoft.com/office/powerpoint/2010/main" val="1672705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64EEE-1E42-61FF-1761-9785916D6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Palatino Linotype" panose="02040502050505030304" pitchFamily="18" charset="0"/>
              </a:rPr>
              <a:t>WHY CLASSIFY?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32A3F5-111A-F99D-CD7B-D8E00469A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 descr="A speedometer with text below&#10;&#10;Description automatically generated">
            <a:extLst>
              <a:ext uri="{FF2B5EF4-FFF2-40B4-BE49-F238E27FC236}">
                <a16:creationId xmlns:a16="http://schemas.microsoft.com/office/drawing/2014/main" id="{880C9180-6D72-D6A8-3678-78ED3A486A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79822" y="1894114"/>
            <a:ext cx="5083628" cy="274775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0778A69-A041-F6F3-C235-6E4EBCD1A5E9}"/>
              </a:ext>
            </a:extLst>
          </p:cNvPr>
          <p:cNvSpPr txBox="1"/>
          <p:nvPr/>
        </p:nvSpPr>
        <p:spPr>
          <a:xfrm>
            <a:off x="765110" y="1894114"/>
            <a:ext cx="6074229" cy="3271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Not all fake news is created equal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Different types of fake news require different approaches for mitigation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Social media platforms and search engines can use the categorization to adjust their algorithms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Researchers can analyze the patterns and impact of different types of fake news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81FAF1-99E7-CFBC-4976-E2EF669E713B}"/>
              </a:ext>
            </a:extLst>
          </p:cNvPr>
          <p:cNvSpPr txBox="1"/>
          <p:nvPr/>
        </p:nvSpPr>
        <p:spPr>
          <a:xfrm>
            <a:off x="7304314" y="3530107"/>
            <a:ext cx="849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92D050"/>
                </a:solidFill>
              </a:rPr>
              <a:t>Satire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7D7655C-E073-E4E4-7166-0606797B53AF}"/>
              </a:ext>
            </a:extLst>
          </p:cNvPr>
          <p:cNvSpPr txBox="1"/>
          <p:nvPr/>
        </p:nvSpPr>
        <p:spPr>
          <a:xfrm>
            <a:off x="8350974" y="1894114"/>
            <a:ext cx="1900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8E317"/>
                </a:solidFill>
              </a:rPr>
              <a:t>Misinformation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A67E51-E1E0-6035-66DD-C2F2CB0E9A94}"/>
              </a:ext>
            </a:extLst>
          </p:cNvPr>
          <p:cNvSpPr txBox="1"/>
          <p:nvPr/>
        </p:nvSpPr>
        <p:spPr>
          <a:xfrm>
            <a:off x="10326297" y="3530107"/>
            <a:ext cx="1857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Disinformation</a:t>
            </a:r>
          </a:p>
        </p:txBody>
      </p:sp>
      <p:sp>
        <p:nvSpPr>
          <p:cNvPr id="16" name="Footer Placeholder 14">
            <a:extLst>
              <a:ext uri="{FF2B5EF4-FFF2-40B4-BE49-F238E27FC236}">
                <a16:creationId xmlns:a16="http://schemas.microsoft.com/office/drawing/2014/main" id="{F4FF26B9-4570-421E-C234-4F600C613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6087" y="6356349"/>
            <a:ext cx="4759825" cy="365125"/>
          </a:xfrm>
        </p:spPr>
        <p:txBody>
          <a:bodyPr/>
          <a:lstStyle/>
          <a:p>
            <a:pPr algn="l"/>
            <a:r>
              <a:rPr lang="en-US" sz="1200" b="1" i="0" u="none" strike="noStrike" baseline="0" dirty="0">
                <a:latin typeface="Palatino Linotype" panose="02040502050505030304" pitchFamily="18" charset="0"/>
              </a:rPr>
              <a:t>Unraveling the Web of Information: A Comprehensive Study on Bangla Misinformation, Disinformation, Satire</a:t>
            </a:r>
            <a:r>
              <a:rPr lang="en-US" sz="1200" b="1" dirty="0">
                <a:latin typeface="Palatino Linotype" panose="02040502050505030304" pitchFamily="18" charset="0"/>
              </a:rPr>
              <a:t> </a:t>
            </a:r>
            <a:r>
              <a:rPr lang="en-US" sz="1200" b="1" i="0" u="none" strike="noStrike" baseline="0" dirty="0">
                <a:latin typeface="Palatino Linotype" panose="02040502050505030304" pitchFamily="18" charset="0"/>
              </a:rPr>
              <a:t>and Fake News</a:t>
            </a:r>
            <a:endParaRPr lang="en-US" sz="1200" dirty="0">
              <a:latin typeface="Palatino Linotype" panose="02040502050505030304" pitchFamily="18" charset="0"/>
            </a:endParaRPr>
          </a:p>
        </p:txBody>
      </p: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8755CF9C-08E7-7380-4E64-3024B0663E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23/08/2023</a:t>
            </a:r>
          </a:p>
        </p:txBody>
      </p:sp>
    </p:spTree>
    <p:extLst>
      <p:ext uri="{BB962C8B-B14F-4D97-AF65-F5344CB8AC3E}">
        <p14:creationId xmlns:p14="http://schemas.microsoft.com/office/powerpoint/2010/main" val="2678720548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Shapes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BDEF148-1770-458F-8F5B-C3D0A278AA9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A449C04-64B3-4403-94B7-8D2284C38D1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413533D-8C39-401E-8B75-B1AEEEC56B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{D248C57C-FF7D-4C8C-BCAB-340CC834E255}tf78504181_win32</Template>
  <TotalTime>645</TotalTime>
  <Words>1132</Words>
  <Application>Microsoft Office PowerPoint</Application>
  <PresentationFormat>Widescreen</PresentationFormat>
  <Paragraphs>214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8" baseType="lpstr">
      <vt:lpstr>Arial</vt:lpstr>
      <vt:lpstr>Avenir Next LT Pro</vt:lpstr>
      <vt:lpstr>Bell MT</vt:lpstr>
      <vt:lpstr>Calibri</vt:lpstr>
      <vt:lpstr>Candara</vt:lpstr>
      <vt:lpstr>Garamond</vt:lpstr>
      <vt:lpstr>Imprint MT Shadow</vt:lpstr>
      <vt:lpstr>Palatino Linotype</vt:lpstr>
      <vt:lpstr>Tw Cen MT</vt:lpstr>
      <vt:lpstr>Wingdings</vt:lpstr>
      <vt:lpstr>ShapesVTI</vt:lpstr>
      <vt:lpstr>Shapes</vt:lpstr>
      <vt:lpstr>Outline</vt:lpstr>
      <vt:lpstr>Introduction</vt:lpstr>
      <vt:lpstr>Comprehension With Examples</vt:lpstr>
      <vt:lpstr>Objective</vt:lpstr>
      <vt:lpstr>Related Works</vt:lpstr>
      <vt:lpstr>Gaps in Literature</vt:lpstr>
      <vt:lpstr>Our Approach</vt:lpstr>
      <vt:lpstr>WHY CLASSIFY?</vt:lpstr>
      <vt:lpstr>Data Collection</vt:lpstr>
      <vt:lpstr>METHODOLOGY</vt:lpstr>
      <vt:lpstr>Methodology (Contd.)</vt:lpstr>
      <vt:lpstr>Methodology (Contd.)</vt:lpstr>
      <vt:lpstr>Evaluation (Baseline Models)</vt:lpstr>
      <vt:lpstr>Future Works</vt:lpstr>
      <vt:lpstr>References</vt:lpstr>
      <vt:lpstr>Thank you!!!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Shapes</dc:title>
  <dc:creator>Hrithik Majumdar</dc:creator>
  <cp:lastModifiedBy>Hrithik Majumdar</cp:lastModifiedBy>
  <cp:revision>121</cp:revision>
  <dcterms:created xsi:type="dcterms:W3CDTF">2023-08-20T12:29:32Z</dcterms:created>
  <dcterms:modified xsi:type="dcterms:W3CDTF">2023-08-21T13:38:14Z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