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3">
          <p15:clr>
            <a:srgbClr val="A4A3A4"/>
          </p15:clr>
        </p15:guide>
        <p15:guide id="2" pos="325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pos="7355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867">
          <p15:clr>
            <a:srgbClr val="A4A3A4"/>
          </p15:clr>
        </p15:guide>
        <p15:guide id="7" orient="horz" pos="3634">
          <p15:clr>
            <a:srgbClr val="A4A3A4"/>
          </p15:clr>
        </p15:guide>
        <p15:guide id="8" pos="86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g0ldodT4/f5cVmiPgcyWU93IZY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3" orient="horz"/>
        <p:guide pos="325"/>
        <p:guide pos="3974" orient="horz"/>
        <p:guide pos="7355"/>
        <p:guide pos="3840"/>
        <p:guide pos="867" orient="horz"/>
        <p:guide pos="3634" orient="horz"/>
        <p:guide pos="86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C8C9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C9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9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9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9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9pPr>
          </a:lstStyle>
          <a:p/>
        </p:txBody>
      </p:sp>
      <p:sp>
        <p:nvSpPr>
          <p:cNvPr id="107" name="Google Shape;10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6" name="Google Shape;146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C8C9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C9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C9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9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C9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C8C9C"/>
              </a:buClr>
              <a:buSzPts val="1600"/>
              <a:buNone/>
              <a:defRPr sz="1600">
                <a:solidFill>
                  <a:srgbClr val="8C8C9C"/>
                </a:solidFill>
              </a:defRPr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5940" y="5802305"/>
            <a:ext cx="2111379" cy="539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C8C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nature.com/sre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/>
        </p:nvSpPr>
        <p:spPr>
          <a:xfrm>
            <a:off x="1255196" y="2160730"/>
            <a:ext cx="508028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Neural networks II</a:t>
            </a:r>
            <a:endParaRPr b="1" sz="48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1255197" y="3951163"/>
            <a:ext cx="92461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626262"/>
                </a:solidFill>
                <a:latin typeface="Arial"/>
                <a:ea typeface="Arial"/>
                <a:cs typeface="Arial"/>
                <a:sym typeface="Arial"/>
              </a:rPr>
              <a:t>Associated notebook: https://github.com/samueljackson92/sciml-workshop/blob/master/nn-2-lecture/example-neural-networks-cnn.ipynb</a:t>
            </a:r>
            <a:endParaRPr/>
          </a:p>
        </p:txBody>
      </p:sp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8" y="412403"/>
            <a:ext cx="3770785" cy="96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Convolution in action: Striding</a:t>
            </a:r>
            <a:endParaRPr/>
          </a:p>
        </p:txBody>
      </p:sp>
      <p:sp>
        <p:nvSpPr>
          <p:cNvPr id="235" name="Google Shape;23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Controls how the filter slides across the image</a:t>
            </a:r>
            <a:endParaRPr/>
          </a:p>
        </p:txBody>
      </p:sp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76" y="2531792"/>
            <a:ext cx="4863036" cy="29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29083" r="29244" t="41319"/>
          <a:stretch/>
        </p:blipFill>
        <p:spPr>
          <a:xfrm>
            <a:off x="5557962" y="2798618"/>
            <a:ext cx="5795838" cy="279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Go to notebook</a:t>
            </a:r>
            <a:endParaRPr/>
          </a:p>
        </p:txBody>
      </p:sp>
      <p:sp>
        <p:nvSpPr>
          <p:cNvPr id="243" name="Google Shape;24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Lets try building and understanding some filters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Convolution in action: Pooling</a:t>
            </a:r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838200" y="1825625"/>
            <a:ext cx="8028709" cy="1028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Use to compress between layers</a:t>
            </a:r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1943100" y="2854038"/>
            <a:ext cx="542925" cy="542925"/>
          </a:xfrm>
          <a:prstGeom prst="rect">
            <a:avLst/>
          </a:prstGeom>
          <a:solidFill>
            <a:srgbClr val="699DFE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2486025" y="2854037"/>
            <a:ext cx="542925" cy="542925"/>
          </a:xfrm>
          <a:prstGeom prst="rect">
            <a:avLst/>
          </a:prstGeom>
          <a:solidFill>
            <a:srgbClr val="699DFE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1943100" y="3385561"/>
            <a:ext cx="542925" cy="542925"/>
          </a:xfrm>
          <a:prstGeom prst="rect">
            <a:avLst/>
          </a:prstGeom>
          <a:solidFill>
            <a:srgbClr val="699DFE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/>
          <p:nvPr/>
        </p:nvSpPr>
        <p:spPr>
          <a:xfrm>
            <a:off x="2486024" y="3385561"/>
            <a:ext cx="542925" cy="542925"/>
          </a:xfrm>
          <a:prstGeom prst="rect">
            <a:avLst/>
          </a:prstGeom>
          <a:solidFill>
            <a:srgbClr val="699DFE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3028950" y="2854037"/>
            <a:ext cx="542925" cy="54292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3571875" y="2854036"/>
            <a:ext cx="542925" cy="54292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3028950" y="3385560"/>
            <a:ext cx="542925" cy="54292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/>
          <p:nvPr/>
        </p:nvSpPr>
        <p:spPr>
          <a:xfrm>
            <a:off x="3571875" y="3379859"/>
            <a:ext cx="542925" cy="54292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1943100" y="3928486"/>
            <a:ext cx="542925" cy="542925"/>
          </a:xfrm>
          <a:prstGeom prst="rect">
            <a:avLst/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2486025" y="3928485"/>
            <a:ext cx="542925" cy="542925"/>
          </a:xfrm>
          <a:prstGeom prst="rect">
            <a:avLst/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1943100" y="4460009"/>
            <a:ext cx="542925" cy="542925"/>
          </a:xfrm>
          <a:prstGeom prst="rect">
            <a:avLst/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2486024" y="4460009"/>
            <a:ext cx="542925" cy="542925"/>
          </a:xfrm>
          <a:prstGeom prst="rect">
            <a:avLst/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3028950" y="3928487"/>
            <a:ext cx="542925" cy="542925"/>
          </a:xfrm>
          <a:prstGeom prst="rect">
            <a:avLst/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3571875" y="3928486"/>
            <a:ext cx="542925" cy="542925"/>
          </a:xfrm>
          <a:prstGeom prst="rect">
            <a:avLst/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3028950" y="4460010"/>
            <a:ext cx="542925" cy="542925"/>
          </a:xfrm>
          <a:prstGeom prst="rect">
            <a:avLst/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3571874" y="4460010"/>
            <a:ext cx="542925" cy="542925"/>
          </a:xfrm>
          <a:prstGeom prst="rect">
            <a:avLst/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7058166" y="3396963"/>
            <a:ext cx="542925" cy="542925"/>
          </a:xfrm>
          <a:prstGeom prst="rect">
            <a:avLst/>
          </a:prstGeom>
          <a:solidFill>
            <a:srgbClr val="699DFE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7601091" y="3400424"/>
            <a:ext cx="542925" cy="542925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7058166" y="3936427"/>
            <a:ext cx="542925" cy="542925"/>
          </a:xfrm>
          <a:prstGeom prst="rect">
            <a:avLst/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7601091" y="3939888"/>
            <a:ext cx="542925" cy="542925"/>
          </a:xfrm>
          <a:prstGeom prst="rect">
            <a:avLst/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2"/>
          <p:cNvCxnSpPr/>
          <p:nvPr/>
        </p:nvCxnSpPr>
        <p:spPr>
          <a:xfrm>
            <a:off x="4114800" y="3928487"/>
            <a:ext cx="294336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271" name="Google Shape;271;p12"/>
          <p:cNvSpPr txBox="1"/>
          <p:nvPr/>
        </p:nvSpPr>
        <p:spPr>
          <a:xfrm>
            <a:off x="4766043" y="3435717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Pool (2, 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Convolution in action: Putting it together 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1544788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779DFA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2272151" y="3597381"/>
            <a:ext cx="387927" cy="568037"/>
          </a:xfrm>
          <a:prstGeom prst="cube">
            <a:avLst>
              <a:gd fmla="val 25000" name="adj"/>
            </a:avLst>
          </a:prstGeom>
          <a:solidFill>
            <a:srgbClr val="779DFA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2272150" y="4317818"/>
            <a:ext cx="387927" cy="568037"/>
          </a:xfrm>
          <a:prstGeom prst="cube">
            <a:avLst>
              <a:gd fmla="val 25000" name="adj"/>
            </a:avLst>
          </a:prstGeom>
          <a:solidFill>
            <a:srgbClr val="FFB95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2272149" y="2876944"/>
            <a:ext cx="387927" cy="568037"/>
          </a:xfrm>
          <a:prstGeom prst="cube">
            <a:avLst>
              <a:gd fmla="val 25000" name="adj"/>
            </a:avLst>
          </a:prstGeom>
          <a:solidFill>
            <a:srgbClr val="A8D08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5313230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5701157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6089084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847620" y="3657057"/>
            <a:ext cx="387927" cy="447604"/>
          </a:xfrm>
          <a:prstGeom prst="cube">
            <a:avLst>
              <a:gd fmla="val 25000" name="adj"/>
            </a:avLst>
          </a:prstGeom>
          <a:solidFill>
            <a:srgbClr val="BFBFBF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9008932" y="2953143"/>
            <a:ext cx="387927" cy="1630580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9396859" y="2953143"/>
            <a:ext cx="387927" cy="1630580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9784786" y="2953143"/>
            <a:ext cx="387927" cy="1630580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3215989" y="3657057"/>
            <a:ext cx="429491" cy="447604"/>
          </a:xfrm>
          <a:prstGeom prst="ellipse">
            <a:avLst/>
          </a:prstGeom>
          <a:solidFill>
            <a:srgbClr val="9A98D0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1075988" y="2004107"/>
            <a:ext cx="2646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image – 1 channel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1972342" y="4992131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filters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2731076" y="4159777"/>
            <a:ext cx="1427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 function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4571681" y="2007756"/>
            <a:ext cx="2672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Activations – 3 channels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6418989" y="4167683"/>
            <a:ext cx="12902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8311357" y="1896916"/>
            <a:ext cx="23441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– 3 channels reduced dimensions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3934691" y="3729270"/>
            <a:ext cx="955964" cy="3362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3"/>
          <p:cNvSpPr/>
          <p:nvPr/>
        </p:nvSpPr>
        <p:spPr>
          <a:xfrm>
            <a:off x="7543807" y="3657057"/>
            <a:ext cx="955964" cy="3362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A deep CNN</a:t>
            </a:r>
            <a:endParaRPr/>
          </a:p>
        </p:txBody>
      </p:sp>
      <p:sp>
        <p:nvSpPr>
          <p:cNvPr id="302" name="Google Shape;302;p14"/>
          <p:cNvSpPr/>
          <p:nvPr/>
        </p:nvSpPr>
        <p:spPr>
          <a:xfrm>
            <a:off x="285487" y="845127"/>
            <a:ext cx="1589262" cy="4934816"/>
          </a:xfrm>
          <a:prstGeom prst="cube">
            <a:avLst>
              <a:gd fmla="val 89776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494143" y="845127"/>
            <a:ext cx="1589262" cy="4934816"/>
          </a:xfrm>
          <a:prstGeom prst="cube">
            <a:avLst>
              <a:gd fmla="val 89776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1097786" y="1758590"/>
            <a:ext cx="944006" cy="2919844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509391" y="1758590"/>
            <a:ext cx="1064801" cy="2919844"/>
          </a:xfrm>
          <a:prstGeom prst="cube">
            <a:avLst>
              <a:gd fmla="val 73537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834040" y="1776884"/>
            <a:ext cx="1064801" cy="2919844"/>
          </a:xfrm>
          <a:prstGeom prst="cube">
            <a:avLst>
              <a:gd fmla="val 73537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2270878" y="2421371"/>
            <a:ext cx="515442" cy="1594281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2691089" y="2428875"/>
            <a:ext cx="801291" cy="1642269"/>
          </a:xfrm>
          <a:prstGeom prst="cube">
            <a:avLst>
              <a:gd fmla="val 37105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6719454" y="4696727"/>
            <a:ext cx="353547" cy="437373"/>
          </a:xfrm>
          <a:prstGeom prst="cube">
            <a:avLst>
              <a:gd fmla="val 16387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6724103" y="5232039"/>
            <a:ext cx="236678" cy="605920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7244147" y="4707631"/>
            <a:ext cx="1576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 + ReLU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7244147" y="5350333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Pool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1197773" y="365125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(224, 224, 64)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4"/>
          <p:cNvSpPr txBox="1"/>
          <p:nvPr/>
        </p:nvSpPr>
        <p:spPr>
          <a:xfrm>
            <a:off x="2195342" y="1312408"/>
            <a:ext cx="1714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(112, 112, 128)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4"/>
          <p:cNvSpPr txBox="1"/>
          <p:nvPr/>
        </p:nvSpPr>
        <p:spPr>
          <a:xfrm>
            <a:off x="3492380" y="2021289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(56, 56, 256)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3214646" y="2428875"/>
            <a:ext cx="801291" cy="1642269"/>
          </a:xfrm>
          <a:prstGeom prst="cube">
            <a:avLst>
              <a:gd fmla="val 37105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3753735" y="2428875"/>
            <a:ext cx="801291" cy="1642269"/>
          </a:xfrm>
          <a:prstGeom prst="cube">
            <a:avLst>
              <a:gd fmla="val 37105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4318939" y="2874459"/>
            <a:ext cx="236678" cy="724694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4507170" y="2915953"/>
            <a:ext cx="832065" cy="649542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5047663" y="2547112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(28, 28, 512)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5199088" y="2915953"/>
            <a:ext cx="832065" cy="649542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5891006" y="2915953"/>
            <a:ext cx="832065" cy="649542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4"/>
          <p:cNvSpPr/>
          <p:nvPr/>
        </p:nvSpPr>
        <p:spPr>
          <a:xfrm>
            <a:off x="6625444" y="3075708"/>
            <a:ext cx="94190" cy="348347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6785387" y="3029036"/>
            <a:ext cx="1139409" cy="378950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4"/>
          <p:cNvSpPr/>
          <p:nvPr/>
        </p:nvSpPr>
        <p:spPr>
          <a:xfrm>
            <a:off x="7852068" y="3029036"/>
            <a:ext cx="1139409" cy="378950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4"/>
          <p:cNvSpPr/>
          <p:nvPr/>
        </p:nvSpPr>
        <p:spPr>
          <a:xfrm>
            <a:off x="8918868" y="3029031"/>
            <a:ext cx="1139409" cy="378950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9992093" y="3171835"/>
            <a:ext cx="45719" cy="169085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4"/>
          <p:cNvSpPr txBox="1"/>
          <p:nvPr/>
        </p:nvSpPr>
        <p:spPr>
          <a:xfrm>
            <a:off x="7717145" y="2659704"/>
            <a:ext cx="1620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(14, 14, 1024)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4"/>
          <p:cNvSpPr txBox="1"/>
          <p:nvPr/>
        </p:nvSpPr>
        <p:spPr>
          <a:xfrm>
            <a:off x="6769658" y="3930982"/>
            <a:ext cx="992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(w, h, c)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 txBox="1"/>
          <p:nvPr>
            <p:ph idx="1" type="body"/>
          </p:nvPr>
        </p:nvSpPr>
        <p:spPr>
          <a:xfrm>
            <a:off x="5891006" y="1825625"/>
            <a:ext cx="468203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VGG-16</a:t>
            </a:r>
            <a:endParaRPr/>
          </a:p>
        </p:txBody>
      </p:sp>
      <p:sp>
        <p:nvSpPr>
          <p:cNvPr id="331" name="Google Shape;331;p14"/>
          <p:cNvSpPr/>
          <p:nvPr/>
        </p:nvSpPr>
        <p:spPr>
          <a:xfrm>
            <a:off x="10771219" y="1653165"/>
            <a:ext cx="145883" cy="3375510"/>
          </a:xfrm>
          <a:prstGeom prst="cube">
            <a:avLst>
              <a:gd fmla="val 16387" name="adj"/>
            </a:avLst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6719454" y="6028583"/>
            <a:ext cx="325176" cy="346586"/>
          </a:xfrm>
          <a:prstGeom prst="cube">
            <a:avLst>
              <a:gd fmla="val 16387" name="adj"/>
            </a:avLst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7299844" y="5991794"/>
            <a:ext cx="3211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connected (dense) layer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Batch normalisation</a:t>
            </a:r>
            <a:endParaRPr/>
          </a:p>
        </p:txBody>
      </p:sp>
      <p:sp>
        <p:nvSpPr>
          <p:cNvPr id="339" name="Google Shape;339;p15"/>
          <p:cNvSpPr txBox="1"/>
          <p:nvPr>
            <p:ph idx="1" type="body"/>
          </p:nvPr>
        </p:nvSpPr>
        <p:spPr>
          <a:xfrm>
            <a:off x="838200" y="1825625"/>
            <a:ext cx="573578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Very deep CNNs can be difficult to train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Weights often go to zero or infinity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Normalise the outputs from intermediate 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Makes weights deep in the NN more robust to changes early in the NN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6767953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5"/>
          <p:cNvSpPr/>
          <p:nvPr/>
        </p:nvSpPr>
        <p:spPr>
          <a:xfrm>
            <a:off x="7155880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7543807" y="2507131"/>
            <a:ext cx="387927" cy="2780506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5"/>
          <p:cNvSpPr/>
          <p:nvPr/>
        </p:nvSpPr>
        <p:spPr>
          <a:xfrm>
            <a:off x="8302343" y="3657057"/>
            <a:ext cx="387927" cy="447604"/>
          </a:xfrm>
          <a:prstGeom prst="cube">
            <a:avLst>
              <a:gd fmla="val 25000" name="adj"/>
            </a:avLst>
          </a:prstGeom>
          <a:solidFill>
            <a:srgbClr val="BFBFBF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5"/>
          <p:cNvSpPr/>
          <p:nvPr/>
        </p:nvSpPr>
        <p:spPr>
          <a:xfrm>
            <a:off x="10463655" y="2953143"/>
            <a:ext cx="387927" cy="1630580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5"/>
          <p:cNvSpPr/>
          <p:nvPr/>
        </p:nvSpPr>
        <p:spPr>
          <a:xfrm>
            <a:off x="10851582" y="2953143"/>
            <a:ext cx="387927" cy="1630580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5"/>
          <p:cNvSpPr/>
          <p:nvPr/>
        </p:nvSpPr>
        <p:spPr>
          <a:xfrm>
            <a:off x="11239509" y="2953143"/>
            <a:ext cx="387927" cy="1630580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 txBox="1"/>
          <p:nvPr/>
        </p:nvSpPr>
        <p:spPr>
          <a:xfrm>
            <a:off x="7873712" y="4167683"/>
            <a:ext cx="12902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pooling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9313728" y="3665066"/>
            <a:ext cx="955964" cy="3362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8809767" y="3665066"/>
            <a:ext cx="387927" cy="447604"/>
          </a:xfrm>
          <a:prstGeom prst="cube">
            <a:avLst>
              <a:gd fmla="val 25000" name="adj"/>
            </a:avLst>
          </a:prstGeom>
          <a:solidFill>
            <a:srgbClr val="DB8D8D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 txBox="1"/>
          <p:nvPr/>
        </p:nvSpPr>
        <p:spPr>
          <a:xfrm>
            <a:off x="8304082" y="2947704"/>
            <a:ext cx="1614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Building blocks: Convolution block</a:t>
            </a:r>
            <a:endParaRPr/>
          </a:p>
        </p:txBody>
      </p:sp>
      <p:sp>
        <p:nvSpPr>
          <p:cNvPr id="356" name="Google Shape;356;p16"/>
          <p:cNvSpPr txBox="1"/>
          <p:nvPr/>
        </p:nvSpPr>
        <p:spPr>
          <a:xfrm>
            <a:off x="728664" y="2657475"/>
            <a:ext cx="103861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tensorflow.keras.layers import Conv2D, MaxPool2D, BatchNormalization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model.add(Conv2D(16, (5, 5), activation=‘relu’))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model.add(MaxPool2D((2, 2)))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model.add(BatchNormalization())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Go to notebook</a:t>
            </a:r>
            <a:endParaRPr/>
          </a:p>
        </p:txBody>
      </p:sp>
      <p:sp>
        <p:nvSpPr>
          <p:cNvPr id="362" name="Google Shape;36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Let’s build a CNN for classification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Hierarchy of filters</a:t>
            </a:r>
            <a:endParaRPr/>
          </a:p>
        </p:txBody>
      </p:sp>
      <p:sp>
        <p:nvSpPr>
          <p:cNvPr id="368" name="Google Shape;368;p18"/>
          <p:cNvSpPr txBox="1"/>
          <p:nvPr>
            <p:ph idx="1" type="body"/>
          </p:nvPr>
        </p:nvSpPr>
        <p:spPr>
          <a:xfrm>
            <a:off x="838200" y="182144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Stacking deep networks means that different levels of features are learned at different depths</a:t>
            </a:r>
            <a:endParaRPr/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b="8234" l="0" r="74258" t="70877"/>
          <a:stretch/>
        </p:blipFill>
        <p:spPr>
          <a:xfrm>
            <a:off x="2502490" y="4560513"/>
            <a:ext cx="3006371" cy="135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8"/>
          <p:cNvPicPr preferRelativeResize="0"/>
          <p:nvPr/>
        </p:nvPicPr>
        <p:blipFill rotWithShape="1">
          <a:blip r:embed="rId3">
            <a:alphaModFix/>
          </a:blip>
          <a:srcRect b="6371" l="26769" r="56317" t="56185"/>
          <a:stretch/>
        </p:blipFill>
        <p:spPr>
          <a:xfrm>
            <a:off x="5770216" y="4090696"/>
            <a:ext cx="1436331" cy="135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09530" y="3956525"/>
            <a:ext cx="1352739" cy="139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8"/>
          <p:cNvSpPr/>
          <p:nvPr/>
        </p:nvSpPr>
        <p:spPr>
          <a:xfrm>
            <a:off x="2542385" y="2846667"/>
            <a:ext cx="801291" cy="1642269"/>
          </a:xfrm>
          <a:prstGeom prst="cube">
            <a:avLst>
              <a:gd fmla="val 37105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3065942" y="2846667"/>
            <a:ext cx="801291" cy="1642269"/>
          </a:xfrm>
          <a:prstGeom prst="cube">
            <a:avLst>
              <a:gd fmla="val 37105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3605031" y="2846667"/>
            <a:ext cx="801291" cy="1642269"/>
          </a:xfrm>
          <a:prstGeom prst="cube">
            <a:avLst>
              <a:gd fmla="val 37105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4170235" y="3292251"/>
            <a:ext cx="236678" cy="724694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4436844" y="3333745"/>
            <a:ext cx="832065" cy="649542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5128762" y="3333745"/>
            <a:ext cx="832065" cy="649542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5820680" y="3333745"/>
            <a:ext cx="832065" cy="649542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6555118" y="3493500"/>
            <a:ext cx="94190" cy="348347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6715061" y="3446828"/>
            <a:ext cx="1139409" cy="378950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7781742" y="3446828"/>
            <a:ext cx="1139409" cy="378950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8848542" y="3446823"/>
            <a:ext cx="1139409" cy="378950"/>
          </a:xfrm>
          <a:prstGeom prst="cube">
            <a:avLst>
              <a:gd fmla="val 24919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8"/>
          <p:cNvSpPr/>
          <p:nvPr/>
        </p:nvSpPr>
        <p:spPr>
          <a:xfrm>
            <a:off x="9921767" y="3589627"/>
            <a:ext cx="45719" cy="169085"/>
          </a:xfrm>
          <a:prstGeom prst="cube">
            <a:avLst>
              <a:gd fmla="val 89776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8"/>
          <p:cNvSpPr txBox="1"/>
          <p:nvPr/>
        </p:nvSpPr>
        <p:spPr>
          <a:xfrm>
            <a:off x="4670170" y="5984290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7206547" y="5448849"/>
            <a:ext cx="1056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Textures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9738994" y="5390741"/>
            <a:ext cx="7232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Advanced CNNs: Residual blocks</a:t>
            </a:r>
            <a:endParaRPr/>
          </a:p>
        </p:txBody>
      </p:sp>
      <p:sp>
        <p:nvSpPr>
          <p:cNvPr id="392" name="Google Shape;392;p19"/>
          <p:cNvSpPr txBox="1"/>
          <p:nvPr>
            <p:ph idx="1" type="body"/>
          </p:nvPr>
        </p:nvSpPr>
        <p:spPr>
          <a:xfrm>
            <a:off x="838200" y="1825625"/>
            <a:ext cx="611896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A connection that passes the input over a block of convolutions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Useful in very deep architectures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Allows network to learn to skip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Allows gradient to pass back through the network more effectively in backprop</a:t>
            </a:r>
            <a:endParaRPr/>
          </a:p>
        </p:txBody>
      </p:sp>
      <p:sp>
        <p:nvSpPr>
          <p:cNvPr id="393" name="Google Shape;393;p19"/>
          <p:cNvSpPr/>
          <p:nvPr/>
        </p:nvSpPr>
        <p:spPr>
          <a:xfrm>
            <a:off x="7703173" y="2659532"/>
            <a:ext cx="48493" cy="2780506"/>
          </a:xfrm>
          <a:prstGeom prst="cube">
            <a:avLst>
              <a:gd fmla="val 24999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10283203" y="3826122"/>
            <a:ext cx="429491" cy="447604"/>
          </a:xfrm>
          <a:prstGeom prst="ellipse">
            <a:avLst/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8497673" y="2611041"/>
            <a:ext cx="387927" cy="2780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8818578" y="2611041"/>
            <a:ext cx="387927" cy="2780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9140617" y="2611041"/>
            <a:ext cx="387927" cy="2780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9461522" y="2611041"/>
            <a:ext cx="387927" cy="2780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p19"/>
          <p:cNvCxnSpPr>
            <a:stCxn id="393" idx="5"/>
            <a:endCxn id="395" idx="2"/>
          </p:cNvCxnSpPr>
          <p:nvPr/>
        </p:nvCxnSpPr>
        <p:spPr>
          <a:xfrm>
            <a:off x="7751666" y="4043724"/>
            <a:ext cx="746100" cy="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00" name="Google Shape;400;p19"/>
          <p:cNvCxnSpPr>
            <a:endCxn id="394" idx="0"/>
          </p:cNvCxnSpPr>
          <p:nvPr/>
        </p:nvCxnSpPr>
        <p:spPr>
          <a:xfrm flipH="1">
            <a:off x="10497949" y="2222622"/>
            <a:ext cx="600" cy="1603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01" name="Google Shape;401;p19"/>
          <p:cNvCxnSpPr/>
          <p:nvPr/>
        </p:nvCxnSpPr>
        <p:spPr>
          <a:xfrm rot="10800000">
            <a:off x="8102019" y="2222635"/>
            <a:ext cx="239593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2" name="Google Shape;402;p19"/>
          <p:cNvCxnSpPr/>
          <p:nvPr/>
        </p:nvCxnSpPr>
        <p:spPr>
          <a:xfrm rot="10800000">
            <a:off x="8102019" y="2222635"/>
            <a:ext cx="22650" cy="1827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19"/>
          <p:cNvCxnSpPr>
            <a:stCxn id="398" idx="4"/>
            <a:endCxn id="394" idx="2"/>
          </p:cNvCxnSpPr>
          <p:nvPr/>
        </p:nvCxnSpPr>
        <p:spPr>
          <a:xfrm>
            <a:off x="9752467" y="4049785"/>
            <a:ext cx="530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404" name="Google Shape;404;p19"/>
          <p:cNvCxnSpPr/>
          <p:nvPr/>
        </p:nvCxnSpPr>
        <p:spPr>
          <a:xfrm>
            <a:off x="10712694" y="4037311"/>
            <a:ext cx="530736" cy="13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177" name="Google Shape;17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Pictures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Intro to convolutional neural networks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Building blocks of CNNs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Deep CNNs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Advanced CNNs – Residual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Sequences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Intro to recurrent neural netowrks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Some other network types</a:t>
            </a:r>
            <a:endParaRPr/>
          </a:p>
        </p:txBody>
      </p:sp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Recurrent networks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Recurrent networks: Use cases</a:t>
            </a:r>
            <a:endParaRPr/>
          </a:p>
        </p:txBody>
      </p:sp>
      <p:sp>
        <p:nvSpPr>
          <p:cNvPr id="416" name="Google Shape;416;p21"/>
          <p:cNvSpPr txBox="1"/>
          <p:nvPr>
            <p:ph idx="1" type="body"/>
          </p:nvPr>
        </p:nvSpPr>
        <p:spPr>
          <a:xfrm>
            <a:off x="989631" y="2761215"/>
            <a:ext cx="4491038" cy="2334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Variable length inputs and outputs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Sequential data e.g. time series data, text etc.</a:t>
            </a:r>
            <a:endParaRPr/>
          </a:p>
        </p:txBody>
      </p:sp>
      <p:sp>
        <p:nvSpPr>
          <p:cNvPr id="417" name="Google Shape;417;p21"/>
          <p:cNvSpPr/>
          <p:nvPr/>
        </p:nvSpPr>
        <p:spPr>
          <a:xfrm>
            <a:off x="7809645" y="1825625"/>
            <a:ext cx="387927" cy="748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1"/>
          <p:cNvSpPr/>
          <p:nvPr/>
        </p:nvSpPr>
        <p:spPr>
          <a:xfrm>
            <a:off x="9742786" y="1849597"/>
            <a:ext cx="387927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7809645" y="3478215"/>
            <a:ext cx="387927" cy="682228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9742786" y="3839921"/>
            <a:ext cx="387927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9742785" y="2956478"/>
            <a:ext cx="387927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7809644" y="4758133"/>
            <a:ext cx="387927" cy="748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8364485" y="5157387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9742784" y="5169453"/>
            <a:ext cx="387927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7809645" y="5538786"/>
            <a:ext cx="387927" cy="748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1"/>
          <p:cNvSpPr/>
          <p:nvPr/>
        </p:nvSpPr>
        <p:spPr>
          <a:xfrm>
            <a:off x="8364484" y="3411937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8364485" y="1825625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10518643" y="2015212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to 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10518642" y="3496349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to many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10518643" y="5169454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to one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How an RNNs work (brief view)</a:t>
            </a:r>
            <a:endParaRPr/>
          </a:p>
        </p:txBody>
      </p:sp>
      <p:sp>
        <p:nvSpPr>
          <p:cNvPr id="436" name="Google Shape;436;p22"/>
          <p:cNvSpPr txBox="1"/>
          <p:nvPr>
            <p:ph idx="1" type="body"/>
          </p:nvPr>
        </p:nvSpPr>
        <p:spPr>
          <a:xfrm>
            <a:off x="838199" y="1825625"/>
            <a:ext cx="4201307" cy="381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‘Hidden’ state (h) at time t updated based on h at t-1 and input (x) at 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Weights (W) same for each pass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Loss calculated at the end and backpropagated to W</a:t>
            </a:r>
            <a:r>
              <a:rPr baseline="-25000" lang="en-GB"/>
              <a:t>hh</a:t>
            </a:r>
            <a:r>
              <a:rPr lang="en-GB"/>
              <a:t>  and W</a:t>
            </a:r>
            <a:r>
              <a:rPr baseline="-25000" lang="en-GB"/>
              <a:t>xh</a:t>
            </a:r>
            <a:r>
              <a:rPr lang="en-GB"/>
              <a:t> 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6037938" y="4672806"/>
            <a:ext cx="484261" cy="748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4949771" y="3433047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t-1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6678437" y="3433047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/>
          <p:nvPr/>
        </p:nvSpPr>
        <p:spPr>
          <a:xfrm>
            <a:off x="8407103" y="3433047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t+1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10135769" y="3433047"/>
            <a:ext cx="1251003" cy="748506"/>
          </a:xfrm>
          <a:prstGeom prst="cube">
            <a:avLst>
              <a:gd fmla="val 25000" name="adj"/>
            </a:avLst>
          </a:prstGeom>
          <a:solidFill>
            <a:srgbClr val="C4E0B2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GB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t+2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7858326" y="4678859"/>
            <a:ext cx="387927" cy="748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9578953" y="4653856"/>
            <a:ext cx="387927" cy="748506"/>
          </a:xfrm>
          <a:prstGeom prst="cube">
            <a:avLst>
              <a:gd fmla="val 25000" name="adj"/>
            </a:avLst>
          </a:prstGeom>
          <a:solidFill>
            <a:srgbClr val="A3BDFC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8071563" y="1943615"/>
            <a:ext cx="473286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9852616" y="1926587"/>
            <a:ext cx="387927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11548310" y="1943614"/>
            <a:ext cx="387927" cy="736439"/>
          </a:xfrm>
          <a:prstGeom prst="cube">
            <a:avLst>
              <a:gd fmla="val 25000" name="adj"/>
            </a:avLst>
          </a:prstGeom>
          <a:solidFill>
            <a:srgbClr val="FFCF93"/>
          </a:solidFill>
          <a:ln cap="flat" cmpd="sng" w="12700">
            <a:solidFill>
              <a:srgbClr val="154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22"/>
          <p:cNvCxnSpPr>
            <a:stCxn id="437" idx="0"/>
          </p:cNvCxnSpPr>
          <p:nvPr/>
        </p:nvCxnSpPr>
        <p:spPr>
          <a:xfrm rot="10800000">
            <a:off x="6324401" y="3900906"/>
            <a:ext cx="16200" cy="771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22"/>
          <p:cNvCxnSpPr>
            <a:stCxn id="442" idx="0"/>
          </p:cNvCxnSpPr>
          <p:nvPr/>
        </p:nvCxnSpPr>
        <p:spPr>
          <a:xfrm rot="10800000">
            <a:off x="8086080" y="3900959"/>
            <a:ext cx="14700" cy="77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22"/>
          <p:cNvCxnSpPr>
            <a:stCxn id="443" idx="0"/>
          </p:cNvCxnSpPr>
          <p:nvPr/>
        </p:nvCxnSpPr>
        <p:spPr>
          <a:xfrm rot="10800000">
            <a:off x="9821407" y="3883756"/>
            <a:ext cx="0" cy="770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2"/>
          <p:cNvCxnSpPr>
            <a:stCxn id="441" idx="0"/>
            <a:endCxn id="446" idx="3"/>
          </p:cNvCxnSpPr>
          <p:nvPr/>
        </p:nvCxnSpPr>
        <p:spPr>
          <a:xfrm rot="-5400000">
            <a:off x="10897734" y="2637147"/>
            <a:ext cx="753000" cy="83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2"/>
          <p:cNvCxnSpPr>
            <a:stCxn id="440" idx="0"/>
            <a:endCxn id="445" idx="3"/>
          </p:cNvCxnSpPr>
          <p:nvPr/>
        </p:nvCxnSpPr>
        <p:spPr>
          <a:xfrm rot="-5400000">
            <a:off x="9177018" y="2612097"/>
            <a:ext cx="770100" cy="87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2" name="Google Shape;452;p22"/>
          <p:cNvCxnSpPr>
            <a:stCxn id="439" idx="0"/>
            <a:endCxn id="444" idx="3"/>
          </p:cNvCxnSpPr>
          <p:nvPr/>
        </p:nvCxnSpPr>
        <p:spPr>
          <a:xfrm rot="-5400000">
            <a:off x="7446702" y="2630847"/>
            <a:ext cx="753000" cy="851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3" name="Google Shape;453;p22"/>
          <p:cNvCxnSpPr>
            <a:stCxn id="438" idx="4"/>
            <a:endCxn id="439" idx="2"/>
          </p:cNvCxnSpPr>
          <p:nvPr/>
        </p:nvCxnSpPr>
        <p:spPr>
          <a:xfrm>
            <a:off x="6013647" y="3900863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4" name="Google Shape;454;p22"/>
          <p:cNvCxnSpPr>
            <a:stCxn id="439" idx="4"/>
            <a:endCxn id="440" idx="2"/>
          </p:cNvCxnSpPr>
          <p:nvPr/>
        </p:nvCxnSpPr>
        <p:spPr>
          <a:xfrm>
            <a:off x="7742314" y="3900863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5" name="Google Shape;455;p22"/>
          <p:cNvCxnSpPr>
            <a:stCxn id="440" idx="4"/>
            <a:endCxn id="441" idx="2"/>
          </p:cNvCxnSpPr>
          <p:nvPr/>
        </p:nvCxnSpPr>
        <p:spPr>
          <a:xfrm>
            <a:off x="9470980" y="3900863"/>
            <a:ext cx="664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56" name="Google Shape;4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488" y="5862559"/>
            <a:ext cx="5309300" cy="5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Concept checklist</a:t>
            </a:r>
            <a:endParaRPr/>
          </a:p>
        </p:txBody>
      </p:sp>
      <p:sp>
        <p:nvSpPr>
          <p:cNvPr id="462" name="Google Shape;462;p23"/>
          <p:cNvSpPr txBox="1"/>
          <p:nvPr>
            <p:ph idx="1" type="body"/>
          </p:nvPr>
        </p:nvSpPr>
        <p:spPr>
          <a:xfrm>
            <a:off x="838200" y="1825625"/>
            <a:ext cx="10515600" cy="3817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Origins of convolutional neural networks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Building blocks of CNNs – kernel, padding, stride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Max pooling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Deep CNNs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Batch normalisation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Feature detection in different layers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Residual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Recurrent neural networks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/>
        </p:nvSpPr>
        <p:spPr>
          <a:xfrm>
            <a:off x="1255197" y="2160730"/>
            <a:ext cx="456483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469" name="Google Shape;4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938" y="412403"/>
            <a:ext cx="3770785" cy="96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24"/>
          <p:cNvSpPr/>
          <p:nvPr/>
        </p:nvSpPr>
        <p:spPr>
          <a:xfrm>
            <a:off x="4286723" y="5904254"/>
            <a:ext cx="27346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Twitter:@</a:t>
            </a: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ml_sci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Showcase</a:t>
            </a:r>
            <a:endParaRPr/>
          </a:p>
        </p:txBody>
      </p:sp>
      <p:sp>
        <p:nvSpPr>
          <p:cNvPr id="183" name="Google Shape;183;p3"/>
          <p:cNvSpPr txBox="1"/>
          <p:nvPr>
            <p:ph idx="1" type="body"/>
          </p:nvPr>
        </p:nvSpPr>
        <p:spPr>
          <a:xfrm>
            <a:off x="838200" y="1825625"/>
            <a:ext cx="472657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CDI-NN Argonne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Predicting structure and strain from diffraction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Once trained there are no parameters for users to adjust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Provides real-time experimental feedback</a:t>
            </a:r>
            <a:endParaRPr/>
          </a:p>
        </p:txBody>
      </p:sp>
      <p:pic>
        <p:nvPicPr>
          <p:cNvPr id="184" name="Google Shape;1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7070" y="1027906"/>
            <a:ext cx="6524625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"/>
          <p:cNvSpPr/>
          <p:nvPr/>
        </p:nvSpPr>
        <p:spPr>
          <a:xfrm>
            <a:off x="4988606" y="6220897"/>
            <a:ext cx="48603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Scientific Reports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volume 8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Article number: 16520 (2018)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Showcase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838200" y="1825625"/>
            <a:ext cx="44522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Deep learning networks are developed for automated image analysis and recognition of the defects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Convolutional NNs used to segment the images</a:t>
            </a:r>
            <a:endParaRPr/>
          </a:p>
        </p:txBody>
      </p:sp>
      <p:pic>
        <p:nvPicPr>
          <p:cNvPr id="192" name="Google Shape;1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008" y="910340"/>
            <a:ext cx="5332232" cy="5418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"/>
          <p:cNvSpPr/>
          <p:nvPr/>
        </p:nvSpPr>
        <p:spPr>
          <a:xfrm>
            <a:off x="5732008" y="6328774"/>
            <a:ext cx="7702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Science Advances  27 Sep 2019: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Vol. 5, no. 9, eaaw8989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Some pitfalls with MLPs for images</a:t>
            </a:r>
            <a:endParaRPr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No spatial awareness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Parametric explosions</a:t>
            </a:r>
            <a:endParaRPr/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541" y="2057397"/>
            <a:ext cx="6096004" cy="457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Early CNNs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838200" y="1825625"/>
            <a:ext cx="501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LeCun – restricting the number of parameters in a NN leads to better generalisation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Also makes it possible to fit in memory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Originally trained for digit recognition for the postal service </a:t>
            </a:r>
            <a:endParaRPr/>
          </a:p>
        </p:txBody>
      </p:sp>
      <p:pic>
        <p:nvPicPr>
          <p:cNvPr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583" y="4353992"/>
            <a:ext cx="3936039" cy="237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583" y="112839"/>
            <a:ext cx="41148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22936" y="2397849"/>
            <a:ext cx="3677739" cy="237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Structure of a convolutional layer</a:t>
            </a:r>
            <a:endParaRPr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Kernel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Pooling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Activation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Convolution in action: Kernel</a:t>
            </a:r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Input + kernel -&gt; activation map</a:t>
            </a:r>
            <a:endParaRPr/>
          </a:p>
        </p:txBody>
      </p:sp>
      <p:pic>
        <p:nvPicPr>
          <p:cNvPr id="222" name="Google Shape;2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353662"/>
            <a:ext cx="7813964" cy="303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Convolution in action: Padding</a:t>
            </a:r>
            <a:endParaRPr/>
          </a:p>
        </p:txBody>
      </p:sp>
      <p:sp>
        <p:nvSpPr>
          <p:cNvPr id="228" name="Google Shape;22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GB"/>
              <a:t>Padding around the outside of images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SAME: pad with zeros to make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output.shape == input.shape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</a:pPr>
            <a:r>
              <a:rPr lang="en-GB"/>
              <a:t>VALID: no padding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output.shape &lt; input.shape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2" y="3244548"/>
            <a:ext cx="7633856" cy="261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nt WITHOUT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nt and logo master">
  <a:themeElements>
    <a:clrScheme name="STFC theme">
      <a:dk1>
        <a:srgbClr val="2E2C61"/>
      </a:dk1>
      <a:lt1>
        <a:srgbClr val="FFFFFF"/>
      </a:lt1>
      <a:dk2>
        <a:srgbClr val="2E2C61"/>
      </a:dk2>
      <a:lt2>
        <a:srgbClr val="FFFFFF"/>
      </a:lt2>
      <a:accent1>
        <a:srgbClr val="1E5DF8"/>
      </a:accent1>
      <a:accent2>
        <a:srgbClr val="003088"/>
      </a:accent2>
      <a:accent3>
        <a:srgbClr val="F08900"/>
      </a:accent3>
      <a:accent4>
        <a:srgbClr val="6161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2020-08-18T15:56:36Z</dcterms:created>
  <dc:creator>Butler, Keith (STFC,RAL,SC)</dc:creator>
</cp:coreProperties>
</file>