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1"/>
  </p:notesMasterIdLst>
  <p:sldIdLst>
    <p:sldId id="299" r:id="rId3"/>
    <p:sldId id="305" r:id="rId4"/>
    <p:sldId id="303" r:id="rId5"/>
    <p:sldId id="30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96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7" r:id="rId34"/>
    <p:sldId id="293" r:id="rId35"/>
    <p:sldId id="294" r:id="rId36"/>
    <p:sldId id="295" r:id="rId37"/>
    <p:sldId id="298" r:id="rId38"/>
    <p:sldId id="300" r:id="rId39"/>
    <p:sldId id="30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BA4D-AD79-4E54-9C5B-5B74D72266D1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0869B-3208-4120-9FC4-010A68189B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64855C-C94F-BB4E-92CA-31A3BF25A50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84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3BA1D-A00F-DB41-84DA-BE26C4853B3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6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7733-26FB-43FA-A83E-E2DFE8D146EF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597-9502-4F8D-9407-F99FD38AC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84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7733-26FB-43FA-A83E-E2DFE8D146EF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597-9502-4F8D-9407-F99FD38AC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90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7733-26FB-43FA-A83E-E2DFE8D146EF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597-9502-4F8D-9407-F99FD38AC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83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478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E69-592D-6D48-8D37-1AF709B04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E34F9-FD31-954C-90A9-25364BF3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1E6B-7D41-F84E-B286-61EBCE0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4713-5C49-4949-94B8-C8C1DE16BC53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29A8-E8C2-784C-9495-F0D437E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39A4-CB11-B346-94E7-20D66FCA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BA7D-1432-6942-9EB7-4EFFCFCC8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733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F2C8-66D4-EF4A-AAFD-01BC50FA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9361-0DDC-EE4E-A740-F93892B3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F65C-3FCD-8B46-A28D-257FA8F2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4713-5C49-4949-94B8-C8C1DE16BC53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8163C-7F3C-9B44-A028-C4886506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796D-644C-B740-8C2E-356ECAB6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BA7D-1432-6942-9EB7-4EFFCFCC8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656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B58-4758-1C42-8DAA-2AAA3F98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7D025-4B39-8D45-811F-5B1E30D5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83CA-90A4-5E49-AA2C-3DCED63A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4713-5C49-4949-94B8-C8C1DE16BC53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DED1-CD68-AC4C-ABC6-F8EEE292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3341-F52D-D14B-A417-6C66E51D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BA7D-1432-6942-9EB7-4EFFCFCC8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414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51C6-2D17-C14E-8DC1-418227C6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91E-6CBD-2747-86C9-A91E120F5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79C1-F68E-7E4B-B565-93EC951F8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866C6-99FF-2F4A-936E-613FC9D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4713-5C49-4949-94B8-C8C1DE16BC53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DB7C-BDCE-D146-9584-809FFC25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1283-F062-2E4B-8DD8-A11DB531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BA7D-1432-6942-9EB7-4EFFCFCC8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422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CD01-DE9B-A849-A35D-9F761E7A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13394-3DB5-5A4C-965B-35CC3D1F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C87B7-015A-EE48-9BA2-392DACDC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97E02-FB0B-A048-9274-06CF1743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CF4DD-E248-C543-910E-BAFFB1883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73B90-35AD-3E43-B0CA-8BA2F2BB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4713-5C49-4949-94B8-C8C1DE16BC53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E709E-0F2B-524A-BB14-376202A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ED43-5180-C24B-8196-2491438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BA7D-1432-6942-9EB7-4EFFCFCC8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327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4D60-AC0C-044F-8925-BE12978C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0422E-D871-AC4C-A0FF-BA911179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4713-5C49-4949-94B8-C8C1DE16BC53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1A44-CE7E-2E47-A2C7-EFD19C4D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DBD8-7206-5A45-8701-1C5BFDD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BA7D-1432-6942-9EB7-4EFFCFCC8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132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31B14-AAAA-D746-8A4F-C3E1BB0A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4713-5C49-4949-94B8-C8C1DE16BC53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4D6A3-2EE2-B640-B0F3-7408BA95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CF3B5-8136-464C-B9CE-C289E9F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BA7D-1432-6942-9EB7-4EFFCFCC8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41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7733-26FB-43FA-A83E-E2DFE8D146EF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597-9502-4F8D-9407-F99FD38AC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19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96A-43E5-A645-B273-977F074E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250C-BB32-7348-BE3C-383B51A8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8973E-998F-6D41-9801-A30991298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CC00-44DF-1E48-95F7-E532F4C6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4713-5C49-4949-94B8-C8C1DE16BC53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893D-3FFC-6749-AD92-18B78F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3AAAD-3463-B142-AEB9-CFB5F3DC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BA7D-1432-6942-9EB7-4EFFCFCC8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60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AEEA-03B0-C845-83C2-A99DE7CF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810E-8148-AB45-8D0B-5492633BC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E66B3-4F01-3148-9B21-03E05C59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0305A-EC70-204D-A203-97127CF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4713-5C49-4949-94B8-C8C1DE16BC53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F6F2-688B-AC47-8BE3-B3918FD0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CE4F3-8FAC-C647-B187-2C76584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BA7D-1432-6942-9EB7-4EFFCFCC8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525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39B2-85B2-8A4B-8008-EE871C7A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A1684-4147-4E4A-BE1D-647E280F6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061D-97DA-5D45-A717-D8A7EEF0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4713-5C49-4949-94B8-C8C1DE16BC53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C7700-26C6-804B-9BEF-4E4886CE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442D-6AED-C347-A737-1092964E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BA7D-1432-6942-9EB7-4EFFCFCC8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281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360F0-A2C2-BC4E-AC8F-28FB5C10E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D444D-2CB3-C84E-AFAB-6E3667305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CCC5E-1493-D445-AD8B-A3A5697A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4713-5C49-4949-94B8-C8C1DE16BC53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37B-4148-1847-B7D0-E506A8B4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8933-1B9F-6140-A9E4-6AC0E5BF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BA7D-1432-6942-9EB7-4EFFCFCC8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742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254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11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85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7733-26FB-43FA-A83E-E2DFE8D146EF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597-9502-4F8D-9407-F99FD38AC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13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7733-26FB-43FA-A83E-E2DFE8D146EF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597-9502-4F8D-9407-F99FD38AC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7733-26FB-43FA-A83E-E2DFE8D146EF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597-9502-4F8D-9407-F99FD38AC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87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7733-26FB-43FA-A83E-E2DFE8D146EF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597-9502-4F8D-9407-F99FD38AC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7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7733-26FB-43FA-A83E-E2DFE8D146EF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597-9502-4F8D-9407-F99FD38AC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50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7733-26FB-43FA-A83E-E2DFE8D146EF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597-9502-4F8D-9407-F99FD38AC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2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7733-26FB-43FA-A83E-E2DFE8D146EF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F597-9502-4F8D-9407-F99FD38AC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18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A7733-26FB-43FA-A83E-E2DFE8D146EF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0F597-9502-4F8D-9407-F99FD38AC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04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4EB6-27EE-0E47-84EB-753C79CA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CE029-EB58-6B41-8EAC-704F548C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E693-13CD-E14F-A36D-9E3FC3AB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B4713-5C49-4949-94B8-C8C1DE16BC53}" type="datetimeFigureOut">
              <a:rPr lang="en-GB" smtClean="0"/>
              <a:t>12/09/2020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4B2D-1B08-DB46-ACAA-271FBB735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CA95-5F3D-D940-BE0E-5DFB11030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ABA7D-1432-6942-9EB7-4EFFCFCC8A7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733AA2-E8FC-2540-AA49-4AA124C76F24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41" y="5802307"/>
            <a:ext cx="2111379" cy="5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6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Font typeface="Wingdings" pitchFamily="2" charset="2"/>
        <a:buChar char="§"/>
        <a:defRPr sz="21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Font typeface="Wingdings" pitchFamily="2" charset="2"/>
        <a:buChar char="§"/>
        <a:defRPr sz="15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Font typeface="Wingdings" pitchFamily="2" charset="2"/>
        <a:buChar char="§"/>
        <a:defRPr sz="135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Font typeface="Wingdings" pitchFamily="2" charset="2"/>
        <a:buChar char="§"/>
        <a:defRPr sz="135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1255196" y="2160730"/>
            <a:ext cx="541992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spc="-15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networks I</a:t>
            </a:r>
            <a:endParaRPr lang="en-US" sz="4800" b="1" spc="-15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B0AE4-391E-6F41-84C6-D4EEDF519A31}"/>
              </a:ext>
            </a:extLst>
          </p:cNvPr>
          <p:cNvSpPr/>
          <p:nvPr/>
        </p:nvSpPr>
        <p:spPr>
          <a:xfrm>
            <a:off x="1255197" y="3951163"/>
            <a:ext cx="10308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Associated </a:t>
            </a:r>
            <a:r>
              <a:rPr lang="en-GB" sz="2400" dirty="0" err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notebook:https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://github.com/</a:t>
            </a:r>
            <a:r>
              <a:rPr lang="en-GB" sz="2400" dirty="0" err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stfc-sciml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2400" dirty="0" err="1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sciml</a:t>
            </a:r>
            <a:r>
              <a:rPr lang="en-GB" sz="2400" dirty="0">
                <a:solidFill>
                  <a:srgbClr val="626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-workshop/blob/master/course_1.0/03_DNN_basics.ipynb</a:t>
            </a:r>
            <a:endParaRPr lang="en-GB" sz="2400" dirty="0">
              <a:solidFill>
                <a:srgbClr val="626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1A9D8-A541-934F-8FC4-9439FCBF67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38" y="412403"/>
            <a:ext cx="3770785" cy="96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2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ways to program a NN (</a:t>
            </a:r>
            <a:r>
              <a:rPr lang="en-GB" dirty="0" err="1" smtClean="0"/>
              <a:t>tensorflow</a:t>
            </a:r>
            <a:r>
              <a:rPr lang="en-GB" dirty="0" smtClean="0"/>
              <a:t>/</a:t>
            </a:r>
            <a:r>
              <a:rPr lang="en-GB" dirty="0" err="1" smtClean="0"/>
              <a:t>keras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E22B3-408D-4038-BBA1-EEC2668D8ED0}"/>
              </a:ext>
            </a:extLst>
          </p:cNvPr>
          <p:cNvSpPr txBox="1"/>
          <p:nvPr/>
        </p:nvSpPr>
        <p:spPr>
          <a:xfrm>
            <a:off x="718403" y="1969514"/>
            <a:ext cx="496855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from </a:t>
            </a:r>
            <a:r>
              <a:rPr lang="en-US" sz="1400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tf.keras.models</a:t>
            </a:r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 import Sequential</a:t>
            </a:r>
          </a:p>
          <a:p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from </a:t>
            </a:r>
            <a:r>
              <a:rPr lang="en-US" sz="1400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tf.keras.layers</a:t>
            </a:r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 import Dense</a:t>
            </a:r>
          </a:p>
          <a:p>
            <a:endParaRPr lang="en-US" sz="1400" dirty="0">
              <a:solidFill>
                <a:srgbClr val="2E2C61"/>
              </a:solidFill>
              <a:latin typeface="Courier New"/>
              <a:ea typeface="+mn-lt"/>
              <a:cs typeface="Calibri" panose="020F0502020204030204"/>
            </a:endParaRPr>
          </a:p>
          <a:p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model = Sequential()</a:t>
            </a:r>
          </a:p>
          <a:p>
            <a:r>
              <a:rPr lang="en-US" sz="1400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model.add</a:t>
            </a:r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(Dense(2, </a:t>
            </a:r>
            <a:r>
              <a:rPr lang="en-US" sz="1400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input_dim</a:t>
            </a:r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=1))</a:t>
            </a:r>
          </a:p>
          <a:p>
            <a:r>
              <a:rPr lang="en-US" sz="1400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model.add</a:t>
            </a:r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(Dense(1))</a:t>
            </a:r>
            <a:endParaRPr lang="en-US" sz="1400" dirty="0">
              <a:solidFill>
                <a:srgbClr val="2E2C61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E22B3-408D-4038-BBA1-EEC2668D8ED0}"/>
              </a:ext>
            </a:extLst>
          </p:cNvPr>
          <p:cNvSpPr txBox="1"/>
          <p:nvPr/>
        </p:nvSpPr>
        <p:spPr>
          <a:xfrm>
            <a:off x="6182623" y="4296089"/>
            <a:ext cx="583264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from </a:t>
            </a:r>
            <a:r>
              <a:rPr lang="en-US" sz="1400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tf.keras.models</a:t>
            </a:r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 import Model</a:t>
            </a:r>
          </a:p>
          <a:p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from </a:t>
            </a:r>
            <a:r>
              <a:rPr lang="en-US" sz="1400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tf.keras.layers</a:t>
            </a:r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 import Input</a:t>
            </a:r>
          </a:p>
          <a:p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from </a:t>
            </a:r>
            <a:r>
              <a:rPr lang="en-US" sz="1400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tf.keras.layers</a:t>
            </a:r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 import Dense</a:t>
            </a:r>
          </a:p>
          <a:p>
            <a:endParaRPr lang="en-US" sz="1400" dirty="0">
              <a:solidFill>
                <a:srgbClr val="2E2C61"/>
              </a:solidFill>
              <a:latin typeface="Courier New"/>
              <a:ea typeface="+mn-lt"/>
              <a:cs typeface="Calibri" panose="020F0502020204030204"/>
            </a:endParaRPr>
          </a:p>
          <a:p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visible = Input(shape=(2,))</a:t>
            </a:r>
          </a:p>
          <a:p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hidden = Dense(2)(visible)</a:t>
            </a:r>
          </a:p>
          <a:p>
            <a:r>
              <a:rPr lang="en-US" sz="1400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model = Model(inputs=visible, outputs=hidden)</a:t>
            </a:r>
            <a:endParaRPr lang="en-US" sz="1400" dirty="0">
              <a:solidFill>
                <a:srgbClr val="2E2C61"/>
              </a:solidFill>
              <a:latin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9628" y="2338845"/>
            <a:ext cx="1592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2E2C61"/>
                </a:solidFill>
                <a:latin typeface="Calibri" panose="020F0502020204030204"/>
              </a:rPr>
              <a:t>Sequential:</a:t>
            </a:r>
          </a:p>
          <a:p>
            <a:r>
              <a:rPr lang="en-GB" dirty="0">
                <a:solidFill>
                  <a:srgbClr val="2E2C61"/>
                </a:solidFill>
                <a:latin typeface="Calibri" panose="020F0502020204030204"/>
              </a:rPr>
              <a:t>Quick and easy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6863" y="4773142"/>
            <a:ext cx="26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2E2C61"/>
                </a:solidFill>
                <a:latin typeface="Calibri" panose="020F0502020204030204"/>
              </a:rPr>
              <a:t>Functional:</a:t>
            </a:r>
          </a:p>
          <a:p>
            <a:r>
              <a:rPr lang="en-GB" dirty="0">
                <a:solidFill>
                  <a:srgbClr val="2E2C61"/>
                </a:solidFill>
                <a:latin typeface="Calibri" panose="020F0502020204030204"/>
              </a:rPr>
              <a:t>More complex, but flexible</a:t>
            </a:r>
          </a:p>
        </p:txBody>
      </p:sp>
    </p:spTree>
    <p:extLst>
      <p:ext uri="{BB962C8B-B14F-4D97-AF65-F5344CB8AC3E}">
        <p14:creationId xmlns:p14="http://schemas.microsoft.com/office/powerpoint/2010/main" val="300591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3616-48DB-45F5-B781-99D94691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Building block: Dense layer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E22B3-408D-4038-BBA1-EEC2668D8ED0}"/>
              </a:ext>
            </a:extLst>
          </p:cNvPr>
          <p:cNvSpPr txBox="1"/>
          <p:nvPr/>
        </p:nvSpPr>
        <p:spPr>
          <a:xfrm>
            <a:off x="2157910" y="2690949"/>
            <a:ext cx="840911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from </a:t>
            </a:r>
            <a:r>
              <a:rPr lang="en-US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tensorflow.keras.layers</a:t>
            </a:r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 import Dense</a:t>
            </a:r>
          </a:p>
          <a:p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From </a:t>
            </a:r>
            <a:r>
              <a:rPr lang="en-US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tensorflow.keras.models</a:t>
            </a:r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 import Sequential</a:t>
            </a:r>
          </a:p>
          <a:p>
            <a:endParaRPr lang="en-US" dirty="0">
              <a:solidFill>
                <a:srgbClr val="2E2C61"/>
              </a:solidFill>
              <a:latin typeface="Courier New"/>
              <a:cs typeface="Calibri"/>
            </a:endParaRPr>
          </a:p>
          <a:p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model = Sequential() </a:t>
            </a:r>
          </a:p>
          <a:p>
            <a:r>
              <a:rPr lang="en-US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model.Add</a:t>
            </a:r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(Dense(</a:t>
            </a:r>
            <a:r>
              <a:rPr lang="en-US" dirty="0">
                <a:solidFill>
                  <a:srgbClr val="2E2C61"/>
                </a:solidFill>
                <a:highlight>
                  <a:srgbClr val="FF0000"/>
                </a:highlight>
                <a:latin typeface="Courier New"/>
                <a:ea typeface="+mn-lt"/>
                <a:cs typeface="Calibri" panose="020F0502020204030204"/>
              </a:rPr>
              <a:t>units</a:t>
            </a:r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))</a:t>
            </a:r>
            <a:endParaRPr lang="en-US" dirty="0">
              <a:solidFill>
                <a:srgbClr val="2E2C6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812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3616-48DB-45F5-B781-99D94691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Building block: Dense </a:t>
            </a:r>
            <a:r>
              <a:rPr lang="en-US" dirty="0" smtClean="0">
                <a:cs typeface="Calibri"/>
              </a:rPr>
              <a:t>layer (input)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E22B3-408D-4038-BBA1-EEC2668D8ED0}"/>
              </a:ext>
            </a:extLst>
          </p:cNvPr>
          <p:cNvSpPr txBox="1"/>
          <p:nvPr/>
        </p:nvSpPr>
        <p:spPr>
          <a:xfrm>
            <a:off x="2170973" y="2834641"/>
            <a:ext cx="84091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from </a:t>
            </a:r>
            <a:r>
              <a:rPr lang="en-US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tensorflow.keras.layers</a:t>
            </a:r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 import Dense</a:t>
            </a:r>
          </a:p>
          <a:p>
            <a:endParaRPr lang="en-US" dirty="0">
              <a:solidFill>
                <a:srgbClr val="2E2C61"/>
              </a:solidFill>
              <a:latin typeface="Courier New"/>
              <a:cs typeface="Calibri"/>
            </a:endParaRPr>
          </a:p>
          <a:p>
            <a:endParaRPr lang="en-US" dirty="0">
              <a:solidFill>
                <a:srgbClr val="2E2C61"/>
              </a:solidFill>
              <a:latin typeface="Courier New"/>
              <a:ea typeface="+mn-lt"/>
              <a:cs typeface="Calibri" panose="020F0502020204030204"/>
            </a:endParaRPr>
          </a:p>
          <a:p>
            <a:r>
              <a:rPr lang="en-US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Model.add</a:t>
            </a:r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(Dense(</a:t>
            </a:r>
            <a:r>
              <a:rPr lang="en-US" dirty="0">
                <a:solidFill>
                  <a:srgbClr val="2E2C61"/>
                </a:solidFill>
                <a:highlight>
                  <a:srgbClr val="FF0000"/>
                </a:highlight>
                <a:latin typeface="Courier New"/>
                <a:ea typeface="+mn-lt"/>
                <a:cs typeface="Calibri" panose="020F0502020204030204"/>
              </a:rPr>
              <a:t>units</a:t>
            </a:r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, </a:t>
            </a:r>
            <a:r>
              <a:rPr lang="en-US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input_dim</a:t>
            </a:r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=dim))</a:t>
            </a:r>
            <a:endParaRPr lang="en-US" dirty="0">
              <a:solidFill>
                <a:srgbClr val="2E2C6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501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3616-48DB-45F5-B781-99D94691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Building block: Dense </a:t>
            </a:r>
            <a:r>
              <a:rPr lang="en-US" dirty="0" smtClean="0">
                <a:cs typeface="Calibri"/>
              </a:rPr>
              <a:t>layer (output)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5725-66C2-454E-803D-F904CDA93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4405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E22B3-408D-4038-BBA1-EEC2668D8ED0}"/>
              </a:ext>
            </a:extLst>
          </p:cNvPr>
          <p:cNvSpPr txBox="1"/>
          <p:nvPr/>
        </p:nvSpPr>
        <p:spPr>
          <a:xfrm>
            <a:off x="2157910" y="3200401"/>
            <a:ext cx="84091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from </a:t>
            </a:r>
            <a:r>
              <a:rPr lang="en-US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tensorflow.keras.layers</a:t>
            </a:r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 import Dense</a:t>
            </a:r>
          </a:p>
          <a:p>
            <a:endParaRPr lang="en-US" dirty="0">
              <a:solidFill>
                <a:srgbClr val="2E2C61"/>
              </a:solidFill>
              <a:latin typeface="Courier New"/>
              <a:cs typeface="Calibri"/>
            </a:endParaRPr>
          </a:p>
          <a:p>
            <a:endParaRPr lang="en-US" dirty="0">
              <a:solidFill>
                <a:srgbClr val="2E2C61"/>
              </a:solidFill>
              <a:latin typeface="Courier New"/>
              <a:ea typeface="+mn-lt"/>
              <a:cs typeface="Calibri" panose="020F0502020204030204"/>
            </a:endParaRPr>
          </a:p>
          <a:p>
            <a:r>
              <a:rPr lang="en-US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Model.add</a:t>
            </a:r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(Dense(</a:t>
            </a:r>
            <a:r>
              <a:rPr lang="en-US" dirty="0">
                <a:solidFill>
                  <a:srgbClr val="2E2C61"/>
                </a:solidFill>
                <a:highlight>
                  <a:srgbClr val="FF0000"/>
                </a:highlight>
                <a:latin typeface="Courier New"/>
                <a:ea typeface="+mn-lt"/>
                <a:cs typeface="Calibri" panose="020F0502020204030204"/>
              </a:rPr>
              <a:t>units</a:t>
            </a:r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))</a:t>
            </a:r>
            <a:endParaRPr lang="en-US" dirty="0">
              <a:solidFill>
                <a:srgbClr val="2E2C61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704" y="5122059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E2C61"/>
                </a:solidFill>
                <a:latin typeface="Calibri" panose="020F0502020204030204"/>
              </a:rPr>
              <a:t>Here number of units is the number of classes or the number of variables you want to fit</a:t>
            </a:r>
          </a:p>
        </p:txBody>
      </p:sp>
    </p:spTree>
    <p:extLst>
      <p:ext uri="{BB962C8B-B14F-4D97-AF65-F5344CB8AC3E}">
        <p14:creationId xmlns:p14="http://schemas.microsoft.com/office/powerpoint/2010/main" val="424220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3616-48DB-45F5-B781-99D94691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Building block: </a:t>
            </a:r>
            <a:r>
              <a:rPr lang="en-US" dirty="0" smtClean="0">
                <a:cs typeface="Calibri"/>
              </a:rPr>
              <a:t>Activation layer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E22B3-408D-4038-BBA1-EEC2668D8ED0}"/>
              </a:ext>
            </a:extLst>
          </p:cNvPr>
          <p:cNvSpPr txBox="1"/>
          <p:nvPr/>
        </p:nvSpPr>
        <p:spPr>
          <a:xfrm>
            <a:off x="2109375" y="2880036"/>
            <a:ext cx="840911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from </a:t>
            </a:r>
            <a:r>
              <a:rPr lang="en-US" dirty="0" err="1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tensorflow.keras.layers</a:t>
            </a:r>
            <a:r>
              <a:rPr lang="en-US" dirty="0">
                <a:solidFill>
                  <a:srgbClr val="2E2C61"/>
                </a:solidFill>
                <a:latin typeface="Courier New"/>
                <a:ea typeface="+mn-lt"/>
                <a:cs typeface="Calibri" panose="020F0502020204030204"/>
              </a:rPr>
              <a:t> import Activation</a:t>
            </a:r>
          </a:p>
          <a:p>
            <a:endParaRPr lang="en-US" dirty="0">
              <a:solidFill>
                <a:srgbClr val="2E2C61"/>
              </a:solidFill>
              <a:latin typeface="Courier New"/>
              <a:ea typeface="+mn-lt"/>
              <a:cs typeface="Calibri" panose="020F0502020204030204"/>
            </a:endParaRPr>
          </a:p>
          <a:p>
            <a:r>
              <a:rPr lang="en-US" altLang="en-US" dirty="0" err="1">
                <a:solidFill>
                  <a:srgbClr val="2E2C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altLang="en-US" dirty="0">
                <a:solidFill>
                  <a:srgbClr val="2E2C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(Activation(‘</a:t>
            </a:r>
            <a:r>
              <a:rPr lang="en-US" altLang="en-US" dirty="0" err="1">
                <a:solidFill>
                  <a:srgbClr val="2E2C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altLang="en-US" dirty="0">
                <a:solidFill>
                  <a:srgbClr val="2E2C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’))</a:t>
            </a:r>
            <a:r>
              <a:rPr lang="en-US" altLang="en-US" sz="800" dirty="0">
                <a:solidFill>
                  <a:srgbClr val="2E2C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solidFill>
                <a:srgbClr val="2E2C6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2E2C61"/>
              </a:solidFill>
              <a:latin typeface="Courier New"/>
              <a:cs typeface="Calibri"/>
            </a:endParaRPr>
          </a:p>
          <a:p>
            <a:endParaRPr lang="en-US" dirty="0">
              <a:solidFill>
                <a:srgbClr val="2E2C61"/>
              </a:solidFill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711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Activation function: Linear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3394720" cy="4525963"/>
          </a:xfrm>
        </p:spPr>
        <p:txBody>
          <a:bodyPr/>
          <a:lstStyle/>
          <a:p>
            <a:r>
              <a:rPr lang="en-GB" dirty="0" smtClean="0"/>
              <a:t>The simplest form of activation function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2324496"/>
            <a:ext cx="6590217" cy="439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Activation function: Sigmoid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8" y="1600201"/>
            <a:ext cx="5721532" cy="4525963"/>
          </a:xfrm>
        </p:spPr>
        <p:txBody>
          <a:bodyPr>
            <a:normAutofit/>
          </a:bodyPr>
          <a:lstStyle/>
          <a:p>
            <a:r>
              <a:rPr lang="en-GB" sz="2800" dirty="0"/>
              <a:t>Vanishing gradient problem</a:t>
            </a:r>
          </a:p>
          <a:p>
            <a:r>
              <a:rPr lang="en-GB" sz="2800" dirty="0"/>
              <a:t>Secondly , its output isn’t zero </a:t>
            </a:r>
            <a:r>
              <a:rPr lang="en-GB" sz="2800" dirty="0" err="1"/>
              <a:t>centered</a:t>
            </a:r>
            <a:r>
              <a:rPr lang="en-GB" sz="2800" dirty="0"/>
              <a:t>. It makes the gradient updates go too far in different directions. </a:t>
            </a:r>
            <a:r>
              <a:rPr lang="en-GB" sz="2800" b="1" dirty="0"/>
              <a:t>0 &lt; output &lt; 1, and it makes optimization harder.</a:t>
            </a:r>
            <a:endParaRPr lang="en-GB" sz="2800" dirty="0"/>
          </a:p>
          <a:p>
            <a:r>
              <a:rPr lang="en-GB" sz="2800" dirty="0" err="1"/>
              <a:t>Sigmoids</a:t>
            </a:r>
            <a:r>
              <a:rPr lang="en-GB" sz="2800" dirty="0"/>
              <a:t> saturate and kill gradients.</a:t>
            </a:r>
          </a:p>
          <a:p>
            <a:r>
              <a:rPr lang="en-GB" sz="2800" dirty="0" err="1"/>
              <a:t>Sigmoids</a:t>
            </a:r>
            <a:r>
              <a:rPr lang="en-GB" sz="2800" dirty="0"/>
              <a:t> have slow convergence</a:t>
            </a:r>
            <a:r>
              <a:rPr lang="en-GB" sz="2800" dirty="0" smtClean="0"/>
              <a:t>.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113"/>
          <a:stretch/>
        </p:blipFill>
        <p:spPr>
          <a:xfrm>
            <a:off x="5807968" y="2034378"/>
            <a:ext cx="6301301" cy="44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37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Activation function: </a:t>
            </a:r>
            <a:r>
              <a:rPr lang="en-GB" dirty="0" err="1" smtClean="0"/>
              <a:t>Tanh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674" y="1534887"/>
            <a:ext cx="3688079" cy="452596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Output </a:t>
            </a:r>
            <a:r>
              <a:rPr lang="en-GB" sz="2800" dirty="0"/>
              <a:t>is zero </a:t>
            </a:r>
            <a:r>
              <a:rPr lang="en-GB" sz="2800" dirty="0" err="1" smtClean="0"/>
              <a:t>centered</a:t>
            </a:r>
            <a:endParaRPr lang="en-GB" sz="2800" dirty="0" smtClean="0"/>
          </a:p>
          <a:p>
            <a:r>
              <a:rPr lang="en-GB" sz="2800" dirty="0" smtClean="0"/>
              <a:t>Usually preferred to sigmoid as it converges better</a:t>
            </a:r>
          </a:p>
          <a:p>
            <a:r>
              <a:rPr lang="en-GB" sz="2800" dirty="0" smtClean="0"/>
              <a:t>Still </a:t>
            </a:r>
            <a:r>
              <a:rPr lang="en-GB" sz="2800" dirty="0"/>
              <a:t>it suffers from </a:t>
            </a:r>
            <a:r>
              <a:rPr lang="en-GB" sz="2800" dirty="0" smtClean="0"/>
              <a:t>vanishing </a:t>
            </a:r>
            <a:r>
              <a:rPr lang="en-GB" sz="2800" dirty="0"/>
              <a:t>gradient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94" y="2326636"/>
            <a:ext cx="6797046" cy="453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3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Activation function: </a:t>
            </a:r>
            <a:r>
              <a:rPr lang="en-GB" dirty="0" err="1" smtClean="0"/>
              <a:t>ReLU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3826768" cy="4525963"/>
          </a:xfrm>
        </p:spPr>
        <p:txBody>
          <a:bodyPr/>
          <a:lstStyle/>
          <a:p>
            <a:r>
              <a:rPr lang="en-GB" dirty="0"/>
              <a:t>6 times improvement in convergence from </a:t>
            </a:r>
            <a:r>
              <a:rPr lang="en-GB" dirty="0" err="1"/>
              <a:t>Tanh</a:t>
            </a:r>
            <a:r>
              <a:rPr lang="en-GB" dirty="0"/>
              <a:t> </a:t>
            </a:r>
            <a:r>
              <a:rPr lang="en-GB" dirty="0" smtClean="0"/>
              <a:t>function</a:t>
            </a:r>
          </a:p>
          <a:p>
            <a:r>
              <a:rPr lang="en-GB" dirty="0" smtClean="0"/>
              <a:t>Should </a:t>
            </a:r>
            <a:r>
              <a:rPr lang="en-GB" dirty="0"/>
              <a:t>only be used within Hidden layers of a </a:t>
            </a:r>
            <a:r>
              <a:rPr lang="en-GB" dirty="0" smtClean="0"/>
              <a:t>neural network model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046" y="2305590"/>
            <a:ext cx="6500954" cy="43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7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Activation function: </a:t>
            </a:r>
            <a:r>
              <a:rPr lang="en-GB" dirty="0" err="1" smtClean="0"/>
              <a:t>LeakyReLU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577"/>
            <a:ext cx="4114800" cy="4925143"/>
          </a:xfrm>
        </p:spPr>
        <p:txBody>
          <a:bodyPr>
            <a:normAutofit/>
          </a:bodyPr>
          <a:lstStyle/>
          <a:p>
            <a:r>
              <a:rPr lang="en-GB" dirty="0" smtClean="0"/>
              <a:t>Some </a:t>
            </a:r>
            <a:r>
              <a:rPr lang="en-GB" dirty="0" err="1" smtClean="0"/>
              <a:t>ReLu</a:t>
            </a:r>
            <a:r>
              <a:rPr lang="en-GB" dirty="0" smtClean="0"/>
              <a:t> gradients </a:t>
            </a:r>
            <a:r>
              <a:rPr lang="en-GB" dirty="0"/>
              <a:t>can be fragile during training and can die. 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ause </a:t>
            </a:r>
            <a:r>
              <a:rPr lang="en-GB" dirty="0"/>
              <a:t>a weight update which will makes it never activate on any data point again. </a:t>
            </a:r>
            <a:endParaRPr lang="en-GB" dirty="0" smtClean="0"/>
          </a:p>
          <a:p>
            <a:r>
              <a:rPr lang="en-GB" dirty="0" err="1" smtClean="0"/>
              <a:t>ReLu</a:t>
            </a:r>
            <a:r>
              <a:rPr lang="en-GB" dirty="0" smtClean="0"/>
              <a:t> </a:t>
            </a:r>
            <a:r>
              <a:rPr lang="en-GB" dirty="0"/>
              <a:t>could result in Dead Neurons.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76812" y="6338573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2E2C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keras.layers.LeakyReLU</a:t>
            </a:r>
            <a:r>
              <a:rPr lang="en-GB" dirty="0">
                <a:solidFill>
                  <a:srgbClr val="2E2C6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(alpha=0.3)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081" y="1931571"/>
            <a:ext cx="6433903" cy="428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5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562"/>
            <a:ext cx="10515600" cy="4351338"/>
          </a:xfrm>
        </p:spPr>
        <p:txBody>
          <a:bodyPr/>
          <a:lstStyle/>
          <a:p>
            <a:r>
              <a:rPr lang="en-GB" dirty="0" smtClean="0"/>
              <a:t>History of deep neural nets (DNN)</a:t>
            </a:r>
          </a:p>
          <a:p>
            <a:r>
              <a:rPr lang="en-GB" dirty="0" smtClean="0"/>
              <a:t>Layers of a DNN</a:t>
            </a:r>
          </a:p>
          <a:p>
            <a:r>
              <a:rPr lang="en-GB" dirty="0" smtClean="0"/>
              <a:t>Structure of a neuron</a:t>
            </a:r>
          </a:p>
          <a:p>
            <a:r>
              <a:rPr lang="en-GB" dirty="0" smtClean="0"/>
              <a:t>Activation functions</a:t>
            </a:r>
          </a:p>
          <a:p>
            <a:r>
              <a:rPr lang="en-GB" dirty="0" smtClean="0"/>
              <a:t>Backpropagation</a:t>
            </a:r>
          </a:p>
          <a:p>
            <a:r>
              <a:rPr lang="en-GB" dirty="0" smtClean="0"/>
              <a:t>Optimisation</a:t>
            </a:r>
          </a:p>
          <a:p>
            <a:r>
              <a:rPr lang="en-GB" dirty="0" smtClean="0"/>
              <a:t>Regularisation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73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 To Notebook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7838"/>
          </a:xfrm>
        </p:spPr>
        <p:txBody>
          <a:bodyPr/>
          <a:lstStyle/>
          <a:p>
            <a:r>
              <a:rPr lang="en-GB" dirty="0" smtClean="0"/>
              <a:t>Its time to build your first neural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858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 Propagation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84784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 smtClean="0">
                <a:cs typeface="Calibri"/>
              </a:rPr>
              <a:t>Backprop</a:t>
            </a:r>
            <a:endParaRPr lang="en-GB" dirty="0"/>
          </a:p>
        </p:txBody>
      </p:sp>
      <p:sp>
        <p:nvSpPr>
          <p:cNvPr id="4" name="Circle"/>
          <p:cNvSpPr/>
          <p:nvPr/>
        </p:nvSpPr>
        <p:spPr>
          <a:xfrm>
            <a:off x="2728000" y="2378526"/>
            <a:ext cx="863600" cy="863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2800" cap="all">
              <a:solidFill>
                <a:srgbClr val="FFFFFF"/>
              </a:solidFill>
              <a:latin typeface="Calibri" panose="020F0502020204030204"/>
              <a:sym typeface="DIN Condensed"/>
            </a:endParaRPr>
          </a:p>
        </p:txBody>
      </p:sp>
      <p:sp>
        <p:nvSpPr>
          <p:cNvPr id="5" name="Circle"/>
          <p:cNvSpPr/>
          <p:nvPr/>
        </p:nvSpPr>
        <p:spPr>
          <a:xfrm>
            <a:off x="5274835" y="2382185"/>
            <a:ext cx="863600" cy="863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2800" cap="all">
              <a:solidFill>
                <a:srgbClr val="FFFFFF"/>
              </a:solidFill>
              <a:latin typeface="Calibri" panose="020F0502020204030204"/>
              <a:sym typeface="DIN Condensed"/>
            </a:endParaRPr>
          </a:p>
        </p:txBody>
      </p:sp>
      <p:sp>
        <p:nvSpPr>
          <p:cNvPr id="6" name="Circle"/>
          <p:cNvSpPr/>
          <p:nvPr/>
        </p:nvSpPr>
        <p:spPr>
          <a:xfrm>
            <a:off x="7749952" y="2378526"/>
            <a:ext cx="863600" cy="863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2800" cap="all">
              <a:solidFill>
                <a:srgbClr val="FFFFFF"/>
              </a:solidFill>
              <a:latin typeface="Calibri" panose="020F0502020204030204"/>
              <a:sym typeface="DIN Condensed"/>
            </a:endParaRPr>
          </a:p>
        </p:txBody>
      </p:sp>
      <p:sp>
        <p:nvSpPr>
          <p:cNvPr id="7" name="Circle"/>
          <p:cNvSpPr/>
          <p:nvPr/>
        </p:nvSpPr>
        <p:spPr>
          <a:xfrm>
            <a:off x="2783256" y="4852119"/>
            <a:ext cx="863600" cy="863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2800" cap="all">
              <a:solidFill>
                <a:srgbClr val="FFFFFF"/>
              </a:solidFill>
              <a:latin typeface="Calibri" panose="020F0502020204030204"/>
              <a:sym typeface="DIN Condensed"/>
            </a:endParaRPr>
          </a:p>
        </p:txBody>
      </p:sp>
      <p:sp>
        <p:nvSpPr>
          <p:cNvPr id="8" name="Circle"/>
          <p:cNvSpPr/>
          <p:nvPr/>
        </p:nvSpPr>
        <p:spPr>
          <a:xfrm>
            <a:off x="5282705" y="4852119"/>
            <a:ext cx="863600" cy="863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2800" cap="all">
              <a:solidFill>
                <a:srgbClr val="FFFFFF"/>
              </a:solidFill>
              <a:latin typeface="Calibri" panose="020F0502020204030204"/>
              <a:sym typeface="DIN Condensed"/>
            </a:endParaRPr>
          </a:p>
        </p:txBody>
      </p:sp>
      <p:sp>
        <p:nvSpPr>
          <p:cNvPr id="9" name="Circle"/>
          <p:cNvSpPr/>
          <p:nvPr/>
        </p:nvSpPr>
        <p:spPr>
          <a:xfrm>
            <a:off x="7759205" y="4852119"/>
            <a:ext cx="863600" cy="863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2800" cap="all">
              <a:solidFill>
                <a:srgbClr val="FFFFFF"/>
              </a:solidFill>
              <a:latin typeface="Calibri" panose="020F0502020204030204"/>
              <a:sym typeface="DIN Condensed"/>
            </a:endParaRPr>
          </a:p>
        </p:txBody>
      </p:sp>
      <p:sp>
        <p:nvSpPr>
          <p:cNvPr id="10" name="Loss(L)"/>
          <p:cNvSpPr/>
          <p:nvPr/>
        </p:nvSpPr>
        <p:spPr>
          <a:xfrm>
            <a:off x="9788391" y="3476407"/>
            <a:ext cx="908184" cy="908184"/>
          </a:xfrm>
          <a:prstGeom prst="roundRect">
            <a:avLst>
              <a:gd name="adj" fmla="val 15000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rPr sz="1800" dirty="0">
                <a:latin typeface="Calibri" panose="020F0502020204030204"/>
              </a:rPr>
              <a:t>Loss(L)</a:t>
            </a:r>
          </a:p>
        </p:txBody>
      </p:sp>
      <p:sp>
        <p:nvSpPr>
          <p:cNvPr id="11" name="Arrow"/>
          <p:cNvSpPr/>
          <p:nvPr/>
        </p:nvSpPr>
        <p:spPr>
          <a:xfrm>
            <a:off x="3930178" y="2590878"/>
            <a:ext cx="984698" cy="457200"/>
          </a:xfrm>
          <a:prstGeom prst="rightArrow">
            <a:avLst>
              <a:gd name="adj1" fmla="val 24010"/>
              <a:gd name="adj2" fmla="val 11294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2800" cap="all">
              <a:solidFill>
                <a:srgbClr val="FFFFFF"/>
              </a:solidFill>
              <a:latin typeface="Calibri" panose="020F0502020204030204"/>
              <a:sym typeface="DIN Condensed"/>
            </a:endParaRPr>
          </a:p>
        </p:txBody>
      </p:sp>
      <p:sp>
        <p:nvSpPr>
          <p:cNvPr id="12" name="Arrow"/>
          <p:cNvSpPr/>
          <p:nvPr/>
        </p:nvSpPr>
        <p:spPr>
          <a:xfrm>
            <a:off x="6483325" y="2547592"/>
            <a:ext cx="984698" cy="457200"/>
          </a:xfrm>
          <a:prstGeom prst="rightArrow">
            <a:avLst>
              <a:gd name="adj1" fmla="val 24010"/>
              <a:gd name="adj2" fmla="val 11294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2800" cap="all">
              <a:solidFill>
                <a:srgbClr val="FFFFFF"/>
              </a:solidFill>
              <a:latin typeface="Calibri" panose="020F0502020204030204"/>
              <a:sym typeface="DIN Condensed"/>
            </a:endParaRPr>
          </a:p>
        </p:txBody>
      </p:sp>
      <p:sp>
        <p:nvSpPr>
          <p:cNvPr id="13" name="Arrow"/>
          <p:cNvSpPr/>
          <p:nvPr/>
        </p:nvSpPr>
        <p:spPr>
          <a:xfrm flipH="1">
            <a:off x="6441443" y="5026416"/>
            <a:ext cx="984698" cy="457200"/>
          </a:xfrm>
          <a:prstGeom prst="rightArrow">
            <a:avLst>
              <a:gd name="adj1" fmla="val 24010"/>
              <a:gd name="adj2" fmla="val 112945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2800" cap="all">
              <a:solidFill>
                <a:srgbClr val="FFFFFF"/>
              </a:solidFill>
              <a:latin typeface="Calibri" panose="020F0502020204030204"/>
              <a:sym typeface="DIN Condensed"/>
            </a:endParaRPr>
          </a:p>
        </p:txBody>
      </p:sp>
      <p:sp>
        <p:nvSpPr>
          <p:cNvPr id="14" name="Arrow"/>
          <p:cNvSpPr/>
          <p:nvPr/>
        </p:nvSpPr>
        <p:spPr>
          <a:xfrm flipH="1">
            <a:off x="3964945" y="5051816"/>
            <a:ext cx="984697" cy="457200"/>
          </a:xfrm>
          <a:prstGeom prst="rightArrow">
            <a:avLst>
              <a:gd name="adj1" fmla="val 24010"/>
              <a:gd name="adj2" fmla="val 112945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2800" cap="all">
              <a:solidFill>
                <a:srgbClr val="FFFFFF"/>
              </a:solidFill>
              <a:latin typeface="Calibri" panose="020F0502020204030204"/>
              <a:sym typeface="DIN Condensed"/>
            </a:endParaRPr>
          </a:p>
        </p:txBody>
      </p:sp>
      <p:sp>
        <p:nvSpPr>
          <p:cNvPr id="15" name="Arrow"/>
          <p:cNvSpPr/>
          <p:nvPr/>
        </p:nvSpPr>
        <p:spPr>
          <a:xfrm rot="1249667">
            <a:off x="8778428" y="2864825"/>
            <a:ext cx="984698" cy="457201"/>
          </a:xfrm>
          <a:prstGeom prst="rightArrow">
            <a:avLst>
              <a:gd name="adj1" fmla="val 24010"/>
              <a:gd name="adj2" fmla="val 11294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2800" cap="all">
              <a:solidFill>
                <a:srgbClr val="FFFFFF"/>
              </a:solidFill>
              <a:latin typeface="Calibri" panose="020F0502020204030204"/>
              <a:sym typeface="DIN Condensed"/>
            </a:endParaRPr>
          </a:p>
        </p:txBody>
      </p:sp>
      <p:sp>
        <p:nvSpPr>
          <p:cNvPr id="16" name="Arrow"/>
          <p:cNvSpPr/>
          <p:nvPr/>
        </p:nvSpPr>
        <p:spPr>
          <a:xfrm rot="19727924" flipH="1">
            <a:off x="8630097" y="4490290"/>
            <a:ext cx="984697" cy="457201"/>
          </a:xfrm>
          <a:prstGeom prst="rightArrow">
            <a:avLst>
              <a:gd name="adj1" fmla="val 24010"/>
              <a:gd name="adj2" fmla="val 112945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2800" cap="all">
              <a:solidFill>
                <a:srgbClr val="FFFFFF"/>
              </a:solidFill>
              <a:latin typeface="Calibri" panose="020F0502020204030204"/>
              <a:sym typeface="DIN Condensed"/>
            </a:endParaRPr>
          </a:p>
        </p:txBody>
      </p:sp>
      <p:sp>
        <p:nvSpPr>
          <p:cNvPr id="17" name="y[1]"/>
          <p:cNvSpPr txBox="1"/>
          <p:nvPr/>
        </p:nvSpPr>
        <p:spPr>
          <a:xfrm>
            <a:off x="4129533" y="2168001"/>
            <a:ext cx="46487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rgbClr val="2E2C61"/>
                </a:solidFill>
                <a:latin typeface="Calibri" panose="020F0502020204030204"/>
              </a:rPr>
              <a:t>y[1]</a:t>
            </a:r>
          </a:p>
        </p:txBody>
      </p:sp>
      <p:sp>
        <p:nvSpPr>
          <p:cNvPr id="18" name="y[2]"/>
          <p:cNvSpPr txBox="1"/>
          <p:nvPr/>
        </p:nvSpPr>
        <p:spPr>
          <a:xfrm>
            <a:off x="6677411" y="2203957"/>
            <a:ext cx="46487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2E2C61"/>
                </a:solidFill>
                <a:latin typeface="Calibri" panose="020F0502020204030204"/>
              </a:rPr>
              <a:t>y[2]</a:t>
            </a:r>
          </a:p>
        </p:txBody>
      </p:sp>
      <p:sp>
        <p:nvSpPr>
          <p:cNvPr id="19" name="y[l]"/>
          <p:cNvSpPr txBox="1"/>
          <p:nvPr/>
        </p:nvSpPr>
        <p:spPr>
          <a:xfrm>
            <a:off x="8894512" y="2296875"/>
            <a:ext cx="40075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rgbClr val="2E2C61"/>
                </a:solidFill>
                <a:latin typeface="Calibri" panose="020F0502020204030204"/>
              </a:rPr>
              <a:t>y[l]</a:t>
            </a:r>
          </a:p>
        </p:txBody>
      </p:sp>
      <p:sp>
        <p:nvSpPr>
          <p:cNvPr id="20" name="dy[l]"/>
          <p:cNvSpPr txBox="1"/>
          <p:nvPr/>
        </p:nvSpPr>
        <p:spPr>
          <a:xfrm>
            <a:off x="9275512" y="5159797"/>
            <a:ext cx="52257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rgbClr val="2E2C61"/>
                </a:solidFill>
                <a:latin typeface="Calibri" panose="020F0502020204030204"/>
              </a:rPr>
              <a:t>dy[l]</a:t>
            </a:r>
          </a:p>
        </p:txBody>
      </p:sp>
      <p:sp>
        <p:nvSpPr>
          <p:cNvPr id="21" name="dy[1]"/>
          <p:cNvSpPr txBox="1"/>
          <p:nvPr/>
        </p:nvSpPr>
        <p:spPr>
          <a:xfrm>
            <a:off x="4240583" y="5625219"/>
            <a:ext cx="58669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>
                <a:solidFill>
                  <a:srgbClr val="2E2C61"/>
                </a:solidFill>
                <a:latin typeface="Calibri" panose="020F0502020204030204"/>
              </a:rPr>
              <a:t>dy</a:t>
            </a:r>
            <a:r>
              <a:rPr dirty="0">
                <a:solidFill>
                  <a:srgbClr val="2E2C61"/>
                </a:solidFill>
                <a:latin typeface="Calibri" panose="020F0502020204030204"/>
              </a:rPr>
              <a:t>[1]</a:t>
            </a:r>
          </a:p>
        </p:txBody>
      </p:sp>
      <p:sp>
        <p:nvSpPr>
          <p:cNvPr id="22" name="dy[2]"/>
          <p:cNvSpPr txBox="1"/>
          <p:nvPr/>
        </p:nvSpPr>
        <p:spPr>
          <a:xfrm>
            <a:off x="6740032" y="5575740"/>
            <a:ext cx="58669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>
                <a:solidFill>
                  <a:srgbClr val="2E2C61"/>
                </a:solidFill>
                <a:latin typeface="Calibri" panose="020F0502020204030204"/>
              </a:rPr>
              <a:t>dy</a:t>
            </a:r>
            <a:r>
              <a:rPr dirty="0">
                <a:solidFill>
                  <a:srgbClr val="2E2C61"/>
                </a:solidFill>
                <a:latin typeface="Calibri" panose="020F0502020204030204"/>
              </a:rPr>
              <a:t>[2]</a:t>
            </a:r>
          </a:p>
        </p:txBody>
      </p:sp>
      <p:sp>
        <p:nvSpPr>
          <p:cNvPr id="23" name="Arrow"/>
          <p:cNvSpPr/>
          <p:nvPr/>
        </p:nvSpPr>
        <p:spPr>
          <a:xfrm rot="5400000" flipH="1">
            <a:off x="7691588" y="3837458"/>
            <a:ext cx="984698" cy="457200"/>
          </a:xfrm>
          <a:prstGeom prst="rightArrow">
            <a:avLst>
              <a:gd name="adj1" fmla="val 24010"/>
              <a:gd name="adj2" fmla="val 112945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2800" cap="all">
              <a:solidFill>
                <a:srgbClr val="FFFFFF"/>
              </a:solidFill>
              <a:latin typeface="Calibri" panose="020F0502020204030204"/>
              <a:sym typeface="DIN Condensed"/>
            </a:endParaRPr>
          </a:p>
        </p:txBody>
      </p:sp>
      <p:sp>
        <p:nvSpPr>
          <p:cNvPr id="24" name="Arrow"/>
          <p:cNvSpPr/>
          <p:nvPr/>
        </p:nvSpPr>
        <p:spPr>
          <a:xfrm rot="5400000" flipH="1">
            <a:off x="5214286" y="3841209"/>
            <a:ext cx="984698" cy="457200"/>
          </a:xfrm>
          <a:prstGeom prst="rightArrow">
            <a:avLst>
              <a:gd name="adj1" fmla="val 24010"/>
              <a:gd name="adj2" fmla="val 112945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2800" cap="all">
              <a:solidFill>
                <a:srgbClr val="FFFFFF"/>
              </a:solidFill>
              <a:latin typeface="Calibri" panose="020F0502020204030204"/>
              <a:sym typeface="DIN Condensed"/>
            </a:endParaRPr>
          </a:p>
        </p:txBody>
      </p:sp>
      <p:sp>
        <p:nvSpPr>
          <p:cNvPr id="25" name="Arrow"/>
          <p:cNvSpPr/>
          <p:nvPr/>
        </p:nvSpPr>
        <p:spPr>
          <a:xfrm rot="5400000" flipH="1">
            <a:off x="2671506" y="3837458"/>
            <a:ext cx="984698" cy="457200"/>
          </a:xfrm>
          <a:prstGeom prst="rightArrow">
            <a:avLst>
              <a:gd name="adj1" fmla="val 24010"/>
              <a:gd name="adj2" fmla="val 112945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2800" cap="all">
              <a:solidFill>
                <a:srgbClr val="FFFFFF"/>
              </a:solidFill>
              <a:latin typeface="Calibri" panose="020F0502020204030204"/>
              <a:sym typeface="DIN Condensed"/>
            </a:endParaRPr>
          </a:p>
        </p:txBody>
      </p:sp>
      <p:sp>
        <p:nvSpPr>
          <p:cNvPr id="26" name="dw[1]…"/>
          <p:cNvSpPr txBox="1"/>
          <p:nvPr/>
        </p:nvSpPr>
        <p:spPr>
          <a:xfrm>
            <a:off x="3541343" y="3786868"/>
            <a:ext cx="64761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rgbClr val="2E2C61"/>
                </a:solidFill>
                <a:latin typeface="Calibri" panose="020F0502020204030204"/>
              </a:rPr>
              <a:t>dw[1]</a:t>
            </a:r>
          </a:p>
          <a:p>
            <a:r>
              <a:rPr>
                <a:solidFill>
                  <a:srgbClr val="2E2C61"/>
                </a:solidFill>
                <a:latin typeface="Calibri" panose="020F0502020204030204"/>
              </a:rPr>
              <a:t>db[1]</a:t>
            </a:r>
          </a:p>
        </p:txBody>
      </p:sp>
      <p:sp>
        <p:nvSpPr>
          <p:cNvPr id="27" name="dw[2]…"/>
          <p:cNvSpPr txBox="1"/>
          <p:nvPr/>
        </p:nvSpPr>
        <p:spPr>
          <a:xfrm>
            <a:off x="6064364" y="3848759"/>
            <a:ext cx="64761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>
                <a:solidFill>
                  <a:srgbClr val="2E2C61"/>
                </a:solidFill>
                <a:latin typeface="Calibri" panose="020F0502020204030204"/>
              </a:rPr>
              <a:t>dw</a:t>
            </a:r>
            <a:r>
              <a:rPr dirty="0">
                <a:solidFill>
                  <a:srgbClr val="2E2C61"/>
                </a:solidFill>
                <a:latin typeface="Calibri" panose="020F0502020204030204"/>
              </a:rPr>
              <a:t>[2]</a:t>
            </a:r>
          </a:p>
          <a:p>
            <a:r>
              <a:rPr dirty="0" err="1">
                <a:solidFill>
                  <a:srgbClr val="2E2C61"/>
                </a:solidFill>
                <a:latin typeface="Calibri" panose="020F0502020204030204"/>
              </a:rPr>
              <a:t>db</a:t>
            </a:r>
            <a:r>
              <a:rPr dirty="0">
                <a:solidFill>
                  <a:srgbClr val="2E2C61"/>
                </a:solidFill>
                <a:latin typeface="Calibri" panose="020F0502020204030204"/>
              </a:rPr>
              <a:t>[2]</a:t>
            </a:r>
          </a:p>
        </p:txBody>
      </p:sp>
      <p:sp>
        <p:nvSpPr>
          <p:cNvPr id="28" name="dw[l]…"/>
          <p:cNvSpPr txBox="1"/>
          <p:nvPr/>
        </p:nvSpPr>
        <p:spPr>
          <a:xfrm>
            <a:off x="8534656" y="3753764"/>
            <a:ext cx="58349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>
                <a:solidFill>
                  <a:srgbClr val="2E2C61"/>
                </a:solidFill>
                <a:latin typeface="Calibri" panose="020F0502020204030204"/>
              </a:rPr>
              <a:t>dw</a:t>
            </a:r>
            <a:r>
              <a:rPr dirty="0">
                <a:solidFill>
                  <a:srgbClr val="2E2C61"/>
                </a:solidFill>
                <a:latin typeface="Calibri" panose="020F0502020204030204"/>
              </a:rPr>
              <a:t>[l]</a:t>
            </a:r>
          </a:p>
          <a:p>
            <a:r>
              <a:rPr dirty="0" err="1">
                <a:solidFill>
                  <a:srgbClr val="2E2C61"/>
                </a:solidFill>
                <a:latin typeface="Calibri" panose="020F0502020204030204"/>
              </a:rPr>
              <a:t>db</a:t>
            </a:r>
            <a:r>
              <a:rPr dirty="0">
                <a:solidFill>
                  <a:srgbClr val="2E2C61"/>
                </a:solidFill>
                <a:latin typeface="Calibri" panose="020F0502020204030204"/>
              </a:rPr>
              <a:t>[l]</a:t>
            </a:r>
          </a:p>
        </p:txBody>
      </p:sp>
      <p:sp>
        <p:nvSpPr>
          <p:cNvPr id="29" name="Arrow"/>
          <p:cNvSpPr/>
          <p:nvPr/>
        </p:nvSpPr>
        <p:spPr>
          <a:xfrm>
            <a:off x="1461373" y="2590878"/>
            <a:ext cx="984698" cy="457200"/>
          </a:xfrm>
          <a:prstGeom prst="rightArrow">
            <a:avLst>
              <a:gd name="adj1" fmla="val 24010"/>
              <a:gd name="adj2" fmla="val 11294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206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2800" cap="all">
              <a:solidFill>
                <a:srgbClr val="FFFFFF"/>
              </a:solidFill>
              <a:latin typeface="Calibri" panose="020F0502020204030204"/>
              <a:sym typeface="DIN Condensed"/>
            </a:endParaRPr>
          </a:p>
        </p:txBody>
      </p:sp>
      <p:sp>
        <p:nvSpPr>
          <p:cNvPr id="30" name="y[0]"/>
          <p:cNvSpPr txBox="1"/>
          <p:nvPr/>
        </p:nvSpPr>
        <p:spPr>
          <a:xfrm>
            <a:off x="1523944" y="2107079"/>
            <a:ext cx="46487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solidFill>
                  <a:srgbClr val="2E2C61"/>
                </a:solidFill>
                <a:latin typeface="Calibri" panose="020F0502020204030204"/>
              </a:rPr>
              <a:t>y[0]</a:t>
            </a:r>
          </a:p>
        </p:txBody>
      </p:sp>
      <p:sp>
        <p:nvSpPr>
          <p:cNvPr id="31" name="Notation:…"/>
          <p:cNvSpPr txBox="1"/>
          <p:nvPr/>
        </p:nvSpPr>
        <p:spPr>
          <a:xfrm>
            <a:off x="7487295" y="980728"/>
            <a:ext cx="2454830" cy="841256"/>
          </a:xfrm>
          <a:prstGeom prst="rect">
            <a:avLst/>
          </a:prstGeom>
          <a:ln w="25400">
            <a:solidFill>
              <a:srgbClr val="5B5854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2400"/>
            </a:pPr>
            <a:r>
              <a:rPr sz="2400" dirty="0">
                <a:solidFill>
                  <a:srgbClr val="2E2C61"/>
                </a:solidFill>
                <a:latin typeface="Calibri" panose="020F0502020204030204"/>
              </a:rPr>
              <a:t>Notation:</a:t>
            </a:r>
          </a:p>
          <a:p>
            <a:pPr>
              <a:defRPr sz="2400"/>
            </a:pPr>
            <a:r>
              <a:rPr sz="2400" dirty="0" err="1">
                <a:solidFill>
                  <a:srgbClr val="2E2C61"/>
                </a:solidFill>
                <a:latin typeface="Calibri" panose="020F0502020204030204"/>
              </a:rPr>
              <a:t>dL</a:t>
            </a:r>
            <a:r>
              <a:rPr sz="2400" dirty="0">
                <a:solidFill>
                  <a:srgbClr val="2E2C61"/>
                </a:solidFill>
                <a:latin typeface="Calibri" panose="020F0502020204030204"/>
              </a:rPr>
              <a:t>/</a:t>
            </a:r>
            <a:r>
              <a:rPr sz="2400" dirty="0" err="1">
                <a:solidFill>
                  <a:srgbClr val="2E2C61"/>
                </a:solidFill>
                <a:latin typeface="Calibri" panose="020F0502020204030204"/>
              </a:rPr>
              <a:t>dy</a:t>
            </a:r>
            <a:r>
              <a:rPr sz="2400" dirty="0">
                <a:solidFill>
                  <a:srgbClr val="2E2C61"/>
                </a:solidFill>
                <a:latin typeface="Calibri" panose="020F0502020204030204"/>
              </a:rPr>
              <a:t>[l] =&gt; </a:t>
            </a:r>
            <a:r>
              <a:rPr sz="2400" dirty="0" err="1">
                <a:solidFill>
                  <a:srgbClr val="2E2C61"/>
                </a:solidFill>
                <a:latin typeface="Calibri" panose="020F0502020204030204"/>
              </a:rPr>
              <a:t>dy</a:t>
            </a:r>
            <a:r>
              <a:rPr sz="2400" dirty="0">
                <a:solidFill>
                  <a:srgbClr val="2E2C61"/>
                </a:solidFill>
                <a:latin typeface="Calibri" panose="020F0502020204030204"/>
              </a:rPr>
              <a:t>[l]</a:t>
            </a:r>
          </a:p>
        </p:txBody>
      </p:sp>
    </p:spTree>
    <p:extLst>
      <p:ext uri="{BB962C8B-B14F-4D97-AF65-F5344CB8AC3E}">
        <p14:creationId xmlns:p14="http://schemas.microsoft.com/office/powerpoint/2010/main" val="158095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order</a:t>
            </a:r>
          </a:p>
          <a:p>
            <a:pPr lvl="1"/>
            <a:r>
              <a:rPr lang="en-GB" dirty="0" smtClean="0"/>
              <a:t>Minimise the gradient of the loss function with respect to the parameters</a:t>
            </a:r>
          </a:p>
          <a:p>
            <a:pPr lvl="1"/>
            <a:r>
              <a:rPr lang="en-GB" dirty="0" smtClean="0"/>
              <a:t>Relatively quick, but ignores curvature</a:t>
            </a:r>
          </a:p>
          <a:p>
            <a:r>
              <a:rPr lang="en-GB" dirty="0" smtClean="0"/>
              <a:t>Second order</a:t>
            </a:r>
          </a:p>
          <a:p>
            <a:pPr lvl="1"/>
            <a:r>
              <a:rPr lang="en-GB" dirty="0" smtClean="0"/>
              <a:t>Calculate the second derivative of the loss function with respect to parameters</a:t>
            </a:r>
          </a:p>
          <a:p>
            <a:pPr lvl="1"/>
            <a:r>
              <a:rPr lang="en-GB" dirty="0" smtClean="0"/>
              <a:t>Slower per step, but includes curvature so can be quicker overall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0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Optimisation Stochastic gradient descent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Gradient descent – calculate the gradient of the loss of the entire set with respect to parameters</a:t>
            </a:r>
          </a:p>
          <a:p>
            <a:r>
              <a:rPr lang="en-GB" dirty="0" smtClean="0"/>
              <a:t>SGD – calculated per sample rather than on the entire batch</a:t>
            </a:r>
          </a:p>
          <a:p>
            <a:pPr lvl="1"/>
            <a:r>
              <a:rPr lang="en-GB" dirty="0" smtClean="0"/>
              <a:t>Much quicker to calculate, but can lead to high variance </a:t>
            </a:r>
          </a:p>
          <a:p>
            <a:r>
              <a:rPr lang="en-GB" dirty="0" smtClean="0"/>
              <a:t>Mini-batch SGD – calculate loss gradient on batches of set size</a:t>
            </a:r>
          </a:p>
          <a:p>
            <a:pPr lvl="1"/>
            <a:r>
              <a:rPr lang="en-GB" dirty="0" smtClean="0"/>
              <a:t>Best of both worlds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059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3616-48DB-45F5-B781-99D94691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Building block: </a:t>
            </a:r>
            <a:r>
              <a:rPr lang="en-US" dirty="0" err="1">
                <a:cs typeface="Calibri"/>
              </a:rPr>
              <a:t>Optimiser</a:t>
            </a:r>
            <a:endParaRPr 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E22B3-408D-4038-BBA1-EEC2668D8ED0}"/>
              </a:ext>
            </a:extLst>
          </p:cNvPr>
          <p:cNvSpPr txBox="1"/>
          <p:nvPr/>
        </p:nvSpPr>
        <p:spPr>
          <a:xfrm>
            <a:off x="2160553" y="2677887"/>
            <a:ext cx="81286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ea typeface="+mn-lt"/>
                <a:cs typeface="+mn-lt"/>
              </a:rPr>
              <a:t>from </a:t>
            </a:r>
            <a:r>
              <a:rPr lang="en-US" dirty="0" err="1">
                <a:latin typeface="Courier New"/>
                <a:ea typeface="+mn-lt"/>
                <a:cs typeface="+mn-lt"/>
              </a:rPr>
              <a:t>tensorflow.keras</a:t>
            </a:r>
            <a:r>
              <a:rPr lang="en-US" dirty="0">
                <a:latin typeface="Courier New"/>
                <a:ea typeface="+mn-lt"/>
                <a:cs typeface="+mn-lt"/>
              </a:rPr>
              <a:t> import optimizers</a:t>
            </a:r>
          </a:p>
          <a:p>
            <a:endParaRPr lang="en-US" dirty="0">
              <a:latin typeface="Courier New"/>
              <a:cs typeface="Calibri"/>
            </a:endParaRPr>
          </a:p>
          <a:p>
            <a:r>
              <a:rPr lang="en-US" dirty="0" err="1">
                <a:latin typeface="Courier New"/>
                <a:ea typeface="+mn-lt"/>
                <a:cs typeface="+mn-lt"/>
              </a:rPr>
              <a:t>sgd</a:t>
            </a:r>
            <a:r>
              <a:rPr lang="en-US" dirty="0">
                <a:latin typeface="Courier New"/>
                <a:ea typeface="+mn-lt"/>
                <a:cs typeface="+mn-lt"/>
              </a:rPr>
              <a:t> = </a:t>
            </a:r>
            <a:r>
              <a:rPr lang="en-US" dirty="0" err="1">
                <a:latin typeface="Courier New"/>
                <a:ea typeface="+mn-lt"/>
                <a:cs typeface="+mn-lt"/>
              </a:rPr>
              <a:t>optimizers.SGD</a:t>
            </a:r>
            <a:r>
              <a:rPr lang="en-US" dirty="0">
                <a:latin typeface="Courier New"/>
                <a:ea typeface="+mn-lt"/>
                <a:cs typeface="+mn-lt"/>
              </a:rPr>
              <a:t>(</a:t>
            </a:r>
            <a:r>
              <a:rPr lang="en-US" dirty="0" err="1">
                <a:latin typeface="Courier New"/>
                <a:ea typeface="+mn-lt"/>
                <a:cs typeface="+mn-lt"/>
              </a:rPr>
              <a:t>learning_rate</a:t>
            </a:r>
            <a:r>
              <a:rPr lang="en-US" dirty="0">
                <a:latin typeface="Courier New"/>
                <a:ea typeface="+mn-lt"/>
                <a:cs typeface="+mn-lt"/>
              </a:rPr>
              <a:t>=0.01, decay=1e-6, momentum=0.9, </a:t>
            </a:r>
            <a:r>
              <a:rPr lang="en-US" dirty="0" err="1">
                <a:latin typeface="Courier New"/>
                <a:ea typeface="+mn-lt"/>
                <a:cs typeface="+mn-lt"/>
              </a:rPr>
              <a:t>nesterov</a:t>
            </a:r>
            <a:r>
              <a:rPr lang="en-US" dirty="0">
                <a:latin typeface="Courier New"/>
                <a:ea typeface="+mn-lt"/>
                <a:cs typeface="+mn-lt"/>
              </a:rPr>
              <a:t>=True)</a:t>
            </a: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8806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Optimisation: </a:t>
            </a:r>
            <a:r>
              <a:rPr lang="en-GB" b="1" dirty="0" smtClean="0"/>
              <a:t>Momentum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GB" dirty="0" smtClean="0"/>
              <a:t>igh </a:t>
            </a:r>
            <a:r>
              <a:rPr lang="en-GB" dirty="0"/>
              <a:t>variance oscillations in SGD makes it hard to </a:t>
            </a:r>
            <a:r>
              <a:rPr lang="en-GB" dirty="0" smtClean="0"/>
              <a:t>converge</a:t>
            </a:r>
          </a:p>
          <a:p>
            <a:r>
              <a:rPr lang="en-GB" dirty="0"/>
              <a:t>Momentum softens the oscillations in irrelevant directions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E22B3-408D-4038-BBA1-EEC2668D8ED0}"/>
              </a:ext>
            </a:extLst>
          </p:cNvPr>
          <p:cNvSpPr txBox="1"/>
          <p:nvPr/>
        </p:nvSpPr>
        <p:spPr>
          <a:xfrm>
            <a:off x="2341320" y="4001295"/>
            <a:ext cx="81286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ea typeface="+mn-lt"/>
                <a:cs typeface="+mn-lt"/>
              </a:rPr>
              <a:t>from </a:t>
            </a:r>
            <a:r>
              <a:rPr lang="en-US" dirty="0" err="1">
                <a:latin typeface="Courier New"/>
                <a:ea typeface="+mn-lt"/>
                <a:cs typeface="+mn-lt"/>
              </a:rPr>
              <a:t>tensorflow.keras</a:t>
            </a:r>
            <a:r>
              <a:rPr lang="en-US" dirty="0">
                <a:latin typeface="Courier New"/>
                <a:ea typeface="+mn-lt"/>
                <a:cs typeface="+mn-lt"/>
              </a:rPr>
              <a:t> import optimizers</a:t>
            </a:r>
          </a:p>
          <a:p>
            <a:endParaRPr lang="en-US" dirty="0">
              <a:latin typeface="Courier New"/>
              <a:cs typeface="Calibri"/>
            </a:endParaRPr>
          </a:p>
          <a:p>
            <a:r>
              <a:rPr lang="en-US" dirty="0" err="1">
                <a:latin typeface="Courier New"/>
                <a:ea typeface="+mn-lt"/>
                <a:cs typeface="+mn-lt"/>
              </a:rPr>
              <a:t>sgd</a:t>
            </a:r>
            <a:r>
              <a:rPr lang="en-US" dirty="0">
                <a:latin typeface="Courier New"/>
                <a:ea typeface="+mn-lt"/>
                <a:cs typeface="+mn-lt"/>
              </a:rPr>
              <a:t> = </a:t>
            </a:r>
            <a:r>
              <a:rPr lang="en-US" dirty="0" err="1">
                <a:latin typeface="Courier New"/>
                <a:ea typeface="+mn-lt"/>
                <a:cs typeface="+mn-lt"/>
              </a:rPr>
              <a:t>optimizers.SGD</a:t>
            </a:r>
            <a:r>
              <a:rPr lang="en-US" dirty="0">
                <a:latin typeface="Courier New"/>
                <a:ea typeface="+mn-lt"/>
                <a:cs typeface="+mn-lt"/>
              </a:rPr>
              <a:t>(</a:t>
            </a:r>
            <a:r>
              <a:rPr lang="en-US" dirty="0" err="1">
                <a:latin typeface="Courier New"/>
                <a:ea typeface="+mn-lt"/>
                <a:cs typeface="+mn-lt"/>
              </a:rPr>
              <a:t>learning_rate</a:t>
            </a:r>
            <a:r>
              <a:rPr lang="en-US" dirty="0">
                <a:latin typeface="Courier New"/>
                <a:ea typeface="+mn-lt"/>
                <a:cs typeface="+mn-lt"/>
              </a:rPr>
              <a:t>=0.01, decay=1e-6, </a:t>
            </a:r>
            <a:r>
              <a:rPr lang="en-US" dirty="0">
                <a:solidFill>
                  <a:schemeClr val="accent2"/>
                </a:solidFill>
                <a:latin typeface="Courier New"/>
                <a:ea typeface="+mn-lt"/>
                <a:cs typeface="+mn-lt"/>
              </a:rPr>
              <a:t>momentum=0.9,</a:t>
            </a:r>
            <a:r>
              <a:rPr lang="en-US" dirty="0">
                <a:latin typeface="Courier New"/>
                <a:ea typeface="+mn-lt"/>
                <a:cs typeface="+mn-lt"/>
              </a:rPr>
              <a:t> </a:t>
            </a:r>
            <a:r>
              <a:rPr lang="en-US" dirty="0" err="1">
                <a:latin typeface="Courier New"/>
                <a:ea typeface="+mn-lt"/>
                <a:cs typeface="+mn-lt"/>
              </a:rPr>
              <a:t>nesterov</a:t>
            </a:r>
            <a:r>
              <a:rPr lang="en-US" dirty="0">
                <a:latin typeface="Courier New"/>
                <a:ea typeface="+mn-lt"/>
                <a:cs typeface="+mn-lt"/>
              </a:rPr>
              <a:t>=True)</a:t>
            </a: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4585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Optimisation: </a:t>
            </a:r>
            <a:r>
              <a:rPr lang="en-GB" dirty="0" err="1" smtClean="0"/>
              <a:t>Nesterov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Momentum still has problems </a:t>
            </a:r>
          </a:p>
          <a:p>
            <a:r>
              <a:rPr lang="en-GB" dirty="0" smtClean="0"/>
              <a:t>M is high even close to the minimum, so we often overshoot</a:t>
            </a:r>
          </a:p>
          <a:p>
            <a:r>
              <a:rPr lang="en-GB" dirty="0" err="1" smtClean="0"/>
              <a:t>Nesterov</a:t>
            </a:r>
            <a:r>
              <a:rPr lang="en-GB" dirty="0" smtClean="0"/>
              <a:t> accelerated gradient jumps out on the momentum direction, and estimates a correction to updated the parameters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E22B3-408D-4038-BBA1-EEC2668D8ED0}"/>
              </a:ext>
            </a:extLst>
          </p:cNvPr>
          <p:cNvSpPr txBox="1"/>
          <p:nvPr/>
        </p:nvSpPr>
        <p:spPr>
          <a:xfrm>
            <a:off x="2364447" y="3996755"/>
            <a:ext cx="81286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ea typeface="+mn-lt"/>
                <a:cs typeface="+mn-lt"/>
              </a:rPr>
              <a:t>from </a:t>
            </a:r>
            <a:r>
              <a:rPr lang="en-US" dirty="0" err="1">
                <a:latin typeface="Courier New"/>
                <a:ea typeface="+mn-lt"/>
                <a:cs typeface="+mn-lt"/>
              </a:rPr>
              <a:t>tensorflow.keras</a:t>
            </a:r>
            <a:r>
              <a:rPr lang="en-US" dirty="0">
                <a:latin typeface="Courier New"/>
                <a:ea typeface="+mn-lt"/>
                <a:cs typeface="+mn-lt"/>
              </a:rPr>
              <a:t> import optimizers</a:t>
            </a:r>
          </a:p>
          <a:p>
            <a:endParaRPr lang="en-US" dirty="0">
              <a:latin typeface="Courier New"/>
              <a:cs typeface="Calibri"/>
            </a:endParaRPr>
          </a:p>
          <a:p>
            <a:r>
              <a:rPr lang="en-US" dirty="0" err="1">
                <a:latin typeface="Courier New"/>
                <a:ea typeface="+mn-lt"/>
                <a:cs typeface="+mn-lt"/>
              </a:rPr>
              <a:t>sgd</a:t>
            </a:r>
            <a:r>
              <a:rPr lang="en-US" dirty="0">
                <a:latin typeface="Courier New"/>
                <a:ea typeface="+mn-lt"/>
                <a:cs typeface="+mn-lt"/>
              </a:rPr>
              <a:t> = </a:t>
            </a:r>
            <a:r>
              <a:rPr lang="en-US" dirty="0" err="1">
                <a:latin typeface="Courier New"/>
                <a:ea typeface="+mn-lt"/>
                <a:cs typeface="+mn-lt"/>
              </a:rPr>
              <a:t>optimizers.SGD</a:t>
            </a:r>
            <a:r>
              <a:rPr lang="en-US" dirty="0">
                <a:latin typeface="Courier New"/>
                <a:ea typeface="+mn-lt"/>
                <a:cs typeface="+mn-lt"/>
              </a:rPr>
              <a:t>(</a:t>
            </a:r>
            <a:r>
              <a:rPr lang="en-US" dirty="0" err="1">
                <a:latin typeface="Courier New"/>
                <a:ea typeface="+mn-lt"/>
                <a:cs typeface="+mn-lt"/>
              </a:rPr>
              <a:t>learning_rate</a:t>
            </a:r>
            <a:r>
              <a:rPr lang="en-US" dirty="0">
                <a:latin typeface="Courier New"/>
                <a:ea typeface="+mn-lt"/>
                <a:cs typeface="+mn-lt"/>
              </a:rPr>
              <a:t>=0.01, decay=1e-6, momentum=0.9, </a:t>
            </a:r>
            <a:r>
              <a:rPr lang="en-US" dirty="0" err="1">
                <a:solidFill>
                  <a:schemeClr val="accent2"/>
                </a:solidFill>
                <a:latin typeface="Courier New"/>
                <a:ea typeface="+mn-lt"/>
                <a:cs typeface="+mn-lt"/>
              </a:rPr>
              <a:t>nesterov</a:t>
            </a:r>
            <a:r>
              <a:rPr lang="en-US" dirty="0">
                <a:solidFill>
                  <a:schemeClr val="accent2"/>
                </a:solidFill>
                <a:latin typeface="Courier New"/>
                <a:ea typeface="+mn-lt"/>
                <a:cs typeface="+mn-lt"/>
              </a:rPr>
              <a:t>=True</a:t>
            </a:r>
            <a:r>
              <a:rPr lang="en-US" dirty="0">
                <a:latin typeface="Courier New"/>
                <a:ea typeface="+mn-lt"/>
                <a:cs typeface="+mn-lt"/>
              </a:rPr>
              <a:t>)</a:t>
            </a: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4381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Optimisation: Adaptive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552" y="1690689"/>
            <a:ext cx="8229600" cy="4104034"/>
          </a:xfrm>
        </p:spPr>
        <p:txBody>
          <a:bodyPr/>
          <a:lstStyle/>
          <a:p>
            <a:r>
              <a:rPr lang="en-GB" dirty="0" smtClean="0"/>
              <a:t>Some parameters update much more often than others</a:t>
            </a:r>
          </a:p>
          <a:p>
            <a:r>
              <a:rPr lang="en-GB" dirty="0" smtClean="0"/>
              <a:t>Therefore different learning rates can be appropriate for different parameters</a:t>
            </a:r>
          </a:p>
          <a:p>
            <a:r>
              <a:rPr lang="en-GB" i="1" dirty="0" err="1"/>
              <a:t>Adagrad</a:t>
            </a:r>
            <a:r>
              <a:rPr lang="en-GB" dirty="0"/>
              <a:t> modifies the </a:t>
            </a:r>
            <a:r>
              <a:rPr lang="en-GB" dirty="0" smtClean="0"/>
              <a:t>learning </a:t>
            </a:r>
            <a:r>
              <a:rPr lang="en-GB" dirty="0"/>
              <a:t>rate η at each time </a:t>
            </a:r>
            <a:r>
              <a:rPr lang="en-GB" dirty="0" smtClean="0"/>
              <a:t>step </a:t>
            </a:r>
            <a:r>
              <a:rPr lang="en-GB" dirty="0"/>
              <a:t>for every parameter </a:t>
            </a:r>
            <a:r>
              <a:rPr lang="en-GB" dirty="0" smtClean="0"/>
              <a:t>based </a:t>
            </a:r>
            <a:r>
              <a:rPr lang="en-GB" dirty="0"/>
              <a:t>on the past gradients </a:t>
            </a:r>
            <a:r>
              <a:rPr lang="en-GB" dirty="0" smtClean="0"/>
              <a:t>computed </a:t>
            </a:r>
            <a:r>
              <a:rPr lang="en-GB" dirty="0"/>
              <a:t>for </a:t>
            </a:r>
            <a:r>
              <a:rPr lang="en-GB" dirty="0" smtClean="0"/>
              <a:t>that parameter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42227" y="4477436"/>
                <a:ext cx="4730334" cy="1181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227" y="4477436"/>
                <a:ext cx="4730334" cy="11810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661250" y="4246603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parameter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9019" y="3935424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Old parameter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5023" y="6052951"/>
            <a:ext cx="262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Sum of previous gradients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5349" y="3702224"/>
            <a:ext cx="17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gradient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14266" y="4558227"/>
            <a:ext cx="245608" cy="115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0"/>
          </p:cNvCxnSpPr>
          <p:nvPr/>
        </p:nvCxnSpPr>
        <p:spPr>
          <a:xfrm flipH="1">
            <a:off x="6806536" y="5658529"/>
            <a:ext cx="808813" cy="394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965950" y="4120090"/>
            <a:ext cx="315901" cy="3573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6" idx="2"/>
          </p:cNvCxnSpPr>
          <p:nvPr/>
        </p:nvCxnSpPr>
        <p:spPr>
          <a:xfrm flipH="1" flipV="1">
            <a:off x="5964809" y="4304756"/>
            <a:ext cx="131191" cy="4058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81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Optimisation: </a:t>
            </a:r>
            <a:r>
              <a:rPr lang="en-GB" dirty="0" err="1" smtClean="0"/>
              <a:t>AdaDelta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Adagrad</a:t>
            </a:r>
            <a:r>
              <a:rPr lang="en-GB" dirty="0" smtClean="0"/>
              <a:t> suffers because the gradients from all previous steps are accumulated, so the learning rate continuously decays</a:t>
            </a:r>
          </a:p>
          <a:p>
            <a:r>
              <a:rPr lang="en-GB" dirty="0" err="1" smtClean="0"/>
              <a:t>AdaDelta</a:t>
            </a:r>
            <a:r>
              <a:rPr lang="en-GB" dirty="0" smtClean="0"/>
              <a:t> circumvents this by storing gradients only from n previous steps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32717" y="4234957"/>
                <a:ext cx="4794582" cy="1046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𝑅𝑀𝑆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717" y="4234957"/>
                <a:ext cx="4794582" cy="1046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57707" y="370196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parameter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6167" y="3265806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Old parameter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5805" y="5784766"/>
            <a:ext cx="2813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RMS of n previous gradients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90411" y="3828922"/>
            <a:ext cx="17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gradient</a:t>
            </a:r>
          </a:p>
        </p:txBody>
      </p:sp>
      <p:cxnSp>
        <p:nvCxnSpPr>
          <p:cNvPr id="9" name="Straight Connector 8"/>
          <p:cNvCxnSpPr>
            <a:endCxn id="4" idx="1"/>
          </p:cNvCxnSpPr>
          <p:nvPr/>
        </p:nvCxnSpPr>
        <p:spPr>
          <a:xfrm>
            <a:off x="2910723" y="4013588"/>
            <a:ext cx="721994" cy="744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57555" y="5224074"/>
            <a:ext cx="52251" cy="5907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315200" y="4013588"/>
            <a:ext cx="875211" cy="221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254219" y="3701964"/>
            <a:ext cx="188781" cy="817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384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Optimisation: Adam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420" y="1600201"/>
            <a:ext cx="8229600" cy="4525963"/>
          </a:xfrm>
        </p:spPr>
        <p:txBody>
          <a:bodyPr/>
          <a:lstStyle/>
          <a:p>
            <a:r>
              <a:rPr lang="en-GB" dirty="0" smtClean="0"/>
              <a:t>Similar to </a:t>
            </a:r>
            <a:r>
              <a:rPr lang="en-GB" dirty="0" err="1" smtClean="0"/>
              <a:t>AdaDelta</a:t>
            </a:r>
            <a:endParaRPr lang="en-GB" dirty="0" smtClean="0"/>
          </a:p>
          <a:p>
            <a:r>
              <a:rPr lang="en-GB" dirty="0" smtClean="0"/>
              <a:t>Add in information about the mean of the momentum of previous steps too</a:t>
            </a:r>
          </a:p>
          <a:p>
            <a:r>
              <a:rPr lang="en-GB" dirty="0" smtClean="0"/>
              <a:t>Works very well in most situations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11824" y="4293724"/>
                <a:ext cx="4773230" cy="1052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rad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/>
                      </m:sSub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4293724"/>
                <a:ext cx="4773230" cy="1052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530848" y="4062892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New parameter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8617" y="3751713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Old parameter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4224" y="5900191"/>
            <a:ext cx="271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Variance of last n gradients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4948" y="3328766"/>
            <a:ext cx="24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Mean of last n gradients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183864" y="4374516"/>
            <a:ext cx="245608" cy="115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2"/>
          </p:cNvCxnSpPr>
          <p:nvPr/>
        </p:nvCxnSpPr>
        <p:spPr>
          <a:xfrm flipV="1">
            <a:off x="7985701" y="3698098"/>
            <a:ext cx="726603" cy="595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2"/>
          </p:cNvCxnSpPr>
          <p:nvPr/>
        </p:nvCxnSpPr>
        <p:spPr>
          <a:xfrm flipH="1" flipV="1">
            <a:off x="5834407" y="4121045"/>
            <a:ext cx="126886" cy="435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535137" y="5345872"/>
            <a:ext cx="726603" cy="595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04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Showcase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4834880" cy="5257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smtClean="0">
                <a:cs typeface="Calibri"/>
              </a:rPr>
              <a:t>Multi Layer </a:t>
            </a:r>
            <a:r>
              <a:rPr lang="en-GB" dirty="0" err="1" smtClean="0">
                <a:cs typeface="Calibri"/>
              </a:rPr>
              <a:t>Perceptrons</a:t>
            </a:r>
            <a:r>
              <a:rPr lang="en-GB" dirty="0" smtClean="0">
                <a:cs typeface="Calibri"/>
              </a:rPr>
              <a:t> (MLPs) for interpreting X-ray spectroscopy</a:t>
            </a:r>
          </a:p>
          <a:p>
            <a:r>
              <a:rPr lang="en-GB" dirty="0" smtClean="0">
                <a:cs typeface="Calibri"/>
              </a:rPr>
              <a:t>Transforming an EXAFS signal into a partial RDF to assist with 3D model building using an MLP</a:t>
            </a:r>
          </a:p>
          <a:p>
            <a:r>
              <a:rPr lang="en-GB" dirty="0" smtClean="0">
                <a:cs typeface="Calibri"/>
              </a:rPr>
              <a:t>XANES spectra used to estimate coordination numbers of atomic sites using an MLP</a:t>
            </a:r>
            <a:endParaRPr lang="en-GB" dirty="0"/>
          </a:p>
          <a:p>
            <a:r>
              <a:rPr lang="en-GB" dirty="0" smtClean="0"/>
              <a:t>Processing of each spectrum takes less than 1 second</a:t>
            </a:r>
          </a:p>
          <a:p>
            <a:r>
              <a:rPr lang="en-GB" dirty="0" smtClean="0"/>
              <a:t>Gets coordination up to the 4</a:t>
            </a:r>
            <a:r>
              <a:rPr lang="en-GB" baseline="30000" dirty="0" smtClean="0"/>
              <a:t>th</a:t>
            </a:r>
            <a:r>
              <a:rPr lang="en-GB" dirty="0" smtClean="0"/>
              <a:t> coordination shell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064" y="1244982"/>
            <a:ext cx="4216736" cy="21252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37064" y="3492528"/>
            <a:ext cx="306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i="1" dirty="0"/>
              <a:t>Nano Lett. </a:t>
            </a:r>
            <a:r>
              <a:rPr lang="it-IT" dirty="0"/>
              <a:t>2019, 19, 1, 520–52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064" y="3984171"/>
            <a:ext cx="3209870" cy="22212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35722" y="6205401"/>
            <a:ext cx="4218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/>
              <a:t>J. Phys. Chem. Lett.</a:t>
            </a:r>
            <a:r>
              <a:rPr lang="de-DE" dirty="0"/>
              <a:t> 2017, 8, 20, 5091–5098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806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block: Adam optimizer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E22B3-408D-4038-BBA1-EEC2668D8ED0}"/>
              </a:ext>
            </a:extLst>
          </p:cNvPr>
          <p:cNvSpPr txBox="1"/>
          <p:nvPr/>
        </p:nvSpPr>
        <p:spPr>
          <a:xfrm>
            <a:off x="2351584" y="2564905"/>
            <a:ext cx="81286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ea typeface="+mn-lt"/>
                <a:cs typeface="+mn-lt"/>
              </a:rPr>
              <a:t>from </a:t>
            </a:r>
            <a:r>
              <a:rPr lang="en-US" dirty="0" err="1">
                <a:latin typeface="Courier New"/>
                <a:ea typeface="+mn-lt"/>
                <a:cs typeface="+mn-lt"/>
              </a:rPr>
              <a:t>tensorflow.keras</a:t>
            </a:r>
            <a:r>
              <a:rPr lang="en-US" dirty="0">
                <a:latin typeface="Courier New"/>
                <a:ea typeface="+mn-lt"/>
                <a:cs typeface="+mn-lt"/>
              </a:rPr>
              <a:t> import optimizers</a:t>
            </a:r>
          </a:p>
          <a:p>
            <a:endParaRPr lang="en-US" dirty="0">
              <a:latin typeface="Courier New"/>
              <a:cs typeface="Calibri"/>
            </a:endParaRPr>
          </a:p>
          <a:p>
            <a:r>
              <a:rPr lang="en-US" dirty="0" err="1">
                <a:latin typeface="Courier New"/>
                <a:ea typeface="+mn-lt"/>
                <a:cs typeface="+mn-lt"/>
              </a:rPr>
              <a:t>adam</a:t>
            </a:r>
            <a:r>
              <a:rPr lang="en-US" dirty="0">
                <a:latin typeface="Courier New"/>
                <a:ea typeface="+mn-lt"/>
                <a:cs typeface="+mn-lt"/>
              </a:rPr>
              <a:t> = </a:t>
            </a:r>
            <a:r>
              <a:rPr lang="en-US" dirty="0" err="1">
                <a:latin typeface="Courier New"/>
                <a:ea typeface="+mn-lt"/>
                <a:cs typeface="+mn-lt"/>
              </a:rPr>
              <a:t>optimizers.Adam</a:t>
            </a:r>
            <a:r>
              <a:rPr lang="en-US" dirty="0">
                <a:latin typeface="Courier New"/>
                <a:ea typeface="+mn-lt"/>
                <a:cs typeface="+mn-lt"/>
              </a:rPr>
              <a:t>(</a:t>
            </a:r>
            <a:r>
              <a:rPr lang="sv-SE" dirty="0">
                <a:latin typeface="Courier New"/>
                <a:ea typeface="+mn-lt"/>
                <a:cs typeface="+mn-lt"/>
              </a:rPr>
              <a:t>learning_rate=0.001, beta_1=0.9, beta_2=0.999, epsilon=1e-07, amsgrad=False</a:t>
            </a:r>
            <a:r>
              <a:rPr lang="en-US" dirty="0">
                <a:latin typeface="Courier New"/>
                <a:ea typeface="+mn-lt"/>
                <a:cs typeface="+mn-lt"/>
              </a:rPr>
              <a:t>)</a:t>
            </a: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9676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Optimizer: Which 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980928"/>
          </a:xfrm>
        </p:spPr>
        <p:txBody>
          <a:bodyPr/>
          <a:lstStyle/>
          <a:p>
            <a:r>
              <a:rPr lang="en-GB" dirty="0" smtClean="0"/>
              <a:t>SGD and variants work fine for dense datasets</a:t>
            </a:r>
          </a:p>
          <a:p>
            <a:r>
              <a:rPr lang="en-GB" dirty="0" smtClean="0"/>
              <a:t>Adaptive optimizers are much better for sparse datasets</a:t>
            </a:r>
          </a:p>
          <a:p>
            <a:r>
              <a:rPr lang="en-GB" b="1" i="1" dirty="0"/>
              <a:t>Adam </a:t>
            </a:r>
            <a:r>
              <a:rPr lang="en-GB" dirty="0"/>
              <a:t>works well in practice and outperforms other Adaptive techniques.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4365104"/>
            <a:ext cx="4968552" cy="22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86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 to notebook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Its time to compile and run the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118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Regularisation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Reduce overfitting – improve generalisation</a:t>
                </a:r>
              </a:p>
              <a:p>
                <a:r>
                  <a:rPr lang="en-GB" dirty="0" smtClean="0"/>
                  <a:t>Enforce sparsity</a:t>
                </a:r>
              </a:p>
              <a:p>
                <a:r>
                  <a:rPr lang="en-GB" dirty="0" smtClean="0"/>
                  <a:t>L2: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Reduce importance of some features</a:t>
                </a:r>
                <a:endParaRPr lang="en-GB" dirty="0"/>
              </a:p>
              <a:p>
                <a:r>
                  <a:rPr lang="en-GB" dirty="0" smtClean="0"/>
                  <a:t>L1: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nary>
                  </m:oMath>
                </a14:m>
                <a:endParaRPr lang="en-GB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GB" dirty="0" smtClean="0">
                    <a:ea typeface="Cambria Math" panose="02040503050406030204" pitchFamily="18" charset="0"/>
                  </a:rPr>
                  <a:t>Drive least important features to zero – feature selection LASSO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433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block: Regularisation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423592" y="2661383"/>
            <a:ext cx="76530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tensorflow.keras.regularizers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import l1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l1(0.001)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(Dense(32,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activity_regularizer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(Conv2D(32, (3,3),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activity_regularizer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0318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Dropout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E22B3-408D-4038-BBA1-EEC2668D8ED0}"/>
              </a:ext>
            </a:extLst>
          </p:cNvPr>
          <p:cNvSpPr txBox="1"/>
          <p:nvPr/>
        </p:nvSpPr>
        <p:spPr>
          <a:xfrm>
            <a:off x="2258888" y="2546320"/>
            <a:ext cx="840911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ea typeface="+mn-lt"/>
                <a:cs typeface="+mn-lt"/>
              </a:rPr>
              <a:t>from </a:t>
            </a:r>
            <a:r>
              <a:rPr lang="en-US" dirty="0" err="1">
                <a:latin typeface="Courier New"/>
                <a:ea typeface="+mn-lt"/>
                <a:cs typeface="+mn-lt"/>
              </a:rPr>
              <a:t>tensorflow.keras.layers</a:t>
            </a:r>
            <a:r>
              <a:rPr lang="en-US" dirty="0">
                <a:latin typeface="Courier New"/>
                <a:ea typeface="+mn-lt"/>
                <a:cs typeface="+mn-lt"/>
              </a:rPr>
              <a:t> import Dropout</a:t>
            </a:r>
          </a:p>
          <a:p>
            <a:endParaRPr lang="en-US" dirty="0">
              <a:latin typeface="Courier New"/>
              <a:ea typeface="+mn-lt"/>
              <a:cs typeface="+mn-lt"/>
            </a:endParaRP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(Dropout(0.5))</a:t>
            </a: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/>
              <a:cs typeface="Calibri"/>
            </a:endParaRPr>
          </a:p>
          <a:p>
            <a:endParaRPr lang="en-US" dirty="0">
              <a:latin typeface="Courier New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179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 to notebook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Its time to compile and run the network one more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128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 checklist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7529"/>
          </a:xfrm>
        </p:spPr>
        <p:txBody>
          <a:bodyPr>
            <a:normAutofit/>
          </a:bodyPr>
          <a:lstStyle/>
          <a:p>
            <a:r>
              <a:rPr lang="en-GB" dirty="0" smtClean="0"/>
              <a:t>Origins of neural networks</a:t>
            </a:r>
          </a:p>
          <a:p>
            <a:r>
              <a:rPr lang="en-GB" dirty="0" smtClean="0"/>
              <a:t>Types of layers – input, hidden, output</a:t>
            </a:r>
          </a:p>
          <a:p>
            <a:r>
              <a:rPr lang="en-GB" dirty="0" smtClean="0"/>
              <a:t>Dense/fully-connected layers</a:t>
            </a:r>
          </a:p>
          <a:p>
            <a:r>
              <a:rPr lang="en-GB" dirty="0" smtClean="0"/>
              <a:t>Activation functions</a:t>
            </a:r>
          </a:p>
          <a:p>
            <a:r>
              <a:rPr lang="en-GB" dirty="0" smtClean="0"/>
              <a:t>Loss functions</a:t>
            </a:r>
          </a:p>
          <a:p>
            <a:r>
              <a:rPr lang="en-GB" dirty="0" smtClean="0"/>
              <a:t>Back propagation</a:t>
            </a:r>
          </a:p>
          <a:p>
            <a:r>
              <a:rPr lang="en-GB" dirty="0" smtClean="0"/>
              <a:t>Batch/epoch</a:t>
            </a:r>
          </a:p>
          <a:p>
            <a:r>
              <a:rPr lang="en-GB" dirty="0" smtClean="0"/>
              <a:t>Optimisers</a:t>
            </a:r>
          </a:p>
          <a:p>
            <a:r>
              <a:rPr lang="en-GB" dirty="0" smtClean="0"/>
              <a:t>Regularisation/Dropout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222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DB0FE0-A4AF-D848-8925-91A37993D74D}"/>
              </a:ext>
            </a:extLst>
          </p:cNvPr>
          <p:cNvSpPr txBox="1"/>
          <p:nvPr/>
        </p:nvSpPr>
        <p:spPr>
          <a:xfrm>
            <a:off x="1255197" y="2160730"/>
            <a:ext cx="456483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b="1" spc="-15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1A9D8-A541-934F-8FC4-9439FCBF67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38" y="412403"/>
            <a:ext cx="3770785" cy="9639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D539E4-64DB-C141-80BC-DC0282462C17}"/>
              </a:ext>
            </a:extLst>
          </p:cNvPr>
          <p:cNvSpPr/>
          <p:nvPr/>
        </p:nvSpPr>
        <p:spPr>
          <a:xfrm>
            <a:off x="4286723" y="5904254"/>
            <a:ext cx="273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  <a:r>
              <a:rPr lang="en-GB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:@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ml_sci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9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Showcase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8463" cy="4351338"/>
          </a:xfrm>
        </p:spPr>
        <p:txBody>
          <a:bodyPr/>
          <a:lstStyle/>
          <a:p>
            <a:r>
              <a:rPr lang="en-GB" dirty="0" smtClean="0"/>
              <a:t>Stabilisation of synchrotron beam at Advanced Light Source</a:t>
            </a:r>
          </a:p>
          <a:p>
            <a:r>
              <a:rPr lang="en-GB" dirty="0" smtClean="0"/>
              <a:t>“Learned</a:t>
            </a:r>
            <a:r>
              <a:rPr lang="en-GB" dirty="0"/>
              <a:t>” how changes in the configurations and positions of the magnetic excitations affected the width of the resulting photon </a:t>
            </a:r>
            <a:r>
              <a:rPr lang="en-GB" dirty="0" smtClean="0"/>
              <a:t>beam</a:t>
            </a:r>
          </a:p>
          <a:p>
            <a:r>
              <a:rPr lang="en-GB" dirty="0" smtClean="0"/>
              <a:t>Precision </a:t>
            </a:r>
            <a:r>
              <a:rPr lang="en-GB" dirty="0"/>
              <a:t>is better than the 2–3% previously achieved at the </a:t>
            </a:r>
            <a:r>
              <a:rPr lang="en-GB" dirty="0" smtClean="0"/>
              <a:t>ALS</a:t>
            </a:r>
          </a:p>
          <a:p>
            <a:r>
              <a:rPr lang="en-GB" dirty="0" smtClean="0"/>
              <a:t>Allows </a:t>
            </a:r>
            <a:r>
              <a:rPr lang="en-GB" dirty="0"/>
              <a:t>the synchrotron to probe the dynamics of chemical reactions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322" y="3895791"/>
            <a:ext cx="6358176" cy="2416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5365"/>
            <a:ext cx="4394392" cy="29354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27371" y="356043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With ML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995705" y="356043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 ML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167997" y="6462584"/>
            <a:ext cx="3370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Phys. Rev. Lett</a:t>
            </a:r>
            <a:r>
              <a:rPr lang="en-GB" i="1" dirty="0" smtClean="0"/>
              <a:t>. </a:t>
            </a:r>
            <a:r>
              <a:rPr lang="en-GB" dirty="0" smtClean="0"/>
              <a:t>2019, </a:t>
            </a:r>
            <a:r>
              <a:rPr lang="en-GB" dirty="0"/>
              <a:t>123, 194801</a:t>
            </a:r>
          </a:p>
        </p:txBody>
      </p:sp>
    </p:spTree>
    <p:extLst>
      <p:ext uri="{BB962C8B-B14F-4D97-AF65-F5344CB8AC3E}">
        <p14:creationId xmlns:p14="http://schemas.microsoft.com/office/powerpoint/2010/main" val="103823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4834880" cy="5257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Early </a:t>
            </a:r>
            <a:r>
              <a:rPr lang="en-GB" dirty="0" smtClean="0">
                <a:cs typeface="Calibri"/>
              </a:rPr>
              <a:t>NN</a:t>
            </a:r>
          </a:p>
          <a:p>
            <a:r>
              <a:rPr lang="en-GB" dirty="0"/>
              <a:t>Originally a device</a:t>
            </a:r>
          </a:p>
          <a:p>
            <a:r>
              <a:rPr lang="en-GB" dirty="0"/>
              <a:t>Intended for binary classification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Produces a single output from a matrix of inputs, weights and biases</a:t>
            </a:r>
          </a:p>
          <a:p>
            <a:endParaRPr lang="en-GB" dirty="0"/>
          </a:p>
        </p:txBody>
      </p:sp>
      <p:pic>
        <p:nvPicPr>
          <p:cNvPr id="4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2996" y="2117704"/>
            <a:ext cx="3256333" cy="3999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07568" y="4132917"/>
            <a:ext cx="4068936" cy="5949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3505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690864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Single layer</a:t>
            </a:r>
          </a:p>
          <a:p>
            <a:r>
              <a:rPr lang="en-GB" dirty="0"/>
              <a:t>Minsky and </a:t>
            </a:r>
            <a:r>
              <a:rPr lang="en-GB" dirty="0" err="1"/>
              <a:t>Papert</a:t>
            </a:r>
            <a:r>
              <a:rPr lang="en-GB" dirty="0"/>
              <a:t> showed they could not solve non-linear classification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435" y="1272157"/>
            <a:ext cx="3468925" cy="5182049"/>
          </a:xfrm>
          <a:prstGeom prst="rect">
            <a:avLst/>
          </a:prstGeom>
        </p:spPr>
      </p:pic>
      <p:pic>
        <p:nvPicPr>
          <p:cNvPr id="5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0914" y="3250484"/>
            <a:ext cx="4328942" cy="241879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199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856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Back propagation</a:t>
            </a:r>
          </a:p>
          <a:p>
            <a:r>
              <a:rPr lang="en-GB" dirty="0"/>
              <a:t>Now gradients could be used to minimise error</a:t>
            </a:r>
          </a:p>
          <a:p>
            <a:r>
              <a:rPr lang="en-GB" dirty="0"/>
              <a:t>Modifications back propagate through the network using the chain rule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28" y="1473996"/>
            <a:ext cx="4675348" cy="44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2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Deep neural networks: Multi layer perceptron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97" y="1519514"/>
            <a:ext cx="4675348" cy="4495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8800" y="3447526"/>
            <a:ext cx="1528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2E2C61"/>
                </a:solidFill>
                <a:latin typeface="Calibri" panose="020F0502020204030204"/>
              </a:rPr>
              <a:t>Input layer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4883" y="3504091"/>
            <a:ext cx="1757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2E2C61"/>
                </a:solidFill>
                <a:latin typeface="Calibri" panose="020F0502020204030204"/>
              </a:rPr>
              <a:t>Output layer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8538" y="5362101"/>
            <a:ext cx="188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2E2C61"/>
                </a:solidFill>
                <a:latin typeface="Calibri" panose="020F0502020204030204"/>
              </a:rPr>
              <a:t>Hidden layers</a:t>
            </a:r>
          </a:p>
        </p:txBody>
      </p:sp>
    </p:spTree>
    <p:extLst>
      <p:ext uri="{BB962C8B-B14F-4D97-AF65-F5344CB8AC3E}">
        <p14:creationId xmlns:p14="http://schemas.microsoft.com/office/powerpoint/2010/main" val="240282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Dense layers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790" y="1613769"/>
            <a:ext cx="10515600" cy="4351338"/>
          </a:xfrm>
        </p:spPr>
        <p:txBody>
          <a:bodyPr/>
          <a:lstStyle/>
          <a:p>
            <a:r>
              <a:rPr lang="en-GB" dirty="0" smtClean="0"/>
              <a:t>Also called fully connected layers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3CB2B9-7332-4EE8-8DAE-C66B2AE8AF09}"/>
              </a:ext>
            </a:extLst>
          </p:cNvPr>
          <p:cNvSpPr/>
          <p:nvPr/>
        </p:nvSpPr>
        <p:spPr>
          <a:xfrm>
            <a:off x="3522130" y="2892154"/>
            <a:ext cx="1739910" cy="1656184"/>
          </a:xfrm>
          <a:prstGeom prst="ellipse">
            <a:avLst/>
          </a:prstGeom>
          <a:solidFill>
            <a:schemeClr val="accen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E2C61"/>
              </a:solidFill>
              <a:latin typeface="Calibri" panose="020F0502020204030204"/>
            </a:endParaRPr>
          </a:p>
        </p:txBody>
      </p:sp>
      <p:cxnSp>
        <p:nvCxnSpPr>
          <p:cNvPr id="6" name="Straight Connector 5"/>
          <p:cNvCxnSpPr>
            <a:endCxn id="4" idx="1"/>
          </p:cNvCxnSpPr>
          <p:nvPr/>
        </p:nvCxnSpPr>
        <p:spPr>
          <a:xfrm>
            <a:off x="2989210" y="2552521"/>
            <a:ext cx="787725" cy="58217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4" idx="3"/>
          </p:cNvCxnSpPr>
          <p:nvPr/>
        </p:nvCxnSpPr>
        <p:spPr>
          <a:xfrm flipV="1">
            <a:off x="2888338" y="4305795"/>
            <a:ext cx="888597" cy="63645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4" idx="2"/>
          </p:cNvCxnSpPr>
          <p:nvPr/>
        </p:nvCxnSpPr>
        <p:spPr>
          <a:xfrm>
            <a:off x="2456290" y="3720246"/>
            <a:ext cx="106584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62041" y="3720246"/>
            <a:ext cx="106584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481658" y="2670955"/>
                <a:ext cx="18751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solidFill>
                            <a:srgbClr val="2E2C6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i="1">
                          <a:solidFill>
                            <a:srgbClr val="2E2C6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i="1">
                          <a:solidFill>
                            <a:srgbClr val="2E2C6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3600" i="1">
                              <a:solidFill>
                                <a:srgbClr val="2E2C6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i="1">
                              <a:solidFill>
                                <a:srgbClr val="2E2C6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GB" sz="3600" dirty="0">
                  <a:solidFill>
                    <a:srgbClr val="2E2C6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1658" y="2670955"/>
                <a:ext cx="18751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93666" y="4054318"/>
                <a:ext cx="288309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solidFill>
                            <a:srgbClr val="2E2C6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600" i="1">
                          <a:solidFill>
                            <a:srgbClr val="2E2C6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3600" i="1">
                              <a:solidFill>
                                <a:srgbClr val="2E2C6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1" i="1">
                              <a:solidFill>
                                <a:srgbClr val="2E2C6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sz="3600" i="1">
                              <a:solidFill>
                                <a:srgbClr val="2E2C6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3600" i="1">
                          <a:solidFill>
                            <a:srgbClr val="2E2C6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3600" b="1" i="1">
                          <a:solidFill>
                            <a:srgbClr val="2E2C6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3600" i="1">
                          <a:solidFill>
                            <a:srgbClr val="2E2C6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i="1">
                          <a:solidFill>
                            <a:srgbClr val="2E2C6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3600" dirty="0">
                  <a:solidFill>
                    <a:srgbClr val="2E2C6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666" y="4054318"/>
                <a:ext cx="288309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19623" y="480375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2E2C6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>
                  <a:solidFill>
                    <a:srgbClr val="2E2C6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623" y="4803750"/>
                <a:ext cx="183320" cy="276999"/>
              </a:xfrm>
              <a:prstGeom prst="rect">
                <a:avLst/>
              </a:prstGeom>
              <a:blipFill>
                <a:blip r:embed="rId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46619" y="3581747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2E2C6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>
                  <a:solidFill>
                    <a:srgbClr val="2E2C6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19" y="3581747"/>
                <a:ext cx="183320" cy="276999"/>
              </a:xfrm>
              <a:prstGeom prst="rect">
                <a:avLst/>
              </a:prstGeom>
              <a:blipFill>
                <a:blip r:embed="rId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76303" y="234452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2E2C6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>
                  <a:solidFill>
                    <a:srgbClr val="2E2C6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303" y="2344521"/>
                <a:ext cx="183320" cy="276999"/>
              </a:xfrm>
              <a:prstGeom prst="rect">
                <a:avLst/>
              </a:prstGeom>
              <a:blipFill>
                <a:blip r:embed="rId7"/>
                <a:stretch>
                  <a:fillRect l="-19355" r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526235" y="358174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2E2C6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2E2C61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235" y="3581747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931597" y="5066381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2E2C61"/>
                </a:solidFill>
                <a:latin typeface="Calibri" panose="020F0502020204030204"/>
              </a:rPr>
              <a:t>Weights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86980" y="423898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2E2C61"/>
                </a:solidFill>
                <a:latin typeface="Calibri" panose="020F0502020204030204"/>
              </a:rPr>
              <a:t>Bias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343313" y="494224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2E2C61"/>
                </a:solidFill>
                <a:latin typeface="Calibri" panose="020F0502020204030204"/>
              </a:rPr>
              <a:t>Input signals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31477" y="285179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2E2C61"/>
                </a:solidFill>
                <a:latin typeface="Calibri" panose="020F0502020204030204"/>
              </a:rPr>
              <a:t>Output signal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94304" y="2169978"/>
            <a:ext cx="196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2E2C61"/>
                </a:solidFill>
                <a:latin typeface="Calibri" panose="020F0502020204030204"/>
              </a:rPr>
              <a:t>Activation function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1010299" y="4423290"/>
            <a:ext cx="3766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9943117" y="4608316"/>
            <a:ext cx="0" cy="239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8515845" y="4597955"/>
            <a:ext cx="604102" cy="482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904608" y="2999649"/>
            <a:ext cx="465389" cy="20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9496288" y="2483989"/>
            <a:ext cx="0" cy="239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11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nt and logo master">
  <a:themeElements>
    <a:clrScheme name="STF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1E5DF8"/>
      </a:accent1>
      <a:accent2>
        <a:srgbClr val="003088"/>
      </a:accent2>
      <a:accent3>
        <a:srgbClr val="F08900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[Read-Only]" id="{02010B77-7F55-4929-9039-AC718B81F513}" vid="{6F51A47A-5772-401B-B524-E533C12E2B8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12263</TotalTime>
  <Words>1124</Words>
  <Application>Microsoft Office PowerPoint</Application>
  <PresentationFormat>Widescreen</PresentationFormat>
  <Paragraphs>237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DIN Condensed</vt:lpstr>
      <vt:lpstr>Wingdings</vt:lpstr>
      <vt:lpstr>Office Theme</vt:lpstr>
      <vt:lpstr>Font and logo master</vt:lpstr>
      <vt:lpstr>PowerPoint Presentation</vt:lpstr>
      <vt:lpstr>Overview</vt:lpstr>
      <vt:lpstr>Showcase</vt:lpstr>
      <vt:lpstr>Showcase</vt:lpstr>
      <vt:lpstr>Neural networks</vt:lpstr>
      <vt:lpstr>Neural networks</vt:lpstr>
      <vt:lpstr>Neural networks</vt:lpstr>
      <vt:lpstr>Deep neural networks: Multi layer perceptron</vt:lpstr>
      <vt:lpstr>Dense layers</vt:lpstr>
      <vt:lpstr>Two ways to program a NN (tensorflow/keras)</vt:lpstr>
      <vt:lpstr>Building block: Dense layer</vt:lpstr>
      <vt:lpstr>Building block: Dense layer (input) </vt:lpstr>
      <vt:lpstr>Building block: Dense layer (output) </vt:lpstr>
      <vt:lpstr>Building block: Activation layer</vt:lpstr>
      <vt:lpstr>Activation function: Linear</vt:lpstr>
      <vt:lpstr>Activation function: Sigmoid</vt:lpstr>
      <vt:lpstr>Activation function: Tanh</vt:lpstr>
      <vt:lpstr>Activation function: ReLU</vt:lpstr>
      <vt:lpstr>Activation function: LeakyReLU</vt:lpstr>
      <vt:lpstr>Go To Notebook</vt:lpstr>
      <vt:lpstr>Back Propagation</vt:lpstr>
      <vt:lpstr>Optimisation</vt:lpstr>
      <vt:lpstr>Optimisation Stochastic gradient descent</vt:lpstr>
      <vt:lpstr>Building block: Optimiser</vt:lpstr>
      <vt:lpstr>Optimisation: Momentum</vt:lpstr>
      <vt:lpstr>Optimisation: Nesterov</vt:lpstr>
      <vt:lpstr>Optimisation: Adaptive methods</vt:lpstr>
      <vt:lpstr>Optimisation: AdaDelta</vt:lpstr>
      <vt:lpstr>Optimisation: Adam</vt:lpstr>
      <vt:lpstr>Building block: Adam optimizer</vt:lpstr>
      <vt:lpstr>Optimizer: Which one</vt:lpstr>
      <vt:lpstr>Go to notebook</vt:lpstr>
      <vt:lpstr>Regularisation</vt:lpstr>
      <vt:lpstr>Building block: Regularisation</vt:lpstr>
      <vt:lpstr>Dropout</vt:lpstr>
      <vt:lpstr>Go to notebook</vt:lpstr>
      <vt:lpstr>Concept checklist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Butler, Keith (STFC,RAL,SC)</dc:creator>
  <cp:lastModifiedBy>Butler, Keith (STFC,RAL,SC)</cp:lastModifiedBy>
  <cp:revision>21</cp:revision>
  <dcterms:created xsi:type="dcterms:W3CDTF">2020-07-24T09:27:32Z</dcterms:created>
  <dcterms:modified xsi:type="dcterms:W3CDTF">2020-09-12T17:04:22Z</dcterms:modified>
</cp:coreProperties>
</file>