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9" r:id="rId11"/>
    <p:sldId id="270" r:id="rId12"/>
    <p:sldId id="271" r:id="rId13"/>
    <p:sldId id="265" r:id="rId14"/>
    <p:sldId id="266" r:id="rId15"/>
    <p:sldId id="267" r:id="rId16"/>
    <p:sldId id="268" r:id="rId17"/>
    <p:sldId id="272" r:id="rId18"/>
    <p:sldId id="273" r:id="rId19"/>
    <p:sldId id="283" r:id="rId20"/>
    <p:sldId id="285" r:id="rId21"/>
    <p:sldId id="286" r:id="rId22"/>
    <p:sldId id="287" r:id="rId23"/>
    <p:sldId id="284" r:id="rId24"/>
    <p:sldId id="288" r:id="rId25"/>
    <p:sldId id="292" r:id="rId26"/>
    <p:sldId id="293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739E9-DC4A-4901-8195-7CE430F840D8}" type="datetimeFigureOut">
              <a:rPr lang="en-US" smtClean="0"/>
              <a:t>2020-11-23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E1445-6A86-4E52-99ED-D45CD2104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E1445-6A86-4E52-99ED-D45CD2104D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6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2714F-B822-455B-B016-0228B6AA8BE9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F19-B516-497C-9005-1997989AD109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6076-3AC8-4591-A5B3-5701E86BC391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1B39-3B57-4A7B-8CB6-E6BDB118061D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7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B26EE-8ECF-4FF3-9A38-87EFFDA62A28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683C-23EC-4C0D-AC9A-17C98B40DAA7}" type="datetime1">
              <a:rPr lang="en-US" smtClean="0"/>
              <a:t>2020-11-23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39F5-7095-4C4C-8D13-AB3C116C2681}" type="datetime1">
              <a:rPr lang="en-US" smtClean="0"/>
              <a:t>2020-11-23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5B5-128F-4C63-85A2-EABB3B9088B2}" type="datetime1">
              <a:rPr lang="en-US" smtClean="0"/>
              <a:t>2020-11-23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0747-7144-41D3-89B7-0E40926A8757}" type="datetime1">
              <a:rPr lang="en-US" smtClean="0"/>
              <a:t>2020-11-23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D774-0B51-4CD9-9147-A6BD4D353F07}" type="datetime1">
              <a:rPr lang="en-US" smtClean="0"/>
              <a:t>2020-11-23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F069-DB72-4F16-8512-37A179AE1774}" type="datetime1">
              <a:rPr lang="en-US" smtClean="0"/>
              <a:t>2020-11-23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4AB71-9685-428C-BE48-FB64D9C8B81F}" type="datetime1">
              <a:rPr lang="en-US" smtClean="0"/>
              <a:t>2020-11-23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86AD6-E5F2-4F25-940D-C6744960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gque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br>
              <a:rPr lang="en-US" dirty="0"/>
            </a:br>
            <a:r>
              <a:rPr lang="en-US" dirty="0"/>
              <a:t>a brief introduction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14853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50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Records can have many features = annotation</a:t>
            </a:r>
          </a:p>
          <a:p>
            <a:pPr lvl="1"/>
            <a:r>
              <a:rPr lang="en-US" dirty="0"/>
              <a:t>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regulatory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polyA_site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location,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[0:2623](+)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[933:1027](+)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qualifiers,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gene_synomym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translation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444330" y="3054927"/>
            <a:ext cx="2284023" cy="1003969"/>
            <a:chOff x="1444330" y="3054927"/>
            <a:chExt cx="2284023" cy="1003969"/>
          </a:xfrm>
        </p:grpSpPr>
        <p:sp>
          <p:nvSpPr>
            <p:cNvPr id="6" name="Rounded Rectangle 5"/>
            <p:cNvSpPr/>
            <p:nvPr/>
          </p:nvSpPr>
          <p:spPr>
            <a:xfrm>
              <a:off x="3304309" y="3054927"/>
              <a:ext cx="228600" cy="290946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6" idx="2"/>
            </p:cNvCxnSpPr>
            <p:nvPr/>
          </p:nvCxnSpPr>
          <p:spPr>
            <a:xfrm flipV="1">
              <a:off x="2586342" y="3345873"/>
              <a:ext cx="832267" cy="3436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44330" y="3689564"/>
              <a:ext cx="2284023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start position, 0-based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079" y="3054927"/>
            <a:ext cx="3354730" cy="1003969"/>
            <a:chOff x="737441" y="3054927"/>
            <a:chExt cx="3354730" cy="1003969"/>
          </a:xfrm>
        </p:grpSpPr>
        <p:sp>
          <p:nvSpPr>
            <p:cNvPr id="13" name="Rounded Rectangle 12"/>
            <p:cNvSpPr/>
            <p:nvPr/>
          </p:nvSpPr>
          <p:spPr>
            <a:xfrm>
              <a:off x="737441" y="3054927"/>
              <a:ext cx="727672" cy="29094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0"/>
              <a:endCxn id="13" idx="2"/>
            </p:cNvCxnSpPr>
            <p:nvPr/>
          </p:nvCxnSpPr>
          <p:spPr>
            <a:xfrm flipH="1" flipV="1">
              <a:off x="1101277" y="3345873"/>
              <a:ext cx="1666974" cy="343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44330" y="3689564"/>
              <a:ext cx="264784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end position, not inclusive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5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1271" y="1701080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feature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print('Type: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print('Location: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key,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feature.qualifiers.items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print('{0}: {1}'.format(key,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'; '.join(value)))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270" y="3771899"/>
            <a:ext cx="724246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[114:205](+)</a:t>
            </a:r>
          </a:p>
          <a:p>
            <a:r>
              <a:rPr lang="en-US" b="1" dirty="0">
                <a:solidFill>
                  <a:schemeClr val="bg1"/>
                </a:solidFill>
              </a:rPr>
              <a:t>inference: alignment:Splign:1.39.8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: COCA2; FCC2; hMLH1; HNPCC; HNPCC2</a:t>
            </a:r>
          </a:p>
          <a:p>
            <a:r>
              <a:rPr lang="en-US" b="1" dirty="0">
                <a:solidFill>
                  <a:schemeClr val="bg1"/>
                </a:solidFill>
              </a:rPr>
              <a:t>gene: MLH1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74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8753"/>
            <a:ext cx="7886700" cy="4351338"/>
          </a:xfrm>
        </p:spPr>
        <p:txBody>
          <a:bodyPr/>
          <a:lstStyle/>
          <a:p>
            <a:r>
              <a:rPr lang="en-US" dirty="0"/>
              <a:t>Extracting a subsequence using feature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1271" y="2334924"/>
            <a:ext cx="724246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exon_feature.location.end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exon_records.features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1270" y="4249885"/>
            <a:ext cx="724246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TTTAGATGCAAAATCCACAAGTATTCAAGTGATTGTTAAAGAGGGA</a:t>
            </a:r>
          </a:p>
          <a:p>
            <a:r>
              <a:rPr lang="en-US" b="1" dirty="0">
                <a:solidFill>
                  <a:schemeClr val="bg1"/>
                </a:solidFill>
              </a:rPr>
              <a:t>GGCCTGAAGTTGATTCAGATCCAAGACAATGGCACCGGGATCAGG</a:t>
            </a:r>
          </a:p>
          <a:p>
            <a:r>
              <a:rPr lang="en-US" b="1" dirty="0">
                <a:solidFill>
                  <a:schemeClr val="bg1"/>
                </a:solidFill>
              </a:rPr>
              <a:t>type: exon</a:t>
            </a:r>
          </a:p>
          <a:p>
            <a:r>
              <a:rPr lang="en-US" b="1" dirty="0">
                <a:solidFill>
                  <a:schemeClr val="bg1"/>
                </a:solidFill>
              </a:rPr>
              <a:t>location: [0:91](+)</a:t>
            </a:r>
          </a:p>
          <a:p>
            <a:r>
              <a:rPr lang="en-US" b="1" dirty="0">
                <a:solidFill>
                  <a:schemeClr val="bg1"/>
                </a:solidFill>
              </a:rPr>
              <a:t>qualifiers: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gene, Value: ['MLH1']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</a:t>
            </a:r>
            <a:r>
              <a:rPr lang="en-US" b="1" dirty="0" err="1">
                <a:solidFill>
                  <a:schemeClr val="bg1"/>
                </a:solidFill>
              </a:rPr>
              <a:t>gene_synonym</a:t>
            </a:r>
            <a:r>
              <a:rPr lang="en-US" b="1" dirty="0">
                <a:solidFill>
                  <a:schemeClr val="bg1"/>
                </a:solidFill>
              </a:rPr>
              <a:t>, Value: ['COCA2; FCC2; hMLH1; HNPCC; HNPCC2']</a:t>
            </a:r>
          </a:p>
          <a:p>
            <a:r>
              <a:rPr lang="en-US" b="1" dirty="0">
                <a:solidFill>
                  <a:schemeClr val="bg1"/>
                </a:solidFill>
              </a:rPr>
              <a:t>    Key: inference, Value: ['alignment:Splign:1.39.8']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0082" y="4880648"/>
            <a:ext cx="198426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only features</a:t>
            </a:r>
          </a:p>
          <a:p>
            <a:r>
              <a:rPr lang="en-US" dirty="0"/>
              <a:t>pertaining to slice,</a:t>
            </a:r>
          </a:p>
          <a:p>
            <a:r>
              <a:rPr lang="en-US" dirty="0"/>
              <a:t>repositioned</a:t>
            </a:r>
          </a:p>
        </p:txBody>
      </p:sp>
    </p:spTree>
    <p:extLst>
      <p:ext uri="{BB962C8B-B14F-4D97-AF65-F5344CB8AC3E}">
        <p14:creationId xmlns:p14="http://schemas.microsoft.com/office/powerpoint/2010/main" val="182865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sequence record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record(s) to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7" y="2337953"/>
            <a:ext cx="634884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SeqIO.SeqRecord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('N')).translate(),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id='shrt_0174',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description='very short read',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annotation={'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molecule_type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': 'Protein'},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7" y="4887567"/>
            <a:ext cx="6348845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protein.fasta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23064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Entrez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databases</a:t>
            </a:r>
          </a:p>
          <a:p>
            <a:pPr lvl="1"/>
            <a:r>
              <a:rPr lang="en-US" dirty="0"/>
              <a:t>Nucleotide, Protein: sequences</a:t>
            </a:r>
          </a:p>
          <a:p>
            <a:pPr lvl="1"/>
            <a:r>
              <a:rPr lang="en-US" dirty="0"/>
              <a:t>PubMed: publications</a:t>
            </a:r>
          </a:p>
          <a:p>
            <a:pPr lvl="1"/>
            <a:r>
              <a:rPr lang="en-US" dirty="0"/>
              <a:t>GEO: gene expression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+100 requests: outside (US) peak hours</a:t>
            </a:r>
          </a:p>
          <a:p>
            <a:pPr lvl="1"/>
            <a:r>
              <a:rPr lang="en-US" dirty="0"/>
              <a:t>No more than 3 requests/second</a:t>
            </a:r>
          </a:p>
          <a:p>
            <a:pPr lvl="1"/>
            <a:r>
              <a:rPr lang="en-US" dirty="0"/>
              <a:t>Use email parameter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37857" y="5754404"/>
            <a:ext cx="6009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Be responsible: it's a research tool!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68814" y="3045123"/>
            <a:ext cx="379687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http://www.ncbi.nlm.nih.gov/gquery/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7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Nucleotides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nucleotide</a:t>
            </a:r>
          </a:p>
          <a:p>
            <a:r>
              <a:rPr lang="en-US" dirty="0"/>
              <a:t>Query (term):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"homo sapiens"[ORGN] AND MLH1[Gene]</a:t>
            </a:r>
          </a:p>
          <a:p>
            <a:r>
              <a:rPr lang="en-US" dirty="0">
                <a:cs typeface="Courier New" panose="02070309020205020404" pitchFamily="49" charset="0"/>
              </a:rPr>
              <a:t>Maximum results to retrieve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Total number of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7" y="3502523"/>
            <a:ext cx="732559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term='"homo sapiens"[ORGN] AND MLH1[Gene]',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5807631"/>
            <a:ext cx="73255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nr_results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['Count'])</a:t>
            </a:r>
          </a:p>
        </p:txBody>
      </p:sp>
    </p:spTree>
    <p:extLst>
      <p:ext uri="{BB962C8B-B14F-4D97-AF65-F5344CB8AC3E}">
        <p14:creationId xmlns:p14="http://schemas.microsoft.com/office/powerpoint/2010/main" val="40546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IDs returned in search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Retrieving a search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33706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print(', '.join(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6" y="2841336"/>
            <a:ext cx="63711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1034633426,  382544572,  384871682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062" y="3777938"/>
            <a:ext cx="6371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Entrez.efetch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id='384871682</a:t>
            </a:r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='text')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genbank_str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135" y="5091751"/>
            <a:ext cx="6371195" cy="16004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LOCUS       NM_001258274            2623 </a:t>
            </a:r>
            <a:r>
              <a:rPr lang="en-US" sz="1400" b="1" dirty="0" err="1">
                <a:solidFill>
                  <a:schemeClr val="bg1"/>
                </a:solidFill>
              </a:rPr>
              <a:t>bp</a:t>
            </a:r>
            <a:r>
              <a:rPr lang="en-US" sz="1400" b="1" dirty="0">
                <a:solidFill>
                  <a:schemeClr val="bg1"/>
                </a:solidFill>
              </a:rPr>
              <a:t>    mRNA    linear   PRI 12-JUN-2016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DEFINITION  Homo sapiens </a:t>
            </a:r>
            <a:r>
              <a:rPr lang="en-US" sz="1400" b="1" dirty="0" err="1">
                <a:solidFill>
                  <a:schemeClr val="bg1"/>
                </a:solidFill>
              </a:rPr>
              <a:t>mutL</a:t>
            </a:r>
            <a:r>
              <a:rPr lang="en-US" sz="1400" b="1" dirty="0">
                <a:solidFill>
                  <a:schemeClr val="bg1"/>
                </a:solidFill>
              </a:rPr>
              <a:t> homolog 1 (MLH1), transcript variant 7, mRNA.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ACCESSION   NM_001258274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VERSION     NM_001258274.1  GI:384871682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KEYWORDS    </a:t>
            </a:r>
            <a:r>
              <a:rPr lang="en-US" sz="1400" b="1" dirty="0" err="1">
                <a:solidFill>
                  <a:schemeClr val="bg1"/>
                </a:solidFill>
              </a:rPr>
              <a:t>RefSeq</a:t>
            </a:r>
            <a:r>
              <a:rPr lang="en-US" sz="14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SOURCE      Homo sapiens (human)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47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result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results based on summary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upload set of identifiers for future operations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 to get result counts on all databases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WebEnv</a:t>
            </a:r>
            <a:r>
              <a:rPr lang="en-US" dirty="0"/>
              <a:t>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4062" y="2312821"/>
            <a:ext cx="7879774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id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Entrez.esummary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='nucleotide', id=id)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Entrez.read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print('{0}: {1}'.format(id,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[0]['Title']))</a:t>
            </a:r>
          </a:p>
        </p:txBody>
      </p:sp>
    </p:spTree>
    <p:extLst>
      <p:ext uri="{BB962C8B-B14F-4D97-AF65-F5344CB8AC3E}">
        <p14:creationId xmlns:p14="http://schemas.microsoft.com/office/powerpoint/2010/main" val="45558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provides</a:t>
            </a:r>
          </a:p>
          <a:p>
            <a:pPr lvl="1"/>
            <a:r>
              <a:rPr lang="en-US" dirty="0"/>
              <a:t>data structures for biological data</a:t>
            </a:r>
          </a:p>
          <a:p>
            <a:pPr lvl="1"/>
            <a:r>
              <a:rPr lang="en-US" dirty="0"/>
              <a:t>algorithms on biological data</a:t>
            </a:r>
          </a:p>
          <a:p>
            <a:pPr lvl="1"/>
            <a:r>
              <a:rPr lang="en-US" dirty="0"/>
              <a:t>utilities to read/write biological data files</a:t>
            </a:r>
          </a:p>
          <a:p>
            <a:pPr lvl="1"/>
            <a:r>
              <a:rPr lang="en-US" dirty="0"/>
              <a:t>utilities to interact with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1698" y="4675906"/>
            <a:ext cx="49464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 not reinvent the wheel!!!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alignment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supports</a:t>
            </a:r>
          </a:p>
          <a:p>
            <a:pPr lvl="1"/>
            <a:r>
              <a:rPr lang="en-US" dirty="0" err="1"/>
              <a:t>clustalw</a:t>
            </a:r>
            <a:endParaRPr lang="en-US" dirty="0"/>
          </a:p>
          <a:p>
            <a:pPr lvl="1"/>
            <a:r>
              <a:rPr lang="en-US" dirty="0"/>
              <a:t>MUSCLE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3653253"/>
            <a:ext cx="765810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7918" y="4521599"/>
            <a:ext cx="5836125" cy="1000693"/>
            <a:chOff x="997528" y="4220260"/>
            <a:chExt cx="5836125" cy="1000693"/>
          </a:xfrm>
        </p:grpSpPr>
        <p:sp>
          <p:nvSpPr>
            <p:cNvPr id="7" name="Oval 6"/>
            <p:cNvSpPr/>
            <p:nvPr/>
          </p:nvSpPr>
          <p:spPr>
            <a:xfrm>
              <a:off x="997528" y="4220260"/>
              <a:ext cx="1018309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0"/>
              <a:endCxn id="7" idx="5"/>
            </p:cNvCxnSpPr>
            <p:nvPr/>
          </p:nvCxnSpPr>
          <p:spPr>
            <a:xfrm flipH="1" flipV="1">
              <a:off x="1866709" y="4462234"/>
              <a:ext cx="2941806" cy="3893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3377" y="4851621"/>
              <a:ext cx="405027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aligned sequences in </a:t>
              </a:r>
              <a:r>
                <a:rPr lang="en-US" dirty="0" err="1">
                  <a:solidFill>
                    <a:srgbClr val="C00000"/>
                  </a:solidFill>
                </a:rPr>
                <a:t>fasta</a:t>
              </a:r>
              <a:r>
                <a:rPr lang="en-US" dirty="0">
                  <a:solidFill>
                    <a:srgbClr val="C00000"/>
                  </a:solidFill>
                </a:rPr>
                <a:t> format as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1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41" y="1825625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Bio.AlignIO</a:t>
            </a:r>
            <a:r>
              <a:rPr lang="en-US" dirty="0"/>
              <a:t> to read/parse/write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fasta</a:t>
            </a:r>
            <a:r>
              <a:rPr lang="en-US" dirty="0"/>
              <a:t>, PHYLIP,…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07918" y="2977841"/>
            <a:ext cx="765810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Bio.Align.Applications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MuscleCommandline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(input='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muscle_cl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alignment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StringIO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718" y="5413659"/>
            <a:ext cx="46249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io.StringIO</a:t>
            </a:r>
            <a:r>
              <a:rPr lang="en-US" sz="2000" dirty="0"/>
              <a:t> 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 into file handle</a:t>
            </a:r>
          </a:p>
        </p:txBody>
      </p:sp>
    </p:spTree>
    <p:extLst>
      <p:ext uri="{BB962C8B-B14F-4D97-AF65-F5344CB8AC3E}">
        <p14:creationId xmlns:p14="http://schemas.microsoft.com/office/powerpoint/2010/main" val="14955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number of sequences in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length of alignment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working with sequences, e.g., print first 76 characters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136" y="2752708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(alignment))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7135" y="3939566"/>
            <a:ext cx="637119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alignment.get_alignment_length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134" y="5448545"/>
            <a:ext cx="63711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alignment: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[:76])</a:t>
            </a:r>
          </a:p>
        </p:txBody>
      </p:sp>
    </p:spTree>
    <p:extLst>
      <p:ext uri="{BB962C8B-B14F-4D97-AF65-F5344CB8AC3E}">
        <p14:creationId xmlns:p14="http://schemas.microsoft.com/office/powerpoint/2010/main" val="27994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1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r>
              <a:rPr lang="en-US" dirty="0"/>
              <a:t>Via NCBI website</a:t>
            </a:r>
          </a:p>
          <a:p>
            <a:pPr lvl="1"/>
            <a:r>
              <a:rPr lang="en-US" dirty="0"/>
              <a:t>usual caveats apply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Save search: 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636" y="3362307"/>
            <a:ext cx="7969830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NCBIWWW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format='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NCBIWWW.qblast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5636" y="5704585"/>
            <a:ext cx="796983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'w')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1242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saved search, if any</a:t>
            </a:r>
          </a:p>
          <a:p>
            <a:endParaRPr lang="en-US" dirty="0"/>
          </a:p>
          <a:p>
            <a:r>
              <a:rPr lang="en-US" dirty="0"/>
              <a:t>Result may have multiple records</a:t>
            </a:r>
          </a:p>
          <a:p>
            <a:pPr lvl="1"/>
            <a:r>
              <a:rPr lang="en-US" dirty="0"/>
              <a:t>Records may have multiple alignments</a:t>
            </a:r>
          </a:p>
          <a:p>
            <a:pPr lvl="2"/>
            <a:r>
              <a:rPr lang="en-US" dirty="0"/>
              <a:t>Alignments have multiple HSPs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636" y="4141628"/>
            <a:ext cx="7969830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Bio.Blast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NCBIXML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NCBIXML.parse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alignment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blast_record.alignments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alignment.hsps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2314820"/>
            <a:ext cx="796983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result_handle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</a:t>
            </a:r>
          </a:p>
        </p:txBody>
      </p:sp>
    </p:spTree>
    <p:extLst>
      <p:ext uri="{BB962C8B-B14F-4D97-AF65-F5344CB8AC3E}">
        <p14:creationId xmlns:p14="http://schemas.microsoft.com/office/powerpoint/2010/main" val="39093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 and HSPs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Alignment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HSP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sbjct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91249" y="4446975"/>
            <a:ext cx="6276106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 value: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print('score: {0:.3e}'.format(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print('{0}...'.format(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print('{0}...'.format(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print('{0}...\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hsp.sbjct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[:70]))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3655" y="3040738"/>
            <a:ext cx="674370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print('sequence: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print('length: {0:d}'.format(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alignment.length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730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Phylogenetic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E.g., </a:t>
            </a:r>
            <a:r>
              <a:rPr lang="en-US" dirty="0" err="1"/>
              <a:t>Newick</a:t>
            </a:r>
            <a:r>
              <a:rPr lang="en-US" dirty="0"/>
              <a:t>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0423" y="4307912"/>
            <a:ext cx="571752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((((((2070OziPo:0.021138,</a:t>
            </a:r>
          </a:p>
          <a:p>
            <a:r>
              <a:rPr lang="en-US" dirty="0"/>
              <a:t>        2006OziSt:0.016604):0.018156,</a:t>
            </a:r>
          </a:p>
          <a:p>
            <a:r>
              <a:rPr lang="en-US" dirty="0"/>
              <a:t>      (2143OziN:0.008536,</a:t>
            </a:r>
          </a:p>
          <a:p>
            <a:r>
              <a:rPr lang="en-US" dirty="0"/>
              <a:t>       2012OziN:0.012895):0.008165):0.019266,</a:t>
            </a:r>
          </a:p>
          <a:p>
            <a:r>
              <a:rPr lang="en-US" dirty="0"/>
              <a:t>     (2128OziGa:0.002065,</a:t>
            </a:r>
          </a:p>
          <a:p>
            <a:r>
              <a:rPr lang="en-US" dirty="0"/>
              <a:t>      2214OziGa:0.000623):0.038842):0.037123,</a:t>
            </a:r>
          </a:p>
          <a:p>
            <a:r>
              <a:rPr lang="en-US" dirty="0"/>
              <a:t>     (((2190OziAu:0.018009,2073OziNn:0.007793):0.034997,</a:t>
            </a:r>
          </a:p>
          <a:p>
            <a:r>
              <a:rPr lang="en-US" dirty="0"/>
              <a:t>…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79020" y="2306780"/>
            <a:ext cx="2835961" cy="1742255"/>
            <a:chOff x="354129" y="4759036"/>
            <a:chExt cx="2835961" cy="1742255"/>
          </a:xfrm>
        </p:grpSpPr>
        <p:sp>
          <p:nvSpPr>
            <p:cNvPr id="7" name="Oval 6"/>
            <p:cNvSpPr/>
            <p:nvPr/>
          </p:nvSpPr>
          <p:spPr>
            <a:xfrm>
              <a:off x="1007918" y="475903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4129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42650" y="5458693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271152" y="6113326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466146" y="6122507"/>
              <a:ext cx="426027" cy="3787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3"/>
              <a:endCxn id="9" idx="7"/>
            </p:cNvCxnSpPr>
            <p:nvPr/>
          </p:nvCxnSpPr>
          <p:spPr>
            <a:xfrm flipH="1">
              <a:off x="717766" y="5082348"/>
              <a:ext cx="352542" cy="10956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5"/>
              <a:endCxn id="10" idx="1"/>
            </p:cNvCxnSpPr>
            <p:nvPr/>
          </p:nvCxnSpPr>
          <p:spPr>
            <a:xfrm>
              <a:off x="1371555" y="5082348"/>
              <a:ext cx="533485" cy="4318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7"/>
              <a:endCxn id="10" idx="3"/>
            </p:cNvCxnSpPr>
            <p:nvPr/>
          </p:nvCxnSpPr>
          <p:spPr>
            <a:xfrm flipV="1">
              <a:off x="1634789" y="5782005"/>
              <a:ext cx="270251" cy="386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2" idx="1"/>
            </p:cNvCxnSpPr>
            <p:nvPr/>
          </p:nvCxnSpPr>
          <p:spPr>
            <a:xfrm>
              <a:off x="2206287" y="5782005"/>
              <a:ext cx="322249" cy="395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5149" y="6110680"/>
              <a:ext cx="47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858" y="6110680"/>
              <a:ext cx="717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28535" y="6110680"/>
              <a:ext cx="661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1995" y="5298256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78996" y="50061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55636" y="572130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47398" y="571219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54916" y="282177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(a: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(b: </a:t>
            </a:r>
            <a:r>
              <a:rPr lang="en-US" i="1" dirty="0"/>
              <a:t>d</a:t>
            </a:r>
            <a:r>
              <a:rPr lang="en-US" baseline="-25000" dirty="0"/>
              <a:t>3</a:t>
            </a:r>
            <a:r>
              <a:rPr lang="en-US" dirty="0"/>
              <a:t>, c:</a:t>
            </a:r>
            <a:r>
              <a:rPr lang="en-US" i="1" dirty="0"/>
              <a:t>d</a:t>
            </a:r>
            <a:r>
              <a:rPr lang="en-US" baseline="-25000" dirty="0"/>
              <a:t>4</a:t>
            </a:r>
            <a:r>
              <a:rPr lang="en-US" dirty="0"/>
              <a:t>):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97630" y="3658424"/>
            <a:ext cx="321772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5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30" y="2776768"/>
            <a:ext cx="4393020" cy="3098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9" y="365126"/>
            <a:ext cx="7886700" cy="1325563"/>
          </a:xfrm>
        </p:spPr>
        <p:txBody>
          <a:bodyPr/>
          <a:lstStyle/>
          <a:p>
            <a:r>
              <a:rPr lang="en-US" dirty="0"/>
              <a:t>Reading, displaying and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Newick</a:t>
            </a:r>
            <a:r>
              <a:rPr lang="en-US" dirty="0"/>
              <a:t>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Displaying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</a:t>
            </a:r>
            <a:r>
              <a:rPr lang="en-US" dirty="0" err="1"/>
              <a:t>PhyloXML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421005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tree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crab.tree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6" y="3981306"/>
            <a:ext cx="2369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Phylo.draw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026" y="5985930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Phylo.write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(tree,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phyloxm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2999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7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terminals</a:t>
            </a:r>
          </a:p>
          <a:p>
            <a:endParaRPr lang="en-US" dirty="0"/>
          </a:p>
          <a:p>
            <a:r>
              <a:rPr lang="en-US" dirty="0"/>
              <a:t>Tree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of terminals</a:t>
            </a:r>
          </a:p>
          <a:p>
            <a:endParaRPr lang="en-US" dirty="0"/>
          </a:p>
          <a:p>
            <a:r>
              <a:rPr lang="en-US" dirty="0"/>
              <a:t>Total branch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348268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tree.count_terminals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4381236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3324173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root_clade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026" y="5438299"/>
            <a:ext cx="597823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tree.total_branch_length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63860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Clade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 (if any)</a:t>
            </a:r>
          </a:p>
          <a:p>
            <a:endParaRPr lang="en-US" dirty="0"/>
          </a:p>
          <a:p>
            <a:r>
              <a:rPr lang="en-US" dirty="0"/>
              <a:t>Branch length</a:t>
            </a:r>
          </a:p>
          <a:p>
            <a:endParaRPr lang="en-US" dirty="0"/>
          </a:p>
          <a:p>
            <a:r>
              <a:rPr lang="en-US" dirty="0"/>
              <a:t>List of children</a:t>
            </a:r>
          </a:p>
          <a:p>
            <a:endParaRPr lang="en-US" dirty="0"/>
          </a:p>
          <a:p>
            <a:r>
              <a:rPr lang="en-US" dirty="0"/>
              <a:t>Other properties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comment</a:t>
            </a:r>
          </a:p>
          <a:p>
            <a:pPr lvl="1"/>
            <a:r>
              <a:rPr lang="en-US" dirty="0"/>
              <a:t>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6" y="2296313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print(clade.name)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6" y="3228031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clade.branch_length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6" y="4141339"/>
            <a:ext cx="456507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lengths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62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depth of all clades</a:t>
            </a:r>
          </a:p>
          <a:p>
            <a:pPr lvl="1"/>
            <a:r>
              <a:rPr lang="en-US" dirty="0" err="1"/>
              <a:t>dict</a:t>
            </a:r>
            <a:r>
              <a:rPr lang="en-US" dirty="0"/>
              <a:t> with keys: clades, values: depths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Distance between two clades</a:t>
            </a:r>
          </a:p>
          <a:p>
            <a:endParaRPr lang="en-US" dirty="0"/>
          </a:p>
          <a:p>
            <a:r>
              <a:rPr lang="en-US" dirty="0"/>
              <a:t>Minimum distance from root to terminal clade?</a:t>
            </a:r>
          </a:p>
          <a:p>
            <a:pPr lvl="1"/>
            <a:endParaRPr lang="en-US" dirty="0"/>
          </a:p>
          <a:p>
            <a:r>
              <a:rPr lang="en-US" dirty="0"/>
              <a:t>Terminal clade with the minimum distance to root?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684706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46880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4" y="5558247"/>
            <a:ext cx="6954984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min(((t.name,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clade_depths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tree.get_terminals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key=lambda x: x[1])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024" y="3844514"/>
            <a:ext cx="695498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(clades[0], clades[5])</a:t>
            </a:r>
          </a:p>
        </p:txBody>
      </p:sp>
    </p:spTree>
    <p:extLst>
      <p:ext uri="{BB962C8B-B14F-4D97-AF65-F5344CB8AC3E}">
        <p14:creationId xmlns:p14="http://schemas.microsoft.com/office/powerpoint/2010/main" val="20363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path to descendant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path from one clade to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common ancestor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7025" y="2393758"/>
            <a:ext cx="695498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024" y="2919845"/>
            <a:ext cx="6954983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=0.045735),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Clade(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branch_length</a:t>
            </a:r>
            <a:r>
              <a:rPr lang="en-US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=0.021138, name='2070OziPo')]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024" y="6016727"/>
            <a:ext cx="69549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tree.common_ancestor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25" y="4658978"/>
            <a:ext cx="69549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tree.get_path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terminal_clades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[5])</a:t>
            </a:r>
          </a:p>
        </p:txBody>
      </p:sp>
    </p:spTree>
    <p:extLst>
      <p:ext uri="{BB962C8B-B14F-4D97-AF65-F5344CB8AC3E}">
        <p14:creationId xmlns:p14="http://schemas.microsoft.com/office/powerpoint/2010/main" val="4113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&amp;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clades with pattern for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clades with long 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789" y="2355927"/>
            <a:ext cx="82555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({'name': r'.*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.*'}):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print(clade.name)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789" y="3200584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2013PerNa</a:t>
            </a:r>
          </a:p>
          <a:p>
            <a:r>
              <a:rPr lang="en-US" dirty="0">
                <a:solidFill>
                  <a:schemeClr val="bg1"/>
                </a:solidFill>
              </a:rPr>
              <a:t>2119PerN</a:t>
            </a:r>
          </a:p>
          <a:p>
            <a:r>
              <a:rPr lang="en-US" dirty="0">
                <a:solidFill>
                  <a:schemeClr val="bg1"/>
                </a:solidFill>
              </a:rPr>
              <a:t>2126PerN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789" y="4829423"/>
            <a:ext cx="8255577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clade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tree.find_clades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x.branch_length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0.15):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print('{0}: {1:.2f}'.format(clade.name,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clade.brach_length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790" y="5635016"/>
            <a:ext cx="5938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2140PasRu: 0.16</a:t>
            </a:r>
          </a:p>
          <a:p>
            <a:r>
              <a:rPr lang="en-US" dirty="0">
                <a:solidFill>
                  <a:schemeClr val="bg1"/>
                </a:solidFill>
              </a:rPr>
              <a:t>2086TraSc 0.17</a:t>
            </a:r>
          </a:p>
          <a:p>
            <a:r>
              <a:rPr lang="en-US" dirty="0">
                <a:solidFill>
                  <a:schemeClr val="bg1"/>
                </a:solidFill>
              </a:rPr>
              <a:t>2158GubN: 0.16</a:t>
            </a:r>
          </a:p>
        </p:txBody>
      </p:sp>
    </p:spTree>
    <p:extLst>
      <p:ext uri="{BB962C8B-B14F-4D97-AF65-F5344CB8AC3E}">
        <p14:creationId xmlns:p14="http://schemas.microsoft.com/office/powerpoint/2010/main" val="12880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65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offers rich environment, Swiss army knife</a:t>
            </a:r>
          </a:p>
          <a:p>
            <a:r>
              <a:rPr lang="en-US" dirty="0"/>
              <a:t>Allows to code complex bioinformatics workflows</a:t>
            </a:r>
          </a:p>
          <a:p>
            <a:r>
              <a:rPr lang="en-US" dirty="0"/>
              <a:t>Worth checking out to avoid reinventing the wheel (badly)</a:t>
            </a:r>
          </a:p>
          <a:p>
            <a:r>
              <a:rPr lang="en-US" dirty="0"/>
              <a:t>Much more to explore</a:t>
            </a:r>
          </a:p>
          <a:p>
            <a:pPr lvl="1"/>
            <a:r>
              <a:rPr lang="en-US" dirty="0"/>
              <a:t>Population biology</a:t>
            </a:r>
          </a:p>
          <a:p>
            <a:pPr lvl="1"/>
            <a:r>
              <a:rPr lang="en-US" dirty="0"/>
              <a:t>Motif search</a:t>
            </a:r>
          </a:p>
          <a:p>
            <a:pPr lvl="1"/>
            <a:r>
              <a:rPr lang="en-US" dirty="0"/>
              <a:t>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http://biopython.org/DIST/docs/tutorial/Tutorial.html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sequence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r>
              <a:rPr lang="en-US" dirty="0"/>
              <a:t> module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sequence file, inferring alphabet</a:t>
            </a:r>
          </a:p>
          <a:p>
            <a:endParaRPr lang="en-US" dirty="0"/>
          </a:p>
          <a:p>
            <a:r>
              <a:rPr lang="en-US" dirty="0"/>
              <a:t>Read sequence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16018"/>
            <a:ext cx="307968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674" y="3344328"/>
            <a:ext cx="7027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4382262"/>
            <a:ext cx="702079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SeqIO.parse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Record has attributes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sequence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annotations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704765"/>
            <a:ext cx="7491153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seq_records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print('id: {0}, name: {1}'.format(record.id,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record.name))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.: {0}'.format(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record.description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0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480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Sequence</a:t>
            </a:r>
          </a:p>
          <a:p>
            <a:pPr lvl="1"/>
            <a:r>
              <a:rPr lang="en-US" dirty="0"/>
              <a:t>has contents</a:t>
            </a:r>
          </a:p>
          <a:p>
            <a:pPr lvl="1"/>
            <a:r>
              <a:rPr lang="en-US" dirty="0"/>
              <a:t>resembles string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Length</a:t>
            </a:r>
          </a:p>
          <a:p>
            <a:endParaRPr lang="en-US" dirty="0"/>
          </a:p>
          <a:p>
            <a:r>
              <a:rPr lang="en-US" dirty="0"/>
              <a:t>Slicing to produce subsequence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599" y="3401280"/>
            <a:ext cx="68337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Bio.Seq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Seq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042310" y="6356351"/>
            <a:ext cx="2057400" cy="365125"/>
          </a:xfrm>
        </p:spPr>
        <p:txBody>
          <a:bodyPr/>
          <a:lstStyle/>
          <a:p>
            <a:fld id="{CA586AD6-E5F2-4F25-940D-C674496063E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04452" y="4695512"/>
            <a:ext cx="194656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55193" y="4702433"/>
            <a:ext cx="4569158" cy="369332"/>
            <a:chOff x="4412342" y="6047507"/>
            <a:chExt cx="456915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11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94061" y="5756090"/>
            <a:ext cx="188422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[2:5]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255193" y="5751999"/>
            <a:ext cx="4569158" cy="369332"/>
            <a:chOff x="4412342" y="6047507"/>
            <a:chExt cx="4569158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5136574" y="6047507"/>
              <a:ext cx="384492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('GCT', </a:t>
              </a:r>
              <a:r>
                <a:rPr lang="en-US" b="1" dirty="0" err="1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DNAAlphabet</a:t>
              </a:r>
              <a:r>
                <a:rPr lang="en-US" b="1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1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Starts with, ends with, e.g.,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Contains subsequence?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 subsequences</a:t>
            </a:r>
          </a:p>
          <a:p>
            <a:endParaRPr lang="en-US" dirty="0"/>
          </a:p>
          <a:p>
            <a:r>
              <a:rPr lang="en-US" dirty="0"/>
              <a:t>Find position of subsequence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331963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'GCT'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368932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('AA')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170885" y="4384960"/>
            <a:ext cx="1402435" cy="369332"/>
            <a:chOff x="4412342" y="6047507"/>
            <a:chExt cx="1402435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5153890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993088" y="4187532"/>
            <a:ext cx="12863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</a:t>
            </a:r>
          </a:p>
          <a:p>
            <a:r>
              <a:rPr lang="en-US" dirty="0"/>
              <a:t>unexpected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94061" y="2387555"/>
            <a:ext cx="341828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('CGT')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5416970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(GCT')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170885" y="2387555"/>
            <a:ext cx="1402436" cy="369332"/>
            <a:chOff x="4412342" y="6047507"/>
            <a:chExt cx="140243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5153891" y="6047507"/>
              <a:ext cx="66088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False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226631" y="3331963"/>
            <a:ext cx="1348767" cy="369332"/>
            <a:chOff x="4412342" y="6047507"/>
            <a:chExt cx="13487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53891" y="6047507"/>
              <a:ext cx="60721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True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170885" y="5416970"/>
            <a:ext cx="1402435" cy="369332"/>
            <a:chOff x="4412342" y="6047507"/>
            <a:chExt cx="1402435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990600" y="6079648"/>
            <a:ext cx="342174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('CCC')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170885" y="6079648"/>
            <a:ext cx="1402435" cy="369332"/>
            <a:chOff x="4412342" y="6047507"/>
            <a:chExt cx="1402435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5153891" y="6047507"/>
              <a:ext cx="66088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-1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67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2" grpId="0" animBg="1"/>
      <p:bldP spid="1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</a:t>
            </a:r>
          </a:p>
          <a:p>
            <a:endParaRPr lang="en-US" dirty="0"/>
          </a:p>
          <a:p>
            <a:r>
              <a:rPr lang="en-US" dirty="0"/>
              <a:t>Reverse complement</a:t>
            </a:r>
          </a:p>
          <a:p>
            <a:endParaRPr lang="en-US" dirty="0"/>
          </a:p>
          <a:p>
            <a:r>
              <a:rPr lang="en-US" dirty="0"/>
              <a:t>Transcribe </a:t>
            </a:r>
            <a:r>
              <a:rPr lang="en-US" sz="2000" dirty="0"/>
              <a:t>(DNA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RNA)</a:t>
            </a:r>
            <a:r>
              <a:rPr lang="en-US" dirty="0"/>
              <a:t>, back transcribe </a:t>
            </a:r>
            <a:r>
              <a:rPr lang="en-US" sz="2000" dirty="0"/>
              <a:t>(RNA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DNA)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4452" y="232408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55342" y="2337950"/>
            <a:ext cx="2528784" cy="369332"/>
            <a:chOff x="4412342" y="6047507"/>
            <a:chExt cx="2528784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TTCGAAGTTTC 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04452" y="4369827"/>
            <a:ext cx="422217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seq.transcribe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72659" y="4383690"/>
            <a:ext cx="2511467" cy="369332"/>
            <a:chOff x="4412342" y="6047507"/>
            <a:chExt cx="251146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AAGCUUCAAAG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9606" y="4810426"/>
            <a:ext cx="34318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alphabet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RNAAlphabet</a:t>
            </a:r>
            <a:r>
              <a:rPr lang="en-US" dirty="0"/>
              <a:t>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1768" y="5384673"/>
            <a:ext cx="420486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seq_p.translate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589976" y="5668702"/>
            <a:ext cx="2511467" cy="369332"/>
            <a:chOff x="4412342" y="6047507"/>
            <a:chExt cx="2511467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5136574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KLQX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04451" y="3338933"/>
            <a:ext cx="4222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seq.reverse_complement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555342" y="3352796"/>
            <a:ext cx="2528784" cy="369332"/>
            <a:chOff x="4412342" y="6047507"/>
            <a:chExt cx="2528784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5153891" y="6047507"/>
              <a:ext cx="17872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CTTTGAAGCTT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660073" y="4851621"/>
            <a:ext cx="1698415" cy="832210"/>
            <a:chOff x="2660073" y="4851621"/>
            <a:chExt cx="1698415" cy="832210"/>
          </a:xfrm>
        </p:grpSpPr>
        <p:sp>
          <p:nvSpPr>
            <p:cNvPr id="21" name="Oval 20"/>
            <p:cNvSpPr/>
            <p:nvPr/>
          </p:nvSpPr>
          <p:spPr>
            <a:xfrm>
              <a:off x="2660073" y="5400341"/>
              <a:ext cx="301337" cy="28349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1" idx="2"/>
              <a:endCxn id="21" idx="7"/>
            </p:cNvCxnSpPr>
            <p:nvPr/>
          </p:nvCxnSpPr>
          <p:spPr>
            <a:xfrm flipH="1">
              <a:off x="2917280" y="5220953"/>
              <a:ext cx="653653" cy="2209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783377" y="4851621"/>
              <a:ext cx="1575111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concatenation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76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  <p:bldP spid="16" grpId="0" animBg="1"/>
      <p:bldP spid="17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r>
              <a:rPr lang="en-US" dirty="0"/>
              <a:t> module</a:t>
            </a:r>
          </a:p>
          <a:p>
            <a:endParaRPr lang="en-US" dirty="0"/>
          </a:p>
          <a:p>
            <a:r>
              <a:rPr lang="en-US" dirty="0"/>
              <a:t>Percentage G + C content</a:t>
            </a:r>
          </a:p>
          <a:p>
            <a:endParaRPr lang="en-US" dirty="0"/>
          </a:p>
          <a:p>
            <a:r>
              <a:rPr lang="en-US" dirty="0"/>
              <a:t>Compute GC skew (G - C)/(G + C) over windows</a:t>
            </a:r>
          </a:p>
          <a:p>
            <a:endParaRPr lang="en-US" dirty="0"/>
          </a:p>
          <a:p>
            <a:r>
              <a:rPr lang="en-US" dirty="0"/>
              <a:t>Molecular weight</a:t>
            </a:r>
          </a:p>
          <a:p>
            <a:endParaRPr lang="en-US" dirty="0"/>
          </a:p>
          <a:p>
            <a:r>
              <a:rPr lang="en-US" dirty="0"/>
              <a:t>1-symbol from/to 3-symbol protein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7139" y="233795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Bio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86AD6-E5F2-4F25-940D-C674496063E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6631" y="1331482"/>
            <a:ext cx="170110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AAGCTTCAAAG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7139" y="3196933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2004" y="3196933"/>
            <a:ext cx="2843346" cy="369332"/>
            <a:chOff x="4412342" y="6047507"/>
            <a:chExt cx="284334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36.36363636363637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987139" y="4170214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SeqUtils.GC_skew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window=4)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672004" y="4170214"/>
            <a:ext cx="2843346" cy="369332"/>
            <a:chOff x="4412342" y="6047507"/>
            <a:chExt cx="2843346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[0.0, -1.0, 1.0]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987139" y="5124910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SeqUtils.molecular_weight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672004" y="5124910"/>
            <a:ext cx="2843346" cy="369332"/>
            <a:chOff x="4412342" y="6047507"/>
            <a:chExt cx="2843346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3429.2096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87139" y="6036958"/>
            <a:ext cx="44582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SeqUtils.seq3('KLQ')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72004" y="6036958"/>
            <a:ext cx="2843346" cy="369332"/>
            <a:chOff x="4412342" y="6047507"/>
            <a:chExt cx="284334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5136574" y="6047507"/>
              <a:ext cx="21191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LysLeuGln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412342" y="6238917"/>
              <a:ext cx="551206" cy="10391"/>
            </a:xfrm>
            <a:prstGeom prst="line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681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2242</Words>
  <Application>Microsoft Office PowerPoint</Application>
  <PresentationFormat>On-screen Show (4:3)</PresentationFormat>
  <Paragraphs>473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Biopython a brief introduction</vt:lpstr>
      <vt:lpstr>Overview</vt:lpstr>
      <vt:lpstr>Sequences</vt:lpstr>
      <vt:lpstr>Reading sequence files</vt:lpstr>
      <vt:lpstr>Sequence records</vt:lpstr>
      <vt:lpstr>Sequences</vt:lpstr>
      <vt:lpstr>Searching in sequences</vt:lpstr>
      <vt:lpstr>Converting sequences</vt:lpstr>
      <vt:lpstr>Sequence utilities</vt:lpstr>
      <vt:lpstr>Sequence features</vt:lpstr>
      <vt:lpstr>Accessing features</vt:lpstr>
      <vt:lpstr>Slicing a record</vt:lpstr>
      <vt:lpstr>Writing sequences</vt:lpstr>
      <vt:lpstr>Databases</vt:lpstr>
      <vt:lpstr>Entrez</vt:lpstr>
      <vt:lpstr>Querying Nucleotides</vt:lpstr>
      <vt:lpstr>Retrieving results</vt:lpstr>
      <vt:lpstr>Large result lists</vt:lpstr>
      <vt:lpstr>Multiple alignment</vt:lpstr>
      <vt:lpstr>Multiple alignment tools</vt:lpstr>
      <vt:lpstr>Reading alignments</vt:lpstr>
      <vt:lpstr>Working with alignments</vt:lpstr>
      <vt:lpstr>BLAST</vt:lpstr>
      <vt:lpstr>BLAST search</vt:lpstr>
      <vt:lpstr>Working with results</vt:lpstr>
      <vt:lpstr>Alignments and HSPs</vt:lpstr>
      <vt:lpstr>Phylogenetic trees</vt:lpstr>
      <vt:lpstr>Tree representation</vt:lpstr>
      <vt:lpstr>Reading, displaying and writing</vt:lpstr>
      <vt:lpstr>Tree properties</vt:lpstr>
      <vt:lpstr>Clade properties</vt:lpstr>
      <vt:lpstr>Path lengths</vt:lpstr>
      <vt:lpstr>Navigating trees</vt:lpstr>
      <vt:lpstr>Navigating &amp; searching</vt:lpstr>
      <vt:lpstr>Conclusions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BioPython a brief introduction</dc:title>
  <dc:creator>Geert Jan Bex</dc:creator>
  <cp:lastModifiedBy>Geert Jan Bex</cp:lastModifiedBy>
  <cp:revision>104</cp:revision>
  <dcterms:created xsi:type="dcterms:W3CDTF">2016-06-16T05:43:08Z</dcterms:created>
  <dcterms:modified xsi:type="dcterms:W3CDTF">2020-11-23T15:29:18Z</dcterms:modified>
</cp:coreProperties>
</file>