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br>
              <a:rPr lang="en-US" dirty="0"/>
            </a:br>
            <a:r>
              <a:rPr lang="en-US" dirty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4853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can have many features = annotation</a:t>
            </a:r>
          </a:p>
          <a:p>
            <a:pPr lvl="1"/>
            <a:r>
              <a:rPr lang="en-US" dirty="0"/>
              <a:t>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location,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[0:2623](+)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[933:1027](+)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qualifiers,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start position, 0-based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end position, not inclusive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print(f'{key}: {'; '.join(value)}')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[114:205](+)</a:t>
            </a:r>
          </a:p>
          <a:p>
            <a:r>
              <a:rPr lang="en-US" b="1" dirty="0">
                <a:solidFill>
                  <a:schemeClr val="bg1"/>
                </a:solidFill>
              </a:rPr>
              <a:t>inference: alignment:Splign:1.39.8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>
                <a:solidFill>
                  <a:schemeClr val="bg1"/>
                </a:solidFill>
              </a:rPr>
              <a:t>gene: MLH1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/>
              <a:t>Extracting a subsequence using feature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only features</a:t>
            </a:r>
          </a:p>
          <a:p>
            <a:r>
              <a:rPr lang="en-US" dirty="0"/>
              <a:t>pertaining to slice,</a:t>
            </a:r>
          </a:p>
          <a:p>
            <a:r>
              <a:rPr lang="en-US" dirty="0"/>
              <a:t>repositioned</a:t>
            </a:r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sequence record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record(s) 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description='very short read',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annotation={'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molecule_type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'Protein'},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7" y="4887567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databases</a:t>
            </a:r>
          </a:p>
          <a:p>
            <a:pPr lvl="1"/>
            <a:r>
              <a:rPr lang="en-US" dirty="0"/>
              <a:t>Nucleotide, Protein: sequences</a:t>
            </a:r>
          </a:p>
          <a:p>
            <a:pPr lvl="1"/>
            <a:r>
              <a:rPr lang="en-US" dirty="0"/>
              <a:t>PubMed: publications</a:t>
            </a:r>
          </a:p>
          <a:p>
            <a:pPr lvl="1"/>
            <a:r>
              <a:rPr lang="en-US" dirty="0"/>
              <a:t>GEO: gene expression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+100 requests: outside (US) peak hours</a:t>
            </a:r>
          </a:p>
          <a:p>
            <a:pPr lvl="1"/>
            <a:r>
              <a:rPr lang="en-US" dirty="0"/>
              <a:t>No more than 3 requests/second</a:t>
            </a:r>
          </a:p>
          <a:p>
            <a:pPr lvl="1"/>
            <a:r>
              <a:rPr lang="en-US" dirty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Be responsible: it's a research tool!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Nucleotides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/>
              <a:t>Query (term):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"homo sapiens"[ORGN] AND MLH1[Gene]</a:t>
            </a:r>
          </a:p>
          <a:p>
            <a:r>
              <a:rPr lang="en-US" dirty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term='"homo sapiens"[ORGN] AND MLH1[Gene]',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IDs returned in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Retrieving a search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1034633426,  382544572,  384871682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id='384871682</a:t>
            </a:r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result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results based on 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upload set of identifiers for future operations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id=id)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print(f'{id}: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[0]['Title']}')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provides</a:t>
            </a:r>
          </a:p>
          <a:p>
            <a:pPr lvl="1"/>
            <a:r>
              <a:rPr lang="en-US" dirty="0"/>
              <a:t>data structures for biological data</a:t>
            </a:r>
          </a:p>
          <a:p>
            <a:pPr lvl="1"/>
            <a:r>
              <a:rPr lang="en-US" dirty="0"/>
              <a:t>algorithms on biological data</a:t>
            </a:r>
          </a:p>
          <a:p>
            <a:pPr lvl="1"/>
            <a:r>
              <a:rPr lang="en-US" dirty="0"/>
              <a:t>utilities to read/write biological data files</a:t>
            </a:r>
          </a:p>
          <a:p>
            <a:pPr lvl="1"/>
            <a:r>
              <a:rPr lang="en-US" dirty="0"/>
              <a:t>utilities to interact with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 not reinvent the wheel!!!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supports</a:t>
            </a:r>
          </a:p>
          <a:p>
            <a:pPr lvl="1"/>
            <a:r>
              <a:rPr lang="en-US" dirty="0" err="1"/>
              <a:t>clustalw</a:t>
            </a:r>
            <a:endParaRPr lang="en-US" dirty="0"/>
          </a:p>
          <a:p>
            <a:pPr lvl="1"/>
            <a:r>
              <a:rPr lang="en-US" dirty="0"/>
              <a:t>MUSCLE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>
                  <a:solidFill>
                    <a:srgbClr val="C00000"/>
                  </a:solidFill>
                </a:rPr>
                <a:t>fasta</a:t>
              </a:r>
              <a:r>
                <a:rPr lang="en-US" dirty="0">
                  <a:solidFill>
                    <a:srgbClr val="C00000"/>
                  </a:solidFill>
                </a:rPr>
                <a:t> format as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/>
              <a:t> to read/parse/write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fasta</a:t>
            </a:r>
            <a:r>
              <a:rPr lang="en-US" dirty="0"/>
              <a:t>, PHYLIP,…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/>
              <a:t> 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 into file handle</a:t>
            </a:r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working with sequences, e.g., print first 76 characters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/>
              <a:t>Via NCBI website</a:t>
            </a:r>
          </a:p>
          <a:p>
            <a:pPr lvl="1"/>
            <a:r>
              <a:rPr lang="en-US" dirty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search: 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NCBIWWW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saved search, if any</a:t>
            </a:r>
          </a:p>
          <a:p>
            <a:endParaRPr lang="en-US" dirty="0"/>
          </a:p>
          <a:p>
            <a:r>
              <a:rPr lang="en-US" dirty="0"/>
              <a:t>Result may have multiple records</a:t>
            </a:r>
          </a:p>
          <a:p>
            <a:pPr lvl="1"/>
            <a:r>
              <a:rPr lang="en-US" dirty="0"/>
              <a:t>Records may have multiple alignments</a:t>
            </a:r>
          </a:p>
          <a:p>
            <a:pPr lvl="2"/>
            <a:r>
              <a:rPr lang="en-US" dirty="0"/>
              <a:t>Alignments have multiple HSPs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NCBIXML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 and HSPs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HSP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7333" y="4446975"/>
            <a:ext cx="5750022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:.3e}')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:.3e}')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[:70]}...\n')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333" y="3040738"/>
            <a:ext cx="575002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:d}')</a:t>
            </a: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Newick</a:t>
            </a:r>
            <a:r>
              <a:rPr lang="en-US" dirty="0"/>
              <a:t>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((((((2070OziPo:0.021138,</a:t>
            </a:r>
          </a:p>
          <a:p>
            <a:r>
              <a:rPr lang="en-US" dirty="0"/>
              <a:t>        2006OziSt:0.016604):0.018156,</a:t>
            </a:r>
          </a:p>
          <a:p>
            <a:r>
              <a:rPr lang="en-US" dirty="0"/>
              <a:t>      (2143OziN:0.008536,</a:t>
            </a:r>
          </a:p>
          <a:p>
            <a:r>
              <a:rPr lang="en-US" dirty="0"/>
              <a:t>       2012OziN:0.012895):0.008165):0.019266,</a:t>
            </a:r>
          </a:p>
          <a:p>
            <a:r>
              <a:rPr lang="en-US" dirty="0"/>
              <a:t>     (2128OziGa:0.002065,</a:t>
            </a:r>
          </a:p>
          <a:p>
            <a:r>
              <a:rPr lang="en-US" dirty="0"/>
              <a:t>      2214OziGa:0.000623):0.038842):0.037123,</a:t>
            </a:r>
          </a:p>
          <a:p>
            <a:r>
              <a:rPr lang="en-US" dirty="0"/>
              <a:t>     (((2190OziAu:0.018009,2073OziNn:0.007793):0.034997,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(a: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(b: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/>
              <a:t>, c:</a:t>
            </a:r>
            <a:r>
              <a:rPr lang="en-US" i="1" dirty="0"/>
              <a:t>d</a:t>
            </a:r>
            <a:r>
              <a:rPr lang="en-US" baseline="-25000" dirty="0"/>
              <a:t>4</a:t>
            </a:r>
            <a:r>
              <a:rPr lang="en-US" dirty="0"/>
              <a:t>):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/>
              <a:t>Reading, displaying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Newick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</a:t>
            </a:r>
            <a:r>
              <a:rPr lang="en-US" dirty="0" err="1"/>
              <a:t>PhyloXML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terminals</a:t>
            </a:r>
          </a:p>
          <a:p>
            <a:endParaRPr lang="en-US" dirty="0"/>
          </a:p>
          <a:p>
            <a:r>
              <a:rPr lang="en-US" dirty="0"/>
              <a:t>Tree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of terminals</a:t>
            </a:r>
          </a:p>
          <a:p>
            <a:endParaRPr lang="en-US" dirty="0"/>
          </a:p>
          <a:p>
            <a:r>
              <a:rPr lang="en-US" dirty="0"/>
              <a:t>Total branch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Clade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(if any)</a:t>
            </a:r>
          </a:p>
          <a:p>
            <a:endParaRPr lang="en-US" dirty="0"/>
          </a:p>
          <a:p>
            <a:r>
              <a:rPr lang="en-US" dirty="0"/>
              <a:t>Branch length</a:t>
            </a:r>
          </a:p>
          <a:p>
            <a:endParaRPr lang="en-US" dirty="0"/>
          </a:p>
          <a:p>
            <a:r>
              <a:rPr lang="en-US" dirty="0"/>
              <a:t>List of children</a:t>
            </a:r>
          </a:p>
          <a:p>
            <a:endParaRPr lang="en-US" dirty="0"/>
          </a:p>
          <a:p>
            <a:r>
              <a:rPr lang="en-US" dirty="0"/>
              <a:t>Other properties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depths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Distance between two clades</a:t>
            </a:r>
          </a:p>
          <a:p>
            <a:endParaRPr lang="en-US" dirty="0"/>
          </a:p>
          <a:p>
            <a:r>
              <a:rPr lang="en-US" dirty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/>
              <a:t>Terminal clade with the minimum distance to root?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path to descendant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path from one clade to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common ancestor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name='2070OziPo')]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&amp;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clades with pattern for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clades with long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print(clade.name)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2013PerNa</a:t>
            </a:r>
          </a:p>
          <a:p>
            <a:r>
              <a:rPr lang="en-US" dirty="0">
                <a:solidFill>
                  <a:schemeClr val="bg1"/>
                </a:solidFill>
              </a:rPr>
              <a:t>2119PerN</a:t>
            </a:r>
          </a:p>
          <a:p>
            <a:r>
              <a:rPr lang="en-US" dirty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print(f'{clade.name}: 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:.2f}')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2140PasRu: 0.16</a:t>
            </a:r>
          </a:p>
          <a:p>
            <a:r>
              <a:rPr lang="en-US" dirty="0">
                <a:solidFill>
                  <a:schemeClr val="bg1"/>
                </a:solidFill>
              </a:rPr>
              <a:t>2086TraSc 0.17</a:t>
            </a:r>
          </a:p>
          <a:p>
            <a:r>
              <a:rPr lang="en-US" dirty="0">
                <a:solidFill>
                  <a:schemeClr val="bg1"/>
                </a:solidFill>
              </a:rPr>
              <a:t>2158GubN: 0.16</a:t>
            </a: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offers rich environment, Swiss army knife</a:t>
            </a:r>
          </a:p>
          <a:p>
            <a:r>
              <a:rPr lang="en-US" dirty="0"/>
              <a:t>Allows to code complex bioinformatics workflows</a:t>
            </a:r>
          </a:p>
          <a:p>
            <a:r>
              <a:rPr lang="en-US" dirty="0"/>
              <a:t>Worth checking out to avoid reinventing the wheel (badly)</a:t>
            </a:r>
          </a:p>
          <a:p>
            <a:r>
              <a:rPr lang="en-US" dirty="0"/>
              <a:t>Much more to explore</a:t>
            </a:r>
          </a:p>
          <a:p>
            <a:pPr lvl="1"/>
            <a:r>
              <a:rPr lang="en-US" dirty="0"/>
              <a:t>Population biology</a:t>
            </a:r>
          </a:p>
          <a:p>
            <a:pPr lvl="1"/>
            <a:r>
              <a:rPr lang="en-US" dirty="0"/>
              <a:t>Motif search</a:t>
            </a:r>
          </a:p>
          <a:p>
            <a:pPr lvl="1"/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sequence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/>
              <a:t>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sequence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16018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344328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has attributes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annotations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70476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{record.id}, name: {record.name}')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f'descr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has contents</a:t>
            </a:r>
          </a:p>
          <a:p>
            <a:pPr lvl="1"/>
            <a:r>
              <a:rPr lang="en-US" dirty="0"/>
              <a:t>resembles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endParaRPr lang="en-US" dirty="0"/>
          </a:p>
          <a:p>
            <a:r>
              <a:rPr lang="en-US" dirty="0"/>
              <a:t>Slicing to produce subsequence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469551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55193" y="470243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5756090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5751999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Starts with, ends with, e.g.,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subsequences</a:t>
            </a:r>
          </a:p>
          <a:p>
            <a:endParaRPr lang="en-US" dirty="0"/>
          </a:p>
          <a:p>
            <a:r>
              <a:rPr lang="en-US" dirty="0"/>
              <a:t>Find position of subsequence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</a:t>
            </a:r>
          </a:p>
          <a:p>
            <a:r>
              <a:rPr lang="en-US" dirty="0"/>
              <a:t>unexpected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  <a:p>
            <a:endParaRPr lang="en-US" dirty="0"/>
          </a:p>
          <a:p>
            <a:r>
              <a:rPr lang="en-US" dirty="0"/>
              <a:t>Reverse complement</a:t>
            </a:r>
          </a:p>
          <a:p>
            <a:endParaRPr lang="en-US" dirty="0"/>
          </a:p>
          <a:p>
            <a:r>
              <a:rPr lang="en-US" dirty="0"/>
              <a:t>Transcribe </a:t>
            </a:r>
            <a:r>
              <a:rPr lang="en-US" sz="2000" dirty="0"/>
              <a:t>(DNA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RNA)</a:t>
            </a:r>
            <a:r>
              <a:rPr lang="en-US" dirty="0"/>
              <a:t>, back transcribe </a:t>
            </a:r>
            <a:r>
              <a:rPr lang="en-US" sz="2000" dirty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DNA)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AAGCUUCAAAG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7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Percentage G + C content</a:t>
            </a:r>
          </a:p>
          <a:p>
            <a:endParaRPr lang="en-US" dirty="0"/>
          </a:p>
          <a:p>
            <a:r>
              <a:rPr lang="en-US" dirty="0"/>
              <a:t>Compute GC skew (G - C)/(G + C) over windows</a:t>
            </a:r>
          </a:p>
          <a:p>
            <a:endParaRPr lang="en-US" dirty="0"/>
          </a:p>
          <a:p>
            <a:r>
              <a:rPr lang="en-US" dirty="0"/>
              <a:t>Molecular weight</a:t>
            </a:r>
          </a:p>
          <a:p>
            <a:endParaRPr lang="en-US" dirty="0"/>
          </a:p>
          <a:p>
            <a:r>
              <a:rPr lang="en-US" dirty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[0.0, -1.0, 1.0]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3429.2096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2161</Words>
  <Application>Microsoft Office PowerPoint</Application>
  <PresentationFormat>On-screen Show (4:3)</PresentationFormat>
  <Paragraphs>467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108</cp:revision>
  <dcterms:created xsi:type="dcterms:W3CDTF">2016-06-16T05:43:08Z</dcterms:created>
  <dcterms:modified xsi:type="dcterms:W3CDTF">2021-11-30T14:18:57Z</dcterms:modified>
</cp:coreProperties>
</file>