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83" r:id="rId20"/>
    <p:sldId id="285" r:id="rId21"/>
    <p:sldId id="286" r:id="rId22"/>
    <p:sldId id="287" r:id="rId23"/>
    <p:sldId id="284" r:id="rId24"/>
    <p:sldId id="288" r:id="rId25"/>
    <p:sldId id="292" r:id="rId26"/>
    <p:sldId id="293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2019-11-22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2019-11-22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2019-11-22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biopython.org/DIST/docs/tutorial/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4853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can have many features = annotation</a:t>
            </a:r>
          </a:p>
          <a:p>
            <a:pPr lvl="1"/>
            <a:r>
              <a:rPr lang="en-US" dirty="0" smtClean="0"/>
              <a:t>type,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regulatory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polyA_site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location</a:t>
            </a:r>
            <a:r>
              <a:rPr lang="en-US" dirty="0"/>
              <a:t>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[0:2623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933:1027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qualifiers,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gene_synomym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4330" y="3054927"/>
            <a:ext cx="2284023" cy="1003969"/>
            <a:chOff x="1444330" y="3054927"/>
            <a:chExt cx="2284023" cy="1003969"/>
          </a:xfrm>
        </p:grpSpPr>
        <p:sp>
          <p:nvSpPr>
            <p:cNvPr id="6" name="Rounded Rectangle 5"/>
            <p:cNvSpPr/>
            <p:nvPr/>
          </p:nvSpPr>
          <p:spPr>
            <a:xfrm>
              <a:off x="3304309" y="3054927"/>
              <a:ext cx="228600" cy="29094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6" idx="2"/>
            </p:cNvCxnSpPr>
            <p:nvPr/>
          </p:nvCxnSpPr>
          <p:spPr>
            <a:xfrm flipV="1">
              <a:off x="2586342" y="3345873"/>
              <a:ext cx="832267" cy="343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4330" y="3689564"/>
              <a:ext cx="228402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start position, 0-based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079" y="3054927"/>
            <a:ext cx="3354730" cy="1003969"/>
            <a:chOff x="737441" y="3054927"/>
            <a:chExt cx="3354730" cy="1003969"/>
          </a:xfrm>
        </p:grpSpPr>
        <p:sp>
          <p:nvSpPr>
            <p:cNvPr id="13" name="Rounded Rectangle 12"/>
            <p:cNvSpPr/>
            <p:nvPr/>
          </p:nvSpPr>
          <p:spPr>
            <a:xfrm>
              <a:off x="737441" y="3054927"/>
              <a:ext cx="727672" cy="29094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0"/>
              <a:endCxn id="13" idx="2"/>
            </p:cNvCxnSpPr>
            <p:nvPr/>
          </p:nvCxnSpPr>
          <p:spPr>
            <a:xfrm flipH="1" flipV="1">
              <a:off x="1101277" y="3345873"/>
              <a:ext cx="1666974" cy="343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4330" y="3689564"/>
              <a:ext cx="264784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end position, not inclusive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5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271" y="1701080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feature.qualifiers.items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print('{0}: {1}'.format(key,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';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'.join(value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270" y="3771899"/>
            <a:ext cx="72424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…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b="1" dirty="0">
                <a:solidFill>
                  <a:schemeClr val="bg1"/>
                </a:solidFill>
              </a:rPr>
              <a:t>: exon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Location</a:t>
            </a:r>
            <a:r>
              <a:rPr lang="en-US" b="1" dirty="0">
                <a:solidFill>
                  <a:schemeClr val="bg1"/>
                </a:solidFill>
              </a:rPr>
              <a:t>: [114:205](+)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inference</a:t>
            </a:r>
            <a:r>
              <a:rPr lang="en-US" b="1" dirty="0">
                <a:solidFill>
                  <a:schemeClr val="bg1"/>
                </a:solidFill>
              </a:rPr>
              <a:t>: alignment:Splign:1.39.8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: COCA2; FCC2; hMLH1; HNPCC; HNPCC2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gene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MLH1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 smtClean="0"/>
              <a:t>Extracting a subsequence using feature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1" y="2334924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start_pos:end_pos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exon_records.features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0" y="4249885"/>
            <a:ext cx="72424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TTTAGATGCAAAATCCACAAGTATTCAAGTGATTGTTAAAGAGGGA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GGCCTGAAGTTGATTCAGATCCAAGACAATGGCACCGGGATCAGG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[0:91](+)</a:t>
            </a:r>
          </a:p>
          <a:p>
            <a:r>
              <a:rPr lang="en-US" b="1" dirty="0">
                <a:solidFill>
                  <a:schemeClr val="bg1"/>
                </a:solidFill>
              </a:rPr>
              <a:t>qualifiers: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gene, Value: ['MLH1']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</a:t>
            </a:r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, Value: ['COCA2; FCC2; hMLH1; HNPCC; HNPCC2']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inference, Value: ['alignment:Splign:1.39.8</a:t>
            </a:r>
            <a:r>
              <a:rPr lang="en-US" b="1" dirty="0" smtClean="0">
                <a:solidFill>
                  <a:schemeClr val="bg1"/>
                </a:solidFill>
              </a:rPr>
              <a:t>']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082" y="4880648"/>
            <a:ext cx="19842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only features</a:t>
            </a:r>
          </a:p>
          <a:p>
            <a:r>
              <a:rPr lang="en-US" dirty="0" smtClean="0"/>
              <a:t>pertaining to slice,</a:t>
            </a:r>
          </a:p>
          <a:p>
            <a:r>
              <a:rPr lang="en-US" dirty="0" smtClean="0"/>
              <a:t>repositioned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NCBI databases</a:t>
            </a:r>
          </a:p>
          <a:p>
            <a:pPr lvl="1"/>
            <a:r>
              <a:rPr lang="en-US" dirty="0" smtClean="0"/>
              <a:t>Nucleotide, Protein: sequences</a:t>
            </a:r>
          </a:p>
          <a:p>
            <a:pPr lvl="1"/>
            <a:r>
              <a:rPr lang="en-US" dirty="0" smtClean="0"/>
              <a:t>PubMed: publications</a:t>
            </a:r>
          </a:p>
          <a:p>
            <a:pPr lvl="1"/>
            <a:r>
              <a:rPr lang="en-US" dirty="0" smtClean="0"/>
              <a:t>GEO: gene expression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+100 requests: outside (US) peak hours</a:t>
            </a:r>
          </a:p>
          <a:p>
            <a:pPr lvl="1"/>
            <a:r>
              <a:rPr lang="en-US" dirty="0" smtClean="0"/>
              <a:t>No more than 3 requests/second</a:t>
            </a:r>
          </a:p>
          <a:p>
            <a:pPr lvl="1"/>
            <a:r>
              <a:rPr lang="en-US" dirty="0" smtClean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 responsible: it's a research tool!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Nucleotides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 smtClean="0"/>
              <a:t>Query (term):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homo sapiens"[ORGN]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MLH1[Gene]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732559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term='"homo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sapiens"[ORGN]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MLH1[Gene]',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732559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['Count'])</a:t>
            </a: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IDs returned in search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Retrieving a search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33706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print(', '.join(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2841336"/>
            <a:ext cx="63711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1034633426,  382544572,  </a:t>
            </a:r>
            <a:r>
              <a:rPr lang="en-US" b="1" dirty="0">
                <a:solidFill>
                  <a:schemeClr val="bg1"/>
                </a:solidFill>
              </a:rPr>
              <a:t>384871682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062" y="3777938"/>
            <a:ext cx="6371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Entrez.efetch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id='384871682</a:t>
            </a:r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genbank_str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5" y="5091751"/>
            <a:ext cx="6371195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LOCUS       NM_001258274            2623 </a:t>
            </a:r>
            <a:r>
              <a:rPr lang="en-US" sz="1400" b="1" dirty="0" err="1">
                <a:solidFill>
                  <a:schemeClr val="bg1"/>
                </a:solidFill>
              </a:rPr>
              <a:t>bp</a:t>
            </a:r>
            <a:r>
              <a:rPr lang="en-US" sz="1400" b="1" dirty="0">
                <a:solidFill>
                  <a:schemeClr val="bg1"/>
                </a:solidFill>
              </a:rPr>
              <a:t>    mRNA    linear   PRI 12-JUN-2016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DEFINITION  Homo sapiens </a:t>
            </a:r>
            <a:r>
              <a:rPr lang="en-US" sz="1400" b="1" dirty="0" err="1">
                <a:solidFill>
                  <a:schemeClr val="bg1"/>
                </a:solidFill>
              </a:rPr>
              <a:t>mutL</a:t>
            </a:r>
            <a:r>
              <a:rPr lang="en-US" sz="1400" b="1" dirty="0">
                <a:solidFill>
                  <a:schemeClr val="bg1"/>
                </a:solidFill>
              </a:rPr>
              <a:t> homolog 1 (MLH1), transcript variant 7, mRNA.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ACCESSION   NM_001258274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VERSION     NM_001258274.1  GI:384871682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KEYWORDS    </a:t>
            </a:r>
            <a:r>
              <a:rPr lang="en-US" sz="1400" b="1" dirty="0" err="1">
                <a:solidFill>
                  <a:schemeClr val="bg1"/>
                </a:solidFill>
              </a:rPr>
              <a:t>RefSeq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SOURCE      Homo sapiens (human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…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result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results based on summary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upload set of identifiers for future operations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get result counts on all databases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</a:t>
            </a:r>
            <a:r>
              <a:rPr lang="en-US" dirty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062" y="2312821"/>
            <a:ext cx="7879774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handle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Entrez.esummary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id=id)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{1}'.format(id,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[0]['Title']))</a:t>
            </a:r>
          </a:p>
        </p:txBody>
      </p:sp>
    </p:spTree>
    <p:extLst>
      <p:ext uri="{BB962C8B-B14F-4D97-AF65-F5344CB8AC3E}">
        <p14:creationId xmlns:p14="http://schemas.microsoft.com/office/powerpoint/2010/main" val="4555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alignment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alignment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/>
              <a:t>clustalw</a:t>
            </a:r>
            <a:endParaRPr lang="en-US" dirty="0" smtClean="0"/>
          </a:p>
          <a:p>
            <a:pPr lvl="1"/>
            <a:r>
              <a:rPr lang="en-US" dirty="0" smtClean="0"/>
              <a:t>MUSCLE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3653253"/>
            <a:ext cx="76581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7918" y="4521599"/>
            <a:ext cx="5836125" cy="1000693"/>
            <a:chOff x="997528" y="4220260"/>
            <a:chExt cx="5836125" cy="1000693"/>
          </a:xfrm>
        </p:grpSpPr>
        <p:sp>
          <p:nvSpPr>
            <p:cNvPr id="7" name="Oval 6"/>
            <p:cNvSpPr/>
            <p:nvPr/>
          </p:nvSpPr>
          <p:spPr>
            <a:xfrm>
              <a:off x="997528" y="4220260"/>
              <a:ext cx="1018309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7" idx="5"/>
            </p:cNvCxnSpPr>
            <p:nvPr/>
          </p:nvCxnSpPr>
          <p:spPr>
            <a:xfrm flipH="1" flipV="1">
              <a:off x="1866709" y="4462234"/>
              <a:ext cx="2941806" cy="3893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83377" y="4851621"/>
              <a:ext cx="405027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aligned sequences in </a:t>
              </a:r>
              <a:r>
                <a:rPr lang="en-US" dirty="0" err="1" smtClean="0">
                  <a:solidFill>
                    <a:srgbClr val="C00000"/>
                  </a:solidFill>
                </a:rPr>
                <a:t>fasta</a:t>
              </a:r>
              <a:r>
                <a:rPr lang="en-US" dirty="0" smtClean="0">
                  <a:solidFill>
                    <a:srgbClr val="C00000"/>
                  </a:solidFill>
                </a:rPr>
                <a:t> format as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19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41" y="1825625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Bio.AlignIO</a:t>
            </a:r>
            <a:r>
              <a:rPr lang="en-US" dirty="0" smtClean="0"/>
              <a:t> to read/parse/write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fasta</a:t>
            </a:r>
            <a:r>
              <a:rPr lang="en-US" dirty="0" smtClean="0"/>
              <a:t>, PHYLIP,…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2977841"/>
            <a:ext cx="765810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AlignIO.read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718" y="5413659"/>
            <a:ext cx="46249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io.StringIO</a:t>
            </a:r>
            <a:r>
              <a:rPr lang="en-US" sz="2000" dirty="0" smtClean="0"/>
              <a:t> turns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/>
              <a:t> into file handle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55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number of sequences in alignment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length of alignment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working with sequences, e.g., print first 76 characters of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75270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(alignment))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5" y="3939566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alignment.get_alignment_length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7134" y="5448545"/>
            <a:ext cx="6371195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alignment: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[:76])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</a:p>
          <a:p>
            <a:r>
              <a:rPr lang="en-US" dirty="0"/>
              <a:t>Via NCBI </a:t>
            </a:r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usual caveats apply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Save search: 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5636" y="3362307"/>
            <a:ext cx="796983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NCBIWWW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format='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NCBIWWW.qblast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6" y="5704585"/>
            <a:ext cx="796983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'w')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saved search, if any</a:t>
            </a:r>
          </a:p>
          <a:p>
            <a:endParaRPr lang="en-US" dirty="0"/>
          </a:p>
          <a:p>
            <a:r>
              <a:rPr lang="en-US" dirty="0" smtClean="0"/>
              <a:t>Result may have multiple records</a:t>
            </a:r>
          </a:p>
          <a:p>
            <a:pPr lvl="1"/>
            <a:r>
              <a:rPr lang="en-US" dirty="0" smtClean="0"/>
              <a:t>Records may have multiple alignments</a:t>
            </a:r>
          </a:p>
          <a:p>
            <a:pPr lvl="2"/>
            <a:r>
              <a:rPr lang="en-US" dirty="0" smtClean="0"/>
              <a:t>Alignments have multiple HSPs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636" y="4141628"/>
            <a:ext cx="796983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NCBIXML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blast_records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NCBIXML.parse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blast_record.alignments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alignment.hsps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636" y="2314820"/>
            <a:ext cx="796983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 and HSPs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Alignment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accession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hsps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HSP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align_length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1249" y="4446975"/>
            <a:ext cx="6276106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value: {0:.3e}'.format(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hsp.expect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{0:.3e}'.format(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0}...'.format(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0}...'.format(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0}...\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n'.format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hsp.sbjct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3655" y="3040738"/>
            <a:ext cx="67437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('sequence: {0}'.format(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{0:d}'.format(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Phylogenetic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</a:t>
            </a:r>
            <a:r>
              <a:rPr lang="en-US" dirty="0" err="1" smtClean="0"/>
              <a:t>Newick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23" y="4307912"/>
            <a:ext cx="571752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((((((2070OziPo:0.021138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2006OziSt:0.016604</a:t>
            </a:r>
            <a:r>
              <a:rPr lang="en-US" dirty="0"/>
              <a:t>):0.018156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2143OziN:0.008536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2012OziN:0.012895</a:t>
            </a:r>
            <a:r>
              <a:rPr lang="en-US" dirty="0"/>
              <a:t>):0.008165):0.019266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2128OziGa:0.002065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2214OziGa:0.000623</a:t>
            </a:r>
            <a:r>
              <a:rPr lang="en-US" dirty="0"/>
              <a:t>):0.038842):0.037123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(((</a:t>
            </a:r>
            <a:r>
              <a:rPr lang="en-US" dirty="0"/>
              <a:t>2190OziAu:0.018009,2073OziNn:0.007793):</a:t>
            </a:r>
            <a:r>
              <a:rPr lang="en-US" dirty="0" smtClean="0"/>
              <a:t>0.034997,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079020" y="2306780"/>
            <a:ext cx="2835961" cy="1742255"/>
            <a:chOff x="354129" y="4759036"/>
            <a:chExt cx="2835961" cy="1742255"/>
          </a:xfrm>
        </p:grpSpPr>
        <p:sp>
          <p:nvSpPr>
            <p:cNvPr id="7" name="Oval 6"/>
            <p:cNvSpPr/>
            <p:nvPr/>
          </p:nvSpPr>
          <p:spPr>
            <a:xfrm>
              <a:off x="1007918" y="475903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4129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2650" y="5458693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71152" y="611332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66146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3"/>
              <a:endCxn id="9" idx="7"/>
            </p:cNvCxnSpPr>
            <p:nvPr/>
          </p:nvCxnSpPr>
          <p:spPr>
            <a:xfrm flipH="1">
              <a:off x="717766" y="5082348"/>
              <a:ext cx="352542" cy="1095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1"/>
            </p:cNvCxnSpPr>
            <p:nvPr/>
          </p:nvCxnSpPr>
          <p:spPr>
            <a:xfrm>
              <a:off x="1371555" y="5082348"/>
              <a:ext cx="533485" cy="431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7"/>
              <a:endCxn id="10" idx="3"/>
            </p:cNvCxnSpPr>
            <p:nvPr/>
          </p:nvCxnSpPr>
          <p:spPr>
            <a:xfrm flipV="1">
              <a:off x="1634789" y="5782005"/>
              <a:ext cx="270251" cy="386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2" idx="1"/>
            </p:cNvCxnSpPr>
            <p:nvPr/>
          </p:nvCxnSpPr>
          <p:spPr>
            <a:xfrm>
              <a:off x="2206287" y="5782005"/>
              <a:ext cx="322249" cy="395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5149" y="6110680"/>
              <a:ext cx="47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858" y="6110680"/>
              <a:ext cx="71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8535" y="6110680"/>
              <a:ext cx="66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995" y="529825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78996" y="500618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5636" y="572130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47398" y="571219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54916" y="282177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(a: 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, (b: 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, c:</a:t>
            </a:r>
            <a:r>
              <a:rPr lang="en-US" i="1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): 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97630" y="3658424"/>
            <a:ext cx="321772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0" y="2776768"/>
            <a:ext cx="4393020" cy="3098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9" y="365126"/>
            <a:ext cx="7886700" cy="1325563"/>
          </a:xfrm>
        </p:spPr>
        <p:txBody>
          <a:bodyPr/>
          <a:lstStyle/>
          <a:p>
            <a:r>
              <a:rPr lang="en-US" dirty="0" smtClean="0"/>
              <a:t>Reading, displaying and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Newick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Displaying tree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 err="1" smtClean="0"/>
              <a:t>PhyloXML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421005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crab.tree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026" y="3981306"/>
            <a:ext cx="2369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Phylo.draw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026" y="5985930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phyloxm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2999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terminals</a:t>
            </a:r>
          </a:p>
          <a:p>
            <a:endParaRPr lang="en-US" dirty="0" smtClean="0"/>
          </a:p>
          <a:p>
            <a:r>
              <a:rPr lang="en-US" dirty="0" smtClean="0"/>
              <a:t>Tree root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List of terminals</a:t>
            </a:r>
          </a:p>
          <a:p>
            <a:endParaRPr lang="en-US" dirty="0"/>
          </a:p>
          <a:p>
            <a:r>
              <a:rPr lang="en-US" dirty="0" smtClean="0"/>
              <a:t>Total branch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348268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4381236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3324173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root_clade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tree.root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026" y="5438299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tree.total_branch_length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386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Clade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(if any)</a:t>
            </a:r>
          </a:p>
          <a:p>
            <a:endParaRPr lang="en-US" dirty="0"/>
          </a:p>
          <a:p>
            <a:r>
              <a:rPr lang="en-US" dirty="0" smtClean="0"/>
              <a:t>Branch length</a:t>
            </a:r>
          </a:p>
          <a:p>
            <a:endParaRPr lang="en-US" dirty="0"/>
          </a:p>
          <a:p>
            <a:r>
              <a:rPr lang="en-US" dirty="0" smtClean="0"/>
              <a:t>List of children</a:t>
            </a:r>
          </a:p>
          <a:p>
            <a:endParaRPr lang="en-US" dirty="0" smtClean="0"/>
          </a:p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</a:t>
            </a:r>
          </a:p>
          <a:p>
            <a:pPr lvl="1"/>
            <a:r>
              <a:rPr lang="en-US" dirty="0" smtClean="0"/>
              <a:t>confidence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296313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print(clade.name)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3228031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clade.branch_length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4141339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30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62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Computing depth of all clades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with keys: clades, values: </a:t>
            </a:r>
            <a:r>
              <a:rPr lang="en-US" dirty="0" smtClean="0"/>
              <a:t>depths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Distance between two clades</a:t>
            </a:r>
          </a:p>
          <a:p>
            <a:endParaRPr lang="en-US" dirty="0"/>
          </a:p>
          <a:p>
            <a:r>
              <a:rPr lang="en-US" dirty="0" smtClean="0"/>
              <a:t>Minimum distance from root to terminal clade?</a:t>
            </a:r>
          </a:p>
          <a:p>
            <a:pPr lvl="1"/>
            <a:endParaRPr lang="en-US" dirty="0"/>
          </a:p>
          <a:p>
            <a:r>
              <a:rPr lang="en-US" dirty="0" smtClean="0"/>
              <a:t>Terminal clade with the minimum distance to root?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684706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4" y="46880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 for 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4" y="5558247"/>
            <a:ext cx="6954984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min(((t.name,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key=lambda x: x[1])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024" y="38445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(clades[0], clades[5])</a:t>
            </a:r>
          </a:p>
        </p:txBody>
      </p:sp>
    </p:spTree>
    <p:extLst>
      <p:ext uri="{BB962C8B-B14F-4D97-AF65-F5344CB8AC3E}">
        <p14:creationId xmlns:p14="http://schemas.microsoft.com/office/powerpoint/2010/main" val="20363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path to descendant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path </a:t>
            </a:r>
            <a:r>
              <a:rPr lang="en-US" dirty="0"/>
              <a:t>from one clade to </a:t>
            </a:r>
            <a:r>
              <a:rPr lang="en-US" dirty="0" smtClean="0"/>
              <a:t>another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common ancestor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393758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root.get_path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4" y="2919845"/>
            <a:ext cx="6954983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=0.045735),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=0.021138, name='2070OziPo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  <a:endParaRPr lang="en-US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024" y="6016727"/>
            <a:ext cx="695498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tree.common_ancestor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5" y="4658978"/>
            <a:ext cx="695498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</p:spTree>
    <p:extLst>
      <p:ext uri="{BB962C8B-B14F-4D97-AF65-F5344CB8AC3E}">
        <p14:creationId xmlns:p14="http://schemas.microsoft.com/office/powerpoint/2010/main" val="4113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&amp;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clades with pattern for name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clades with long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789" y="2355927"/>
            <a:ext cx="8255577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({'name': r'.*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.*'}):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print(clade.name)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789" y="3200584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2013PerNa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2119PerN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2126PerN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789" y="4829423"/>
            <a:ext cx="8255577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x.branch_length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0.15):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{1:.2f}'.format(clade.name,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clade.brach_length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790" y="5635016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2140PasRu: 0.16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2086TraSc 0.17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2158GubN: 0.16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offers rich environment, Swiss army knife</a:t>
            </a:r>
          </a:p>
          <a:p>
            <a:r>
              <a:rPr lang="en-US" dirty="0" smtClean="0"/>
              <a:t>Allows to code complex bioinformatics workflows</a:t>
            </a:r>
          </a:p>
          <a:p>
            <a:r>
              <a:rPr lang="en-US" dirty="0" smtClean="0"/>
              <a:t>Worth checking out to avoid reinventing the wheel (badly)</a:t>
            </a:r>
          </a:p>
          <a:p>
            <a:r>
              <a:rPr lang="en-US" dirty="0" smtClean="0"/>
              <a:t>Much more to explore</a:t>
            </a:r>
          </a:p>
          <a:p>
            <a:pPr lvl="1"/>
            <a:r>
              <a:rPr lang="en-US" dirty="0" smtClean="0"/>
              <a:t>Population biology</a:t>
            </a:r>
          </a:p>
          <a:p>
            <a:pPr lvl="1"/>
            <a:r>
              <a:rPr lang="en-US" dirty="0" smtClean="0"/>
              <a:t>Motif search</a:t>
            </a:r>
          </a:p>
          <a:p>
            <a:pPr lvl="1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http://biopython.org/DIST/docs/tutorial/Tutorial.html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450763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IUPAC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IUPAC.unambiguous_dna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1576</Words>
  <Application>Microsoft Office PowerPoint</Application>
  <PresentationFormat>On-screen Show (4:3)</PresentationFormat>
  <Paragraphs>488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Sequence features</vt:lpstr>
      <vt:lpstr>Accessing features</vt:lpstr>
      <vt:lpstr>Slicing a record</vt:lpstr>
      <vt:lpstr>Writing sequences</vt:lpstr>
      <vt:lpstr>Databases</vt:lpstr>
      <vt:lpstr>Entrez</vt:lpstr>
      <vt:lpstr>Querying Nucleotides</vt:lpstr>
      <vt:lpstr>Retrieving results</vt:lpstr>
      <vt:lpstr>Large result lists</vt:lpstr>
      <vt:lpstr>Multiple alignment</vt:lpstr>
      <vt:lpstr>Multiple alignment tools</vt:lpstr>
      <vt:lpstr>Reading alignments</vt:lpstr>
      <vt:lpstr>Working with alignments</vt:lpstr>
      <vt:lpstr>BLAST</vt:lpstr>
      <vt:lpstr>BLAST search</vt:lpstr>
      <vt:lpstr>Working with results</vt:lpstr>
      <vt:lpstr>Alignments and HSPs</vt:lpstr>
      <vt:lpstr>Phylogenetic trees</vt:lpstr>
      <vt:lpstr>Tree representation</vt:lpstr>
      <vt:lpstr>Reading, displaying and writing</vt:lpstr>
      <vt:lpstr>Tree properties</vt:lpstr>
      <vt:lpstr>Clade properties</vt:lpstr>
      <vt:lpstr>Path lengths</vt:lpstr>
      <vt:lpstr>Navigating trees</vt:lpstr>
      <vt:lpstr>Navigating &amp; searching</vt:lpstr>
      <vt:lpstr>Conclusions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102</cp:revision>
  <dcterms:created xsi:type="dcterms:W3CDTF">2016-06-16T05:43:08Z</dcterms:created>
  <dcterms:modified xsi:type="dcterms:W3CDTF">2019-11-22T19:03:13Z</dcterms:modified>
</cp:coreProperties>
</file>