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7" r:id="rId2"/>
    <p:sldId id="357" r:id="rId3"/>
    <p:sldId id="359" r:id="rId4"/>
    <p:sldId id="337" r:id="rId5"/>
    <p:sldId id="313" r:id="rId6"/>
    <p:sldId id="314" r:id="rId7"/>
    <p:sldId id="315" r:id="rId8"/>
    <p:sldId id="316" r:id="rId9"/>
    <p:sldId id="317" r:id="rId10"/>
    <p:sldId id="340" r:id="rId11"/>
    <p:sldId id="341" r:id="rId12"/>
    <p:sldId id="318" r:id="rId13"/>
    <p:sldId id="319" r:id="rId14"/>
    <p:sldId id="320" r:id="rId15"/>
    <p:sldId id="322" r:id="rId16"/>
    <p:sldId id="323" r:id="rId17"/>
    <p:sldId id="321" r:id="rId18"/>
    <p:sldId id="325" r:id="rId19"/>
    <p:sldId id="326" r:id="rId20"/>
    <p:sldId id="328" r:id="rId21"/>
    <p:sldId id="354" r:id="rId22"/>
    <p:sldId id="352" r:id="rId23"/>
    <p:sldId id="346" r:id="rId24"/>
    <p:sldId id="347" r:id="rId25"/>
    <p:sldId id="348" r:id="rId26"/>
    <p:sldId id="349" r:id="rId27"/>
    <p:sldId id="350" r:id="rId28"/>
    <p:sldId id="351" r:id="rId29"/>
    <p:sldId id="356" r:id="rId30"/>
    <p:sldId id="358" r:id="rId31"/>
    <p:sldId id="294" r:id="rId32"/>
    <p:sldId id="295" r:id="rId33"/>
    <p:sldId id="296" r:id="rId34"/>
    <p:sldId id="297" r:id="rId35"/>
    <p:sldId id="298" r:id="rId36"/>
    <p:sldId id="285" r:id="rId37"/>
    <p:sldId id="299" r:id="rId38"/>
    <p:sldId id="339" r:id="rId39"/>
    <p:sldId id="333" r:id="rId40"/>
    <p:sldId id="338" r:id="rId41"/>
    <p:sldId id="335" r:id="rId42"/>
    <p:sldId id="343" r:id="rId43"/>
    <p:sldId id="344" r:id="rId44"/>
    <p:sldId id="342" r:id="rId45"/>
    <p:sldId id="345" r:id="rId46"/>
    <p:sldId id="361" r:id="rId47"/>
    <p:sldId id="304" r:id="rId48"/>
    <p:sldId id="329" r:id="rId49"/>
    <p:sldId id="330" r:id="rId50"/>
    <p:sldId id="331" r:id="rId5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8DB51DD-5ACA-4EFB-84EA-35023374257F}">
          <p14:sldIdLst>
            <p14:sldId id="257"/>
            <p14:sldId id="357"/>
            <p14:sldId id="359"/>
            <p14:sldId id="337"/>
          </p14:sldIdLst>
        </p14:section>
        <p14:section name="atools" id="{4EBA814D-8AEA-4C75-9511-4C84730B1EBE}">
          <p14:sldIdLst>
            <p14:sldId id="313"/>
            <p14:sldId id="314"/>
            <p14:sldId id="315"/>
            <p14:sldId id="316"/>
            <p14:sldId id="317"/>
            <p14:sldId id="340"/>
            <p14:sldId id="341"/>
          </p14:sldIdLst>
        </p14:section>
        <p14:section name="atools features" id="{B3CCB6E2-A3D4-46D2-98AB-978DC1C65CAB}">
          <p14:sldIdLst>
            <p14:sldId id="318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parameter weaver" id="{73784F85-E744-4F54-BF11-12140246B36C}">
          <p14:sldIdLst>
            <p14:sldId id="346"/>
            <p14:sldId id="347"/>
            <p14:sldId id="348"/>
            <p14:sldId id="349"/>
            <p14:sldId id="350"/>
            <p14:sldId id="351"/>
            <p14:sldId id="356"/>
          </p14:sldIdLst>
        </p14:section>
        <p14:section name="Scaling" id="{36B23786-968D-474B-AC07-8D82A113E955}">
          <p14:sldIdLst>
            <p14:sldId id="358"/>
            <p14:sldId id="294"/>
            <p14:sldId id="295"/>
            <p14:sldId id="296"/>
            <p14:sldId id="297"/>
            <p14:sldId id="298"/>
            <p14:sldId id="285"/>
            <p14:sldId id="299"/>
          </p14:sldIdLst>
        </p14:section>
        <p14:section name="atools tuning" id="{DC591AD2-99DF-42C2-963E-4BFE120C2B9E}">
          <p14:sldIdLst>
            <p14:sldId id="339"/>
            <p14:sldId id="333"/>
            <p14:sldId id="338"/>
          </p14:sldIdLst>
        </p14:section>
        <p14:section name="I/O" id="{1EE3DDBF-6EFA-42B2-B65C-145C06CB3F6A}">
          <p14:sldIdLst>
            <p14:sldId id="335"/>
            <p14:sldId id="343"/>
            <p14:sldId id="344"/>
            <p14:sldId id="342"/>
            <p14:sldId id="345"/>
            <p14:sldId id="361"/>
            <p14:sldId id="304"/>
          </p14:sldIdLst>
        </p14:section>
        <p14:section name="Appendices" id="{CA376358-C11A-4EA5-B94D-CA8F0408E18D}">
          <p14:sldIdLst>
            <p14:sldId id="329"/>
            <p14:sldId id="330"/>
            <p14:sldId id="3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rt Jan Bex" initials="gjb" lastIdx="2" clrIdx="0">
    <p:extLst>
      <p:ext uri="{19B8F6BF-5375-455C-9EA6-DF929625EA0E}">
        <p15:presenceInfo xmlns:p15="http://schemas.microsoft.com/office/powerpoint/2012/main" userId="Geert Jan Bex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43" autoAdjust="0"/>
  </p:normalViewPr>
  <p:slideViewPr>
    <p:cSldViewPr>
      <p:cViewPr varScale="1">
        <p:scale>
          <a:sx n="105" d="100"/>
          <a:sy n="105" d="100"/>
        </p:scale>
        <p:origin x="154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08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commentAuthors" Target="commentAuthor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D04-4F80-B1DD-5041DD2BE8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0800"/>
        <c:axId val="351357272"/>
      </c:scatterChart>
      <c:valAx>
        <c:axId val="351360800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51357272"/>
        <c:crosses val="autoZero"/>
        <c:crossBetween val="midCat"/>
        <c:majorUnit val="4"/>
        <c:minorUnit val="4"/>
      </c:valAx>
      <c:valAx>
        <c:axId val="351357272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0800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3A9-47A3-A0DE-1F7890D3F210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A9-47A3-A0DE-1F7890D3F210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3A9-47A3-A0DE-1F7890D3F210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3A9-47A3-A0DE-1F7890D3F2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61192"/>
        <c:axId val="351359624"/>
      </c:scatterChart>
      <c:valAx>
        <c:axId val="35136119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9624"/>
        <c:crosses val="autoZero"/>
        <c:crossBetween val="midCat"/>
        <c:majorUnit val="4"/>
        <c:minorUnit val="4"/>
      </c:valAx>
      <c:valAx>
        <c:axId val="351359624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61192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637-46FC-B088-BD2FABFDEEAB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7637-46FC-B088-BD2FABFDEE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8840"/>
        <c:axId val="351354920"/>
      </c:scatterChart>
      <c:valAx>
        <c:axId val="35135884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920"/>
        <c:crosses val="autoZero"/>
        <c:crossBetween val="midCat"/>
        <c:minorUnit val="4"/>
      </c:valAx>
      <c:valAx>
        <c:axId val="351354920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8840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4A6-4491-9067-AC809BA2D9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880"/>
        <c:axId val="351354136"/>
      </c:scatterChart>
      <c:valAx>
        <c:axId val="35135688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4136"/>
        <c:crosses val="autoZero"/>
        <c:crossBetween val="midCat"/>
        <c:majorUnit val="4"/>
      </c:valAx>
      <c:valAx>
        <c:axId val="351354136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88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1BD-44D8-8D69-70719D501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51356488"/>
        <c:axId val="351358056"/>
      </c:scatterChart>
      <c:valAx>
        <c:axId val="351356488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1358056"/>
        <c:crosses val="autoZero"/>
        <c:crossBetween val="midCat"/>
        <c:majorUnit val="4"/>
        <c:minorUnit val="4"/>
      </c:valAx>
      <c:valAx>
        <c:axId val="351358056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51356488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1149F5-5960-4488-90B9-E5BC4883398F}" type="datetimeFigureOut">
              <a:rPr lang="en-US" smtClean="0"/>
              <a:t>2022-02-15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27450B-593C-40DB-B3F8-20591E5018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0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187094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20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88050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27450B-593C-40DB-B3F8-20591E50182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286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9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7256963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16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49FB6-36E8-451B-8662-E59FA6095BF0}" type="datetime1">
              <a:rPr lang="en-US" smtClean="0"/>
              <a:t>2022-02-15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09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B9A8F-D6DB-46A0-B73B-1B7449235CF5}" type="datetime1">
              <a:rPr lang="en-US" smtClean="0"/>
              <a:t>2022-02-15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98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3135F-B8AD-45EC-AD1E-79BABBD83142}" type="datetime1">
              <a:rPr lang="en-US" smtClean="0"/>
              <a:t>2022-02-15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6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8AE2B-282E-4A56-B058-ED663E85E7AD}" type="datetime1">
              <a:rPr lang="en-US" smtClean="0"/>
              <a:t>2022-02-15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250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589D3-C256-4C11-98F8-554C211E2A65}" type="datetime1">
              <a:rPr lang="en-US" smtClean="0"/>
              <a:t>2022-02-15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74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6C4B0-F431-4683-AC91-4170D3FAB633}" type="datetime1">
              <a:rPr lang="en-US" smtClean="0"/>
              <a:t>2022-02-15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61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1D88-3A46-4DC6-80E6-BAD93D3D2CCA}" type="datetime1">
              <a:rPr lang="en-US" smtClean="0"/>
              <a:t>2022-02-15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514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96429-EC4B-470C-8270-7164D3901DE6}" type="datetime1">
              <a:rPr lang="en-US" smtClean="0"/>
              <a:t>2022-02-15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13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404B9-8412-41CD-ADD8-50F3F390F6EB}" type="datetime1">
              <a:rPr lang="en-US" smtClean="0"/>
              <a:t>2022-02-15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30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EB5A5-6441-4493-B99B-EC6EB586904E}" type="datetime1">
              <a:rPr lang="en-US" smtClean="0"/>
              <a:t>2022-02-15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42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F196B-420B-4E68-AFFC-5CD5012B31A2}" type="datetime1">
              <a:rPr lang="en-US" smtClean="0"/>
              <a:t>2022-02-15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8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70FD8-0596-4BB3-8199-80439DAC9FD9}" type="datetime1">
              <a:rPr lang="en-US" smtClean="0"/>
              <a:t>2022-02-15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598EC-1C61-495B-A9F8-4410E339C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05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qouLp2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arameter-weaver.readthedocs.io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NeoB3Q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turelearn.com/courses/fortran-for-scientific-computing" TargetMode="External"/><Relationship Id="rId2" Type="http://schemas.openxmlformats.org/officeDocument/2006/relationships/hyperlink" Target="https://www.futurelearn.com/courses/defensive-programming-and-debugg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gjbex/parameter-weaver/" TargetMode="External"/><Relationship Id="rId3" Type="http://schemas.openxmlformats.org/officeDocument/2006/relationships/hyperlink" Target="http://atools.readthedocs.io/" TargetMode="External"/><Relationship Id="rId7" Type="http://schemas.openxmlformats.org/officeDocument/2006/relationships/hyperlink" Target="http://mem_io.readthedocs.io/" TargetMode="External"/><Relationship Id="rId2" Type="http://schemas.openxmlformats.org/officeDocument/2006/relationships/hyperlink" Target="https://github.com/gjbex/atool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jbex/mem_io" TargetMode="External"/><Relationship Id="rId5" Type="http://schemas.openxmlformats.org/officeDocument/2006/relationships/hyperlink" Target="http://datasink.readthedocs.io/" TargetMode="External"/><Relationship Id="rId4" Type="http://schemas.openxmlformats.org/officeDocument/2006/relationships/hyperlink" Target="https://github.com/gjbex/datasink" TargetMode="External"/><Relationship Id="rId9" Type="http://schemas.openxmlformats.org/officeDocument/2006/relationships/hyperlink" Target="http://parameter-weaver.readthedocs.org/en/latest/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atools</a:t>
            </a:r>
            <a:br>
              <a:rPr lang="en-US" dirty="0"/>
            </a:br>
            <a:r>
              <a:rPr lang="en-US" dirty="0"/>
              <a:t>training session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nl-BE" dirty="0">
                <a:solidFill>
                  <a:schemeClr val="tx1"/>
                </a:solidFill>
              </a:rPr>
              <a:t>Geert Jan Bex </a:t>
            </a:r>
            <a:r>
              <a:rPr lang="nl-BE" dirty="0"/>
              <a:t>(</a:t>
            </a:r>
            <a:r>
              <a:rPr lang="nl-BE" dirty="0">
                <a:hlinkClick r:id="rId3"/>
              </a:rPr>
              <a:t>geertjan.bex@uhasselt.be</a:t>
            </a:r>
            <a:r>
              <a:rPr lang="nl-BE" dirty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137959-4561-4F28-9848-E09C4C3362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90F9AAA4-7408-47AA-B80E-6F9E32D6C4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logo-icon">
            <a:extLst>
              <a:ext uri="{FF2B5EF4-FFF2-40B4-BE49-F238E27FC236}">
                <a16:creationId xmlns:a16="http://schemas.microsoft.com/office/drawing/2014/main" id="{3B0DCB14-7690-4E88-A963-8FFEDE4EC7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5122" y="168101"/>
            <a:ext cx="22383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79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95536" y="2924944"/>
            <a:ext cx="8186857" cy="1631216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prolog.pbs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-t 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-W depend=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epilog.pbs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533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2406402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2406402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2406402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2601664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7722939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1225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1225302" y="3413026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1225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5381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5381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5381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5602039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6230689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6230689" y="3413026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6230689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4105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4105027" y="319871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4105027" y="5198964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6619628" y="3555901"/>
            <a:ext cx="1148520" cy="1143000"/>
            <a:chOff x="2165335" y="5143512"/>
            <a:chExt cx="114933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4933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1450037" y="3532023"/>
            <a:ext cx="1178464" cy="1143000"/>
            <a:chOff x="2165335" y="5143512"/>
            <a:chExt cx="1179037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179037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prolog.pbs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90716" y="1412776"/>
            <a:ext cx="872803" cy="4286250"/>
            <a:chOff x="3714752" y="1143000"/>
            <a:chExt cx="872803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2" y="1143000"/>
              <a:ext cx="872803" cy="1143000"/>
              <a:chOff x="2165335" y="5143512"/>
              <a:chExt cx="872914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>
                    <a:latin typeface="Calibri" pitchFamily="34" charset="0"/>
                  </a:rPr>
                  <a:t>job.pbs</a:t>
                </a: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2" y="2357438"/>
              <a:ext cx="872803" cy="1143000"/>
              <a:chOff x="2165335" y="5143512"/>
              <a:chExt cx="872914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2" y="4286250"/>
              <a:ext cx="872803" cy="1143000"/>
              <a:chOff x="2165335" y="5143512"/>
              <a:chExt cx="872914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872914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job.pbs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2195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4870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1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468313" y="274638"/>
            <a:ext cx="8229600" cy="1143000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83568" y="1772816"/>
            <a:ext cx="7491153" cy="2585323"/>
            <a:chOff x="827584" y="3967896"/>
            <a:chExt cx="7491153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/1.4.4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 $PBS_O_WORKDIR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83568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6016558" y="6194850"/>
              <a:ext cx="1765227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job.pbs.log145485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539750" y="2247900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job.pbs.log145485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07505" y="4639684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--log job.pbs.log145485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07505" y="2276689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job.pbs.log145485)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-l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walltime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PBS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PBS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647663" y="2780928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647663" y="438757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job.pbs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job_atools.pbs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job.pbs.log145485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1"/>
            <a:r>
              <a:rPr lang="en-US" dirty="0"/>
              <a:t>single column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1988840"/>
            <a:ext cx="7005444" cy="12003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--t 1-100  </a:t>
            </a:r>
            <a:r>
              <a:rPr lang="en-BE" sz="2400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{t}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.txt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940152" y="2708920"/>
            <a:ext cx="2520280" cy="656897"/>
            <a:chOff x="5356047" y="3215192"/>
            <a:chExt cx="2520280" cy="656897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PBS_ARRAYID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5356047" y="3215192"/>
              <a:ext cx="666330" cy="47223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Reductor</a:t>
            </a:r>
            <a:r>
              <a:rPr lang="en-US" dirty="0"/>
              <a:t>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608415" y="2003356"/>
            <a:ext cx="7374135" cy="193899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areduce  –-t 1-100  --data data.csv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477" y="980728"/>
            <a:ext cx="4093046" cy="40930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36835" y="5445224"/>
            <a:ext cx="47483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3"/>
              </a:rPr>
              <a:t>http://bit.ly/2qouLp2</a:t>
            </a:r>
            <a:r>
              <a:rPr lang="en-US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375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991262" y="5373216"/>
            <a:ext cx="6268063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run.pbs.log445948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7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052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611560" y="2023106"/>
            <a:ext cx="793582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3600" dirty="0"/>
              <a:t>Hold your horses, my C/C++/Fortran/R</a:t>
            </a:r>
          </a:p>
          <a:p>
            <a:r>
              <a:rPr lang="en-US" sz="3600" dirty="0"/>
              <a:t>program doesn't do command line</a:t>
            </a:r>
          </a:p>
          <a:p>
            <a:r>
              <a:rPr lang="en-US" sz="3600" dirty="0"/>
              <a:t>arguments, and I hate programming that!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10951" y="4509120"/>
            <a:ext cx="646144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No worries, there's an app</a:t>
            </a:r>
          </a:p>
          <a:p>
            <a:r>
              <a:rPr lang="en-US" sz="4400" dirty="0"/>
              <a:t>for that: </a:t>
            </a:r>
            <a:r>
              <a:rPr lang="en-US" sz="4400" i="1" dirty="0">
                <a:solidFill>
                  <a:srgbClr val="00B050"/>
                </a:solidFill>
              </a:rPr>
              <a:t>parameter-weaver</a:t>
            </a:r>
            <a:endParaRPr lang="en-US" sz="4400" i="1" dirty="0"/>
          </a:p>
        </p:txBody>
      </p:sp>
    </p:spTree>
    <p:extLst>
      <p:ext uri="{BB962C8B-B14F-4D97-AF65-F5344CB8AC3E}">
        <p14:creationId xmlns:p14="http://schemas.microsoft.com/office/powerpoint/2010/main" val="19734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Interlude: parameter-weaver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022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25658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Dealing with command line arguments and configuration files is</a:t>
            </a:r>
          </a:p>
          <a:p>
            <a:pPr lvl="1"/>
            <a:r>
              <a:rPr lang="en-US" dirty="0"/>
              <a:t>boring</a:t>
            </a:r>
          </a:p>
          <a:p>
            <a:pPr lvl="1"/>
            <a:r>
              <a:rPr lang="en-US" dirty="0"/>
              <a:t>error prone</a:t>
            </a:r>
          </a:p>
          <a:p>
            <a:pPr lvl="1"/>
            <a:r>
              <a:rPr lang="en-US" dirty="0"/>
              <a:t>fragile</a:t>
            </a:r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takes parameter description file (CSV)</a:t>
            </a:r>
          </a:p>
          <a:p>
            <a:pPr lvl="2"/>
            <a:r>
              <a:rPr lang="en-US" dirty="0"/>
              <a:t>parameter type/name/default value</a:t>
            </a:r>
          </a:p>
          <a:p>
            <a:pPr lvl="1"/>
            <a:r>
              <a:rPr lang="en-US" dirty="0"/>
              <a:t>generates data structure/functions to easily access</a:t>
            </a:r>
          </a:p>
          <a:p>
            <a:pPr lvl="2"/>
            <a:r>
              <a:rPr lang="en-US" dirty="0"/>
              <a:t>command line arguments</a:t>
            </a:r>
          </a:p>
          <a:p>
            <a:pPr lvl="2"/>
            <a:r>
              <a:rPr lang="en-US" dirty="0"/>
              <a:t>parameters in configuration files</a:t>
            </a:r>
          </a:p>
          <a:p>
            <a:r>
              <a:rPr lang="en-US" dirty="0"/>
              <a:t>Works for C/C++/Fortran/R</a:t>
            </a:r>
          </a:p>
          <a:p>
            <a:pPr lvl="1"/>
            <a:r>
              <a:rPr lang="en-US" dirty="0"/>
              <a:t>for Python,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argparse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r>
              <a:rPr lang="en-US" dirty="0"/>
              <a:t> in standard library</a:t>
            </a:r>
          </a:p>
          <a:p>
            <a:r>
              <a:rPr lang="en-US" dirty="0"/>
              <a:t>Code generation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dependencies, no libraries!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3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3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Parameter description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Code generation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cl_params.h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cl_params_aux.c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cl_params_aux.h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26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1040012" y="2068869"/>
            <a:ext cx="5908252" cy="1169551"/>
            <a:chOff x="2237508" y="3497263"/>
            <a:chExt cx="5908252" cy="1169551"/>
          </a:xfrm>
        </p:grpSpPr>
        <p:sp>
          <p:nvSpPr>
            <p:cNvPr id="6" name="Rectangle 8"/>
            <p:cNvSpPr>
              <a:spLocks noChangeArrowheads="1"/>
            </p:cNvSpPr>
            <p:nvPr/>
          </p:nvSpPr>
          <p:spPr bwMode="auto">
            <a:xfrm>
              <a:off x="2237508" y="3497263"/>
              <a:ext cx="5908252" cy="116955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rank	2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max_nr_points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delta_nr_points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</a:t>
              </a:r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bucket_size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10</a:t>
              </a:r>
            </a:p>
            <a:p>
              <a:r>
                <a:rPr lang="en-US" sz="1400" dirty="0" err="1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	verbose	0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7022472" y="4389815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params.txt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0"/>
          <p:cNvSpPr txBox="1">
            <a:spLocks noChangeArrowheads="1"/>
          </p:cNvSpPr>
          <p:nvPr/>
        </p:nvSpPr>
        <p:spPr bwMode="auto">
          <a:xfrm>
            <a:off x="1040012" y="3822139"/>
            <a:ext cx="5899372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parameter-weaver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weave  –l C  -d params.txt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1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example: code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27584" y="2348880"/>
            <a:ext cx="6874549" cy="3323987"/>
            <a:chOff x="2250170" y="3497263"/>
            <a:chExt cx="6874549" cy="3323987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2250170" y="3497263"/>
              <a:ext cx="6874549" cy="33239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cl_params.h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initCL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parseCL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params.verbose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400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dumpCL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stderr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"# ", 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tree_spatial_dims_alloc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, &amp;center, &amp;extent);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finalizeCL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(&amp;</a:t>
              </a:r>
              <a:r>
                <a:rPr lang="en-US" sz="1400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    return 0;</a:t>
              </a:r>
            </a:p>
            <a:p>
              <a:r>
                <a:rPr lang="en-US" sz="1400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7" name="TextBox 6"/>
            <p:cNvSpPr txBox="1">
              <a:spLocks noChangeArrowheads="1"/>
            </p:cNvSpPr>
            <p:nvPr/>
          </p:nvSpPr>
          <p:spPr bwMode="auto">
            <a:xfrm>
              <a:off x="8010311" y="3497263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overhead.c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634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Supports all basic types</a:t>
            </a:r>
          </a:p>
          <a:p>
            <a:pPr lvl="1"/>
            <a:r>
              <a:rPr lang="en-US" dirty="0"/>
              <a:t>C/C++: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Fortran: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precision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logical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can be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on command line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configuration file</a:t>
            </a:r>
          </a:p>
          <a:p>
            <a:r>
              <a:rPr lang="en-US" dirty="0">
                <a:cs typeface="Courier New" panose="02070309020205020404" pitchFamily="49" charset="0"/>
              </a:rPr>
              <a:t>Parameters have default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9142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193083"/>
            <a:ext cx="3528392" cy="35283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 on parameter-weaver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http://parameter-weaver.readthedocs.io/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67544" y="4797152"/>
            <a:ext cx="39966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http://bit.ly/2NeoB3Q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139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D4D14-87AC-4F5E-A2F8-C3B493EA7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3E20B-8D57-4B88-8879-646F27C4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Commands and file names inline,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$HOME</a:t>
            </a:r>
          </a:p>
          <a:p>
            <a:r>
              <a:rPr lang="en-US" dirty="0"/>
              <a:t>Command line</a:t>
            </a:r>
          </a:p>
          <a:p>
            <a:endParaRPr lang="en-US" dirty="0"/>
          </a:p>
          <a:p>
            <a:r>
              <a:rPr lang="en-US" dirty="0"/>
              <a:t>Scripts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7504D-3A82-4C72-95B2-DD8F65E0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6524852E-7E1E-4931-8913-1F8A6A4D3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8597" y="2780928"/>
            <a:ext cx="3835451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vim  my_file.txt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DCD220A-4224-4D94-8D68-3CCE6D7756D9}"/>
              </a:ext>
            </a:extLst>
          </p:cNvPr>
          <p:cNvGrpSpPr/>
          <p:nvPr/>
        </p:nvGrpSpPr>
        <p:grpSpPr>
          <a:xfrm>
            <a:off x="1166301" y="3961656"/>
            <a:ext cx="5217323" cy="923330"/>
            <a:chOff x="827584" y="3967896"/>
            <a:chExt cx="5217323" cy="923330"/>
          </a:xfrm>
        </p:grpSpPr>
        <p:sp>
          <p:nvSpPr>
            <p:cNvPr id="7" name="TextBox 3">
              <a:extLst>
                <a:ext uri="{FF2B5EF4-FFF2-40B4-BE49-F238E27FC236}">
                  <a16:creationId xmlns:a16="http://schemas.microsoft.com/office/drawing/2014/main" id="{4769B5CD-E240-4F28-9B01-900D7FC6DE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5217323" cy="92333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echo "hello world"</a:t>
              </a:r>
            </a:p>
          </p:txBody>
        </p:sp>
        <p:sp>
          <p:nvSpPr>
            <p:cNvPr id="8" name="TextBox 8">
              <a:extLst>
                <a:ext uri="{FF2B5EF4-FFF2-40B4-BE49-F238E27FC236}">
                  <a16:creationId xmlns:a16="http://schemas.microsoft.com/office/drawing/2014/main" id="{53D7FE21-5AEB-4A29-925B-816F92FF9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2282" y="3972879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script.sh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582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A8BDA-5713-43A8-9E1B-FEAF3AF8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05E0F-D691-46C7-9AF9-CE0DB3A4E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AFC629-6EBE-46EA-BF28-81D714BE8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5595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511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29176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46874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63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3" y="2420888"/>
            <a:ext cx="4788023" cy="2972073"/>
            <a:chOff x="4139953" y="2780928"/>
            <a:chExt cx="4788023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0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2545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1938934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2</a:t>
            </a:r>
            <a:endParaRPr lang="nl-BE" sz="1100" dirty="0"/>
          </a:p>
        </p:txBody>
      </p:sp>
      <p:sp>
        <p:nvSpPr>
          <p:cNvPr id="22" name="TextBox 21"/>
          <p:cNvSpPr txBox="1"/>
          <p:nvPr/>
        </p:nvSpPr>
        <p:spPr>
          <a:xfrm>
            <a:off x="2875038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4</a:t>
            </a:r>
            <a:endParaRPr lang="nl-BE" sz="1100" dirty="0"/>
          </a:p>
        </p:txBody>
      </p:sp>
      <p:sp>
        <p:nvSpPr>
          <p:cNvPr id="23" name="TextBox 22"/>
          <p:cNvSpPr txBox="1"/>
          <p:nvPr/>
        </p:nvSpPr>
        <p:spPr>
          <a:xfrm>
            <a:off x="3811142" y="3789040"/>
            <a:ext cx="256802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100" dirty="0"/>
              <a:t>8</a:t>
            </a:r>
            <a:endParaRPr lang="nl-BE" sz="1100" dirty="0"/>
          </a:p>
        </p:txBody>
      </p:sp>
      <p:grpSp>
        <p:nvGrpSpPr>
          <p:cNvPr id="4" name="Group 3"/>
          <p:cNvGrpSpPr/>
          <p:nvPr/>
        </p:nvGrpSpPr>
        <p:grpSpPr>
          <a:xfrm>
            <a:off x="4210472" y="3861048"/>
            <a:ext cx="4682008" cy="2828057"/>
            <a:chOff x="4210472" y="3861048"/>
            <a:chExt cx="4682008" cy="2828057"/>
          </a:xfrm>
        </p:grpSpPr>
        <p:grpSp>
          <p:nvGrpSpPr>
            <p:cNvPr id="12" name="Group 11"/>
            <p:cNvGrpSpPr/>
            <p:nvPr/>
          </p:nvGrpSpPr>
          <p:grpSpPr>
            <a:xfrm>
              <a:off x="4210472" y="3861048"/>
              <a:ext cx="4682008" cy="2828057"/>
              <a:chOff x="4120208" y="3861048"/>
              <a:chExt cx="4682008" cy="2828057"/>
            </a:xfrm>
          </p:grpSpPr>
          <p:graphicFrame>
            <p:nvGraphicFramePr>
              <p:cNvPr id="5" name="Chart 4"/>
              <p:cNvGraphicFramePr>
                <a:graphicFrameLocks/>
              </p:cNvGraphicFramePr>
              <p:nvPr/>
            </p:nvGraphicFramePr>
            <p:xfrm>
              <a:off x="4499992" y="3861048"/>
              <a:ext cx="4302224" cy="258133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sp>
            <p:nvSpPr>
              <p:cNvPr id="9" name="TextBox 8"/>
              <p:cNvSpPr txBox="1"/>
              <p:nvPr/>
            </p:nvSpPr>
            <p:spPr>
              <a:xfrm>
                <a:off x="6400431" y="6381328"/>
                <a:ext cx="112389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nr. processes</a:t>
                </a:r>
                <a:endParaRPr lang="nl-BE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 rot="16200000">
                <a:off x="3833976" y="4867361"/>
                <a:ext cx="88024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efficiency</a:t>
                </a:r>
                <a:endParaRPr lang="nl-BE" sz="1400" dirty="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589937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2</a:t>
              </a:r>
              <a:endParaRPr lang="nl-BE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94826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4</a:t>
              </a:r>
              <a:endParaRPr lang="nl-BE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028384" y="6165304"/>
              <a:ext cx="256802" cy="2616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8</a:t>
              </a:r>
              <a:endParaRPr lang="nl-BE" sz="1100" dirty="0"/>
            </a:p>
          </p:txBody>
        </p: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89256" y="5722937"/>
            <a:ext cx="71654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However: memory, total time to solution?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651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tuning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590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atools</a:t>
            </a:r>
            <a:r>
              <a:rPr lang="en-US" dirty="0"/>
              <a:t> well?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Work items </a:t>
            </a:r>
            <a:r>
              <a:rPr lang="en-BE" dirty="0"/>
              <a:t>may need to</a:t>
            </a:r>
            <a:r>
              <a:rPr lang="en-US" dirty="0"/>
              <a:t> use at least a node</a:t>
            </a:r>
          </a:p>
          <a:p>
            <a:pPr lvl="1"/>
            <a:r>
              <a:rPr lang="en-US" dirty="0"/>
              <a:t>no technical reason,</a:t>
            </a:r>
            <a:r>
              <a:rPr lang="en-US" dirty="0">
                <a:solidFill>
                  <a:srgbClr val="FF0000"/>
                </a:solidFill>
              </a:rPr>
              <a:t> just credits</a:t>
            </a:r>
            <a:r>
              <a:rPr lang="en-BE" dirty="0">
                <a:solidFill>
                  <a:srgbClr val="FF0000"/>
                </a:solidFill>
              </a:rPr>
              <a:t>/policies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Remember: limits to number of jobs in queue</a:t>
            </a:r>
          </a:p>
          <a:p>
            <a:r>
              <a:rPr lang="en-US" dirty="0">
                <a:cs typeface="Courier New" panose="02070309020205020404" pitchFamily="49" charset="0"/>
              </a:rPr>
              <a:t>Limit number of concurrent jobs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e.g., licenses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827584" y="5038956"/>
            <a:ext cx="6229672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-t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%5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292079" y="5586333"/>
            <a:ext cx="2520280" cy="933895"/>
            <a:chOff x="5356047" y="3215193"/>
            <a:chExt cx="2520280" cy="933895"/>
          </a:xfrm>
        </p:grpSpPr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6022377" y="3502757"/>
              <a:ext cx="1853950" cy="646331"/>
            </a:xfrm>
            <a:prstGeom prst="rect">
              <a:avLst/>
            </a:prstGeom>
            <a:noFill/>
            <a:ln w="9525">
              <a:solidFill>
                <a:srgbClr val="C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cs typeface="Courier New" pitchFamily="49" charset="0"/>
                </a:rPr>
                <a:t>at most 5 tasks concurrently</a:t>
              </a:r>
              <a:endParaRPr lang="nl-NL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56047" y="3215193"/>
              <a:ext cx="666330" cy="61073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543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Patterns for parallel computing</a:t>
            </a:r>
          </a:p>
          <a:p>
            <a:pPr lvl="1"/>
            <a:r>
              <a:rPr lang="en-US" dirty="0"/>
              <a:t>embarrassingly parallel workloads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Happens a lot</a:t>
            </a:r>
          </a:p>
          <a:p>
            <a:pPr lvl="1"/>
            <a:r>
              <a:rPr lang="en-US" dirty="0"/>
              <a:t>many scientific domains</a:t>
            </a:r>
          </a:p>
          <a:p>
            <a:r>
              <a:rPr lang="en-US" dirty="0"/>
              <a:t>Support for pattern</a:t>
            </a:r>
          </a:p>
          <a:p>
            <a:pPr lvl="1"/>
            <a:r>
              <a:rPr lang="en-US" dirty="0"/>
              <a:t>make it easy to do</a:t>
            </a:r>
          </a:p>
          <a:p>
            <a:pPr lvl="1"/>
            <a:r>
              <a:rPr lang="en-US" dirty="0"/>
              <a:t>do the bookkeeping for you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82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&amp;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atools</a:t>
            </a:r>
            <a:r>
              <a:rPr lang="en-US" dirty="0"/>
              <a:t> module required</a:t>
            </a:r>
          </a:p>
          <a:p>
            <a:pPr lvl="1"/>
            <a:r>
              <a:rPr lang="en-US" dirty="0"/>
              <a:t>in PBS scripts</a:t>
            </a:r>
          </a:p>
          <a:p>
            <a:pPr lvl="1"/>
            <a:r>
              <a:rPr lang="en-US" dirty="0"/>
              <a:t>for submitting jobs</a:t>
            </a:r>
          </a:p>
          <a:p>
            <a:r>
              <a:rPr lang="en-US" dirty="0"/>
              <a:t>However, conflicts avoided by wrapper scripts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95536" y="2023106"/>
            <a:ext cx="71805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How to kill a cluster in one easy step?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1600" y="3789040"/>
            <a:ext cx="47862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Just do </a:t>
            </a:r>
            <a:r>
              <a:rPr lang="en-US" sz="4400" i="1" dirty="0"/>
              <a:t>massive I/O!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9592" y="2708920"/>
            <a:ext cx="7954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… </a:t>
            </a:r>
            <a:r>
              <a:rPr lang="en-US" sz="3600" i="1" dirty="0"/>
              <a:t>and</a:t>
            </a:r>
            <a:r>
              <a:rPr lang="en-US" sz="3600" dirty="0"/>
              <a:t> earn the scorn of you fellow users?</a:t>
            </a:r>
          </a:p>
        </p:txBody>
      </p:sp>
    </p:spTree>
    <p:extLst>
      <p:ext uri="{BB962C8B-B14F-4D97-AF65-F5344CB8AC3E}">
        <p14:creationId xmlns:p14="http://schemas.microsoft.com/office/powerpoint/2010/main" val="277787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 for disaster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I/O on many small files</a:t>
            </a:r>
          </a:p>
          <a:p>
            <a:r>
              <a:rPr lang="en-US" dirty="0"/>
              <a:t>Many small read/write operations</a:t>
            </a:r>
          </a:p>
          <a:p>
            <a:r>
              <a:rPr lang="en-US" dirty="0"/>
              <a:t>Sophisticated workflows with files as intermediate artefacts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i="1" dirty="0"/>
              <a:t>Take I/O into account</a:t>
            </a:r>
            <a:r>
              <a:rPr lang="en-US" dirty="0"/>
              <a:t> when planning jobs!</a:t>
            </a:r>
          </a:p>
          <a:p>
            <a:r>
              <a:rPr lang="en-US" dirty="0"/>
              <a:t>Often implemented via I/O redirection in 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388805" y="3513057"/>
            <a:ext cx="6263061" cy="58477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Exacerbated by using worker/</a:t>
            </a:r>
            <a:r>
              <a:rPr lang="en-US" sz="3200" dirty="0" err="1">
                <a:solidFill>
                  <a:srgbClr val="C00000"/>
                </a:solidFill>
              </a:rPr>
              <a:t>atools</a:t>
            </a:r>
            <a:r>
              <a:rPr lang="en-US" sz="3200" dirty="0">
                <a:solidFill>
                  <a:srgbClr val="C00000"/>
                </a:solidFill>
              </a:rPr>
              <a:t>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7667" y="1683168"/>
            <a:ext cx="12791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Meta-data</a:t>
            </a:r>
            <a:br>
              <a:rPr lang="en-US" sz="2000" dirty="0"/>
            </a:br>
            <a:r>
              <a:rPr lang="en-US" sz="2000" dirty="0"/>
              <a:t>IOPS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15616" y="5211759"/>
            <a:ext cx="6848401" cy="1477328"/>
            <a:chOff x="1470336" y="3967896"/>
            <a:chExt cx="6848401" cy="1477328"/>
          </a:xfrm>
        </p:grpSpPr>
        <p:sp>
          <p:nvSpPr>
            <p:cNvPr id="9" name="TextBox 3"/>
            <p:cNvSpPr txBox="1">
              <a:spLocks noChangeArrowheads="1"/>
            </p:cNvSpPr>
            <p:nvPr/>
          </p:nvSpPr>
          <p:spPr bwMode="auto">
            <a:xfrm>
              <a:off x="1470336" y="3967896"/>
              <a:ext cx="684840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tool1 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 input1 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output1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tool2 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output2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tool3  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conf</a:t>
              </a:r>
              <a:r>
                <a:rPr lang="en-US" b="1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output2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  <a:sym typeface="Wingdings" panose="05000000000000000000" pitchFamily="2" charset="2"/>
                </a:rPr>
                <a:t>--input</a:t>
              </a:r>
              <a:r>
                <a:rPr lang="en-US" b="1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output1 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b="1" dirty="0">
                  <a:solidFill>
                    <a:srgbClr val="FFC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 output3</a:t>
              </a:r>
            </a:p>
            <a:p>
              <a:pPr eaLnBrk="1" hangingPunct="1"/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10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747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to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simple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requires parallel file system</a:t>
            </a:r>
          </a:p>
          <a:p>
            <a:pPr lvl="1"/>
            <a:r>
              <a:rPr lang="en-US" dirty="0"/>
              <a:t>quite fast</a:t>
            </a:r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reasonably easy to use</a:t>
            </a:r>
          </a:p>
          <a:p>
            <a:pPr lvl="1"/>
            <a:r>
              <a:rPr lang="en-US" dirty="0"/>
              <a:t>based on Bash shell I/O redirection</a:t>
            </a:r>
          </a:p>
          <a:p>
            <a:pPr lvl="1"/>
            <a:r>
              <a:rPr lang="en-US" dirty="0"/>
              <a:t>uses </a:t>
            </a:r>
            <a:r>
              <a:rPr lang="en-US" dirty="0" err="1"/>
              <a:t>redis</a:t>
            </a:r>
            <a:r>
              <a:rPr lang="en-US" dirty="0"/>
              <a:t> in-memory database</a:t>
            </a:r>
          </a:p>
          <a:p>
            <a:pPr lvl="1"/>
            <a:r>
              <a:rPr lang="en-US" dirty="0"/>
              <a:t>very fast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938933" y="3632348"/>
            <a:ext cx="37674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Pretty new: </a:t>
            </a:r>
            <a:r>
              <a:rPr lang="en-US" sz="2400" i="1" dirty="0"/>
              <a:t>contact support!</a:t>
            </a:r>
          </a:p>
        </p:txBody>
      </p:sp>
    </p:spTree>
    <p:extLst>
      <p:ext uri="{BB962C8B-B14F-4D97-AF65-F5344CB8AC3E}">
        <p14:creationId xmlns:p14="http://schemas.microsoft.com/office/powerpoint/2010/main" val="233297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326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Lot of tools to support your workflow</a:t>
            </a:r>
          </a:p>
          <a:p>
            <a:r>
              <a:rPr lang="en-US" dirty="0"/>
              <a:t>Designed to make</a:t>
            </a:r>
          </a:p>
          <a:p>
            <a:pPr lvl="1"/>
            <a:r>
              <a:rPr lang="en-US" dirty="0"/>
              <a:t>simple tasks trivial</a:t>
            </a:r>
          </a:p>
          <a:p>
            <a:pPr lvl="1"/>
            <a:r>
              <a:rPr lang="en-US" dirty="0"/>
              <a:t>somewhat tricky things easy</a:t>
            </a:r>
          </a:p>
          <a:p>
            <a:pPr lvl="1"/>
            <a:r>
              <a:rPr lang="en-US" dirty="0"/>
              <a:t>hard stuff doable</a:t>
            </a:r>
          </a:p>
          <a:p>
            <a:r>
              <a:rPr lang="en-US" dirty="0"/>
              <a:t>Actively supported</a:t>
            </a:r>
          </a:p>
          <a:p>
            <a:r>
              <a:rPr lang="en-US" dirty="0"/>
              <a:t>Reasonable attempt at documentation</a:t>
            </a:r>
          </a:p>
          <a:p>
            <a:r>
              <a:rPr lang="en-US" dirty="0"/>
              <a:t>Suggestions &amp; feature requests welcome!</a:t>
            </a:r>
          </a:p>
          <a:p>
            <a:pPr lvl="1"/>
            <a:r>
              <a:rPr lang="en-US" dirty="0"/>
              <a:t>contact 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3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3C4AE-0236-4056-8355-6C4B795A1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Shameless plug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D8854-2B7E-4253-AFC7-4289575D0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Defensive Programming &amp; Debugging</a:t>
            </a:r>
            <a:br>
              <a:rPr lang="en-US" dirty="0"/>
            </a:br>
            <a:r>
              <a:rPr lang="en-US" sz="1800" dirty="0">
                <a:hlinkClick r:id="rId2"/>
              </a:rPr>
              <a:t>https://www.futurelearn.com/courses/defensive-programming-and-debugging</a:t>
            </a:r>
            <a:r>
              <a:rPr lang="en-US" sz="1800" dirty="0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Fortran for Scientific Computing</a:t>
            </a:r>
            <a:br>
              <a:rPr lang="en-US" dirty="0"/>
            </a:br>
            <a:r>
              <a:rPr lang="en-US" sz="1800" dirty="0">
                <a:hlinkClick r:id="rId3"/>
              </a:rPr>
              <a:t>https://www.futurelearn.com/courses/fortran-for-scientific-computing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A131-B07E-4156-87FD-9F4F009E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  <p:pic>
        <p:nvPicPr>
          <p:cNvPr id="5" name="Content Placeholder 5" descr="Logo&#10;&#10;Description automatically generated">
            <a:extLst>
              <a:ext uri="{FF2B5EF4-FFF2-40B4-BE49-F238E27FC236}">
                <a16:creationId xmlns:a16="http://schemas.microsoft.com/office/drawing/2014/main" id="{754EFF11-C716-4AE0-BC69-83398FAB6A3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126309"/>
            <a:ext cx="2473833" cy="2262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018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2"/>
              </a:rPr>
              <a:t>https://github.com/gjbex/atools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 err="1"/>
              <a:t>datasink</a:t>
            </a:r>
            <a:endParaRPr lang="en-US" dirty="0"/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4"/>
              </a:rPr>
              <a:t>https://github.com/gjbex/datasink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5"/>
              </a:rPr>
              <a:t>http://datasink.readthedocs.io/</a:t>
            </a:r>
            <a:endParaRPr lang="en-US" dirty="0"/>
          </a:p>
          <a:p>
            <a:r>
              <a:rPr lang="en-US" dirty="0" err="1"/>
              <a:t>mem_io</a:t>
            </a:r>
            <a:endParaRPr lang="en-US" dirty="0"/>
          </a:p>
          <a:p>
            <a:pPr lvl="1"/>
            <a:r>
              <a:rPr lang="en-US" dirty="0"/>
              <a:t>website:  </a:t>
            </a:r>
            <a:r>
              <a:rPr lang="en-US" dirty="0">
                <a:hlinkClick r:id="rId6"/>
              </a:rPr>
              <a:t>https://github.com/gjbex/mem_io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7"/>
              </a:rPr>
              <a:t>http://mem_io.readthedocs.io/</a:t>
            </a:r>
            <a:endParaRPr lang="en-US" dirty="0"/>
          </a:p>
          <a:p>
            <a:r>
              <a:rPr lang="en-US" dirty="0"/>
              <a:t>parameter-weaver</a:t>
            </a:r>
          </a:p>
          <a:p>
            <a:pPr lvl="1"/>
            <a:r>
              <a:rPr lang="en-US" dirty="0"/>
              <a:t>website: </a:t>
            </a:r>
            <a:r>
              <a:rPr lang="en-US" dirty="0">
                <a:hlinkClick r:id="rId8"/>
              </a:rPr>
              <a:t>https://github.com/gjbex/parameter-weaver/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documentation: </a:t>
            </a:r>
            <a:r>
              <a:rPr lang="en-US" dirty="0">
                <a:hlinkClick r:id="rId9"/>
              </a:rPr>
              <a:t>http://parameter-weaver.readthedocs.org/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1640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6244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 end</a:t>
            </a:r>
          </a:p>
          <a:p>
            <a:pPr lvl="1"/>
            <a:r>
              <a:rPr lang="en-US" dirty="0"/>
              <a:t>Bash scripts, wrappers around Python scripts</a:t>
            </a:r>
          </a:p>
          <a:p>
            <a:pPr lvl="1"/>
            <a:r>
              <a:rPr lang="en-US" dirty="0"/>
              <a:t>Bash features in PBS scripts</a:t>
            </a:r>
          </a:p>
          <a:p>
            <a:r>
              <a:rPr lang="en-US" dirty="0"/>
              <a:t>Back end</a:t>
            </a:r>
          </a:p>
          <a:p>
            <a:pPr lvl="1"/>
            <a:r>
              <a:rPr lang="en-US" dirty="0"/>
              <a:t>Python 2.7.x scripts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7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Scenario: parameter exploration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683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Bash feature refresher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Assigning result of command to variable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file handle for command input from command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971601" y="2276689"/>
            <a:ext cx="7344815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71601" y="4532927"/>
            <a:ext cx="7344815" cy="1200329"/>
            <a:chOff x="973922" y="3967896"/>
            <a:chExt cx="7344815" cy="1200329"/>
          </a:xfrm>
        </p:grpSpPr>
        <p:sp>
          <p:nvSpPr>
            <p:cNvPr id="7" name="TextBox 3"/>
            <p:cNvSpPr txBox="1">
              <a:spLocks noChangeArrowheads="1"/>
            </p:cNvSpPr>
            <p:nvPr/>
          </p:nvSpPr>
          <p:spPr bwMode="auto">
            <a:xfrm>
              <a:off x="973922" y="3967896"/>
              <a:ext cx="7344814" cy="12003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dirty="0">
                  <a:latin typeface="Courier New" pitchFamily="49" charset="0"/>
                  <a:cs typeface="Courier New" pitchFamily="49" charset="0"/>
                </a:rPr>
                <a:t>…</a:t>
              </a:r>
              <a:endPara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source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&lt;(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</a:t>
              </a:r>
              <a:r>
                <a:rPr lang="en-US" sz="24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/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6697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Use case: parameter exploration  </a:t>
            </a:r>
            <a:endParaRPr lang="nl-BE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485775" y="3429000"/>
            <a:ext cx="7213620" cy="1477328"/>
            <a:chOff x="428625" y="3754438"/>
            <a:chExt cx="7213620" cy="1477328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477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nodes=2:ppn=36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27837" y="3760127"/>
              <a:ext cx="111440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627295" y="4026320"/>
            <a:ext cx="7580090" cy="1477328"/>
            <a:chOff x="627295" y="4026320"/>
            <a:chExt cx="7580090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213620" cy="1477328"/>
              <a:chOff x="428625" y="3754438"/>
              <a:chExt cx="7213620" cy="1477328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72339" y="482245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1056116" y="4903802"/>
            <a:ext cx="7615857" cy="1477328"/>
            <a:chOff x="1056116" y="4903802"/>
            <a:chExt cx="7615857" cy="147732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3" y="4903802"/>
              <a:ext cx="7213620" cy="1477328"/>
              <a:chOff x="428625" y="3754438"/>
              <a:chExt cx="7213620" cy="1477328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213620" cy="147732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#PBS –l 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nodes=2:ppn=36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 -l </a:t>
                </a:r>
                <a:r>
                  <a:rPr lang="en-US" dirty="0" err="1">
                    <a:latin typeface="Courier New" pitchFamily="49" charset="0"/>
                    <a:cs typeface="Courier New" pitchFamily="49" charset="0"/>
                  </a:rPr>
                  <a:t>walltime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cd $PBS_O_WORKDIR</a:t>
                </a:r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527837" y="3760127"/>
                <a:ext cx="1114408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job_60.pbs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101160" y="5380856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074091" y="4350183"/>
            <a:ext cx="4037772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 idx="4294967295"/>
          </p:nvPr>
        </p:nvSpPr>
        <p:spPr>
          <a:xfrm>
            <a:off x="485775" y="274638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Solution: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aenv</a:t>
            </a:r>
            <a:endParaRPr lang="nl-BE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323528" y="5406315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-t 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job.pbs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23528" y="3275573"/>
            <a:ext cx="7491153" cy="2031325"/>
            <a:chOff x="827584" y="3967896"/>
            <a:chExt cx="7491153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  -l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walltime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483252" y="3967896"/>
              <a:ext cx="83548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571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7739291" y="2828296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PBS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-t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Torque job arrays</a:t>
            </a:r>
            <a:endParaRPr lang="nl-BE" dirty="0"/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3000" dirty="0"/>
              <a:t>Torque supports job arrays, i.e.,</a:t>
            </a:r>
            <a:endParaRPr lang="nl-BE" sz="30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45082" y="4581128"/>
            <a:ext cx="9040110" cy="1760676"/>
            <a:chOff x="128212" y="4581128"/>
            <a:chExt cx="9040110" cy="1760676"/>
          </a:xfrm>
        </p:grpSpPr>
        <p:sp>
          <p:nvSpPr>
            <p:cNvPr id="9221" name="TextBox 3"/>
            <p:cNvSpPr txBox="1">
              <a:spLocks noChangeArrowheads="1"/>
            </p:cNvSpPr>
            <p:nvPr/>
          </p:nvSpPr>
          <p:spPr bwMode="auto">
            <a:xfrm>
              <a:off x="128212" y="4581128"/>
              <a:ext cx="3355406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"result-1"</a:t>
              </a:r>
            </a:p>
          </p:txBody>
        </p:sp>
        <p:sp>
          <p:nvSpPr>
            <p:cNvPr id="9222" name="TextBox 3"/>
            <p:cNvSpPr txBox="1">
              <a:spLocks noChangeArrowheads="1"/>
            </p:cNvSpPr>
            <p:nvPr/>
          </p:nvSpPr>
          <p:spPr bwMode="auto">
            <a:xfrm>
              <a:off x="5537200" y="4587478"/>
              <a:ext cx="3631122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"params-100"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"result-100"</a:t>
              </a:r>
            </a:p>
          </p:txBody>
        </p:sp>
        <p:sp>
          <p:nvSpPr>
            <p:cNvPr id="9223" name="Text Box 8"/>
            <p:cNvSpPr txBox="1">
              <a:spLocks noChangeArrowheads="1"/>
            </p:cNvSpPr>
            <p:nvPr/>
          </p:nvSpPr>
          <p:spPr bwMode="auto">
            <a:xfrm>
              <a:off x="4317249" y="5452666"/>
              <a:ext cx="412750" cy="3667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/>
                <a:t>…</a:t>
              </a:r>
              <a:endParaRPr lang="nl-NL" dirty="0"/>
            </a:p>
          </p:txBody>
        </p:sp>
        <p:sp>
          <p:nvSpPr>
            <p:cNvPr id="9224" name="AutoShape 9"/>
            <p:cNvSpPr>
              <a:spLocks noChangeArrowheads="1"/>
            </p:cNvSpPr>
            <p:nvPr/>
          </p:nvSpPr>
          <p:spPr bwMode="auto">
            <a:xfrm flipV="1">
              <a:off x="4767263" y="4587478"/>
              <a:ext cx="719137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7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5" name="AutoShape 10"/>
            <p:cNvSpPr>
              <a:spLocks noChangeArrowheads="1"/>
            </p:cNvSpPr>
            <p:nvPr/>
          </p:nvSpPr>
          <p:spPr bwMode="auto">
            <a:xfrm flipH="1" flipV="1">
              <a:off x="3514725" y="4587478"/>
              <a:ext cx="719138" cy="720725"/>
            </a:xfrm>
            <a:custGeom>
              <a:avLst/>
              <a:gdLst>
                <a:gd name="T0" fmla="*/ 503596 w 21600"/>
                <a:gd name="T1" fmla="*/ 0 h 21600"/>
                <a:gd name="T2" fmla="*/ 503596 w 21600"/>
                <a:gd name="T3" fmla="*/ 405675 h 21600"/>
                <a:gd name="T4" fmla="*/ 107771 w 21600"/>
                <a:gd name="T5" fmla="*/ 720725 h 21600"/>
                <a:gd name="T6" fmla="*/ 719138 w 21600"/>
                <a:gd name="T7" fmla="*/ 202837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26" name="AutoShape 11"/>
            <p:cNvSpPr>
              <a:spLocks noChangeArrowheads="1"/>
            </p:cNvSpPr>
            <p:nvPr/>
          </p:nvSpPr>
          <p:spPr bwMode="auto">
            <a:xfrm>
              <a:off x="4291013" y="4773216"/>
              <a:ext cx="431800" cy="649287"/>
            </a:xfrm>
            <a:prstGeom prst="downArrow">
              <a:avLst>
                <a:gd name="adj1" fmla="val 50000"/>
                <a:gd name="adj2" fmla="val 37592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62712" y="2123564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qsub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–t 1-100  job</a:t>
            </a:r>
            <a:r>
              <a:rPr lang="en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_array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.pbs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2070989" y="2601405"/>
            <a:ext cx="4871847" cy="1754326"/>
            <a:chOff x="2070989" y="2601405"/>
            <a:chExt cx="4871847" cy="1754326"/>
          </a:xfrm>
        </p:grpSpPr>
        <p:sp>
          <p:nvSpPr>
            <p:cNvPr id="9220" name="TextBox 3"/>
            <p:cNvSpPr txBox="1">
              <a:spLocks noChangeArrowheads="1"/>
            </p:cNvSpPr>
            <p:nvPr/>
          </p:nvSpPr>
          <p:spPr bwMode="auto">
            <a:xfrm>
              <a:off x="2070989" y="2601405"/>
              <a:ext cx="4871847" cy="175432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#PBS –l nodes=2:ppn=36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cd $PBS_O_WORKDIR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cfd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-sim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params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-$PBS_ARRAYID"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–o "result-$PBS_ARRAYID"</a:t>
              </a:r>
            </a:p>
          </p:txBody>
        </p:sp>
        <p:sp>
          <p:nvSpPr>
            <p:cNvPr id="13" name="TextBox 12"/>
            <p:cNvSpPr txBox="1">
              <a:spLocks noChangeArrowheads="1"/>
            </p:cNvSpPr>
            <p:nvPr/>
          </p:nvSpPr>
          <p:spPr bwMode="auto">
            <a:xfrm>
              <a:off x="5549506" y="2601405"/>
              <a:ext cx="1393330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job_array.pbs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760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2501</Words>
  <Application>Microsoft Office PowerPoint</Application>
  <PresentationFormat>On-screen Show (4:3)</PresentationFormat>
  <Paragraphs>531</Paragraphs>
  <Slides>50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Cambria Math</vt:lpstr>
      <vt:lpstr>Courier New</vt:lpstr>
      <vt:lpstr>Office Theme</vt:lpstr>
      <vt:lpstr>Equation</vt:lpstr>
      <vt:lpstr>atools training session</vt:lpstr>
      <vt:lpstr>PowerPoint Presentation</vt:lpstr>
      <vt:lpstr>Conventions</vt:lpstr>
      <vt:lpstr>Introduction</vt:lpstr>
      <vt:lpstr>Scenario: parameter exploration</vt:lpstr>
      <vt:lpstr>Use case: parameter exploration  </vt:lpstr>
      <vt:lpstr>Solution: aenv</vt:lpstr>
      <vt:lpstr>Data exploration: steps</vt:lpstr>
      <vt:lpstr>Torque job arrays</vt:lpstr>
      <vt:lpstr>And MapReduce?</vt:lpstr>
      <vt:lpstr>Job dependencies</vt:lpstr>
      <vt:lpstr>atools features</vt:lpstr>
      <vt:lpstr>Logging</vt:lpstr>
      <vt:lpstr>Logging: alog</vt:lpstr>
      <vt:lpstr>Monitoring: arange</vt:lpstr>
      <vt:lpstr>Resuming jobs: arange again</vt:lpstr>
      <vt:lpstr>Adapting PBS files: acreate</vt:lpstr>
      <vt:lpstr>Simple aggregations: areduce</vt:lpstr>
      <vt:lpstr>Non-trivial aggregations: areduce</vt:lpstr>
      <vt:lpstr>Job statistics: aload</vt:lpstr>
      <vt:lpstr>CSV formats</vt:lpstr>
      <vt:lpstr>Help on atools</vt:lpstr>
      <vt:lpstr>PowerPoint Presentation</vt:lpstr>
      <vt:lpstr>Interlude: parameter-weaver</vt:lpstr>
      <vt:lpstr>Motivation</vt:lpstr>
      <vt:lpstr>C example: code generation</vt:lpstr>
      <vt:lpstr>C example: code use</vt:lpstr>
      <vt:lpstr>Features</vt:lpstr>
      <vt:lpstr>Help on parameter-weaver</vt:lpstr>
      <vt:lpstr>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Throughput computing</vt:lpstr>
      <vt:lpstr>atools tuning</vt:lpstr>
      <vt:lpstr>How to use atools well?</vt:lpstr>
      <vt:lpstr>atools &amp; conflicts</vt:lpstr>
      <vt:lpstr>PowerPoint Presentation</vt:lpstr>
      <vt:lpstr>Scenarios for disaster</vt:lpstr>
      <vt:lpstr>Tools to help</vt:lpstr>
      <vt:lpstr>Conclusions</vt:lpstr>
      <vt:lpstr>Conclusions</vt:lpstr>
      <vt:lpstr>Shameless plug</vt:lpstr>
      <vt:lpstr>References</vt:lpstr>
      <vt:lpstr>Appendix: atools implementation</vt:lpstr>
      <vt:lpstr>atools implementation</vt:lpstr>
      <vt:lpstr>Bash feature refresher</vt:lpstr>
    </vt:vector>
  </TitlesOfParts>
  <Company>KULeuven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Worker</dc:title>
  <dc:creator>Geert Jan Bex</dc:creator>
  <cp:lastModifiedBy>Geert Jan Bex</cp:lastModifiedBy>
  <cp:revision>133</cp:revision>
  <dcterms:created xsi:type="dcterms:W3CDTF">2013-02-20T15:39:10Z</dcterms:created>
  <dcterms:modified xsi:type="dcterms:W3CDTF">2022-02-15T09:08:21Z</dcterms:modified>
</cp:coreProperties>
</file>