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13BC4B-1D93-401A-98AC-E93DA813B823}" type="datetimeFigureOut">
              <a:rPr lang="en-US" smtClean="0"/>
              <a:t>1/7/2023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6EA9D6D-C716-441E-83CE-1073284B1A8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51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3BC4B-1D93-401A-98AC-E93DA813B823}"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9D6D-C716-441E-83CE-1073284B1A8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787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3BC4B-1D93-401A-98AC-E93DA813B823}"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9D6D-C716-441E-83CE-1073284B1A8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90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3BC4B-1D93-401A-98AC-E93DA813B823}"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9D6D-C716-441E-83CE-1073284B1A8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86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3BC4B-1D93-401A-98AC-E93DA813B823}"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9D6D-C716-441E-83CE-1073284B1A8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40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3BC4B-1D93-401A-98AC-E93DA813B823}"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A9D6D-C716-441E-83CE-1073284B1A8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18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3BC4B-1D93-401A-98AC-E93DA813B823}"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A9D6D-C716-441E-83CE-1073284B1A8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989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13BC4B-1D93-401A-98AC-E93DA813B823}"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A9D6D-C716-441E-83CE-1073284B1A8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99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3BC4B-1D93-401A-98AC-E93DA813B823}"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A9D6D-C716-441E-83CE-1073284B1A89}" type="slidenum">
              <a:rPr lang="en-US" smtClean="0"/>
              <a:t>‹#›</a:t>
            </a:fld>
            <a:endParaRPr lang="en-US"/>
          </a:p>
        </p:txBody>
      </p:sp>
    </p:spTree>
    <p:extLst>
      <p:ext uri="{BB962C8B-B14F-4D97-AF65-F5344CB8AC3E}">
        <p14:creationId xmlns:p14="http://schemas.microsoft.com/office/powerpoint/2010/main" val="351709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13BC4B-1D93-401A-98AC-E93DA813B823}"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A9D6D-C716-441E-83CE-1073284B1A8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263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C13BC4B-1D93-401A-98AC-E93DA813B823}" type="datetimeFigureOut">
              <a:rPr lang="en-US" smtClean="0"/>
              <a:t>1/7/2023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6EA9D6D-C716-441E-83CE-1073284B1A8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208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C13BC4B-1D93-401A-98AC-E93DA813B823}" type="datetimeFigureOut">
              <a:rPr lang="en-US" smtClean="0"/>
              <a:t>1/7/2023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EA9D6D-C716-441E-83CE-1073284B1A8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23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f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DD1B-B727-1C4B-24DF-390C78C1BADA}"/>
              </a:ext>
            </a:extLst>
          </p:cNvPr>
          <p:cNvSpPr>
            <a:spLocks noGrp="1"/>
          </p:cNvSpPr>
          <p:nvPr>
            <p:ph type="ctrTitle"/>
          </p:nvPr>
        </p:nvSpPr>
        <p:spPr/>
        <p:txBody>
          <a:bodyPr>
            <a:normAutofit/>
          </a:bodyPr>
          <a:lstStyle/>
          <a:p>
            <a:pPr algn="ctr"/>
            <a:r>
              <a:rPr lang="en-US" sz="4000" dirty="0">
                <a:latin typeface="Calibri" panose="020F0502020204030204" pitchFamily="34" charset="0"/>
                <a:cs typeface="Calibri" panose="020F0502020204030204" pitchFamily="34" charset="0"/>
              </a:rPr>
              <a:t>MOST POPULAR COMPONENTS IN SYNCFUSION SOFTWARE</a:t>
            </a:r>
          </a:p>
        </p:txBody>
      </p:sp>
      <p:sp>
        <p:nvSpPr>
          <p:cNvPr id="3" name="Subtitle 2">
            <a:extLst>
              <a:ext uri="{FF2B5EF4-FFF2-40B4-BE49-F238E27FC236}">
                <a16:creationId xmlns:a16="http://schemas.microsoft.com/office/drawing/2014/main" id="{73FE09CC-76B3-77AF-03A0-6C9630FD03B6}"/>
              </a:ext>
            </a:extLst>
          </p:cNvPr>
          <p:cNvSpPr>
            <a:spLocks noGrp="1"/>
          </p:cNvSpPr>
          <p:nvPr>
            <p:ph type="subTitle" idx="1"/>
          </p:nvPr>
        </p:nvSpPr>
        <p:spPr/>
        <p:txBody>
          <a:bodyPr/>
          <a:lstStyle/>
          <a:p>
            <a:pPr algn="r"/>
            <a:r>
              <a:rPr lang="en-US" dirty="0">
                <a:latin typeface="Calibri" panose="020F0502020204030204" pitchFamily="34" charset="0"/>
                <a:cs typeface="Calibri" panose="020F0502020204030204" pitchFamily="34" charset="0"/>
              </a:rPr>
              <a:t>Present by Shibu s</a:t>
            </a:r>
          </a:p>
        </p:txBody>
      </p:sp>
    </p:spTree>
    <p:extLst>
      <p:ext uri="{BB962C8B-B14F-4D97-AF65-F5344CB8AC3E}">
        <p14:creationId xmlns:p14="http://schemas.microsoft.com/office/powerpoint/2010/main" val="89418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2540-9A85-BEE8-CEDF-1071240A99AD}"/>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MOST POPULAR COMPONENTS</a:t>
            </a:r>
          </a:p>
        </p:txBody>
      </p:sp>
      <p:sp>
        <p:nvSpPr>
          <p:cNvPr id="3" name="Content Placeholder 2">
            <a:extLst>
              <a:ext uri="{FF2B5EF4-FFF2-40B4-BE49-F238E27FC236}">
                <a16:creationId xmlns:a16="http://schemas.microsoft.com/office/drawing/2014/main" id="{C434A133-B8F9-D55E-78C4-79FAD42CE50A}"/>
              </a:ext>
            </a:extLst>
          </p:cNvPr>
          <p:cNvSpPr>
            <a:spLocks noGrp="1"/>
          </p:cNvSpPr>
          <p:nvPr>
            <p:ph idx="1"/>
          </p:nvPr>
        </p:nvSpPr>
        <p:spPr/>
        <p:txBody>
          <a:bodyPr/>
          <a:lstStyle/>
          <a:p>
            <a:r>
              <a:rPr lang="en-US" dirty="0"/>
              <a:t>DATAGRID</a:t>
            </a:r>
          </a:p>
          <a:p>
            <a:r>
              <a:rPr lang="en-US" dirty="0"/>
              <a:t>CHARTS</a:t>
            </a:r>
          </a:p>
          <a:p>
            <a:r>
              <a:rPr lang="en-US" dirty="0"/>
              <a:t>LISTVIEW</a:t>
            </a:r>
          </a:p>
          <a:p>
            <a:r>
              <a:rPr lang="en-US" dirty="0"/>
              <a:t>SCHEDULER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413293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F1A8B-0CA9-E631-1415-F3C5ABF4EE7E}"/>
              </a:ext>
            </a:extLst>
          </p:cNvPr>
          <p:cNvSpPr txBox="1"/>
          <p:nvPr/>
        </p:nvSpPr>
        <p:spPr>
          <a:xfrm>
            <a:off x="264110" y="230755"/>
            <a:ext cx="6103398" cy="2154436"/>
          </a:xfrm>
          <a:prstGeom prst="rect">
            <a:avLst/>
          </a:prstGeom>
          <a:noFill/>
        </p:spPr>
        <p:txBody>
          <a:bodyPr wrap="square">
            <a:spAutoFit/>
          </a:bodyPr>
          <a:lstStyle/>
          <a:p>
            <a:pPr algn="l"/>
            <a:r>
              <a:rPr lang="en-US" b="1" i="0" dirty="0">
                <a:solidFill>
                  <a:srgbClr val="1A1A1A"/>
                </a:solidFill>
                <a:effectLst/>
                <a:latin typeface="Open Sans" panose="020B0604020202020204" pitchFamily="34" charset="0"/>
              </a:rPr>
              <a:t>DataGrid</a:t>
            </a:r>
          </a:p>
          <a:p>
            <a:pPr algn="l"/>
            <a:endParaRPr lang="en-US" b="1" i="0" dirty="0">
              <a:solidFill>
                <a:srgbClr val="1A1A1A"/>
              </a:solidFill>
              <a:effectLst/>
              <a:latin typeface="Open Sans" panose="020B0604020202020204" pitchFamily="34" charset="0"/>
            </a:endParaRPr>
          </a:p>
          <a:p>
            <a:pPr algn="l"/>
            <a:r>
              <a:rPr lang="en-US" sz="1600" b="0" i="0" dirty="0">
                <a:solidFill>
                  <a:srgbClr val="1A1A1A"/>
                </a:solidFill>
                <a:effectLst/>
                <a:latin typeface="Open Sans" panose="020B0604020202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b="0" i="0" dirty="0">
                <a:solidFill>
                  <a:srgbClr val="1A1A1A"/>
                </a:solidFill>
                <a:effectLst/>
                <a:latin typeface="Open Sans" panose="020B0604020202020204" pitchFamily="34" charset="0"/>
              </a:rPr>
              <a:t>.</a:t>
            </a:r>
          </a:p>
        </p:txBody>
      </p:sp>
      <p:pic>
        <p:nvPicPr>
          <p:cNvPr id="1026" name="Picture 2" descr="Syncfusion Essential DataGrid">
            <a:extLst>
              <a:ext uri="{FF2B5EF4-FFF2-40B4-BE49-F238E27FC236}">
                <a16:creationId xmlns:a16="http://schemas.microsoft.com/office/drawing/2014/main" id="{2C0F4CC9-6653-4543-7C28-C3FBA3683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723" y="454917"/>
            <a:ext cx="4025900"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7320A3-8CFC-8ED1-FBA2-C1DE82ED7B16}"/>
              </a:ext>
            </a:extLst>
          </p:cNvPr>
          <p:cNvSpPr txBox="1"/>
          <p:nvPr/>
        </p:nvSpPr>
        <p:spPr>
          <a:xfrm>
            <a:off x="272988" y="3089429"/>
            <a:ext cx="3331345" cy="369332"/>
          </a:xfrm>
          <a:prstGeom prst="rect">
            <a:avLst/>
          </a:prstGeom>
          <a:noFill/>
        </p:spPr>
        <p:txBody>
          <a:bodyPr wrap="square" rtlCol="0">
            <a:spAutoFit/>
          </a:bodyPr>
          <a:lstStyle/>
          <a:p>
            <a:r>
              <a:rPr lang="en-US" b="1" i="0" dirty="0">
                <a:solidFill>
                  <a:srgbClr val="1A1A1A"/>
                </a:solidFill>
                <a:effectLst/>
                <a:latin typeface="Open Sans" panose="020B0606030504020204" pitchFamily="34" charset="0"/>
              </a:rPr>
              <a:t>SUPPORTED PLATFORMS</a:t>
            </a:r>
            <a:endParaRPr lang="en-US" dirty="0"/>
          </a:p>
        </p:txBody>
      </p:sp>
      <p:pic>
        <p:nvPicPr>
          <p:cNvPr id="11" name="Picture 10" descr="Diagram&#10;&#10;Description automatically generated">
            <a:extLst>
              <a:ext uri="{FF2B5EF4-FFF2-40B4-BE49-F238E27FC236}">
                <a16:creationId xmlns:a16="http://schemas.microsoft.com/office/drawing/2014/main" id="{57B68534-E6C1-3269-984B-1BCC126D5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88" y="3625829"/>
            <a:ext cx="329779" cy="329780"/>
          </a:xfrm>
          <a:prstGeom prst="rect">
            <a:avLst/>
          </a:prstGeom>
        </p:spPr>
      </p:pic>
      <p:cxnSp>
        <p:nvCxnSpPr>
          <p:cNvPr id="13" name="Straight Connector 12">
            <a:extLst>
              <a:ext uri="{FF2B5EF4-FFF2-40B4-BE49-F238E27FC236}">
                <a16:creationId xmlns:a16="http://schemas.microsoft.com/office/drawing/2014/main" id="{246EBDE5-8414-8A76-486F-E79B8364EE39}"/>
              </a:ext>
            </a:extLst>
          </p:cNvPr>
          <p:cNvCxnSpPr/>
          <p:nvPr/>
        </p:nvCxnSpPr>
        <p:spPr>
          <a:xfrm>
            <a:off x="819583" y="3625829"/>
            <a:ext cx="0" cy="399416"/>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8006B4D-7E34-3132-494E-E059CB59FA53}"/>
              </a:ext>
            </a:extLst>
          </p:cNvPr>
          <p:cNvSpPr txBox="1"/>
          <p:nvPr/>
        </p:nvSpPr>
        <p:spPr>
          <a:xfrm>
            <a:off x="1064681" y="3625830"/>
            <a:ext cx="113121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JavaScript </a:t>
            </a:r>
          </a:p>
        </p:txBody>
      </p:sp>
      <p:sp>
        <p:nvSpPr>
          <p:cNvPr id="16" name="TextBox 15">
            <a:extLst>
              <a:ext uri="{FF2B5EF4-FFF2-40B4-BE49-F238E27FC236}">
                <a16:creationId xmlns:a16="http://schemas.microsoft.com/office/drawing/2014/main" id="{D6CF9B20-EE87-FCC8-E36A-6257970CF3A1}"/>
              </a:ext>
            </a:extLst>
          </p:cNvPr>
          <p:cNvSpPr txBox="1"/>
          <p:nvPr/>
        </p:nvSpPr>
        <p:spPr>
          <a:xfrm>
            <a:off x="2073277" y="3625315"/>
            <a:ext cx="140843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Angular</a:t>
            </a:r>
          </a:p>
        </p:txBody>
      </p:sp>
      <p:sp>
        <p:nvSpPr>
          <p:cNvPr id="17" name="TextBox 16">
            <a:extLst>
              <a:ext uri="{FF2B5EF4-FFF2-40B4-BE49-F238E27FC236}">
                <a16:creationId xmlns:a16="http://schemas.microsoft.com/office/drawing/2014/main" id="{BC9623B6-A314-668E-4604-1072D6D4CCCE}"/>
              </a:ext>
            </a:extLst>
          </p:cNvPr>
          <p:cNvSpPr txBox="1"/>
          <p:nvPr/>
        </p:nvSpPr>
        <p:spPr>
          <a:xfrm>
            <a:off x="2955541" y="3638232"/>
            <a:ext cx="895547"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React</a:t>
            </a:r>
          </a:p>
        </p:txBody>
      </p:sp>
      <p:sp>
        <p:nvSpPr>
          <p:cNvPr id="18" name="TextBox 17">
            <a:extLst>
              <a:ext uri="{FF2B5EF4-FFF2-40B4-BE49-F238E27FC236}">
                <a16:creationId xmlns:a16="http://schemas.microsoft.com/office/drawing/2014/main" id="{CAA9620B-E6B6-5D72-3224-702E1997C605}"/>
              </a:ext>
            </a:extLst>
          </p:cNvPr>
          <p:cNvSpPr txBox="1"/>
          <p:nvPr/>
        </p:nvSpPr>
        <p:spPr>
          <a:xfrm>
            <a:off x="3560743" y="3638232"/>
            <a:ext cx="76142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Vue</a:t>
            </a:r>
          </a:p>
        </p:txBody>
      </p:sp>
      <p:sp>
        <p:nvSpPr>
          <p:cNvPr id="19" name="TextBox 18">
            <a:extLst>
              <a:ext uri="{FF2B5EF4-FFF2-40B4-BE49-F238E27FC236}">
                <a16:creationId xmlns:a16="http://schemas.microsoft.com/office/drawing/2014/main" id="{CA29F3EB-2972-F179-6D55-C0AEFD74CF19}"/>
              </a:ext>
            </a:extLst>
          </p:cNvPr>
          <p:cNvSpPr txBox="1"/>
          <p:nvPr/>
        </p:nvSpPr>
        <p:spPr>
          <a:xfrm>
            <a:off x="4020485" y="3638232"/>
            <a:ext cx="761422"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solidFill>
                  <a:srgbClr val="0070C0"/>
                </a:solidFill>
                <a:latin typeface="Calibri" panose="020F0502020204030204" pitchFamily="34" charset="0"/>
                <a:cs typeface="Calibri" panose="020F0502020204030204" pitchFamily="34" charset="0"/>
              </a:rPr>
              <a:t>Blazor</a:t>
            </a:r>
            <a:endParaRPr lang="en-US" sz="1200" dirty="0">
              <a:solidFill>
                <a:srgbClr val="0070C0"/>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870E65E-13E2-1E8C-D174-AEABB39B40F5}"/>
              </a:ext>
            </a:extLst>
          </p:cNvPr>
          <p:cNvSpPr txBox="1"/>
          <p:nvPr/>
        </p:nvSpPr>
        <p:spPr>
          <a:xfrm>
            <a:off x="1058948" y="3825537"/>
            <a:ext cx="113121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Flutter</a:t>
            </a:r>
          </a:p>
        </p:txBody>
      </p:sp>
      <p:sp>
        <p:nvSpPr>
          <p:cNvPr id="22" name="TextBox 21">
            <a:extLst>
              <a:ext uri="{FF2B5EF4-FFF2-40B4-BE49-F238E27FC236}">
                <a16:creationId xmlns:a16="http://schemas.microsoft.com/office/drawing/2014/main" id="{F63C48BD-47A3-F4DE-7B35-517457F4A8A0}"/>
              </a:ext>
            </a:extLst>
          </p:cNvPr>
          <p:cNvSpPr txBox="1"/>
          <p:nvPr/>
        </p:nvSpPr>
        <p:spPr>
          <a:xfrm>
            <a:off x="2066393" y="3850952"/>
            <a:ext cx="1202705"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jQuery</a:t>
            </a:r>
          </a:p>
          <a:p>
            <a:endParaRPr lang="en-US" sz="120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32270D3-995A-9DC9-ECF6-8578D548F970}"/>
              </a:ext>
            </a:extLst>
          </p:cNvPr>
          <p:cNvSpPr txBox="1"/>
          <p:nvPr/>
        </p:nvSpPr>
        <p:spPr>
          <a:xfrm>
            <a:off x="2949432" y="3877286"/>
            <a:ext cx="1984044"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MVC</a:t>
            </a:r>
          </a:p>
        </p:txBody>
      </p:sp>
      <p:sp>
        <p:nvSpPr>
          <p:cNvPr id="24" name="TextBox 23">
            <a:extLst>
              <a:ext uri="{FF2B5EF4-FFF2-40B4-BE49-F238E27FC236}">
                <a16:creationId xmlns:a16="http://schemas.microsoft.com/office/drawing/2014/main" id="{0385B680-DA4D-9BA1-A7B1-CA870A81D2E2}"/>
              </a:ext>
            </a:extLst>
          </p:cNvPr>
          <p:cNvSpPr txBox="1"/>
          <p:nvPr/>
        </p:nvSpPr>
        <p:spPr>
          <a:xfrm>
            <a:off x="4212116" y="3877285"/>
            <a:ext cx="1984044"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Core</a:t>
            </a:r>
          </a:p>
        </p:txBody>
      </p:sp>
      <p:sp>
        <p:nvSpPr>
          <p:cNvPr id="25" name="TextBox 24">
            <a:extLst>
              <a:ext uri="{FF2B5EF4-FFF2-40B4-BE49-F238E27FC236}">
                <a16:creationId xmlns:a16="http://schemas.microsoft.com/office/drawing/2014/main" id="{53CE5F59-8C26-55A6-57C7-760391DED7A7}"/>
              </a:ext>
            </a:extLst>
          </p:cNvPr>
          <p:cNvSpPr txBox="1"/>
          <p:nvPr/>
        </p:nvSpPr>
        <p:spPr>
          <a:xfrm>
            <a:off x="1053215" y="4040163"/>
            <a:ext cx="1762202"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Web forms</a:t>
            </a:r>
          </a:p>
        </p:txBody>
      </p:sp>
      <p:pic>
        <p:nvPicPr>
          <p:cNvPr id="27" name="Picture 26" descr="Icon&#10;&#10;Description automatically generated">
            <a:extLst>
              <a:ext uri="{FF2B5EF4-FFF2-40B4-BE49-F238E27FC236}">
                <a16:creationId xmlns:a16="http://schemas.microsoft.com/office/drawing/2014/main" id="{624F0FD1-5D3A-7FD0-8B79-FBAECE638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33" y="4387624"/>
            <a:ext cx="329780" cy="329780"/>
          </a:xfrm>
          <a:prstGeom prst="rect">
            <a:avLst/>
          </a:prstGeom>
        </p:spPr>
      </p:pic>
      <p:cxnSp>
        <p:nvCxnSpPr>
          <p:cNvPr id="29" name="Straight Connector 28">
            <a:extLst>
              <a:ext uri="{FF2B5EF4-FFF2-40B4-BE49-F238E27FC236}">
                <a16:creationId xmlns:a16="http://schemas.microsoft.com/office/drawing/2014/main" id="{13A91327-34ED-8846-9105-71C54EA1F06C}"/>
              </a:ext>
            </a:extLst>
          </p:cNvPr>
          <p:cNvCxnSpPr/>
          <p:nvPr/>
        </p:nvCxnSpPr>
        <p:spPr>
          <a:xfrm>
            <a:off x="819583" y="4387624"/>
            <a:ext cx="0" cy="329780"/>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CD1A375-91F1-7974-3A0D-64478304D243}"/>
              </a:ext>
            </a:extLst>
          </p:cNvPr>
          <p:cNvSpPr txBox="1"/>
          <p:nvPr/>
        </p:nvSpPr>
        <p:spPr>
          <a:xfrm>
            <a:off x="1064680" y="4387624"/>
            <a:ext cx="150828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WinForms</a:t>
            </a:r>
          </a:p>
        </p:txBody>
      </p:sp>
      <p:sp>
        <p:nvSpPr>
          <p:cNvPr id="31" name="TextBox 30">
            <a:extLst>
              <a:ext uri="{FF2B5EF4-FFF2-40B4-BE49-F238E27FC236}">
                <a16:creationId xmlns:a16="http://schemas.microsoft.com/office/drawing/2014/main" id="{7E9D2C4A-1429-FCAA-436D-4FDD9BB80B66}"/>
              </a:ext>
            </a:extLst>
          </p:cNvPr>
          <p:cNvSpPr txBox="1"/>
          <p:nvPr/>
        </p:nvSpPr>
        <p:spPr>
          <a:xfrm>
            <a:off x="2136028" y="4413171"/>
            <a:ext cx="148061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WPF</a:t>
            </a:r>
          </a:p>
        </p:txBody>
      </p:sp>
      <p:sp>
        <p:nvSpPr>
          <p:cNvPr id="32" name="TextBox 31">
            <a:extLst>
              <a:ext uri="{FF2B5EF4-FFF2-40B4-BE49-F238E27FC236}">
                <a16:creationId xmlns:a16="http://schemas.microsoft.com/office/drawing/2014/main" id="{27841132-9E31-10F2-D584-BD245B5DA5F7}"/>
              </a:ext>
            </a:extLst>
          </p:cNvPr>
          <p:cNvSpPr txBox="1"/>
          <p:nvPr/>
        </p:nvSpPr>
        <p:spPr>
          <a:xfrm>
            <a:off x="2836632" y="4413170"/>
            <a:ext cx="90432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solidFill>
                  <a:srgbClr val="0070C0"/>
                </a:solidFill>
                <a:latin typeface="Calibri" panose="020F0502020204030204" pitchFamily="34" charset="0"/>
                <a:cs typeface="Calibri" panose="020F0502020204030204" pitchFamily="34" charset="0"/>
              </a:rPr>
              <a:t>WinUI</a:t>
            </a:r>
            <a:endParaRPr lang="en-US" sz="1200" dirty="0">
              <a:solidFill>
                <a:srgbClr val="0070C0"/>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183A935B-667E-4BEF-68E0-E8D829EE4B69}"/>
              </a:ext>
            </a:extLst>
          </p:cNvPr>
          <p:cNvSpPr txBox="1"/>
          <p:nvPr/>
        </p:nvSpPr>
        <p:spPr>
          <a:xfrm>
            <a:off x="3604333" y="4431741"/>
            <a:ext cx="1165263"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Flutter</a:t>
            </a:r>
          </a:p>
        </p:txBody>
      </p:sp>
      <p:sp>
        <p:nvSpPr>
          <p:cNvPr id="7" name="TextBox 6">
            <a:extLst>
              <a:ext uri="{FF2B5EF4-FFF2-40B4-BE49-F238E27FC236}">
                <a16:creationId xmlns:a16="http://schemas.microsoft.com/office/drawing/2014/main" id="{023F944C-F415-AF3C-9F0F-8123ECCEBAE0}"/>
              </a:ext>
            </a:extLst>
          </p:cNvPr>
          <p:cNvSpPr txBox="1"/>
          <p:nvPr/>
        </p:nvSpPr>
        <p:spPr>
          <a:xfrm>
            <a:off x="4378218" y="4431742"/>
            <a:ext cx="133165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Xamarin</a:t>
            </a:r>
          </a:p>
        </p:txBody>
      </p:sp>
      <p:sp>
        <p:nvSpPr>
          <p:cNvPr id="8" name="TextBox 7">
            <a:extLst>
              <a:ext uri="{FF2B5EF4-FFF2-40B4-BE49-F238E27FC236}">
                <a16:creationId xmlns:a16="http://schemas.microsoft.com/office/drawing/2014/main" id="{167B0CA8-6F3A-E195-7E76-CF7C5C9EAC35}"/>
              </a:ext>
            </a:extLst>
          </p:cNvPr>
          <p:cNvSpPr txBox="1"/>
          <p:nvPr/>
        </p:nvSpPr>
        <p:spPr>
          <a:xfrm>
            <a:off x="1055168" y="4591435"/>
            <a:ext cx="126062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UWP</a:t>
            </a:r>
          </a:p>
        </p:txBody>
      </p:sp>
      <p:sp>
        <p:nvSpPr>
          <p:cNvPr id="9" name="TextBox 8">
            <a:extLst>
              <a:ext uri="{FF2B5EF4-FFF2-40B4-BE49-F238E27FC236}">
                <a16:creationId xmlns:a16="http://schemas.microsoft.com/office/drawing/2014/main" id="{40BB2FED-E115-B395-4D5E-0828368E3AF0}"/>
              </a:ext>
            </a:extLst>
          </p:cNvPr>
          <p:cNvSpPr txBox="1"/>
          <p:nvPr/>
        </p:nvSpPr>
        <p:spPr>
          <a:xfrm>
            <a:off x="1757713" y="4586890"/>
            <a:ext cx="180664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.NET MAUI</a:t>
            </a:r>
          </a:p>
        </p:txBody>
      </p:sp>
      <p:pic>
        <p:nvPicPr>
          <p:cNvPr id="12" name="Picture 11" descr="Shape, square&#10;&#10;Description automatically generated">
            <a:extLst>
              <a:ext uri="{FF2B5EF4-FFF2-40B4-BE49-F238E27FC236}">
                <a16:creationId xmlns:a16="http://schemas.microsoft.com/office/drawing/2014/main" id="{1BE589BF-B97F-D52D-6FB1-9D9B7EA6BF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307" y="5127472"/>
            <a:ext cx="348306" cy="247361"/>
          </a:xfrm>
          <a:prstGeom prst="rect">
            <a:avLst/>
          </a:prstGeom>
        </p:spPr>
      </p:pic>
      <p:cxnSp>
        <p:nvCxnSpPr>
          <p:cNvPr id="20" name="Straight Connector 19">
            <a:extLst>
              <a:ext uri="{FF2B5EF4-FFF2-40B4-BE49-F238E27FC236}">
                <a16:creationId xmlns:a16="http://schemas.microsoft.com/office/drawing/2014/main" id="{07F5EC6C-FB3F-1A29-D522-71E19CF329DD}"/>
              </a:ext>
            </a:extLst>
          </p:cNvPr>
          <p:cNvCxnSpPr/>
          <p:nvPr/>
        </p:nvCxnSpPr>
        <p:spPr>
          <a:xfrm>
            <a:off x="819583" y="5127472"/>
            <a:ext cx="0" cy="385561"/>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1FC1FD41-1CC3-FC9D-1559-D5AB87E0CE74}"/>
              </a:ext>
            </a:extLst>
          </p:cNvPr>
          <p:cNvSpPr txBox="1"/>
          <p:nvPr/>
        </p:nvSpPr>
        <p:spPr>
          <a:xfrm>
            <a:off x="1053216" y="5127472"/>
            <a:ext cx="101317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Xamarin</a:t>
            </a:r>
          </a:p>
        </p:txBody>
      </p:sp>
      <p:sp>
        <p:nvSpPr>
          <p:cNvPr id="34" name="TextBox 33">
            <a:extLst>
              <a:ext uri="{FF2B5EF4-FFF2-40B4-BE49-F238E27FC236}">
                <a16:creationId xmlns:a16="http://schemas.microsoft.com/office/drawing/2014/main" id="{E52D686B-B5D3-82F4-6F6D-87E654E5A142}"/>
              </a:ext>
            </a:extLst>
          </p:cNvPr>
          <p:cNvSpPr txBox="1"/>
          <p:nvPr/>
        </p:nvSpPr>
        <p:spPr>
          <a:xfrm>
            <a:off x="1975057" y="5138162"/>
            <a:ext cx="1195820"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Flutter</a:t>
            </a:r>
          </a:p>
        </p:txBody>
      </p:sp>
      <p:sp>
        <p:nvSpPr>
          <p:cNvPr id="35" name="TextBox 34">
            <a:extLst>
              <a:ext uri="{FF2B5EF4-FFF2-40B4-BE49-F238E27FC236}">
                <a16:creationId xmlns:a16="http://schemas.microsoft.com/office/drawing/2014/main" id="{A678BD1A-6F9A-8232-4257-22B2C5F554C3}"/>
              </a:ext>
            </a:extLst>
          </p:cNvPr>
          <p:cNvSpPr txBox="1"/>
          <p:nvPr/>
        </p:nvSpPr>
        <p:spPr>
          <a:xfrm>
            <a:off x="2815417" y="5155355"/>
            <a:ext cx="79152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UWP</a:t>
            </a:r>
          </a:p>
        </p:txBody>
      </p:sp>
      <p:sp>
        <p:nvSpPr>
          <p:cNvPr id="36" name="TextBox 35">
            <a:extLst>
              <a:ext uri="{FF2B5EF4-FFF2-40B4-BE49-F238E27FC236}">
                <a16:creationId xmlns:a16="http://schemas.microsoft.com/office/drawing/2014/main" id="{F0CED7CF-2C2A-C33B-7327-D4AE2C7576C0}"/>
              </a:ext>
            </a:extLst>
          </p:cNvPr>
          <p:cNvSpPr txBox="1"/>
          <p:nvPr/>
        </p:nvSpPr>
        <p:spPr>
          <a:xfrm>
            <a:off x="3521375" y="5168272"/>
            <a:ext cx="108613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JavaScript</a:t>
            </a:r>
          </a:p>
        </p:txBody>
      </p:sp>
      <p:sp>
        <p:nvSpPr>
          <p:cNvPr id="37" name="TextBox 36">
            <a:extLst>
              <a:ext uri="{FF2B5EF4-FFF2-40B4-BE49-F238E27FC236}">
                <a16:creationId xmlns:a16="http://schemas.microsoft.com/office/drawing/2014/main" id="{F5557F33-5DE4-2A97-B9A9-87C0EA282331}"/>
              </a:ext>
            </a:extLst>
          </p:cNvPr>
          <p:cNvSpPr txBox="1"/>
          <p:nvPr/>
        </p:nvSpPr>
        <p:spPr>
          <a:xfrm>
            <a:off x="4524940" y="5181752"/>
            <a:ext cx="118492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.NET MAUI</a:t>
            </a:r>
          </a:p>
        </p:txBody>
      </p:sp>
    </p:spTree>
    <p:extLst>
      <p:ext uri="{BB962C8B-B14F-4D97-AF65-F5344CB8AC3E}">
        <p14:creationId xmlns:p14="http://schemas.microsoft.com/office/powerpoint/2010/main" val="405359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8D04A-A1F7-7299-D34C-EB67AA0AA74D}"/>
              </a:ext>
            </a:extLst>
          </p:cNvPr>
          <p:cNvSpPr txBox="1"/>
          <p:nvPr/>
        </p:nvSpPr>
        <p:spPr>
          <a:xfrm>
            <a:off x="175334" y="720818"/>
            <a:ext cx="6103398" cy="2031325"/>
          </a:xfrm>
          <a:prstGeom prst="rect">
            <a:avLst/>
          </a:prstGeom>
          <a:noFill/>
        </p:spPr>
        <p:txBody>
          <a:bodyPr wrap="square">
            <a:spAutoFit/>
          </a:bodyPr>
          <a:lstStyle/>
          <a:p>
            <a:pPr algn="l"/>
            <a:r>
              <a:rPr lang="en-US" b="1" i="0" dirty="0">
                <a:solidFill>
                  <a:srgbClr val="1A1A1A"/>
                </a:solidFill>
                <a:effectLst/>
                <a:latin typeface="Open Sans" panose="020B0606030504020204" pitchFamily="34" charset="0"/>
              </a:rPr>
              <a:t>Charts</a:t>
            </a:r>
          </a:p>
          <a:p>
            <a:pPr algn="l"/>
            <a:endParaRPr lang="en-US" b="1" i="0" dirty="0">
              <a:solidFill>
                <a:srgbClr val="1A1A1A"/>
              </a:solidFill>
              <a:effectLst/>
              <a:latin typeface="Open Sans" panose="020B0606030504020204" pitchFamily="34" charset="0"/>
            </a:endParaRPr>
          </a:p>
          <a:p>
            <a:pPr algn="l"/>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pic>
        <p:nvPicPr>
          <p:cNvPr id="2050" name="Picture 2" descr="Syncfusion Essential Chart">
            <a:extLst>
              <a:ext uri="{FF2B5EF4-FFF2-40B4-BE49-F238E27FC236}">
                <a16:creationId xmlns:a16="http://schemas.microsoft.com/office/drawing/2014/main" id="{DAB6D640-FF7A-DE01-4B09-92CBF36B4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83" y="551005"/>
            <a:ext cx="4516699" cy="426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C00976-6F5F-7285-51A3-87F045EBD074}"/>
              </a:ext>
            </a:extLst>
          </p:cNvPr>
          <p:cNvSpPr txBox="1"/>
          <p:nvPr/>
        </p:nvSpPr>
        <p:spPr>
          <a:xfrm>
            <a:off x="268357" y="3021496"/>
            <a:ext cx="3319669" cy="369332"/>
          </a:xfrm>
          <a:prstGeom prst="rect">
            <a:avLst/>
          </a:prstGeom>
          <a:noFill/>
        </p:spPr>
        <p:txBody>
          <a:bodyPr wrap="square" rtlCol="0">
            <a:spAutoFit/>
          </a:bodyPr>
          <a:lstStyle/>
          <a:p>
            <a:r>
              <a:rPr lang="en-US" b="1" i="0" dirty="0">
                <a:solidFill>
                  <a:srgbClr val="1A1A1A"/>
                </a:solidFill>
                <a:effectLst/>
                <a:latin typeface="Open Sans" panose="020B0606030504020204" pitchFamily="34" charset="0"/>
              </a:rPr>
              <a:t>SUPPORTED PLATFORMS</a:t>
            </a:r>
            <a:endParaRPr lang="en-US" dirty="0"/>
          </a:p>
        </p:txBody>
      </p:sp>
      <p:pic>
        <p:nvPicPr>
          <p:cNvPr id="4" name="Picture 3" descr="Diagram&#10;&#10;Description automatically generated">
            <a:extLst>
              <a:ext uri="{FF2B5EF4-FFF2-40B4-BE49-F238E27FC236}">
                <a16:creationId xmlns:a16="http://schemas.microsoft.com/office/drawing/2014/main" id="{817645B2-9FA3-6FC8-F83D-8078DDCD3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10" y="3625829"/>
            <a:ext cx="329779" cy="329780"/>
          </a:xfrm>
          <a:prstGeom prst="rect">
            <a:avLst/>
          </a:prstGeom>
        </p:spPr>
      </p:pic>
      <p:cxnSp>
        <p:nvCxnSpPr>
          <p:cNvPr id="6" name="Straight Connector 5">
            <a:extLst>
              <a:ext uri="{FF2B5EF4-FFF2-40B4-BE49-F238E27FC236}">
                <a16:creationId xmlns:a16="http://schemas.microsoft.com/office/drawing/2014/main" id="{8C31E973-6FAB-CD44-34E7-32D4B14B44BF}"/>
              </a:ext>
            </a:extLst>
          </p:cNvPr>
          <p:cNvCxnSpPr/>
          <p:nvPr/>
        </p:nvCxnSpPr>
        <p:spPr>
          <a:xfrm>
            <a:off x="810705" y="3625829"/>
            <a:ext cx="0" cy="39941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C9B7656-57FC-6CED-901A-F3015773CA88}"/>
              </a:ext>
            </a:extLst>
          </p:cNvPr>
          <p:cNvSpPr txBox="1"/>
          <p:nvPr/>
        </p:nvSpPr>
        <p:spPr>
          <a:xfrm>
            <a:off x="1055803" y="3625830"/>
            <a:ext cx="113121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JavaScript </a:t>
            </a:r>
          </a:p>
        </p:txBody>
      </p:sp>
      <p:sp>
        <p:nvSpPr>
          <p:cNvPr id="8" name="TextBox 7">
            <a:extLst>
              <a:ext uri="{FF2B5EF4-FFF2-40B4-BE49-F238E27FC236}">
                <a16:creationId xmlns:a16="http://schemas.microsoft.com/office/drawing/2014/main" id="{93F48AF5-781A-0FC6-55C0-EC362BFEE400}"/>
              </a:ext>
            </a:extLst>
          </p:cNvPr>
          <p:cNvSpPr txBox="1"/>
          <p:nvPr/>
        </p:nvSpPr>
        <p:spPr>
          <a:xfrm>
            <a:off x="2064399" y="3625315"/>
            <a:ext cx="140843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Angular</a:t>
            </a:r>
          </a:p>
        </p:txBody>
      </p:sp>
      <p:sp>
        <p:nvSpPr>
          <p:cNvPr id="9" name="TextBox 8">
            <a:extLst>
              <a:ext uri="{FF2B5EF4-FFF2-40B4-BE49-F238E27FC236}">
                <a16:creationId xmlns:a16="http://schemas.microsoft.com/office/drawing/2014/main" id="{7CA93001-9DD9-475C-9BA1-7E6D639BA11F}"/>
              </a:ext>
            </a:extLst>
          </p:cNvPr>
          <p:cNvSpPr txBox="1"/>
          <p:nvPr/>
        </p:nvSpPr>
        <p:spPr>
          <a:xfrm>
            <a:off x="2946663" y="3638232"/>
            <a:ext cx="895547"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React</a:t>
            </a:r>
          </a:p>
        </p:txBody>
      </p:sp>
      <p:sp>
        <p:nvSpPr>
          <p:cNvPr id="10" name="TextBox 9">
            <a:extLst>
              <a:ext uri="{FF2B5EF4-FFF2-40B4-BE49-F238E27FC236}">
                <a16:creationId xmlns:a16="http://schemas.microsoft.com/office/drawing/2014/main" id="{4DF597EA-8406-F159-9551-4A1AAECB05AC}"/>
              </a:ext>
            </a:extLst>
          </p:cNvPr>
          <p:cNvSpPr txBox="1"/>
          <p:nvPr/>
        </p:nvSpPr>
        <p:spPr>
          <a:xfrm>
            <a:off x="3551865" y="3638232"/>
            <a:ext cx="76142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Vue</a:t>
            </a:r>
          </a:p>
        </p:txBody>
      </p:sp>
      <p:sp>
        <p:nvSpPr>
          <p:cNvPr id="11" name="TextBox 10">
            <a:extLst>
              <a:ext uri="{FF2B5EF4-FFF2-40B4-BE49-F238E27FC236}">
                <a16:creationId xmlns:a16="http://schemas.microsoft.com/office/drawing/2014/main" id="{344AFE00-A9A6-760C-DAFA-247AEE3E94D8}"/>
              </a:ext>
            </a:extLst>
          </p:cNvPr>
          <p:cNvSpPr txBox="1"/>
          <p:nvPr/>
        </p:nvSpPr>
        <p:spPr>
          <a:xfrm>
            <a:off x="4011607" y="3638232"/>
            <a:ext cx="761422"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solidFill>
                  <a:srgbClr val="0070C0"/>
                </a:solidFill>
                <a:latin typeface="Calibri" panose="020F0502020204030204" pitchFamily="34" charset="0"/>
                <a:cs typeface="Calibri" panose="020F0502020204030204" pitchFamily="34" charset="0"/>
              </a:rPr>
              <a:t>Blazor</a:t>
            </a:r>
            <a:endParaRPr lang="en-US" sz="1200" dirty="0">
              <a:solidFill>
                <a:srgbClr val="0070C0"/>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534F40F-9190-CE69-A1AC-731B3203B569}"/>
              </a:ext>
            </a:extLst>
          </p:cNvPr>
          <p:cNvSpPr txBox="1"/>
          <p:nvPr/>
        </p:nvSpPr>
        <p:spPr>
          <a:xfrm>
            <a:off x="1050070" y="3825537"/>
            <a:ext cx="113121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Flutter</a:t>
            </a:r>
          </a:p>
        </p:txBody>
      </p:sp>
      <p:sp>
        <p:nvSpPr>
          <p:cNvPr id="13" name="TextBox 12">
            <a:extLst>
              <a:ext uri="{FF2B5EF4-FFF2-40B4-BE49-F238E27FC236}">
                <a16:creationId xmlns:a16="http://schemas.microsoft.com/office/drawing/2014/main" id="{B5619196-1A40-B249-C0E4-04702796EF90}"/>
              </a:ext>
            </a:extLst>
          </p:cNvPr>
          <p:cNvSpPr txBox="1"/>
          <p:nvPr/>
        </p:nvSpPr>
        <p:spPr>
          <a:xfrm>
            <a:off x="2057515" y="3850952"/>
            <a:ext cx="1202705"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jQuery</a:t>
            </a:r>
          </a:p>
          <a:p>
            <a:endParaRPr lang="en-US" sz="12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5D2579A7-2345-7293-82D3-9BE6679E23C4}"/>
              </a:ext>
            </a:extLst>
          </p:cNvPr>
          <p:cNvSpPr txBox="1"/>
          <p:nvPr/>
        </p:nvSpPr>
        <p:spPr>
          <a:xfrm>
            <a:off x="2940554" y="3877286"/>
            <a:ext cx="1984044"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MVC</a:t>
            </a:r>
          </a:p>
        </p:txBody>
      </p:sp>
      <p:sp>
        <p:nvSpPr>
          <p:cNvPr id="15" name="TextBox 14">
            <a:extLst>
              <a:ext uri="{FF2B5EF4-FFF2-40B4-BE49-F238E27FC236}">
                <a16:creationId xmlns:a16="http://schemas.microsoft.com/office/drawing/2014/main" id="{17A4617C-63E8-71B0-527C-21AF28D41AB3}"/>
              </a:ext>
            </a:extLst>
          </p:cNvPr>
          <p:cNvSpPr txBox="1"/>
          <p:nvPr/>
        </p:nvSpPr>
        <p:spPr>
          <a:xfrm>
            <a:off x="1044337" y="4040163"/>
            <a:ext cx="1762202"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Web forms</a:t>
            </a:r>
          </a:p>
        </p:txBody>
      </p:sp>
      <p:pic>
        <p:nvPicPr>
          <p:cNvPr id="16" name="Picture 15" descr="Icon&#10;&#10;Description automatically generated">
            <a:extLst>
              <a:ext uri="{FF2B5EF4-FFF2-40B4-BE49-F238E27FC236}">
                <a16:creationId xmlns:a16="http://schemas.microsoft.com/office/drawing/2014/main" id="{15A2DBDF-555F-39A4-6274-C15D50476E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55" y="4387624"/>
            <a:ext cx="329780" cy="329780"/>
          </a:xfrm>
          <a:prstGeom prst="rect">
            <a:avLst/>
          </a:prstGeom>
        </p:spPr>
      </p:pic>
      <p:cxnSp>
        <p:nvCxnSpPr>
          <p:cNvPr id="17" name="Straight Connector 16">
            <a:extLst>
              <a:ext uri="{FF2B5EF4-FFF2-40B4-BE49-F238E27FC236}">
                <a16:creationId xmlns:a16="http://schemas.microsoft.com/office/drawing/2014/main" id="{E3E48AA7-46A6-BD1F-7060-38B21AB44503}"/>
              </a:ext>
            </a:extLst>
          </p:cNvPr>
          <p:cNvCxnSpPr/>
          <p:nvPr/>
        </p:nvCxnSpPr>
        <p:spPr>
          <a:xfrm>
            <a:off x="810705" y="4387624"/>
            <a:ext cx="0" cy="32978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3DEC02B-23E4-2B75-B136-5634BEB3B7B3}"/>
              </a:ext>
            </a:extLst>
          </p:cNvPr>
          <p:cNvSpPr txBox="1"/>
          <p:nvPr/>
        </p:nvSpPr>
        <p:spPr>
          <a:xfrm>
            <a:off x="1055802" y="4387624"/>
            <a:ext cx="150828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WinForms</a:t>
            </a:r>
          </a:p>
        </p:txBody>
      </p:sp>
      <p:sp>
        <p:nvSpPr>
          <p:cNvPr id="19" name="TextBox 18">
            <a:extLst>
              <a:ext uri="{FF2B5EF4-FFF2-40B4-BE49-F238E27FC236}">
                <a16:creationId xmlns:a16="http://schemas.microsoft.com/office/drawing/2014/main" id="{486BC8F0-55BB-331C-EC8F-027B1A487FD1}"/>
              </a:ext>
            </a:extLst>
          </p:cNvPr>
          <p:cNvSpPr txBox="1"/>
          <p:nvPr/>
        </p:nvSpPr>
        <p:spPr>
          <a:xfrm>
            <a:off x="2127150" y="4413171"/>
            <a:ext cx="148061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WPF</a:t>
            </a:r>
          </a:p>
        </p:txBody>
      </p:sp>
      <p:sp>
        <p:nvSpPr>
          <p:cNvPr id="20" name="TextBox 19">
            <a:extLst>
              <a:ext uri="{FF2B5EF4-FFF2-40B4-BE49-F238E27FC236}">
                <a16:creationId xmlns:a16="http://schemas.microsoft.com/office/drawing/2014/main" id="{CED186CA-969B-5635-EC4E-229A7E93171F}"/>
              </a:ext>
            </a:extLst>
          </p:cNvPr>
          <p:cNvSpPr txBox="1"/>
          <p:nvPr/>
        </p:nvSpPr>
        <p:spPr>
          <a:xfrm>
            <a:off x="2827754" y="4413170"/>
            <a:ext cx="90432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solidFill>
                  <a:srgbClr val="0070C0"/>
                </a:solidFill>
                <a:latin typeface="Calibri" panose="020F0502020204030204" pitchFamily="34" charset="0"/>
                <a:cs typeface="Calibri" panose="020F0502020204030204" pitchFamily="34" charset="0"/>
              </a:rPr>
              <a:t>WinUI</a:t>
            </a:r>
            <a:endParaRPr lang="en-US" sz="1200" dirty="0">
              <a:solidFill>
                <a:srgbClr val="0070C0"/>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59B1C6AC-2EA3-F47E-EEC2-0ECE5B9FED64}"/>
              </a:ext>
            </a:extLst>
          </p:cNvPr>
          <p:cNvSpPr txBox="1"/>
          <p:nvPr/>
        </p:nvSpPr>
        <p:spPr>
          <a:xfrm>
            <a:off x="3595455" y="4431741"/>
            <a:ext cx="1165263"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Flutter</a:t>
            </a:r>
          </a:p>
        </p:txBody>
      </p:sp>
      <p:sp>
        <p:nvSpPr>
          <p:cNvPr id="22" name="TextBox 21">
            <a:extLst>
              <a:ext uri="{FF2B5EF4-FFF2-40B4-BE49-F238E27FC236}">
                <a16:creationId xmlns:a16="http://schemas.microsoft.com/office/drawing/2014/main" id="{689A9AD2-8648-68DB-AD50-7D1DBA8E9B29}"/>
              </a:ext>
            </a:extLst>
          </p:cNvPr>
          <p:cNvSpPr txBox="1"/>
          <p:nvPr/>
        </p:nvSpPr>
        <p:spPr>
          <a:xfrm>
            <a:off x="4369340" y="4431742"/>
            <a:ext cx="133165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Xamarin</a:t>
            </a:r>
          </a:p>
        </p:txBody>
      </p:sp>
      <p:sp>
        <p:nvSpPr>
          <p:cNvPr id="23" name="TextBox 22">
            <a:extLst>
              <a:ext uri="{FF2B5EF4-FFF2-40B4-BE49-F238E27FC236}">
                <a16:creationId xmlns:a16="http://schemas.microsoft.com/office/drawing/2014/main" id="{402ED65F-4E4B-1A1A-CF4A-6B55896B729A}"/>
              </a:ext>
            </a:extLst>
          </p:cNvPr>
          <p:cNvSpPr txBox="1"/>
          <p:nvPr/>
        </p:nvSpPr>
        <p:spPr>
          <a:xfrm>
            <a:off x="1046290" y="4591435"/>
            <a:ext cx="126062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UWP</a:t>
            </a:r>
          </a:p>
        </p:txBody>
      </p:sp>
      <p:sp>
        <p:nvSpPr>
          <p:cNvPr id="24" name="TextBox 23">
            <a:extLst>
              <a:ext uri="{FF2B5EF4-FFF2-40B4-BE49-F238E27FC236}">
                <a16:creationId xmlns:a16="http://schemas.microsoft.com/office/drawing/2014/main" id="{159FE976-1DC7-EA02-EA67-0379BB2C565D}"/>
              </a:ext>
            </a:extLst>
          </p:cNvPr>
          <p:cNvSpPr txBox="1"/>
          <p:nvPr/>
        </p:nvSpPr>
        <p:spPr>
          <a:xfrm>
            <a:off x="1748835" y="4586890"/>
            <a:ext cx="180664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.NET MAUI</a:t>
            </a:r>
          </a:p>
        </p:txBody>
      </p:sp>
      <p:pic>
        <p:nvPicPr>
          <p:cNvPr id="25" name="Picture 24" descr="Shape, square&#10;&#10;Description automatically generated">
            <a:extLst>
              <a:ext uri="{FF2B5EF4-FFF2-40B4-BE49-F238E27FC236}">
                <a16:creationId xmlns:a16="http://schemas.microsoft.com/office/drawing/2014/main" id="{016825D7-1DCD-1E60-16AF-A01213328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429" y="5127472"/>
            <a:ext cx="348306" cy="247361"/>
          </a:xfrm>
          <a:prstGeom prst="rect">
            <a:avLst/>
          </a:prstGeom>
        </p:spPr>
      </p:pic>
      <p:cxnSp>
        <p:nvCxnSpPr>
          <p:cNvPr id="26" name="Straight Connector 25">
            <a:extLst>
              <a:ext uri="{FF2B5EF4-FFF2-40B4-BE49-F238E27FC236}">
                <a16:creationId xmlns:a16="http://schemas.microsoft.com/office/drawing/2014/main" id="{0E78104B-A2E6-99A1-B090-7BAA85FDF6FD}"/>
              </a:ext>
            </a:extLst>
          </p:cNvPr>
          <p:cNvCxnSpPr/>
          <p:nvPr/>
        </p:nvCxnSpPr>
        <p:spPr>
          <a:xfrm>
            <a:off x="810705" y="5127472"/>
            <a:ext cx="0" cy="385561"/>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7BE98BA-F675-2E7C-A2CC-8E961054AAE7}"/>
              </a:ext>
            </a:extLst>
          </p:cNvPr>
          <p:cNvSpPr txBox="1"/>
          <p:nvPr/>
        </p:nvSpPr>
        <p:spPr>
          <a:xfrm>
            <a:off x="1044338" y="5127472"/>
            <a:ext cx="101317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Xamarin</a:t>
            </a:r>
          </a:p>
        </p:txBody>
      </p:sp>
      <p:sp>
        <p:nvSpPr>
          <p:cNvPr id="28" name="TextBox 27">
            <a:extLst>
              <a:ext uri="{FF2B5EF4-FFF2-40B4-BE49-F238E27FC236}">
                <a16:creationId xmlns:a16="http://schemas.microsoft.com/office/drawing/2014/main" id="{9CAC2CCE-88CF-50D7-D1BF-9762317A8BED}"/>
              </a:ext>
            </a:extLst>
          </p:cNvPr>
          <p:cNvSpPr txBox="1"/>
          <p:nvPr/>
        </p:nvSpPr>
        <p:spPr>
          <a:xfrm>
            <a:off x="1966179" y="5138162"/>
            <a:ext cx="1195820"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Flutter</a:t>
            </a:r>
          </a:p>
        </p:txBody>
      </p:sp>
      <p:sp>
        <p:nvSpPr>
          <p:cNvPr id="29" name="TextBox 28">
            <a:extLst>
              <a:ext uri="{FF2B5EF4-FFF2-40B4-BE49-F238E27FC236}">
                <a16:creationId xmlns:a16="http://schemas.microsoft.com/office/drawing/2014/main" id="{2195F719-420F-C34C-AAFF-2E9D6D0A7A00}"/>
              </a:ext>
            </a:extLst>
          </p:cNvPr>
          <p:cNvSpPr txBox="1"/>
          <p:nvPr/>
        </p:nvSpPr>
        <p:spPr>
          <a:xfrm>
            <a:off x="2806539" y="5155355"/>
            <a:ext cx="79152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UWP</a:t>
            </a:r>
          </a:p>
        </p:txBody>
      </p:sp>
      <p:sp>
        <p:nvSpPr>
          <p:cNvPr id="30" name="TextBox 29">
            <a:extLst>
              <a:ext uri="{FF2B5EF4-FFF2-40B4-BE49-F238E27FC236}">
                <a16:creationId xmlns:a16="http://schemas.microsoft.com/office/drawing/2014/main" id="{56DC9D97-AF99-6562-5353-EB3D0B49C9EB}"/>
              </a:ext>
            </a:extLst>
          </p:cNvPr>
          <p:cNvSpPr txBox="1"/>
          <p:nvPr/>
        </p:nvSpPr>
        <p:spPr>
          <a:xfrm>
            <a:off x="3512497" y="5168272"/>
            <a:ext cx="108613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JavaScript</a:t>
            </a:r>
          </a:p>
        </p:txBody>
      </p:sp>
      <p:sp>
        <p:nvSpPr>
          <p:cNvPr id="31" name="TextBox 30">
            <a:extLst>
              <a:ext uri="{FF2B5EF4-FFF2-40B4-BE49-F238E27FC236}">
                <a16:creationId xmlns:a16="http://schemas.microsoft.com/office/drawing/2014/main" id="{E77EBAE7-281E-7D20-8C03-B7D39641B183}"/>
              </a:ext>
            </a:extLst>
          </p:cNvPr>
          <p:cNvSpPr txBox="1"/>
          <p:nvPr/>
        </p:nvSpPr>
        <p:spPr>
          <a:xfrm>
            <a:off x="4516062" y="5181752"/>
            <a:ext cx="118492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.NET MAUI</a:t>
            </a:r>
          </a:p>
        </p:txBody>
      </p:sp>
      <p:sp>
        <p:nvSpPr>
          <p:cNvPr id="32" name="TextBox 31">
            <a:extLst>
              <a:ext uri="{FF2B5EF4-FFF2-40B4-BE49-F238E27FC236}">
                <a16:creationId xmlns:a16="http://schemas.microsoft.com/office/drawing/2014/main" id="{5389B112-AF80-F971-BAD0-7C16D17ACBE2}"/>
              </a:ext>
            </a:extLst>
          </p:cNvPr>
          <p:cNvSpPr txBox="1"/>
          <p:nvPr/>
        </p:nvSpPr>
        <p:spPr>
          <a:xfrm>
            <a:off x="4136027" y="3884026"/>
            <a:ext cx="1944998"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Core</a:t>
            </a:r>
          </a:p>
        </p:txBody>
      </p:sp>
    </p:spTree>
    <p:extLst>
      <p:ext uri="{BB962C8B-B14F-4D97-AF65-F5344CB8AC3E}">
        <p14:creationId xmlns:p14="http://schemas.microsoft.com/office/powerpoint/2010/main" val="332746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4DCBD-22E0-DC30-2461-620DF4A19A67}"/>
              </a:ext>
            </a:extLst>
          </p:cNvPr>
          <p:cNvSpPr txBox="1"/>
          <p:nvPr/>
        </p:nvSpPr>
        <p:spPr>
          <a:xfrm>
            <a:off x="262792" y="580422"/>
            <a:ext cx="6100762" cy="2308324"/>
          </a:xfrm>
          <a:prstGeom prst="rect">
            <a:avLst/>
          </a:prstGeom>
          <a:noFill/>
        </p:spPr>
        <p:txBody>
          <a:bodyPr wrap="square">
            <a:spAutoFit/>
          </a:bodyPr>
          <a:lstStyle/>
          <a:p>
            <a:pPr algn="l"/>
            <a:r>
              <a:rPr lang="en-US" b="1" i="0" dirty="0" err="1">
                <a:solidFill>
                  <a:srgbClr val="1A1A1A"/>
                </a:solidFill>
                <a:effectLst/>
                <a:latin typeface="Open Sans" panose="020B0606030504020204" pitchFamily="34" charset="0"/>
              </a:rPr>
              <a:t>ListView</a:t>
            </a:r>
            <a:endParaRPr lang="en-US" b="1" i="0" dirty="0">
              <a:solidFill>
                <a:srgbClr val="1A1A1A"/>
              </a:solidFill>
              <a:effectLst/>
              <a:latin typeface="Open Sans" panose="020B0606030504020204" pitchFamily="34" charset="0"/>
            </a:endParaRPr>
          </a:p>
          <a:p>
            <a:pPr algn="l"/>
            <a:endParaRPr lang="en-US" b="1" i="0" dirty="0">
              <a:solidFill>
                <a:srgbClr val="1A1A1A"/>
              </a:solidFill>
              <a:effectLst/>
              <a:latin typeface="Open Sans" panose="020B0606030504020204" pitchFamily="34" charset="0"/>
            </a:endParaRPr>
          </a:p>
          <a:p>
            <a:pPr algn="l"/>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p>
        </p:txBody>
      </p:sp>
      <p:pic>
        <p:nvPicPr>
          <p:cNvPr id="3074" name="Picture 2" descr="Syncfusion List View">
            <a:extLst>
              <a:ext uri="{FF2B5EF4-FFF2-40B4-BE49-F238E27FC236}">
                <a16:creationId xmlns:a16="http://schemas.microsoft.com/office/drawing/2014/main" id="{4FA32B4D-78BD-2655-A27A-CB58DF96B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726" y="255235"/>
            <a:ext cx="4847209" cy="4600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65E093-1172-5778-CD14-0C057633402C}"/>
              </a:ext>
            </a:extLst>
          </p:cNvPr>
          <p:cNvSpPr txBox="1"/>
          <p:nvPr/>
        </p:nvSpPr>
        <p:spPr>
          <a:xfrm>
            <a:off x="261246" y="3147709"/>
            <a:ext cx="6103854" cy="369332"/>
          </a:xfrm>
          <a:prstGeom prst="rect">
            <a:avLst/>
          </a:prstGeom>
          <a:noFill/>
        </p:spPr>
        <p:txBody>
          <a:bodyPr wrap="square">
            <a:spAutoFit/>
          </a:bodyPr>
          <a:lstStyle/>
          <a:p>
            <a:r>
              <a:rPr lang="en-US" b="1" i="0" dirty="0">
                <a:solidFill>
                  <a:srgbClr val="1A1A1A"/>
                </a:solidFill>
                <a:effectLst/>
                <a:latin typeface="Open Sans" panose="020B0606030504020204" pitchFamily="34" charset="0"/>
              </a:rPr>
              <a:t>SUPPORTED PLATFORMS</a:t>
            </a:r>
            <a:endParaRPr lang="en-US" dirty="0"/>
          </a:p>
        </p:txBody>
      </p:sp>
      <p:pic>
        <p:nvPicPr>
          <p:cNvPr id="2" name="Picture 1" descr="Diagram&#10;&#10;Description automatically generated">
            <a:extLst>
              <a:ext uri="{FF2B5EF4-FFF2-40B4-BE49-F238E27FC236}">
                <a16:creationId xmlns:a16="http://schemas.microsoft.com/office/drawing/2014/main" id="{4BEFCE34-58C0-3870-9735-F1401AE04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10" y="3625829"/>
            <a:ext cx="329779" cy="329780"/>
          </a:xfrm>
          <a:prstGeom prst="rect">
            <a:avLst/>
          </a:prstGeom>
        </p:spPr>
      </p:pic>
      <p:cxnSp>
        <p:nvCxnSpPr>
          <p:cNvPr id="4" name="Straight Connector 3">
            <a:extLst>
              <a:ext uri="{FF2B5EF4-FFF2-40B4-BE49-F238E27FC236}">
                <a16:creationId xmlns:a16="http://schemas.microsoft.com/office/drawing/2014/main" id="{C8AF0690-4B45-4700-52F0-E53F7B33A0D5}"/>
              </a:ext>
            </a:extLst>
          </p:cNvPr>
          <p:cNvCxnSpPr/>
          <p:nvPr/>
        </p:nvCxnSpPr>
        <p:spPr>
          <a:xfrm>
            <a:off x="810705" y="3625829"/>
            <a:ext cx="0" cy="399416"/>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4A5B438-F9AE-2EF1-96DA-5BFD87593477}"/>
              </a:ext>
            </a:extLst>
          </p:cNvPr>
          <p:cNvSpPr txBox="1"/>
          <p:nvPr/>
        </p:nvSpPr>
        <p:spPr>
          <a:xfrm>
            <a:off x="1055803" y="3625830"/>
            <a:ext cx="1131215"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JavaScript </a:t>
            </a:r>
          </a:p>
        </p:txBody>
      </p:sp>
      <p:sp>
        <p:nvSpPr>
          <p:cNvPr id="7" name="TextBox 6">
            <a:extLst>
              <a:ext uri="{FF2B5EF4-FFF2-40B4-BE49-F238E27FC236}">
                <a16:creationId xmlns:a16="http://schemas.microsoft.com/office/drawing/2014/main" id="{890C274A-4F63-49B2-553D-C8B71DF6278E}"/>
              </a:ext>
            </a:extLst>
          </p:cNvPr>
          <p:cNvSpPr txBox="1"/>
          <p:nvPr/>
        </p:nvSpPr>
        <p:spPr>
          <a:xfrm>
            <a:off x="2064399" y="3625315"/>
            <a:ext cx="140843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Angular</a:t>
            </a:r>
          </a:p>
        </p:txBody>
      </p:sp>
      <p:sp>
        <p:nvSpPr>
          <p:cNvPr id="8" name="TextBox 7">
            <a:extLst>
              <a:ext uri="{FF2B5EF4-FFF2-40B4-BE49-F238E27FC236}">
                <a16:creationId xmlns:a16="http://schemas.microsoft.com/office/drawing/2014/main" id="{2294E6B1-93A2-5B10-0726-47BD7883E8F2}"/>
              </a:ext>
            </a:extLst>
          </p:cNvPr>
          <p:cNvSpPr txBox="1"/>
          <p:nvPr/>
        </p:nvSpPr>
        <p:spPr>
          <a:xfrm>
            <a:off x="2946663" y="3638232"/>
            <a:ext cx="895547"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React</a:t>
            </a:r>
          </a:p>
        </p:txBody>
      </p:sp>
      <p:sp>
        <p:nvSpPr>
          <p:cNvPr id="9" name="TextBox 8">
            <a:extLst>
              <a:ext uri="{FF2B5EF4-FFF2-40B4-BE49-F238E27FC236}">
                <a16:creationId xmlns:a16="http://schemas.microsoft.com/office/drawing/2014/main" id="{ED12585A-21CB-6C02-F5F6-5AF0A0DBF940}"/>
              </a:ext>
            </a:extLst>
          </p:cNvPr>
          <p:cNvSpPr txBox="1"/>
          <p:nvPr/>
        </p:nvSpPr>
        <p:spPr>
          <a:xfrm>
            <a:off x="3551865" y="3638232"/>
            <a:ext cx="76142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Vue</a:t>
            </a:r>
          </a:p>
        </p:txBody>
      </p:sp>
      <p:sp>
        <p:nvSpPr>
          <p:cNvPr id="10" name="TextBox 9">
            <a:extLst>
              <a:ext uri="{FF2B5EF4-FFF2-40B4-BE49-F238E27FC236}">
                <a16:creationId xmlns:a16="http://schemas.microsoft.com/office/drawing/2014/main" id="{C5719F8F-9701-CD26-E6D0-7A0F54F957D3}"/>
              </a:ext>
            </a:extLst>
          </p:cNvPr>
          <p:cNvSpPr txBox="1"/>
          <p:nvPr/>
        </p:nvSpPr>
        <p:spPr>
          <a:xfrm>
            <a:off x="4011607" y="3638232"/>
            <a:ext cx="761422"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solidFill>
                  <a:srgbClr val="0070C0"/>
                </a:solidFill>
                <a:latin typeface="Calibri" panose="020F0502020204030204" pitchFamily="34" charset="0"/>
                <a:cs typeface="Calibri" panose="020F0502020204030204" pitchFamily="34" charset="0"/>
              </a:rPr>
              <a:t>Blazor</a:t>
            </a:r>
            <a:endParaRPr lang="en-US" sz="1200" dirty="0">
              <a:solidFill>
                <a:srgbClr val="0070C0"/>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B3356FD-C198-8C50-A98A-E17A4371B8C3}"/>
              </a:ext>
            </a:extLst>
          </p:cNvPr>
          <p:cNvSpPr txBox="1"/>
          <p:nvPr/>
        </p:nvSpPr>
        <p:spPr>
          <a:xfrm>
            <a:off x="1050070" y="3825537"/>
            <a:ext cx="1351712"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MVC</a:t>
            </a:r>
          </a:p>
        </p:txBody>
      </p:sp>
      <p:sp>
        <p:nvSpPr>
          <p:cNvPr id="12" name="TextBox 11">
            <a:extLst>
              <a:ext uri="{FF2B5EF4-FFF2-40B4-BE49-F238E27FC236}">
                <a16:creationId xmlns:a16="http://schemas.microsoft.com/office/drawing/2014/main" id="{A6114D96-50F7-9F5F-AF29-38E6E565CD2E}"/>
              </a:ext>
            </a:extLst>
          </p:cNvPr>
          <p:cNvSpPr txBox="1"/>
          <p:nvPr/>
        </p:nvSpPr>
        <p:spPr>
          <a:xfrm>
            <a:off x="2254737" y="3832770"/>
            <a:ext cx="143422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Core</a:t>
            </a:r>
            <a:endParaRPr lang="en-US" sz="12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3906A84-7678-1B3F-7DBE-0A6650F02EED}"/>
              </a:ext>
            </a:extLst>
          </p:cNvPr>
          <p:cNvSpPr txBox="1"/>
          <p:nvPr/>
        </p:nvSpPr>
        <p:spPr>
          <a:xfrm>
            <a:off x="7655417" y="5663953"/>
            <a:ext cx="1293273" cy="461665"/>
          </a:xfrm>
          <a:prstGeom prst="rect">
            <a:avLst/>
          </a:prstGeom>
          <a:noFill/>
        </p:spPr>
        <p:txBody>
          <a:bodyPr wrap="square" rtlCol="0">
            <a:spAutoFit/>
          </a:bodyPr>
          <a:lstStyle/>
          <a:p>
            <a:endParaRPr lang="en-US" sz="1200" dirty="0">
              <a:solidFill>
                <a:srgbClr val="0070C0"/>
              </a:solidFill>
              <a:latin typeface="Calibri" panose="020F0502020204030204" pitchFamily="34" charset="0"/>
              <a:cs typeface="Calibri" panose="020F0502020204030204" pitchFamily="34" charset="0"/>
            </a:endParaRPr>
          </a:p>
          <a:p>
            <a:endParaRPr lang="en-US" sz="1200" dirty="0">
              <a:solidFill>
                <a:srgbClr val="0070C0"/>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722F6C87-B13A-A1C0-6990-229ABE0E18DF}"/>
              </a:ext>
            </a:extLst>
          </p:cNvPr>
          <p:cNvSpPr txBox="1"/>
          <p:nvPr/>
        </p:nvSpPr>
        <p:spPr>
          <a:xfrm>
            <a:off x="3484824" y="3853100"/>
            <a:ext cx="1762202"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ASP.NET Web forms</a:t>
            </a:r>
          </a:p>
        </p:txBody>
      </p:sp>
      <p:pic>
        <p:nvPicPr>
          <p:cNvPr id="15" name="Picture 14" descr="Icon&#10;&#10;Description automatically generated">
            <a:extLst>
              <a:ext uri="{FF2B5EF4-FFF2-40B4-BE49-F238E27FC236}">
                <a16:creationId xmlns:a16="http://schemas.microsoft.com/office/drawing/2014/main" id="{0451AA47-7898-3FA6-B026-7591D40A5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55" y="4387624"/>
            <a:ext cx="329780" cy="329780"/>
          </a:xfrm>
          <a:prstGeom prst="rect">
            <a:avLst/>
          </a:prstGeom>
        </p:spPr>
      </p:pic>
      <p:cxnSp>
        <p:nvCxnSpPr>
          <p:cNvPr id="16" name="Straight Connector 15">
            <a:extLst>
              <a:ext uri="{FF2B5EF4-FFF2-40B4-BE49-F238E27FC236}">
                <a16:creationId xmlns:a16="http://schemas.microsoft.com/office/drawing/2014/main" id="{644E74EF-8716-5C12-0B4A-F34F097353D6}"/>
              </a:ext>
            </a:extLst>
          </p:cNvPr>
          <p:cNvCxnSpPr/>
          <p:nvPr/>
        </p:nvCxnSpPr>
        <p:spPr>
          <a:xfrm>
            <a:off x="810705" y="4387624"/>
            <a:ext cx="0" cy="32978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5A61985-AE16-16E9-CE80-E5808930D741}"/>
              </a:ext>
            </a:extLst>
          </p:cNvPr>
          <p:cNvSpPr txBox="1"/>
          <p:nvPr/>
        </p:nvSpPr>
        <p:spPr>
          <a:xfrm>
            <a:off x="1055802" y="4387624"/>
            <a:ext cx="150828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WinForms</a:t>
            </a:r>
          </a:p>
        </p:txBody>
      </p:sp>
      <p:sp>
        <p:nvSpPr>
          <p:cNvPr id="20" name="TextBox 19">
            <a:extLst>
              <a:ext uri="{FF2B5EF4-FFF2-40B4-BE49-F238E27FC236}">
                <a16:creationId xmlns:a16="http://schemas.microsoft.com/office/drawing/2014/main" id="{898F880A-7978-733C-E878-AE49B699D9AF}"/>
              </a:ext>
            </a:extLst>
          </p:cNvPr>
          <p:cNvSpPr txBox="1"/>
          <p:nvPr/>
        </p:nvSpPr>
        <p:spPr>
          <a:xfrm>
            <a:off x="3100598" y="4431184"/>
            <a:ext cx="1165263"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Xamarin</a:t>
            </a:r>
          </a:p>
          <a:p>
            <a:endParaRPr lang="en-US" sz="1200" dirty="0">
              <a:solidFill>
                <a:srgbClr val="0070C0"/>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4B2C976-8B51-E338-DCE1-5A50BE6852AB}"/>
              </a:ext>
            </a:extLst>
          </p:cNvPr>
          <p:cNvSpPr txBox="1"/>
          <p:nvPr/>
        </p:nvSpPr>
        <p:spPr>
          <a:xfrm>
            <a:off x="2035569" y="4421693"/>
            <a:ext cx="130271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.NET MAUI</a:t>
            </a:r>
          </a:p>
        </p:txBody>
      </p:sp>
      <p:pic>
        <p:nvPicPr>
          <p:cNvPr id="23" name="Picture 22" descr="Shape, square&#10;&#10;Description automatically generated">
            <a:extLst>
              <a:ext uri="{FF2B5EF4-FFF2-40B4-BE49-F238E27FC236}">
                <a16:creationId xmlns:a16="http://schemas.microsoft.com/office/drawing/2014/main" id="{6B3B3AC7-2101-08DB-67A5-204D4555C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429" y="5127472"/>
            <a:ext cx="348306" cy="247361"/>
          </a:xfrm>
          <a:prstGeom prst="rect">
            <a:avLst/>
          </a:prstGeom>
        </p:spPr>
      </p:pic>
      <p:cxnSp>
        <p:nvCxnSpPr>
          <p:cNvPr id="24" name="Straight Connector 23">
            <a:extLst>
              <a:ext uri="{FF2B5EF4-FFF2-40B4-BE49-F238E27FC236}">
                <a16:creationId xmlns:a16="http://schemas.microsoft.com/office/drawing/2014/main" id="{3169C501-5FD5-17D0-8A43-5D0CE539711F}"/>
              </a:ext>
            </a:extLst>
          </p:cNvPr>
          <p:cNvCxnSpPr/>
          <p:nvPr/>
        </p:nvCxnSpPr>
        <p:spPr>
          <a:xfrm>
            <a:off x="810705" y="5127472"/>
            <a:ext cx="0" cy="385561"/>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612AADF-4D7B-CBA7-14F7-9AC1C10B3FEF}"/>
              </a:ext>
            </a:extLst>
          </p:cNvPr>
          <p:cNvSpPr txBox="1"/>
          <p:nvPr/>
        </p:nvSpPr>
        <p:spPr>
          <a:xfrm>
            <a:off x="2155606" y="5151205"/>
            <a:ext cx="101317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Xamarin</a:t>
            </a:r>
          </a:p>
        </p:txBody>
      </p:sp>
      <p:sp>
        <p:nvSpPr>
          <p:cNvPr id="26" name="TextBox 25">
            <a:extLst>
              <a:ext uri="{FF2B5EF4-FFF2-40B4-BE49-F238E27FC236}">
                <a16:creationId xmlns:a16="http://schemas.microsoft.com/office/drawing/2014/main" id="{222F6355-A9F2-5255-8946-529DCD8A5AA3}"/>
              </a:ext>
            </a:extLst>
          </p:cNvPr>
          <p:cNvSpPr txBox="1"/>
          <p:nvPr/>
        </p:nvSpPr>
        <p:spPr>
          <a:xfrm>
            <a:off x="1059857" y="5138401"/>
            <a:ext cx="1195820"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.NET MAUI</a:t>
            </a:r>
          </a:p>
        </p:txBody>
      </p:sp>
      <p:sp>
        <p:nvSpPr>
          <p:cNvPr id="28" name="TextBox 27">
            <a:extLst>
              <a:ext uri="{FF2B5EF4-FFF2-40B4-BE49-F238E27FC236}">
                <a16:creationId xmlns:a16="http://schemas.microsoft.com/office/drawing/2014/main" id="{E6EC456B-DDA0-56C0-E120-362660F75E92}"/>
              </a:ext>
            </a:extLst>
          </p:cNvPr>
          <p:cNvSpPr txBox="1"/>
          <p:nvPr/>
        </p:nvSpPr>
        <p:spPr>
          <a:xfrm>
            <a:off x="3057509" y="5164009"/>
            <a:ext cx="108613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JavaScript</a:t>
            </a:r>
          </a:p>
        </p:txBody>
      </p:sp>
      <p:sp>
        <p:nvSpPr>
          <p:cNvPr id="29" name="TextBox 28">
            <a:extLst>
              <a:ext uri="{FF2B5EF4-FFF2-40B4-BE49-F238E27FC236}">
                <a16:creationId xmlns:a16="http://schemas.microsoft.com/office/drawing/2014/main" id="{072DB363-A542-2835-58C5-6D59320F1C6E}"/>
              </a:ext>
            </a:extLst>
          </p:cNvPr>
          <p:cNvSpPr txBox="1"/>
          <p:nvPr/>
        </p:nvSpPr>
        <p:spPr>
          <a:xfrm>
            <a:off x="4635929" y="3638233"/>
            <a:ext cx="9744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70C0"/>
                </a:solidFill>
                <a:latin typeface="Calibri" panose="020F0502020204030204" pitchFamily="34" charset="0"/>
                <a:cs typeface="Calibri" panose="020F0502020204030204" pitchFamily="34" charset="0"/>
              </a:rPr>
              <a:t>jQuery</a:t>
            </a:r>
          </a:p>
        </p:txBody>
      </p:sp>
    </p:spTree>
    <p:extLst>
      <p:ext uri="{BB962C8B-B14F-4D97-AF65-F5344CB8AC3E}">
        <p14:creationId xmlns:p14="http://schemas.microsoft.com/office/powerpoint/2010/main" val="41290580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299</Words>
  <Application>Microsoft Office PowerPoint</Application>
  <PresentationFormat>Widescreen</PresentationFormat>
  <Paragraphs>81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Open Sans</vt:lpstr>
      <vt:lpstr>Gallery</vt:lpstr>
      <vt:lpstr>MOST POPULAR COMPONENTS IN SYNCFUSION SOFTWARE</vt:lpstr>
      <vt:lpstr>MOST POPULAR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2023-01-07T05:05:31Z</dcterms:created>
  <dcterms:modified xsi:type="dcterms:W3CDTF">2023-01-07T05:06:07Z</dcterms:modified>
</cp:coreProperties>
</file>