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5" r:id="rId12"/>
    <p:sldId id="316" r:id="rId13"/>
    <p:sldId id="317" r:id="rId14"/>
    <p:sldId id="318"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a:blipFill rotWithShape="0">
          <a:blip xmlns:r="http://schemas.openxmlformats.org/officeDocument/2006/relationships" r:embed="rId1"/>
          <a:srcRect/>
          <a:stretch>
            <a:fillRect t="-9000" b="-9000"/>
          </a:stretch>
        </a:blipFill>
      </dgm:spPr>
      <dgm:t>
        <a:bodyPr/>
        <a:lstStyle/>
        <a:p>
          <a:pPr>
            <a:lnSpc>
              <a:spcPct val="150000"/>
            </a:lnSpc>
          </a:pPr>
          <a:r>
            <a:rPr lang="en-US" dirty="0"/>
            <a:t>Jaswanth Pentakota</a:t>
          </a:r>
          <a:br>
            <a:rPr lang="en-US" dirty="0"/>
          </a:br>
          <a:r>
            <a:rPr lang="en-US" dirty="0"/>
            <a:t>12111901</a:t>
          </a:r>
          <a:br>
            <a:rPr lang="en-US" dirty="0"/>
          </a:br>
          <a:r>
            <a:rPr lang="en-US" dirty="0"/>
            <a:t>B52</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pPr>
            <a:lnSpc>
              <a:spcPct val="150000"/>
            </a:lnSpc>
          </a:pPr>
          <a:r>
            <a:rPr lang="en-US" dirty="0"/>
            <a:t>D Praveen</a:t>
          </a:r>
          <a:br>
            <a:rPr lang="en-US" dirty="0"/>
          </a:br>
          <a:r>
            <a:rPr lang="en-US" dirty="0"/>
            <a:t>12115126</a:t>
          </a:r>
          <a:br>
            <a:rPr lang="en-US" dirty="0"/>
          </a:br>
          <a:r>
            <a:rPr lang="en-US" dirty="0"/>
            <a:t>A03</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pPr>
            <a:lnSpc>
              <a:spcPct val="150000"/>
            </a:lnSpc>
          </a:pPr>
          <a:r>
            <a:rPr lang="en-US" dirty="0"/>
            <a:t>Shibu</a:t>
          </a:r>
          <a:r>
            <a:rPr lang="en-US" baseline="0" dirty="0"/>
            <a:t> Prakash</a:t>
          </a:r>
          <a:br>
            <a:rPr lang="en-US" baseline="0" dirty="0"/>
          </a:br>
          <a:r>
            <a:rPr lang="en-US" baseline="0" dirty="0"/>
            <a:t>12116263</a:t>
          </a:r>
          <a:br>
            <a:rPr lang="en-US" baseline="0" dirty="0"/>
          </a:br>
          <a:r>
            <a:rPr lang="en-US" baseline="0" dirty="0"/>
            <a:t>A28</a:t>
          </a:r>
          <a:endParaRPr lang="en-US" dirty="0"/>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25" custLinFactNeighborY="-1315"/>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2737304"/>
        </a:xfrm>
        <a:prstGeom prst="rect">
          <a:avLst/>
        </a:prstGeom>
        <a:blipFill rotWithShape="0">
          <a:blip xmlns:r="http://schemas.openxmlformats.org/officeDocument/2006/relationships" r:embed="rId1"/>
          <a:srcRect/>
          <a:stretch>
            <a:fillRect t="-9000" b="-9000"/>
          </a:stretch>
        </a:blip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150000"/>
            </a:lnSpc>
            <a:spcBef>
              <a:spcPct val="0"/>
            </a:spcBef>
            <a:spcAft>
              <a:spcPct val="35000"/>
            </a:spcAft>
            <a:buNone/>
          </a:pPr>
          <a:r>
            <a:rPr lang="en-US" sz="1900" kern="1200" dirty="0"/>
            <a:t>Jaswanth Pentakota</a:t>
          </a:r>
          <a:br>
            <a:rPr lang="en-US" sz="1900" kern="1200" dirty="0"/>
          </a:br>
          <a:r>
            <a:rPr lang="en-US" sz="1900" kern="1200" dirty="0"/>
            <a:t>12111901</a:t>
          </a:r>
          <a:br>
            <a:rPr lang="en-US" sz="1900" kern="1200" dirty="0"/>
          </a:br>
          <a:r>
            <a:rPr lang="en-US" sz="1900" kern="1200" dirty="0"/>
            <a:t>B52</a:t>
          </a:r>
        </a:p>
      </dsp:txBody>
      <dsp:txXfrm>
        <a:off x="0" y="1094921"/>
        <a:ext cx="3182540" cy="1642382"/>
      </dsp:txXfrm>
    </dsp:sp>
    <dsp:sp modelId="{15536E38-36FE-4A51-B620-2715BFAD5475}">
      <dsp:nvSpPr>
        <dsp:cNvPr id="0" name=""/>
        <dsp:cNvSpPr/>
      </dsp:nvSpPr>
      <dsp:spPr>
        <a:xfrm>
          <a:off x="785" y="0"/>
          <a:ext cx="3182540" cy="1094921"/>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endParaRPr lang="en-US" sz="5500" kern="1200" dirty="0"/>
        </a:p>
      </dsp:txBody>
      <dsp:txXfrm>
        <a:off x="785" y="0"/>
        <a:ext cx="3182540" cy="1094921"/>
      </dsp:txXfrm>
    </dsp:sp>
    <dsp:sp modelId="{89A9B4CF-6439-46B1-B6A9-1D6CD5034774}">
      <dsp:nvSpPr>
        <dsp:cNvPr id="0" name=""/>
        <dsp:cNvSpPr/>
      </dsp:nvSpPr>
      <dsp:spPr>
        <a:xfrm>
          <a:off x="3437929" y="0"/>
          <a:ext cx="3182540" cy="273730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150000"/>
            </a:lnSpc>
            <a:spcBef>
              <a:spcPct val="0"/>
            </a:spcBef>
            <a:spcAft>
              <a:spcPct val="35000"/>
            </a:spcAft>
            <a:buNone/>
          </a:pPr>
          <a:r>
            <a:rPr lang="en-US" sz="1900" kern="1200" dirty="0"/>
            <a:t>D Praveen</a:t>
          </a:r>
          <a:br>
            <a:rPr lang="en-US" sz="1900" kern="1200" dirty="0"/>
          </a:br>
          <a:r>
            <a:rPr lang="en-US" sz="1900" kern="1200" dirty="0"/>
            <a:t>12115126</a:t>
          </a:r>
          <a:br>
            <a:rPr lang="en-US" sz="1900" kern="1200" dirty="0"/>
          </a:br>
          <a:r>
            <a:rPr lang="en-US" sz="1900" kern="1200" dirty="0"/>
            <a:t>A03</a:t>
          </a:r>
        </a:p>
      </dsp:txBody>
      <dsp:txXfrm>
        <a:off x="3437929" y="1094921"/>
        <a:ext cx="3182540" cy="1642382"/>
      </dsp:txXfrm>
    </dsp:sp>
    <dsp:sp modelId="{379B8CE4-8135-4F2C-A5A0-E55EBE328E9A}">
      <dsp:nvSpPr>
        <dsp:cNvPr id="0" name=""/>
        <dsp:cNvSpPr/>
      </dsp:nvSpPr>
      <dsp:spPr>
        <a:xfrm>
          <a:off x="3437929" y="0"/>
          <a:ext cx="3182540" cy="1094921"/>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endParaRPr lang="en-US" sz="5500" kern="1200" dirty="0"/>
        </a:p>
      </dsp:txBody>
      <dsp:txXfrm>
        <a:off x="3437929" y="0"/>
        <a:ext cx="3182540" cy="1094921"/>
      </dsp:txXfrm>
    </dsp:sp>
    <dsp:sp modelId="{0802B4A8-7224-4B0A-95B7-D17AEB2B2AFF}">
      <dsp:nvSpPr>
        <dsp:cNvPr id="0" name=""/>
        <dsp:cNvSpPr/>
      </dsp:nvSpPr>
      <dsp:spPr>
        <a:xfrm>
          <a:off x="6875073" y="0"/>
          <a:ext cx="3182540" cy="273730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150000"/>
            </a:lnSpc>
            <a:spcBef>
              <a:spcPct val="0"/>
            </a:spcBef>
            <a:spcAft>
              <a:spcPct val="35000"/>
            </a:spcAft>
            <a:buNone/>
          </a:pPr>
          <a:r>
            <a:rPr lang="en-US" sz="1900" kern="1200" dirty="0"/>
            <a:t>Shibu</a:t>
          </a:r>
          <a:r>
            <a:rPr lang="en-US" sz="1900" kern="1200" baseline="0" dirty="0"/>
            <a:t> Prakash</a:t>
          </a:r>
          <a:br>
            <a:rPr lang="en-US" sz="1900" kern="1200" baseline="0" dirty="0"/>
          </a:br>
          <a:r>
            <a:rPr lang="en-US" sz="1900" kern="1200" baseline="0" dirty="0"/>
            <a:t>12116263</a:t>
          </a:r>
          <a:br>
            <a:rPr lang="en-US" sz="1900" kern="1200" baseline="0" dirty="0"/>
          </a:br>
          <a:r>
            <a:rPr lang="en-US" sz="1900" kern="1200" baseline="0" dirty="0"/>
            <a:t>A28</a:t>
          </a:r>
          <a:endParaRPr lang="en-US" sz="1900" kern="1200" dirty="0"/>
        </a:p>
      </dsp:txBody>
      <dsp:txXfrm>
        <a:off x="6875073" y="1094921"/>
        <a:ext cx="3182540" cy="1642382"/>
      </dsp:txXfrm>
    </dsp:sp>
    <dsp:sp modelId="{68AC9669-DC11-473A-AA2E-579A44E78C37}">
      <dsp:nvSpPr>
        <dsp:cNvPr id="0" name=""/>
        <dsp:cNvSpPr/>
      </dsp:nvSpPr>
      <dsp:spPr>
        <a:xfrm>
          <a:off x="6875073" y="0"/>
          <a:ext cx="3182540" cy="1094921"/>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endParaRPr lang="en-US" sz="5500" kern="1200" dirty="0"/>
        </a:p>
      </dsp:txBody>
      <dsp:txXfrm>
        <a:off x="6875073" y="0"/>
        <a:ext cx="3182540" cy="109492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16349" y="32668"/>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b="1" dirty="0">
                <a:solidFill>
                  <a:schemeClr val="tx1"/>
                </a:solidFill>
              </a:rPr>
              <a:t>WORD PUZZLE GAME</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PYTHON PROJECT REPORT</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B290-92BE-B9DD-7AD5-69C59AB72BCE}"/>
              </a:ext>
            </a:extLst>
          </p:cNvPr>
          <p:cNvSpPr>
            <a:spLocks noGrp="1"/>
          </p:cNvSpPr>
          <p:nvPr>
            <p:ph type="title"/>
          </p:nvPr>
        </p:nvSpPr>
        <p:spPr>
          <a:xfrm>
            <a:off x="171450" y="943438"/>
            <a:ext cx="11849100" cy="1540665"/>
          </a:xfrm>
        </p:spPr>
        <p:txBody>
          <a:bodyPr>
            <a:normAutofit fontScale="90000"/>
          </a:bodyPr>
          <a:lstStyle/>
          <a:p>
            <a:pPr algn="ctr"/>
            <a:br>
              <a:rPr lang="en-US" sz="3100" dirty="0"/>
            </a:br>
            <a:r>
              <a:rPr lang="en-US" sz="3300" b="1" dirty="0"/>
              <a:t>SCORE AND WORDS SELECTED WILL BE SHOWN IN THE TOP</a:t>
            </a:r>
            <a:br>
              <a:rPr lang="en-US" dirty="0"/>
            </a:br>
            <a:endParaRPr lang="en-IN" dirty="0"/>
          </a:p>
        </p:txBody>
      </p:sp>
      <p:pic>
        <p:nvPicPr>
          <p:cNvPr id="4" name="Content Placeholder 3">
            <a:extLst>
              <a:ext uri="{FF2B5EF4-FFF2-40B4-BE49-F238E27FC236}">
                <a16:creationId xmlns:a16="http://schemas.microsoft.com/office/drawing/2014/main" id="{CF32158C-C112-48AC-6C0E-40BA7B7A5BD0}"/>
              </a:ext>
            </a:extLst>
          </p:cNvPr>
          <p:cNvPicPr>
            <a:picLocks noGrp="1" noChangeAspect="1"/>
          </p:cNvPicPr>
          <p:nvPr>
            <p:ph idx="1"/>
          </p:nvPr>
        </p:nvPicPr>
        <p:blipFill>
          <a:blip r:embed="rId2"/>
          <a:stretch>
            <a:fillRect/>
          </a:stretch>
        </p:blipFill>
        <p:spPr>
          <a:xfrm>
            <a:off x="655779" y="2484103"/>
            <a:ext cx="10880442" cy="3061833"/>
          </a:xfrm>
          <a:prstGeom prst="rect">
            <a:avLst/>
          </a:prstGeom>
        </p:spPr>
      </p:pic>
    </p:spTree>
    <p:extLst>
      <p:ext uri="{BB962C8B-B14F-4D97-AF65-F5344CB8AC3E}">
        <p14:creationId xmlns:p14="http://schemas.microsoft.com/office/powerpoint/2010/main" val="169626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24A390-FDB9-AA61-E75B-8581A32218EC}"/>
              </a:ext>
            </a:extLst>
          </p:cNvPr>
          <p:cNvSpPr txBox="1"/>
          <p:nvPr/>
        </p:nvSpPr>
        <p:spPr>
          <a:xfrm>
            <a:off x="513443" y="443521"/>
            <a:ext cx="11427279" cy="400110"/>
          </a:xfrm>
          <a:prstGeom prst="rect">
            <a:avLst/>
          </a:prstGeom>
          <a:noFill/>
        </p:spPr>
        <p:txBody>
          <a:bodyPr wrap="square">
            <a:spAutoFit/>
          </a:bodyPr>
          <a:lstStyle/>
          <a:p>
            <a:r>
              <a:rPr lang="en-US" sz="2000" b="1" dirty="0"/>
              <a:t>ROLES AND RESPONSIBILITIES:</a:t>
            </a:r>
            <a:endParaRPr lang="en-US" b="1" dirty="0"/>
          </a:p>
        </p:txBody>
      </p:sp>
      <p:graphicFrame>
        <p:nvGraphicFramePr>
          <p:cNvPr id="4" name="Table 4">
            <a:extLst>
              <a:ext uri="{FF2B5EF4-FFF2-40B4-BE49-F238E27FC236}">
                <a16:creationId xmlns:a16="http://schemas.microsoft.com/office/drawing/2014/main" id="{7CDDF123-43A7-7D4B-B94C-66CE563F9638}"/>
              </a:ext>
            </a:extLst>
          </p:cNvPr>
          <p:cNvGraphicFramePr>
            <a:graphicFrameLocks noGrp="1"/>
          </p:cNvGraphicFramePr>
          <p:nvPr>
            <p:extLst>
              <p:ext uri="{D42A27DB-BD31-4B8C-83A1-F6EECF244321}">
                <p14:modId xmlns:p14="http://schemas.microsoft.com/office/powerpoint/2010/main" val="3886181041"/>
              </p:ext>
            </p:extLst>
          </p:nvPr>
        </p:nvGraphicFramePr>
        <p:xfrm>
          <a:off x="513443" y="918280"/>
          <a:ext cx="11128828" cy="2344323"/>
        </p:xfrm>
        <a:graphic>
          <a:graphicData uri="http://schemas.openxmlformats.org/drawingml/2006/table">
            <a:tbl>
              <a:tblPr firstRow="1" bandRow="1">
                <a:tableStyleId>{073A0DAA-6AF3-43AB-8588-CEC1D06C72B9}</a:tableStyleId>
              </a:tblPr>
              <a:tblGrid>
                <a:gridCol w="2782207">
                  <a:extLst>
                    <a:ext uri="{9D8B030D-6E8A-4147-A177-3AD203B41FA5}">
                      <a16:colId xmlns:a16="http://schemas.microsoft.com/office/drawing/2014/main" val="11445985"/>
                    </a:ext>
                  </a:extLst>
                </a:gridCol>
                <a:gridCol w="2782207">
                  <a:extLst>
                    <a:ext uri="{9D8B030D-6E8A-4147-A177-3AD203B41FA5}">
                      <a16:colId xmlns:a16="http://schemas.microsoft.com/office/drawing/2014/main" val="3047090289"/>
                    </a:ext>
                  </a:extLst>
                </a:gridCol>
                <a:gridCol w="2782207">
                  <a:extLst>
                    <a:ext uri="{9D8B030D-6E8A-4147-A177-3AD203B41FA5}">
                      <a16:colId xmlns:a16="http://schemas.microsoft.com/office/drawing/2014/main" val="2908918594"/>
                    </a:ext>
                  </a:extLst>
                </a:gridCol>
                <a:gridCol w="2782207">
                  <a:extLst>
                    <a:ext uri="{9D8B030D-6E8A-4147-A177-3AD203B41FA5}">
                      <a16:colId xmlns:a16="http://schemas.microsoft.com/office/drawing/2014/main" val="2821927205"/>
                    </a:ext>
                  </a:extLst>
                </a:gridCol>
              </a:tblGrid>
              <a:tr h="561548">
                <a:tc>
                  <a:txBody>
                    <a:bodyPr/>
                    <a:lstStyle/>
                    <a:p>
                      <a:pPr algn="ctr"/>
                      <a:r>
                        <a:rPr lang="en-IN" dirty="0"/>
                        <a:t>Name of the Participants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Registration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Role of the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Responsibility of the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869498"/>
                  </a:ext>
                </a:extLst>
              </a:tr>
              <a:tr h="561548">
                <a:tc>
                  <a:txBody>
                    <a:bodyPr/>
                    <a:lstStyle/>
                    <a:p>
                      <a:pPr algn="ctr"/>
                      <a:r>
                        <a:rPr lang="en-IN" dirty="0"/>
                        <a:t>Pentakota Jaswanth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12111901(B52)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Backend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07079"/>
                  </a:ext>
                </a:extLst>
              </a:tr>
              <a:tr h="581147">
                <a:tc>
                  <a:txBody>
                    <a:bodyPr/>
                    <a:lstStyle/>
                    <a:p>
                      <a:pPr algn="ctr"/>
                      <a:r>
                        <a:rPr lang="en-IN" dirty="0"/>
                        <a:t>D Praveen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12115126(A03)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Frontend Development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Requirement 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680586"/>
                  </a:ext>
                </a:extLst>
              </a:tr>
              <a:tr h="561548">
                <a:tc>
                  <a:txBody>
                    <a:bodyPr/>
                    <a:lstStyle/>
                    <a:p>
                      <a:pPr algn="ctr"/>
                      <a:r>
                        <a:rPr lang="en-US" dirty="0"/>
                        <a:t>Shibu Prakash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12116263(A28)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Designing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987336"/>
                  </a:ext>
                </a:extLst>
              </a:tr>
            </a:tbl>
          </a:graphicData>
        </a:graphic>
      </p:graphicFrame>
      <p:sp>
        <p:nvSpPr>
          <p:cNvPr id="6" name="TextBox 5">
            <a:extLst>
              <a:ext uri="{FF2B5EF4-FFF2-40B4-BE49-F238E27FC236}">
                <a16:creationId xmlns:a16="http://schemas.microsoft.com/office/drawing/2014/main" id="{3495CC73-84E4-71D5-7F94-0675D8001874}"/>
              </a:ext>
            </a:extLst>
          </p:cNvPr>
          <p:cNvSpPr txBox="1"/>
          <p:nvPr/>
        </p:nvSpPr>
        <p:spPr>
          <a:xfrm>
            <a:off x="513443" y="3323572"/>
            <a:ext cx="11423651" cy="400110"/>
          </a:xfrm>
          <a:prstGeom prst="rect">
            <a:avLst/>
          </a:prstGeom>
          <a:noFill/>
        </p:spPr>
        <p:txBody>
          <a:bodyPr wrap="square">
            <a:spAutoFit/>
          </a:bodyPr>
          <a:lstStyle/>
          <a:p>
            <a:r>
              <a:rPr lang="en-IN" sz="2000" b="1" dirty="0"/>
              <a:t>GANTT CHART</a:t>
            </a:r>
            <a:r>
              <a:rPr lang="en-IN" sz="2000" dirty="0"/>
              <a:t>:</a:t>
            </a:r>
          </a:p>
        </p:txBody>
      </p:sp>
      <p:graphicFrame>
        <p:nvGraphicFramePr>
          <p:cNvPr id="7" name="Table 7">
            <a:extLst>
              <a:ext uri="{FF2B5EF4-FFF2-40B4-BE49-F238E27FC236}">
                <a16:creationId xmlns:a16="http://schemas.microsoft.com/office/drawing/2014/main" id="{4D846B26-9DBB-3DF3-B79B-ECEF1A1859F3}"/>
              </a:ext>
            </a:extLst>
          </p:cNvPr>
          <p:cNvGraphicFramePr>
            <a:graphicFrameLocks noGrp="1"/>
          </p:cNvGraphicFramePr>
          <p:nvPr>
            <p:extLst>
              <p:ext uri="{D42A27DB-BD31-4B8C-83A1-F6EECF244321}">
                <p14:modId xmlns:p14="http://schemas.microsoft.com/office/powerpoint/2010/main" val="406254923"/>
              </p:ext>
            </p:extLst>
          </p:nvPr>
        </p:nvGraphicFramePr>
        <p:xfrm>
          <a:off x="513443" y="3798331"/>
          <a:ext cx="11128830" cy="2602468"/>
        </p:xfrm>
        <a:graphic>
          <a:graphicData uri="http://schemas.openxmlformats.org/drawingml/2006/table">
            <a:tbl>
              <a:tblPr firstRow="1" firstCol="1" bandRow="1" bandCol="1">
                <a:tableStyleId>{073A0DAA-6AF3-43AB-8588-CEC1D06C72B9}</a:tableStyleId>
              </a:tblPr>
              <a:tblGrid>
                <a:gridCol w="1854805">
                  <a:extLst>
                    <a:ext uri="{9D8B030D-6E8A-4147-A177-3AD203B41FA5}">
                      <a16:colId xmlns:a16="http://schemas.microsoft.com/office/drawing/2014/main" val="3622447912"/>
                    </a:ext>
                  </a:extLst>
                </a:gridCol>
                <a:gridCol w="1854805">
                  <a:extLst>
                    <a:ext uri="{9D8B030D-6E8A-4147-A177-3AD203B41FA5}">
                      <a16:colId xmlns:a16="http://schemas.microsoft.com/office/drawing/2014/main" val="822851139"/>
                    </a:ext>
                  </a:extLst>
                </a:gridCol>
                <a:gridCol w="1854805">
                  <a:extLst>
                    <a:ext uri="{9D8B030D-6E8A-4147-A177-3AD203B41FA5}">
                      <a16:colId xmlns:a16="http://schemas.microsoft.com/office/drawing/2014/main" val="2286030547"/>
                    </a:ext>
                  </a:extLst>
                </a:gridCol>
                <a:gridCol w="1854805">
                  <a:extLst>
                    <a:ext uri="{9D8B030D-6E8A-4147-A177-3AD203B41FA5}">
                      <a16:colId xmlns:a16="http://schemas.microsoft.com/office/drawing/2014/main" val="3822273263"/>
                    </a:ext>
                  </a:extLst>
                </a:gridCol>
                <a:gridCol w="1854805">
                  <a:extLst>
                    <a:ext uri="{9D8B030D-6E8A-4147-A177-3AD203B41FA5}">
                      <a16:colId xmlns:a16="http://schemas.microsoft.com/office/drawing/2014/main" val="3788213701"/>
                    </a:ext>
                  </a:extLst>
                </a:gridCol>
                <a:gridCol w="1854805">
                  <a:extLst>
                    <a:ext uri="{9D8B030D-6E8A-4147-A177-3AD203B41FA5}">
                      <a16:colId xmlns:a16="http://schemas.microsoft.com/office/drawing/2014/main" val="453686887"/>
                    </a:ext>
                  </a:extLst>
                </a:gridCol>
              </a:tblGrid>
              <a:tr h="700664">
                <a:tc>
                  <a:txBody>
                    <a:bodyPr/>
                    <a:lstStyle/>
                    <a:p>
                      <a:pPr algn="ctr"/>
                      <a:r>
                        <a:rPr lang="en-US" dirty="0"/>
                        <a:t>Task Name</a:t>
                      </a:r>
                      <a:endParaRPr lang="en-IN" dirty="0"/>
                    </a:p>
                  </a:txBody>
                  <a:tcPr/>
                </a:tc>
                <a:tc>
                  <a:txBody>
                    <a:bodyPr/>
                    <a:lstStyle/>
                    <a:p>
                      <a:pPr algn="ctr"/>
                      <a:r>
                        <a:rPr lang="en-US" dirty="0"/>
                        <a:t>Start Date</a:t>
                      </a:r>
                      <a:endParaRPr lang="en-IN" dirty="0"/>
                    </a:p>
                  </a:txBody>
                  <a:tcPr/>
                </a:tc>
                <a:tc>
                  <a:txBody>
                    <a:bodyPr/>
                    <a:lstStyle/>
                    <a:p>
                      <a:pPr algn="ctr"/>
                      <a:r>
                        <a:rPr lang="en-US" dirty="0"/>
                        <a:t>End Date</a:t>
                      </a:r>
                      <a:endParaRPr lang="en-IN" dirty="0"/>
                    </a:p>
                  </a:txBody>
                  <a:tcPr/>
                </a:tc>
                <a:tc>
                  <a:txBody>
                    <a:bodyPr/>
                    <a:lstStyle/>
                    <a:p>
                      <a:pPr algn="ctr"/>
                      <a:r>
                        <a:rPr lang="en-US" dirty="0"/>
                        <a:t>Duration</a:t>
                      </a:r>
                      <a:br>
                        <a:rPr lang="en-US" dirty="0"/>
                      </a:br>
                      <a:r>
                        <a:rPr lang="en-US" dirty="0"/>
                        <a:t>(Days)</a:t>
                      </a:r>
                      <a:endParaRPr lang="en-IN" dirty="0"/>
                    </a:p>
                  </a:txBody>
                  <a:tcPr/>
                </a:tc>
                <a:tc>
                  <a:txBody>
                    <a:bodyPr/>
                    <a:lstStyle/>
                    <a:p>
                      <a:pPr algn="ctr"/>
                      <a:r>
                        <a:rPr lang="en-US" dirty="0"/>
                        <a:t>Days Complete</a:t>
                      </a:r>
                      <a:endParaRPr lang="en-IN" dirty="0"/>
                    </a:p>
                  </a:txBody>
                  <a:tcPr/>
                </a:tc>
                <a:tc>
                  <a:txBody>
                    <a:bodyPr/>
                    <a:lstStyle/>
                    <a:p>
                      <a:pPr algn="ctr"/>
                      <a:r>
                        <a:rPr lang="en-US" dirty="0"/>
                        <a:t>Percentage Complete (%)</a:t>
                      </a:r>
                      <a:endParaRPr lang="en-IN" dirty="0"/>
                    </a:p>
                  </a:txBody>
                  <a:tcPr/>
                </a:tc>
                <a:extLst>
                  <a:ext uri="{0D108BD9-81ED-4DB2-BD59-A6C34878D82A}">
                    <a16:rowId xmlns:a16="http://schemas.microsoft.com/office/drawing/2014/main" val="1392340201"/>
                  </a:ext>
                </a:extLst>
              </a:tr>
              <a:tr h="700664">
                <a:tc>
                  <a:txBody>
                    <a:bodyPr/>
                    <a:lstStyle/>
                    <a:p>
                      <a:pPr algn="ctr"/>
                      <a:r>
                        <a:rPr lang="en-US" dirty="0"/>
                        <a:t>Requirement Analysis</a:t>
                      </a:r>
                      <a:endParaRPr lang="en-IN" dirty="0"/>
                    </a:p>
                  </a:txBody>
                  <a:tcPr/>
                </a:tc>
                <a:tc>
                  <a:txBody>
                    <a:bodyPr/>
                    <a:lstStyle/>
                    <a:p>
                      <a:pPr algn="ctr"/>
                      <a:r>
                        <a:rPr lang="en-US" dirty="0"/>
                        <a:t>11/09/2022</a:t>
                      </a:r>
                      <a:endParaRPr lang="en-IN" dirty="0"/>
                    </a:p>
                  </a:txBody>
                  <a:tcPr/>
                </a:tc>
                <a:tc>
                  <a:txBody>
                    <a:bodyPr/>
                    <a:lstStyle/>
                    <a:p>
                      <a:pPr algn="ctr"/>
                      <a:r>
                        <a:rPr lang="en-US" dirty="0"/>
                        <a:t>13/09/2022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2779893940"/>
                  </a:ext>
                </a:extLst>
              </a:tr>
              <a:tr h="400380">
                <a:tc>
                  <a:txBody>
                    <a:bodyPr/>
                    <a:lstStyle/>
                    <a:p>
                      <a:pPr algn="ctr"/>
                      <a:r>
                        <a:rPr lang="en-US" dirty="0"/>
                        <a:t>Designing</a:t>
                      </a:r>
                      <a:endParaRPr lang="en-IN" dirty="0"/>
                    </a:p>
                  </a:txBody>
                  <a:tcPr/>
                </a:tc>
                <a:tc>
                  <a:txBody>
                    <a:bodyPr/>
                    <a:lstStyle/>
                    <a:p>
                      <a:pPr algn="ctr"/>
                      <a:r>
                        <a:rPr lang="en-US" dirty="0"/>
                        <a:t>22/09/2022</a:t>
                      </a:r>
                      <a:endParaRPr lang="en-IN" dirty="0"/>
                    </a:p>
                  </a:txBody>
                  <a:tcPr/>
                </a:tc>
                <a:tc>
                  <a:txBody>
                    <a:bodyPr/>
                    <a:lstStyle/>
                    <a:p>
                      <a:pPr algn="ctr"/>
                      <a:r>
                        <a:rPr lang="en-US" dirty="0"/>
                        <a:t>25/09/2022</a:t>
                      </a:r>
                      <a:endParaRPr lang="en-IN" dirty="0"/>
                    </a:p>
                  </a:txBody>
                  <a:tcPr/>
                </a:tc>
                <a:tc>
                  <a:txBody>
                    <a:bodyPr/>
                    <a:lstStyle/>
                    <a:p>
                      <a:pPr algn="ctr"/>
                      <a:r>
                        <a:rPr lang="en-US" dirty="0"/>
                        <a:t>4</a:t>
                      </a:r>
                      <a:endParaRPr lang="en-IN" dirty="0"/>
                    </a:p>
                  </a:txBody>
                  <a:tcPr/>
                </a:tc>
                <a:tc>
                  <a:txBody>
                    <a:bodyPr/>
                    <a:lstStyle/>
                    <a:p>
                      <a:pPr algn="ctr"/>
                      <a:r>
                        <a:rPr lang="en-US" dirty="0"/>
                        <a:t>4</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3672087627"/>
                  </a:ext>
                </a:extLst>
              </a:tr>
              <a:tr h="400380">
                <a:tc>
                  <a:txBody>
                    <a:bodyPr/>
                    <a:lstStyle/>
                    <a:p>
                      <a:pPr algn="ctr"/>
                      <a:r>
                        <a:rPr lang="en-US" dirty="0"/>
                        <a:t>Coding</a:t>
                      </a:r>
                      <a:endParaRPr lang="en-IN" dirty="0"/>
                    </a:p>
                  </a:txBody>
                  <a:tcPr/>
                </a:tc>
                <a:tc>
                  <a:txBody>
                    <a:bodyPr/>
                    <a:lstStyle/>
                    <a:p>
                      <a:pPr algn="ctr"/>
                      <a:r>
                        <a:rPr lang="en-US" dirty="0"/>
                        <a:t>26/09/2022</a:t>
                      </a:r>
                      <a:endParaRPr lang="en-IN" dirty="0"/>
                    </a:p>
                  </a:txBody>
                  <a:tcPr/>
                </a:tc>
                <a:tc>
                  <a:txBody>
                    <a:bodyPr/>
                    <a:lstStyle/>
                    <a:p>
                      <a:pPr algn="ctr"/>
                      <a:r>
                        <a:rPr lang="en-US" dirty="0"/>
                        <a:t>20/10/2022</a:t>
                      </a:r>
                      <a:endParaRPr lang="en-IN" dirty="0"/>
                    </a:p>
                  </a:txBody>
                  <a:tcPr/>
                </a:tc>
                <a:tc>
                  <a:txBody>
                    <a:bodyPr/>
                    <a:lstStyle/>
                    <a:p>
                      <a:pPr algn="ctr"/>
                      <a:r>
                        <a:rPr lang="en-US" dirty="0"/>
                        <a:t>20</a:t>
                      </a:r>
                      <a:endParaRPr lang="en-IN" dirty="0"/>
                    </a:p>
                  </a:txBody>
                  <a:tcPr/>
                </a:tc>
                <a:tc>
                  <a:txBody>
                    <a:bodyPr/>
                    <a:lstStyle/>
                    <a:p>
                      <a:pPr algn="ctr"/>
                      <a:r>
                        <a:rPr lang="en-US" dirty="0"/>
                        <a:t>20</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1375208160"/>
                  </a:ext>
                </a:extLst>
              </a:tr>
              <a:tr h="400380">
                <a:tc>
                  <a:txBody>
                    <a:bodyPr/>
                    <a:lstStyle/>
                    <a:p>
                      <a:pPr algn="ctr"/>
                      <a:r>
                        <a:rPr lang="en-US" dirty="0"/>
                        <a:t>Testing</a:t>
                      </a:r>
                      <a:endParaRPr lang="en-IN" dirty="0"/>
                    </a:p>
                  </a:txBody>
                  <a:tcPr/>
                </a:tc>
                <a:tc>
                  <a:txBody>
                    <a:bodyPr/>
                    <a:lstStyle/>
                    <a:p>
                      <a:pPr algn="ctr"/>
                      <a:r>
                        <a:rPr lang="en-US" dirty="0"/>
                        <a:t>20/10/2022</a:t>
                      </a:r>
                      <a:endParaRPr lang="en-IN" dirty="0"/>
                    </a:p>
                  </a:txBody>
                  <a:tcPr/>
                </a:tc>
                <a:tc>
                  <a:txBody>
                    <a:bodyPr/>
                    <a:lstStyle/>
                    <a:p>
                      <a:pPr algn="ctr"/>
                      <a:r>
                        <a:rPr lang="en-US" dirty="0"/>
                        <a:t>31/10/2022</a:t>
                      </a:r>
                      <a:endParaRPr lang="en-IN" dirty="0"/>
                    </a:p>
                  </a:txBody>
                  <a:tcPr/>
                </a:tc>
                <a:tc>
                  <a:txBody>
                    <a:bodyPr/>
                    <a:lstStyle/>
                    <a:p>
                      <a:pPr algn="ctr"/>
                      <a:r>
                        <a:rPr lang="en-US" dirty="0"/>
                        <a:t>2</a:t>
                      </a:r>
                      <a:endParaRPr lang="en-IN" dirty="0"/>
                    </a:p>
                  </a:txBody>
                  <a:tcPr/>
                </a:tc>
                <a:tc>
                  <a:txBody>
                    <a:bodyPr/>
                    <a:lstStyle/>
                    <a:p>
                      <a:pPr algn="ctr"/>
                      <a:r>
                        <a:rPr lang="en-US" dirty="0"/>
                        <a:t>2</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2534864830"/>
                  </a:ext>
                </a:extLst>
              </a:tr>
            </a:tbl>
          </a:graphicData>
        </a:graphic>
      </p:graphicFrame>
    </p:spTree>
    <p:extLst>
      <p:ext uri="{BB962C8B-B14F-4D97-AF65-F5344CB8AC3E}">
        <p14:creationId xmlns:p14="http://schemas.microsoft.com/office/powerpoint/2010/main" val="258568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EC42C-46EE-F1CF-639A-F4CFC883265F}"/>
              </a:ext>
            </a:extLst>
          </p:cNvPr>
          <p:cNvSpPr txBox="1"/>
          <p:nvPr/>
        </p:nvSpPr>
        <p:spPr>
          <a:xfrm>
            <a:off x="391886" y="424543"/>
            <a:ext cx="11430000" cy="5229317"/>
          </a:xfrm>
          <a:prstGeom prst="rect">
            <a:avLst/>
          </a:prstGeom>
          <a:noFill/>
        </p:spPr>
        <p:txBody>
          <a:bodyPr wrap="square">
            <a:spAutoFit/>
          </a:bodyPr>
          <a:lstStyle/>
          <a:p>
            <a:r>
              <a:rPr lang="en-US" sz="2000" b="1" dirty="0"/>
              <a:t>CONCLUSION:</a:t>
            </a:r>
          </a:p>
          <a:p>
            <a:pPr>
              <a:lnSpc>
                <a:spcPct val="150000"/>
              </a:lnSpc>
            </a:pPr>
            <a:r>
              <a:rPr lang="en-US" dirty="0"/>
              <a:t>Puzzle word games are an incredible mental exercise and provide us with engaging and thought-provoking gameplay. It is great for the development of a child and increases memory retention and improves cognitive ability. It is one of the best ways to keep your child occupied while benefiting his development. Puzzle game development is booming right now. Presently, it is a promising market and a great investment platform.</a:t>
            </a:r>
          </a:p>
          <a:p>
            <a:pPr>
              <a:lnSpc>
                <a:spcPct val="150000"/>
              </a:lnSpc>
            </a:pPr>
            <a:endParaRPr lang="en-US" dirty="0"/>
          </a:p>
          <a:p>
            <a:r>
              <a:rPr lang="en-US" sz="2000" b="1" dirty="0"/>
              <a:t>REFFERENCE:</a:t>
            </a:r>
          </a:p>
          <a:p>
            <a:pPr marL="342900" indent="-342900">
              <a:lnSpc>
                <a:spcPct val="150000"/>
              </a:lnSpc>
              <a:buFont typeface="+mj-lt"/>
              <a:buAutoNum type="arabicPeriod"/>
            </a:pPr>
            <a:r>
              <a:rPr lang="en-US" dirty="0"/>
              <a:t>The Art of Game Design: A Book of Lenses. Jesse Schnell.</a:t>
            </a:r>
          </a:p>
          <a:p>
            <a:pPr marL="342900" indent="-342900">
              <a:lnSpc>
                <a:spcPct val="150000"/>
              </a:lnSpc>
              <a:buFont typeface="+mj-lt"/>
              <a:buAutoNum type="arabicPeriod"/>
            </a:pPr>
            <a:r>
              <a:rPr lang="en-US" dirty="0"/>
              <a:t>On Game Design: Andrew Rollings and Ernest Adams.</a:t>
            </a:r>
          </a:p>
          <a:p>
            <a:pPr marL="342900" indent="-342900">
              <a:lnSpc>
                <a:spcPct val="150000"/>
              </a:lnSpc>
              <a:buFont typeface="+mj-lt"/>
              <a:buAutoNum type="arabicPeriod"/>
            </a:pPr>
            <a:r>
              <a:rPr lang="en-US" dirty="0"/>
              <a:t>Video Game Explosion: A History from PONG to PlayStation (R) and beyond.</a:t>
            </a:r>
          </a:p>
          <a:p>
            <a:pPr marL="342900" indent="-342900">
              <a:lnSpc>
                <a:spcPct val="150000"/>
              </a:lnSpc>
              <a:buFont typeface="+mj-lt"/>
              <a:buAutoNum type="arabicPeriod"/>
            </a:pPr>
            <a:r>
              <a:rPr lang="en-US" dirty="0"/>
              <a:t>Wikipedia: Dates of games not found in Video Game Explosion were taken from their entries          in Wikipedia.</a:t>
            </a:r>
          </a:p>
        </p:txBody>
      </p:sp>
    </p:spTree>
    <p:extLst>
      <p:ext uri="{BB962C8B-B14F-4D97-AF65-F5344CB8AC3E}">
        <p14:creationId xmlns:p14="http://schemas.microsoft.com/office/powerpoint/2010/main" val="25735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3"/>
            <a:ext cx="9922329" cy="2067949"/>
          </a:xfrm>
        </p:spPr>
        <p:txBody>
          <a:bodyPr>
            <a:normAutofit/>
          </a:bodyPr>
          <a:lstStyle/>
          <a:p>
            <a:pPr algn="ctr"/>
            <a:r>
              <a:rPr lang="en-US" b="1" dirty="0"/>
              <a:t>PROJECT PARTICIPANTS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1647483365"/>
              </p:ext>
            </p:extLst>
          </p:nvPr>
        </p:nvGraphicFramePr>
        <p:xfrm>
          <a:off x="1066800" y="3298371"/>
          <a:ext cx="10058400" cy="2737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DB2E24-6C04-5E18-EA5A-F99ED024B31D}"/>
              </a:ext>
            </a:extLst>
          </p:cNvPr>
          <p:cNvSpPr txBox="1"/>
          <p:nvPr/>
        </p:nvSpPr>
        <p:spPr>
          <a:xfrm>
            <a:off x="424543" y="424543"/>
            <a:ext cx="11446328" cy="1335943"/>
          </a:xfrm>
          <a:prstGeom prst="rect">
            <a:avLst/>
          </a:prstGeom>
          <a:noFill/>
        </p:spPr>
        <p:txBody>
          <a:bodyPr wrap="square">
            <a:spAutoFit/>
          </a:bodyPr>
          <a:lstStyle/>
          <a:p>
            <a:pPr>
              <a:lnSpc>
                <a:spcPct val="150000"/>
              </a:lnSpc>
            </a:pPr>
            <a:r>
              <a:rPr lang="en-US" sz="2000" b="1" dirty="0"/>
              <a:t>PROJECT TITLE: </a:t>
            </a:r>
          </a:p>
          <a:p>
            <a:pPr>
              <a:lnSpc>
                <a:spcPct val="150000"/>
              </a:lnSpc>
            </a:pPr>
            <a:r>
              <a:rPr lang="en-US" dirty="0"/>
              <a:t>Design a Puzzle Game in which, various letters will be shown in a table and he/she can move horizontally, vertically or diagonally in order to make meaningful words.</a:t>
            </a:r>
          </a:p>
        </p:txBody>
      </p:sp>
      <p:sp>
        <p:nvSpPr>
          <p:cNvPr id="7" name="TextBox 6">
            <a:extLst>
              <a:ext uri="{FF2B5EF4-FFF2-40B4-BE49-F238E27FC236}">
                <a16:creationId xmlns:a16="http://schemas.microsoft.com/office/drawing/2014/main" id="{4B99DFAE-8F38-B2A5-0FC5-70CB52DDAE50}"/>
              </a:ext>
            </a:extLst>
          </p:cNvPr>
          <p:cNvSpPr txBox="1"/>
          <p:nvPr/>
        </p:nvSpPr>
        <p:spPr>
          <a:xfrm>
            <a:off x="408213" y="2090057"/>
            <a:ext cx="11446327" cy="4244432"/>
          </a:xfrm>
          <a:prstGeom prst="rect">
            <a:avLst/>
          </a:prstGeom>
          <a:noFill/>
        </p:spPr>
        <p:txBody>
          <a:bodyPr wrap="square">
            <a:spAutoFit/>
          </a:bodyPr>
          <a:lstStyle/>
          <a:p>
            <a:pPr>
              <a:lnSpc>
                <a:spcPct val="150000"/>
              </a:lnSpc>
            </a:pPr>
            <a:r>
              <a:rPr lang="en-IN" sz="2000" b="1" dirty="0"/>
              <a:t>Contents:</a:t>
            </a:r>
          </a:p>
          <a:p>
            <a:pPr marL="342900" indent="-342900">
              <a:lnSpc>
                <a:spcPct val="150000"/>
              </a:lnSpc>
              <a:buFont typeface="+mj-lt"/>
              <a:buAutoNum type="arabicPeriod"/>
            </a:pPr>
            <a:r>
              <a:rPr lang="en-IN" dirty="0"/>
              <a:t>Introduction</a:t>
            </a:r>
          </a:p>
          <a:p>
            <a:pPr marL="342900" indent="-342900">
              <a:lnSpc>
                <a:spcPct val="150000"/>
              </a:lnSpc>
              <a:buFont typeface="+mj-lt"/>
              <a:buAutoNum type="arabicPeriod"/>
            </a:pPr>
            <a:r>
              <a:rPr lang="en-IN" dirty="0"/>
              <a:t>Product Description</a:t>
            </a:r>
          </a:p>
          <a:p>
            <a:pPr marL="342900" indent="-342900">
              <a:lnSpc>
                <a:spcPct val="150000"/>
              </a:lnSpc>
              <a:buFont typeface="+mj-lt"/>
              <a:buAutoNum type="arabicPeriod"/>
            </a:pPr>
            <a:r>
              <a:rPr lang="en-IN" dirty="0"/>
              <a:t>Objectives </a:t>
            </a:r>
          </a:p>
          <a:p>
            <a:pPr marL="342900" indent="-342900">
              <a:lnSpc>
                <a:spcPct val="150000"/>
              </a:lnSpc>
              <a:buFont typeface="+mj-lt"/>
              <a:buAutoNum type="arabicPeriod"/>
            </a:pPr>
            <a:r>
              <a:rPr lang="en-IN" dirty="0"/>
              <a:t>Design</a:t>
            </a:r>
          </a:p>
          <a:p>
            <a:pPr marL="342900" indent="-342900">
              <a:lnSpc>
                <a:spcPct val="150000"/>
              </a:lnSpc>
              <a:buFont typeface="+mj-lt"/>
              <a:buAutoNum type="arabicPeriod"/>
            </a:pPr>
            <a:r>
              <a:rPr lang="en-IN" dirty="0"/>
              <a:t>Result</a:t>
            </a:r>
          </a:p>
          <a:p>
            <a:pPr marL="342900" indent="-342900">
              <a:lnSpc>
                <a:spcPct val="150000"/>
              </a:lnSpc>
              <a:buFont typeface="+mj-lt"/>
              <a:buAutoNum type="arabicPeriod"/>
            </a:pPr>
            <a:r>
              <a:rPr lang="en-IN" dirty="0"/>
              <a:t>Role of the participants</a:t>
            </a:r>
          </a:p>
          <a:p>
            <a:pPr marL="342900" indent="-342900">
              <a:lnSpc>
                <a:spcPct val="150000"/>
              </a:lnSpc>
              <a:buFont typeface="+mj-lt"/>
              <a:buAutoNum type="arabicPeriod"/>
            </a:pPr>
            <a:r>
              <a:rPr lang="en-IN" dirty="0"/>
              <a:t>Gantt Chat</a:t>
            </a:r>
          </a:p>
          <a:p>
            <a:pPr marL="342900" indent="-342900">
              <a:lnSpc>
                <a:spcPct val="150000"/>
              </a:lnSpc>
              <a:buFont typeface="+mj-lt"/>
              <a:buAutoNum type="arabicPeriod"/>
            </a:pPr>
            <a:r>
              <a:rPr lang="en-IN" dirty="0"/>
              <a:t>Conclusion</a:t>
            </a:r>
          </a:p>
          <a:p>
            <a:pPr marL="342900" indent="-342900">
              <a:lnSpc>
                <a:spcPct val="150000"/>
              </a:lnSpc>
              <a:buFont typeface="+mj-lt"/>
              <a:buAutoNum type="arabicPeriod"/>
            </a:pPr>
            <a:r>
              <a:rPr lang="en-IN" dirty="0"/>
              <a:t>Reference</a:t>
            </a:r>
          </a:p>
        </p:txBody>
      </p:sp>
    </p:spTree>
    <p:extLst>
      <p:ext uri="{BB962C8B-B14F-4D97-AF65-F5344CB8AC3E}">
        <p14:creationId xmlns:p14="http://schemas.microsoft.com/office/powerpoint/2010/main" val="316160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AD5B5-194E-42E3-1858-D88C57041EB8}"/>
              </a:ext>
            </a:extLst>
          </p:cNvPr>
          <p:cNvSpPr txBox="1"/>
          <p:nvPr/>
        </p:nvSpPr>
        <p:spPr>
          <a:xfrm>
            <a:off x="364671" y="436750"/>
            <a:ext cx="11462657" cy="5970865"/>
          </a:xfrm>
          <a:prstGeom prst="rect">
            <a:avLst/>
          </a:prstGeom>
          <a:noFill/>
        </p:spPr>
        <p:txBody>
          <a:bodyPr wrap="square">
            <a:spAutoFit/>
          </a:bodyPr>
          <a:lstStyle/>
          <a:p>
            <a:r>
              <a:rPr lang="en-US" sz="2000" b="1" dirty="0"/>
              <a:t>INTRODUCTION:</a:t>
            </a:r>
          </a:p>
          <a:p>
            <a:endParaRPr lang="en-US" b="1" dirty="0"/>
          </a:p>
          <a:p>
            <a:r>
              <a:rPr lang="en-US" dirty="0"/>
              <a:t>Word games (also called word game puzzles) are spoken or board games often designed to test ability with language or to explore its properties.</a:t>
            </a:r>
          </a:p>
          <a:p>
            <a:r>
              <a:rPr lang="en-US" dirty="0"/>
              <a:t>Word games are generally used as a source of entertainment, but can additionally serve an educational purpose. Young children, adults and other age group people can enjoy playing games such as Hangman, word scrambling game while naturally developing important language skills like spelling. While Hangman is a seriously dark game, what we like to focus on is the development of the children. </a:t>
            </a:r>
          </a:p>
          <a:p>
            <a:r>
              <a:rPr lang="en-US" dirty="0"/>
              <a:t>Researchers have also found that adults, kids, and other age group people who regularly solved crossword puzzles, which require familiarity with a larger vocabulary, had better brain function later in life.</a:t>
            </a:r>
          </a:p>
          <a:p>
            <a:r>
              <a:rPr lang="en-US" dirty="0"/>
              <a:t>This project will be a dependent on user only, as there will be many English meaningful words that will be hidden and user have to find them one by one.</a:t>
            </a:r>
          </a:p>
          <a:p>
            <a:endParaRPr lang="en-US" dirty="0"/>
          </a:p>
          <a:p>
            <a:r>
              <a:rPr lang="en-US" sz="2000" b="1" dirty="0"/>
              <a:t>Project Description:</a:t>
            </a:r>
          </a:p>
          <a:p>
            <a:endParaRPr lang="en-US" b="1" dirty="0"/>
          </a:p>
          <a:p>
            <a:r>
              <a:rPr lang="en-US" dirty="0"/>
              <a:t>This game will consist of table of with many alphabets set in a random order and many English meaningful words will be hidden between them user must find them one by one as soon as possible.</a:t>
            </a:r>
          </a:p>
          <a:p>
            <a:r>
              <a:rPr lang="en-US" dirty="0"/>
              <a:t>Either horizontally or vertically. At the right we will have “Submit” and “Quit” button.</a:t>
            </a:r>
          </a:p>
          <a:p>
            <a:r>
              <a:rPr lang="en-US" dirty="0"/>
              <a:t>They can then use submit button to check if they are correct.</a:t>
            </a:r>
          </a:p>
          <a:p>
            <a:r>
              <a:rPr lang="en-US" dirty="0"/>
              <a:t>At the last on finding all the words user can sit with the quit button to know their final score.</a:t>
            </a:r>
          </a:p>
        </p:txBody>
      </p:sp>
    </p:spTree>
    <p:extLst>
      <p:ext uri="{BB962C8B-B14F-4D97-AF65-F5344CB8AC3E}">
        <p14:creationId xmlns:p14="http://schemas.microsoft.com/office/powerpoint/2010/main" val="238784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19FF7-49A6-DD64-2F96-DCB7D39B6C28}"/>
              </a:ext>
            </a:extLst>
          </p:cNvPr>
          <p:cNvSpPr txBox="1"/>
          <p:nvPr/>
        </p:nvSpPr>
        <p:spPr>
          <a:xfrm>
            <a:off x="391886" y="359228"/>
            <a:ext cx="11430000" cy="5355312"/>
          </a:xfrm>
          <a:prstGeom prst="rect">
            <a:avLst/>
          </a:prstGeom>
          <a:noFill/>
        </p:spPr>
        <p:txBody>
          <a:bodyPr wrap="square">
            <a:spAutoFit/>
          </a:bodyPr>
          <a:lstStyle/>
          <a:p>
            <a:r>
              <a:rPr lang="en-US" sz="2000" b="1" dirty="0"/>
              <a:t>OBJECTIVE:</a:t>
            </a:r>
          </a:p>
          <a:p>
            <a:endParaRPr lang="en-US" b="1" dirty="0"/>
          </a:p>
          <a:p>
            <a:pPr marL="342900" indent="-342900" algn="just">
              <a:buFont typeface="+mj-lt"/>
              <a:buAutoNum type="arabicParenR"/>
            </a:pPr>
            <a:r>
              <a:rPr lang="en-US" dirty="0"/>
              <a:t>The main objective of the game is to consult with a list of words supplied with the grid, and find all the words on that list. The puzzle is usually given a theme, and the words on the list typically fit in with this particular theme. </a:t>
            </a:r>
          </a:p>
          <a:p>
            <a:pPr marL="342900" indent="-342900" algn="just">
              <a:buFont typeface="+mj-lt"/>
              <a:buAutoNum type="arabicParenR"/>
            </a:pPr>
            <a:r>
              <a:rPr lang="en-US" dirty="0"/>
              <a:t>Puzzlers must spend time investigating the grid and applying various strategies to locate the words on the grid and type them in the space given to gain scores.</a:t>
            </a:r>
          </a:p>
          <a:p>
            <a:pPr marL="342900" indent="-342900" algn="just">
              <a:buFont typeface="+mj-lt"/>
              <a:buAutoNum type="arabicParenR"/>
            </a:pPr>
            <a:r>
              <a:rPr lang="en-US" dirty="0"/>
              <a:t>It is not just about passing the time, but also about deriving some enjoyment and benefits from it. Just like many other games and puzzles, there is always an objective. Most of these word games and puzzles are designed to provide entertainment, but that is not all.</a:t>
            </a:r>
          </a:p>
          <a:p>
            <a:pPr marL="342900" indent="-342900" algn="just">
              <a:buFont typeface="+mj-lt"/>
              <a:buAutoNum type="arabicParenR"/>
            </a:pPr>
            <a:r>
              <a:rPr lang="en-US" dirty="0"/>
              <a:t>This game will consist of table with many alphabets set in a random order and many English meaningful words will be hidden between them. User have to find them one by one as soon as possible.</a:t>
            </a:r>
          </a:p>
          <a:p>
            <a:pPr marL="342900" indent="-342900" algn="just">
              <a:buFont typeface="+mj-lt"/>
              <a:buAutoNum type="arabicParenR"/>
            </a:pPr>
            <a:r>
              <a:rPr lang="en-US" dirty="0"/>
              <a:t>At the top of the game, name of the game will be shown which indicates the user that which game is been played by him/her</a:t>
            </a:r>
          </a:p>
          <a:p>
            <a:pPr marL="342900" indent="-342900" algn="just">
              <a:buFont typeface="+mj-lt"/>
              <a:buAutoNum type="arabicParenR"/>
            </a:pPr>
            <a:r>
              <a:rPr lang="en-US" dirty="0"/>
              <a:t>Researchers have found that adults who regularly solved crossword puzzles, which require familiarity with a larger vocabulary, had better brain function later in life.</a:t>
            </a:r>
          </a:p>
          <a:p>
            <a:pPr marL="342900" indent="-342900" algn="just">
              <a:buFont typeface="+mj-lt"/>
              <a:buAutoNum type="arabicParenR"/>
            </a:pPr>
            <a:r>
              <a:rPr lang="en-US" dirty="0"/>
              <a:t>The objective of this word puzzle game is to be the first player to search the meaningful words from the given words.</a:t>
            </a:r>
          </a:p>
        </p:txBody>
      </p:sp>
    </p:spTree>
    <p:extLst>
      <p:ext uri="{BB962C8B-B14F-4D97-AF65-F5344CB8AC3E}">
        <p14:creationId xmlns:p14="http://schemas.microsoft.com/office/powerpoint/2010/main" val="335969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5AB33-57D9-FECF-9521-15D5B5EAF270}"/>
              </a:ext>
            </a:extLst>
          </p:cNvPr>
          <p:cNvSpPr txBox="1"/>
          <p:nvPr/>
        </p:nvSpPr>
        <p:spPr>
          <a:xfrm>
            <a:off x="391886" y="408214"/>
            <a:ext cx="11397343" cy="6085127"/>
          </a:xfrm>
          <a:prstGeom prst="rect">
            <a:avLst/>
          </a:prstGeom>
          <a:noFill/>
        </p:spPr>
        <p:txBody>
          <a:bodyPr wrap="square">
            <a:spAutoFit/>
          </a:bodyPr>
          <a:lstStyle/>
          <a:p>
            <a:pPr algn="just">
              <a:lnSpc>
                <a:spcPct val="107000"/>
              </a:lnSpc>
              <a:spcAft>
                <a:spcPts val="800"/>
              </a:spcAft>
            </a:pPr>
            <a:r>
              <a:rPr lang="en-US" sz="1800" b="1" dirty="0">
                <a:solidFill>
                  <a:srgbClr val="222222"/>
                </a:solidFill>
                <a:effectLst/>
                <a:latin typeface="Times New Roman" panose="02020603050405020304" pitchFamily="18" charset="0"/>
                <a:ea typeface="Calibri" panose="020F0502020204030204" pitchFamily="34" charset="0"/>
              </a:rPr>
              <a:t>GRAPHICAL USER INTERFACE:</a:t>
            </a:r>
          </a:p>
          <a:p>
            <a:pPr algn="just">
              <a:lnSpc>
                <a:spcPct val="115000"/>
              </a:lnSpc>
              <a:spcAft>
                <a:spcPts val="1200"/>
              </a:spcAft>
            </a:pPr>
            <a:r>
              <a:rPr lang="en-US" sz="1800" dirty="0">
                <a:solidFill>
                  <a:srgbClr val="222222"/>
                </a:solidFill>
                <a:effectLst/>
                <a:latin typeface="Times New Roman" panose="02020603050405020304" pitchFamily="18" charset="0"/>
                <a:ea typeface="Calibri" panose="020F0502020204030204" pitchFamily="34" charset="0"/>
              </a:rPr>
              <a:t>A Graphical user interface is an interface through which a user can interact with electronic devices such as computers and other applications with the help of a mouse there are so many graphical user interfaces </a:t>
            </a:r>
            <a:r>
              <a:rPr lang="en-US" sz="1800" dirty="0" err="1">
                <a:solidFill>
                  <a:srgbClr val="222222"/>
                </a:solidFill>
                <a:effectLst/>
                <a:latin typeface="Times New Roman" panose="02020603050405020304" pitchFamily="18" charset="0"/>
                <a:ea typeface="Calibri" panose="020F0502020204030204" pitchFamily="34" charset="0"/>
              </a:rPr>
              <a:t>Tkinter</a:t>
            </a:r>
            <a:r>
              <a:rPr lang="en-US" sz="1800" dirty="0">
                <a:solidFill>
                  <a:srgbClr val="222222"/>
                </a:solidFill>
                <a:effectLst/>
                <a:latin typeface="Times New Roman" panose="02020603050405020304" pitchFamily="18" charset="0"/>
                <a:ea typeface="Calibri" panose="020F0502020204030204" pitchFamily="34" charset="0"/>
              </a:rPr>
              <a:t> is mostly used as it is fast and easy to create GUI applications. This interface uses icons, menus, and other visual indicator representations to display information and related user controls, unlike text-based interfaces, where data and commands are in the text.</a:t>
            </a:r>
          </a:p>
          <a:p>
            <a:pPr>
              <a:lnSpc>
                <a:spcPct val="115000"/>
              </a:lnSpc>
              <a:spcAft>
                <a:spcPts val="1200"/>
              </a:spcAft>
            </a:pPr>
            <a:r>
              <a:rPr lang="en-US" sz="1800" b="1" dirty="0">
                <a:solidFill>
                  <a:srgbClr val="222222"/>
                </a:solidFill>
                <a:effectLst/>
                <a:latin typeface="Times New Roman" panose="02020603050405020304" pitchFamily="18" charset="0"/>
                <a:ea typeface="Calibri" panose="020F0502020204030204" pitchFamily="34" charset="0"/>
              </a:rPr>
              <a:t>DESIGN:</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This game is designed to play word puzzle. This game shows a mixed and jumbled words and hint will be given below.</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When the game is opened the interface show the game and the hints that should be done.</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After the game starts, he/she should find the words and select the words.</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The selected words will be marked in red and the data base will store the data selected and it will check the selected words with the stored information.</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If the selected word gets matched with the database information, then the selected word will be displayed at the top and the score will be increased.</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The process goes on until the words in the grid are completed.</a:t>
            </a:r>
          </a:p>
          <a:p>
            <a:pPr marL="285750" indent="-285750" algn="just">
              <a:spcAft>
                <a:spcPts val="1200"/>
              </a:spcAft>
              <a:buFont typeface="Wingdings" panose="05000000000000000000" pitchFamily="2" charset="2"/>
              <a:buChar char="ü"/>
            </a:pPr>
            <a:r>
              <a:rPr lang="en-US" sz="1800" dirty="0">
                <a:solidFill>
                  <a:srgbClr val="222222"/>
                </a:solidFill>
                <a:effectLst/>
                <a:latin typeface="Times New Roman" panose="02020603050405020304" pitchFamily="18" charset="0"/>
                <a:ea typeface="Calibri" panose="020F0502020204030204" pitchFamily="34" charset="0"/>
              </a:rPr>
              <a:t>This game will be changed for every play and the words in the game will not change because this game is not designed in that way.</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392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FC2074-B79D-F001-D8EF-E1305FC97816}"/>
              </a:ext>
            </a:extLst>
          </p:cNvPr>
          <p:cNvSpPr>
            <a:spLocks noGrp="1"/>
          </p:cNvSpPr>
          <p:nvPr>
            <p:ph type="title"/>
          </p:nvPr>
        </p:nvSpPr>
        <p:spPr>
          <a:xfrm>
            <a:off x="1959428" y="642594"/>
            <a:ext cx="8273143" cy="745335"/>
          </a:xfrm>
        </p:spPr>
        <p:txBody>
          <a:bodyPr/>
          <a:lstStyle/>
          <a:p>
            <a:pPr algn="ctr"/>
            <a:r>
              <a:rPr lang="en-US" b="1" dirty="0"/>
              <a:t>DESIGN OF WORD PUZZLE</a:t>
            </a:r>
            <a:endParaRPr lang="en-IN" b="1" dirty="0"/>
          </a:p>
        </p:txBody>
      </p:sp>
      <p:pic>
        <p:nvPicPr>
          <p:cNvPr id="5" name="Content Placeholder 4">
            <a:extLst>
              <a:ext uri="{FF2B5EF4-FFF2-40B4-BE49-F238E27FC236}">
                <a16:creationId xmlns:a16="http://schemas.microsoft.com/office/drawing/2014/main" id="{48018EF1-B230-AC82-B949-A45BB61994B7}"/>
              </a:ext>
            </a:extLst>
          </p:cNvPr>
          <p:cNvPicPr>
            <a:picLocks noGrp="1" noChangeAspect="1"/>
          </p:cNvPicPr>
          <p:nvPr>
            <p:ph idx="1"/>
          </p:nvPr>
        </p:nvPicPr>
        <p:blipFill>
          <a:blip r:embed="rId2"/>
          <a:stretch>
            <a:fillRect/>
          </a:stretch>
        </p:blipFill>
        <p:spPr>
          <a:xfrm>
            <a:off x="3769177" y="1520211"/>
            <a:ext cx="4653643" cy="4695195"/>
          </a:xfrm>
          <a:prstGeom prst="rect">
            <a:avLst/>
          </a:prstGeom>
        </p:spPr>
      </p:pic>
    </p:spTree>
    <p:extLst>
      <p:ext uri="{BB962C8B-B14F-4D97-AF65-F5344CB8AC3E}">
        <p14:creationId xmlns:p14="http://schemas.microsoft.com/office/powerpoint/2010/main" val="308479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9BBF40-753A-81E9-42A3-2959475C775D}"/>
              </a:ext>
            </a:extLst>
          </p:cNvPr>
          <p:cNvSpPr txBox="1"/>
          <p:nvPr/>
        </p:nvSpPr>
        <p:spPr>
          <a:xfrm>
            <a:off x="405493" y="1028343"/>
            <a:ext cx="11381014" cy="4801314"/>
          </a:xfrm>
          <a:prstGeom prst="rect">
            <a:avLst/>
          </a:prstGeom>
          <a:noFill/>
        </p:spPr>
        <p:txBody>
          <a:bodyPr wrap="square">
            <a:spAutoFit/>
          </a:bodyPr>
          <a:lstStyle/>
          <a:p>
            <a:pPr algn="just"/>
            <a:r>
              <a:rPr lang="en-US" sz="2000" b="1" dirty="0"/>
              <a:t>TABLE USED:</a:t>
            </a:r>
          </a:p>
          <a:p>
            <a:pPr algn="just"/>
            <a:r>
              <a:rPr lang="en-US" dirty="0"/>
              <a:t>In this project we have took various function and keywords in order to make it look attractive and proper functioning without getting any error and as per requirement and maintain the basic requirement as per the topic and basic requirement given to us.</a:t>
            </a:r>
          </a:p>
          <a:p>
            <a:pPr algn="just"/>
            <a:endParaRPr lang="en-US" dirty="0"/>
          </a:p>
          <a:p>
            <a:pPr algn="just"/>
            <a:r>
              <a:rPr lang="en-US" b="1" dirty="0"/>
              <a:t>Different modules have been used in this python project which can be given and described as:</a:t>
            </a:r>
          </a:p>
          <a:p>
            <a:pPr algn="just"/>
            <a:r>
              <a:rPr lang="en-US" b="1" dirty="0" err="1"/>
              <a:t>Tkinter</a:t>
            </a:r>
            <a:r>
              <a:rPr lang="en-US" b="1" dirty="0"/>
              <a:t>: </a:t>
            </a:r>
          </a:p>
          <a:p>
            <a:pPr algn="just"/>
            <a:r>
              <a:rPr lang="en-US" dirty="0"/>
              <a:t>Python offers multiple options for developing GUI (Graphical User Interface). Out of all the GUI methods, </a:t>
            </a:r>
            <a:r>
              <a:rPr lang="en-US" dirty="0" err="1"/>
              <a:t>tkinter</a:t>
            </a:r>
            <a:r>
              <a:rPr lang="en-US" dirty="0"/>
              <a:t> is most commonly used method. It is a standard Python interface to the Tk GUI toolkit shipped with Python. Python with </a:t>
            </a:r>
            <a:r>
              <a:rPr lang="en-US" dirty="0" err="1"/>
              <a:t>tkinter</a:t>
            </a:r>
            <a:r>
              <a:rPr lang="en-US" dirty="0"/>
              <a:t> outputs the fastest and easiest way to create the GUI applications.</a:t>
            </a:r>
          </a:p>
          <a:p>
            <a:pPr algn="just"/>
            <a:endParaRPr lang="en-US" dirty="0"/>
          </a:p>
          <a:p>
            <a:pPr algn="just"/>
            <a:r>
              <a:rPr lang="en-US" b="1" dirty="0"/>
              <a:t>Python 3.7.0:</a:t>
            </a:r>
          </a:p>
          <a:p>
            <a:pPr algn="just"/>
            <a:r>
              <a:rPr lang="en-US" dirty="0"/>
              <a:t>Python is a general-purpose programming language. Hence, you can use the programming language for developing both desktop and web applications. Also, you can use Python for developing complex scientific and numeric applications. Python is designed with features to facilitate data analysis and visualization</a:t>
            </a:r>
          </a:p>
        </p:txBody>
      </p:sp>
    </p:spTree>
    <p:extLst>
      <p:ext uri="{BB962C8B-B14F-4D97-AF65-F5344CB8AC3E}">
        <p14:creationId xmlns:p14="http://schemas.microsoft.com/office/powerpoint/2010/main" val="385567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35D5-DFC5-1A79-160E-E46CC889ED8B}"/>
              </a:ext>
            </a:extLst>
          </p:cNvPr>
          <p:cNvSpPr>
            <a:spLocks noGrp="1"/>
          </p:cNvSpPr>
          <p:nvPr>
            <p:ph type="title"/>
          </p:nvPr>
        </p:nvSpPr>
        <p:spPr/>
        <p:txBody>
          <a:bodyPr/>
          <a:lstStyle/>
          <a:p>
            <a:pPr algn="ctr"/>
            <a:r>
              <a:rPr lang="en-IN" b="1" dirty="0"/>
              <a:t>RESULT SCREENSHOT</a:t>
            </a:r>
          </a:p>
        </p:txBody>
      </p:sp>
      <p:pic>
        <p:nvPicPr>
          <p:cNvPr id="5" name="Content Placeholder 4">
            <a:extLst>
              <a:ext uri="{FF2B5EF4-FFF2-40B4-BE49-F238E27FC236}">
                <a16:creationId xmlns:a16="http://schemas.microsoft.com/office/drawing/2014/main" id="{F681CC13-C1F7-058D-B268-A8F558690949}"/>
              </a:ext>
            </a:extLst>
          </p:cNvPr>
          <p:cNvPicPr>
            <a:picLocks noGrp="1" noChangeAspect="1"/>
          </p:cNvPicPr>
          <p:nvPr>
            <p:ph sz="half" idx="1"/>
          </p:nvPr>
        </p:nvPicPr>
        <p:blipFill>
          <a:blip r:embed="rId2"/>
          <a:stretch>
            <a:fillRect/>
          </a:stretch>
        </p:blipFill>
        <p:spPr>
          <a:xfrm>
            <a:off x="571500" y="2266395"/>
            <a:ext cx="5381896" cy="3022999"/>
          </a:xfrm>
          <a:prstGeom prst="rect">
            <a:avLst/>
          </a:prstGeom>
        </p:spPr>
      </p:pic>
      <p:pic>
        <p:nvPicPr>
          <p:cNvPr id="6" name="Content Placeholder 5">
            <a:extLst>
              <a:ext uri="{FF2B5EF4-FFF2-40B4-BE49-F238E27FC236}">
                <a16:creationId xmlns:a16="http://schemas.microsoft.com/office/drawing/2014/main" id="{C0EA4196-2C8D-CDC3-C6D0-AFACC6185576}"/>
              </a:ext>
            </a:extLst>
          </p:cNvPr>
          <p:cNvPicPr>
            <a:picLocks noGrp="1" noChangeAspect="1"/>
          </p:cNvPicPr>
          <p:nvPr>
            <p:ph sz="half" idx="2"/>
          </p:nvPr>
        </p:nvPicPr>
        <p:blipFill>
          <a:blip r:embed="rId3"/>
          <a:stretch>
            <a:fillRect/>
          </a:stretch>
        </p:blipFill>
        <p:spPr>
          <a:xfrm>
            <a:off x="6247081" y="2266395"/>
            <a:ext cx="5373632" cy="3022999"/>
          </a:xfrm>
          <a:prstGeom prst="rect">
            <a:avLst/>
          </a:prstGeom>
        </p:spPr>
      </p:pic>
    </p:spTree>
    <p:extLst>
      <p:ext uri="{BB962C8B-B14F-4D97-AF65-F5344CB8AC3E}">
        <p14:creationId xmlns:p14="http://schemas.microsoft.com/office/powerpoint/2010/main" val="3252380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{9D345C9B-2185-437F-A2F2-E422C8138992}tf78829772_win32</Template>
  <TotalTime>53</TotalTime>
  <Words>1256</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Garamond</vt:lpstr>
      <vt:lpstr>Sagona Book</vt:lpstr>
      <vt:lpstr>Sagona ExtraLight</vt:lpstr>
      <vt:lpstr>Times New Roman</vt:lpstr>
      <vt:lpstr>Wingdings</vt:lpstr>
      <vt:lpstr>SavonVTI</vt:lpstr>
      <vt:lpstr>WORD PUZZLE GAME</vt:lpstr>
      <vt:lpstr>PROJECT PARTICIPANTS</vt:lpstr>
      <vt:lpstr>PowerPoint Presentation</vt:lpstr>
      <vt:lpstr>PowerPoint Presentation</vt:lpstr>
      <vt:lpstr>PowerPoint Presentation</vt:lpstr>
      <vt:lpstr>PowerPoint Presentation</vt:lpstr>
      <vt:lpstr>DESIGN OF WORD PUZZLE</vt:lpstr>
      <vt:lpstr>PowerPoint Presentation</vt:lpstr>
      <vt:lpstr>RESULT SCREENSHOT</vt:lpstr>
      <vt:lpstr> SCORE AND WORDS SELECTED WILL BE SHOWN IN THE TOP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PUZZLE GAME</dc:title>
  <dc:creator>Jaswanth Pentakota</dc:creator>
  <cp:lastModifiedBy>Jaswanth Pentakota</cp:lastModifiedBy>
  <cp:revision>1</cp:revision>
  <dcterms:created xsi:type="dcterms:W3CDTF">2022-11-16T13:53:27Z</dcterms:created>
  <dcterms:modified xsi:type="dcterms:W3CDTF">2022-11-16T14:46:31Z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