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74234"/>
  </p:normalViewPr>
  <p:slideViewPr>
    <p:cSldViewPr snapToGrid="0">
      <p:cViewPr varScale="1">
        <p:scale>
          <a:sx n="127" d="100"/>
          <a:sy n="127" d="100"/>
        </p:scale>
        <p:origin x="2464" y="17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8ec10c5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8ec10c5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转render.html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908d52e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908d52e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908d52e6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908d52e6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8ec10c5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8ec10c5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8ec10c5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8ec10c5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Comment: </a:t>
            </a:r>
            <a:r>
              <a:rPr lang="en-US" sz="1800" dirty="0">
                <a:solidFill>
                  <a:schemeClr val="dk2"/>
                </a:solidFill>
              </a:rPr>
              <a:t>d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The training dataset is data before 2015/1/1, meanwhile, the test dataset is ones after 2015/1/1. This is a roughly 80%/20% split.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8ec10c5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8ec10c5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8ec10c5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8ec10c5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8ec10c5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8ec10c5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8ec10c5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8ec10c5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8ec10c5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8ec10c5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8ec10c5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8ec10c5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转HTML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3775" y="2109563"/>
            <a:ext cx="6390450" cy="6410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endParaRPr>
              <a:solidFill>
                <a:srgbClr val="FF0000"/>
              </a:solidFill>
            </a:endParaRPr>
          </a:p>
          <a:p>
            <a:r>
              <a:rPr lang="en" sz="2250">
                <a:solidFill>
                  <a:schemeClr val="dk2"/>
                </a:solidFill>
              </a:rPr>
              <a:t>Predictions of stock market based on headlines</a:t>
            </a:r>
            <a:endParaRPr sz="225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85450" y="3665935"/>
            <a:ext cx="2277450" cy="17370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l"/>
            <a:endParaRPr sz="1500" dirty="0"/>
          </a:p>
          <a:p>
            <a:pPr marL="0" indent="0" algn="l"/>
            <a:r>
              <a:rPr lang="en" sz="1350" dirty="0" err="1"/>
              <a:t>Chenxuerui</a:t>
            </a:r>
            <a:r>
              <a:rPr lang="en" sz="1350" dirty="0"/>
              <a:t> Li </a:t>
            </a:r>
            <a:endParaRPr sz="1350" dirty="0"/>
          </a:p>
          <a:p>
            <a:pPr marL="0" indent="0" algn="l"/>
            <a:r>
              <a:rPr lang="en" sz="1350" dirty="0" err="1"/>
              <a:t>Ziwei</a:t>
            </a:r>
            <a:r>
              <a:rPr lang="en" sz="1350" dirty="0"/>
              <a:t> Jiang </a:t>
            </a:r>
            <a:endParaRPr sz="1350" dirty="0"/>
          </a:p>
          <a:p>
            <a:pPr marL="0" indent="0" algn="l"/>
            <a:r>
              <a:rPr lang="en" sz="1350" dirty="0" err="1"/>
              <a:t>Jianyao</a:t>
            </a:r>
            <a:r>
              <a:rPr lang="en" sz="1350" dirty="0"/>
              <a:t> Fu</a:t>
            </a:r>
            <a:endParaRPr sz="1350" dirty="0"/>
          </a:p>
          <a:p>
            <a:pPr marL="0" indent="0" algn="l"/>
            <a:r>
              <a:rPr lang="en" sz="1350" dirty="0" err="1"/>
              <a:t>Senhao</a:t>
            </a:r>
            <a:r>
              <a:rPr lang="en" sz="1350" dirty="0"/>
              <a:t> Hu</a:t>
            </a:r>
            <a:endParaRPr sz="1350"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2293" r="3331"/>
          <a:stretch/>
        </p:blipFill>
        <p:spPr>
          <a:xfrm>
            <a:off x="367482" y="1394569"/>
            <a:ext cx="6256744" cy="9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75" y="4021969"/>
            <a:ext cx="682931" cy="68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55" y="1175658"/>
            <a:ext cx="3978690" cy="318325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650" y="272742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Stock-News </a:t>
            </a:r>
            <a:r>
              <a:rPr lang="en-US" dirty="0">
                <a:solidFill>
                  <a:srgbClr val="980000"/>
                </a:solidFill>
              </a:rPr>
              <a:t>Modeling</a:t>
            </a:r>
            <a:endParaRPr dirty="0">
              <a:solidFill>
                <a:srgbClr val="980000"/>
              </a:solidFill>
            </a:endParaRPr>
          </a:p>
          <a:p>
            <a:r>
              <a:rPr lang="en" sz="1350" dirty="0">
                <a:solidFill>
                  <a:srgbClr val="999999"/>
                </a:solidFill>
              </a:rPr>
              <a:t>Machine Learning</a:t>
            </a:r>
          </a:p>
          <a:p>
            <a:endParaRPr lang="en-US"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53871" y="312315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Stock-News Modeling</a:t>
            </a:r>
            <a:endParaRPr dirty="0">
              <a:solidFill>
                <a:srgbClr val="980000"/>
              </a:solidFill>
            </a:endParaRPr>
          </a:p>
          <a:p>
            <a:endParaRPr dirty="0">
              <a:solidFill>
                <a:srgbClr val="98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t="7361" b="-7319"/>
          <a:stretch/>
        </p:blipFill>
        <p:spPr>
          <a:xfrm>
            <a:off x="1186425" y="1584624"/>
            <a:ext cx="4485150" cy="26356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94956631-5C1F-B844-B25F-74161E4A47A5}"/>
              </a:ext>
            </a:extLst>
          </p:cNvPr>
          <p:cNvSpPr txBox="1"/>
          <p:nvPr/>
        </p:nvSpPr>
        <p:spPr>
          <a:xfrm>
            <a:off x="1453142" y="1174953"/>
            <a:ext cx="25971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Most Effective Contributors</a:t>
            </a:r>
            <a:endParaRPr sz="1050" dirty="0">
              <a:solidFill>
                <a:schemeClr val="bg2"/>
              </a:solidFill>
            </a:endParaRPr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8CEC92B9-493A-5246-9BDB-72BA04B65B39}"/>
              </a:ext>
            </a:extLst>
          </p:cNvPr>
          <p:cNvCxnSpPr>
            <a:cxnSpLocks/>
          </p:cNvCxnSpPr>
          <p:nvPr/>
        </p:nvCxnSpPr>
        <p:spPr>
          <a:xfrm>
            <a:off x="889856" y="1472320"/>
            <a:ext cx="5078288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233775" y="332411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Characteristics of Market to watch </a:t>
            </a:r>
            <a:endParaRPr dirty="0">
              <a:solidFill>
                <a:srgbClr val="980000"/>
              </a:solidFill>
            </a:endParaRPr>
          </a:p>
          <a:p>
            <a:endParaRPr dirty="0">
              <a:solidFill>
                <a:srgbClr val="980000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71981" y="1332788"/>
            <a:ext cx="5721750" cy="290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85750">
              <a:lnSpc>
                <a:spcPct val="20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</a:rPr>
              <a:t>Ingrained counter reactions among market sectors</a:t>
            </a:r>
            <a:endParaRPr sz="1800" dirty="0">
              <a:solidFill>
                <a:srgbClr val="434343"/>
              </a:solidFill>
            </a:endParaRPr>
          </a:p>
          <a:p>
            <a:pPr marL="342900" indent="-285750">
              <a:lnSpc>
                <a:spcPct val="20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</a:rPr>
              <a:t>Lagging between news and market reactions</a:t>
            </a:r>
            <a:endParaRPr sz="1800" dirty="0">
              <a:solidFill>
                <a:srgbClr val="434343"/>
              </a:solidFill>
            </a:endParaRPr>
          </a:p>
          <a:p>
            <a:pPr marL="342900" indent="-285750">
              <a:lnSpc>
                <a:spcPct val="20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</a:rPr>
              <a:t>Negative news is better-selling</a:t>
            </a:r>
            <a:endParaRPr sz="1800" dirty="0">
              <a:solidFill>
                <a:srgbClr val="434343"/>
              </a:solidFill>
            </a:endParaRPr>
          </a:p>
          <a:p>
            <a:pPr marL="342900" indent="-285750">
              <a:lnSpc>
                <a:spcPct val="20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</a:rPr>
              <a:t>Investors are more risk-averse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33775" y="352510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Table of Content</a:t>
            </a:r>
            <a:endParaRPr dirty="0">
              <a:solidFill>
                <a:srgbClr val="980000"/>
              </a:solidFill>
            </a:endParaRPr>
          </a:p>
          <a:p>
            <a:r>
              <a:rPr lang="en" sz="1350" dirty="0">
                <a:solidFill>
                  <a:srgbClr val="666666"/>
                </a:solidFill>
              </a:rPr>
              <a:t>Questions, Analysis, Results &amp; more</a:t>
            </a:r>
            <a:endParaRPr sz="1350" dirty="0">
              <a:solidFill>
                <a:srgbClr val="666666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46425" y="1640194"/>
            <a:ext cx="5977800" cy="2519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Dataset Description &amp; Motivations…..………..Section 1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Data Exploration……………………..………....Section 2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Sentiment Analysis………………...………..….Section 3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Stock-News Modeling..………………...……....Section 4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81381" y="305968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Dataset Description </a:t>
            </a:r>
            <a:endParaRPr dirty="0">
              <a:solidFill>
                <a:srgbClr val="980000"/>
              </a:solidFill>
            </a:endParaRPr>
          </a:p>
          <a:p>
            <a:r>
              <a:rPr lang="en" sz="1350" dirty="0">
                <a:solidFill>
                  <a:srgbClr val="666666"/>
                </a:solidFill>
              </a:rPr>
              <a:t>Why this dataset is interesting</a:t>
            </a:r>
            <a:endParaRPr sz="1350" dirty="0">
              <a:solidFill>
                <a:srgbClr val="666666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57253" y="1329089"/>
            <a:ext cx="3238167" cy="99045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050" dirty="0"/>
              <a:t>Our Belief</a:t>
            </a:r>
            <a:endParaRPr sz="105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dirty="0"/>
              <a:t>When betting the market flow and trend, the traders always utilize daily market news as a main signal.</a:t>
            </a:r>
            <a:r>
              <a:rPr lang="en" dirty="0"/>
              <a:t> </a:t>
            </a:r>
            <a:endParaRPr dirty="0"/>
          </a:p>
        </p:txBody>
      </p:sp>
      <p:sp>
        <p:nvSpPr>
          <p:cNvPr id="70" name="Google Shape;70;p15"/>
          <p:cNvSpPr txBox="1"/>
          <p:nvPr/>
        </p:nvSpPr>
        <p:spPr>
          <a:xfrm>
            <a:off x="3991708" y="1329089"/>
            <a:ext cx="2670075" cy="246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50" dirty="0">
                <a:solidFill>
                  <a:schemeClr val="dk2"/>
                </a:solidFill>
              </a:rPr>
              <a:t>Our dataset</a:t>
            </a:r>
            <a:endParaRPr sz="1050" dirty="0">
              <a:solidFill>
                <a:schemeClr val="dk2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050" dirty="0">
                <a:solidFill>
                  <a:schemeClr val="dk2"/>
                </a:solidFill>
              </a:rPr>
              <a:t>This dataset is composed of top 25 daily news headlines based on reddit users’ vote followed by Dow Jones Industrial Average (DJIA).</a:t>
            </a:r>
            <a:endParaRPr sz="1050" dirty="0">
              <a:solidFill>
                <a:schemeClr val="dk2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sz="1050" dirty="0">
              <a:solidFill>
                <a:schemeClr val="dk2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050" dirty="0">
                <a:solidFill>
                  <a:schemeClr val="dk2"/>
                </a:solidFill>
              </a:rPr>
              <a:t>Label Annotations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050" dirty="0">
                <a:solidFill>
                  <a:schemeClr val="dk2"/>
                </a:solidFill>
              </a:rPr>
              <a:t>“1” when DJIA rose or stayed as the same.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050" dirty="0">
                <a:solidFill>
                  <a:schemeClr val="dk2"/>
                </a:solidFill>
              </a:rPr>
              <a:t>“0” when DJIA decreased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sz="1050" dirty="0">
              <a:solidFill>
                <a:schemeClr val="dk2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sz="1050" dirty="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3" y="2730952"/>
            <a:ext cx="3434110" cy="1706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81;p16">
            <a:extLst>
              <a:ext uri="{FF2B5EF4-FFF2-40B4-BE49-F238E27FC236}">
                <a16:creationId xmlns:a16="http://schemas.microsoft.com/office/drawing/2014/main" id="{BB35AA1A-BF9F-0E4E-B0A0-482932DB6A10}"/>
              </a:ext>
            </a:extLst>
          </p:cNvPr>
          <p:cNvCxnSpPr>
            <a:cxnSpLocks/>
          </p:cNvCxnSpPr>
          <p:nvPr/>
        </p:nvCxnSpPr>
        <p:spPr>
          <a:xfrm>
            <a:off x="435749" y="1632696"/>
            <a:ext cx="3081177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81;p16">
            <a:extLst>
              <a:ext uri="{FF2B5EF4-FFF2-40B4-BE49-F238E27FC236}">
                <a16:creationId xmlns:a16="http://schemas.microsoft.com/office/drawing/2014/main" id="{08F9B16F-8F0C-1F4E-AEFD-FF03B166AA57}"/>
              </a:ext>
            </a:extLst>
          </p:cNvPr>
          <p:cNvCxnSpPr>
            <a:cxnSpLocks/>
          </p:cNvCxnSpPr>
          <p:nvPr/>
        </p:nvCxnSpPr>
        <p:spPr>
          <a:xfrm>
            <a:off x="4001757" y="1632698"/>
            <a:ext cx="2622469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81;p16">
            <a:extLst>
              <a:ext uri="{FF2B5EF4-FFF2-40B4-BE49-F238E27FC236}">
                <a16:creationId xmlns:a16="http://schemas.microsoft.com/office/drawing/2014/main" id="{85CBB820-A858-9F4B-BB6C-0AE03BAC3522}"/>
              </a:ext>
            </a:extLst>
          </p:cNvPr>
          <p:cNvCxnSpPr>
            <a:cxnSpLocks/>
          </p:cNvCxnSpPr>
          <p:nvPr/>
        </p:nvCxnSpPr>
        <p:spPr>
          <a:xfrm>
            <a:off x="4013482" y="3031089"/>
            <a:ext cx="2622469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33775" y="303145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Data Exploration </a:t>
            </a:r>
            <a:endParaRPr dirty="0">
              <a:solidFill>
                <a:srgbClr val="980000"/>
              </a:solidFill>
            </a:endParaRPr>
          </a:p>
          <a:p>
            <a:endParaRPr sz="1350" dirty="0">
              <a:solidFill>
                <a:srgbClr val="666666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725" y="1119069"/>
            <a:ext cx="1936931" cy="158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300" y="3022637"/>
            <a:ext cx="1931783" cy="158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10" y="1207200"/>
            <a:ext cx="4087298" cy="34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07629" y="825022"/>
            <a:ext cx="25971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dirty="0">
                <a:solidFill>
                  <a:schemeClr val="bg2"/>
                </a:solidFill>
              </a:rPr>
              <a:t>Most Frequent Words in all headlines</a:t>
            </a:r>
            <a:endParaRPr sz="1050" dirty="0">
              <a:solidFill>
                <a:schemeClr val="bg2"/>
              </a:solidFill>
            </a:endParaRPr>
          </a:p>
        </p:txBody>
      </p:sp>
      <p:cxnSp>
        <p:nvCxnSpPr>
          <p:cNvPr id="81" name="Google Shape;81;p16"/>
          <p:cNvCxnSpPr>
            <a:cxnSpLocks/>
          </p:cNvCxnSpPr>
          <p:nvPr/>
        </p:nvCxnSpPr>
        <p:spPr>
          <a:xfrm>
            <a:off x="307629" y="1060338"/>
            <a:ext cx="3591131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6"/>
          <p:cNvSpPr txBox="1"/>
          <p:nvPr/>
        </p:nvSpPr>
        <p:spPr>
          <a:xfrm>
            <a:off x="4339762" y="821907"/>
            <a:ext cx="193702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dirty="0">
                <a:solidFill>
                  <a:schemeClr val="bg2"/>
                </a:solidFill>
              </a:rPr>
              <a:t>When Stock Label = One</a:t>
            </a:r>
            <a:endParaRPr sz="1050" dirty="0">
              <a:solidFill>
                <a:schemeClr val="bg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372725" y="2742787"/>
            <a:ext cx="18711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dirty="0">
                <a:solidFill>
                  <a:schemeClr val="bg2"/>
                </a:solidFill>
              </a:rPr>
              <a:t>When Stock Label = Zero</a:t>
            </a:r>
            <a:endParaRPr sz="1050" dirty="0">
              <a:solidFill>
                <a:schemeClr val="bg2"/>
              </a:solidFill>
            </a:endParaRPr>
          </a:p>
        </p:txBody>
      </p:sp>
      <p:cxnSp>
        <p:nvCxnSpPr>
          <p:cNvPr id="11" name="Google Shape;81;p16">
            <a:extLst>
              <a:ext uri="{FF2B5EF4-FFF2-40B4-BE49-F238E27FC236}">
                <a16:creationId xmlns:a16="http://schemas.microsoft.com/office/drawing/2014/main" id="{D5E2D9AA-EA61-6143-B2BD-0B97EB14353D}"/>
              </a:ext>
            </a:extLst>
          </p:cNvPr>
          <p:cNvCxnSpPr>
            <a:cxnSpLocks/>
          </p:cNvCxnSpPr>
          <p:nvPr/>
        </p:nvCxnSpPr>
        <p:spPr>
          <a:xfrm>
            <a:off x="4350935" y="1062683"/>
            <a:ext cx="2019717" cy="3512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81;p16">
            <a:extLst>
              <a:ext uri="{FF2B5EF4-FFF2-40B4-BE49-F238E27FC236}">
                <a16:creationId xmlns:a16="http://schemas.microsoft.com/office/drawing/2014/main" id="{927193B0-AB63-8F4B-9356-FCAF6AF66FA7}"/>
              </a:ext>
            </a:extLst>
          </p:cNvPr>
          <p:cNvCxnSpPr>
            <a:cxnSpLocks/>
          </p:cNvCxnSpPr>
          <p:nvPr/>
        </p:nvCxnSpPr>
        <p:spPr>
          <a:xfrm>
            <a:off x="4346681" y="2984029"/>
            <a:ext cx="2019717" cy="3512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33775" y="298619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Data Exploration </a:t>
            </a:r>
            <a:endParaRPr dirty="0">
              <a:solidFill>
                <a:srgbClr val="980000"/>
              </a:solidFill>
            </a:endParaRPr>
          </a:p>
          <a:p>
            <a:endParaRPr sz="1350" dirty="0">
              <a:solidFill>
                <a:srgbClr val="666666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t="7232" b="-7232"/>
          <a:stretch/>
        </p:blipFill>
        <p:spPr>
          <a:xfrm>
            <a:off x="465626" y="3102425"/>
            <a:ext cx="2963374" cy="20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t="8141" b="-8141"/>
          <a:stretch/>
        </p:blipFill>
        <p:spPr>
          <a:xfrm>
            <a:off x="406958" y="1111849"/>
            <a:ext cx="2963374" cy="1931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t="8141" b="-8141"/>
          <a:stretch/>
        </p:blipFill>
        <p:spPr>
          <a:xfrm>
            <a:off x="3637503" y="1111851"/>
            <a:ext cx="2813539" cy="19314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16">
            <a:extLst>
              <a:ext uri="{FF2B5EF4-FFF2-40B4-BE49-F238E27FC236}">
                <a16:creationId xmlns:a16="http://schemas.microsoft.com/office/drawing/2014/main" id="{C02449BD-D8BF-6741-AA0C-60F553D1D977}"/>
              </a:ext>
            </a:extLst>
          </p:cNvPr>
          <p:cNvSpPr txBox="1"/>
          <p:nvPr/>
        </p:nvSpPr>
        <p:spPr>
          <a:xfrm>
            <a:off x="406958" y="769365"/>
            <a:ext cx="25971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Entity Dispersion plot</a:t>
            </a:r>
            <a:endParaRPr sz="1050" dirty="0">
              <a:solidFill>
                <a:schemeClr val="bg2"/>
              </a:solidFill>
            </a:endParaRPr>
          </a:p>
        </p:txBody>
      </p:sp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9925BAAA-5952-D44C-85E0-108ED595E43C}"/>
              </a:ext>
            </a:extLst>
          </p:cNvPr>
          <p:cNvSpPr txBox="1"/>
          <p:nvPr/>
        </p:nvSpPr>
        <p:spPr>
          <a:xfrm>
            <a:off x="465626" y="2806627"/>
            <a:ext cx="25971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Behavior Dispersion plot</a:t>
            </a:r>
            <a:endParaRPr sz="1050" dirty="0">
              <a:solidFill>
                <a:schemeClr val="bg2"/>
              </a:solidFill>
            </a:endParaRPr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4F521D4B-C593-4F45-8E0B-8459D6BDAD97}"/>
              </a:ext>
            </a:extLst>
          </p:cNvPr>
          <p:cNvSpPr txBox="1"/>
          <p:nvPr/>
        </p:nvSpPr>
        <p:spPr>
          <a:xfrm>
            <a:off x="3907193" y="769365"/>
            <a:ext cx="25971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Country Dispersion plot</a:t>
            </a:r>
            <a:endParaRPr sz="1050" dirty="0">
              <a:solidFill>
                <a:schemeClr val="bg2"/>
              </a:solidFill>
            </a:endParaRPr>
          </a:p>
        </p:txBody>
      </p:sp>
      <p:cxnSp>
        <p:nvCxnSpPr>
          <p:cNvPr id="11" name="Google Shape;81;p16">
            <a:extLst>
              <a:ext uri="{FF2B5EF4-FFF2-40B4-BE49-F238E27FC236}">
                <a16:creationId xmlns:a16="http://schemas.microsoft.com/office/drawing/2014/main" id="{7DC3C14D-12CA-A541-AA66-9481746AE3CE}"/>
              </a:ext>
            </a:extLst>
          </p:cNvPr>
          <p:cNvCxnSpPr>
            <a:cxnSpLocks/>
          </p:cNvCxnSpPr>
          <p:nvPr/>
        </p:nvCxnSpPr>
        <p:spPr>
          <a:xfrm>
            <a:off x="465626" y="1012343"/>
            <a:ext cx="3101539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81;p16">
            <a:extLst>
              <a:ext uri="{FF2B5EF4-FFF2-40B4-BE49-F238E27FC236}">
                <a16:creationId xmlns:a16="http://schemas.microsoft.com/office/drawing/2014/main" id="{369B93F9-4AD9-5041-9440-DE2E4BCFFE6F}"/>
              </a:ext>
            </a:extLst>
          </p:cNvPr>
          <p:cNvCxnSpPr>
            <a:cxnSpLocks/>
          </p:cNvCxnSpPr>
          <p:nvPr/>
        </p:nvCxnSpPr>
        <p:spPr>
          <a:xfrm>
            <a:off x="499958" y="3043327"/>
            <a:ext cx="3101539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81;p16">
            <a:extLst>
              <a:ext uri="{FF2B5EF4-FFF2-40B4-BE49-F238E27FC236}">
                <a16:creationId xmlns:a16="http://schemas.microsoft.com/office/drawing/2014/main" id="{C9FC013E-86D3-514D-AAAB-DD96849310AA}"/>
              </a:ext>
            </a:extLst>
          </p:cNvPr>
          <p:cNvCxnSpPr>
            <a:cxnSpLocks/>
          </p:cNvCxnSpPr>
          <p:nvPr/>
        </p:nvCxnSpPr>
        <p:spPr>
          <a:xfrm>
            <a:off x="3756461" y="1016113"/>
            <a:ext cx="2965886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80;p16">
            <a:extLst>
              <a:ext uri="{FF2B5EF4-FFF2-40B4-BE49-F238E27FC236}">
                <a16:creationId xmlns:a16="http://schemas.microsoft.com/office/drawing/2014/main" id="{B8434533-E02C-0444-8569-54F3E8B4A56C}"/>
              </a:ext>
            </a:extLst>
          </p:cNvPr>
          <p:cNvSpPr txBox="1"/>
          <p:nvPr/>
        </p:nvSpPr>
        <p:spPr>
          <a:xfrm>
            <a:off x="3907192" y="2924976"/>
            <a:ext cx="2892139" cy="19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/>
                </a:solidFill>
              </a:rPr>
              <a:t>Get frequent mentioned entity &amp; countries during different periods from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/>
                </a:solidFill>
              </a:rPr>
              <a:t>Get relationship between behaviors</a:t>
            </a:r>
          </a:p>
          <a:p>
            <a:endParaRPr lang="en-US" sz="1050" dirty="0">
              <a:solidFill>
                <a:schemeClr val="bg2"/>
              </a:solidFill>
            </a:endParaRPr>
          </a:p>
          <a:p>
            <a:r>
              <a:rPr lang="en-US" sz="1050" dirty="0">
                <a:solidFill>
                  <a:schemeClr val="bg2"/>
                </a:solidFill>
              </a:rPr>
              <a:t>Takeaways: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/>
                </a:solidFill>
              </a:rPr>
              <a:t>“Buy” is far more less than “Sell”, because negative news have bigger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/>
                </a:solidFill>
              </a:rPr>
              <a:t>Market is always lagged behind the negative news</a:t>
            </a:r>
          </a:p>
          <a:p>
            <a:endParaRPr lang="en-US" sz="1050" dirty="0">
              <a:solidFill>
                <a:schemeClr val="bg2"/>
              </a:solidFill>
            </a:endParaRPr>
          </a:p>
          <a:p>
            <a:endParaRPr sz="105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33775" y="292220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Data Exploration 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62" y="1336430"/>
            <a:ext cx="5838093" cy="3175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81;p16">
            <a:extLst>
              <a:ext uri="{FF2B5EF4-FFF2-40B4-BE49-F238E27FC236}">
                <a16:creationId xmlns:a16="http://schemas.microsoft.com/office/drawing/2014/main" id="{B4AC588D-E835-EF4D-BB5D-793BBFDFC562}"/>
              </a:ext>
            </a:extLst>
          </p:cNvPr>
          <p:cNvCxnSpPr>
            <a:cxnSpLocks/>
          </p:cNvCxnSpPr>
          <p:nvPr/>
        </p:nvCxnSpPr>
        <p:spPr>
          <a:xfrm>
            <a:off x="920578" y="1341692"/>
            <a:ext cx="5078288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69D90177-01B6-1547-ACAE-CE929D564AEF}"/>
              </a:ext>
            </a:extLst>
          </p:cNvPr>
          <p:cNvSpPr txBox="1"/>
          <p:nvPr/>
        </p:nvSpPr>
        <p:spPr>
          <a:xfrm>
            <a:off x="1031110" y="1049064"/>
            <a:ext cx="25971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Crisis-Related Words</a:t>
            </a:r>
            <a:endParaRPr sz="105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33775" y="299241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Data Exploration 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48" y="1536182"/>
            <a:ext cx="4816904" cy="2957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81;p16">
            <a:extLst>
              <a:ext uri="{FF2B5EF4-FFF2-40B4-BE49-F238E27FC236}">
                <a16:creationId xmlns:a16="http://schemas.microsoft.com/office/drawing/2014/main" id="{5D5456D9-0447-8949-81B8-21A6079C2276}"/>
              </a:ext>
            </a:extLst>
          </p:cNvPr>
          <p:cNvCxnSpPr>
            <a:cxnSpLocks/>
          </p:cNvCxnSpPr>
          <p:nvPr/>
        </p:nvCxnSpPr>
        <p:spPr>
          <a:xfrm>
            <a:off x="920578" y="1341692"/>
            <a:ext cx="5078288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1CA660FB-1245-AA46-B39E-BF7E8ADC7071}"/>
              </a:ext>
            </a:extLst>
          </p:cNvPr>
          <p:cNvSpPr txBox="1"/>
          <p:nvPr/>
        </p:nvSpPr>
        <p:spPr>
          <a:xfrm>
            <a:off x="1031110" y="1049064"/>
            <a:ext cx="25971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LDA Analysis</a:t>
            </a:r>
            <a:endParaRPr sz="105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33775" y="278887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Sentiment Analysis </a:t>
            </a:r>
            <a:endParaRPr dirty="0">
              <a:solidFill>
                <a:srgbClr val="980000"/>
              </a:solidFill>
            </a:endParaRPr>
          </a:p>
          <a:p>
            <a:endParaRPr sz="1350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F1EE1-A0BA-D84D-A2D2-4C8DEFA8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9" y="769577"/>
            <a:ext cx="2696640" cy="2039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18709-160D-A241-9FF5-604DDD30A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87" y="769576"/>
            <a:ext cx="2696640" cy="2039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B8C2A-7F94-7D42-A140-D968FEE9A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83" y="2823548"/>
            <a:ext cx="2713055" cy="2052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FAB34-02A1-3646-8D93-80BB53F18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687" y="2824848"/>
            <a:ext cx="2696639" cy="2039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233775" y="290502"/>
            <a:ext cx="6390450" cy="661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980000"/>
                </a:solidFill>
              </a:rPr>
              <a:t>Sentiment Analysis </a:t>
            </a:r>
            <a:endParaRPr sz="1350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95E6F-E516-CC41-9D1F-8630EAB3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8" y="798248"/>
            <a:ext cx="2789503" cy="2110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04C99D-5656-EB4A-B802-22F289433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544" y="798248"/>
            <a:ext cx="2789504" cy="2110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00C3A-136B-E146-847E-BB960C7BC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8" y="2908258"/>
            <a:ext cx="2789503" cy="2110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7B0D2-89D1-DA45-90E1-5DAAF873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580" y="2891066"/>
            <a:ext cx="2789505" cy="21100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277</Words>
  <Application>Microsoft Macintosh PowerPoint</Application>
  <PresentationFormat>Custom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 Predictions of stock market based on headlines</vt:lpstr>
      <vt:lpstr>Table of Content Questions, Analysis, Results &amp; more</vt:lpstr>
      <vt:lpstr>Dataset Description  Why this dataset is interesting</vt:lpstr>
      <vt:lpstr>Data Exploration  </vt:lpstr>
      <vt:lpstr>Data Exploration  </vt:lpstr>
      <vt:lpstr>Data Exploration </vt:lpstr>
      <vt:lpstr>Data Exploration </vt:lpstr>
      <vt:lpstr>Sentiment Analysis  </vt:lpstr>
      <vt:lpstr>Sentiment Analysis </vt:lpstr>
      <vt:lpstr>Stock-News Modeling Machine Learning </vt:lpstr>
      <vt:lpstr>Stock-News Modeling </vt:lpstr>
      <vt:lpstr>Characteristics of Market to watch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Predictions of stock market based on headlines</dc:title>
  <cp:lastModifiedBy>Hu Senhao Harold</cp:lastModifiedBy>
  <cp:revision>8</cp:revision>
  <dcterms:modified xsi:type="dcterms:W3CDTF">2018-12-09T19:21:46Z</dcterms:modified>
</cp:coreProperties>
</file>