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60" r:id="rId6"/>
    <p:sldId id="259" r:id="rId7"/>
    <p:sldId id="258"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6350" y="-12231"/>
            <a:ext cx="6877353" cy="993046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473216"/>
            <a:ext cx="4370039" cy="2377992"/>
          </a:xfrm>
        </p:spPr>
        <p:txBody>
          <a:bodyPr anchor="b">
            <a:noAutofit/>
          </a:bodyPr>
          <a:lstStyle>
            <a:lvl1pPr algn="r">
              <a:defRPr sz="405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47947" y="5851205"/>
            <a:ext cx="4370039" cy="1584410"/>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278167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6" cy="4916311"/>
          </a:xfrm>
        </p:spPr>
        <p:txBody>
          <a:bodyPr anchor="ctr">
            <a:normAutofit/>
          </a:bodyPr>
          <a:lstStyle>
            <a:lvl1pPr algn="l">
              <a:defRPr sz="33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6457245"/>
            <a:ext cx="4760786" cy="2269167"/>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290195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581164" y="880533"/>
            <a:ext cx="4554137" cy="4365978"/>
          </a:xfrm>
        </p:spPr>
        <p:txBody>
          <a:bodyPr anchor="ctr">
            <a:normAutofit/>
          </a:bodyPr>
          <a:lstStyle>
            <a:lvl1pPr algn="l">
              <a:defRPr sz="33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825806" y="5246511"/>
            <a:ext cx="4064853" cy="550333"/>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457199" y="6457245"/>
            <a:ext cx="4760786" cy="2269167"/>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
        <p:nvSpPr>
          <p:cNvPr id="24" name="TextBox 23"/>
          <p:cNvSpPr txBox="1"/>
          <p:nvPr/>
        </p:nvSpPr>
        <p:spPr>
          <a:xfrm>
            <a:off x="362034" y="1141657"/>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4169470"/>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754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457199" y="2790649"/>
            <a:ext cx="4760786" cy="3748998"/>
          </a:xfrm>
        </p:spPr>
        <p:txBody>
          <a:bodyPr anchor="b">
            <a:normAutofit/>
          </a:bodyPr>
          <a:lstStyle>
            <a:lvl1pPr algn="l">
              <a:defRPr sz="33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3385741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581164" y="880533"/>
            <a:ext cx="4554137" cy="4365978"/>
          </a:xfrm>
        </p:spPr>
        <p:txBody>
          <a:bodyPr anchor="ctr">
            <a:normAutofit/>
          </a:bodyPr>
          <a:lstStyle>
            <a:lvl1pPr algn="l">
              <a:defRPr sz="33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457198" y="5796844"/>
            <a:ext cx="4760787" cy="742803"/>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
        <p:nvSpPr>
          <p:cNvPr id="24" name="TextBox 23"/>
          <p:cNvSpPr txBox="1"/>
          <p:nvPr/>
        </p:nvSpPr>
        <p:spPr>
          <a:xfrm>
            <a:off x="362034" y="1141657"/>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4169470"/>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6004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461886" y="880533"/>
            <a:ext cx="4756099" cy="4365978"/>
          </a:xfrm>
        </p:spPr>
        <p:txBody>
          <a:bodyPr anchor="ctr">
            <a:normAutofit/>
          </a:bodyPr>
          <a:lstStyle>
            <a:lvl1pPr algn="l">
              <a:defRPr sz="33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457198" y="5796844"/>
            <a:ext cx="4760787" cy="742803"/>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4283455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3585773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880534"/>
            <a:ext cx="734109" cy="7585429"/>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199" y="880534"/>
            <a:ext cx="3896270" cy="758542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73172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241520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199" y="3901254"/>
            <a:ext cx="4760786" cy="2638395"/>
          </a:xfrm>
        </p:spPr>
        <p:txBody>
          <a:bodyPr anchor="b"/>
          <a:lstStyle>
            <a:lvl1pPr algn="l">
              <a:defRPr sz="3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199" y="6539647"/>
            <a:ext cx="4760786" cy="12428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354753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6" cy="190782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57200" y="3120851"/>
            <a:ext cx="2316082" cy="560556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2901903" y="3120853"/>
            <a:ext cx="2316083" cy="560556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298628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5" cy="1907822"/>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199" y="3121420"/>
            <a:ext cx="2318004" cy="83237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57199" y="3953801"/>
            <a:ext cx="2318004" cy="477261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2899980" y="3121420"/>
            <a:ext cx="2318004" cy="83237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2899980" y="3953801"/>
            <a:ext cx="2318004" cy="477261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224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457199" y="880533"/>
            <a:ext cx="4760786" cy="1907822"/>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365785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373148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199" y="2164650"/>
            <a:ext cx="2092637" cy="1846673"/>
          </a:xfrm>
        </p:spPr>
        <p:txBody>
          <a:bodyPr anchor="b">
            <a:normAutofit/>
          </a:bodyPr>
          <a:lstStyle>
            <a:lvl1pPr>
              <a:defRPr sz="1500"/>
            </a:lvl1pPr>
          </a:lstStyle>
          <a:p>
            <a:r>
              <a:rPr lang="ja-JP" altLang="en-US"/>
              <a:t>マスター タイトルの書式設定</a:t>
            </a:r>
            <a:endParaRPr lang="en-US" dirty="0"/>
          </a:p>
        </p:txBody>
      </p:sp>
      <p:sp>
        <p:nvSpPr>
          <p:cNvPr id="3" name="Content Placeholder 2"/>
          <p:cNvSpPr>
            <a:spLocks noGrp="1"/>
          </p:cNvSpPr>
          <p:nvPr>
            <p:ph idx="1"/>
          </p:nvPr>
        </p:nvSpPr>
        <p:spPr>
          <a:xfrm>
            <a:off x="2678456" y="743781"/>
            <a:ext cx="2539528" cy="798263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199" y="4011323"/>
            <a:ext cx="2092637" cy="3733093"/>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227103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199" y="6934200"/>
            <a:ext cx="4760786" cy="818622"/>
          </a:xfrm>
        </p:spPr>
        <p:txBody>
          <a:bodyPr anchor="b">
            <a:normAutofit/>
          </a:bodyPr>
          <a:lstStyle>
            <a:lvl1pPr algn="l">
              <a:defRPr sz="18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57199" y="880533"/>
            <a:ext cx="4760786" cy="5554926"/>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199" y="7752822"/>
            <a:ext cx="4760786" cy="973590"/>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6B418C-7758-4092-9FC3-81F6C66F4CA4}" type="datetimeFigureOut">
              <a:rPr kumimoji="1" lang="ja-JP" altLang="en-US" smtClean="0"/>
              <a:t>2019/8/14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391449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2231"/>
            <a:ext cx="6877354" cy="993046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880533"/>
            <a:ext cx="4760785" cy="190782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199" y="3120853"/>
            <a:ext cx="4760786" cy="560556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053944" y="8726414"/>
            <a:ext cx="513099"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BA6B418C-7758-4092-9FC3-81F6C66F4CA4}" type="datetimeFigureOut">
              <a:rPr kumimoji="1" lang="ja-JP" altLang="en-US" smtClean="0"/>
              <a:t>2019/8/14</a:t>
            </a:fld>
            <a:endParaRPr kumimoji="1" lang="ja-JP" altLang="en-US"/>
          </a:p>
        </p:txBody>
      </p:sp>
      <p:sp>
        <p:nvSpPr>
          <p:cNvPr id="5" name="Footer Placeholder 4"/>
          <p:cNvSpPr>
            <a:spLocks noGrp="1"/>
          </p:cNvSpPr>
          <p:nvPr>
            <p:ph type="ftr" sz="quarter" idx="3"/>
          </p:nvPr>
        </p:nvSpPr>
        <p:spPr>
          <a:xfrm>
            <a:off x="457200" y="8726414"/>
            <a:ext cx="3467230" cy="52740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33507" y="8726414"/>
            <a:ext cx="384479" cy="527403"/>
          </a:xfrm>
          <a:prstGeom prst="rect">
            <a:avLst/>
          </a:prstGeom>
        </p:spPr>
        <p:txBody>
          <a:bodyPr vert="horz" lIns="91440" tIns="45720" rIns="91440" bIns="45720" rtlCol="0" anchor="ctr"/>
          <a:lstStyle>
            <a:lvl1pPr algn="r">
              <a:defRPr sz="675">
                <a:solidFill>
                  <a:schemeClr val="accent1"/>
                </a:solidFill>
              </a:defRPr>
            </a:lvl1pPr>
          </a:lstStyle>
          <a:p>
            <a:fld id="{4DF6EDE3-87EA-41DA-B787-BCD93175544E}" type="slidenum">
              <a:rPr kumimoji="1" lang="ja-JP" altLang="en-US" smtClean="0"/>
              <a:t>‹#›</a:t>
            </a:fld>
            <a:endParaRPr kumimoji="1" lang="ja-JP" altLang="en-US"/>
          </a:p>
        </p:txBody>
      </p:sp>
    </p:spTree>
    <p:extLst>
      <p:ext uri="{BB962C8B-B14F-4D97-AF65-F5344CB8AC3E}">
        <p14:creationId xmlns:p14="http://schemas.microsoft.com/office/powerpoint/2010/main" val="36861507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342900" rtl="0" eaLnBrk="1" latinLnBrk="0" hangingPunct="1">
        <a:spcBef>
          <a:spcPct val="0"/>
        </a:spcBef>
        <a:buNone/>
        <a:defRPr kumimoji="1" sz="27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kumimoji="1"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kumimoji="1"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kumimoji="1"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kumimoji="1"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kumimoji="1"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kumimoji="1"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kumimoji="1"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kumimoji="1"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E321DA4-3BB2-441A-9C38-97692F06CFC7}"/>
              </a:ext>
            </a:extLst>
          </p:cNvPr>
          <p:cNvSpPr txBox="1"/>
          <p:nvPr/>
        </p:nvSpPr>
        <p:spPr>
          <a:xfrm>
            <a:off x="306465" y="318039"/>
            <a:ext cx="6146554" cy="9756517"/>
          </a:xfrm>
          <a:prstGeom prst="rect">
            <a:avLst/>
          </a:prstGeom>
          <a:noFill/>
        </p:spPr>
        <p:txBody>
          <a:bodyPr wrap="none" rtlCol="0">
            <a:spAutoFit/>
          </a:bodyPr>
          <a:lstStyle/>
          <a:p>
            <a:r>
              <a:rPr lang="en-US" altLang="ja-JP" sz="2000" dirty="0"/>
              <a:t>NLP</a:t>
            </a:r>
            <a:r>
              <a:rPr lang="ja-JP" altLang="en-US" sz="2000" dirty="0"/>
              <a:t>でなりたい自分を手に入れる</a:t>
            </a:r>
            <a:endParaRPr lang="en-US" altLang="ja-JP" sz="2000" dirty="0"/>
          </a:p>
          <a:p>
            <a:endParaRPr lang="en-US" altLang="ja-JP" sz="1600" dirty="0"/>
          </a:p>
          <a:p>
            <a:pPr marL="160734" indent="-160734">
              <a:buFont typeface="Wingdings" panose="05000000000000000000" pitchFamily="2" charset="2"/>
              <a:buChar char="l"/>
            </a:pPr>
            <a:r>
              <a:rPr lang="ja-JP" altLang="en-US" sz="1600" dirty="0">
                <a:hlinkClick r:id="rId2" action="ppaction://hlinksldjump"/>
              </a:rPr>
              <a:t>基本</a:t>
            </a:r>
            <a:r>
              <a:rPr lang="ja-JP" altLang="en-US" sz="1600" dirty="0"/>
              <a:t>（</a:t>
            </a:r>
            <a:r>
              <a:rPr lang="en-US" altLang="ja-JP" sz="1600" dirty="0"/>
              <a:t>2019-08-09</a:t>
            </a:r>
            <a:r>
              <a:rPr lang="ja-JP" altLang="en-US" sz="1600" dirty="0"/>
              <a:t>）</a:t>
            </a:r>
            <a:endParaRPr lang="en-US" altLang="ja-JP" sz="1600" dirty="0"/>
          </a:p>
          <a:p>
            <a:pPr marL="160734" indent="-160734">
              <a:buFont typeface="Wingdings" panose="05000000000000000000" pitchFamily="2" charset="2"/>
              <a:buChar char="l"/>
            </a:pPr>
            <a:r>
              <a:rPr lang="ja-JP" altLang="en-US" sz="1600" dirty="0"/>
              <a:t>よい関係を作る</a:t>
            </a:r>
            <a:endParaRPr lang="en-US" altLang="ja-JP" sz="1600" dirty="0"/>
          </a:p>
          <a:p>
            <a:pPr marL="417909" lvl="1" indent="-160734">
              <a:buFont typeface="Wingdings" panose="05000000000000000000" pitchFamily="2" charset="2"/>
              <a:buChar char="l"/>
            </a:pPr>
            <a:r>
              <a:rPr lang="ja-JP" altLang="en-US" sz="1600" dirty="0"/>
              <a:t>相手の状態を観察する「キャリブレーション」</a:t>
            </a:r>
            <a:endParaRPr lang="en-US" altLang="ja-JP" sz="1600" dirty="0"/>
          </a:p>
          <a:p>
            <a:pPr marL="417909" lvl="1" indent="-160734">
              <a:buFont typeface="Wingdings" panose="05000000000000000000" pitchFamily="2" charset="2"/>
              <a:buChar char="l"/>
            </a:pPr>
            <a:r>
              <a:rPr lang="ja-JP" altLang="en-US" sz="1600" dirty="0"/>
              <a:t>視線に現れる表象システム「アイ・アクセシング・キュー」</a:t>
            </a:r>
            <a:endParaRPr lang="en-US" altLang="ja-JP" sz="1600" dirty="0"/>
          </a:p>
          <a:p>
            <a:pPr marL="417909" lvl="1" indent="-160734">
              <a:buFont typeface="Wingdings" panose="05000000000000000000" pitchFamily="2" charset="2"/>
              <a:buChar char="l"/>
            </a:pPr>
            <a:r>
              <a:rPr lang="ja-JP" altLang="en-US" sz="1600" dirty="0"/>
              <a:t>相手に合わせる「ページング」</a:t>
            </a:r>
            <a:endParaRPr lang="en-US" altLang="ja-JP" sz="1600" dirty="0"/>
          </a:p>
          <a:p>
            <a:pPr marL="417909" lvl="1" indent="-160734">
              <a:buFont typeface="Wingdings" panose="05000000000000000000" pitchFamily="2" charset="2"/>
              <a:buChar char="l"/>
            </a:pPr>
            <a:r>
              <a:rPr lang="ja-JP" altLang="en-US" sz="1600" dirty="0"/>
              <a:t>動きを合わせる「ミラーリング」</a:t>
            </a:r>
            <a:endParaRPr lang="en-US" altLang="ja-JP" sz="1600" dirty="0"/>
          </a:p>
          <a:p>
            <a:pPr marL="417909" lvl="1" indent="-160734">
              <a:buFont typeface="Wingdings" panose="05000000000000000000" pitchFamily="2" charset="2"/>
              <a:buChar char="l"/>
            </a:pPr>
            <a:r>
              <a:rPr lang="ja-JP" altLang="en-US" sz="1600" dirty="0"/>
              <a:t>言葉を繰り返す「バックトラップ」</a:t>
            </a:r>
            <a:endParaRPr lang="en-US" altLang="ja-JP" sz="1600" dirty="0"/>
          </a:p>
          <a:p>
            <a:pPr marL="417909" lvl="1" indent="-160734">
              <a:buFont typeface="Wingdings" panose="05000000000000000000" pitchFamily="2" charset="2"/>
              <a:buChar char="l"/>
            </a:pPr>
            <a:r>
              <a:rPr lang="ja-JP" altLang="en-US" sz="1600" dirty="0"/>
              <a:t>相手を導く「リーディング」</a:t>
            </a:r>
            <a:endParaRPr lang="en-US" altLang="ja-JP" sz="1600" dirty="0"/>
          </a:p>
          <a:p>
            <a:pPr marL="160734" indent="-160734">
              <a:buFont typeface="Wingdings" panose="05000000000000000000" pitchFamily="2" charset="2"/>
              <a:buChar char="l"/>
            </a:pPr>
            <a:r>
              <a:rPr lang="ja-JP" altLang="en-US" sz="1600" dirty="0"/>
              <a:t>上手なコミュニケーションの取り方</a:t>
            </a:r>
            <a:endParaRPr lang="en-US" altLang="ja-JP" sz="1600" dirty="0"/>
          </a:p>
          <a:p>
            <a:pPr marL="417909" lvl="1" indent="-160734">
              <a:buFont typeface="Wingdings" panose="05000000000000000000" pitchFamily="2" charset="2"/>
              <a:buChar char="l"/>
            </a:pPr>
            <a:r>
              <a:rPr lang="ja-JP" altLang="en-US" sz="1600" dirty="0"/>
              <a:t>無意識に働きかける「ミルトンモデル」</a:t>
            </a:r>
            <a:endParaRPr lang="en-US" altLang="ja-JP" sz="1600" dirty="0"/>
          </a:p>
          <a:p>
            <a:pPr marL="160734" indent="-160734">
              <a:buFont typeface="Wingdings" panose="05000000000000000000" pitchFamily="2" charset="2"/>
              <a:buChar char="l"/>
            </a:pPr>
            <a:r>
              <a:rPr lang="ja-JP" altLang="en-US" sz="1600" dirty="0"/>
              <a:t>自分自身とよい関係を作るテクニック</a:t>
            </a:r>
            <a:endParaRPr lang="en-US" altLang="ja-JP" sz="1600" dirty="0"/>
          </a:p>
          <a:p>
            <a:pPr marL="417909" lvl="1" indent="-160734">
              <a:buFont typeface="Wingdings" panose="05000000000000000000" pitchFamily="2" charset="2"/>
              <a:buChar char="l"/>
            </a:pPr>
            <a:r>
              <a:rPr lang="ja-JP" altLang="en-US" sz="1600" dirty="0"/>
              <a:t>フレームを変える</a:t>
            </a:r>
            <a:endParaRPr lang="en-US" altLang="ja-JP" sz="1600" dirty="0"/>
          </a:p>
          <a:p>
            <a:pPr marL="417909" lvl="1" indent="-160734">
              <a:buFont typeface="Wingdings" panose="05000000000000000000" pitchFamily="2" charset="2"/>
              <a:buChar char="l"/>
            </a:pPr>
            <a:r>
              <a:rPr lang="ja-JP" altLang="en-US" sz="1600" dirty="0">
                <a:hlinkClick r:id="rId3" action="ppaction://hlinksldjump"/>
              </a:rPr>
              <a:t>リフレーミング</a:t>
            </a:r>
            <a:r>
              <a:rPr lang="ja-JP" altLang="en-US" sz="1600" dirty="0"/>
              <a:t>（</a:t>
            </a:r>
            <a:r>
              <a:rPr lang="en-US" altLang="ja-JP" sz="1600" dirty="0"/>
              <a:t>2019-08-10</a:t>
            </a:r>
            <a:r>
              <a:rPr lang="ja-JP" altLang="en-US" sz="1600" dirty="0"/>
              <a:t>）</a:t>
            </a:r>
            <a:endParaRPr lang="en-US" altLang="ja-JP" sz="1600" dirty="0"/>
          </a:p>
          <a:p>
            <a:pPr marL="417909" lvl="1" indent="-160734">
              <a:buFont typeface="Wingdings" panose="05000000000000000000" pitchFamily="2" charset="2"/>
              <a:buChar char="l"/>
            </a:pPr>
            <a:r>
              <a:rPr lang="ja-JP" altLang="en-US" sz="1600" dirty="0"/>
              <a:t>チャンクアップとチャンクダウン</a:t>
            </a:r>
            <a:endParaRPr lang="en-US" altLang="ja-JP" sz="1600" dirty="0"/>
          </a:p>
          <a:p>
            <a:pPr marL="417909" lvl="1" indent="-160734">
              <a:buFont typeface="Wingdings" panose="05000000000000000000" pitchFamily="2" charset="2"/>
              <a:buChar char="l"/>
            </a:pPr>
            <a:r>
              <a:rPr lang="ja-JP" altLang="en-US" sz="1600" dirty="0"/>
              <a:t>ポジションチェンジ</a:t>
            </a:r>
            <a:endParaRPr lang="en-US" altLang="ja-JP" sz="1600" dirty="0"/>
          </a:p>
          <a:p>
            <a:pPr marL="160734" indent="-160734">
              <a:buFont typeface="Wingdings" panose="05000000000000000000" pitchFamily="2" charset="2"/>
              <a:buChar char="l"/>
            </a:pPr>
            <a:r>
              <a:rPr lang="ja-JP" altLang="en-US" sz="1600" dirty="0"/>
              <a:t>なりたい自分に変わる為のテクニック</a:t>
            </a:r>
            <a:endParaRPr lang="en-US" altLang="ja-JP" sz="1600" dirty="0"/>
          </a:p>
          <a:p>
            <a:pPr marL="417909" lvl="1" indent="-160734">
              <a:buFont typeface="Wingdings" panose="05000000000000000000" pitchFamily="2" charset="2"/>
              <a:buChar char="l"/>
            </a:pPr>
            <a:r>
              <a:rPr lang="ja-JP" altLang="en-US" sz="1600" dirty="0">
                <a:hlinkClick r:id="rId4" action="ppaction://hlinksldjump"/>
              </a:rPr>
              <a:t>アンカリング</a:t>
            </a:r>
            <a:r>
              <a:rPr lang="ja-JP" altLang="en-US" sz="1600" dirty="0"/>
              <a:t>（</a:t>
            </a:r>
            <a:r>
              <a:rPr lang="en-US" altLang="ja-JP" sz="1600" dirty="0"/>
              <a:t>2019-08-09</a:t>
            </a:r>
            <a:r>
              <a:rPr lang="ja-JP" altLang="en-US" sz="1600" dirty="0"/>
              <a:t>）</a:t>
            </a:r>
            <a:endParaRPr lang="en-US" altLang="ja-JP" sz="1600" dirty="0"/>
          </a:p>
          <a:p>
            <a:pPr marL="417909" lvl="1" indent="-160734">
              <a:buFont typeface="Wingdings" panose="05000000000000000000" pitchFamily="2" charset="2"/>
              <a:buChar char="l"/>
            </a:pPr>
            <a:r>
              <a:rPr lang="ja-JP" altLang="en-US" sz="1600" dirty="0">
                <a:hlinkClick r:id="rId5" action="ppaction://hlinksldjump"/>
              </a:rPr>
              <a:t>サブモダリティ</a:t>
            </a:r>
            <a:r>
              <a:rPr lang="ja-JP" altLang="en-US" sz="1600" dirty="0"/>
              <a:t>（</a:t>
            </a:r>
            <a:r>
              <a:rPr lang="en-US" altLang="ja-JP" sz="1600" dirty="0"/>
              <a:t>2019-08-09</a:t>
            </a:r>
            <a:r>
              <a:rPr lang="ja-JP" altLang="en-US" sz="1600" dirty="0"/>
              <a:t>）</a:t>
            </a:r>
            <a:endParaRPr lang="en-US" altLang="ja-JP" sz="1600" dirty="0"/>
          </a:p>
          <a:p>
            <a:pPr marL="417909" lvl="1" indent="-160734">
              <a:buFont typeface="Wingdings" panose="05000000000000000000" pitchFamily="2" charset="2"/>
              <a:buChar char="l"/>
            </a:pPr>
            <a:r>
              <a:rPr lang="ja-JP" altLang="en-US" sz="1600" dirty="0"/>
              <a:t>タイムラン</a:t>
            </a:r>
            <a:endParaRPr lang="en-US" altLang="ja-JP" sz="1600" dirty="0"/>
          </a:p>
          <a:p>
            <a:pPr marL="417909" lvl="1" indent="-160734">
              <a:buFont typeface="Wingdings" panose="05000000000000000000" pitchFamily="2" charset="2"/>
              <a:buChar char="l"/>
            </a:pPr>
            <a:r>
              <a:rPr lang="ja-JP" altLang="en-US" sz="1600" dirty="0"/>
              <a:t>肯定的意図</a:t>
            </a:r>
            <a:endParaRPr lang="en-US" altLang="ja-JP" sz="1600" dirty="0"/>
          </a:p>
          <a:p>
            <a:pPr marL="417909" lvl="1" indent="-160734">
              <a:buFont typeface="Wingdings" panose="05000000000000000000" pitchFamily="2" charset="2"/>
              <a:buChar char="l"/>
            </a:pPr>
            <a:r>
              <a:rPr lang="ja-JP" altLang="en-US" sz="1600" dirty="0"/>
              <a:t>モデリング</a:t>
            </a:r>
            <a:endParaRPr lang="en-US" altLang="ja-JP" sz="1600" dirty="0"/>
          </a:p>
          <a:p>
            <a:pPr marL="417909" lvl="1" indent="-160734">
              <a:buFont typeface="Wingdings" panose="05000000000000000000" pitchFamily="2" charset="2"/>
              <a:buChar char="l"/>
            </a:pPr>
            <a:r>
              <a:rPr lang="ja-JP" altLang="en-US" sz="1600" dirty="0"/>
              <a:t>ニューロ・ロジカル・レベル</a:t>
            </a:r>
            <a:endParaRPr lang="en-US" altLang="ja-JP" sz="1600" dirty="0"/>
          </a:p>
          <a:p>
            <a:pPr marL="417909" lvl="1" indent="-160734">
              <a:buFont typeface="Wingdings" panose="05000000000000000000" pitchFamily="2" charset="2"/>
              <a:buChar char="l"/>
            </a:pPr>
            <a:r>
              <a:rPr lang="ja-JP" altLang="en-US" sz="1600" dirty="0"/>
              <a:t>ディズニー・ストラテジー</a:t>
            </a:r>
            <a:endParaRPr lang="en-US" altLang="ja-JP" sz="1600" dirty="0"/>
          </a:p>
          <a:p>
            <a:pPr marL="160734" indent="-160734">
              <a:buFont typeface="Wingdings" panose="05000000000000000000" pitchFamily="2" charset="2"/>
              <a:buChar char="l"/>
            </a:pPr>
            <a:r>
              <a:rPr lang="ja-JP" altLang="en-US" sz="1600" dirty="0"/>
              <a:t>日常生活に生かす</a:t>
            </a:r>
            <a:r>
              <a:rPr lang="en-US" altLang="ja-JP" sz="1600" dirty="0"/>
              <a:t>NLP</a:t>
            </a:r>
          </a:p>
          <a:p>
            <a:pPr marL="617934" lvl="1" indent="-160734">
              <a:buFont typeface="Wingdings" panose="05000000000000000000" pitchFamily="2" charset="2"/>
              <a:buChar char="l"/>
            </a:pPr>
            <a:r>
              <a:rPr lang="ja-JP" altLang="en-US" sz="1600" dirty="0"/>
              <a:t>仕事で役立つ</a:t>
            </a:r>
            <a:r>
              <a:rPr lang="en-US" altLang="ja-JP" sz="1600" dirty="0"/>
              <a:t>NLP</a:t>
            </a:r>
          </a:p>
          <a:p>
            <a:pPr marL="1075134" lvl="2" indent="-160734">
              <a:buFont typeface="Wingdings" panose="05000000000000000000" pitchFamily="2" charset="2"/>
              <a:buChar char="l"/>
            </a:pPr>
            <a:r>
              <a:rPr lang="ja-JP" altLang="en-US" sz="1600" dirty="0"/>
              <a:t>上司とのコミュニケーション</a:t>
            </a:r>
            <a:endParaRPr lang="en-US" altLang="ja-JP" sz="1600" dirty="0"/>
          </a:p>
          <a:p>
            <a:pPr marL="1075134" lvl="2" indent="-160734">
              <a:buFont typeface="Wingdings" panose="05000000000000000000" pitchFamily="2" charset="2"/>
              <a:buChar char="l"/>
            </a:pPr>
            <a:r>
              <a:rPr lang="ja-JP" altLang="en-US" sz="1600" dirty="0"/>
              <a:t>部下とのコミュニケーション</a:t>
            </a:r>
            <a:endParaRPr lang="en-US" altLang="ja-JP" sz="1600" dirty="0"/>
          </a:p>
          <a:p>
            <a:pPr marL="1075134" lvl="2" indent="-160734">
              <a:buFont typeface="Wingdings" panose="05000000000000000000" pitchFamily="2" charset="2"/>
              <a:buChar char="l"/>
            </a:pPr>
            <a:r>
              <a:rPr lang="ja-JP" altLang="en-US" sz="1600" dirty="0">
                <a:hlinkClick r:id="rId6" action="ppaction://hlinksldjump"/>
              </a:rPr>
              <a:t>ミスからの立ち直り方</a:t>
            </a:r>
            <a:r>
              <a:rPr lang="ja-JP" altLang="en-US" sz="1600" dirty="0"/>
              <a:t>（</a:t>
            </a:r>
            <a:r>
              <a:rPr lang="en-US" altLang="ja-JP" sz="1600" dirty="0"/>
              <a:t>2019-08-09</a:t>
            </a:r>
            <a:r>
              <a:rPr lang="ja-JP" altLang="en-US" sz="1600" dirty="0"/>
              <a:t>）</a:t>
            </a:r>
            <a:endParaRPr lang="en-US" altLang="ja-JP" sz="1600" dirty="0"/>
          </a:p>
          <a:p>
            <a:pPr marL="1075134" lvl="2" indent="-160734">
              <a:buFont typeface="Wingdings" panose="05000000000000000000" pitchFamily="2" charset="2"/>
              <a:buChar char="l"/>
            </a:pPr>
            <a:r>
              <a:rPr lang="ja-JP" altLang="en-US" sz="1600" dirty="0">
                <a:hlinkClick r:id="rId7" action="ppaction://hlinksldjump"/>
              </a:rPr>
              <a:t>やる気と自信を取り戻す</a:t>
            </a:r>
            <a:r>
              <a:rPr lang="ja-JP" altLang="en-US" sz="1600" dirty="0"/>
              <a:t>（</a:t>
            </a:r>
            <a:r>
              <a:rPr lang="en-US" altLang="ja-JP" sz="1600" dirty="0"/>
              <a:t>2019-08-09</a:t>
            </a:r>
            <a:r>
              <a:rPr lang="ja-JP" altLang="en-US" sz="1600" dirty="0"/>
              <a:t>）</a:t>
            </a:r>
            <a:endParaRPr lang="en-US" altLang="ja-JP" sz="1600" dirty="0"/>
          </a:p>
          <a:p>
            <a:pPr marL="1075134" lvl="2" indent="-160734">
              <a:buFont typeface="Wingdings" panose="05000000000000000000" pitchFamily="2" charset="2"/>
              <a:buChar char="l"/>
            </a:pPr>
            <a:r>
              <a:rPr lang="ja-JP" altLang="en-US" sz="1600" dirty="0"/>
              <a:t>苦手な仕事を取り戻す</a:t>
            </a:r>
            <a:endParaRPr lang="en-US" altLang="ja-JP" sz="1600" dirty="0"/>
          </a:p>
          <a:p>
            <a:pPr marL="1075134" lvl="2" indent="-160734">
              <a:buFont typeface="Wingdings" panose="05000000000000000000" pitchFamily="2" charset="2"/>
              <a:buChar char="l"/>
            </a:pPr>
            <a:r>
              <a:rPr lang="ja-JP" altLang="en-US" sz="1600" dirty="0"/>
              <a:t>苦手な仕事を改善する</a:t>
            </a:r>
            <a:endParaRPr lang="en-US" altLang="ja-JP" sz="1600" dirty="0"/>
          </a:p>
          <a:p>
            <a:pPr marL="617934" lvl="1" indent="-160734">
              <a:buFont typeface="Wingdings" panose="05000000000000000000" pitchFamily="2" charset="2"/>
              <a:buChar char="l"/>
            </a:pPr>
            <a:r>
              <a:rPr lang="ja-JP" altLang="en-US" sz="1600" dirty="0"/>
              <a:t>プライベートで役立つ</a:t>
            </a:r>
            <a:r>
              <a:rPr lang="en-US" altLang="ja-JP" sz="1600" dirty="0"/>
              <a:t>NLP</a:t>
            </a:r>
          </a:p>
          <a:p>
            <a:pPr marL="1075134" lvl="2" indent="-160734">
              <a:buFont typeface="Wingdings" panose="05000000000000000000" pitchFamily="2" charset="2"/>
              <a:buChar char="l"/>
            </a:pPr>
            <a:r>
              <a:rPr lang="ja-JP" altLang="en-US" sz="1600" dirty="0"/>
              <a:t>いい相手を見つけたい</a:t>
            </a:r>
            <a:endParaRPr lang="en-US" altLang="ja-JP" sz="1600" dirty="0"/>
          </a:p>
          <a:p>
            <a:pPr marL="1075134" lvl="2" indent="-160734">
              <a:buFont typeface="Wingdings" panose="05000000000000000000" pitchFamily="2" charset="2"/>
              <a:buChar char="l"/>
            </a:pPr>
            <a:r>
              <a:rPr lang="ja-JP" altLang="en-US" sz="1600" dirty="0"/>
              <a:t>子供とのコミュニケーション</a:t>
            </a:r>
            <a:endParaRPr lang="en-US" altLang="ja-JP" sz="1600" dirty="0"/>
          </a:p>
          <a:p>
            <a:pPr marL="1075134" lvl="2" indent="-160734">
              <a:buFont typeface="Wingdings" panose="05000000000000000000" pitchFamily="2" charset="2"/>
              <a:buChar char="l"/>
            </a:pPr>
            <a:r>
              <a:rPr lang="ja-JP" altLang="en-US" sz="1600" dirty="0"/>
              <a:t>お金のネガティブなイメージを改善</a:t>
            </a:r>
            <a:endParaRPr lang="en-US" altLang="ja-JP" sz="1600" dirty="0"/>
          </a:p>
          <a:p>
            <a:pPr marL="1075134" lvl="2" indent="-160734">
              <a:buFont typeface="Wingdings" panose="05000000000000000000" pitchFamily="2" charset="2"/>
              <a:buChar char="l"/>
            </a:pPr>
            <a:r>
              <a:rPr lang="ja-JP" altLang="en-US" sz="1600" dirty="0"/>
              <a:t>親との関係性の改善</a:t>
            </a:r>
            <a:endParaRPr lang="en-US" altLang="ja-JP" sz="1600" dirty="0"/>
          </a:p>
        </p:txBody>
      </p:sp>
    </p:spTree>
    <p:extLst>
      <p:ext uri="{BB962C8B-B14F-4D97-AF65-F5344CB8AC3E}">
        <p14:creationId xmlns:p14="http://schemas.microsoft.com/office/powerpoint/2010/main" val="399420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6DD11D5-ACC4-4DBD-8B0D-00D14541D41E}"/>
              </a:ext>
            </a:extLst>
          </p:cNvPr>
          <p:cNvSpPr txBox="1"/>
          <p:nvPr/>
        </p:nvSpPr>
        <p:spPr>
          <a:xfrm>
            <a:off x="546100" y="850900"/>
            <a:ext cx="5493812" cy="1477328"/>
          </a:xfrm>
          <a:prstGeom prst="rect">
            <a:avLst/>
          </a:prstGeom>
          <a:noFill/>
        </p:spPr>
        <p:txBody>
          <a:bodyPr wrap="none" rtlCol="0">
            <a:spAutoFit/>
          </a:bodyPr>
          <a:lstStyle/>
          <a:p>
            <a:r>
              <a:rPr kumimoji="1" lang="ja-JP" altLang="en-US" dirty="0"/>
              <a:t>全ての結果と行動は成功である</a:t>
            </a:r>
            <a:endParaRPr kumimoji="1" lang="en-US" altLang="ja-JP" dirty="0"/>
          </a:p>
          <a:p>
            <a:endParaRPr kumimoji="1" lang="en-US" altLang="ja-JP" dirty="0"/>
          </a:p>
          <a:p>
            <a:r>
              <a:rPr kumimoji="1" lang="en-US" altLang="ja-JP" dirty="0"/>
              <a:t>NLP</a:t>
            </a:r>
            <a:r>
              <a:rPr kumimoji="1" lang="ja-JP" altLang="en-US" dirty="0" err="1"/>
              <a:t>には</a:t>
            </a:r>
            <a:r>
              <a:rPr kumimoji="1" lang="ja-JP" altLang="en-US" dirty="0"/>
              <a:t>失敗という概念がない</a:t>
            </a:r>
            <a:endParaRPr kumimoji="1" lang="en-US" altLang="ja-JP" dirty="0"/>
          </a:p>
          <a:p>
            <a:r>
              <a:rPr kumimoji="1" lang="ja-JP" altLang="en-US" dirty="0"/>
              <a:t>失敗という結果に対して別の見方をして次の行動に</a:t>
            </a:r>
            <a:endParaRPr kumimoji="1" lang="en-US" altLang="ja-JP" dirty="0"/>
          </a:p>
          <a:p>
            <a:r>
              <a:rPr kumimoji="1" lang="ja-JP" altLang="en-US" dirty="0"/>
              <a:t>移すことが出来る</a:t>
            </a:r>
          </a:p>
        </p:txBody>
      </p:sp>
      <p:sp>
        <p:nvSpPr>
          <p:cNvPr id="3" name="テキスト ボックス 2">
            <a:extLst>
              <a:ext uri="{FF2B5EF4-FFF2-40B4-BE49-F238E27FC236}">
                <a16:creationId xmlns:a16="http://schemas.microsoft.com/office/drawing/2014/main" id="{17BCC82C-0FAA-45EC-9BEC-1D8C72E469AC}"/>
              </a:ext>
            </a:extLst>
          </p:cNvPr>
          <p:cNvSpPr txBox="1"/>
          <p:nvPr/>
        </p:nvSpPr>
        <p:spPr>
          <a:xfrm>
            <a:off x="546100" y="9042400"/>
            <a:ext cx="939800" cy="369332"/>
          </a:xfrm>
          <a:prstGeom prst="rect">
            <a:avLst/>
          </a:prstGeom>
          <a:noFill/>
        </p:spPr>
        <p:txBody>
          <a:bodyPr wrap="square" rtlCol="0">
            <a:spAutoFit/>
          </a:bodyPr>
          <a:lstStyle/>
          <a:p>
            <a:r>
              <a:rPr kumimoji="1" lang="ja-JP" altLang="en-US" dirty="0">
                <a:hlinkClick r:id="rId2" action="ppaction://hlinksldjump"/>
              </a:rPr>
              <a:t>＜戻る</a:t>
            </a:r>
            <a:endParaRPr kumimoji="1" lang="ja-JP" altLang="en-US" dirty="0"/>
          </a:p>
        </p:txBody>
      </p:sp>
    </p:spTree>
    <p:extLst>
      <p:ext uri="{BB962C8B-B14F-4D97-AF65-F5344CB8AC3E}">
        <p14:creationId xmlns:p14="http://schemas.microsoft.com/office/powerpoint/2010/main" val="45050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CF8928-33E4-4403-81C0-7B2F1DB4A300}"/>
              </a:ext>
            </a:extLst>
          </p:cNvPr>
          <p:cNvSpPr txBox="1"/>
          <p:nvPr/>
        </p:nvSpPr>
        <p:spPr>
          <a:xfrm>
            <a:off x="-88900" y="201305"/>
            <a:ext cx="3175000" cy="523220"/>
          </a:xfrm>
          <a:prstGeom prst="rect">
            <a:avLst/>
          </a:prstGeom>
          <a:noFill/>
        </p:spPr>
        <p:txBody>
          <a:bodyPr wrap="square" rtlCol="0">
            <a:spAutoFit/>
          </a:bodyPr>
          <a:lstStyle/>
          <a:p>
            <a:pPr marL="257175" marR="0" lvl="1" indent="0" algn="l" defTabSz="457200" rtl="0" eaLnBrk="1" fontAlgn="auto" latinLnBrk="0"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リフレーミング</a:t>
            </a:r>
            <a:endParaRPr kumimoji="0" lang="en-US" altLang="ja-JP" sz="2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371B507B-E2BF-4C8F-BFE5-FB7C04F9A7E4}"/>
              </a:ext>
            </a:extLst>
          </p:cNvPr>
          <p:cNvSpPr txBox="1"/>
          <p:nvPr/>
        </p:nvSpPr>
        <p:spPr>
          <a:xfrm>
            <a:off x="419100" y="904210"/>
            <a:ext cx="6159500"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二人が</a:t>
            </a:r>
            <a:r>
              <a:rPr kumimoji="1" lang="ja-JP" altLang="en-US" sz="1800"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の</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人が同じ状況にいても、それぞれ全く違った物の見方や感じ方をすることがあります。意識の向けどころを変えることを</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NLP</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では「リフレーミング」といいます。</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Calibri" panose="020F0502020204030204"/>
                <a:ea typeface="游ゴシック" panose="020B0400000000000000" pitchFamily="50" charset="-128"/>
              </a:rPr>
              <a:t>現実を変えずとも、物事のみかたを変えれば、状況を劇的に変化させることが出来る。</a:t>
            </a:r>
            <a:endParaRPr kumimoji="1" lang="en-US" altLang="ja-JP" dirty="0">
              <a:solidFill>
                <a:prstClr val="black"/>
              </a:solidFill>
              <a:latin typeface="Calibri" panose="020F0502020204030204"/>
              <a:ea typeface="游ゴシック" panose="020B0400000000000000"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例として「赤鼻のトナカイ」</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3B957867-CCF6-43D1-9E67-34CA40354BBE}"/>
              </a:ext>
            </a:extLst>
          </p:cNvPr>
          <p:cNvSpPr txBox="1"/>
          <p:nvPr/>
        </p:nvSpPr>
        <p:spPr>
          <a:xfrm>
            <a:off x="457200" y="3257604"/>
            <a:ext cx="6121400" cy="3970318"/>
          </a:xfrm>
          <a:prstGeom prst="rect">
            <a:avLst/>
          </a:prstGeom>
          <a:noFill/>
        </p:spPr>
        <p:txBody>
          <a:bodyPr wrap="square" rtlCol="0">
            <a:spAutoFit/>
          </a:bodyPr>
          <a:lstStyle/>
          <a:p>
            <a:r>
              <a:rPr kumimoji="1" lang="ja-JP" altLang="en-US" dirty="0">
                <a:solidFill>
                  <a:prstClr val="black"/>
                </a:solidFill>
              </a:rPr>
              <a:t>「状況のリフレーミング」</a:t>
            </a:r>
            <a:endParaRPr kumimoji="1" lang="en-US" altLang="ja-JP" dirty="0">
              <a:solidFill>
                <a:prstClr val="black"/>
              </a:solidFill>
            </a:endParaRPr>
          </a:p>
          <a:p>
            <a:endParaRPr kumimoji="1" lang="en-US" altLang="ja-JP" dirty="0">
              <a:solidFill>
                <a:prstClr val="black"/>
              </a:solidFill>
            </a:endParaRPr>
          </a:p>
          <a:p>
            <a:r>
              <a:rPr kumimoji="1" lang="ja-JP" altLang="en-US" dirty="0">
                <a:solidFill>
                  <a:prstClr val="black"/>
                </a:solidFill>
              </a:rPr>
              <a:t>今あるものを変えずに生きる場所や状況を探す視点が、「状況のリフレーミング」自分で欠点と思うことが、生きる環境や状況を探がせるようになればいい。</a:t>
            </a:r>
            <a:endParaRPr kumimoji="1" lang="en-US" altLang="ja-JP" dirty="0">
              <a:solidFill>
                <a:prstClr val="black"/>
              </a:solidFill>
            </a:endParaRPr>
          </a:p>
          <a:p>
            <a:endParaRPr kumimoji="1" lang="en-US" altLang="ja-JP" dirty="0">
              <a:solidFill>
                <a:prstClr val="black"/>
              </a:solidFill>
            </a:endParaRPr>
          </a:p>
          <a:p>
            <a:endParaRPr kumimoji="1" lang="en-US" altLang="ja-JP" dirty="0">
              <a:solidFill>
                <a:prstClr val="black"/>
              </a:solidFill>
            </a:endParaRPr>
          </a:p>
          <a:p>
            <a:r>
              <a:rPr kumimoji="1" lang="ja-JP" altLang="en-US" dirty="0">
                <a:solidFill>
                  <a:prstClr val="black"/>
                </a:solidFill>
              </a:rPr>
              <a:t>「内容のリフレーミング」</a:t>
            </a:r>
            <a:endParaRPr kumimoji="1" lang="en-US" altLang="ja-JP" dirty="0">
              <a:solidFill>
                <a:prstClr val="black"/>
              </a:solidFill>
            </a:endParaRPr>
          </a:p>
          <a:p>
            <a:endParaRPr kumimoji="1" lang="en-US" altLang="ja-JP" dirty="0">
              <a:solidFill>
                <a:prstClr val="black"/>
              </a:solidFill>
            </a:endParaRPr>
          </a:p>
          <a:p>
            <a:r>
              <a:rPr kumimoji="1" lang="ja-JP" altLang="en-US" dirty="0">
                <a:solidFill>
                  <a:prstClr val="black"/>
                </a:solidFill>
              </a:rPr>
              <a:t>ものの見方を変えると、思い込みで自分自身の思考を無用に固めて悩むことを避けることが出来る。</a:t>
            </a:r>
            <a:endParaRPr kumimoji="1" lang="en-US" altLang="ja-JP" dirty="0">
              <a:solidFill>
                <a:prstClr val="black"/>
              </a:solidFill>
            </a:endParaRPr>
          </a:p>
          <a:p>
            <a:r>
              <a:rPr kumimoji="1" lang="ja-JP" altLang="en-US" dirty="0">
                <a:solidFill>
                  <a:prstClr val="black"/>
                </a:solidFill>
              </a:rPr>
              <a:t>物事に対して「他にどんな意味があるんだろう」と別の意味を持たせる。</a:t>
            </a:r>
            <a:endParaRPr kumimoji="1" lang="en-US" altLang="ja-JP" dirty="0">
              <a:solidFill>
                <a:prstClr val="black"/>
              </a:solidFill>
            </a:endParaRPr>
          </a:p>
          <a:p>
            <a:endParaRPr kumimoji="1" lang="ja-JP" altLang="en-US" dirty="0"/>
          </a:p>
        </p:txBody>
      </p:sp>
      <p:sp>
        <p:nvSpPr>
          <p:cNvPr id="5" name="テキスト ボックス 4">
            <a:extLst>
              <a:ext uri="{FF2B5EF4-FFF2-40B4-BE49-F238E27FC236}">
                <a16:creationId xmlns:a16="http://schemas.microsoft.com/office/drawing/2014/main" id="{033B7DD6-14CF-4AF8-9B6C-B93BAE08DB37}"/>
              </a:ext>
            </a:extLst>
          </p:cNvPr>
          <p:cNvSpPr txBox="1"/>
          <p:nvPr/>
        </p:nvSpPr>
        <p:spPr>
          <a:xfrm>
            <a:off x="546100" y="9042400"/>
            <a:ext cx="939800" cy="369332"/>
          </a:xfrm>
          <a:prstGeom prst="rect">
            <a:avLst/>
          </a:prstGeom>
          <a:noFill/>
        </p:spPr>
        <p:txBody>
          <a:bodyPr wrap="square" rtlCol="0">
            <a:spAutoFit/>
          </a:bodyPr>
          <a:lstStyle/>
          <a:p>
            <a:r>
              <a:rPr kumimoji="1" lang="ja-JP" altLang="en-US" dirty="0">
                <a:hlinkClick r:id="rId2" action="ppaction://hlinksldjump"/>
              </a:rPr>
              <a:t>＜戻る</a:t>
            </a:r>
            <a:endParaRPr kumimoji="1" lang="ja-JP" altLang="en-US" dirty="0"/>
          </a:p>
        </p:txBody>
      </p:sp>
    </p:spTree>
    <p:extLst>
      <p:ext uri="{BB962C8B-B14F-4D97-AF65-F5344CB8AC3E}">
        <p14:creationId xmlns:p14="http://schemas.microsoft.com/office/powerpoint/2010/main" val="13819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CF8928-33E4-4403-81C0-7B2F1DB4A300}"/>
              </a:ext>
            </a:extLst>
          </p:cNvPr>
          <p:cNvSpPr txBox="1"/>
          <p:nvPr/>
        </p:nvSpPr>
        <p:spPr>
          <a:xfrm>
            <a:off x="-88900" y="201305"/>
            <a:ext cx="3175000" cy="523220"/>
          </a:xfrm>
          <a:prstGeom prst="rect">
            <a:avLst/>
          </a:prstGeom>
          <a:noFill/>
        </p:spPr>
        <p:txBody>
          <a:bodyPr wrap="square" rtlCol="0">
            <a:spAutoFit/>
          </a:bodyPr>
          <a:lstStyle/>
          <a:p>
            <a:pPr marL="257175" marR="0" lvl="1" indent="0" algn="l" defTabSz="457200" rtl="0" eaLnBrk="1" fontAlgn="auto" latinLnBrk="0"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アンカリング</a:t>
            </a:r>
            <a:endParaRPr kumimoji="0" lang="en-US" altLang="ja-JP" sz="2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371B507B-E2BF-4C8F-BFE5-FB7C04F9A7E4}"/>
              </a:ext>
            </a:extLst>
          </p:cNvPr>
          <p:cNvSpPr txBox="1"/>
          <p:nvPr/>
        </p:nvSpPr>
        <p:spPr>
          <a:xfrm>
            <a:off x="419100" y="904210"/>
            <a:ext cx="6159500"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条件反射と似た「アンカー」</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特定の反応や状態を引き起こす引き金のことを「アンカー」といいます。</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望ましい状態にあるときに、ある特定の仕草をすることです。さらに、同じ事を何度も繰り返すことによって、その仕草をすることで望ましい状態になることが出来るようになります。</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F51BF744-DEF6-445B-8BBD-C6F8BBB8865C}"/>
              </a:ext>
            </a:extLst>
          </p:cNvPr>
          <p:cNvSpPr txBox="1"/>
          <p:nvPr/>
        </p:nvSpPr>
        <p:spPr>
          <a:xfrm>
            <a:off x="292100" y="3517900"/>
            <a:ext cx="6286500" cy="397031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アンカーを決める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手首を握るとか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感情を思い出す</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望ましい感情を体験したときのことを思い出します</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再体験をする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感情が沸き起こった出来事を、再体験します。</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アンカーをかける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状態が最高潮に達する直前のタイミングで、アンカーをかけます。</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85750" indent="-285750">
              <a:buFont typeface="Arial" panose="020B0604020202020204" pitchFamily="34" charset="0"/>
              <a:buChar char="•"/>
            </a:pP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気分転換する</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繰り返す</a:t>
            </a:r>
            <a:endParaRPr kumimoji="1" lang="en-US" altLang="ja-JP" dirty="0">
              <a:solidFill>
                <a:prstClr val="black"/>
              </a:solidFill>
              <a:latin typeface="Calibri" panose="020F0502020204030204"/>
              <a:ea typeface="游ゴシック" panose="020B0400000000000000" pitchFamily="50" charset="-128"/>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テストをする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742950" lvl="1" indent="-285750">
              <a:buFont typeface="Arial" panose="020B0604020202020204" pitchFamily="34" charset="0"/>
              <a:buChar char="•"/>
            </a:pP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自信に満ちた最高潮の状態になることが出来れば、アンカリング成功です。</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77FAD096-0F2B-441B-B7C3-3F6B7D277290}"/>
              </a:ext>
            </a:extLst>
          </p:cNvPr>
          <p:cNvSpPr txBox="1"/>
          <p:nvPr/>
        </p:nvSpPr>
        <p:spPr>
          <a:xfrm>
            <a:off x="546100" y="9042400"/>
            <a:ext cx="939800" cy="369332"/>
          </a:xfrm>
          <a:prstGeom prst="rect">
            <a:avLst/>
          </a:prstGeom>
          <a:noFill/>
        </p:spPr>
        <p:txBody>
          <a:bodyPr wrap="square" rtlCol="0">
            <a:spAutoFit/>
          </a:bodyPr>
          <a:lstStyle/>
          <a:p>
            <a:r>
              <a:rPr kumimoji="1" lang="ja-JP" altLang="en-US" dirty="0">
                <a:hlinkClick r:id="rId2" action="ppaction://hlinksldjump"/>
              </a:rPr>
              <a:t>＜戻る</a:t>
            </a:r>
            <a:endParaRPr kumimoji="1" lang="ja-JP" altLang="en-US" dirty="0"/>
          </a:p>
        </p:txBody>
      </p:sp>
    </p:spTree>
    <p:extLst>
      <p:ext uri="{BB962C8B-B14F-4D97-AF65-F5344CB8AC3E}">
        <p14:creationId xmlns:p14="http://schemas.microsoft.com/office/powerpoint/2010/main" val="355426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CF8928-33E4-4403-81C0-7B2F1DB4A300}"/>
              </a:ext>
            </a:extLst>
          </p:cNvPr>
          <p:cNvSpPr txBox="1"/>
          <p:nvPr/>
        </p:nvSpPr>
        <p:spPr>
          <a:xfrm>
            <a:off x="254000" y="596900"/>
            <a:ext cx="3175000" cy="523220"/>
          </a:xfrm>
          <a:prstGeom prst="rect">
            <a:avLst/>
          </a:prstGeom>
          <a:noFill/>
        </p:spPr>
        <p:txBody>
          <a:bodyPr wrap="square" rtlCol="0">
            <a:spAutoFit/>
          </a:bodyPr>
          <a:lstStyle/>
          <a:p>
            <a:pPr marL="257175" lvl="1"/>
            <a:r>
              <a:rPr lang="ja-JP" altLang="en-US" sz="2800" b="1" dirty="0"/>
              <a:t>サブモダリティ</a:t>
            </a:r>
            <a:endParaRPr lang="en-US" altLang="ja-JP" sz="2800" b="1" dirty="0"/>
          </a:p>
        </p:txBody>
      </p:sp>
      <p:sp>
        <p:nvSpPr>
          <p:cNvPr id="3" name="テキスト ボックス 2">
            <a:extLst>
              <a:ext uri="{FF2B5EF4-FFF2-40B4-BE49-F238E27FC236}">
                <a16:creationId xmlns:a16="http://schemas.microsoft.com/office/drawing/2014/main" id="{371B507B-E2BF-4C8F-BFE5-FB7C04F9A7E4}"/>
              </a:ext>
            </a:extLst>
          </p:cNvPr>
          <p:cNvSpPr txBox="1"/>
          <p:nvPr/>
        </p:nvSpPr>
        <p:spPr>
          <a:xfrm>
            <a:off x="698500" y="1447800"/>
            <a:ext cx="6159500" cy="923330"/>
          </a:xfrm>
          <a:prstGeom prst="rect">
            <a:avLst/>
          </a:prstGeom>
          <a:noFill/>
        </p:spPr>
        <p:txBody>
          <a:bodyPr wrap="square" rtlCol="0">
            <a:spAutoFit/>
          </a:bodyPr>
          <a:lstStyle/>
          <a:p>
            <a:r>
              <a:rPr kumimoji="1" lang="ja-JP" altLang="en-US" dirty="0"/>
              <a:t>視覚、聴覚、嗅覚、触覚、味覚の</a:t>
            </a:r>
            <a:r>
              <a:rPr kumimoji="1" lang="en-US" altLang="ja-JP" dirty="0"/>
              <a:t>5</a:t>
            </a:r>
            <a:r>
              <a:rPr kumimoji="1" lang="ja-JP" altLang="en-US" dirty="0" err="1"/>
              <a:t>つの</a:t>
            </a:r>
            <a:r>
              <a:rPr kumimoji="1" lang="ja-JP" altLang="en-US" dirty="0"/>
              <a:t>五感の事</a:t>
            </a:r>
            <a:endParaRPr kumimoji="1" lang="en-US" altLang="ja-JP" dirty="0"/>
          </a:p>
          <a:p>
            <a:r>
              <a:rPr kumimoji="1" lang="ja-JP" altLang="en-US" dirty="0"/>
              <a:t>脳で処理する情報や記憶は、すべてサブモダリティで構成されています。</a:t>
            </a:r>
          </a:p>
        </p:txBody>
      </p:sp>
      <p:sp>
        <p:nvSpPr>
          <p:cNvPr id="4" name="テキスト ボックス 3">
            <a:extLst>
              <a:ext uri="{FF2B5EF4-FFF2-40B4-BE49-F238E27FC236}">
                <a16:creationId xmlns:a16="http://schemas.microsoft.com/office/drawing/2014/main" id="{24D21734-64A2-465D-B3B1-4FE30E91A0E5}"/>
              </a:ext>
            </a:extLst>
          </p:cNvPr>
          <p:cNvSpPr txBox="1"/>
          <p:nvPr/>
        </p:nvSpPr>
        <p:spPr>
          <a:xfrm>
            <a:off x="698500" y="3062585"/>
            <a:ext cx="5880100" cy="923330"/>
          </a:xfrm>
          <a:prstGeom prst="rect">
            <a:avLst/>
          </a:prstGeom>
          <a:noFill/>
        </p:spPr>
        <p:txBody>
          <a:bodyPr wrap="square" rtlCol="0">
            <a:spAutoFit/>
          </a:bodyPr>
          <a:lstStyle/>
          <a:p>
            <a:r>
              <a:rPr kumimoji="1" lang="ja-JP" altLang="en-US" dirty="0"/>
              <a:t>記憶に付随する感覚のサブモダリティを少しでも変化させることが出来れば、記憶に対する感情は自在に変えることが出来る</a:t>
            </a:r>
          </a:p>
        </p:txBody>
      </p:sp>
      <p:sp>
        <p:nvSpPr>
          <p:cNvPr id="5" name="矢印: 下 4">
            <a:extLst>
              <a:ext uri="{FF2B5EF4-FFF2-40B4-BE49-F238E27FC236}">
                <a16:creationId xmlns:a16="http://schemas.microsoft.com/office/drawing/2014/main" id="{9D99A971-17C1-4D34-8C09-C851AE21FE55}"/>
              </a:ext>
            </a:extLst>
          </p:cNvPr>
          <p:cNvSpPr/>
          <p:nvPr/>
        </p:nvSpPr>
        <p:spPr>
          <a:xfrm>
            <a:off x="2806700" y="2371130"/>
            <a:ext cx="381000" cy="511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B83BD14-4E21-42CE-BC30-140EB35F2450}"/>
              </a:ext>
            </a:extLst>
          </p:cNvPr>
          <p:cNvSpPr txBox="1"/>
          <p:nvPr/>
        </p:nvSpPr>
        <p:spPr>
          <a:xfrm>
            <a:off x="698500" y="4677370"/>
            <a:ext cx="5740400" cy="923330"/>
          </a:xfrm>
          <a:prstGeom prst="rect">
            <a:avLst/>
          </a:prstGeom>
          <a:noFill/>
        </p:spPr>
        <p:txBody>
          <a:bodyPr wrap="square" rtlCol="0">
            <a:spAutoFit/>
          </a:bodyPr>
          <a:lstStyle/>
          <a:p>
            <a:r>
              <a:rPr kumimoji="1" lang="ja-JP" altLang="en-US" dirty="0"/>
              <a:t>自分の過去に起こったことを変えることは出来なくても、その記憶に対しての思いはいくらでも変えることが出来る</a:t>
            </a:r>
          </a:p>
        </p:txBody>
      </p:sp>
      <p:sp>
        <p:nvSpPr>
          <p:cNvPr id="7" name="矢印: 下 6">
            <a:extLst>
              <a:ext uri="{FF2B5EF4-FFF2-40B4-BE49-F238E27FC236}">
                <a16:creationId xmlns:a16="http://schemas.microsoft.com/office/drawing/2014/main" id="{93DB0145-CEA8-45EE-B855-C05BC1660824}"/>
              </a:ext>
            </a:extLst>
          </p:cNvPr>
          <p:cNvSpPr/>
          <p:nvPr/>
        </p:nvSpPr>
        <p:spPr>
          <a:xfrm>
            <a:off x="2806700" y="4051617"/>
            <a:ext cx="381000" cy="511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51BF744-DEF6-445B-8BBD-C6F8BBB8865C}"/>
              </a:ext>
            </a:extLst>
          </p:cNvPr>
          <p:cNvSpPr txBox="1"/>
          <p:nvPr/>
        </p:nvSpPr>
        <p:spPr>
          <a:xfrm>
            <a:off x="425450" y="5600700"/>
            <a:ext cx="6286500" cy="424731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再体験する</a:t>
            </a:r>
            <a:endParaRPr kumimoji="1" lang="en-US" altLang="ja-JP" dirty="0"/>
          </a:p>
          <a:p>
            <a:pPr marL="742950" lvl="1" indent="-285750">
              <a:buFont typeface="Arial" panose="020B0604020202020204" pitchFamily="34" charset="0"/>
              <a:buChar char="•"/>
            </a:pPr>
            <a:r>
              <a:rPr kumimoji="1" lang="ja-JP" altLang="en-US" dirty="0"/>
              <a:t>不安、イライラ</a:t>
            </a:r>
            <a:endParaRPr kumimoji="1" lang="en-US" altLang="ja-JP" dirty="0"/>
          </a:p>
          <a:p>
            <a:pPr marL="285750" indent="-285750">
              <a:buFont typeface="Arial" panose="020B0604020202020204" pitchFamily="34" charset="0"/>
              <a:buChar char="•"/>
            </a:pPr>
            <a:r>
              <a:rPr kumimoji="1" lang="ja-JP" altLang="en-US" dirty="0"/>
              <a:t>見える・聞こえるものに注目する</a:t>
            </a:r>
            <a:endParaRPr kumimoji="1" lang="en-US" altLang="ja-JP" dirty="0"/>
          </a:p>
          <a:p>
            <a:pPr marL="742950" lvl="1" indent="-285750">
              <a:buFont typeface="Arial" panose="020B0604020202020204" pitchFamily="34" charset="0"/>
              <a:buChar char="•"/>
            </a:pPr>
            <a:r>
              <a:rPr kumimoji="1" lang="ja-JP" altLang="en-US" dirty="0"/>
              <a:t>何が見えるか、何が聞こえるかに注目します。</a:t>
            </a:r>
            <a:endParaRPr kumimoji="1" lang="en-US" altLang="ja-JP" dirty="0"/>
          </a:p>
          <a:p>
            <a:pPr marL="285750" indent="-285750">
              <a:buFont typeface="Arial" panose="020B0604020202020204" pitchFamily="34" charset="0"/>
              <a:buChar char="•"/>
            </a:pPr>
            <a:r>
              <a:rPr kumimoji="1" lang="ja-JP" altLang="en-US" dirty="0"/>
              <a:t>「嫌な感情」の場所を探す</a:t>
            </a:r>
            <a:endParaRPr kumimoji="1" lang="en-US" altLang="ja-JP" dirty="0"/>
          </a:p>
          <a:p>
            <a:pPr marL="742950" lvl="1" indent="-285750">
              <a:buFont typeface="Arial" panose="020B0604020202020204" pitchFamily="34" charset="0"/>
              <a:buChar char="•"/>
            </a:pPr>
            <a:r>
              <a:rPr kumimoji="1" lang="ja-JP" altLang="en-US" dirty="0"/>
              <a:t>嫌な感情を体のどのあたりで感じるかを探します。</a:t>
            </a:r>
            <a:endParaRPr kumimoji="1" lang="en-US" altLang="ja-JP" dirty="0"/>
          </a:p>
          <a:p>
            <a:pPr marL="285750" indent="-285750">
              <a:buFont typeface="Arial" panose="020B0604020202020204" pitchFamily="34" charset="0"/>
              <a:buChar char="•"/>
            </a:pPr>
            <a:r>
              <a:rPr kumimoji="1" lang="ja-JP" altLang="en-US" dirty="0"/>
              <a:t>回転の様子を見る</a:t>
            </a:r>
            <a:endParaRPr kumimoji="1" lang="en-US" altLang="ja-JP" dirty="0"/>
          </a:p>
          <a:p>
            <a:pPr marL="742950" lvl="1" indent="-285750">
              <a:buFont typeface="Arial" panose="020B0604020202020204" pitchFamily="34" charset="0"/>
              <a:buChar char="•"/>
            </a:pPr>
            <a:r>
              <a:rPr kumimoji="1" lang="ja-JP" altLang="en-US" dirty="0"/>
              <a:t>「嫌な感情」に動きがあると仮定して、回転しているイメージを持ちます。</a:t>
            </a:r>
            <a:endParaRPr kumimoji="1" lang="en-US" altLang="ja-JP" dirty="0"/>
          </a:p>
          <a:p>
            <a:pPr marL="285750" indent="-285750">
              <a:buFont typeface="Arial" panose="020B0604020202020204" pitchFamily="34" charset="0"/>
              <a:buChar char="•"/>
            </a:pPr>
            <a:r>
              <a:rPr kumimoji="1" lang="ja-JP" altLang="en-US" dirty="0"/>
              <a:t>回転速度を上げる</a:t>
            </a:r>
            <a:endParaRPr kumimoji="1" lang="en-US" altLang="ja-JP" dirty="0"/>
          </a:p>
          <a:p>
            <a:pPr marL="742950" lvl="1" indent="-285750">
              <a:buFont typeface="Arial" panose="020B0604020202020204" pitchFamily="34" charset="0"/>
              <a:buChar char="•"/>
            </a:pPr>
            <a:r>
              <a:rPr kumimoji="1" lang="ja-JP" altLang="en-US" dirty="0"/>
              <a:t>回転を大きくし、スピードを上げます。さらにスピードを上げます。</a:t>
            </a:r>
            <a:endParaRPr kumimoji="1" lang="en-US" altLang="ja-JP" dirty="0"/>
          </a:p>
          <a:p>
            <a:pPr marL="285750" indent="-285750">
              <a:buFont typeface="Arial" panose="020B0604020202020204" pitchFamily="34" charset="0"/>
              <a:buChar char="•"/>
            </a:pPr>
            <a:r>
              <a:rPr kumimoji="1" lang="ja-JP" altLang="en-US" dirty="0"/>
              <a:t>「嫌な感情」を放出する</a:t>
            </a:r>
            <a:endParaRPr kumimoji="1" lang="en-US" altLang="ja-JP" dirty="0"/>
          </a:p>
          <a:p>
            <a:pPr marL="742950" lvl="1" indent="-285750">
              <a:buFont typeface="Arial" panose="020B0604020202020204" pitchFamily="34" charset="0"/>
              <a:buChar char="•"/>
            </a:pPr>
            <a:r>
              <a:rPr kumimoji="1" lang="ja-JP" altLang="en-US" dirty="0"/>
              <a:t>感情がマックスになったら、その感情が弾けるようなイメージの声を出して外へ放出します。</a:t>
            </a:r>
          </a:p>
        </p:txBody>
      </p:sp>
      <p:sp>
        <p:nvSpPr>
          <p:cNvPr id="9" name="テキスト ボックス 8">
            <a:extLst>
              <a:ext uri="{FF2B5EF4-FFF2-40B4-BE49-F238E27FC236}">
                <a16:creationId xmlns:a16="http://schemas.microsoft.com/office/drawing/2014/main" id="{204B3D60-E9F9-4102-B03A-F78086CEF243}"/>
              </a:ext>
            </a:extLst>
          </p:cNvPr>
          <p:cNvSpPr txBox="1"/>
          <p:nvPr/>
        </p:nvSpPr>
        <p:spPr>
          <a:xfrm>
            <a:off x="-44450" y="9478685"/>
            <a:ext cx="939800" cy="369332"/>
          </a:xfrm>
          <a:prstGeom prst="rect">
            <a:avLst/>
          </a:prstGeom>
          <a:noFill/>
        </p:spPr>
        <p:txBody>
          <a:bodyPr wrap="square" rtlCol="0">
            <a:spAutoFit/>
          </a:bodyPr>
          <a:lstStyle/>
          <a:p>
            <a:r>
              <a:rPr kumimoji="1" lang="ja-JP" altLang="en-US" dirty="0">
                <a:hlinkClick r:id="rId2" action="ppaction://hlinksldjump"/>
              </a:rPr>
              <a:t>＜戻る</a:t>
            </a:r>
            <a:endParaRPr kumimoji="1" lang="ja-JP" altLang="en-US" dirty="0"/>
          </a:p>
        </p:txBody>
      </p:sp>
    </p:spTree>
    <p:extLst>
      <p:ext uri="{BB962C8B-B14F-4D97-AF65-F5344CB8AC3E}">
        <p14:creationId xmlns:p14="http://schemas.microsoft.com/office/powerpoint/2010/main" val="159536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D837B1-744E-47D0-AF7D-C86BDA335F13}"/>
              </a:ext>
            </a:extLst>
          </p:cNvPr>
          <p:cNvSpPr txBox="1"/>
          <p:nvPr/>
        </p:nvSpPr>
        <p:spPr>
          <a:xfrm>
            <a:off x="495300" y="558800"/>
            <a:ext cx="4134465" cy="523220"/>
          </a:xfrm>
          <a:prstGeom prst="rect">
            <a:avLst/>
          </a:prstGeom>
          <a:noFill/>
        </p:spPr>
        <p:txBody>
          <a:bodyPr wrap="none" rtlCol="0">
            <a:spAutoFit/>
          </a:bodyPr>
          <a:lstStyle/>
          <a:p>
            <a:r>
              <a:rPr kumimoji="1" lang="ja-JP" altLang="en-US" sz="2800" b="1" dirty="0"/>
              <a:t>やる気と自信を取り戻す</a:t>
            </a:r>
          </a:p>
        </p:txBody>
      </p:sp>
      <p:sp>
        <p:nvSpPr>
          <p:cNvPr id="3" name="テキスト ボックス 2">
            <a:extLst>
              <a:ext uri="{FF2B5EF4-FFF2-40B4-BE49-F238E27FC236}">
                <a16:creationId xmlns:a16="http://schemas.microsoft.com/office/drawing/2014/main" id="{9E7F908F-FD9C-4D2B-84FB-070F985C87B2}"/>
              </a:ext>
            </a:extLst>
          </p:cNvPr>
          <p:cNvSpPr txBox="1"/>
          <p:nvPr/>
        </p:nvSpPr>
        <p:spPr>
          <a:xfrm>
            <a:off x="660400" y="1346200"/>
            <a:ext cx="5829300" cy="1477328"/>
          </a:xfrm>
          <a:prstGeom prst="rect">
            <a:avLst/>
          </a:prstGeom>
          <a:noFill/>
        </p:spPr>
        <p:txBody>
          <a:bodyPr wrap="square" rtlCol="0">
            <a:spAutoFit/>
          </a:bodyPr>
          <a:lstStyle/>
          <a:p>
            <a:r>
              <a:rPr kumimoji="1" lang="ja-JP" altLang="en-US" dirty="0"/>
              <a:t>現実が変わらないのであれば</a:t>
            </a:r>
            <a:endParaRPr kumimoji="1" lang="en-US" altLang="ja-JP" dirty="0"/>
          </a:p>
          <a:p>
            <a:r>
              <a:rPr kumimoji="1" lang="ja-JP" altLang="en-US" dirty="0"/>
              <a:t>受け止め方を変えてみる</a:t>
            </a:r>
            <a:endParaRPr kumimoji="1" lang="en-US" altLang="ja-JP" dirty="0"/>
          </a:p>
          <a:p>
            <a:endParaRPr kumimoji="1" lang="en-US" altLang="ja-JP" dirty="0"/>
          </a:p>
          <a:p>
            <a:r>
              <a:rPr kumimoji="1" lang="ja-JP" altLang="en-US" dirty="0"/>
              <a:t>仕事の責任やボリュームに圧倒されてしまうときは「サブモダリティ」を変えてみる。</a:t>
            </a:r>
            <a:endParaRPr kumimoji="1" lang="en-US" altLang="ja-JP" dirty="0"/>
          </a:p>
        </p:txBody>
      </p:sp>
      <p:sp>
        <p:nvSpPr>
          <p:cNvPr id="4" name="テキスト ボックス 3">
            <a:extLst>
              <a:ext uri="{FF2B5EF4-FFF2-40B4-BE49-F238E27FC236}">
                <a16:creationId xmlns:a16="http://schemas.microsoft.com/office/drawing/2014/main" id="{2CB0C31D-3C1D-466F-80E5-92328D5B96A4}"/>
              </a:ext>
            </a:extLst>
          </p:cNvPr>
          <p:cNvSpPr txBox="1"/>
          <p:nvPr/>
        </p:nvSpPr>
        <p:spPr>
          <a:xfrm>
            <a:off x="762000" y="3365500"/>
            <a:ext cx="5727700" cy="1754326"/>
          </a:xfrm>
          <a:prstGeom prst="rect">
            <a:avLst/>
          </a:prstGeom>
          <a:noFill/>
        </p:spPr>
        <p:txBody>
          <a:bodyPr wrap="square" rtlCol="0">
            <a:spAutoFit/>
          </a:bodyPr>
          <a:lstStyle/>
          <a:p>
            <a:r>
              <a:rPr kumimoji="1" lang="ja-JP" altLang="en-US" dirty="0"/>
              <a:t>その仕事を目の前にイメージしてみる</a:t>
            </a:r>
            <a:endParaRPr kumimoji="1" lang="en-US" altLang="ja-JP" dirty="0"/>
          </a:p>
          <a:p>
            <a:endParaRPr kumimoji="1" lang="en-US" altLang="ja-JP" dirty="0"/>
          </a:p>
          <a:p>
            <a:r>
              <a:rPr kumimoji="1" lang="ja-JP" altLang="en-US" dirty="0"/>
              <a:t>その仕事を小さくしてみる</a:t>
            </a:r>
            <a:endParaRPr kumimoji="1" lang="en-US" altLang="ja-JP" dirty="0"/>
          </a:p>
          <a:p>
            <a:r>
              <a:rPr kumimoji="1" lang="ja-JP" altLang="en-US" dirty="0"/>
              <a:t>体に感じるその荷の重さもあえて視覚かしてみます。</a:t>
            </a:r>
            <a:endParaRPr kumimoji="1" lang="en-US" altLang="ja-JP" dirty="0"/>
          </a:p>
          <a:p>
            <a:r>
              <a:rPr kumimoji="1" lang="ja-JP" altLang="en-US" dirty="0"/>
              <a:t>形や色、重さなどをイメージし、その形を羽のように変えて重さも変えてみる。</a:t>
            </a:r>
          </a:p>
        </p:txBody>
      </p:sp>
      <p:sp>
        <p:nvSpPr>
          <p:cNvPr id="5" name="テキスト ボックス 4">
            <a:extLst>
              <a:ext uri="{FF2B5EF4-FFF2-40B4-BE49-F238E27FC236}">
                <a16:creationId xmlns:a16="http://schemas.microsoft.com/office/drawing/2014/main" id="{FBC70A01-6CBA-4C45-B98E-C26F44DCD398}"/>
              </a:ext>
            </a:extLst>
          </p:cNvPr>
          <p:cNvSpPr txBox="1"/>
          <p:nvPr/>
        </p:nvSpPr>
        <p:spPr>
          <a:xfrm>
            <a:off x="660400" y="5613400"/>
            <a:ext cx="1816100" cy="2862322"/>
          </a:xfrm>
          <a:prstGeom prst="rect">
            <a:avLst/>
          </a:prstGeom>
          <a:solidFill>
            <a:schemeClr val="accent1">
              <a:lumMod val="20000"/>
              <a:lumOff val="80000"/>
            </a:schemeClr>
          </a:solidFill>
        </p:spPr>
        <p:txBody>
          <a:bodyPr wrap="square" rtlCol="0">
            <a:spAutoFit/>
          </a:bodyPr>
          <a:lstStyle/>
          <a:p>
            <a:r>
              <a:rPr kumimoji="1" lang="ja-JP" altLang="en-US" b="1" dirty="0"/>
              <a:t>体感覚のサブモリティを変える</a:t>
            </a:r>
            <a:endParaRPr kumimoji="1" lang="en-US" altLang="ja-JP" b="1" dirty="0"/>
          </a:p>
          <a:p>
            <a:endParaRPr kumimoji="1" lang="en-US" altLang="ja-JP" dirty="0"/>
          </a:p>
          <a:p>
            <a:pPr marL="285750" indent="-285750">
              <a:buFont typeface="Arial" panose="020B0604020202020204" pitchFamily="34" charset="0"/>
              <a:buChar char="•"/>
            </a:pPr>
            <a:r>
              <a:rPr kumimoji="1" lang="ja-JP" altLang="en-US" dirty="0"/>
              <a:t>イメージした形を羽のように変えてみます。</a:t>
            </a:r>
            <a:endParaRPr kumimoji="1" lang="en-US" altLang="ja-JP" dirty="0"/>
          </a:p>
          <a:p>
            <a:pPr marL="285750" indent="-285750">
              <a:buFont typeface="Arial" panose="020B0604020202020204" pitchFamily="34" charset="0"/>
              <a:buChar char="•"/>
            </a:pPr>
            <a:r>
              <a:rPr kumimoji="1" lang="ja-JP" altLang="en-US" dirty="0"/>
              <a:t>イメージした重さを軽くします。</a:t>
            </a:r>
          </a:p>
        </p:txBody>
      </p:sp>
      <p:sp>
        <p:nvSpPr>
          <p:cNvPr id="6" name="テキスト ボックス 5">
            <a:extLst>
              <a:ext uri="{FF2B5EF4-FFF2-40B4-BE49-F238E27FC236}">
                <a16:creationId xmlns:a16="http://schemas.microsoft.com/office/drawing/2014/main" id="{AD9937D2-49C0-4C02-912E-247FD7067959}"/>
              </a:ext>
            </a:extLst>
          </p:cNvPr>
          <p:cNvSpPr txBox="1"/>
          <p:nvPr/>
        </p:nvSpPr>
        <p:spPr>
          <a:xfrm>
            <a:off x="2667000" y="5613400"/>
            <a:ext cx="1816100" cy="3416320"/>
          </a:xfrm>
          <a:prstGeom prst="rect">
            <a:avLst/>
          </a:prstGeom>
          <a:solidFill>
            <a:schemeClr val="accent1">
              <a:lumMod val="20000"/>
              <a:lumOff val="80000"/>
            </a:schemeClr>
          </a:solidFill>
        </p:spPr>
        <p:txBody>
          <a:bodyPr wrap="square" rtlCol="0">
            <a:spAutoFit/>
          </a:bodyPr>
          <a:lstStyle/>
          <a:p>
            <a:r>
              <a:rPr kumimoji="1" lang="ja-JP" altLang="en-US" b="1" dirty="0"/>
              <a:t>聴覚のサブモリティを変える</a:t>
            </a:r>
            <a:endParaRPr kumimoji="1" lang="en-US" altLang="ja-JP" b="1" dirty="0"/>
          </a:p>
          <a:p>
            <a:endParaRPr kumimoji="1" lang="en-US" altLang="ja-JP" dirty="0"/>
          </a:p>
          <a:p>
            <a:pPr marL="285750" indent="-285750">
              <a:buFont typeface="Arial" panose="020B0604020202020204" pitchFamily="34" charset="0"/>
              <a:buChar char="•"/>
            </a:pPr>
            <a:r>
              <a:rPr kumimoji="1" lang="ja-JP" altLang="en-US" dirty="0"/>
              <a:t>聞こえる声を、優しい声やゆったりした声に変えてみる。</a:t>
            </a:r>
            <a:endParaRPr kumimoji="1" lang="en-US" altLang="ja-JP" dirty="0"/>
          </a:p>
          <a:p>
            <a:pPr marL="285750" indent="-285750">
              <a:buFont typeface="Arial" panose="020B0604020202020204" pitchFamily="34" charset="0"/>
              <a:buChar char="•"/>
            </a:pPr>
            <a:r>
              <a:rPr kumimoji="1" lang="ja-JP" altLang="en-US" dirty="0"/>
              <a:t>好きな音楽のリズムに合わせてみる。</a:t>
            </a:r>
          </a:p>
        </p:txBody>
      </p:sp>
      <p:sp>
        <p:nvSpPr>
          <p:cNvPr id="7" name="テキスト ボックス 6">
            <a:extLst>
              <a:ext uri="{FF2B5EF4-FFF2-40B4-BE49-F238E27FC236}">
                <a16:creationId xmlns:a16="http://schemas.microsoft.com/office/drawing/2014/main" id="{17E6244E-9398-4F22-BAB4-FC27BE4710A3}"/>
              </a:ext>
            </a:extLst>
          </p:cNvPr>
          <p:cNvSpPr txBox="1"/>
          <p:nvPr/>
        </p:nvSpPr>
        <p:spPr>
          <a:xfrm>
            <a:off x="4673600" y="5613400"/>
            <a:ext cx="1816100" cy="3139321"/>
          </a:xfrm>
          <a:prstGeom prst="rect">
            <a:avLst/>
          </a:prstGeom>
          <a:solidFill>
            <a:schemeClr val="accent1">
              <a:lumMod val="20000"/>
              <a:lumOff val="80000"/>
            </a:schemeClr>
          </a:solidFill>
        </p:spPr>
        <p:txBody>
          <a:bodyPr wrap="square" rtlCol="0">
            <a:spAutoFit/>
          </a:bodyPr>
          <a:lstStyle/>
          <a:p>
            <a:r>
              <a:rPr kumimoji="1" lang="ja-JP" altLang="en-US" b="1" dirty="0"/>
              <a:t>視覚のサブモリティを変える</a:t>
            </a:r>
            <a:endParaRPr kumimoji="1" lang="en-US" altLang="ja-JP" b="1" dirty="0"/>
          </a:p>
          <a:p>
            <a:endParaRPr kumimoji="1" lang="en-US" altLang="ja-JP" dirty="0"/>
          </a:p>
          <a:p>
            <a:pPr marL="285750" indent="-285750">
              <a:buFont typeface="Arial" panose="020B0604020202020204" pitchFamily="34" charset="0"/>
              <a:buChar char="•"/>
            </a:pPr>
            <a:r>
              <a:rPr kumimoji="1" lang="ja-JP" altLang="en-US" dirty="0"/>
              <a:t>イメージした仕事を小さくしてみます。</a:t>
            </a:r>
            <a:endParaRPr kumimoji="1" lang="en-US" altLang="ja-JP" dirty="0"/>
          </a:p>
          <a:p>
            <a:pPr marL="285750" indent="-285750">
              <a:buFont typeface="Arial" panose="020B0604020202020204" pitchFamily="34" charset="0"/>
              <a:buChar char="•"/>
            </a:pPr>
            <a:r>
              <a:rPr kumimoji="1" lang="ja-JP" altLang="en-US" dirty="0"/>
              <a:t>イメージした仕事までの距離を変えてみる。</a:t>
            </a:r>
          </a:p>
        </p:txBody>
      </p:sp>
      <p:sp>
        <p:nvSpPr>
          <p:cNvPr id="8" name="テキスト ボックス 7">
            <a:extLst>
              <a:ext uri="{FF2B5EF4-FFF2-40B4-BE49-F238E27FC236}">
                <a16:creationId xmlns:a16="http://schemas.microsoft.com/office/drawing/2014/main" id="{C4481020-5758-44B5-87E7-5CC08D1C8A97}"/>
              </a:ext>
            </a:extLst>
          </p:cNvPr>
          <p:cNvSpPr txBox="1"/>
          <p:nvPr/>
        </p:nvSpPr>
        <p:spPr>
          <a:xfrm>
            <a:off x="546100" y="9042400"/>
            <a:ext cx="939800" cy="369332"/>
          </a:xfrm>
          <a:prstGeom prst="rect">
            <a:avLst/>
          </a:prstGeom>
          <a:noFill/>
        </p:spPr>
        <p:txBody>
          <a:bodyPr wrap="square" rtlCol="0">
            <a:spAutoFit/>
          </a:bodyPr>
          <a:lstStyle/>
          <a:p>
            <a:r>
              <a:rPr kumimoji="1" lang="ja-JP" altLang="en-US" dirty="0">
                <a:hlinkClick r:id="rId2" action="ppaction://hlinksldjump"/>
              </a:rPr>
              <a:t>＜戻る</a:t>
            </a:r>
            <a:endParaRPr kumimoji="1" lang="ja-JP" altLang="en-US" dirty="0"/>
          </a:p>
        </p:txBody>
      </p:sp>
    </p:spTree>
    <p:extLst>
      <p:ext uri="{BB962C8B-B14F-4D97-AF65-F5344CB8AC3E}">
        <p14:creationId xmlns:p14="http://schemas.microsoft.com/office/powerpoint/2010/main" val="427992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F6165C0-D23B-492B-8613-19D397758583}"/>
              </a:ext>
            </a:extLst>
          </p:cNvPr>
          <p:cNvSpPr txBox="1"/>
          <p:nvPr/>
        </p:nvSpPr>
        <p:spPr>
          <a:xfrm>
            <a:off x="787400" y="1054100"/>
            <a:ext cx="2339102" cy="523220"/>
          </a:xfrm>
          <a:prstGeom prst="rect">
            <a:avLst/>
          </a:prstGeom>
          <a:noFill/>
        </p:spPr>
        <p:txBody>
          <a:bodyPr wrap="none" rtlCol="0">
            <a:spAutoFit/>
          </a:bodyPr>
          <a:lstStyle/>
          <a:p>
            <a:r>
              <a:rPr kumimoji="1" lang="ja-JP" altLang="en-US" sz="2800" b="1" dirty="0"/>
              <a:t>失敗の捉え方</a:t>
            </a:r>
            <a:endParaRPr kumimoji="1" lang="en-US" altLang="ja-JP" sz="2800" b="1" dirty="0"/>
          </a:p>
        </p:txBody>
      </p:sp>
      <p:sp>
        <p:nvSpPr>
          <p:cNvPr id="3" name="テキスト ボックス 2">
            <a:extLst>
              <a:ext uri="{FF2B5EF4-FFF2-40B4-BE49-F238E27FC236}">
                <a16:creationId xmlns:a16="http://schemas.microsoft.com/office/drawing/2014/main" id="{3E7D59CE-CBFA-43CD-AAE0-BA4ECFA62052}"/>
              </a:ext>
            </a:extLst>
          </p:cNvPr>
          <p:cNvSpPr txBox="1"/>
          <p:nvPr/>
        </p:nvSpPr>
        <p:spPr>
          <a:xfrm>
            <a:off x="787400" y="1854200"/>
            <a:ext cx="1800493" cy="369332"/>
          </a:xfrm>
          <a:prstGeom prst="rect">
            <a:avLst/>
          </a:prstGeom>
          <a:noFill/>
        </p:spPr>
        <p:txBody>
          <a:bodyPr wrap="none" rtlCol="0">
            <a:spAutoFit/>
          </a:bodyPr>
          <a:lstStyle/>
          <a:p>
            <a:r>
              <a:rPr kumimoji="1" lang="ja-JP" altLang="en-US" dirty="0"/>
              <a:t>仕事で失敗した</a:t>
            </a:r>
          </a:p>
        </p:txBody>
      </p:sp>
      <p:sp>
        <p:nvSpPr>
          <p:cNvPr id="4" name="テキスト ボックス 3">
            <a:extLst>
              <a:ext uri="{FF2B5EF4-FFF2-40B4-BE49-F238E27FC236}">
                <a16:creationId xmlns:a16="http://schemas.microsoft.com/office/drawing/2014/main" id="{75B6C9DC-61FA-4512-8291-64FD3326E085}"/>
              </a:ext>
            </a:extLst>
          </p:cNvPr>
          <p:cNvSpPr txBox="1"/>
          <p:nvPr/>
        </p:nvSpPr>
        <p:spPr>
          <a:xfrm>
            <a:off x="787400" y="2870200"/>
            <a:ext cx="4801314" cy="923330"/>
          </a:xfrm>
          <a:prstGeom prst="rect">
            <a:avLst/>
          </a:prstGeom>
          <a:noFill/>
        </p:spPr>
        <p:txBody>
          <a:bodyPr wrap="none" rtlCol="0">
            <a:spAutoFit/>
          </a:bodyPr>
          <a:lstStyle/>
          <a:p>
            <a:r>
              <a:rPr kumimoji="1" lang="ja-JP" altLang="en-US" dirty="0"/>
              <a:t>フィールドバックと受け取る</a:t>
            </a:r>
            <a:endParaRPr kumimoji="1" lang="en-US" altLang="ja-JP" dirty="0"/>
          </a:p>
          <a:p>
            <a:r>
              <a:rPr kumimoji="1" lang="en-US" altLang="ja-JP" dirty="0"/>
              <a:t>	</a:t>
            </a:r>
            <a:r>
              <a:rPr kumimoji="1" lang="ja-JP" altLang="en-US" dirty="0"/>
              <a:t>ほかの選択肢を見つけられる</a:t>
            </a:r>
            <a:endParaRPr kumimoji="1" lang="en-US" altLang="ja-JP" dirty="0"/>
          </a:p>
          <a:p>
            <a:r>
              <a:rPr kumimoji="1" lang="en-US" altLang="ja-JP" dirty="0"/>
              <a:t>	</a:t>
            </a:r>
            <a:r>
              <a:rPr kumimoji="1" lang="ja-JP" altLang="en-US" dirty="0"/>
              <a:t>次の行動がうまくいくように展開できる</a:t>
            </a:r>
          </a:p>
        </p:txBody>
      </p:sp>
      <p:sp>
        <p:nvSpPr>
          <p:cNvPr id="5" name="テキスト ボックス 4">
            <a:extLst>
              <a:ext uri="{FF2B5EF4-FFF2-40B4-BE49-F238E27FC236}">
                <a16:creationId xmlns:a16="http://schemas.microsoft.com/office/drawing/2014/main" id="{D87E8947-E738-4179-827D-7A3145F6FF6A}"/>
              </a:ext>
            </a:extLst>
          </p:cNvPr>
          <p:cNvSpPr txBox="1"/>
          <p:nvPr/>
        </p:nvSpPr>
        <p:spPr>
          <a:xfrm>
            <a:off x="787400" y="4440198"/>
            <a:ext cx="2723823" cy="369332"/>
          </a:xfrm>
          <a:prstGeom prst="rect">
            <a:avLst/>
          </a:prstGeom>
          <a:noFill/>
        </p:spPr>
        <p:txBody>
          <a:bodyPr wrap="none" rtlCol="0">
            <a:spAutoFit/>
          </a:bodyPr>
          <a:lstStyle/>
          <a:p>
            <a:r>
              <a:rPr kumimoji="1" lang="ja-JP" altLang="en-US" dirty="0"/>
              <a:t>ほかのアプローチをする</a:t>
            </a:r>
          </a:p>
        </p:txBody>
      </p:sp>
      <p:sp>
        <p:nvSpPr>
          <p:cNvPr id="6" name="テキスト ボックス 5">
            <a:extLst>
              <a:ext uri="{FF2B5EF4-FFF2-40B4-BE49-F238E27FC236}">
                <a16:creationId xmlns:a16="http://schemas.microsoft.com/office/drawing/2014/main" id="{6620328C-7E6C-4202-B611-6B525236C40C}"/>
              </a:ext>
            </a:extLst>
          </p:cNvPr>
          <p:cNvSpPr txBox="1"/>
          <p:nvPr/>
        </p:nvSpPr>
        <p:spPr>
          <a:xfrm>
            <a:off x="787400" y="5651500"/>
            <a:ext cx="2723823" cy="369332"/>
          </a:xfrm>
          <a:prstGeom prst="rect">
            <a:avLst/>
          </a:prstGeom>
          <a:noFill/>
        </p:spPr>
        <p:txBody>
          <a:bodyPr wrap="none" rtlCol="0">
            <a:spAutoFit/>
          </a:bodyPr>
          <a:lstStyle/>
          <a:p>
            <a:r>
              <a:rPr kumimoji="1" lang="ja-JP" altLang="en-US" dirty="0"/>
              <a:t>新たな可能性が生まれる</a:t>
            </a:r>
          </a:p>
        </p:txBody>
      </p:sp>
      <p:sp>
        <p:nvSpPr>
          <p:cNvPr id="7" name="矢印: 下 6">
            <a:extLst>
              <a:ext uri="{FF2B5EF4-FFF2-40B4-BE49-F238E27FC236}">
                <a16:creationId xmlns:a16="http://schemas.microsoft.com/office/drawing/2014/main" id="{AE85FF34-CC91-4ECD-BC2F-705EC4D946F1}"/>
              </a:ext>
            </a:extLst>
          </p:cNvPr>
          <p:cNvSpPr/>
          <p:nvPr/>
        </p:nvSpPr>
        <p:spPr>
          <a:xfrm>
            <a:off x="1574800" y="2419290"/>
            <a:ext cx="45719" cy="298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87ADB3C3-B796-452A-9727-E161CB12666A}"/>
              </a:ext>
            </a:extLst>
          </p:cNvPr>
          <p:cNvSpPr/>
          <p:nvPr/>
        </p:nvSpPr>
        <p:spPr>
          <a:xfrm>
            <a:off x="1574800" y="3861425"/>
            <a:ext cx="45719" cy="298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AE8F8E67-7DE0-4033-AF07-B8223F2BF95E}"/>
              </a:ext>
            </a:extLst>
          </p:cNvPr>
          <p:cNvSpPr/>
          <p:nvPr/>
        </p:nvSpPr>
        <p:spPr>
          <a:xfrm>
            <a:off x="1579878" y="4983540"/>
            <a:ext cx="45719" cy="298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84955C6-9363-42D3-AC38-974B572C6A83}"/>
              </a:ext>
            </a:extLst>
          </p:cNvPr>
          <p:cNvSpPr txBox="1"/>
          <p:nvPr/>
        </p:nvSpPr>
        <p:spPr>
          <a:xfrm>
            <a:off x="546100" y="9042400"/>
            <a:ext cx="939800" cy="369332"/>
          </a:xfrm>
          <a:prstGeom prst="rect">
            <a:avLst/>
          </a:prstGeom>
          <a:noFill/>
        </p:spPr>
        <p:txBody>
          <a:bodyPr wrap="square" rtlCol="0">
            <a:spAutoFit/>
          </a:bodyPr>
          <a:lstStyle/>
          <a:p>
            <a:r>
              <a:rPr kumimoji="1" lang="ja-JP" altLang="en-US" dirty="0">
                <a:hlinkClick r:id="rId2" action="ppaction://hlinksldjump"/>
              </a:rPr>
              <a:t>＜戻る</a:t>
            </a:r>
            <a:endParaRPr kumimoji="1" lang="ja-JP" altLang="en-US" dirty="0"/>
          </a:p>
        </p:txBody>
      </p:sp>
    </p:spTree>
    <p:extLst>
      <p:ext uri="{BB962C8B-B14F-4D97-AF65-F5344CB8AC3E}">
        <p14:creationId xmlns:p14="http://schemas.microsoft.com/office/powerpoint/2010/main" val="34901414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368</TotalTime>
  <Words>927</Words>
  <Application>Microsoft Office PowerPoint</Application>
  <PresentationFormat>A4 210 x 297 mm</PresentationFormat>
  <Paragraphs>124</Paragraphs>
  <Slides>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メイリオ</vt:lpstr>
      <vt:lpstr>游ゴシック</vt:lpstr>
      <vt:lpstr>Arial</vt:lpstr>
      <vt:lpstr>Calibri</vt:lpstr>
      <vt:lpstr>Trebuchet MS</vt:lpstr>
      <vt:lpstr>Wingdings</vt:lpstr>
      <vt:lpstr>Wingdings 3</vt:lpstr>
      <vt:lpstr>ファセット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ICE Choco</dc:creator>
  <cp:lastModifiedBy>ICE Choco</cp:lastModifiedBy>
  <cp:revision>31</cp:revision>
  <dcterms:created xsi:type="dcterms:W3CDTF">2019-08-08T17:02:38Z</dcterms:created>
  <dcterms:modified xsi:type="dcterms:W3CDTF">2019-08-13T19:33:19Z</dcterms:modified>
</cp:coreProperties>
</file>