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83fa51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83fa51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483fa51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483fa51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483fa51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483fa51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483fa5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483fa5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83fa5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483fa5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83fa51f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83fa51f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[3:0] [7:4] [11:8] [15:12]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83fa51f4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483fa51f4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83fa51f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83fa51f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483fa51f4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483fa51f4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83fa51f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483fa51f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483fa51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483fa51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PT7VjIhUPUwOg7ZNtqeGGRNTjavUGF0D/edit?usp=sharing&amp;ouid=115717939913064443857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6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Hardware Design of</a:t>
            </a:r>
            <a:endParaRPr b="1"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Real-time Classification Algorithm</a:t>
            </a:r>
            <a:endParaRPr b="1" sz="3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870" l="572" r="651" t="2370"/>
          <a:stretch/>
        </p:blipFill>
        <p:spPr>
          <a:xfrm>
            <a:off x="1283688" y="230763"/>
            <a:ext cx="6576624" cy="4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operation for the matrix </a:t>
            </a:r>
            <a:r>
              <a:rPr lang="en"/>
              <a:t>multiplication</a:t>
            </a:r>
            <a:r>
              <a:rPr lang="en"/>
              <a:t> on FPGA - we are considering the possibility of loading multiple data of the matrix and perform multiple multiplications simultaneously. (Tiny expansion of superscalar, VLIW, multi-cycle calculation)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Superscalar processor to perform the calculation of matrix multiplication (without Out-Of-Order schedule algorithm). This project would have little dependency in assembly code, so a superscalar processor could still perform well without OOO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Out-Of-Order execution. This is the ultimate form of the project (unlikely to be accomplished). This will increase the performance of the classifier.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recognize a handwritten character image using the TRDM-D5M camera mounted on the DE1 FPGA board. The captured image will be processed by the hardware, namely the extended 552 processor with our assembly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of the softmax linear classification is obtained using python pre-training algorithm and is preloaded into the ROM on the FPGA.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floating point matrix multiplication to process the image, we will obtain the predicted image category with high precision.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will display the predicted image through UART to a host machine. An alternative would be displaying the classified result through VGA.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446375" y="243350"/>
            <a:ext cx="6498300" cy="47556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 rot="-1461716">
            <a:off x="1561338" y="2789880"/>
            <a:ext cx="1682185" cy="338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Image_recognition.sv</a:t>
            </a:r>
            <a:endParaRPr b="1" i="1" sz="1000"/>
          </a:p>
        </p:txBody>
      </p:sp>
      <p:sp>
        <p:nvSpPr>
          <p:cNvPr id="67" name="Google Shape;67;p15"/>
          <p:cNvSpPr/>
          <p:nvPr/>
        </p:nvSpPr>
        <p:spPr>
          <a:xfrm>
            <a:off x="1622775" y="874900"/>
            <a:ext cx="1770900" cy="1291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00125" y="129917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CameraIN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25" y="821975"/>
            <a:ext cx="106952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333500" y="1354675"/>
            <a:ext cx="289200" cy="289200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87825" y="2508250"/>
            <a:ext cx="2547000" cy="207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 rot="-1341">
            <a:off x="4048712" y="3698087"/>
            <a:ext cx="15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Extended CPU</a:t>
            </a:r>
            <a:endParaRPr b="1" i="1"/>
          </a:p>
        </p:txBody>
      </p:sp>
      <p:sp>
        <p:nvSpPr>
          <p:cNvPr id="73" name="Google Shape;73;p15"/>
          <p:cNvSpPr/>
          <p:nvPr/>
        </p:nvSpPr>
        <p:spPr>
          <a:xfrm>
            <a:off x="6145375" y="3330225"/>
            <a:ext cx="1636800" cy="122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BMP_display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778000" y="3753575"/>
            <a:ext cx="12981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rst_synch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940775" y="684400"/>
            <a:ext cx="1206600" cy="400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SW[9:0]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940775" y="1320400"/>
            <a:ext cx="12066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LEDR[9:0]</a:t>
            </a:r>
            <a:endParaRPr/>
          </a:p>
        </p:txBody>
      </p:sp>
      <p:cxnSp>
        <p:nvCxnSpPr>
          <p:cNvPr id="77" name="Google Shape;77;p15"/>
          <p:cNvCxnSpPr>
            <a:endCxn id="76" idx="3"/>
          </p:cNvCxnSpPr>
          <p:nvPr/>
        </p:nvCxnSpPr>
        <p:spPr>
          <a:xfrm rot="10800000">
            <a:off x="7147375" y="1520500"/>
            <a:ext cx="381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7528275" y="129917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111537" y="1149000"/>
            <a:ext cx="1040688" cy="550368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</a:t>
            </a:r>
            <a:endParaRPr sz="400"/>
          </a:p>
        </p:txBody>
      </p:sp>
      <p:cxnSp>
        <p:nvCxnSpPr>
          <p:cNvPr id="80" name="Google Shape;80;p15"/>
          <p:cNvCxnSpPr>
            <a:stCxn id="75" idx="1"/>
            <a:endCxn id="79" idx="0"/>
          </p:cNvCxnSpPr>
          <p:nvPr/>
        </p:nvCxnSpPr>
        <p:spPr>
          <a:xfrm flipH="1">
            <a:off x="4811275" y="884500"/>
            <a:ext cx="11295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9" idx="3"/>
            <a:endCxn id="76" idx="1"/>
          </p:cNvCxnSpPr>
          <p:nvPr/>
        </p:nvCxnSpPr>
        <p:spPr>
          <a:xfrm>
            <a:off x="5152225" y="1487629"/>
            <a:ext cx="7887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6272375" y="1961450"/>
            <a:ext cx="1238400" cy="93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Spart</a:t>
            </a:r>
            <a:endParaRPr/>
          </a:p>
        </p:txBody>
      </p:sp>
      <p:cxnSp>
        <p:nvCxnSpPr>
          <p:cNvPr id="83" name="Google Shape;83;p15"/>
          <p:cNvCxnSpPr>
            <a:endCxn id="82" idx="1"/>
          </p:cNvCxnSpPr>
          <p:nvPr/>
        </p:nvCxnSpPr>
        <p:spPr>
          <a:xfrm>
            <a:off x="4973375" y="1590950"/>
            <a:ext cx="1299000" cy="8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7535325" y="2448300"/>
            <a:ext cx="4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905550" y="22305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1446375" y="3833975"/>
            <a:ext cx="360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931100" y="36359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key0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1453450" y="4487350"/>
            <a:ext cx="184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1065325" y="429430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3090325" y="3852350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3238513" y="3689825"/>
            <a:ext cx="7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rst_n</a:t>
            </a:r>
            <a:endParaRPr sz="700"/>
          </a:p>
        </p:txBody>
      </p:sp>
      <p:sp>
        <p:nvSpPr>
          <p:cNvPr id="92" name="Google Shape;92;p15"/>
          <p:cNvSpPr/>
          <p:nvPr/>
        </p:nvSpPr>
        <p:spPr>
          <a:xfrm>
            <a:off x="7828850" y="3753575"/>
            <a:ext cx="289200" cy="289200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092725" y="369807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94" name="Google Shape;94;p15"/>
          <p:cNvCxnSpPr>
            <a:endCxn id="79" idx="1"/>
          </p:cNvCxnSpPr>
          <p:nvPr/>
        </p:nvCxnSpPr>
        <p:spPr>
          <a:xfrm>
            <a:off x="3400837" y="1361610"/>
            <a:ext cx="710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endCxn id="73" idx="1"/>
          </p:cNvCxnSpPr>
          <p:nvPr/>
        </p:nvCxnSpPr>
        <p:spPr>
          <a:xfrm>
            <a:off x="5841775" y="3936975"/>
            <a:ext cx="303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 rot="5400000">
            <a:off x="4147875" y="2061225"/>
            <a:ext cx="788700" cy="8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16-by-16 Four-cycle M</a:t>
            </a:r>
            <a:r>
              <a:rPr lang="en"/>
              <a:t>ultiplier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001600" y="1536925"/>
            <a:ext cx="30324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16x4 single-cycle </a:t>
            </a:r>
            <a:r>
              <a:rPr lang="en"/>
              <a:t>signed</a:t>
            </a:r>
            <a:r>
              <a:rPr lang="en"/>
              <a:t> </a:t>
            </a:r>
            <a:r>
              <a:rPr lang="en"/>
              <a:t>multiplier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031900" y="1504338"/>
            <a:ext cx="1871400" cy="83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821700" y="2434350"/>
            <a:ext cx="15183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shifter by 4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045900" y="372790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 adder</a:t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>
            <a:off x="589800" y="16384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135475" y="1438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mul0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mul1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118541" y="2997188"/>
            <a:ext cx="179571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 control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(counter)</a:t>
            </a:r>
            <a:endParaRPr sz="1300"/>
          </a:p>
        </p:txBody>
      </p:sp>
      <p:sp>
        <p:nvSpPr>
          <p:cNvPr id="112" name="Google Shape;112;p16"/>
          <p:cNvSpPr txBox="1"/>
          <p:nvPr/>
        </p:nvSpPr>
        <p:spPr>
          <a:xfrm>
            <a:off x="8045925" y="4369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 rot="-1310828">
            <a:off x="1322270" y="2997254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16x16_multiplier.sv</a:t>
            </a:r>
            <a:endParaRPr b="1" i="1"/>
          </a:p>
        </p:txBody>
      </p:sp>
      <p:cxnSp>
        <p:nvCxnSpPr>
          <p:cNvPr id="114" name="Google Shape;114;p16"/>
          <p:cNvCxnSpPr>
            <a:stCxn id="111" idx="0"/>
            <a:endCxn id="115" idx="1"/>
          </p:cNvCxnSpPr>
          <p:nvPr/>
        </p:nvCxnSpPr>
        <p:spPr>
          <a:xfrm>
            <a:off x="7325828" y="2997188"/>
            <a:ext cx="966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8292075" y="27993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rdy</a:t>
            </a:r>
            <a:endParaRPr/>
          </a:p>
        </p:txBody>
      </p:sp>
      <p:cxnSp>
        <p:nvCxnSpPr>
          <p:cNvPr id="116" name="Google Shape;116;p16"/>
          <p:cNvCxnSpPr>
            <a:stCxn id="117" idx="2"/>
            <a:endCxn id="106" idx="0"/>
          </p:cNvCxnSpPr>
          <p:nvPr/>
        </p:nvCxnSpPr>
        <p:spPr>
          <a:xfrm flipH="1">
            <a:off x="3649188" y="3397400"/>
            <a:ext cx="13848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03" idx="2"/>
            <a:endCxn id="106" idx="0"/>
          </p:cNvCxnSpPr>
          <p:nvPr/>
        </p:nvCxnSpPr>
        <p:spPr>
          <a:xfrm>
            <a:off x="3517800" y="1937125"/>
            <a:ext cx="131400" cy="17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endCxn id="117" idx="3"/>
          </p:cNvCxnSpPr>
          <p:nvPr/>
        </p:nvCxnSpPr>
        <p:spPr>
          <a:xfrm rot="10800000">
            <a:off x="5637288" y="3197300"/>
            <a:ext cx="6606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/>
          <p:nvPr/>
        </p:nvCxnSpPr>
        <p:spPr>
          <a:xfrm flipH="1">
            <a:off x="4844175" y="2220800"/>
            <a:ext cx="598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7510175" y="4533900"/>
            <a:ext cx="5358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8097200" y="1928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430688" y="2997200"/>
            <a:ext cx="12066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cxnSp>
        <p:nvCxnSpPr>
          <p:cNvPr id="123" name="Google Shape;123;p16"/>
          <p:cNvCxnSpPr>
            <a:endCxn id="117" idx="0"/>
          </p:cNvCxnSpPr>
          <p:nvPr/>
        </p:nvCxnSpPr>
        <p:spPr>
          <a:xfrm>
            <a:off x="4640988" y="2834600"/>
            <a:ext cx="3930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/>
          <p:nvPr/>
        </p:nvSpPr>
        <p:spPr>
          <a:xfrm>
            <a:off x="5442675" y="2424162"/>
            <a:ext cx="5961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25" name="Google Shape;125;p16"/>
          <p:cNvCxnSpPr>
            <a:stCxn id="124" idx="2"/>
          </p:cNvCxnSpPr>
          <p:nvPr/>
        </p:nvCxnSpPr>
        <p:spPr>
          <a:xfrm flipH="1">
            <a:off x="5293125" y="2824362"/>
            <a:ext cx="4476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 flipH="1" rot="10800000">
            <a:off x="5753350" y="2251200"/>
            <a:ext cx="671100" cy="16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215250" y="3946800"/>
            <a:ext cx="15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5740725" y="3946800"/>
            <a:ext cx="1761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2" idx="1"/>
          </p:cNvCxnSpPr>
          <p:nvPr/>
        </p:nvCxnSpPr>
        <p:spPr>
          <a:xfrm flipH="1">
            <a:off x="6823400" y="2128525"/>
            <a:ext cx="127380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Arithmetic</a:t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1980300" y="1171650"/>
            <a:ext cx="5228400" cy="395700"/>
            <a:chOff x="1980300" y="1171650"/>
            <a:chExt cx="5228400" cy="395700"/>
          </a:xfrm>
        </p:grpSpPr>
        <p:sp>
          <p:nvSpPr>
            <p:cNvPr id="136" name="Google Shape;136;p17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244600" y="1171650"/>
              <a:ext cx="21840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eee_eeee_eeee_eeee_e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428600" y="1171650"/>
              <a:ext cx="27801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mmm_mmmm_mmmm_mmmm</a:t>
              </a:r>
              <a:endParaRPr/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235950" y="1647225"/>
            <a:ext cx="8672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Value = [(-1)^S] * (2^E) * (1.m), this 1 on the left of the decimal point is restricted to be 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 is 16-bit signed, m is 15-bit unsigned (let M be 1.m), value sign depend on 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There is NO representation of absolute 0, but a number can be as small as ± 2</a:t>
            </a:r>
            <a:r>
              <a:rPr baseline="30000" lang="en" sz="110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aseline="30000" lang="en" sz="1100">
                <a:solidFill>
                  <a:schemeClr val="dk1"/>
                </a:solidFill>
                <a:highlight>
                  <a:schemeClr val="lt1"/>
                </a:highlight>
              </a:rPr>
              <a:t>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which is very close to 0. After an addition, we also need to check for 0. If a 0 occurs, we need to set the number to 2</a:t>
            </a:r>
            <a:r>
              <a:rPr baseline="30000" lang="en" sz="1100">
                <a:solidFill>
                  <a:schemeClr val="dk1"/>
                </a:solidFill>
                <a:highlight>
                  <a:schemeClr val="lt1"/>
                </a:highlight>
              </a:rPr>
              <a:t>-2^15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0x40000000 in this format. When dealing with negative numbers, we need to append the strict 1 in front of M, as “1.{M}”, then insert a 0 in front to indict the unsigness, as “01.{M}”. If the signed bit is set, then we convert the “01.{M}” into 2’s complement, then perform add. If the result is negative, then we convert it back to unsigned form and set its negative bit.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If any of the operands equals to 0x40000000, the result of multiplication is also 0x40000000, and the result of addition is the value of the other operand.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normalize(S, E, M) function - using shifters to ensure S, E, M follow FP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definition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Addition V1 +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1. Shift the smaller number to the right until the exponents of both numbers are the same. Increment the exponent of the smaller number after each shift. E’ represents the common E (the larger one)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2. Add M of each number as an integer calculation, M’ is the result of this step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3. S’ is determined by the number with larger abs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4.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Multiplication V1 *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S’ = S1 ^ S2, E’ = E1 + E2, M’ = M1[15:0] * M2[15:0]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 flipH="1" rot="10800000">
            <a:off x="766025" y="4140725"/>
            <a:ext cx="38676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 flipH="1" rot="10800000">
            <a:off x="766025" y="4448825"/>
            <a:ext cx="4459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63" name="Google Shape;163;p18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FP_adder.sv</a:t>
            </a:r>
            <a:endParaRPr b="1" i="1"/>
          </a:p>
        </p:txBody>
      </p:sp>
      <p:cxnSp>
        <p:nvCxnSpPr>
          <p:cNvPr id="166" name="Google Shape;166;p18"/>
          <p:cNvCxnSpPr>
            <a:stCxn id="158" idx="2"/>
            <a:endCxn id="159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58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17-bit adder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 flipH="1" rot="10800000">
            <a:off x="6468450" y="2452325"/>
            <a:ext cx="75300" cy="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/>
          <p:nvPr/>
        </p:nvCxnSpPr>
        <p:spPr>
          <a:xfrm flipH="1" rot="10800000">
            <a:off x="5188175" y="3955875"/>
            <a:ext cx="615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9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89" name="Google Shape;189;p19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1</a:t>
            </a:r>
            <a:endParaRPr/>
          </a:p>
        </p:txBody>
      </p:sp>
      <p:cxnSp>
        <p:nvCxnSpPr>
          <p:cNvPr id="193" name="Google Shape;193;p19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048650" y="24977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signed adder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4934075" y="3379250"/>
            <a:ext cx="19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16x16_multiplier.sv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199" name="Google Shape;199;p19"/>
          <p:cNvCxnSpPr>
            <a:endCxn id="197" idx="2"/>
          </p:cNvCxnSpPr>
          <p:nvPr/>
        </p:nvCxnSpPr>
        <p:spPr>
          <a:xfrm flipH="1" rot="10800000">
            <a:off x="5403425" y="3951950"/>
            <a:ext cx="513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9"/>
          <p:cNvSpPr txBox="1"/>
          <p:nvPr/>
        </p:nvSpPr>
        <p:spPr>
          <a:xfrm>
            <a:off x="4572000" y="418072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</a:t>
            </a:r>
            <a:r>
              <a:rPr lang="en"/>
              <a:t>igned</a:t>
            </a:r>
            <a:endParaRPr/>
          </a:p>
        </p:txBody>
      </p:sp>
      <p:cxnSp>
        <p:nvCxnSpPr>
          <p:cNvPr id="201" name="Google Shape;201;p19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9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04" name="Google Shape;204;p19"/>
          <p:cNvCxnSpPr>
            <a:stCxn id="195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196" idx="3"/>
          </p:cNvCxnSpPr>
          <p:nvPr/>
        </p:nvCxnSpPr>
        <p:spPr>
          <a:xfrm flipH="1" rot="10800000">
            <a:off x="3789850" y="2315225"/>
            <a:ext cx="10308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stCxn id="197" idx="0"/>
            <a:endCxn id="203" idx="2"/>
          </p:cNvCxnSpPr>
          <p:nvPr/>
        </p:nvCxnSpPr>
        <p:spPr>
          <a:xfrm rot="10800000">
            <a:off x="5493125" y="2728250"/>
            <a:ext cx="4236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203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9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FP_multiplier</a:t>
            </a:r>
            <a:r>
              <a:rPr b="1" i="1" lang="en"/>
              <a:t>.sv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1101525" y="1035400"/>
            <a:ext cx="6780600" cy="371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 rot="-1018623">
            <a:off x="1494948" y="3992843"/>
            <a:ext cx="894898" cy="369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</a:rPr>
              <a:t>CPU</a:t>
            </a:r>
            <a:r>
              <a:rPr b="1" i="1" lang="en" sz="1200">
                <a:solidFill>
                  <a:schemeClr val="dk1"/>
                </a:solidFill>
              </a:rPr>
              <a:t>.sv</a:t>
            </a:r>
            <a:endParaRPr sz="1600"/>
          </a:p>
        </p:txBody>
      </p:sp>
      <p:sp>
        <p:nvSpPr>
          <p:cNvPr id="216" name="Google Shape;216;p20"/>
          <p:cNvSpPr/>
          <p:nvPr/>
        </p:nvSpPr>
        <p:spPr>
          <a:xfrm>
            <a:off x="1530675" y="1837950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2844225" y="1837950"/>
            <a:ext cx="8493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4157775" y="1909575"/>
            <a:ext cx="8493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5471325" y="1909575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6784875" y="1909575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2319725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222" name="Google Shape;222;p20"/>
          <p:cNvSpPr/>
          <p:nvPr/>
        </p:nvSpPr>
        <p:spPr>
          <a:xfrm>
            <a:off x="373365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IDEX</a:t>
            </a:r>
            <a:endParaRPr sz="1100"/>
          </a:p>
        </p:txBody>
      </p:sp>
      <p:sp>
        <p:nvSpPr>
          <p:cNvPr id="223" name="Google Shape;223;p20"/>
          <p:cNvSpPr/>
          <p:nvPr/>
        </p:nvSpPr>
        <p:spPr>
          <a:xfrm>
            <a:off x="504720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" name="Google Shape;224;p20"/>
          <p:cNvSpPr/>
          <p:nvPr/>
        </p:nvSpPr>
        <p:spPr>
          <a:xfrm>
            <a:off x="627015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4919400" y="2145875"/>
            <a:ext cx="63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</p:txBody>
      </p:sp>
      <p:sp>
        <p:nvSpPr>
          <p:cNvPr id="226" name="Google Shape;226;p20"/>
          <p:cNvSpPr txBox="1"/>
          <p:nvPr/>
        </p:nvSpPr>
        <p:spPr>
          <a:xfrm>
            <a:off x="6182838" y="2145875"/>
            <a:ext cx="56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WB</a:t>
            </a:r>
            <a:endParaRPr sz="1100"/>
          </a:p>
        </p:txBody>
      </p:sp>
      <p:sp>
        <p:nvSpPr>
          <p:cNvPr id="227" name="Google Shape;227;p20"/>
          <p:cNvSpPr/>
          <p:nvPr/>
        </p:nvSpPr>
        <p:spPr>
          <a:xfrm>
            <a:off x="3733650" y="3892675"/>
            <a:ext cx="1871400" cy="100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Multi-cycle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Operation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Stalling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3027059">
            <a:off x="3804860" y="3419720"/>
            <a:ext cx="703429" cy="289161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rot="-2697927">
            <a:off x="4571436" y="3419627"/>
            <a:ext cx="703430" cy="289348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104650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5"/>
              <a:t>We expand the provided 552 ISA to a 32-bit one while maintaining the </a:t>
            </a:r>
            <a:r>
              <a:rPr lang="en" sz="2175"/>
              <a:t>original</a:t>
            </a:r>
            <a:r>
              <a:rPr lang="en" sz="2175"/>
              <a:t> 16-bit structure. All original instructions preserve </a:t>
            </a:r>
            <a:r>
              <a:rPr lang="en" sz="2175"/>
              <a:t>their</a:t>
            </a:r>
            <a:r>
              <a:rPr lang="en" sz="2175"/>
              <a:t> opcodes with an extra bit 0 added in MSB. All new instructions start with bit 1 for clear differentiation. The register file is also expanded to 32 registers with 5-bit selecting address. This expansion enables functions including floating-point operations, integer multiplication, stack management, and instruction read.</a:t>
            </a:r>
            <a:endParaRPr sz="2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https://docs.google.com/spreadsheets/d/1PT7VjIhUPUwOg7ZNtqeGGRNTjavUGF0D/edit?usp=sharing&amp;ouid=115717939913064443857&amp;rtpof=true&amp;sd=true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page also has a screenshot of the ISA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