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2" y="10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83fa51f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483fa51f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483fa51f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483fa51f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483fa51f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483fa51f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483fa51f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483fa51f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5d4a0e3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5d4a0e3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483fa51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483fa51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83fa51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483fa51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5d4a0e3c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5d4a0e3c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483fa51f4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483fa51f4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[3:0] [7:4] [11:8] [15:12]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483fa51f4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483fa51f4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483fa51f4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483fa51f4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483fa51f4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483fa51f4_3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483fa51f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483fa51f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T7VjIhUPUwOg7ZNtqeGGRNTjavUGF0D/edit?usp=sharing&amp;ouid=115717939913064443857&amp;rtpof=true&amp;sd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65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1"/>
              <a:t>Hardware Design of</a:t>
            </a:r>
            <a:endParaRPr sz="32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b="1"/>
              <a:t>Real-time Classification Algorithm</a:t>
            </a:r>
            <a:endParaRPr sz="322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</a:t>
            </a: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1"/>
          </p:nvPr>
        </p:nvSpPr>
        <p:spPr>
          <a:xfrm>
            <a:off x="311700" y="1104650"/>
            <a:ext cx="8520600" cy="3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75"/>
              <a:t>We expand the provided 552 ISA to a 32-bit one while maintaining the original 16-bit structure. All original instructions preserve their opcodes with an extra bit 0 added in MSB. All new instructions start with bit 1 for clear differentiation. The register file is also expanded to 32 registers with 5-bit selecting address. This expansion enables functions including floating-point operations, integer multiplication, stack management, and instruction read.</a:t>
            </a:r>
            <a:endParaRPr sz="217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https://docs.google.com/spreadsheets/d/1PT7VjIhUPUwOg7ZNtqeGGRNTjavUGF0D/edit?usp=sharing&amp;ouid=115717939913064443857&amp;rtpof=true&amp;sd=true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next page also has a screenshot of the ISA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572" t="2370" r="651" b="870"/>
          <a:stretch/>
        </p:blipFill>
        <p:spPr>
          <a:xfrm>
            <a:off x="1283688" y="230763"/>
            <a:ext cx="6576624" cy="46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Specialized operation for the matrix multiplication on FPGA - we are considering the possibility of loading multiple data of the matrix and perform multiple multiplications simultaneously. (Tiny expansion of superscalar, VLIW, multi-cycle calculation)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Superscalar processor to perform the calculation of matrix multiplication (without Out-Of-Order schedule algorithm). This project would have little dependency in assembly code, so a superscalar processor could still perform well without OOO processing.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Out-Of-Order execution. This is the ultimate form of the project (unlikely to be accomplished). This will increase the performance of the classifier.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Labor</a:t>
            </a:r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Image Classification Algorithm Training				- Qikun Liu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Camera Interface and Assembly Code					- Qikun Liu &amp; Haining Qiu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Load weights into fpga						- Qikun Liu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Assembler Modification for New ISA					- Harry Zhao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Floating-Point Adder						- Haining Qiu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Floating-Point Multiplier						- Justin Qiao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Floating-Point Conversion and Normalizer				- Justin Qiao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 Expansions						- Harry Zhao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 Tests and Top-level Testbench Design				- Everyone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Compiler							- Qikun Liu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SuperScalar							- Harry Zhao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 of order processing - add reorder buffer                        	                                    	- Haining &amp; Justin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 of order processing - add scheduler					- Harry Zhao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 of order processing - verification					- everyone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 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recognize a handwritten character image using the TRDM-D5M camera mounted on the DE1 FPGA board. The captured image will be processed by the hardware, namely the extended 552 processor with our assembly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weight of the softmax linear classification is obtained using python pre-training algorithm and is preloaded into the ROM on the FPGA.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floating point matrix multiplication to process the image, we will obtain the predicted image category with high precision.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we will display the predicted image through UART to a host machine. An alternative would be displaying the classified result through VGA.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446375" y="243350"/>
            <a:ext cx="6498300" cy="47556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 rot="-1461716">
            <a:off x="1561338" y="2789880"/>
            <a:ext cx="1682185" cy="33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/>
              <a:t>Image_recognition.sv</a:t>
            </a:r>
            <a:endParaRPr sz="1000" b="1" i="1"/>
          </a:p>
        </p:txBody>
      </p:sp>
      <p:sp>
        <p:nvSpPr>
          <p:cNvPr id="67" name="Google Shape;67;p15"/>
          <p:cNvSpPr/>
          <p:nvPr/>
        </p:nvSpPr>
        <p:spPr>
          <a:xfrm>
            <a:off x="1622775" y="874900"/>
            <a:ext cx="1770900" cy="1291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000125" y="1299175"/>
            <a:ext cx="12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CameraIN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25" y="821975"/>
            <a:ext cx="1069521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333500" y="1354675"/>
            <a:ext cx="289200" cy="289200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287825" y="2508250"/>
            <a:ext cx="2547000" cy="2070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 rot="-1341">
            <a:off x="4048712" y="3698087"/>
            <a:ext cx="15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Extended CPU</a:t>
            </a:r>
            <a:endParaRPr b="1" i="1"/>
          </a:p>
        </p:txBody>
      </p:sp>
      <p:sp>
        <p:nvSpPr>
          <p:cNvPr id="73" name="Google Shape;73;p15"/>
          <p:cNvSpPr/>
          <p:nvPr/>
        </p:nvSpPr>
        <p:spPr>
          <a:xfrm>
            <a:off x="6145375" y="3330225"/>
            <a:ext cx="1636800" cy="1220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BMP_display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778000" y="3753575"/>
            <a:ext cx="1298100" cy="51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rst_synch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940775" y="684400"/>
            <a:ext cx="1206600" cy="400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SW[9:0]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940775" y="1320400"/>
            <a:ext cx="1206600" cy="400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LEDR[9:0]</a:t>
            </a:r>
            <a:endParaRPr/>
          </a:p>
        </p:txBody>
      </p:sp>
      <p:cxnSp>
        <p:nvCxnSpPr>
          <p:cNvPr id="77" name="Google Shape;77;p15"/>
          <p:cNvCxnSpPr>
            <a:endCxn id="76" idx="3"/>
          </p:cNvCxnSpPr>
          <p:nvPr/>
        </p:nvCxnSpPr>
        <p:spPr>
          <a:xfrm rot="10800000">
            <a:off x="7147375" y="1520500"/>
            <a:ext cx="3810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7528275" y="1299175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111537" y="1149000"/>
            <a:ext cx="1040688" cy="55036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decode</a:t>
            </a:r>
            <a:endParaRPr sz="400"/>
          </a:p>
        </p:txBody>
      </p:sp>
      <p:cxnSp>
        <p:nvCxnSpPr>
          <p:cNvPr id="80" name="Google Shape;80;p15"/>
          <p:cNvCxnSpPr>
            <a:stCxn id="75" idx="1"/>
            <a:endCxn id="79" idx="0"/>
          </p:cNvCxnSpPr>
          <p:nvPr/>
        </p:nvCxnSpPr>
        <p:spPr>
          <a:xfrm flipH="1">
            <a:off x="4811275" y="884500"/>
            <a:ext cx="1129500" cy="2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>
            <a:stCxn id="79" idx="3"/>
            <a:endCxn id="76" idx="1"/>
          </p:cNvCxnSpPr>
          <p:nvPr/>
        </p:nvCxnSpPr>
        <p:spPr>
          <a:xfrm>
            <a:off x="5152225" y="1487629"/>
            <a:ext cx="788700" cy="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/>
          <p:nvPr/>
        </p:nvSpPr>
        <p:spPr>
          <a:xfrm>
            <a:off x="6272375" y="1961450"/>
            <a:ext cx="1238400" cy="938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Spart</a:t>
            </a:r>
            <a:endParaRPr/>
          </a:p>
        </p:txBody>
      </p:sp>
      <p:cxnSp>
        <p:nvCxnSpPr>
          <p:cNvPr id="83" name="Google Shape;83;p15"/>
          <p:cNvCxnSpPr>
            <a:endCxn id="82" idx="1"/>
          </p:cNvCxnSpPr>
          <p:nvPr/>
        </p:nvCxnSpPr>
        <p:spPr>
          <a:xfrm>
            <a:off x="4973375" y="1590950"/>
            <a:ext cx="1299000" cy="83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7535325" y="2448300"/>
            <a:ext cx="42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7905550" y="223055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</a:t>
            </a: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1446375" y="3833975"/>
            <a:ext cx="3600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931100" y="36359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key0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1453450" y="4487350"/>
            <a:ext cx="18486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5"/>
          <p:cNvSpPr txBox="1"/>
          <p:nvPr/>
        </p:nvSpPr>
        <p:spPr>
          <a:xfrm>
            <a:off x="1065325" y="4294300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clk</a:t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3090325" y="3852350"/>
            <a:ext cx="19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3238513" y="3689825"/>
            <a:ext cx="78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rst_n</a:t>
            </a:r>
            <a:endParaRPr sz="700"/>
          </a:p>
        </p:txBody>
      </p:sp>
      <p:sp>
        <p:nvSpPr>
          <p:cNvPr id="92" name="Google Shape;92;p15"/>
          <p:cNvSpPr/>
          <p:nvPr/>
        </p:nvSpPr>
        <p:spPr>
          <a:xfrm>
            <a:off x="7828850" y="3753575"/>
            <a:ext cx="289200" cy="289200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8092725" y="3698075"/>
            <a:ext cx="89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</a:t>
            </a:r>
            <a:endParaRPr/>
          </a:p>
        </p:txBody>
      </p:sp>
      <p:cxnSp>
        <p:nvCxnSpPr>
          <p:cNvPr id="94" name="Google Shape;94;p15"/>
          <p:cNvCxnSpPr>
            <a:endCxn id="79" idx="1"/>
          </p:cNvCxnSpPr>
          <p:nvPr/>
        </p:nvCxnSpPr>
        <p:spPr>
          <a:xfrm>
            <a:off x="3400837" y="1361610"/>
            <a:ext cx="7107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5"/>
          <p:cNvCxnSpPr>
            <a:endCxn id="73" idx="1"/>
          </p:cNvCxnSpPr>
          <p:nvPr/>
        </p:nvCxnSpPr>
        <p:spPr>
          <a:xfrm>
            <a:off x="5841775" y="3936975"/>
            <a:ext cx="3036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5"/>
          <p:cNvSpPr/>
          <p:nvPr/>
        </p:nvSpPr>
        <p:spPr>
          <a:xfrm rot="5400000">
            <a:off x="4147875" y="2061225"/>
            <a:ext cx="788700" cy="85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Note about multiplication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35950" y="1647225"/>
            <a:ext cx="867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will use * for single cycle 16 by 16 multiple, both signed and unsigned, in the beginning.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this do not fit on the FPGA, we will proceed with the multi-cycle multiply as drawn in the next slide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16-by-16 Four-cycle Multiplier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001600" y="1536925"/>
            <a:ext cx="3032400" cy="400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16x4 single-cycle signed multiplier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031900" y="1504338"/>
            <a:ext cx="1871400" cy="833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Accumulator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821700" y="2434350"/>
            <a:ext cx="1518300" cy="400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shifter by 4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045900" y="3727900"/>
            <a:ext cx="1206600" cy="51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32-bit adder</a:t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589800" y="16384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7"/>
          <p:cNvSpPr txBox="1"/>
          <p:nvPr/>
        </p:nvSpPr>
        <p:spPr>
          <a:xfrm>
            <a:off x="135475" y="1438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mul0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mul1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118541" y="2997188"/>
            <a:ext cx="179571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SM control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(counter)</a:t>
            </a:r>
            <a:endParaRPr sz="1300"/>
          </a:p>
        </p:txBody>
      </p:sp>
      <p:sp>
        <p:nvSpPr>
          <p:cNvPr id="118" name="Google Shape;118;p17"/>
          <p:cNvSpPr txBox="1"/>
          <p:nvPr/>
        </p:nvSpPr>
        <p:spPr>
          <a:xfrm>
            <a:off x="8045925" y="4369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 rot="-1310828">
            <a:off x="1322270" y="2997254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16x16_multiplier.sv</a:t>
            </a:r>
            <a:endParaRPr b="1" i="1"/>
          </a:p>
        </p:txBody>
      </p:sp>
      <p:cxnSp>
        <p:nvCxnSpPr>
          <p:cNvPr id="120" name="Google Shape;120;p17"/>
          <p:cNvCxnSpPr>
            <a:stCxn id="117" idx="0"/>
            <a:endCxn id="121" idx="1"/>
          </p:cNvCxnSpPr>
          <p:nvPr/>
        </p:nvCxnSpPr>
        <p:spPr>
          <a:xfrm>
            <a:off x="7325828" y="2997188"/>
            <a:ext cx="9663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7"/>
          <p:cNvSpPr txBox="1"/>
          <p:nvPr/>
        </p:nvSpPr>
        <p:spPr>
          <a:xfrm>
            <a:off x="8292075" y="27993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rdy</a:t>
            </a:r>
            <a:endParaRPr/>
          </a:p>
        </p:txBody>
      </p:sp>
      <p:cxnSp>
        <p:nvCxnSpPr>
          <p:cNvPr id="122" name="Google Shape;122;p17"/>
          <p:cNvCxnSpPr>
            <a:stCxn id="123" idx="2"/>
            <a:endCxn id="112" idx="0"/>
          </p:cNvCxnSpPr>
          <p:nvPr/>
        </p:nvCxnSpPr>
        <p:spPr>
          <a:xfrm flipH="1">
            <a:off x="3649188" y="3397400"/>
            <a:ext cx="1384800" cy="3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7"/>
          <p:cNvCxnSpPr>
            <a:stCxn id="109" idx="2"/>
            <a:endCxn id="112" idx="0"/>
          </p:cNvCxnSpPr>
          <p:nvPr/>
        </p:nvCxnSpPr>
        <p:spPr>
          <a:xfrm>
            <a:off x="3517800" y="1937125"/>
            <a:ext cx="131400" cy="17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7"/>
          <p:cNvCxnSpPr>
            <a:endCxn id="123" idx="3"/>
          </p:cNvCxnSpPr>
          <p:nvPr/>
        </p:nvCxnSpPr>
        <p:spPr>
          <a:xfrm rot="10800000">
            <a:off x="5637288" y="3197300"/>
            <a:ext cx="660600" cy="27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7"/>
          <p:cNvCxnSpPr/>
          <p:nvPr/>
        </p:nvCxnSpPr>
        <p:spPr>
          <a:xfrm flipH="1">
            <a:off x="4844175" y="2220800"/>
            <a:ext cx="598500" cy="21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7510175" y="4533900"/>
            <a:ext cx="535800" cy="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7"/>
          <p:cNvSpPr txBox="1"/>
          <p:nvPr/>
        </p:nvSpPr>
        <p:spPr>
          <a:xfrm>
            <a:off x="8097200" y="1928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430688" y="2997200"/>
            <a:ext cx="1206600" cy="400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</a:t>
            </a:r>
            <a:endParaRPr/>
          </a:p>
        </p:txBody>
      </p:sp>
      <p:cxnSp>
        <p:nvCxnSpPr>
          <p:cNvPr id="129" name="Google Shape;129;p17"/>
          <p:cNvCxnSpPr>
            <a:endCxn id="123" idx="0"/>
          </p:cNvCxnSpPr>
          <p:nvPr/>
        </p:nvCxnSpPr>
        <p:spPr>
          <a:xfrm>
            <a:off x="4640988" y="2834600"/>
            <a:ext cx="393000" cy="1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7"/>
          <p:cNvSpPr/>
          <p:nvPr/>
        </p:nvSpPr>
        <p:spPr>
          <a:xfrm>
            <a:off x="5442675" y="2424162"/>
            <a:ext cx="596100" cy="400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31" name="Google Shape;131;p17"/>
          <p:cNvCxnSpPr>
            <a:stCxn id="130" idx="2"/>
          </p:cNvCxnSpPr>
          <p:nvPr/>
        </p:nvCxnSpPr>
        <p:spPr>
          <a:xfrm flipH="1">
            <a:off x="5293125" y="2824362"/>
            <a:ext cx="4476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/>
          <p:nvPr/>
        </p:nvCxnSpPr>
        <p:spPr>
          <a:xfrm rot="10800000" flipH="1">
            <a:off x="5753350" y="2251200"/>
            <a:ext cx="671100" cy="16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4215250" y="3946800"/>
            <a:ext cx="15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5740725" y="3946800"/>
            <a:ext cx="1761600" cy="5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7"/>
          <p:cNvCxnSpPr>
            <a:stCxn id="128" idx="1"/>
          </p:cNvCxnSpPr>
          <p:nvPr/>
        </p:nvCxnSpPr>
        <p:spPr>
          <a:xfrm flipH="1">
            <a:off x="6823400" y="2128525"/>
            <a:ext cx="1273800" cy="10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Arithmetic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1980300" y="1171650"/>
            <a:ext cx="5462400" cy="395700"/>
            <a:chOff x="1980300" y="1171650"/>
            <a:chExt cx="5462400" cy="395700"/>
          </a:xfrm>
        </p:grpSpPr>
        <p:sp>
          <p:nvSpPr>
            <p:cNvPr id="142" name="Google Shape;142;p18"/>
            <p:cNvSpPr/>
            <p:nvPr/>
          </p:nvSpPr>
          <p:spPr>
            <a:xfrm>
              <a:off x="1980300" y="1171650"/>
              <a:ext cx="2643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244600" y="1171650"/>
              <a:ext cx="11073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eeee_eeee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351900" y="1171650"/>
              <a:ext cx="4090800" cy="3957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mmmm_mmmm_mmmm_mmmm_mmmm_mmm</a:t>
              </a:r>
              <a:endParaRPr/>
            </a:p>
          </p:txBody>
        </p:sp>
      </p:grpSp>
      <p:sp>
        <p:nvSpPr>
          <p:cNvPr id="145" name="Google Shape;145;p18"/>
          <p:cNvSpPr txBox="1"/>
          <p:nvPr/>
        </p:nvSpPr>
        <p:spPr>
          <a:xfrm>
            <a:off x="235950" y="1647225"/>
            <a:ext cx="86721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Value = [(-1)^S] * (2^E) * (1.m), this 1 on the left of the decimal point is restricted to be 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E is 16-bit signed, m is 15-bit unsigned (let M be 1.m), value sign depend on 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There is NO representation of absolute 0, but a number can be as small as ± 2</a:t>
            </a:r>
            <a:r>
              <a:rPr lang="en" sz="1100" baseline="3000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lang="en" sz="1100" baseline="30000">
                <a:solidFill>
                  <a:schemeClr val="dk1"/>
                </a:solidFill>
                <a:highlight>
                  <a:schemeClr val="lt1"/>
                </a:highlight>
              </a:rPr>
              <a:t>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which is very close to 0. After an addition, we also need to check for 0. If a 0 occurs, we need to set the number to 2</a:t>
            </a:r>
            <a:r>
              <a:rPr lang="en" sz="1100" baseline="30000">
                <a:solidFill>
                  <a:schemeClr val="dk1"/>
                </a:solidFill>
                <a:highlight>
                  <a:schemeClr val="lt1"/>
                </a:highlight>
              </a:rPr>
              <a:t>-2^15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which is 0x40000000 in this format. When dealing with negative numbers, we need to append the strict 1 in front of M, as “1.{M}”, then insert a 0 in front to indict the unsigness, as “01.{M}”. If the signed bit is set, then we convert the “01.{M}” into 2’s complement, then perform add. If the result is negative, then we convert it back to unsigned form and set its negative bit.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If any of the operands equals to 0x40000000, the result of multiplication is also 0x40000000, and the result of addition is the value of the other operand.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normalize(S, E, M) function - using shifters to ensure S, E, M follow FP definition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Addition V1 +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1. Shift the smaller number to the right until the exponents of both numbers are the same. Increment the exponent of the smaller number after each shift. E’ represents the common E (the larger one)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2. Add M of each number as an integer calculation, M’ is the result of this step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3. S’ is determined by the number with larger abs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4. Vout = normalize(S’,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FP Multiplication V1 * V2: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S’ = S1 ^ S2, E’ = E1 + E2, M’ = M1[15:0] * M2[15:0]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Vout = normalize(S’, E’, M’)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Adder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 rot="10800000" flipH="1">
            <a:off x="766025" y="4140725"/>
            <a:ext cx="38676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311700" y="3952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rot="10800000" flipH="1">
            <a:off x="766025" y="4448825"/>
            <a:ext cx="4459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9"/>
          <p:cNvSpPr txBox="1"/>
          <p:nvPr/>
        </p:nvSpPr>
        <p:spPr>
          <a:xfrm>
            <a:off x="311700" y="42613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56" name="Google Shape;156;p19"/>
          <p:cNvCxnSpPr/>
          <p:nvPr/>
        </p:nvCxnSpPr>
        <p:spPr>
          <a:xfrm>
            <a:off x="636900" y="18749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19"/>
          <p:cNvSpPr txBox="1"/>
          <p:nvPr/>
        </p:nvSpPr>
        <p:spPr>
          <a:xfrm>
            <a:off x="182575" y="1674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58" name="Google Shape;158;p19"/>
          <p:cNvCxnSpPr/>
          <p:nvPr/>
        </p:nvCxnSpPr>
        <p:spPr>
          <a:xfrm>
            <a:off x="636900" y="21588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9"/>
          <p:cNvSpPr txBox="1"/>
          <p:nvPr/>
        </p:nvSpPr>
        <p:spPr>
          <a:xfrm>
            <a:off x="182575" y="1958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9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9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048700" y="1763175"/>
            <a:ext cx="17412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and comparator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M with smaller E to right by diff bit </a:t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>
            <a:off x="3880128" y="3523925"/>
            <a:ext cx="5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879575" y="3807875"/>
            <a:ext cx="56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19"/>
          <p:cNvSpPr/>
          <p:nvPr/>
        </p:nvSpPr>
        <p:spPr>
          <a:xfrm>
            <a:off x="5603101" y="1471938"/>
            <a:ext cx="174117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169" name="Google Shape;169;p19"/>
          <p:cNvCxnSpPr/>
          <p:nvPr/>
        </p:nvCxnSpPr>
        <p:spPr>
          <a:xfrm>
            <a:off x="7344277" y="1990925"/>
            <a:ext cx="9864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19"/>
          <p:cNvSpPr txBox="1"/>
          <p:nvPr/>
        </p:nvSpPr>
        <p:spPr>
          <a:xfrm>
            <a:off x="8374575" y="17935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FP_adder.sv</a:t>
            </a:r>
            <a:endParaRPr b="1" i="1"/>
          </a:p>
        </p:txBody>
      </p:sp>
      <p:cxnSp>
        <p:nvCxnSpPr>
          <p:cNvPr id="172" name="Google Shape;172;p19"/>
          <p:cNvCxnSpPr>
            <a:stCxn id="164" idx="2"/>
            <a:endCxn id="165" idx="0"/>
          </p:cNvCxnSpPr>
          <p:nvPr/>
        </p:nvCxnSpPr>
        <p:spPr>
          <a:xfrm>
            <a:off x="2919300" y="2335875"/>
            <a:ext cx="27000" cy="10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>
            <a:stCxn id="164" idx="3"/>
          </p:cNvCxnSpPr>
          <p:nvPr/>
        </p:nvCxnSpPr>
        <p:spPr>
          <a:xfrm>
            <a:off x="3789900" y="2049525"/>
            <a:ext cx="2248500" cy="24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 rot="356090">
            <a:off x="4193040" y="1831762"/>
            <a:ext cx="1006796" cy="4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E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6091750" y="3379250"/>
            <a:ext cx="7653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25-bit adder</a:t>
            </a:r>
            <a:endParaRPr dirty="0"/>
          </a:p>
        </p:txBody>
      </p:sp>
      <p:sp>
        <p:nvSpPr>
          <p:cNvPr id="176" name="Google Shape;176;p19"/>
          <p:cNvSpPr txBox="1"/>
          <p:nvPr/>
        </p:nvSpPr>
        <p:spPr>
          <a:xfrm>
            <a:off x="2904825" y="2609375"/>
            <a:ext cx="56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4445975" y="3379250"/>
            <a:ext cx="10701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2’s comp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conversion</a:t>
            </a:r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>
            <a:off x="5516628" y="3523625"/>
            <a:ext cx="56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5516075" y="3807575"/>
            <a:ext cx="56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9"/>
          <p:cNvCxnSpPr/>
          <p:nvPr/>
        </p:nvCxnSpPr>
        <p:spPr>
          <a:xfrm rot="10800000" flipH="1">
            <a:off x="6468450" y="2452325"/>
            <a:ext cx="75300" cy="8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19"/>
          <p:cNvCxnSpPr/>
          <p:nvPr/>
        </p:nvCxnSpPr>
        <p:spPr>
          <a:xfrm rot="10800000">
            <a:off x="4584325" y="3943575"/>
            <a:ext cx="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9"/>
          <p:cNvCxnSpPr/>
          <p:nvPr/>
        </p:nvCxnSpPr>
        <p:spPr>
          <a:xfrm rot="10800000" flipH="1">
            <a:off x="5188175" y="3955875"/>
            <a:ext cx="615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Multiplier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400675" y="1017725"/>
            <a:ext cx="6555600" cy="3751500"/>
          </a:xfrm>
          <a:prstGeom prst="rect">
            <a:avLst/>
          </a:prstGeom>
          <a:solidFill>
            <a:srgbClr val="FFF2CC"/>
          </a:solidFill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20"/>
          <p:cNvCxnSpPr/>
          <p:nvPr/>
        </p:nvCxnSpPr>
        <p:spPr>
          <a:xfrm>
            <a:off x="589800" y="17908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20"/>
          <p:cNvSpPr txBox="1"/>
          <p:nvPr/>
        </p:nvSpPr>
        <p:spPr>
          <a:xfrm>
            <a:off x="135475" y="15907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cxnSp>
        <p:nvCxnSpPr>
          <p:cNvPr id="191" name="Google Shape;191;p20"/>
          <p:cNvCxnSpPr/>
          <p:nvPr/>
        </p:nvCxnSpPr>
        <p:spPr>
          <a:xfrm>
            <a:off x="589800" y="21001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20"/>
          <p:cNvSpPr txBox="1"/>
          <p:nvPr/>
        </p:nvSpPr>
        <p:spPr>
          <a:xfrm>
            <a:off x="135475" y="19000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cxnSp>
        <p:nvCxnSpPr>
          <p:cNvPr id="193" name="Google Shape;193;p20"/>
          <p:cNvCxnSpPr/>
          <p:nvPr/>
        </p:nvCxnSpPr>
        <p:spPr>
          <a:xfrm>
            <a:off x="636850" y="26095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0"/>
          <p:cNvSpPr txBox="1"/>
          <p:nvPr/>
        </p:nvSpPr>
        <p:spPr>
          <a:xfrm>
            <a:off x="182525" y="24094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</a:t>
            </a:r>
            <a:endParaRPr/>
          </a:p>
        </p:txBody>
      </p:sp>
      <p:cxnSp>
        <p:nvCxnSpPr>
          <p:cNvPr id="195" name="Google Shape;195;p20"/>
          <p:cNvCxnSpPr/>
          <p:nvPr/>
        </p:nvCxnSpPr>
        <p:spPr>
          <a:xfrm>
            <a:off x="636850" y="28934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20"/>
          <p:cNvSpPr txBox="1"/>
          <p:nvPr/>
        </p:nvSpPr>
        <p:spPr>
          <a:xfrm>
            <a:off x="182525" y="26933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</a:t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>
            <a:off x="589800" y="348672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0"/>
          <p:cNvSpPr txBox="1"/>
          <p:nvPr/>
        </p:nvSpPr>
        <p:spPr>
          <a:xfrm>
            <a:off x="182525" y="332382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M1</a:t>
            </a:r>
            <a:endParaRPr/>
          </a:p>
        </p:txBody>
      </p:sp>
      <p:cxnSp>
        <p:nvCxnSpPr>
          <p:cNvPr id="199" name="Google Shape;199;p20"/>
          <p:cNvCxnSpPr/>
          <p:nvPr/>
        </p:nvCxnSpPr>
        <p:spPr>
          <a:xfrm>
            <a:off x="589800" y="3770675"/>
            <a:ext cx="141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0"/>
          <p:cNvSpPr txBox="1"/>
          <p:nvPr/>
        </p:nvSpPr>
        <p:spPr>
          <a:xfrm>
            <a:off x="182525" y="3607775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M2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2001600" y="1698050"/>
            <a:ext cx="1206600" cy="51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XOR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2048650" y="2497775"/>
            <a:ext cx="17412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signed adder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4934075" y="3379250"/>
            <a:ext cx="1965300" cy="572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16x16_multiplier.sv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2001600" y="3379250"/>
            <a:ext cx="1889100" cy="57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Append 1 to the left</a:t>
            </a:r>
            <a:endParaRPr/>
          </a:p>
        </p:txBody>
      </p:sp>
      <p:cxnSp>
        <p:nvCxnSpPr>
          <p:cNvPr id="205" name="Google Shape;205;p20"/>
          <p:cNvCxnSpPr>
            <a:endCxn id="203" idx="2"/>
          </p:cNvCxnSpPr>
          <p:nvPr/>
        </p:nvCxnSpPr>
        <p:spPr>
          <a:xfrm rot="10800000" flipH="1">
            <a:off x="5403425" y="3951950"/>
            <a:ext cx="513300" cy="43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0"/>
          <p:cNvSpPr txBox="1"/>
          <p:nvPr/>
        </p:nvSpPr>
        <p:spPr>
          <a:xfrm>
            <a:off x="4572000" y="4180725"/>
            <a:ext cx="10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Unsigned</a:t>
            </a:r>
            <a:endParaRPr/>
          </a:p>
        </p:txBody>
      </p:sp>
      <p:cxnSp>
        <p:nvCxnSpPr>
          <p:cNvPr id="207" name="Google Shape;207;p20"/>
          <p:cNvCxnSpPr/>
          <p:nvPr/>
        </p:nvCxnSpPr>
        <p:spPr>
          <a:xfrm>
            <a:off x="3880625" y="3523925"/>
            <a:ext cx="107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3879575" y="3807875"/>
            <a:ext cx="107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0"/>
          <p:cNvSpPr/>
          <p:nvPr/>
        </p:nvSpPr>
        <p:spPr>
          <a:xfrm>
            <a:off x="4809076" y="1471938"/>
            <a:ext cx="1741176" cy="1256364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normalize</a:t>
            </a:r>
            <a:endParaRPr sz="1300"/>
          </a:p>
        </p:txBody>
      </p:sp>
      <p:cxnSp>
        <p:nvCxnSpPr>
          <p:cNvPr id="210" name="Google Shape;210;p20"/>
          <p:cNvCxnSpPr>
            <a:stCxn id="201" idx="3"/>
          </p:cNvCxnSpPr>
          <p:nvPr/>
        </p:nvCxnSpPr>
        <p:spPr>
          <a:xfrm>
            <a:off x="3208200" y="1955600"/>
            <a:ext cx="160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0"/>
          <p:cNvCxnSpPr>
            <a:stCxn id="202" idx="3"/>
          </p:cNvCxnSpPr>
          <p:nvPr/>
        </p:nvCxnSpPr>
        <p:spPr>
          <a:xfrm rot="10800000" flipH="1">
            <a:off x="3789850" y="2315225"/>
            <a:ext cx="1030800" cy="4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0"/>
          <p:cNvCxnSpPr>
            <a:stCxn id="203" idx="0"/>
            <a:endCxn id="209" idx="2"/>
          </p:cNvCxnSpPr>
          <p:nvPr/>
        </p:nvCxnSpPr>
        <p:spPr>
          <a:xfrm rot="10800000">
            <a:off x="5493125" y="2728250"/>
            <a:ext cx="423600" cy="65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0"/>
          <p:cNvCxnSpPr>
            <a:stCxn id="209" idx="3"/>
          </p:cNvCxnSpPr>
          <p:nvPr/>
        </p:nvCxnSpPr>
        <p:spPr>
          <a:xfrm>
            <a:off x="6550252" y="2244950"/>
            <a:ext cx="17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0"/>
          <p:cNvSpPr txBox="1"/>
          <p:nvPr/>
        </p:nvSpPr>
        <p:spPr>
          <a:xfrm>
            <a:off x="8272250" y="2044850"/>
            <a:ext cx="8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 rot="-1310828">
            <a:off x="6342495" y="3970079"/>
            <a:ext cx="2024284" cy="4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FP_multiplier.sv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101525" y="1035400"/>
            <a:ext cx="6780600" cy="3717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/>
          <p:nvPr/>
        </p:nvSpPr>
        <p:spPr>
          <a:xfrm rot="-1018623">
            <a:off x="1494948" y="3992843"/>
            <a:ext cx="894898" cy="36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>
                <a:solidFill>
                  <a:schemeClr val="dk1"/>
                </a:solidFill>
              </a:rPr>
              <a:t>CPU.sv</a:t>
            </a:r>
            <a:endParaRPr sz="1600"/>
          </a:p>
        </p:txBody>
      </p:sp>
      <p:sp>
        <p:nvSpPr>
          <p:cNvPr id="222" name="Google Shape;222;p21"/>
          <p:cNvSpPr/>
          <p:nvPr/>
        </p:nvSpPr>
        <p:spPr>
          <a:xfrm>
            <a:off x="1530675" y="1837950"/>
            <a:ext cx="6681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2844225" y="1837950"/>
            <a:ext cx="8493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157775" y="1909575"/>
            <a:ext cx="8493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471325" y="1909575"/>
            <a:ext cx="6681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6784875" y="1909575"/>
            <a:ext cx="668100" cy="137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319725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</a:t>
            </a:r>
            <a:endParaRPr sz="1100"/>
          </a:p>
        </p:txBody>
      </p:sp>
      <p:sp>
        <p:nvSpPr>
          <p:cNvPr id="228" name="Google Shape;228;p21"/>
          <p:cNvSpPr/>
          <p:nvPr/>
        </p:nvSpPr>
        <p:spPr>
          <a:xfrm>
            <a:off x="3733650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IDEX</a:t>
            </a:r>
            <a:endParaRPr sz="1100"/>
          </a:p>
        </p:txBody>
      </p:sp>
      <p:sp>
        <p:nvSpPr>
          <p:cNvPr id="229" name="Google Shape;229;p21"/>
          <p:cNvSpPr/>
          <p:nvPr/>
        </p:nvSpPr>
        <p:spPr>
          <a:xfrm>
            <a:off x="5047200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30" name="Google Shape;230;p21"/>
          <p:cNvSpPr/>
          <p:nvPr/>
        </p:nvSpPr>
        <p:spPr>
          <a:xfrm>
            <a:off x="6270150" y="1210675"/>
            <a:ext cx="384000" cy="2453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4919400" y="2145875"/>
            <a:ext cx="63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</p:txBody>
      </p:sp>
      <p:sp>
        <p:nvSpPr>
          <p:cNvPr id="232" name="Google Shape;232;p21"/>
          <p:cNvSpPr txBox="1"/>
          <p:nvPr/>
        </p:nvSpPr>
        <p:spPr>
          <a:xfrm>
            <a:off x="6182838" y="2145875"/>
            <a:ext cx="56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WB</a:t>
            </a:r>
            <a:endParaRPr sz="1100"/>
          </a:p>
        </p:txBody>
      </p:sp>
      <p:sp>
        <p:nvSpPr>
          <p:cNvPr id="233" name="Google Shape;233;p21"/>
          <p:cNvSpPr/>
          <p:nvPr/>
        </p:nvSpPr>
        <p:spPr>
          <a:xfrm>
            <a:off x="3733650" y="3892675"/>
            <a:ext cx="1871400" cy="1007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Multi-cycle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Operation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Stalling Control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3027059">
            <a:off x="3804860" y="3419720"/>
            <a:ext cx="703429" cy="289161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2697927">
            <a:off x="4571436" y="3419627"/>
            <a:ext cx="703430" cy="289348"/>
          </a:xfrm>
          <a:prstGeom prst="rightArrow">
            <a:avLst>
              <a:gd name="adj1" fmla="val 50000"/>
              <a:gd name="adj2" fmla="val 48772"/>
            </a:avLst>
          </a:prstGeom>
          <a:solidFill>
            <a:srgbClr val="CC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Office PowerPoint</Application>
  <PresentationFormat>On-screen Show (16:9)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Hardware Design of Real-time Classification Algorithm</vt:lpstr>
      <vt:lpstr>Specification </vt:lpstr>
      <vt:lpstr>PowerPoint Presentation</vt:lpstr>
      <vt:lpstr>Note about multiplication   </vt:lpstr>
      <vt:lpstr>16-by-16 Four-cycle Multiplier</vt:lpstr>
      <vt:lpstr>Floating Point Arithmetic</vt:lpstr>
      <vt:lpstr>Floating Point Adder</vt:lpstr>
      <vt:lpstr>Floating Point Multiplier</vt:lpstr>
      <vt:lpstr>PowerPoint Presentation</vt:lpstr>
      <vt:lpstr>ISA</vt:lpstr>
      <vt:lpstr>PowerPoint Presentation</vt:lpstr>
      <vt:lpstr>Possible Improvements</vt:lpstr>
      <vt:lpstr>Division of Labor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Design of Real-time Classification Algorithm</dc:title>
  <cp:lastModifiedBy>HAINING QIU</cp:lastModifiedBy>
  <cp:revision>1</cp:revision>
  <dcterms:modified xsi:type="dcterms:W3CDTF">2023-03-01T07:44:36Z</dcterms:modified>
</cp:coreProperties>
</file>