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aNnu8ABmVgiSQbfsUxVBfG1T+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dadf9b56b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3dadf9b56b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3dadf9b56b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dadf9b56b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3dadf9b56b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3dadf9b56b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dadf9b56b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3dadf9b56b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3dadf9b56b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dadf9b56b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3dadf9b56b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3dadf9b56b_1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dadf9b56b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3dadf9b56b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3dadf9b56b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dadf9b56b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3dadf9b56b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3dadf9b56b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dadf9b56b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3dadf9b56b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3dadf9b56b_1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dadf9b56b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3dadf9b56b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3dadf9b56b_1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dadf9b56b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3dadf9b56b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3dadf9b56b_1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dadf9b56b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3dadf9b56b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dadf9b56b_1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adf9b56b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3dadf9b56b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3dadf9b56b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dadf9b56b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3dadf9b56b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3dadf9b56b_1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adf9b56b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3dadf9b56b_1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3dadf9b56b_1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dadf9b56b_1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3dadf9b56b_1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3dadf9b56b_1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dadf9b56b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3dadf9b56b_1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3dadf9b56b_1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dadf9b56b_1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3dadf9b56b_1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3dadf9b56b_1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dadf9b56b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3dadf9b56b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3dadf9b56b_1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dadf9b56b_1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3dadf9b56b_1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3dadf9b56b_1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dadf9b56b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3dadf9b56b_1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3dadf9b56b_1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dadf9b56b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3dadf9b56b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3dadf9b56b_1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dadf9b56b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3dadf9b56b_1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3dadf9b56b_1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adf9b56b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3dadf9b56b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3dadf9b56b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dadf9b5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3dadf9b5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3dadf9b56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dadf9b56b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3dadf9b56b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3dadf9b56b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dadf9b56b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3dadf9b56b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3dadf9b56b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dadf9b56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3dadf9b56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3dadf9b56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dark">
  <p:cSld name="Title Slide_dar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0"/>
            <a:ext cx="12192000" cy="57339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"/>
          <p:cNvSpPr/>
          <p:nvPr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852523" y="905691"/>
            <a:ext cx="8334246" cy="21065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851889" y="3519488"/>
            <a:ext cx="8334246" cy="70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0"/>
              <a:buNone/>
              <a:defRPr sz="2300">
                <a:solidFill>
                  <a:srgbClr val="C7C7C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3" type="body"/>
          </p:nvPr>
        </p:nvSpPr>
        <p:spPr>
          <a:xfrm>
            <a:off x="851889" y="5953913"/>
            <a:ext cx="10311412" cy="52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1" sz="1800">
                <a:solidFill>
                  <a:srgbClr val="35353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6"/>
          <p:cNvSpPr/>
          <p:nvPr/>
        </p:nvSpPr>
        <p:spPr>
          <a:xfrm>
            <a:off x="11506200" y="9797"/>
            <a:ext cx="570641" cy="102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3459" y="232022"/>
            <a:ext cx="456122" cy="71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-black" showMasterSp="0">
  <p:cSld name="End-blac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W–Madison logo with white text on a black background"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7092" y="2911281"/>
            <a:ext cx="3077817" cy="103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1 column">
  <p:cSld name="Title and Content_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1" type="ftr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000" lIns="91425" spcFirstLastPara="1" rIns="91425" wrap="square" tIns="640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/>
          <p:nvPr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60"/>
              <a:buNone/>
              <a:defRPr b="1" sz="3400">
                <a:solidFill>
                  <a:srgbClr val="353535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2pPr>
            <a:lvl3pPr indent="-431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3pPr>
            <a:lvl4pPr indent="-431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4pPr>
            <a:lvl5pPr indent="-431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1485900" y="1840447"/>
            <a:ext cx="9677400" cy="444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7719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Font typeface="Arial"/>
              <a:buChar char="•"/>
              <a:defRPr sz="2600">
                <a:solidFill>
                  <a:srgbClr val="353535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619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3" type="body"/>
          </p:nvPr>
        </p:nvSpPr>
        <p:spPr>
          <a:xfrm>
            <a:off x="0" y="6498902"/>
            <a:ext cx="6345327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2 columns">
  <p:cSld name="Title and Content_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1" type="ftr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000" lIns="91425" spcFirstLastPara="1" rIns="91425" wrap="square" tIns="640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/>
          <p:nvPr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60"/>
              <a:buNone/>
              <a:defRPr b="1" sz="3400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2pPr>
            <a:lvl3pPr indent="-431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3pPr>
            <a:lvl4pPr indent="-431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4pPr>
            <a:lvl5pPr indent="-431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1" sz="3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1485900" y="1840447"/>
            <a:ext cx="4482548" cy="444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7719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619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0" y="6498902"/>
            <a:ext cx="6345327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4" type="body"/>
          </p:nvPr>
        </p:nvSpPr>
        <p:spPr>
          <a:xfrm>
            <a:off x="6223554" y="1840447"/>
            <a:ext cx="4939746" cy="444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7719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340"/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619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black">
  <p:cSld name="Section Header_blac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823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/>
          <p:nvPr/>
        </p:nvSpPr>
        <p:spPr>
          <a:xfrm>
            <a:off x="0" y="1024128"/>
            <a:ext cx="11163300" cy="58338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485900" y="2514600"/>
            <a:ext cx="8279202" cy="13672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lt1"/>
                </a:solidFill>
              </a:defRPr>
            </a:lvl1pPr>
            <a:lvl2pPr indent="-457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2pPr>
            <a:lvl3pPr indent="-457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57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4pPr>
            <a:lvl5pPr indent="-457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1485900" y="4226928"/>
            <a:ext cx="5264150" cy="354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0"/>
              <a:buNone/>
              <a:defRPr sz="2300">
                <a:solidFill>
                  <a:srgbClr val="C7C7C7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619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/>
          <p:nvPr/>
        </p:nvSpPr>
        <p:spPr>
          <a:xfrm>
            <a:off x="11507059" y="0"/>
            <a:ext cx="570641" cy="102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42" name="Google Shape;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318" y="222225"/>
            <a:ext cx="456122" cy="71676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/>
          <p:nvPr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9"/>
          <p:cNvSpPr/>
          <p:nvPr/>
        </p:nvSpPr>
        <p:spPr>
          <a:xfrm>
            <a:off x="8714232" y="1024128"/>
            <a:ext cx="2449068" cy="5833872"/>
          </a:xfrm>
          <a:custGeom>
            <a:rect b="b" l="l" r="r" t="t"/>
            <a:pathLst>
              <a:path extrusionOk="0" h="6193766" w="329031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rgbClr val="575757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light">
  <p:cSld name="Title Slide_ligh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852523" y="905691"/>
            <a:ext cx="8334246" cy="21065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b="1" sz="40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/>
          <p:nvPr/>
        </p:nvSpPr>
        <p:spPr>
          <a:xfrm>
            <a:off x="0" y="5733906"/>
            <a:ext cx="12192000" cy="112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851889" y="3519488"/>
            <a:ext cx="8334246" cy="70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0"/>
              <a:buNone/>
              <a:defRPr sz="2300">
                <a:solidFill>
                  <a:srgbClr val="57575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851889" y="5953913"/>
            <a:ext cx="10311412" cy="52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1"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red">
  <p:cSld name="Section Header_re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823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>
            <a:off x="0" y="1024128"/>
            <a:ext cx="11163300" cy="5825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1485900" y="2514600"/>
            <a:ext cx="8279202" cy="13672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b="1" sz="4000">
                <a:solidFill>
                  <a:schemeClr val="lt1"/>
                </a:solidFill>
              </a:defRPr>
            </a:lvl1pPr>
            <a:lvl2pPr indent="-457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2pPr>
            <a:lvl3pPr indent="-457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57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4pPr>
            <a:lvl5pPr indent="-457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1485900" y="4226928"/>
            <a:ext cx="5264150" cy="354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70"/>
              <a:buNone/>
              <a:defRPr sz="2300">
                <a:solidFill>
                  <a:srgbClr val="E8E8E8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619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619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>
            <a:off x="8714232" y="1024128"/>
            <a:ext cx="2449068" cy="5833872"/>
          </a:xfrm>
          <a:custGeom>
            <a:rect b="b" l="l" r="r" t="t"/>
            <a:pathLst>
              <a:path extrusionOk="0" h="6193766" w="329031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rgbClr val="930309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11507059" y="0"/>
            <a:ext cx="570641" cy="102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58" name="Google Shape;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318" y="222225"/>
            <a:ext cx="456122" cy="71676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000" lIns="91425" spcFirstLastPara="1" rIns="91425" wrap="square" tIns="640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000" lIns="91425" spcFirstLastPara="1" rIns="91425" wrap="square" tIns="640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-red" showMasterSp="0">
  <p:cSld name="End-red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W–Madison logo in white text on a red background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7092" y="2911281"/>
            <a:ext cx="3077817" cy="103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1485900" y="1828799"/>
            <a:ext cx="9677400" cy="445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7719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4000" lIns="91425" spcFirstLastPara="1" rIns="91425" wrap="square" tIns="6400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/>
          <p:nvPr/>
        </p:nvSpPr>
        <p:spPr>
          <a:xfrm>
            <a:off x="11507059" y="0"/>
            <a:ext cx="570641" cy="102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W–Madison red crest logo&#10;" id="14" name="Google Shape;14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64318" y="222225"/>
            <a:ext cx="456122" cy="7167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body"/>
          </p:nvPr>
        </p:nvSpPr>
        <p:spPr>
          <a:xfrm>
            <a:off x="852525" y="905700"/>
            <a:ext cx="8955000" cy="21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FPGA Implementation of CNN Handwritten Character Recognition</a:t>
            </a:r>
            <a:endParaRPr/>
          </a:p>
        </p:txBody>
      </p:sp>
      <p:sp>
        <p:nvSpPr>
          <p:cNvPr id="77" name="Google Shape;77;p1"/>
          <p:cNvSpPr txBox="1"/>
          <p:nvPr>
            <p:ph idx="2" type="body"/>
          </p:nvPr>
        </p:nvSpPr>
        <p:spPr>
          <a:xfrm>
            <a:off x="851902" y="3519500"/>
            <a:ext cx="9512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i="1" lang="en-US"/>
              <a:t>TEAM POOR HANDWRITING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/>
              <a:t>Qikun LIU, Shichen (Justin) QIAO, Haining QIU, Lingkai (Harry) ZHAO</a:t>
            </a:r>
            <a:endParaRPr/>
          </a:p>
        </p:txBody>
      </p:sp>
      <p:sp>
        <p:nvSpPr>
          <p:cNvPr id="78" name="Google Shape;78;p1"/>
          <p:cNvSpPr txBox="1"/>
          <p:nvPr>
            <p:ph idx="3" type="body"/>
          </p:nvPr>
        </p:nvSpPr>
        <p:spPr>
          <a:xfrm>
            <a:off x="851889" y="5953913"/>
            <a:ext cx="10311412" cy="52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/>
              <a:t>ECE 554 SP 2023 Final Presentation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dadf9b56b_1_6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149" name="Google Shape;149;g23dadf9b56b_1_6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g23dadf9b56b_1_6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dadf9b56b_1_13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157" name="Google Shape;157;g23dadf9b56b_1_13"/>
          <p:cNvSpPr txBox="1"/>
          <p:nvPr>
            <p:ph idx="2" type="body"/>
          </p:nvPr>
        </p:nvSpPr>
        <p:spPr>
          <a:xfrm>
            <a:off x="1485900" y="1840447"/>
            <a:ext cx="44826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g23dadf9b56b_1_13"/>
          <p:cNvSpPr txBox="1"/>
          <p:nvPr>
            <p:ph idx="4" type="body"/>
          </p:nvPr>
        </p:nvSpPr>
        <p:spPr>
          <a:xfrm>
            <a:off x="6223554" y="1840447"/>
            <a:ext cx="49398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g23dadf9b56b_1_13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dadf9b56b_1_21"/>
          <p:cNvSpPr txBox="1"/>
          <p:nvPr>
            <p:ph idx="1" type="body"/>
          </p:nvPr>
        </p:nvSpPr>
        <p:spPr>
          <a:xfrm>
            <a:off x="1485900" y="2514600"/>
            <a:ext cx="82791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Camera Interface and Peripheral Device Utilizations</a:t>
            </a:r>
            <a:endParaRPr/>
          </a:p>
        </p:txBody>
      </p:sp>
      <p:sp>
        <p:nvSpPr>
          <p:cNvPr id="166" name="Google Shape;166;g23dadf9b56b_1_21"/>
          <p:cNvSpPr txBox="1"/>
          <p:nvPr>
            <p:ph idx="2" type="body"/>
          </p:nvPr>
        </p:nvSpPr>
        <p:spPr>
          <a:xfrm>
            <a:off x="1485900" y="4226928"/>
            <a:ext cx="5264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/>
              <a:t>Digital Camera, DRAM, VGA, SPART, and </a:t>
            </a:r>
            <a:r>
              <a:rPr lang="en-US"/>
              <a:t>Beyond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adf9b56b_1_27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173" name="Google Shape;173;g23dadf9b56b_1_27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g23dadf9b56b_1_27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adf9b56b_1_34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181" name="Google Shape;181;g23dadf9b56b_1_34"/>
          <p:cNvSpPr txBox="1"/>
          <p:nvPr>
            <p:ph idx="2" type="body"/>
          </p:nvPr>
        </p:nvSpPr>
        <p:spPr>
          <a:xfrm>
            <a:off x="1485900" y="1840447"/>
            <a:ext cx="44826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g23dadf9b56b_1_34"/>
          <p:cNvSpPr txBox="1"/>
          <p:nvPr>
            <p:ph idx="4" type="body"/>
          </p:nvPr>
        </p:nvSpPr>
        <p:spPr>
          <a:xfrm>
            <a:off x="6223554" y="1840447"/>
            <a:ext cx="49398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g23dadf9b56b_1_34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dadf9b56b_1_42"/>
          <p:cNvSpPr txBox="1"/>
          <p:nvPr>
            <p:ph idx="1" type="body"/>
          </p:nvPr>
        </p:nvSpPr>
        <p:spPr>
          <a:xfrm>
            <a:off x="1485900" y="2514600"/>
            <a:ext cx="82791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Machine Learning Software - LC, NN, and CNN</a:t>
            </a:r>
            <a:endParaRPr/>
          </a:p>
        </p:txBody>
      </p:sp>
      <p:sp>
        <p:nvSpPr>
          <p:cNvPr id="190" name="Google Shape;190;g23dadf9b56b_1_42"/>
          <p:cNvSpPr txBox="1"/>
          <p:nvPr>
            <p:ph idx="2" type="body"/>
          </p:nvPr>
        </p:nvSpPr>
        <p:spPr>
          <a:xfrm>
            <a:off x="1485900" y="4226928"/>
            <a:ext cx="5264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/>
              <a:t>Python Software for Training and Dumping ML Kernels and Weights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dadf9b56b_1_48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197" name="Google Shape;197;g23dadf9b56b_1_48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g23dadf9b56b_1_48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dadf9b56b_1_55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205" name="Google Shape;205;g23dadf9b56b_1_55"/>
          <p:cNvSpPr txBox="1"/>
          <p:nvPr>
            <p:ph idx="2" type="body"/>
          </p:nvPr>
        </p:nvSpPr>
        <p:spPr>
          <a:xfrm>
            <a:off x="1485900" y="1840447"/>
            <a:ext cx="44826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6" name="Google Shape;206;g23dadf9b56b_1_55"/>
          <p:cNvSpPr txBox="1"/>
          <p:nvPr>
            <p:ph idx="4" type="body"/>
          </p:nvPr>
        </p:nvSpPr>
        <p:spPr>
          <a:xfrm>
            <a:off x="6223554" y="1840447"/>
            <a:ext cx="49398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g23dadf9b56b_1_55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dadf9b56b_1_63"/>
          <p:cNvSpPr txBox="1"/>
          <p:nvPr>
            <p:ph idx="1" type="body"/>
          </p:nvPr>
        </p:nvSpPr>
        <p:spPr>
          <a:xfrm>
            <a:off x="1485900" y="2514600"/>
            <a:ext cx="82791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Self-Checking Assembly Tests and Python Auto-Tester</a:t>
            </a:r>
            <a:endParaRPr/>
          </a:p>
        </p:txBody>
      </p:sp>
      <p:sp>
        <p:nvSpPr>
          <p:cNvPr id="214" name="Google Shape;214;g23dadf9b56b_1_63"/>
          <p:cNvSpPr txBox="1"/>
          <p:nvPr>
            <p:ph idx="2" type="body"/>
          </p:nvPr>
        </p:nvSpPr>
        <p:spPr>
          <a:xfrm>
            <a:off x="1485900" y="4226928"/>
            <a:ext cx="5264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/>
              <a:t>Fully Automated Processor Validation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dadf9b56b_1_69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221" name="Google Shape;221;g23dadf9b56b_1_69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g23dadf9b56b_1_69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dadf9b56b_0_66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85" name="Google Shape;85;g23dadf9b56b_0_66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70000" lnSpcReduction="20000"/>
          </a:bodyPr>
          <a:lstStyle/>
          <a:p>
            <a:pPr indent="-3326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b="1" lang="en-US"/>
              <a:t>Introduction and Overview</a:t>
            </a:r>
            <a:endParaRPr b="1"/>
          </a:p>
          <a:p>
            <a:pPr indent="-3326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b="1" lang="en-US"/>
              <a:t>32-Bit Floating Point ISA and the </a:t>
            </a:r>
            <a:r>
              <a:rPr b="1" lang="en-US"/>
              <a:t>Extended ALU</a:t>
            </a:r>
            <a:endParaRPr b="1"/>
          </a:p>
          <a:p>
            <a:pPr indent="-3326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b="1" lang="en-US"/>
              <a:t>Processor Expansions</a:t>
            </a:r>
            <a:r>
              <a:rPr b="1" lang="en-US"/>
              <a:t> and Memory Management</a:t>
            </a:r>
            <a:endParaRPr b="1"/>
          </a:p>
          <a:p>
            <a:pPr indent="-3326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b="1" lang="en-US"/>
              <a:t>Camera Interface and Peripheral Device Utilizations</a:t>
            </a:r>
            <a:endParaRPr b="1"/>
          </a:p>
          <a:p>
            <a:pPr indent="-3326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b="1" lang="en-US"/>
              <a:t>Machine Learning Software - LC, NN, and CNN</a:t>
            </a:r>
            <a:endParaRPr b="1"/>
          </a:p>
          <a:p>
            <a:pPr indent="-3326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b="1" lang="en-US"/>
              <a:t>Self-Checking Assembly T</a:t>
            </a:r>
            <a:r>
              <a:rPr b="1" lang="en-US"/>
              <a:t>ests</a:t>
            </a:r>
            <a:r>
              <a:rPr b="1" lang="en-US"/>
              <a:t> and Python Auto-Tester</a:t>
            </a:r>
            <a:endParaRPr b="1"/>
          </a:p>
          <a:p>
            <a:pPr indent="-3326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b="1" lang="en-US"/>
              <a:t>Image Processing Units - Compression, Padding, and Storage</a:t>
            </a:r>
            <a:endParaRPr b="1"/>
          </a:p>
          <a:p>
            <a:pPr indent="-3326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b="1" lang="en-US"/>
              <a:t>Assembly Firmware - Parameterized Machine Learning API</a:t>
            </a:r>
            <a:endParaRPr b="1"/>
          </a:p>
          <a:p>
            <a:pPr indent="-33261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b="1" lang="en-US"/>
              <a:t>Potential Impacts and Future Advancements</a:t>
            </a:r>
            <a:endParaRPr b="1"/>
          </a:p>
        </p:txBody>
      </p:sp>
      <p:sp>
        <p:nvSpPr>
          <p:cNvPr id="86" name="Google Shape;86;g23dadf9b56b_0_66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  <p:pic>
        <p:nvPicPr>
          <p:cNvPr descr="notebook icon" id="87" name="Google Shape;87;g23dadf9b56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1887" y="5375100"/>
            <a:ext cx="911412" cy="91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dadf9b56b_1_76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229" name="Google Shape;229;g23dadf9b56b_1_76"/>
          <p:cNvSpPr txBox="1"/>
          <p:nvPr>
            <p:ph idx="2" type="body"/>
          </p:nvPr>
        </p:nvSpPr>
        <p:spPr>
          <a:xfrm>
            <a:off x="1485900" y="1840447"/>
            <a:ext cx="44826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g23dadf9b56b_1_76"/>
          <p:cNvSpPr txBox="1"/>
          <p:nvPr>
            <p:ph idx="4" type="body"/>
          </p:nvPr>
        </p:nvSpPr>
        <p:spPr>
          <a:xfrm>
            <a:off x="6223554" y="1840447"/>
            <a:ext cx="49398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g23dadf9b56b_1_76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dadf9b56b_1_84"/>
          <p:cNvSpPr txBox="1"/>
          <p:nvPr>
            <p:ph idx="1" type="body"/>
          </p:nvPr>
        </p:nvSpPr>
        <p:spPr>
          <a:xfrm>
            <a:off x="1485900" y="2514600"/>
            <a:ext cx="91908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Image Processing Units - Compression, Padding, and Storage</a:t>
            </a:r>
            <a:endParaRPr/>
          </a:p>
        </p:txBody>
      </p:sp>
      <p:sp>
        <p:nvSpPr>
          <p:cNvPr id="238" name="Google Shape;238;g23dadf9b56b_1_84"/>
          <p:cNvSpPr txBox="1"/>
          <p:nvPr>
            <p:ph idx="2" type="body"/>
          </p:nvPr>
        </p:nvSpPr>
        <p:spPr>
          <a:xfrm>
            <a:off x="1485900" y="4226928"/>
            <a:ext cx="5264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/>
              <a:t>Converting Real Time Image Captures to ML Classification Inputs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dadf9b56b_1_90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245" name="Google Shape;245;g23dadf9b56b_1_90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6" name="Google Shape;246;g23dadf9b56b_1_90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dadf9b56b_1_97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253" name="Google Shape;253;g23dadf9b56b_1_97"/>
          <p:cNvSpPr txBox="1"/>
          <p:nvPr>
            <p:ph idx="2" type="body"/>
          </p:nvPr>
        </p:nvSpPr>
        <p:spPr>
          <a:xfrm>
            <a:off x="1485900" y="1840447"/>
            <a:ext cx="44826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g23dadf9b56b_1_97"/>
          <p:cNvSpPr txBox="1"/>
          <p:nvPr>
            <p:ph idx="4" type="body"/>
          </p:nvPr>
        </p:nvSpPr>
        <p:spPr>
          <a:xfrm>
            <a:off x="6223554" y="1840447"/>
            <a:ext cx="49398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5" name="Google Shape;255;g23dadf9b56b_1_97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dadf9b56b_1_105"/>
          <p:cNvSpPr txBox="1"/>
          <p:nvPr>
            <p:ph idx="1" type="body"/>
          </p:nvPr>
        </p:nvSpPr>
        <p:spPr>
          <a:xfrm>
            <a:off x="1485900" y="2514600"/>
            <a:ext cx="91908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Assembly Firmware - Parameterized Machine Learning API</a:t>
            </a:r>
            <a:endParaRPr/>
          </a:p>
        </p:txBody>
      </p:sp>
      <p:sp>
        <p:nvSpPr>
          <p:cNvPr id="262" name="Google Shape;262;g23dadf9b56b_1_105"/>
          <p:cNvSpPr txBox="1"/>
          <p:nvPr>
            <p:ph idx="2" type="body"/>
          </p:nvPr>
        </p:nvSpPr>
        <p:spPr>
          <a:xfrm>
            <a:off x="1485900" y="4226928"/>
            <a:ext cx="5264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/>
              <a:t>Fully Configurable Convolution, Pooling, Matrix Multiplication, and Other ML Classification Layers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dadf9b56b_1_111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269" name="Google Shape;269;g23dadf9b56b_1_111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" name="Google Shape;270;g23dadf9b56b_1_111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dadf9b56b_1_118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277" name="Google Shape;277;g23dadf9b56b_1_118"/>
          <p:cNvSpPr txBox="1"/>
          <p:nvPr>
            <p:ph idx="2" type="body"/>
          </p:nvPr>
        </p:nvSpPr>
        <p:spPr>
          <a:xfrm>
            <a:off x="1485900" y="1840447"/>
            <a:ext cx="44826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8" name="Google Shape;278;g23dadf9b56b_1_118"/>
          <p:cNvSpPr txBox="1"/>
          <p:nvPr>
            <p:ph idx="4" type="body"/>
          </p:nvPr>
        </p:nvSpPr>
        <p:spPr>
          <a:xfrm>
            <a:off x="6223554" y="1840447"/>
            <a:ext cx="49398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g23dadf9b56b_1_118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dadf9b56b_1_126"/>
          <p:cNvSpPr txBox="1"/>
          <p:nvPr>
            <p:ph idx="1" type="body"/>
          </p:nvPr>
        </p:nvSpPr>
        <p:spPr>
          <a:xfrm>
            <a:off x="1485900" y="2514600"/>
            <a:ext cx="91908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Potential Impacts and Future Advancements</a:t>
            </a:r>
            <a:endParaRPr/>
          </a:p>
        </p:txBody>
      </p:sp>
      <p:sp>
        <p:nvSpPr>
          <p:cNvPr id="286" name="Google Shape;286;g23dadf9b56b_1_126"/>
          <p:cNvSpPr txBox="1"/>
          <p:nvPr>
            <p:ph idx="2" type="body"/>
          </p:nvPr>
        </p:nvSpPr>
        <p:spPr>
          <a:xfrm>
            <a:off x="1485900" y="4226928"/>
            <a:ext cx="5264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/>
              <a:t>Reflections and </a:t>
            </a:r>
            <a:r>
              <a:rPr lang="en-US"/>
              <a:t>Ending Thoughts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dadf9b56b_1_132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293" name="Google Shape;293;g23dadf9b56b_1_132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4" name="Google Shape;294;g23dadf9b56b_1_132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dadf9b56b_1_139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301" name="Google Shape;301;g23dadf9b56b_1_139"/>
          <p:cNvSpPr txBox="1"/>
          <p:nvPr>
            <p:ph idx="2" type="body"/>
          </p:nvPr>
        </p:nvSpPr>
        <p:spPr>
          <a:xfrm>
            <a:off x="1485900" y="1840447"/>
            <a:ext cx="44826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2" name="Google Shape;302;g23dadf9b56b_1_139"/>
          <p:cNvSpPr txBox="1"/>
          <p:nvPr>
            <p:ph idx="4" type="body"/>
          </p:nvPr>
        </p:nvSpPr>
        <p:spPr>
          <a:xfrm>
            <a:off x="6223554" y="1840447"/>
            <a:ext cx="49398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g23dadf9b56b_1_139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dadf9b56b_0_136"/>
          <p:cNvSpPr txBox="1"/>
          <p:nvPr>
            <p:ph idx="1" type="body"/>
          </p:nvPr>
        </p:nvSpPr>
        <p:spPr>
          <a:xfrm>
            <a:off x="1485900" y="2514600"/>
            <a:ext cx="82791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Introduction and Overview</a:t>
            </a:r>
            <a:endParaRPr/>
          </a:p>
        </p:txBody>
      </p:sp>
      <p:sp>
        <p:nvSpPr>
          <p:cNvPr id="94" name="Google Shape;94;g23dadf9b56b_0_136"/>
          <p:cNvSpPr txBox="1"/>
          <p:nvPr>
            <p:ph idx="2" type="body"/>
          </p:nvPr>
        </p:nvSpPr>
        <p:spPr>
          <a:xfrm>
            <a:off x="1485900" y="4226928"/>
            <a:ext cx="5264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/>
              <a:t>Motivation, </a:t>
            </a:r>
            <a:r>
              <a:rPr lang="en-US"/>
              <a:t>Accomplishments</a:t>
            </a:r>
            <a:r>
              <a:rPr lang="en-US"/>
              <a:t>, and Video Demonstration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>
            <p:ph idx="2" type="body"/>
          </p:nvPr>
        </p:nvSpPr>
        <p:spPr>
          <a:xfrm>
            <a:off x="1485900" y="1840447"/>
            <a:ext cx="9677400" cy="444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 txBox="1"/>
          <p:nvPr>
            <p:ph idx="3" type="body"/>
          </p:nvPr>
        </p:nvSpPr>
        <p:spPr>
          <a:xfrm>
            <a:off x="0" y="6498902"/>
            <a:ext cx="6345327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 txBox="1"/>
          <p:nvPr>
            <p:ph idx="2" type="body"/>
          </p:nvPr>
        </p:nvSpPr>
        <p:spPr>
          <a:xfrm>
            <a:off x="1485900" y="1840447"/>
            <a:ext cx="4482548" cy="444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 txBox="1"/>
          <p:nvPr>
            <p:ph idx="4" type="body"/>
          </p:nvPr>
        </p:nvSpPr>
        <p:spPr>
          <a:xfrm>
            <a:off x="6223554" y="1840447"/>
            <a:ext cx="4939746" cy="4446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 txBox="1"/>
          <p:nvPr>
            <p:ph idx="3" type="body"/>
          </p:nvPr>
        </p:nvSpPr>
        <p:spPr>
          <a:xfrm>
            <a:off x="0" y="6498902"/>
            <a:ext cx="6345327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485900" y="2514600"/>
            <a:ext cx="8279202" cy="13672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32-bit Floating Point ISA and the Extended ALU</a:t>
            </a:r>
            <a:endParaRPr/>
          </a:p>
        </p:txBody>
      </p:sp>
      <p:sp>
        <p:nvSpPr>
          <p:cNvPr id="118" name="Google Shape;118;p4"/>
          <p:cNvSpPr txBox="1"/>
          <p:nvPr>
            <p:ph idx="2" type="body"/>
          </p:nvPr>
        </p:nvSpPr>
        <p:spPr>
          <a:xfrm>
            <a:off x="1485900" y="4226928"/>
            <a:ext cx="5264150" cy="354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/>
              <a:t>Customized Instruction Set Architecture and </a:t>
            </a:r>
            <a:r>
              <a:rPr lang="en-US"/>
              <a:t>IEEE-754-Compliant Compute Units Implemented in System Verilog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dadf9b56b_0_142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125" name="Google Shape;125;g23dadf9b56b_0_142"/>
          <p:cNvSpPr txBox="1"/>
          <p:nvPr>
            <p:ph idx="2" type="body"/>
          </p:nvPr>
        </p:nvSpPr>
        <p:spPr>
          <a:xfrm>
            <a:off x="1485900" y="1840447"/>
            <a:ext cx="96774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g23dadf9b56b_0_142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adf9b56b_0_149"/>
          <p:cNvSpPr txBox="1"/>
          <p:nvPr>
            <p:ph idx="1" type="body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/>
          </a:p>
        </p:txBody>
      </p:sp>
      <p:sp>
        <p:nvSpPr>
          <p:cNvPr id="133" name="Google Shape;133;g23dadf9b56b_0_149"/>
          <p:cNvSpPr txBox="1"/>
          <p:nvPr>
            <p:ph idx="2" type="body"/>
          </p:nvPr>
        </p:nvSpPr>
        <p:spPr>
          <a:xfrm>
            <a:off x="1485900" y="1840447"/>
            <a:ext cx="44826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23dadf9b56b_0_149"/>
          <p:cNvSpPr txBox="1"/>
          <p:nvPr>
            <p:ph idx="4" type="body"/>
          </p:nvPr>
        </p:nvSpPr>
        <p:spPr>
          <a:xfrm>
            <a:off x="6223554" y="1840447"/>
            <a:ext cx="49398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8001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g23dadf9b56b_0_149"/>
          <p:cNvSpPr txBox="1"/>
          <p:nvPr>
            <p:ph idx="3" type="body"/>
          </p:nvPr>
        </p:nvSpPr>
        <p:spPr>
          <a:xfrm>
            <a:off x="0" y="6498902"/>
            <a:ext cx="6345300" cy="3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640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dadf9b56b_1_0"/>
          <p:cNvSpPr txBox="1"/>
          <p:nvPr>
            <p:ph idx="1" type="body"/>
          </p:nvPr>
        </p:nvSpPr>
        <p:spPr>
          <a:xfrm>
            <a:off x="1485900" y="2514600"/>
            <a:ext cx="82791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Processor Expansions and Memory Management</a:t>
            </a:r>
            <a:endParaRPr/>
          </a:p>
        </p:txBody>
      </p:sp>
      <p:sp>
        <p:nvSpPr>
          <p:cNvPr id="142" name="Google Shape;142;g23dadf9b56b_1_0"/>
          <p:cNvSpPr txBox="1"/>
          <p:nvPr>
            <p:ph idx="2" type="body"/>
          </p:nvPr>
        </p:nvSpPr>
        <p:spPr>
          <a:xfrm>
            <a:off x="1485900" y="4226928"/>
            <a:ext cx="5264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/>
              <a:t>Expanded 32-Bit 5-Stage Processor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2022-12-08T14:28:00Z</dcterms:created>
  <dc:creator>Danielle Lamberson Philipp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B0344447F0D749D2BB4BA829CFB7D4DD_11</vt:lpwstr>
  </property>
  <property fmtid="{D5CDD505-2E9C-101B-9397-08002B2CF9AE}" pid="3" name="KSOProductBuildVer">
    <vt:lpwstr>2052-11.1.0.14036</vt:lpwstr>
  </property>
</Properties>
</file>